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7" y="11839047"/>
            <a:ext cx="21971005" cy="636980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12070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32" sz="11000"/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409446" defTabSz="1511769">
              <a:spcBef>
                <a:spcPts val="0"/>
              </a:spcBef>
              <a:buSzTx/>
              <a:buNone/>
              <a:defRPr spc="-124" sz="527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44689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 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7" cy="1120988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7"/>
            <a:ext cx="22529802" cy="1119347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edium.com/polkadot-network/xcm-part-ii-versioning-and-compatibility-b313fc257b83" TargetMode="External"/><Relationship Id="rId3" Type="http://schemas.openxmlformats.org/officeDocument/2006/relationships/hyperlink" Target="https://medium.com/polkadot-network/xcm-the-cross-consensus-message-format-3b77b1373392" TargetMode="External"/><Relationship Id="rId4" Type="http://schemas.openxmlformats.org/officeDocument/2006/relationships/hyperlink" Target="https://github.com/paritytech/polkadot/pull/2815" TargetMode="External"/><Relationship Id="rId5" Type="http://schemas.openxmlformats.org/officeDocument/2006/relationships/hyperlink" Target="https://github.com/paritytech/polkadot/pull/3766" TargetMode="External"/><Relationship Id="rId6" Type="http://schemas.openxmlformats.org/officeDocument/2006/relationships/hyperlink" Target="https://github.com/paritytech/polkadot/pull/3736" TargetMode="External"/><Relationship Id="rId7" Type="http://schemas.openxmlformats.org/officeDocument/2006/relationships/hyperlink" Target="https://github.com/paritytech/polkadot/pull/3629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江成 2021年9月25日"/>
          <p:cNvSpPr txBox="1"/>
          <p:nvPr>
            <p:ph type="body" sz="quarter" idx="1"/>
          </p:nvPr>
        </p:nvSpPr>
        <p:spPr>
          <a:xfrm>
            <a:off x="1206499" y="11839047"/>
            <a:ext cx="21971002" cy="636980"/>
          </a:xfrm>
          <a:prstGeom prst="rect">
            <a:avLst/>
          </a:prstGeom>
        </p:spPr>
        <p:txBody>
          <a:bodyPr/>
          <a:lstStyle>
            <a:lvl1pPr defTabSz="701675">
              <a:defRPr sz="3000"/>
            </a:lvl1pPr>
          </a:lstStyle>
          <a:p>
            <a:pPr/>
            <a:r>
              <a:t>江成 2021年9月25日</a:t>
            </a:r>
          </a:p>
        </p:txBody>
      </p:sp>
      <p:sp>
        <p:nvSpPr>
          <p:cNvPr id="152" name="XCM v2概览与去中心化的Liquid Staking方案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XCM v2概览与去中心化的Liquid Staking方案</a:t>
            </a:r>
          </a:p>
        </p:txBody>
      </p:sp>
      <p:sp>
        <p:nvSpPr>
          <p:cNvPr id="153" name="平行链开发经验及工具分享"/>
          <p:cNvSpPr txBox="1"/>
          <p:nvPr/>
        </p:nvSpPr>
        <p:spPr>
          <a:xfrm>
            <a:off x="1206500" y="7196865"/>
            <a:ext cx="21971000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平行链开发经验及工具分享</a:t>
            </a:r>
          </a:p>
        </p:txBody>
      </p:sp>
      <p:pic>
        <p:nvPicPr>
          <p:cNvPr id="154" name="Google Shape;68;p19" descr="Google Shape;68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4584" y="10532201"/>
            <a:ext cx="4802952" cy="1837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v2的新特性</a:t>
            </a:r>
          </a:p>
        </p:txBody>
      </p:sp>
      <p:sp>
        <p:nvSpPr>
          <p:cNvPr id="248" name="Extrinsics回调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Extrinsics回调</a:t>
            </a:r>
          </a:p>
        </p:txBody>
      </p:sp>
      <p:grpSp>
        <p:nvGrpSpPr>
          <p:cNvPr id="251" name="pallet-xcm"/>
          <p:cNvGrpSpPr/>
          <p:nvPr/>
        </p:nvGrpSpPr>
        <p:grpSpPr>
          <a:xfrm>
            <a:off x="2640210" y="7540762"/>
            <a:ext cx="3054482" cy="1270003"/>
            <a:chOff x="0" y="0"/>
            <a:chExt cx="3054480" cy="1270001"/>
          </a:xfrm>
        </p:grpSpPr>
        <p:sp>
          <p:nvSpPr>
            <p:cNvPr id="249" name="Rectangle"/>
            <p:cNvSpPr/>
            <p:nvPr/>
          </p:nvSpPr>
          <p:spPr>
            <a:xfrm>
              <a:off x="0" y="-1"/>
              <a:ext cx="3054481" cy="1270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" name="pallet-xcm"/>
            <p:cNvSpPr txBox="1"/>
            <p:nvPr/>
          </p:nvSpPr>
          <p:spPr>
            <a:xfrm>
              <a:off x="0" y="342444"/>
              <a:ext cx="3054481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pallet-xcm</a:t>
              </a:r>
            </a:p>
          </p:txBody>
        </p:sp>
      </p:grpSp>
      <p:grpSp>
        <p:nvGrpSpPr>
          <p:cNvPr id="254" name="xcm"/>
          <p:cNvGrpSpPr/>
          <p:nvPr/>
        </p:nvGrpSpPr>
        <p:grpSpPr>
          <a:xfrm>
            <a:off x="3583251" y="4704960"/>
            <a:ext cx="1270002" cy="1270002"/>
            <a:chOff x="0" y="0"/>
            <a:chExt cx="1270000" cy="1270000"/>
          </a:xfrm>
        </p:grpSpPr>
        <p:sp>
          <p:nvSpPr>
            <p:cNvPr id="252" name="Rounded Rectangle"/>
            <p:cNvSpPr/>
            <p:nvPr/>
          </p:nvSpPr>
          <p:spPr>
            <a:xfrm>
              <a:off x="0" y="0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" name="xcm"/>
            <p:cNvSpPr txBox="1"/>
            <p:nvPr/>
          </p:nvSpPr>
          <p:spPr>
            <a:xfrm>
              <a:off x="55795" y="342444"/>
              <a:ext cx="1158411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</a:t>
              </a:r>
            </a:p>
          </p:txBody>
        </p:sp>
      </p:grpSp>
      <p:sp>
        <p:nvSpPr>
          <p:cNvPr id="255" name="Line"/>
          <p:cNvSpPr/>
          <p:nvPr/>
        </p:nvSpPr>
        <p:spPr>
          <a:xfrm>
            <a:off x="4218251" y="6053980"/>
            <a:ext cx="2" cy="14331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8" name="wrapper(xcm)"/>
          <p:cNvGrpSpPr/>
          <p:nvPr/>
        </p:nvGrpSpPr>
        <p:grpSpPr>
          <a:xfrm>
            <a:off x="8871975" y="7352064"/>
            <a:ext cx="1867431" cy="1698199"/>
            <a:chOff x="0" y="0"/>
            <a:chExt cx="1867430" cy="1698197"/>
          </a:xfrm>
        </p:grpSpPr>
        <p:sp>
          <p:nvSpPr>
            <p:cNvPr id="256" name="Rounded Rectangle"/>
            <p:cNvSpPr/>
            <p:nvPr/>
          </p:nvSpPr>
          <p:spPr>
            <a:xfrm>
              <a:off x="0" y="0"/>
              <a:ext cx="1867431" cy="1698198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7" name="wrapper(xcm)"/>
            <p:cNvSpPr txBox="1"/>
            <p:nvPr/>
          </p:nvSpPr>
          <p:spPr>
            <a:xfrm>
              <a:off x="74608" y="246524"/>
              <a:ext cx="1718214" cy="1205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wrapper(xcm)</a:t>
              </a:r>
            </a:p>
          </p:txBody>
        </p:sp>
      </p:grpSp>
      <p:sp>
        <p:nvSpPr>
          <p:cNvPr id="259" name="report_outcome_notify"/>
          <p:cNvSpPr txBox="1"/>
          <p:nvPr/>
        </p:nvSpPr>
        <p:spPr>
          <a:xfrm>
            <a:off x="5751217" y="7663226"/>
            <a:ext cx="318546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report_outcome_notify</a:t>
            </a:r>
          </a:p>
        </p:txBody>
      </p:sp>
      <p:sp>
        <p:nvSpPr>
          <p:cNvPr id="260" name="Line"/>
          <p:cNvSpPr/>
          <p:nvPr/>
        </p:nvSpPr>
        <p:spPr>
          <a:xfrm>
            <a:off x="5804010" y="8201162"/>
            <a:ext cx="3054481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3" name="Router"/>
          <p:cNvGrpSpPr/>
          <p:nvPr/>
        </p:nvGrpSpPr>
        <p:grpSpPr>
          <a:xfrm>
            <a:off x="12315890" y="7238358"/>
            <a:ext cx="2216021" cy="1798612"/>
            <a:chOff x="57020" y="0"/>
            <a:chExt cx="2216020" cy="1798611"/>
          </a:xfrm>
        </p:grpSpPr>
        <p:sp>
          <p:nvSpPr>
            <p:cNvPr id="261" name="Polygon"/>
            <p:cNvSpPr/>
            <p:nvPr/>
          </p:nvSpPr>
          <p:spPr>
            <a:xfrm>
              <a:off x="57020" y="0"/>
              <a:ext cx="2216021" cy="1798612"/>
            </a:xfrm>
            <a:prstGeom prst="pentagon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" name="Router"/>
            <p:cNvSpPr txBox="1"/>
            <p:nvPr/>
          </p:nvSpPr>
          <p:spPr>
            <a:xfrm>
              <a:off x="480244" y="819043"/>
              <a:ext cx="1369573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Router</a:t>
              </a:r>
            </a:p>
          </p:txBody>
        </p:sp>
      </p:grpSp>
      <p:sp>
        <p:nvSpPr>
          <p:cNvPr id="264" name="Line"/>
          <p:cNvSpPr/>
          <p:nvPr/>
        </p:nvSpPr>
        <p:spPr>
          <a:xfrm>
            <a:off x="10746982" y="8209495"/>
            <a:ext cx="1628409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7" name="Queries"/>
          <p:cNvGrpSpPr/>
          <p:nvPr/>
        </p:nvGrpSpPr>
        <p:grpSpPr>
          <a:xfrm>
            <a:off x="3404026" y="10342898"/>
            <a:ext cx="1628429" cy="2149722"/>
            <a:chOff x="-20" y="0"/>
            <a:chExt cx="1628428" cy="2149720"/>
          </a:xfrm>
        </p:grpSpPr>
        <p:sp>
          <p:nvSpPr>
            <p:cNvPr id="265" name="Shape"/>
            <p:cNvSpPr/>
            <p:nvPr/>
          </p:nvSpPr>
          <p:spPr>
            <a:xfrm>
              <a:off x="-21" y="0"/>
              <a:ext cx="1628368" cy="2149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" name="Queries"/>
            <p:cNvSpPr txBox="1"/>
            <p:nvPr/>
          </p:nvSpPr>
          <p:spPr>
            <a:xfrm>
              <a:off x="0" y="782304"/>
              <a:ext cx="1628408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Queries</a:t>
              </a:r>
            </a:p>
          </p:txBody>
        </p:sp>
      </p:grpSp>
      <p:sp>
        <p:nvSpPr>
          <p:cNvPr id="268" name="query_id  &lt;—&gt;  Option&lt;[pallet_index, call_index]&gt;"/>
          <p:cNvSpPr txBox="1"/>
          <p:nvPr/>
        </p:nvSpPr>
        <p:spPr>
          <a:xfrm>
            <a:off x="5096739" y="11187076"/>
            <a:ext cx="68918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query_id  &lt;—&gt;  Option&lt;[pallet_index, call_index]&gt;</a:t>
            </a:r>
          </a:p>
        </p:txBody>
      </p:sp>
      <p:sp>
        <p:nvSpPr>
          <p:cNvPr id="269" name="Line"/>
          <p:cNvSpPr/>
          <p:nvPr/>
        </p:nvSpPr>
        <p:spPr>
          <a:xfrm>
            <a:off x="4218251" y="8954530"/>
            <a:ext cx="2" cy="127000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2" name="parachain"/>
          <p:cNvGrpSpPr/>
          <p:nvPr/>
        </p:nvGrpSpPr>
        <p:grpSpPr>
          <a:xfrm>
            <a:off x="17092181" y="3050627"/>
            <a:ext cx="3323662" cy="1270002"/>
            <a:chOff x="0" y="0"/>
            <a:chExt cx="3323661" cy="1270001"/>
          </a:xfrm>
        </p:grpSpPr>
        <p:sp>
          <p:nvSpPr>
            <p:cNvPr id="270" name="Rectangle"/>
            <p:cNvSpPr/>
            <p:nvPr/>
          </p:nvSpPr>
          <p:spPr>
            <a:xfrm>
              <a:off x="-1" y="-1"/>
              <a:ext cx="3323663" cy="1270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" name="parachain"/>
            <p:cNvSpPr txBox="1"/>
            <p:nvPr/>
          </p:nvSpPr>
          <p:spPr>
            <a:xfrm>
              <a:off x="-1" y="342444"/>
              <a:ext cx="3323663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parachain</a:t>
              </a:r>
            </a:p>
          </p:txBody>
        </p:sp>
      </p:grpSp>
      <p:sp>
        <p:nvSpPr>
          <p:cNvPr id="273" name="Line"/>
          <p:cNvSpPr/>
          <p:nvPr/>
        </p:nvSpPr>
        <p:spPr>
          <a:xfrm flipV="1">
            <a:off x="14075334" y="3627405"/>
            <a:ext cx="2876663" cy="37918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Line"/>
          <p:cNvSpPr/>
          <p:nvPr/>
        </p:nvSpPr>
        <p:spPr>
          <a:xfrm flipH="1">
            <a:off x="14138023" y="3986284"/>
            <a:ext cx="2731064" cy="35831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query_id, weight"/>
          <p:cNvSpPr txBox="1"/>
          <p:nvPr/>
        </p:nvSpPr>
        <p:spPr>
          <a:xfrm>
            <a:off x="13170478" y="5109278"/>
            <a:ext cx="235519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query_id, weight</a:t>
            </a:r>
          </a:p>
        </p:txBody>
      </p:sp>
      <p:sp>
        <p:nvSpPr>
          <p:cNvPr id="276" name="query_id, weight, error_index"/>
          <p:cNvSpPr txBox="1"/>
          <p:nvPr/>
        </p:nvSpPr>
        <p:spPr>
          <a:xfrm>
            <a:off x="15685946" y="5468194"/>
            <a:ext cx="40541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query_id, weight, error_index</a:t>
            </a:r>
          </a:p>
        </p:txBody>
      </p:sp>
      <p:sp>
        <p:nvSpPr>
          <p:cNvPr id="277" name="Connection Line"/>
          <p:cNvSpPr/>
          <p:nvPr/>
        </p:nvSpPr>
        <p:spPr>
          <a:xfrm>
            <a:off x="4531526" y="5721918"/>
            <a:ext cx="8385207" cy="183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6" fill="norm" stroke="1" extrusionOk="0">
                <a:moveTo>
                  <a:pt x="0" y="14249"/>
                </a:moveTo>
                <a:cubicBezTo>
                  <a:pt x="9283" y="-5384"/>
                  <a:pt x="16483" y="-4728"/>
                  <a:pt x="21600" y="16216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query_id, weight, error_index"/>
          <p:cNvSpPr txBox="1"/>
          <p:nvPr/>
        </p:nvSpPr>
        <p:spPr>
          <a:xfrm>
            <a:off x="7155101" y="5109278"/>
            <a:ext cx="40541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query_id, weight, error_index</a:t>
            </a:r>
          </a:p>
        </p:txBody>
      </p:sp>
      <p:sp>
        <p:nvSpPr>
          <p:cNvPr id="279" name="Line"/>
          <p:cNvSpPr/>
          <p:nvPr/>
        </p:nvSpPr>
        <p:spPr>
          <a:xfrm flipV="1">
            <a:off x="4352840" y="8928547"/>
            <a:ext cx="2" cy="12711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new_query"/>
          <p:cNvSpPr txBox="1"/>
          <p:nvPr/>
        </p:nvSpPr>
        <p:spPr>
          <a:xfrm>
            <a:off x="2600817" y="9333448"/>
            <a:ext cx="159867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new_query</a:t>
            </a:r>
          </a:p>
        </p:txBody>
      </p:sp>
      <p:sp>
        <p:nvSpPr>
          <p:cNvPr id="281" name="Some(call info)"/>
          <p:cNvSpPr txBox="1"/>
          <p:nvPr/>
        </p:nvSpPr>
        <p:spPr>
          <a:xfrm>
            <a:off x="4406181" y="9358848"/>
            <a:ext cx="21180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Some(call info)</a:t>
            </a:r>
          </a:p>
        </p:txBody>
      </p:sp>
      <p:sp>
        <p:nvSpPr>
          <p:cNvPr id="282" name="on_response"/>
          <p:cNvSpPr txBox="1"/>
          <p:nvPr/>
        </p:nvSpPr>
        <p:spPr>
          <a:xfrm>
            <a:off x="8231347" y="5893374"/>
            <a:ext cx="186446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on_response</a:t>
            </a:r>
          </a:p>
        </p:txBody>
      </p:sp>
      <p:pic>
        <p:nvPicPr>
          <p:cNvPr id="283" name="lib_2021-09-25_09:35:27.png" descr="lib_2021-09-25_09:35: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21826" y="10410509"/>
            <a:ext cx="9464372" cy="1988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v2的新特性</a:t>
            </a:r>
          </a:p>
        </p:txBody>
      </p:sp>
      <p:sp>
        <p:nvSpPr>
          <p:cNvPr id="286" name="VM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VM</a:t>
            </a:r>
          </a:p>
        </p:txBody>
      </p:sp>
      <p:pic>
        <p:nvPicPr>
          <p:cNvPr id="287" name="lib_2021-09-23_16:31:40.png" descr="lib_2021-09-23_16:31: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037" y="3443063"/>
            <a:ext cx="17214827" cy="9382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0" name="xcm"/>
          <p:cNvGrpSpPr/>
          <p:nvPr/>
        </p:nvGrpSpPr>
        <p:grpSpPr>
          <a:xfrm>
            <a:off x="20611563" y="2813142"/>
            <a:ext cx="1270002" cy="1270002"/>
            <a:chOff x="0" y="0"/>
            <a:chExt cx="1270000" cy="1270000"/>
          </a:xfrm>
        </p:grpSpPr>
        <p:sp>
          <p:nvSpPr>
            <p:cNvPr id="288" name="Rounded Rectangle"/>
            <p:cNvSpPr/>
            <p:nvPr/>
          </p:nvSpPr>
          <p:spPr>
            <a:xfrm>
              <a:off x="0" y="0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" name="xcm"/>
            <p:cNvSpPr txBox="1"/>
            <p:nvPr/>
          </p:nvSpPr>
          <p:spPr>
            <a:xfrm>
              <a:off x="55795" y="342444"/>
              <a:ext cx="1158411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</a:t>
              </a:r>
            </a:p>
          </p:txBody>
        </p:sp>
      </p:grpSp>
      <p:grpSp>
        <p:nvGrpSpPr>
          <p:cNvPr id="293" name="new vm"/>
          <p:cNvGrpSpPr/>
          <p:nvPr/>
        </p:nvGrpSpPr>
        <p:grpSpPr>
          <a:xfrm>
            <a:off x="20319702" y="6024391"/>
            <a:ext cx="1853721" cy="1270002"/>
            <a:chOff x="0" y="0"/>
            <a:chExt cx="1853719" cy="1270001"/>
          </a:xfrm>
        </p:grpSpPr>
        <p:sp>
          <p:nvSpPr>
            <p:cNvPr id="291" name="Rectangle"/>
            <p:cNvSpPr/>
            <p:nvPr/>
          </p:nvSpPr>
          <p:spPr>
            <a:xfrm>
              <a:off x="0" y="-1"/>
              <a:ext cx="1853720" cy="1270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2" name="new vm"/>
            <p:cNvSpPr txBox="1"/>
            <p:nvPr/>
          </p:nvSpPr>
          <p:spPr>
            <a:xfrm>
              <a:off x="0" y="342444"/>
              <a:ext cx="1853720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new vm</a:t>
              </a:r>
            </a:p>
          </p:txBody>
        </p:sp>
      </p:grpSp>
      <p:sp>
        <p:nvSpPr>
          <p:cNvPr id="294" name="Line"/>
          <p:cNvSpPr/>
          <p:nvPr/>
        </p:nvSpPr>
        <p:spPr>
          <a:xfrm>
            <a:off x="21275257" y="4141461"/>
            <a:ext cx="2" cy="182893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97" name="process instruction"/>
          <p:cNvGrpSpPr/>
          <p:nvPr/>
        </p:nvGrpSpPr>
        <p:grpSpPr>
          <a:xfrm>
            <a:off x="19318560" y="8936727"/>
            <a:ext cx="3913397" cy="1270002"/>
            <a:chOff x="0" y="0"/>
            <a:chExt cx="3913396" cy="1270001"/>
          </a:xfrm>
        </p:grpSpPr>
        <p:sp>
          <p:nvSpPr>
            <p:cNvPr id="295" name="Rectangle"/>
            <p:cNvSpPr/>
            <p:nvPr/>
          </p:nvSpPr>
          <p:spPr>
            <a:xfrm>
              <a:off x="-1" y="-1"/>
              <a:ext cx="3913398" cy="1270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6" name="process instruction"/>
            <p:cNvSpPr txBox="1"/>
            <p:nvPr/>
          </p:nvSpPr>
          <p:spPr>
            <a:xfrm>
              <a:off x="-1" y="342444"/>
              <a:ext cx="3913398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process instruction</a:t>
              </a:r>
            </a:p>
          </p:txBody>
        </p:sp>
      </p:grpSp>
      <p:sp>
        <p:nvSpPr>
          <p:cNvPr id="298" name="Line"/>
          <p:cNvSpPr/>
          <p:nvPr/>
        </p:nvSpPr>
        <p:spPr>
          <a:xfrm>
            <a:off x="21257504" y="7357891"/>
            <a:ext cx="2" cy="15407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9" name="Connection Line"/>
          <p:cNvSpPr/>
          <p:nvPr/>
        </p:nvSpPr>
        <p:spPr>
          <a:xfrm>
            <a:off x="18730187" y="8238545"/>
            <a:ext cx="2196583" cy="137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85" h="16668" fill="norm" stroke="1" extrusionOk="0">
                <a:moveTo>
                  <a:pt x="3383" y="16668"/>
                </a:moveTo>
                <a:cubicBezTo>
                  <a:pt x="-4015" y="-1833"/>
                  <a:pt x="719" y="-4932"/>
                  <a:pt x="17585" y="737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set/fire error handler…"/>
          <p:cNvSpPr txBox="1"/>
          <p:nvPr/>
        </p:nvSpPr>
        <p:spPr>
          <a:xfrm>
            <a:off x="17198242" y="7124949"/>
            <a:ext cx="2953513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set /fire error handler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set appendix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…..</a:t>
            </a:r>
          </a:p>
        </p:txBody>
      </p:sp>
      <p:grpSp>
        <p:nvGrpSpPr>
          <p:cNvPr id="303" name="execute appendix"/>
          <p:cNvGrpSpPr/>
          <p:nvPr/>
        </p:nvGrpSpPr>
        <p:grpSpPr>
          <a:xfrm>
            <a:off x="19706688" y="11484047"/>
            <a:ext cx="3137143" cy="1270002"/>
            <a:chOff x="0" y="0"/>
            <a:chExt cx="3137142" cy="1270001"/>
          </a:xfrm>
        </p:grpSpPr>
        <p:sp>
          <p:nvSpPr>
            <p:cNvPr id="301" name="Rectangle"/>
            <p:cNvSpPr/>
            <p:nvPr/>
          </p:nvSpPr>
          <p:spPr>
            <a:xfrm>
              <a:off x="-1" y="-1"/>
              <a:ext cx="3137144" cy="1270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2" name="execute appendix"/>
            <p:cNvSpPr txBox="1"/>
            <p:nvPr/>
          </p:nvSpPr>
          <p:spPr>
            <a:xfrm>
              <a:off x="-1" y="94794"/>
              <a:ext cx="3137144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execute appendix</a:t>
              </a:r>
            </a:p>
          </p:txBody>
        </p:sp>
      </p:grpSp>
      <p:sp>
        <p:nvSpPr>
          <p:cNvPr id="304" name="Line"/>
          <p:cNvSpPr/>
          <p:nvPr/>
        </p:nvSpPr>
        <p:spPr>
          <a:xfrm>
            <a:off x="21287956" y="10200813"/>
            <a:ext cx="2" cy="127000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去中心化的 Liquid Staking 方案"/>
          <p:cNvSpPr txBox="1"/>
          <p:nvPr>
            <p:ph type="body" sz="quarter" idx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去中心化的 Liquid Staking 方案</a:t>
            </a:r>
          </a:p>
        </p:txBody>
      </p:sp>
      <p:sp>
        <p:nvSpPr>
          <p:cNvPr id="307" name="Part 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300" sz="25000"/>
            </a:lvl1pPr>
          </a:lstStyle>
          <a:p>
            <a:pPr/>
            <a:r>
              <a:t>Part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What is &amp; why Liquid Staking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What is &amp; why Liquid Staking </a:t>
            </a:r>
          </a:p>
        </p:txBody>
      </p:sp>
      <p:sp>
        <p:nvSpPr>
          <p:cNvPr id="310" name="波卡使用 NPOS 保证网络安全…"/>
          <p:cNvSpPr txBox="1"/>
          <p:nvPr>
            <p:ph type="body" sz="half" idx="1"/>
          </p:nvPr>
        </p:nvSpPr>
        <p:spPr>
          <a:xfrm>
            <a:off x="1206500" y="3815200"/>
            <a:ext cx="21971000" cy="401447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b="0" sz="3700"/>
            </a:pPr>
            <a:r>
              <a:t>波卡使用 NPOS 保证网络安全</a:t>
            </a:r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b="0" sz="3700"/>
            </a:pPr>
            <a:r>
              <a:t>用户可以质押自己的 Token 提名验证者来获得奖励</a:t>
            </a:r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b="0" sz="3700"/>
            </a:pPr>
            <a:r>
              <a:t>Token 质押期间不具有流动性，无法获得可流动的“票据”</a:t>
            </a:r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b="0" sz="3700"/>
            </a:pPr>
            <a:r>
              <a:t>只有波卡网络知道这笔锁住的 Token</a:t>
            </a:r>
          </a:p>
        </p:txBody>
      </p:sp>
      <p:sp>
        <p:nvSpPr>
          <p:cNvPr id="311" name="问题：为什么不提供票据释放流动性呢？让用户能自由的在各个平台交易“票据”"/>
          <p:cNvSpPr txBox="1"/>
          <p:nvPr/>
        </p:nvSpPr>
        <p:spPr>
          <a:xfrm>
            <a:off x="1156507" y="9284606"/>
            <a:ext cx="2136008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问题：为什么不提供票据释放流动性呢？让用户能自由的在各个平台交易“票据”</a:t>
            </a:r>
          </a:p>
        </p:txBody>
      </p:sp>
      <p:sp>
        <p:nvSpPr>
          <p:cNvPr id="312" name="类似案例：Bifrost SALP 协议释放 Crowdloan 期间锁住Token的流动性"/>
          <p:cNvSpPr txBox="1"/>
          <p:nvPr/>
        </p:nvSpPr>
        <p:spPr>
          <a:xfrm>
            <a:off x="946801" y="10974378"/>
            <a:ext cx="1936242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类似案例：Bifrost SALP 协议释放 Crowdloan 期间锁住 Token 的流动性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Liquid Staking 方案探索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Liquid Staking 方案探索</a:t>
            </a:r>
          </a:p>
        </p:txBody>
      </p:sp>
      <p:sp>
        <p:nvSpPr>
          <p:cNvPr id="315" name="链下多签 + 代理的 v1 版本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链下多签 + 代理的 v1 版本</a:t>
            </a:r>
          </a:p>
        </p:txBody>
      </p:sp>
      <p:grpSp>
        <p:nvGrpSpPr>
          <p:cNvPr id="318" name="pallet-liquid-staking"/>
          <p:cNvGrpSpPr/>
          <p:nvPr/>
        </p:nvGrpSpPr>
        <p:grpSpPr>
          <a:xfrm>
            <a:off x="1535875" y="7070770"/>
            <a:ext cx="4342440" cy="2756883"/>
            <a:chOff x="0" y="0"/>
            <a:chExt cx="4342438" cy="2756882"/>
          </a:xfrm>
        </p:grpSpPr>
        <p:sp>
          <p:nvSpPr>
            <p:cNvPr id="316" name="Rectangle"/>
            <p:cNvSpPr/>
            <p:nvPr/>
          </p:nvSpPr>
          <p:spPr>
            <a:xfrm>
              <a:off x="-1" y="-1"/>
              <a:ext cx="4342440" cy="27568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" name="pallet-liquid-staking"/>
            <p:cNvSpPr txBox="1"/>
            <p:nvPr/>
          </p:nvSpPr>
          <p:spPr>
            <a:xfrm>
              <a:off x="-1" y="1085885"/>
              <a:ext cx="4342440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pallet-liquid-staking</a:t>
              </a:r>
            </a:p>
          </p:txBody>
        </p:sp>
      </p:grpSp>
      <p:grpSp>
        <p:nvGrpSpPr>
          <p:cNvPr id="321" name="offchain…"/>
          <p:cNvGrpSpPr/>
          <p:nvPr/>
        </p:nvGrpSpPr>
        <p:grpSpPr>
          <a:xfrm>
            <a:off x="10516665" y="6408306"/>
            <a:ext cx="3630922" cy="3370908"/>
            <a:chOff x="93427" y="0"/>
            <a:chExt cx="3630921" cy="3370907"/>
          </a:xfrm>
        </p:grpSpPr>
        <p:sp>
          <p:nvSpPr>
            <p:cNvPr id="319" name="Polygon"/>
            <p:cNvSpPr/>
            <p:nvPr/>
          </p:nvSpPr>
          <p:spPr>
            <a:xfrm>
              <a:off x="93427" y="0"/>
              <a:ext cx="3630923" cy="3370908"/>
            </a:xfrm>
            <a:prstGeom prst="pentagon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" name="offchain…"/>
            <p:cNvSpPr txBox="1"/>
            <p:nvPr/>
          </p:nvSpPr>
          <p:spPr>
            <a:xfrm>
              <a:off x="786874" y="1295473"/>
              <a:ext cx="2244029" cy="1575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offchain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stake-client</a:t>
              </a:r>
            </a:p>
          </p:txBody>
        </p:sp>
      </p:grpSp>
      <p:grpSp>
        <p:nvGrpSpPr>
          <p:cNvPr id="324" name="Relay Chain"/>
          <p:cNvGrpSpPr/>
          <p:nvPr/>
        </p:nvGrpSpPr>
        <p:grpSpPr>
          <a:xfrm>
            <a:off x="16927211" y="2609015"/>
            <a:ext cx="5084631" cy="2756884"/>
            <a:chOff x="0" y="0"/>
            <a:chExt cx="5084629" cy="2756883"/>
          </a:xfrm>
        </p:grpSpPr>
        <p:sp>
          <p:nvSpPr>
            <p:cNvPr id="322" name="Rectangle"/>
            <p:cNvSpPr/>
            <p:nvPr/>
          </p:nvSpPr>
          <p:spPr>
            <a:xfrm>
              <a:off x="0" y="-1"/>
              <a:ext cx="5084630" cy="27568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" name="Relay Chain"/>
            <p:cNvSpPr txBox="1"/>
            <p:nvPr/>
          </p:nvSpPr>
          <p:spPr>
            <a:xfrm>
              <a:off x="0" y="1085885"/>
              <a:ext cx="5084630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Relay Chain</a:t>
              </a:r>
            </a:p>
          </p:txBody>
        </p:sp>
      </p:grpSp>
      <p:grpSp>
        <p:nvGrpSpPr>
          <p:cNvPr id="327" name="Alice"/>
          <p:cNvGrpSpPr/>
          <p:nvPr/>
        </p:nvGrpSpPr>
        <p:grpSpPr>
          <a:xfrm>
            <a:off x="16485950" y="12029029"/>
            <a:ext cx="1508266" cy="1270002"/>
            <a:chOff x="0" y="0"/>
            <a:chExt cx="1508265" cy="1270000"/>
          </a:xfrm>
        </p:grpSpPr>
        <p:sp>
          <p:nvSpPr>
            <p:cNvPr id="325" name="Rounded Rectangle"/>
            <p:cNvSpPr/>
            <p:nvPr/>
          </p:nvSpPr>
          <p:spPr>
            <a:xfrm>
              <a:off x="0" y="0"/>
              <a:ext cx="1508266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6" name="Alice"/>
            <p:cNvSpPr txBox="1"/>
            <p:nvPr/>
          </p:nvSpPr>
          <p:spPr>
            <a:xfrm>
              <a:off x="55796" y="342444"/>
              <a:ext cx="1396673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Alice</a:t>
              </a:r>
            </a:p>
          </p:txBody>
        </p:sp>
      </p:grpSp>
      <p:sp>
        <p:nvSpPr>
          <p:cNvPr id="328" name="Line"/>
          <p:cNvSpPr/>
          <p:nvPr/>
        </p:nvSpPr>
        <p:spPr>
          <a:xfrm flipV="1">
            <a:off x="13436192" y="3978047"/>
            <a:ext cx="3455671" cy="31135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9" name="xcm upward transfer + bond / bond_extra"/>
          <p:cNvSpPr txBox="1"/>
          <p:nvPr/>
        </p:nvSpPr>
        <p:spPr>
          <a:xfrm>
            <a:off x="9490750" y="4870853"/>
            <a:ext cx="57957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xcm upward transfer + bond / bond_extra</a:t>
            </a:r>
          </a:p>
        </p:txBody>
      </p:sp>
      <p:grpSp>
        <p:nvGrpSpPr>
          <p:cNvPr id="332" name="Bob"/>
          <p:cNvGrpSpPr/>
          <p:nvPr/>
        </p:nvGrpSpPr>
        <p:grpSpPr>
          <a:xfrm>
            <a:off x="18715392" y="12029029"/>
            <a:ext cx="1621289" cy="1270002"/>
            <a:chOff x="0" y="0"/>
            <a:chExt cx="1621287" cy="1270000"/>
          </a:xfrm>
        </p:grpSpPr>
        <p:sp>
          <p:nvSpPr>
            <p:cNvPr id="330" name="Rounded Rectangle"/>
            <p:cNvSpPr/>
            <p:nvPr/>
          </p:nvSpPr>
          <p:spPr>
            <a:xfrm>
              <a:off x="0" y="0"/>
              <a:ext cx="1621288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1" name="Bob"/>
            <p:cNvSpPr txBox="1"/>
            <p:nvPr/>
          </p:nvSpPr>
          <p:spPr>
            <a:xfrm>
              <a:off x="55795" y="342444"/>
              <a:ext cx="1509698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Bob</a:t>
              </a:r>
            </a:p>
          </p:txBody>
        </p:sp>
      </p:grpSp>
      <p:grpSp>
        <p:nvGrpSpPr>
          <p:cNvPr id="335" name="Charlie"/>
          <p:cNvGrpSpPr/>
          <p:nvPr/>
        </p:nvGrpSpPr>
        <p:grpSpPr>
          <a:xfrm>
            <a:off x="20944836" y="12029029"/>
            <a:ext cx="1508266" cy="1270002"/>
            <a:chOff x="0" y="0"/>
            <a:chExt cx="1508265" cy="1270000"/>
          </a:xfrm>
        </p:grpSpPr>
        <p:sp>
          <p:nvSpPr>
            <p:cNvPr id="333" name="Rounded Rectangle"/>
            <p:cNvSpPr/>
            <p:nvPr/>
          </p:nvSpPr>
          <p:spPr>
            <a:xfrm>
              <a:off x="0" y="0"/>
              <a:ext cx="1508266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4" name="Charlie"/>
            <p:cNvSpPr txBox="1"/>
            <p:nvPr/>
          </p:nvSpPr>
          <p:spPr>
            <a:xfrm>
              <a:off x="55796" y="94794"/>
              <a:ext cx="1396673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Charlie</a:t>
              </a:r>
            </a:p>
          </p:txBody>
        </p:sp>
      </p:grpSp>
      <p:sp>
        <p:nvSpPr>
          <p:cNvPr id="336" name="Line"/>
          <p:cNvSpPr/>
          <p:nvPr/>
        </p:nvSpPr>
        <p:spPr>
          <a:xfrm>
            <a:off x="5968296" y="8538767"/>
            <a:ext cx="4729003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Male"/>
          <p:cNvSpPr/>
          <p:nvPr/>
        </p:nvSpPr>
        <p:spPr>
          <a:xfrm>
            <a:off x="3613068" y="3418140"/>
            <a:ext cx="567178" cy="153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8" name="Line"/>
          <p:cNvSpPr/>
          <p:nvPr/>
        </p:nvSpPr>
        <p:spPr>
          <a:xfrm>
            <a:off x="3905761" y="5062463"/>
            <a:ext cx="2" cy="18944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9" name="stake"/>
          <p:cNvSpPr txBox="1"/>
          <p:nvPr/>
        </p:nvSpPr>
        <p:spPr>
          <a:xfrm>
            <a:off x="2918303" y="5779003"/>
            <a:ext cx="84825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stake</a:t>
            </a:r>
          </a:p>
        </p:txBody>
      </p:sp>
      <p:sp>
        <p:nvSpPr>
          <p:cNvPr id="340" name="amount reached threshold"/>
          <p:cNvSpPr txBox="1"/>
          <p:nvPr/>
        </p:nvSpPr>
        <p:spPr>
          <a:xfrm>
            <a:off x="6488452" y="7863076"/>
            <a:ext cx="36886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amount reached threshold</a:t>
            </a:r>
          </a:p>
        </p:txBody>
      </p:sp>
      <p:grpSp>
        <p:nvGrpSpPr>
          <p:cNvPr id="343" name="anonymous"/>
          <p:cNvGrpSpPr/>
          <p:nvPr/>
        </p:nvGrpSpPr>
        <p:grpSpPr>
          <a:xfrm>
            <a:off x="17761087" y="9396678"/>
            <a:ext cx="3416877" cy="1270002"/>
            <a:chOff x="0" y="0"/>
            <a:chExt cx="3416875" cy="1270000"/>
          </a:xfrm>
        </p:grpSpPr>
        <p:sp>
          <p:nvSpPr>
            <p:cNvPr id="341" name="Rounded Rectangle"/>
            <p:cNvSpPr/>
            <p:nvPr/>
          </p:nvSpPr>
          <p:spPr>
            <a:xfrm>
              <a:off x="0" y="0"/>
              <a:ext cx="3416876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2" name="anonymous"/>
            <p:cNvSpPr txBox="1"/>
            <p:nvPr/>
          </p:nvSpPr>
          <p:spPr>
            <a:xfrm>
              <a:off x="55795" y="342444"/>
              <a:ext cx="3305285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anonymous</a:t>
              </a:r>
            </a:p>
          </p:txBody>
        </p:sp>
      </p:grpSp>
      <p:sp>
        <p:nvSpPr>
          <p:cNvPr id="344" name="Line"/>
          <p:cNvSpPr/>
          <p:nvPr/>
        </p:nvSpPr>
        <p:spPr>
          <a:xfrm flipV="1">
            <a:off x="13586601" y="4311239"/>
            <a:ext cx="3188659" cy="2914525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5" name="bond duration arrived"/>
          <p:cNvSpPr txBox="1"/>
          <p:nvPr/>
        </p:nvSpPr>
        <p:spPr>
          <a:xfrm>
            <a:off x="19632956" y="6194345"/>
            <a:ext cx="304434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bond duration arrived</a:t>
            </a:r>
          </a:p>
        </p:txBody>
      </p:sp>
      <p:sp>
        <p:nvSpPr>
          <p:cNvPr id="346" name="multi-sig"/>
          <p:cNvSpPr txBox="1"/>
          <p:nvPr/>
        </p:nvSpPr>
        <p:spPr>
          <a:xfrm>
            <a:off x="18881689" y="11117171"/>
            <a:ext cx="128869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multi-sig</a:t>
            </a:r>
          </a:p>
        </p:txBody>
      </p:sp>
      <p:sp>
        <p:nvSpPr>
          <p:cNvPr id="347" name="Line"/>
          <p:cNvSpPr/>
          <p:nvPr/>
        </p:nvSpPr>
        <p:spPr>
          <a:xfrm>
            <a:off x="5910638" y="8775955"/>
            <a:ext cx="4729003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start redeem allocation"/>
          <p:cNvSpPr txBox="1"/>
          <p:nvPr/>
        </p:nvSpPr>
        <p:spPr>
          <a:xfrm>
            <a:off x="6659850" y="8952180"/>
            <a:ext cx="323057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start redeem allocation</a:t>
            </a:r>
          </a:p>
        </p:txBody>
      </p:sp>
      <p:sp>
        <p:nvSpPr>
          <p:cNvPr id="349" name="unstake"/>
          <p:cNvSpPr txBox="1"/>
          <p:nvPr/>
        </p:nvSpPr>
        <p:spPr>
          <a:xfrm>
            <a:off x="4052758" y="5779003"/>
            <a:ext cx="118719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unstake</a:t>
            </a:r>
          </a:p>
        </p:txBody>
      </p:sp>
      <p:grpSp>
        <p:nvGrpSpPr>
          <p:cNvPr id="352" name="Proxy::A"/>
          <p:cNvGrpSpPr/>
          <p:nvPr/>
        </p:nvGrpSpPr>
        <p:grpSpPr>
          <a:xfrm>
            <a:off x="16952169" y="7458760"/>
            <a:ext cx="2354513" cy="1270002"/>
            <a:chOff x="0" y="0"/>
            <a:chExt cx="2354511" cy="1270000"/>
          </a:xfrm>
        </p:grpSpPr>
        <p:sp>
          <p:nvSpPr>
            <p:cNvPr id="350" name="Rounded Rectangle"/>
            <p:cNvSpPr/>
            <p:nvPr/>
          </p:nvSpPr>
          <p:spPr>
            <a:xfrm>
              <a:off x="0" y="0"/>
              <a:ext cx="2354512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" name="Proxy::A"/>
            <p:cNvSpPr txBox="1"/>
            <p:nvPr/>
          </p:nvSpPr>
          <p:spPr>
            <a:xfrm>
              <a:off x="55796" y="342444"/>
              <a:ext cx="2242920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Proxy::A</a:t>
              </a:r>
            </a:p>
          </p:txBody>
        </p:sp>
      </p:grpSp>
      <p:grpSp>
        <p:nvGrpSpPr>
          <p:cNvPr id="355" name="Proxy::B"/>
          <p:cNvGrpSpPr/>
          <p:nvPr/>
        </p:nvGrpSpPr>
        <p:grpSpPr>
          <a:xfrm>
            <a:off x="19779411" y="7458760"/>
            <a:ext cx="2197985" cy="1270002"/>
            <a:chOff x="0" y="0"/>
            <a:chExt cx="2197984" cy="1270000"/>
          </a:xfrm>
        </p:grpSpPr>
        <p:sp>
          <p:nvSpPr>
            <p:cNvPr id="353" name="Rounded Rectangle"/>
            <p:cNvSpPr/>
            <p:nvPr/>
          </p:nvSpPr>
          <p:spPr>
            <a:xfrm>
              <a:off x="0" y="0"/>
              <a:ext cx="2197985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Proxy::B"/>
            <p:cNvSpPr txBox="1"/>
            <p:nvPr/>
          </p:nvSpPr>
          <p:spPr>
            <a:xfrm>
              <a:off x="55795" y="342444"/>
              <a:ext cx="2086394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Proxy::B</a:t>
              </a:r>
            </a:p>
          </p:txBody>
        </p:sp>
      </p:grpSp>
      <p:sp>
        <p:nvSpPr>
          <p:cNvPr id="356" name="Line"/>
          <p:cNvSpPr/>
          <p:nvPr/>
        </p:nvSpPr>
        <p:spPr>
          <a:xfrm>
            <a:off x="13897609" y="8892437"/>
            <a:ext cx="2197985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Line"/>
          <p:cNvSpPr/>
          <p:nvPr/>
        </p:nvSpPr>
        <p:spPr>
          <a:xfrm flipV="1">
            <a:off x="19526037" y="5475906"/>
            <a:ext cx="2" cy="16442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xcm downward transfer"/>
          <p:cNvSpPr txBox="1"/>
          <p:nvPr/>
        </p:nvSpPr>
        <p:spPr>
          <a:xfrm>
            <a:off x="15012402" y="5852617"/>
            <a:ext cx="333146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xcm downward transfer</a:t>
            </a:r>
          </a:p>
        </p:txBody>
      </p:sp>
      <p:grpSp>
        <p:nvGrpSpPr>
          <p:cNvPr id="361" name="nominate-client"/>
          <p:cNvGrpSpPr/>
          <p:nvPr/>
        </p:nvGrpSpPr>
        <p:grpSpPr>
          <a:xfrm>
            <a:off x="2135977" y="12177096"/>
            <a:ext cx="3521383" cy="1270002"/>
            <a:chOff x="0" y="0"/>
            <a:chExt cx="3521381" cy="1270000"/>
          </a:xfrm>
        </p:grpSpPr>
        <p:sp>
          <p:nvSpPr>
            <p:cNvPr id="359" name="Rounded Rectangle"/>
            <p:cNvSpPr/>
            <p:nvPr/>
          </p:nvSpPr>
          <p:spPr>
            <a:xfrm>
              <a:off x="0" y="0"/>
              <a:ext cx="3521382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0" name="offchain nominate-client"/>
            <p:cNvSpPr txBox="1"/>
            <p:nvPr/>
          </p:nvSpPr>
          <p:spPr>
            <a:xfrm>
              <a:off x="55796" y="94794"/>
              <a:ext cx="3409790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offchain nominate-client</a:t>
              </a:r>
            </a:p>
          </p:txBody>
        </p:sp>
      </p:grpSp>
      <p:sp>
        <p:nvSpPr>
          <p:cNvPr id="362" name="validators"/>
          <p:cNvSpPr txBox="1"/>
          <p:nvPr/>
        </p:nvSpPr>
        <p:spPr>
          <a:xfrm>
            <a:off x="3954257" y="10710357"/>
            <a:ext cx="14350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validators</a:t>
            </a:r>
          </a:p>
        </p:txBody>
      </p:sp>
      <p:sp>
        <p:nvSpPr>
          <p:cNvPr id="363" name="nominate"/>
          <p:cNvSpPr txBox="1"/>
          <p:nvPr/>
        </p:nvSpPr>
        <p:spPr>
          <a:xfrm>
            <a:off x="11642514" y="5228330"/>
            <a:ext cx="13792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nominate</a:t>
            </a:r>
          </a:p>
        </p:txBody>
      </p:sp>
      <p:sp>
        <p:nvSpPr>
          <p:cNvPr id="364" name="Rectangle"/>
          <p:cNvSpPr/>
          <p:nvPr/>
        </p:nvSpPr>
        <p:spPr>
          <a:xfrm>
            <a:off x="16191667" y="7239583"/>
            <a:ext cx="6668741" cy="624910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5" name="Line"/>
          <p:cNvSpPr/>
          <p:nvPr/>
        </p:nvSpPr>
        <p:spPr>
          <a:xfrm flipV="1">
            <a:off x="3905763" y="9854369"/>
            <a:ext cx="2" cy="214794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Liquid Staking 方案探索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Liquid Staking 方案探索</a:t>
            </a:r>
          </a:p>
        </p:txBody>
      </p:sp>
      <p:sp>
        <p:nvSpPr>
          <p:cNvPr id="368" name="基于 Transact 和衍生账户的 v2 版本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基于 Transact 和衍生账户的 v2 版本</a:t>
            </a:r>
          </a:p>
        </p:txBody>
      </p:sp>
      <p:sp>
        <p:nvSpPr>
          <p:cNvPr id="369" name="Male"/>
          <p:cNvSpPr/>
          <p:nvPr/>
        </p:nvSpPr>
        <p:spPr>
          <a:xfrm>
            <a:off x="8085245" y="4040440"/>
            <a:ext cx="567178" cy="153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0" name="stake"/>
          <p:cNvSpPr txBox="1"/>
          <p:nvPr/>
        </p:nvSpPr>
        <p:spPr>
          <a:xfrm>
            <a:off x="7399814" y="5939937"/>
            <a:ext cx="84825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stake</a:t>
            </a:r>
          </a:p>
        </p:txBody>
      </p:sp>
      <p:sp>
        <p:nvSpPr>
          <p:cNvPr id="371" name="unstake"/>
          <p:cNvSpPr txBox="1"/>
          <p:nvPr/>
        </p:nvSpPr>
        <p:spPr>
          <a:xfrm>
            <a:off x="8502902" y="5939937"/>
            <a:ext cx="118719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unstake</a:t>
            </a:r>
          </a:p>
        </p:txBody>
      </p:sp>
      <p:grpSp>
        <p:nvGrpSpPr>
          <p:cNvPr id="374" name="Governance"/>
          <p:cNvGrpSpPr/>
          <p:nvPr/>
        </p:nvGrpSpPr>
        <p:grpSpPr>
          <a:xfrm>
            <a:off x="18714998" y="11616390"/>
            <a:ext cx="3273677" cy="1270002"/>
            <a:chOff x="0" y="0"/>
            <a:chExt cx="3273676" cy="1270000"/>
          </a:xfrm>
        </p:grpSpPr>
        <p:sp>
          <p:nvSpPr>
            <p:cNvPr id="372" name="Rounded Rectangle"/>
            <p:cNvSpPr/>
            <p:nvPr/>
          </p:nvSpPr>
          <p:spPr>
            <a:xfrm>
              <a:off x="0" y="0"/>
              <a:ext cx="3273677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3" name="Governance"/>
            <p:cNvSpPr txBox="1"/>
            <p:nvPr/>
          </p:nvSpPr>
          <p:spPr>
            <a:xfrm>
              <a:off x="55795" y="342444"/>
              <a:ext cx="3162086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Governance</a:t>
              </a:r>
            </a:p>
          </p:txBody>
        </p:sp>
      </p:grpSp>
      <p:grpSp>
        <p:nvGrpSpPr>
          <p:cNvPr id="377" name="pallet-liquid-staking"/>
          <p:cNvGrpSpPr/>
          <p:nvPr/>
        </p:nvGrpSpPr>
        <p:grpSpPr>
          <a:xfrm>
            <a:off x="6236653" y="7070770"/>
            <a:ext cx="4342439" cy="2756883"/>
            <a:chOff x="0" y="0"/>
            <a:chExt cx="4342438" cy="2756882"/>
          </a:xfrm>
        </p:grpSpPr>
        <p:sp>
          <p:nvSpPr>
            <p:cNvPr id="375" name="Rectangle"/>
            <p:cNvSpPr/>
            <p:nvPr/>
          </p:nvSpPr>
          <p:spPr>
            <a:xfrm>
              <a:off x="-1" y="-1"/>
              <a:ext cx="4342440" cy="27568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6" name="pallet-liquid-staking"/>
            <p:cNvSpPr txBox="1"/>
            <p:nvPr/>
          </p:nvSpPr>
          <p:spPr>
            <a:xfrm>
              <a:off x="-1" y="1085885"/>
              <a:ext cx="4342440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pallet-liquid-staking</a:t>
              </a:r>
            </a:p>
          </p:txBody>
        </p:sp>
      </p:grpSp>
      <p:grpSp>
        <p:nvGrpSpPr>
          <p:cNvPr id="380" name="nominate-client"/>
          <p:cNvGrpSpPr/>
          <p:nvPr/>
        </p:nvGrpSpPr>
        <p:grpSpPr>
          <a:xfrm>
            <a:off x="6647181" y="11616390"/>
            <a:ext cx="3521383" cy="1270002"/>
            <a:chOff x="0" y="0"/>
            <a:chExt cx="3521381" cy="1270000"/>
          </a:xfrm>
        </p:grpSpPr>
        <p:sp>
          <p:nvSpPr>
            <p:cNvPr id="378" name="Rounded Rectangle"/>
            <p:cNvSpPr/>
            <p:nvPr/>
          </p:nvSpPr>
          <p:spPr>
            <a:xfrm>
              <a:off x="0" y="0"/>
              <a:ext cx="3521382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9" name="offchain nominate-client"/>
            <p:cNvSpPr txBox="1"/>
            <p:nvPr/>
          </p:nvSpPr>
          <p:spPr>
            <a:xfrm>
              <a:off x="55796" y="94794"/>
              <a:ext cx="3409790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offchain nominate-client</a:t>
              </a:r>
            </a:p>
          </p:txBody>
        </p:sp>
      </p:grpSp>
      <p:sp>
        <p:nvSpPr>
          <p:cNvPr id="381" name="validators"/>
          <p:cNvSpPr txBox="1"/>
          <p:nvPr/>
        </p:nvSpPr>
        <p:spPr>
          <a:xfrm>
            <a:off x="8502635" y="10491337"/>
            <a:ext cx="143499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validators</a:t>
            </a:r>
          </a:p>
        </p:txBody>
      </p:sp>
      <p:sp>
        <p:nvSpPr>
          <p:cNvPr id="382" name="Line"/>
          <p:cNvSpPr/>
          <p:nvPr/>
        </p:nvSpPr>
        <p:spPr>
          <a:xfrm>
            <a:off x="8381837" y="5744622"/>
            <a:ext cx="2" cy="115614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8407872" y="9944089"/>
            <a:ext cx="2" cy="1530464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6" name="Relay Chain"/>
          <p:cNvGrpSpPr/>
          <p:nvPr/>
        </p:nvGrpSpPr>
        <p:grpSpPr>
          <a:xfrm>
            <a:off x="17809522" y="1992900"/>
            <a:ext cx="5084630" cy="2756883"/>
            <a:chOff x="0" y="0"/>
            <a:chExt cx="5084629" cy="2756882"/>
          </a:xfrm>
        </p:grpSpPr>
        <p:sp>
          <p:nvSpPr>
            <p:cNvPr id="384" name="Rectangle"/>
            <p:cNvSpPr/>
            <p:nvPr/>
          </p:nvSpPr>
          <p:spPr>
            <a:xfrm>
              <a:off x="-1" y="-1"/>
              <a:ext cx="5084631" cy="27568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5" name="Relay Chain"/>
            <p:cNvSpPr txBox="1"/>
            <p:nvPr/>
          </p:nvSpPr>
          <p:spPr>
            <a:xfrm>
              <a:off x="-1" y="1085885"/>
              <a:ext cx="5084631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Relay Chain</a:t>
              </a:r>
            </a:p>
          </p:txBody>
        </p:sp>
      </p:grpSp>
      <p:sp>
        <p:nvSpPr>
          <p:cNvPr id="387" name="Line"/>
          <p:cNvSpPr/>
          <p:nvPr/>
        </p:nvSpPr>
        <p:spPr>
          <a:xfrm flipV="1">
            <a:off x="10640966" y="3431734"/>
            <a:ext cx="7095751" cy="4827062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8" name="upward transfer…"/>
          <p:cNvSpPr txBox="1"/>
          <p:nvPr/>
        </p:nvSpPr>
        <p:spPr>
          <a:xfrm>
            <a:off x="10754989" y="4299310"/>
            <a:ext cx="4596385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upward transfer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derive_bond / derive_bond_extra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derive_unbond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derive_rebond</a:t>
            </a:r>
          </a:p>
        </p:txBody>
      </p:sp>
      <p:sp>
        <p:nvSpPr>
          <p:cNvPr id="389" name="Line"/>
          <p:cNvSpPr/>
          <p:nvPr/>
        </p:nvSpPr>
        <p:spPr>
          <a:xfrm flipH="1" flipV="1">
            <a:off x="10635434" y="8523802"/>
            <a:ext cx="7994801" cy="373052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nominate / payout_stakers"/>
          <p:cNvSpPr txBox="1"/>
          <p:nvPr/>
        </p:nvSpPr>
        <p:spPr>
          <a:xfrm>
            <a:off x="14297792" y="9666516"/>
            <a:ext cx="372770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nominate / payout_stakers</a:t>
            </a:r>
          </a:p>
        </p:txBody>
      </p:sp>
      <p:sp>
        <p:nvSpPr>
          <p:cNvPr id="391" name="summary(bonding_amount, unbonding_amount)"/>
          <p:cNvSpPr txBox="1"/>
          <p:nvPr/>
        </p:nvSpPr>
        <p:spPr>
          <a:xfrm>
            <a:off x="13062903" y="9170745"/>
            <a:ext cx="664799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summary(bonding_amount, unbonding_amount)</a:t>
            </a:r>
          </a:p>
        </p:txBody>
      </p:sp>
      <p:grpSp>
        <p:nvGrpSpPr>
          <p:cNvPr id="394" name="Ledger"/>
          <p:cNvGrpSpPr/>
          <p:nvPr/>
        </p:nvGrpSpPr>
        <p:grpSpPr>
          <a:xfrm>
            <a:off x="1266789" y="3617178"/>
            <a:ext cx="2486052" cy="3281886"/>
            <a:chOff x="-31" y="0"/>
            <a:chExt cx="2486050" cy="3281884"/>
          </a:xfrm>
        </p:grpSpPr>
        <p:sp>
          <p:nvSpPr>
            <p:cNvPr id="392" name="Shape"/>
            <p:cNvSpPr/>
            <p:nvPr/>
          </p:nvSpPr>
          <p:spPr>
            <a:xfrm>
              <a:off x="-32" y="-1"/>
              <a:ext cx="2485957" cy="328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" name="Ledger"/>
            <p:cNvSpPr txBox="1"/>
            <p:nvPr/>
          </p:nvSpPr>
          <p:spPr>
            <a:xfrm>
              <a:off x="0" y="1348386"/>
              <a:ext cx="2486019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Ledger</a:t>
              </a:r>
            </a:p>
          </p:txBody>
        </p:sp>
      </p:grpSp>
      <p:grpSp>
        <p:nvGrpSpPr>
          <p:cNvPr id="397" name="Unstake…"/>
          <p:cNvGrpSpPr/>
          <p:nvPr/>
        </p:nvGrpSpPr>
        <p:grpSpPr>
          <a:xfrm>
            <a:off x="1309007" y="7042984"/>
            <a:ext cx="2443834" cy="3226153"/>
            <a:chOff x="-31" y="0"/>
            <a:chExt cx="2443832" cy="3226151"/>
          </a:xfrm>
        </p:grpSpPr>
        <p:sp>
          <p:nvSpPr>
            <p:cNvPr id="395" name="Shape"/>
            <p:cNvSpPr/>
            <p:nvPr/>
          </p:nvSpPr>
          <p:spPr>
            <a:xfrm>
              <a:off x="-32" y="-1"/>
              <a:ext cx="2443740" cy="322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6" name="Unstake…"/>
            <p:cNvSpPr txBox="1"/>
            <p:nvPr/>
          </p:nvSpPr>
          <p:spPr>
            <a:xfrm>
              <a:off x="-1" y="1072870"/>
              <a:ext cx="2443803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Unstake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Queue</a:t>
              </a:r>
            </a:p>
          </p:txBody>
        </p:sp>
      </p:grpSp>
      <p:sp>
        <p:nvSpPr>
          <p:cNvPr id="398" name="total_stake…"/>
          <p:cNvSpPr txBox="1"/>
          <p:nvPr/>
        </p:nvSpPr>
        <p:spPr>
          <a:xfrm>
            <a:off x="4025786" y="4667610"/>
            <a:ext cx="193792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total_stake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total_unstake</a:t>
            </a:r>
          </a:p>
        </p:txBody>
      </p:sp>
      <p:sp>
        <p:nvSpPr>
          <p:cNvPr id="399" name="Line"/>
          <p:cNvSpPr/>
          <p:nvPr/>
        </p:nvSpPr>
        <p:spPr>
          <a:xfrm>
            <a:off x="3843347" y="5657539"/>
            <a:ext cx="2312917" cy="286257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0" name="Line"/>
          <p:cNvSpPr/>
          <p:nvPr/>
        </p:nvSpPr>
        <p:spPr>
          <a:xfrm flipV="1">
            <a:off x="3793154" y="8702583"/>
            <a:ext cx="2316588" cy="361506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1" name="peek front"/>
          <p:cNvSpPr txBox="1"/>
          <p:nvPr/>
        </p:nvSpPr>
        <p:spPr>
          <a:xfrm>
            <a:off x="4450355" y="8256629"/>
            <a:ext cx="149199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peek front</a:t>
            </a:r>
          </a:p>
        </p:txBody>
      </p:sp>
      <p:sp>
        <p:nvSpPr>
          <p:cNvPr id="402" name="push back"/>
          <p:cNvSpPr txBox="1"/>
          <p:nvPr/>
        </p:nvSpPr>
        <p:spPr>
          <a:xfrm>
            <a:off x="3932854" y="8972467"/>
            <a:ext cx="15374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push back</a:t>
            </a:r>
          </a:p>
        </p:txBody>
      </p:sp>
      <p:grpSp>
        <p:nvGrpSpPr>
          <p:cNvPr id="405" name="Withdrawing"/>
          <p:cNvGrpSpPr/>
          <p:nvPr/>
        </p:nvGrpSpPr>
        <p:grpSpPr>
          <a:xfrm>
            <a:off x="1287898" y="10385192"/>
            <a:ext cx="2486051" cy="3281885"/>
            <a:chOff x="-31" y="0"/>
            <a:chExt cx="2486050" cy="3281884"/>
          </a:xfrm>
        </p:grpSpPr>
        <p:sp>
          <p:nvSpPr>
            <p:cNvPr id="403" name="Shape"/>
            <p:cNvSpPr/>
            <p:nvPr/>
          </p:nvSpPr>
          <p:spPr>
            <a:xfrm>
              <a:off x="-32" y="-1"/>
              <a:ext cx="2485956" cy="328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4" name="Withdrawing"/>
            <p:cNvSpPr txBox="1"/>
            <p:nvPr/>
          </p:nvSpPr>
          <p:spPr>
            <a:xfrm>
              <a:off x="-1" y="1091403"/>
              <a:ext cx="2486020" cy="1099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Withdrawing</a:t>
              </a:r>
            </a:p>
          </p:txBody>
        </p:sp>
      </p:grpSp>
      <p:sp>
        <p:nvSpPr>
          <p:cNvPr id="406" name="Line"/>
          <p:cNvSpPr/>
          <p:nvPr/>
        </p:nvSpPr>
        <p:spPr>
          <a:xfrm flipV="1">
            <a:off x="3875016" y="8962655"/>
            <a:ext cx="2239459" cy="329628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7" name="withdraw_unbonded…"/>
          <p:cNvSpPr txBox="1"/>
          <p:nvPr/>
        </p:nvSpPr>
        <p:spPr>
          <a:xfrm>
            <a:off x="11917412" y="7342664"/>
            <a:ext cx="399709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derive_withdraw_unbonded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downward transfer</a:t>
            </a:r>
          </a:p>
        </p:txBody>
      </p:sp>
      <p:sp>
        <p:nvSpPr>
          <p:cNvPr id="408" name="rewards / slashes"/>
          <p:cNvSpPr txBox="1"/>
          <p:nvPr/>
        </p:nvSpPr>
        <p:spPr>
          <a:xfrm>
            <a:off x="15141640" y="10162289"/>
            <a:ext cx="24905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rewards / slashes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Liquid Staking验证人选举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Liquid Staking验证人选举</a:t>
            </a:r>
          </a:p>
        </p:txBody>
      </p:sp>
      <p:sp>
        <p:nvSpPr>
          <p:cNvPr id="411" name="Equation"/>
          <p:cNvSpPr txBox="1"/>
          <p:nvPr/>
        </p:nvSpPr>
        <p:spPr>
          <a:xfrm>
            <a:off x="3461783" y="4722216"/>
            <a:ext cx="13476292" cy="13082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412" name="R: Reputation, 0 or 1…"/>
          <p:cNvSpPr txBox="1"/>
          <p:nvPr/>
        </p:nvSpPr>
        <p:spPr>
          <a:xfrm>
            <a:off x="3449971" y="6863204"/>
            <a:ext cx="18248529" cy="4547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3200">
                <a:solidFill>
                  <a:srgbClr val="FFFFFF"/>
                </a:solidFill>
              </a:defRPr>
            </a:pPr>
            <a:r>
              <a:t>R</a:t>
            </a:r>
            <a:r>
              <a:rPr b="0" sz="3000"/>
              <a:t>: Reputation, 0 or 1 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</a:defRPr>
            </a:pPr>
            <a:r>
              <a:t>CR</a:t>
            </a:r>
            <a:r>
              <a:rPr b="0" sz="3000"/>
              <a:t>: Commission Rate 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</a:defRPr>
            </a:pPr>
            <a:r>
              <a:t>N</a:t>
            </a:r>
            <a:r>
              <a:rPr b="0" sz="3000"/>
              <a:t>: Nomination of one validator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</a:defRPr>
            </a:pPr>
            <a:r>
              <a:t>EEP</a:t>
            </a:r>
            <a:r>
              <a:rPr b="0" sz="3000"/>
              <a:t>: Average Era Points of one validator in the past 28 eras. 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</a:defRPr>
            </a:pPr>
            <a:r>
              <a:t>EEPA</a:t>
            </a:r>
            <a:r>
              <a:rPr b="0" sz="3000"/>
              <a:t>: Average Era Points of All validators in the past 28 eras.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</a:defRPr>
            </a:pPr>
            <a:r>
              <a:t>crf</a:t>
            </a:r>
            <a:r>
              <a:rPr b="0" sz="3000"/>
              <a:t>: A constant shows how much influence of the Commission Rate of a validator. The default value is 100.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</a:defRPr>
            </a:pPr>
            <a:r>
              <a:t>nf</a:t>
            </a:r>
            <a:r>
              <a:rPr b="0" sz="3000"/>
              <a:t>: A constant shows how much influence of the Nomination of a validator. The default value is 1000.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</a:defRPr>
            </a:pPr>
            <a:r>
              <a:t>epf</a:t>
            </a:r>
            <a:r>
              <a:rPr b="0" sz="3000"/>
              <a:t>: A constant shows how much influence of the Era Points of a validator. The default value is 10.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</a:defRPr>
            </a:pPr>
            <a:r>
              <a:t>SR</a:t>
            </a:r>
            <a:r>
              <a:rPr b="0" sz="3000"/>
              <a:t>: Slash Record, default 1, set to 0 if ever slashed in the past month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基于 Transact 和衍生账户的 Liquid Staking 实现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基于 Transact 和衍生账户的 Liquid Staking 实现</a:t>
            </a:r>
          </a:p>
        </p:txBody>
      </p:sp>
      <p:sp>
        <p:nvSpPr>
          <p:cNvPr id="415" name="中继链方法定义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中继链方法定义</a:t>
            </a:r>
          </a:p>
        </p:txBody>
      </p:sp>
      <p:pic>
        <p:nvPicPr>
          <p:cNvPr id="416" name="types_2021-09-23_19:26:29.png" descr="types_2021-09-23_19:26: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398" y="4491125"/>
            <a:ext cx="6820670" cy="728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types_2021-09-23_19:30:00.png" descr="types_2021-09-23_19:30: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7270" y="5954402"/>
            <a:ext cx="6753181" cy="4353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types_2021-09-24_11:42:06.png" descr="types_2021-09-24_11:42: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40655" y="4003182"/>
            <a:ext cx="8674317" cy="825601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pallet_staking"/>
          <p:cNvSpPr txBox="1"/>
          <p:nvPr/>
        </p:nvSpPr>
        <p:spPr>
          <a:xfrm>
            <a:off x="1264741" y="4438982"/>
            <a:ext cx="245707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pallet_staking</a:t>
            </a:r>
          </a:p>
        </p:txBody>
      </p:sp>
      <p:sp>
        <p:nvSpPr>
          <p:cNvPr id="420" name="pallet_utility"/>
          <p:cNvSpPr txBox="1"/>
          <p:nvPr/>
        </p:nvSpPr>
        <p:spPr>
          <a:xfrm>
            <a:off x="8172901" y="5917520"/>
            <a:ext cx="2125219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pallet_utility</a:t>
            </a:r>
          </a:p>
        </p:txBody>
      </p:sp>
      <p:sp>
        <p:nvSpPr>
          <p:cNvPr id="421" name="pallet_balances"/>
          <p:cNvSpPr txBox="1"/>
          <p:nvPr/>
        </p:nvSpPr>
        <p:spPr>
          <a:xfrm>
            <a:off x="15176168" y="4051970"/>
            <a:ext cx="276034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pallet_balances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基于 Transact 和衍生账户的 Liquid Staking 实现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基于 Transact 和衍生账户的 Liquid Staking 实现</a:t>
            </a:r>
          </a:p>
        </p:txBody>
      </p:sp>
      <p:sp>
        <p:nvSpPr>
          <p:cNvPr id="424" name="XCM消息格式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 XCM消息格式</a:t>
            </a:r>
          </a:p>
        </p:txBody>
      </p:sp>
      <p:pic>
        <p:nvPicPr>
          <p:cNvPr id="425" name="relaychain_2021-09-23_19:36:55.png" descr="relaychain_2021-09-23_19:36: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1237" y="3851099"/>
            <a:ext cx="8567571" cy="973631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8" name="Heiko"/>
          <p:cNvGrpSpPr/>
          <p:nvPr/>
        </p:nvGrpSpPr>
        <p:grpSpPr>
          <a:xfrm>
            <a:off x="16653423" y="4657819"/>
            <a:ext cx="2527940" cy="1433165"/>
            <a:chOff x="0" y="0"/>
            <a:chExt cx="2527938" cy="1433163"/>
          </a:xfrm>
        </p:grpSpPr>
        <p:sp>
          <p:nvSpPr>
            <p:cNvPr id="426" name="Rectangle"/>
            <p:cNvSpPr/>
            <p:nvPr/>
          </p:nvSpPr>
          <p:spPr>
            <a:xfrm>
              <a:off x="0" y="0"/>
              <a:ext cx="2527939" cy="14331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7" name="Heiko"/>
            <p:cNvSpPr txBox="1"/>
            <p:nvPr/>
          </p:nvSpPr>
          <p:spPr>
            <a:xfrm>
              <a:off x="0" y="424026"/>
              <a:ext cx="2527939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Heiko</a:t>
              </a:r>
            </a:p>
          </p:txBody>
        </p:sp>
      </p:grpSp>
      <p:grpSp>
        <p:nvGrpSpPr>
          <p:cNvPr id="431" name="Kusama"/>
          <p:cNvGrpSpPr/>
          <p:nvPr/>
        </p:nvGrpSpPr>
        <p:grpSpPr>
          <a:xfrm>
            <a:off x="14646174" y="8030991"/>
            <a:ext cx="6644039" cy="2723170"/>
            <a:chOff x="0" y="0"/>
            <a:chExt cx="6644037" cy="2723169"/>
          </a:xfrm>
        </p:grpSpPr>
        <p:sp>
          <p:nvSpPr>
            <p:cNvPr id="429" name="Rounded Rectangle"/>
            <p:cNvSpPr/>
            <p:nvPr/>
          </p:nvSpPr>
          <p:spPr>
            <a:xfrm>
              <a:off x="0" y="0"/>
              <a:ext cx="6644038" cy="2723170"/>
            </a:xfrm>
            <a:prstGeom prst="roundRect">
              <a:avLst>
                <a:gd name="adj" fmla="val 141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" name="Kusama"/>
            <p:cNvSpPr txBox="1"/>
            <p:nvPr/>
          </p:nvSpPr>
          <p:spPr>
            <a:xfrm>
              <a:off x="112507" y="1069028"/>
              <a:ext cx="6419024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Kusama</a:t>
              </a:r>
            </a:p>
          </p:txBody>
        </p:sp>
      </p:grpSp>
      <p:grpSp>
        <p:nvGrpSpPr>
          <p:cNvPr id="434" name="Holding"/>
          <p:cNvGrpSpPr/>
          <p:nvPr/>
        </p:nvGrpSpPr>
        <p:grpSpPr>
          <a:xfrm>
            <a:off x="14763648" y="8395266"/>
            <a:ext cx="2259180" cy="1994619"/>
            <a:chOff x="0" y="0"/>
            <a:chExt cx="2259178" cy="1994618"/>
          </a:xfrm>
        </p:grpSpPr>
        <p:sp>
          <p:nvSpPr>
            <p:cNvPr id="432" name="Oval"/>
            <p:cNvSpPr/>
            <p:nvPr/>
          </p:nvSpPr>
          <p:spPr>
            <a:xfrm>
              <a:off x="0" y="-1"/>
              <a:ext cx="2259179" cy="1994620"/>
            </a:xfrm>
            <a:prstGeom prst="ellipse">
              <a:avLst/>
            </a:prstGeom>
            <a:solidFill>
              <a:srgbClr val="00A2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3" name="Holding"/>
            <p:cNvSpPr txBox="1"/>
            <p:nvPr/>
          </p:nvSpPr>
          <p:spPr>
            <a:xfrm>
              <a:off x="330849" y="407749"/>
              <a:ext cx="1597480" cy="1179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Holding</a:t>
              </a:r>
            </a:p>
          </p:txBody>
        </p:sp>
      </p:grpSp>
      <p:sp>
        <p:nvSpPr>
          <p:cNvPr id="435" name="staking.bond"/>
          <p:cNvSpPr txBox="1"/>
          <p:nvPr/>
        </p:nvSpPr>
        <p:spPr>
          <a:xfrm>
            <a:off x="3649564" y="3632370"/>
            <a:ext cx="233057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staking.bond</a:t>
            </a:r>
          </a:p>
        </p:txBody>
      </p:sp>
      <p:grpSp>
        <p:nvGrpSpPr>
          <p:cNvPr id="438" name="Derivative"/>
          <p:cNvGrpSpPr/>
          <p:nvPr/>
        </p:nvGrpSpPr>
        <p:grpSpPr>
          <a:xfrm>
            <a:off x="18964670" y="8363757"/>
            <a:ext cx="2271221" cy="1964144"/>
            <a:chOff x="0" y="0"/>
            <a:chExt cx="2271220" cy="1964142"/>
          </a:xfrm>
        </p:grpSpPr>
        <p:sp>
          <p:nvSpPr>
            <p:cNvPr id="436" name="Oval"/>
            <p:cNvSpPr/>
            <p:nvPr/>
          </p:nvSpPr>
          <p:spPr>
            <a:xfrm>
              <a:off x="-1" y="-1"/>
              <a:ext cx="2271222" cy="196414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7" name="Derivative"/>
            <p:cNvSpPr txBox="1"/>
            <p:nvPr/>
          </p:nvSpPr>
          <p:spPr>
            <a:xfrm>
              <a:off x="332612" y="414865"/>
              <a:ext cx="1605996" cy="1134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Derivative</a:t>
              </a:r>
            </a:p>
          </p:txBody>
        </p:sp>
      </p:grpSp>
      <p:sp>
        <p:nvSpPr>
          <p:cNvPr id="448" name="Connection Line"/>
          <p:cNvSpPr/>
          <p:nvPr/>
        </p:nvSpPr>
        <p:spPr>
          <a:xfrm>
            <a:off x="16444317" y="7570325"/>
            <a:ext cx="3053529" cy="951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6823" y="-5353"/>
                  <a:pt x="14023" y="-5400"/>
                  <a:pt x="21600" y="16059"/>
                </a:cubicBezTo>
              </a:path>
            </a:pathLst>
          </a:custGeom>
          <a:ln w="25400">
            <a:solidFill>
              <a:srgbClr val="EF5FA8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40" name="Line"/>
          <p:cNvSpPr/>
          <p:nvPr/>
        </p:nvSpPr>
        <p:spPr>
          <a:xfrm flipH="1">
            <a:off x="15833974" y="5384725"/>
            <a:ext cx="747300" cy="2979033"/>
          </a:xfrm>
          <a:prstGeom prst="line">
            <a:avLst/>
          </a:prstGeom>
          <a:ln w="25400">
            <a:solidFill>
              <a:srgbClr val="EF5FA8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43" name="pallet…"/>
          <p:cNvGrpSpPr/>
          <p:nvPr/>
        </p:nvGrpSpPr>
        <p:grpSpPr>
          <a:xfrm>
            <a:off x="16558600" y="10242264"/>
            <a:ext cx="2819189" cy="2277825"/>
            <a:chOff x="0" y="0"/>
            <a:chExt cx="2819187" cy="2277824"/>
          </a:xfrm>
        </p:grpSpPr>
        <p:sp>
          <p:nvSpPr>
            <p:cNvPr id="441" name="Rectangle"/>
            <p:cNvSpPr/>
            <p:nvPr/>
          </p:nvSpPr>
          <p:spPr>
            <a:xfrm>
              <a:off x="0" y="0"/>
              <a:ext cx="2819188" cy="2277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2" name="pallet…"/>
            <p:cNvSpPr txBox="1"/>
            <p:nvPr/>
          </p:nvSpPr>
          <p:spPr>
            <a:xfrm>
              <a:off x="0" y="598706"/>
              <a:ext cx="2819188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pallet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staking</a:t>
              </a:r>
            </a:p>
          </p:txBody>
        </p:sp>
      </p:grpSp>
      <p:sp>
        <p:nvSpPr>
          <p:cNvPr id="444" name="upward transfer"/>
          <p:cNvSpPr txBox="1"/>
          <p:nvPr/>
        </p:nvSpPr>
        <p:spPr>
          <a:xfrm>
            <a:off x="13793643" y="6627317"/>
            <a:ext cx="225917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upward transfer</a:t>
            </a:r>
          </a:p>
        </p:txBody>
      </p:sp>
      <p:sp>
        <p:nvSpPr>
          <p:cNvPr id="445" name="balance transfer"/>
          <p:cNvSpPr txBox="1"/>
          <p:nvPr/>
        </p:nvSpPr>
        <p:spPr>
          <a:xfrm>
            <a:off x="16749653" y="6996687"/>
            <a:ext cx="23100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balance transfer</a:t>
            </a:r>
          </a:p>
        </p:txBody>
      </p:sp>
      <p:sp>
        <p:nvSpPr>
          <p:cNvPr id="446" name="Connection Line"/>
          <p:cNvSpPr/>
          <p:nvPr/>
        </p:nvSpPr>
        <p:spPr>
          <a:xfrm>
            <a:off x="19359523" y="10251774"/>
            <a:ext cx="1263740" cy="1409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60" h="20490" fill="norm" stroke="1" extrusionOk="0">
                <a:moveTo>
                  <a:pt x="0" y="20343"/>
                </a:moveTo>
                <a:cubicBezTo>
                  <a:pt x="16259" y="21600"/>
                  <a:pt x="21600" y="14819"/>
                  <a:pt x="16023" y="0"/>
                </a:cubicBezTo>
              </a:path>
            </a:pathLst>
          </a:custGeom>
          <a:ln w="25400">
            <a:solidFill>
              <a:srgbClr val="EF5FA8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7" name="derivative call"/>
          <p:cNvSpPr txBox="1"/>
          <p:nvPr/>
        </p:nvSpPr>
        <p:spPr>
          <a:xfrm>
            <a:off x="20554567" y="11150493"/>
            <a:ext cx="19711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derivative 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基于 Transact 和衍生账户的 Liquid Staking 实现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基于 Transact 和衍生账户的 Liquid Staking 实现</a:t>
            </a:r>
          </a:p>
        </p:txBody>
      </p:sp>
      <p:sp>
        <p:nvSpPr>
          <p:cNvPr id="451" name="on_idle 尝试对 unstake 队列 peek_front 并支付 Staking Currency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on_idle 尝试对 unstake 队列 peek_front 并支付 Staking Currency</a:t>
            </a:r>
          </a:p>
        </p:txBody>
      </p:sp>
      <p:pic>
        <p:nvPicPr>
          <p:cNvPr id="452" name="lib_2021-09-24_11:36:28.png" descr="lib_2021-09-24_11:36: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4525" y="3844163"/>
            <a:ext cx="8894402" cy="8922512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Remaining weight…"/>
          <p:cNvSpPr/>
          <p:nvPr/>
        </p:nvSpPr>
        <p:spPr>
          <a:xfrm>
            <a:off x="16850733" y="3802645"/>
            <a:ext cx="3806854" cy="342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Remaining weight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&gt; weight ?</a:t>
            </a:r>
          </a:p>
        </p:txBody>
      </p:sp>
      <p:sp>
        <p:nvSpPr>
          <p:cNvPr id="454" name="transfer(queue.peek_front())"/>
          <p:cNvSpPr/>
          <p:nvPr/>
        </p:nvSpPr>
        <p:spPr>
          <a:xfrm>
            <a:off x="16650560" y="8383837"/>
            <a:ext cx="4282178" cy="23554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transfer(queue.peek_front())</a:t>
            </a:r>
          </a:p>
        </p:txBody>
      </p:sp>
      <p:sp>
        <p:nvSpPr>
          <p:cNvPr id="455" name="Line"/>
          <p:cNvSpPr/>
          <p:nvPr/>
        </p:nvSpPr>
        <p:spPr>
          <a:xfrm>
            <a:off x="18791649" y="7330288"/>
            <a:ext cx="1" cy="95966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9" name="Connection Line"/>
          <p:cNvSpPr/>
          <p:nvPr/>
        </p:nvSpPr>
        <p:spPr>
          <a:xfrm>
            <a:off x="14302732" y="6010627"/>
            <a:ext cx="3079212" cy="628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5" h="21600" fill="norm" stroke="1" extrusionOk="0">
                <a:moveTo>
                  <a:pt x="14293" y="21600"/>
                </a:moveTo>
                <a:cubicBezTo>
                  <a:pt x="-5385" y="12800"/>
                  <a:pt x="-4744" y="5600"/>
                  <a:pt x="16215" y="0"/>
                </a:cubicBezTo>
              </a:path>
            </a:pathLst>
          </a:custGeom>
          <a:ln w="254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57" name="queue.pop_front"/>
          <p:cNvSpPr/>
          <p:nvPr/>
        </p:nvSpPr>
        <p:spPr>
          <a:xfrm>
            <a:off x="17171473" y="11602466"/>
            <a:ext cx="324035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queue.pop_front</a:t>
            </a:r>
          </a:p>
        </p:txBody>
      </p:sp>
      <p:sp>
        <p:nvSpPr>
          <p:cNvPr id="458" name="Line"/>
          <p:cNvSpPr/>
          <p:nvPr/>
        </p:nvSpPr>
        <p:spPr>
          <a:xfrm>
            <a:off x="18791649" y="10895132"/>
            <a:ext cx="1" cy="60342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江成"/>
          <p:cNvSpPr txBox="1"/>
          <p:nvPr>
            <p:ph type="title"/>
          </p:nvPr>
        </p:nvSpPr>
        <p:spPr>
          <a:xfrm>
            <a:off x="1206500" y="1269999"/>
            <a:ext cx="9779000" cy="588227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江成</a:t>
            </a:r>
          </a:p>
        </p:txBody>
      </p:sp>
      <p:sp>
        <p:nvSpPr>
          <p:cNvPr id="157" name="全栈，区块链工程师…"/>
          <p:cNvSpPr txBox="1"/>
          <p:nvPr>
            <p:ph type="body" sz="quarter" idx="1"/>
          </p:nvPr>
        </p:nvSpPr>
        <p:spPr>
          <a:xfrm>
            <a:off x="1206500" y="7060575"/>
            <a:ext cx="9779000" cy="5382405"/>
          </a:xfrm>
          <a:prstGeom prst="rect">
            <a:avLst/>
          </a:prstGeom>
        </p:spPr>
        <p:txBody>
          <a:bodyPr/>
          <a:lstStyle/>
          <a:p>
            <a:pPr/>
            <a:r>
              <a:t>全栈，区块链工程师</a:t>
            </a:r>
          </a:p>
          <a:p>
            <a:pPr/>
            <a:r>
              <a:t>ParallelFI 核心开发者</a:t>
            </a:r>
          </a:p>
          <a:p>
            <a:pPr/>
            <a:r>
              <a:t>https://github.com/GopherJ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2036" y="1837888"/>
            <a:ext cx="9989385" cy="10040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平行链开发经验及工具分享"/>
          <p:cNvSpPr txBox="1"/>
          <p:nvPr>
            <p:ph type="body" sz="quarter" idx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462" name="Part 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300" sz="25000"/>
            </a:lvl1pPr>
          </a:lstStyle>
          <a:p>
            <a:pPr/>
            <a:r>
              <a:t>Part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平行链开发经验及工具分享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465" name="parachain-launch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parachain-launch</a:t>
            </a:r>
          </a:p>
        </p:txBody>
      </p:sp>
      <p:pic>
        <p:nvPicPr>
          <p:cNvPr id="466" name="config_2021-09-23_20:37:25.png" descr="config_2021-09-23_20:37: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01" y="3753091"/>
            <a:ext cx="5773741" cy="9895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x_2021-09-23_20:41:47.png" descr="x_2021-09-23_20:41: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2963" y="3772187"/>
            <a:ext cx="11760202" cy="5486402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config.yml"/>
          <p:cNvSpPr txBox="1"/>
          <p:nvPr/>
        </p:nvSpPr>
        <p:spPr>
          <a:xfrm>
            <a:off x="3696987" y="3652344"/>
            <a:ext cx="187147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config.yml</a:t>
            </a:r>
          </a:p>
        </p:txBody>
      </p:sp>
      <p:pic>
        <p:nvPicPr>
          <p:cNvPr id="469" name="Makefile_2021-09-24_11:07:59.png" descr="Makefile_2021-09-24_11:07: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35260" y="8865530"/>
            <a:ext cx="11955606" cy="3816845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Makefile"/>
          <p:cNvSpPr txBox="1"/>
          <p:nvPr/>
        </p:nvSpPr>
        <p:spPr>
          <a:xfrm>
            <a:off x="10221379" y="8891051"/>
            <a:ext cx="153962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Makefile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平行链开发经验及工具分享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473" name="rust-analyzer 针对平行链开发的配置优化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rust-analyzer 针对平行链开发的配置优化</a:t>
            </a:r>
          </a:p>
        </p:txBody>
      </p:sp>
      <p:pic>
        <p:nvPicPr>
          <p:cNvPr id="474" name="test.png" descr="t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8252" y="3796762"/>
            <a:ext cx="13792202" cy="6324602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.vscode/settings.json | ~/.config/nvim/coc-settings.json"/>
          <p:cNvSpPr txBox="1"/>
          <p:nvPr/>
        </p:nvSpPr>
        <p:spPr>
          <a:xfrm>
            <a:off x="5797553" y="4233419"/>
            <a:ext cx="953719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.vscode/settings.json | ~/.config/nvim/coc-settings.json</a:t>
            </a:r>
          </a:p>
        </p:txBody>
      </p:sp>
      <p:pic>
        <p:nvPicPr>
          <p:cNvPr id="476" name="Makefile_2021-09-24_11:05:05.png" descr="Makefile_2021-09-24_11:05: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2129" y="9545791"/>
            <a:ext cx="17899742" cy="3919869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Makefile"/>
          <p:cNvSpPr txBox="1"/>
          <p:nvPr/>
        </p:nvSpPr>
        <p:spPr>
          <a:xfrm>
            <a:off x="4025158" y="9904704"/>
            <a:ext cx="153962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Makefile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平行链开发经验及工具分享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480" name="srtool 确定性编译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srtool 确定性编译</a:t>
            </a:r>
          </a:p>
        </p:txBody>
      </p:sp>
      <p:pic>
        <p:nvPicPr>
          <p:cNvPr id="481" name="srtool-build_2021-09-23_20:49:00.png" descr="srtool-build_2021-09-23_20:49: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960" y="4130421"/>
            <a:ext cx="9423617" cy="8823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Makefile_2021-09-23_20:49:47.png" descr="Makefile_2021-09-23_20:49: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3688" y="6236558"/>
            <a:ext cx="8915401" cy="5067303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cripts/srtool-build.sh"/>
          <p:cNvSpPr txBox="1"/>
          <p:nvPr/>
        </p:nvSpPr>
        <p:spPr>
          <a:xfrm>
            <a:off x="2936375" y="4243060"/>
            <a:ext cx="383286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scripts/srtool-build.sh</a:t>
            </a:r>
          </a:p>
        </p:txBody>
      </p:sp>
      <p:sp>
        <p:nvSpPr>
          <p:cNvPr id="484" name="Makefile"/>
          <p:cNvSpPr txBox="1"/>
          <p:nvPr/>
        </p:nvSpPr>
        <p:spPr>
          <a:xfrm>
            <a:off x="13356031" y="6793169"/>
            <a:ext cx="153962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Makefile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平行链开发经验及工具分享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487" name="vim 下基于 codelldb, vimspector, coc-rust-analyzer 调试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 vim 下基于 codelldb, vimspector, coc-rust-analyzer 调试</a:t>
            </a:r>
          </a:p>
        </p:txBody>
      </p:sp>
      <p:pic>
        <p:nvPicPr>
          <p:cNvPr id="488" name="vimspector.png" descr="vimsp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709" y="4250940"/>
            <a:ext cx="7814996" cy="921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vimrc_2021-09-23_21:15:40.png" descr="vimrc_2021-09-23_21:15: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0229" y="4247886"/>
            <a:ext cx="9848252" cy="6503210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~/.config/nvim/init.vim"/>
          <p:cNvSpPr txBox="1"/>
          <p:nvPr/>
        </p:nvSpPr>
        <p:spPr>
          <a:xfrm>
            <a:off x="11602062" y="4496418"/>
            <a:ext cx="389953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~/.config/nvim/init.vim</a:t>
            </a:r>
          </a:p>
        </p:txBody>
      </p:sp>
      <p:sp>
        <p:nvSpPr>
          <p:cNvPr id="491" name="~/.vimspector.json"/>
          <p:cNvSpPr txBox="1"/>
          <p:nvPr/>
        </p:nvSpPr>
        <p:spPr>
          <a:xfrm>
            <a:off x="3497181" y="4471018"/>
            <a:ext cx="324345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~/.vimspector.json</a:t>
            </a:r>
          </a:p>
        </p:txBody>
      </p:sp>
      <p:pic>
        <p:nvPicPr>
          <p:cNvPr id="492" name="coc.png" descr="co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57731" y="10202088"/>
            <a:ext cx="10637547" cy="3125467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~/.config/nvim/coc-settings.json"/>
          <p:cNvSpPr txBox="1"/>
          <p:nvPr/>
        </p:nvSpPr>
        <p:spPr>
          <a:xfrm>
            <a:off x="11560694" y="10283445"/>
            <a:ext cx="562089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~/.config/nvim/coc-settings.json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引用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引用</a:t>
            </a:r>
          </a:p>
        </p:txBody>
      </p:sp>
      <p:sp>
        <p:nvSpPr>
          <p:cNvPr id="496" name="[XCM part II: Versioning and compatibility] https://medium.com/polkadot-network/xcm-part-ii-versioning-and-compatibility-b313fc257b83…"/>
          <p:cNvSpPr txBox="1"/>
          <p:nvPr>
            <p:ph type="body" idx="1"/>
          </p:nvPr>
        </p:nvSpPr>
        <p:spPr>
          <a:xfrm>
            <a:off x="1206500" y="39310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 part II: Versioning and compatibility]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https://medium.com/polkadot-network/xcm-part-ii-versioning-and-compatibility-b313fc257b83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[XCM: The Cross-Chain Message Format]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https://medium.com/polkadot-network/xcm-the-cross-consensus-message-format-3b77b1373392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 v1]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https://github.com/paritytech/polkadot/pull/2815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 v1 version notificatio stub]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https://github.com/paritytech/polkadot/pull/3766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[Automatic version negociation]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https://github.com/paritytech/polkadot/pull/3736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 v2: Scripting, Query Responses, Exception handling and error reporting]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https://github.com/paritytech/polkadot/pull/3629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hank You!"/>
          <p:cNvSpPr txBox="1"/>
          <p:nvPr>
            <p:ph type="body" idx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spc="-300" sz="250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目录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目录</a:t>
            </a:r>
          </a:p>
        </p:txBody>
      </p:sp>
      <p:sp>
        <p:nvSpPr>
          <p:cNvPr id="161" name="ParallelFI 介绍…"/>
          <p:cNvSpPr txBox="1"/>
          <p:nvPr>
            <p:ph type="body" idx="1"/>
          </p:nvPr>
        </p:nvSpPr>
        <p:spPr>
          <a:xfrm>
            <a:off x="1206500" y="3750870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ParallelFI 介绍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XCM v0的回顾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XCM v1, v2的新特性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What is &amp; why Liquid Staking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Liquid Staking方案探索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Liquid Staking验证人选举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基于Transact和衍生账户的Liquid Staking实现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平行链开发经验及工具分享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arallelFI 介绍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ParallelFI 介绍</a:t>
            </a:r>
          </a:p>
        </p:txBody>
      </p:sp>
      <p:sp>
        <p:nvSpPr>
          <p:cNvPr id="164" name="春季 Substrate Hackathon 时建立的团队…"/>
          <p:cNvSpPr txBox="1"/>
          <p:nvPr>
            <p:ph type="body" sz="half" idx="1"/>
          </p:nvPr>
        </p:nvSpPr>
        <p:spPr>
          <a:xfrm>
            <a:off x="1206500" y="4248503"/>
            <a:ext cx="21971000" cy="556994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春季 Substrate Hackathon 时建立的团队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4月份成立Parallel Finance，总部位于美国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团队成员主要位于中国，美国，欧洲，印度，俄罗斯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2200万美元A轮融资，波卡生态中最大的一轮融资</a:t>
            </a:r>
          </a:p>
        </p:txBody>
      </p:sp>
      <p:sp>
        <p:nvSpPr>
          <p:cNvPr id="165" name="Parallel Finance = Lending + Liquid Staking + Auction Loan + Cross chain wallet"/>
          <p:cNvSpPr txBox="1"/>
          <p:nvPr/>
        </p:nvSpPr>
        <p:spPr>
          <a:xfrm>
            <a:off x="160781" y="10624419"/>
            <a:ext cx="24062437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Parallel Finance = Lending + Liquid Staking + AMM + Auction Loan + Cross chain wallet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XCM v2概览"/>
          <p:cNvSpPr txBox="1"/>
          <p:nvPr>
            <p:ph type="body" sz="quarter" idx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XCM v2概览</a:t>
            </a:r>
          </a:p>
        </p:txBody>
      </p:sp>
      <p:sp>
        <p:nvSpPr>
          <p:cNvPr id="168" name="Part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300" sz="25000"/>
            </a:lvl1pPr>
          </a:lstStyle>
          <a:p>
            <a:pPr/>
            <a:r>
              <a:t>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XCM v0 的回顾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v0 的回顾</a:t>
            </a:r>
          </a:p>
        </p:txBody>
      </p:sp>
      <p:grpSp>
        <p:nvGrpSpPr>
          <p:cNvPr id="173" name="XCM v0"/>
          <p:cNvGrpSpPr/>
          <p:nvPr/>
        </p:nvGrpSpPr>
        <p:grpSpPr>
          <a:xfrm>
            <a:off x="1906721" y="11618852"/>
            <a:ext cx="1779946" cy="1270002"/>
            <a:chOff x="0" y="0"/>
            <a:chExt cx="1779945" cy="1270000"/>
          </a:xfrm>
        </p:grpSpPr>
        <p:sp>
          <p:nvSpPr>
            <p:cNvPr id="171" name="Rounded Rectangle"/>
            <p:cNvSpPr/>
            <p:nvPr/>
          </p:nvSpPr>
          <p:spPr>
            <a:xfrm>
              <a:off x="0" y="0"/>
              <a:ext cx="1779946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" name="XCM v0"/>
            <p:cNvSpPr txBox="1"/>
            <p:nvPr/>
          </p:nvSpPr>
          <p:spPr>
            <a:xfrm>
              <a:off x="55795" y="342444"/>
              <a:ext cx="1668355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 v0</a:t>
              </a:r>
            </a:p>
          </p:txBody>
        </p:sp>
      </p:grpSp>
      <p:grpSp>
        <p:nvGrpSpPr>
          <p:cNvPr id="176" name="XCM v1"/>
          <p:cNvGrpSpPr/>
          <p:nvPr/>
        </p:nvGrpSpPr>
        <p:grpSpPr>
          <a:xfrm>
            <a:off x="4807320" y="11618852"/>
            <a:ext cx="1779946" cy="1270002"/>
            <a:chOff x="0" y="0"/>
            <a:chExt cx="1779945" cy="1270000"/>
          </a:xfrm>
        </p:grpSpPr>
        <p:sp>
          <p:nvSpPr>
            <p:cNvPr id="174" name="Rounded Rectangle"/>
            <p:cNvSpPr/>
            <p:nvPr/>
          </p:nvSpPr>
          <p:spPr>
            <a:xfrm>
              <a:off x="0" y="0"/>
              <a:ext cx="1779946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" name="XCM v1"/>
            <p:cNvSpPr txBox="1"/>
            <p:nvPr/>
          </p:nvSpPr>
          <p:spPr>
            <a:xfrm>
              <a:off x="55795" y="342444"/>
              <a:ext cx="1668355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 v1</a:t>
              </a:r>
            </a:p>
          </p:txBody>
        </p:sp>
      </p:grpSp>
      <p:grpSp>
        <p:nvGrpSpPr>
          <p:cNvPr id="179" name="XCM v2"/>
          <p:cNvGrpSpPr/>
          <p:nvPr/>
        </p:nvGrpSpPr>
        <p:grpSpPr>
          <a:xfrm>
            <a:off x="7707918" y="11618852"/>
            <a:ext cx="1779946" cy="1270002"/>
            <a:chOff x="0" y="0"/>
            <a:chExt cx="1779945" cy="1270000"/>
          </a:xfrm>
        </p:grpSpPr>
        <p:sp>
          <p:nvSpPr>
            <p:cNvPr id="177" name="Rounded Rectangle"/>
            <p:cNvSpPr/>
            <p:nvPr/>
          </p:nvSpPr>
          <p:spPr>
            <a:xfrm>
              <a:off x="0" y="0"/>
              <a:ext cx="1779946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" name="XCM v2"/>
            <p:cNvSpPr txBox="1"/>
            <p:nvPr/>
          </p:nvSpPr>
          <p:spPr>
            <a:xfrm>
              <a:off x="55795" y="342444"/>
              <a:ext cx="1668355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 v2</a:t>
              </a:r>
            </a:p>
          </p:txBody>
        </p:sp>
      </p:grpSp>
      <p:grpSp>
        <p:nvGrpSpPr>
          <p:cNvPr id="182" name="xcm-executor"/>
          <p:cNvGrpSpPr/>
          <p:nvPr/>
        </p:nvGrpSpPr>
        <p:grpSpPr>
          <a:xfrm>
            <a:off x="3434903" y="7315947"/>
            <a:ext cx="4524779" cy="2257440"/>
            <a:chOff x="0" y="0"/>
            <a:chExt cx="4524778" cy="2257439"/>
          </a:xfrm>
        </p:grpSpPr>
        <p:sp>
          <p:nvSpPr>
            <p:cNvPr id="180" name="Shape"/>
            <p:cNvSpPr/>
            <p:nvPr/>
          </p:nvSpPr>
          <p:spPr>
            <a:xfrm>
              <a:off x="0" y="0"/>
              <a:ext cx="4524779" cy="225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" name="xcm-executor"/>
            <p:cNvSpPr txBox="1"/>
            <p:nvPr/>
          </p:nvSpPr>
          <p:spPr>
            <a:xfrm>
              <a:off x="0" y="836164"/>
              <a:ext cx="4524779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xcm-executor</a:t>
              </a:r>
            </a:p>
          </p:txBody>
        </p:sp>
      </p:grpSp>
      <p:grpSp>
        <p:nvGrpSpPr>
          <p:cNvPr id="185" name="xcm-builder"/>
          <p:cNvGrpSpPr/>
          <p:nvPr/>
        </p:nvGrpSpPr>
        <p:grpSpPr>
          <a:xfrm>
            <a:off x="4120847" y="4415037"/>
            <a:ext cx="3152891" cy="2538500"/>
            <a:chOff x="81127" y="0"/>
            <a:chExt cx="3152890" cy="2538499"/>
          </a:xfrm>
        </p:grpSpPr>
        <p:sp>
          <p:nvSpPr>
            <p:cNvPr id="183" name="Polygon"/>
            <p:cNvSpPr/>
            <p:nvPr/>
          </p:nvSpPr>
          <p:spPr>
            <a:xfrm>
              <a:off x="81127" y="0"/>
              <a:ext cx="3152891" cy="2538500"/>
            </a:xfrm>
            <a:prstGeom prst="pentagon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4" name="xcm-builder"/>
            <p:cNvSpPr txBox="1"/>
            <p:nvPr/>
          </p:nvSpPr>
          <p:spPr>
            <a:xfrm>
              <a:off x="683278" y="1028669"/>
              <a:ext cx="1948590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xcm-builder</a:t>
              </a:r>
            </a:p>
          </p:txBody>
        </p:sp>
      </p:grpSp>
      <p:grpSp>
        <p:nvGrpSpPr>
          <p:cNvPr id="188" name="pallet-xcm"/>
          <p:cNvGrpSpPr/>
          <p:nvPr/>
        </p:nvGrpSpPr>
        <p:grpSpPr>
          <a:xfrm>
            <a:off x="1875828" y="2871527"/>
            <a:ext cx="7642929" cy="1270002"/>
            <a:chOff x="0" y="0"/>
            <a:chExt cx="7642928" cy="1270001"/>
          </a:xfrm>
        </p:grpSpPr>
        <p:sp>
          <p:nvSpPr>
            <p:cNvPr id="186" name="Rectangle"/>
            <p:cNvSpPr/>
            <p:nvPr/>
          </p:nvSpPr>
          <p:spPr>
            <a:xfrm>
              <a:off x="0" y="-1"/>
              <a:ext cx="7642929" cy="1270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" name="pallet-xcm"/>
            <p:cNvSpPr txBox="1"/>
            <p:nvPr/>
          </p:nvSpPr>
          <p:spPr>
            <a:xfrm>
              <a:off x="0" y="342444"/>
              <a:ext cx="7642929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pallet-xcm</a:t>
              </a:r>
            </a:p>
          </p:txBody>
        </p:sp>
      </p:grpSp>
      <p:pic>
        <p:nvPicPr>
          <p:cNvPr id="189" name="lib_2021-09-23_13:08:03.png" descr="lib_2021-09-23_13:08: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6910" y="1932196"/>
            <a:ext cx="13144524" cy="5043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relaychain_2021-09-23_13:10:56.png" descr="relaychain_2021-09-23_13:10: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22800" y="6960530"/>
            <a:ext cx="7512744" cy="656090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XCMP/ UMP / DMP QUEUE"/>
          <p:cNvSpPr/>
          <p:nvPr/>
        </p:nvSpPr>
        <p:spPr>
          <a:xfrm>
            <a:off x="1936102" y="9922328"/>
            <a:ext cx="7522382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XCMP/ UMP / DMP 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v2的新特性</a:t>
            </a:r>
          </a:p>
        </p:txBody>
      </p:sp>
      <p:sp>
        <p:nvSpPr>
          <p:cNvPr id="194" name="类型结构简化 (v1)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类型结构简化 (v1)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版本自动协商 (v1添加类型，v2添加实现）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Extrinsics回调 (v2)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VM (v2)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v2的新特性</a:t>
            </a:r>
          </a:p>
        </p:txBody>
      </p:sp>
      <p:sp>
        <p:nvSpPr>
          <p:cNvPr id="197" name="类型结构简化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类型结构简化</a:t>
            </a:r>
          </a:p>
        </p:txBody>
      </p:sp>
      <p:sp>
        <p:nvSpPr>
          <p:cNvPr id="198" name="MultiAsset -&gt; AssetId + Fungibility + WildMultiAsset (v1)…"/>
          <p:cNvSpPr txBox="1"/>
          <p:nvPr>
            <p:ph type="body" idx="21"/>
          </p:nvPr>
        </p:nvSpPr>
        <p:spPr>
          <a:xfrm>
            <a:off x="1206500" y="3845658"/>
            <a:ext cx="21971000" cy="47655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MultiAsset -&gt; AssetId + Fungibility + WildMultiAsset (v1)</a:t>
            </a:r>
          </a:p>
          <a:p>
            <a:pPr/>
            <a:r>
              <a:t>Xcm, Order -&gt; Instruction (v2)</a:t>
            </a:r>
          </a:p>
          <a:p>
            <a:pPr/>
            <a:r>
              <a:t>BuyExecution weight + debt -&gt; WeightLimit::Limited(weight) (v2)</a:t>
            </a:r>
          </a:p>
          <a:p>
            <a:pPr/>
            <a:r>
              <a:t>MultiLocation X1…X8 -&gt; MultiLocation { parents: u8, interior: Junctions } (v1)</a:t>
            </a:r>
          </a:p>
        </p:txBody>
      </p:sp>
      <p:sp>
        <p:nvSpPr>
          <p:cNvPr id="199" name="例子：在 Parachain2000 上表示 Parachain(1001) 上的30个同质化TokenA"/>
          <p:cNvSpPr txBox="1"/>
          <p:nvPr/>
        </p:nvSpPr>
        <p:spPr>
          <a:xfrm>
            <a:off x="451038" y="9276122"/>
            <a:ext cx="158704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例子：在 Parachain2000 上表示 Parachain(1001) 上的30个同质化TokenA</a:t>
            </a:r>
          </a:p>
        </p:txBody>
      </p:sp>
      <p:sp>
        <p:nvSpPr>
          <p:cNvPr id="200" name="V0"/>
          <p:cNvSpPr txBox="1"/>
          <p:nvPr/>
        </p:nvSpPr>
        <p:spPr>
          <a:xfrm>
            <a:off x="5213241" y="10071202"/>
            <a:ext cx="63303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V0</a:t>
            </a:r>
          </a:p>
        </p:txBody>
      </p:sp>
      <p:pic>
        <p:nvPicPr>
          <p:cNvPr id="201" name="multi_asset_2021-09-23_14:28:48.png" descr="multi_asset_2021-09-23_14:28: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10566406"/>
            <a:ext cx="8558263" cy="2690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multiasset_2021-09-23_14:32:38.png" descr="multiasset_2021-09-23_14:32: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22814" y="10626496"/>
            <a:ext cx="11698747" cy="257063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V1, V2"/>
          <p:cNvSpPr txBox="1"/>
          <p:nvPr/>
        </p:nvSpPr>
        <p:spPr>
          <a:xfrm>
            <a:off x="16347333" y="10071202"/>
            <a:ext cx="1398906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V1, V2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v2的新特性</a:t>
            </a:r>
          </a:p>
        </p:txBody>
      </p:sp>
      <p:sp>
        <p:nvSpPr>
          <p:cNvPr id="206" name="版本自动协商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版本自动协商</a:t>
            </a:r>
          </a:p>
        </p:txBody>
      </p:sp>
      <p:grpSp>
        <p:nvGrpSpPr>
          <p:cNvPr id="209" name="pallet-xcm"/>
          <p:cNvGrpSpPr/>
          <p:nvPr/>
        </p:nvGrpSpPr>
        <p:grpSpPr>
          <a:xfrm>
            <a:off x="2868810" y="7642362"/>
            <a:ext cx="3054482" cy="1270003"/>
            <a:chOff x="0" y="0"/>
            <a:chExt cx="3054480" cy="1270001"/>
          </a:xfrm>
        </p:grpSpPr>
        <p:sp>
          <p:nvSpPr>
            <p:cNvPr id="207" name="Rectangle"/>
            <p:cNvSpPr/>
            <p:nvPr/>
          </p:nvSpPr>
          <p:spPr>
            <a:xfrm>
              <a:off x="0" y="-1"/>
              <a:ext cx="3054481" cy="1270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8" name="pallet-xcm"/>
            <p:cNvSpPr txBox="1"/>
            <p:nvPr/>
          </p:nvSpPr>
          <p:spPr>
            <a:xfrm>
              <a:off x="0" y="342444"/>
              <a:ext cx="3054481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pallet-xcm</a:t>
              </a:r>
            </a:p>
          </p:txBody>
        </p:sp>
      </p:grpSp>
      <p:grpSp>
        <p:nvGrpSpPr>
          <p:cNvPr id="212" name="xcm"/>
          <p:cNvGrpSpPr/>
          <p:nvPr/>
        </p:nvGrpSpPr>
        <p:grpSpPr>
          <a:xfrm>
            <a:off x="3761051" y="4781160"/>
            <a:ext cx="1270002" cy="1270002"/>
            <a:chOff x="0" y="0"/>
            <a:chExt cx="1270000" cy="1270000"/>
          </a:xfrm>
        </p:grpSpPr>
        <p:sp>
          <p:nvSpPr>
            <p:cNvPr id="210" name="Rounded Rectangle"/>
            <p:cNvSpPr/>
            <p:nvPr/>
          </p:nvSpPr>
          <p:spPr>
            <a:xfrm>
              <a:off x="0" y="0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1" name="xcm"/>
            <p:cNvSpPr txBox="1"/>
            <p:nvPr/>
          </p:nvSpPr>
          <p:spPr>
            <a:xfrm>
              <a:off x="55795" y="342444"/>
              <a:ext cx="1158411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</a:t>
              </a:r>
            </a:p>
          </p:txBody>
        </p:sp>
      </p:grpSp>
      <p:sp>
        <p:nvSpPr>
          <p:cNvPr id="213" name="Line"/>
          <p:cNvSpPr/>
          <p:nvPr/>
        </p:nvSpPr>
        <p:spPr>
          <a:xfrm>
            <a:off x="4396051" y="6130180"/>
            <a:ext cx="2" cy="14331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wrap version"/>
          <p:cNvSpPr txBox="1"/>
          <p:nvPr/>
        </p:nvSpPr>
        <p:spPr>
          <a:xfrm>
            <a:off x="3617088" y="6616079"/>
            <a:ext cx="18580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wrap version</a:t>
            </a:r>
          </a:p>
        </p:txBody>
      </p:sp>
      <p:grpSp>
        <p:nvGrpSpPr>
          <p:cNvPr id="217" name="Version DiscoveryQueue"/>
          <p:cNvGrpSpPr/>
          <p:nvPr/>
        </p:nvGrpSpPr>
        <p:grpSpPr>
          <a:xfrm>
            <a:off x="8934974" y="7001016"/>
            <a:ext cx="2068368" cy="2730494"/>
            <a:chOff x="-26" y="0"/>
            <a:chExt cx="2068367" cy="2730493"/>
          </a:xfrm>
        </p:grpSpPr>
        <p:sp>
          <p:nvSpPr>
            <p:cNvPr id="215" name="Shape"/>
            <p:cNvSpPr/>
            <p:nvPr/>
          </p:nvSpPr>
          <p:spPr>
            <a:xfrm>
              <a:off x="-27" y="-1"/>
              <a:ext cx="2068290" cy="273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" name="Version DiscoveryQueue"/>
            <p:cNvSpPr txBox="1"/>
            <p:nvPr/>
          </p:nvSpPr>
          <p:spPr>
            <a:xfrm>
              <a:off x="0" y="577390"/>
              <a:ext cx="2068341" cy="1575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Version DiscoveryQueue</a:t>
              </a:r>
            </a:p>
          </p:txBody>
        </p:sp>
      </p:grpSp>
      <p:sp>
        <p:nvSpPr>
          <p:cNvPr id="218" name="Line"/>
          <p:cNvSpPr/>
          <p:nvPr/>
        </p:nvSpPr>
        <p:spPr>
          <a:xfrm>
            <a:off x="6016678" y="8377056"/>
            <a:ext cx="2850337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note unknown…"/>
          <p:cNvSpPr txBox="1"/>
          <p:nvPr/>
        </p:nvSpPr>
        <p:spPr>
          <a:xfrm>
            <a:off x="6406541" y="7555276"/>
            <a:ext cx="2045209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note unknown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version</a:t>
            </a:r>
          </a:p>
        </p:txBody>
      </p:sp>
      <p:sp>
        <p:nvSpPr>
          <p:cNvPr id="220" name="on_initialize"/>
          <p:cNvSpPr txBox="1"/>
          <p:nvPr/>
        </p:nvSpPr>
        <p:spPr>
          <a:xfrm>
            <a:off x="3509388" y="9178690"/>
            <a:ext cx="17733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on_initialize </a:t>
            </a:r>
          </a:p>
        </p:txBody>
      </p:sp>
      <p:sp>
        <p:nvSpPr>
          <p:cNvPr id="221" name="check and notify xcm version change, migrate storage…"/>
          <p:cNvSpPr txBox="1"/>
          <p:nvPr/>
        </p:nvSpPr>
        <p:spPr>
          <a:xfrm>
            <a:off x="3470249" y="10205115"/>
            <a:ext cx="794319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t>check and notify xcm version change, migrate storage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2.  request version notify</a:t>
            </a:r>
          </a:p>
        </p:txBody>
      </p:sp>
      <p:sp>
        <p:nvSpPr>
          <p:cNvPr id="222" name="Line"/>
          <p:cNvSpPr/>
          <p:nvPr/>
        </p:nvSpPr>
        <p:spPr>
          <a:xfrm flipH="1">
            <a:off x="5312601" y="9409372"/>
            <a:ext cx="3490913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5" name="Parachain"/>
          <p:cNvGrpSpPr/>
          <p:nvPr/>
        </p:nvGrpSpPr>
        <p:grpSpPr>
          <a:xfrm>
            <a:off x="16619987" y="3519992"/>
            <a:ext cx="2743738" cy="1270002"/>
            <a:chOff x="0" y="0"/>
            <a:chExt cx="2743736" cy="1270001"/>
          </a:xfrm>
        </p:grpSpPr>
        <p:sp>
          <p:nvSpPr>
            <p:cNvPr id="223" name="Rectangle"/>
            <p:cNvSpPr/>
            <p:nvPr/>
          </p:nvSpPr>
          <p:spPr>
            <a:xfrm>
              <a:off x="0" y="-1"/>
              <a:ext cx="2743737" cy="1270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" name="pallet-xcm"/>
            <p:cNvSpPr txBox="1"/>
            <p:nvPr/>
          </p:nvSpPr>
          <p:spPr>
            <a:xfrm>
              <a:off x="0" y="342444"/>
              <a:ext cx="2743737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pallet-xcm</a:t>
              </a:r>
            </a:p>
          </p:txBody>
        </p:sp>
      </p:grpSp>
      <p:sp>
        <p:nvSpPr>
          <p:cNvPr id="226" name="Line"/>
          <p:cNvSpPr/>
          <p:nvPr/>
        </p:nvSpPr>
        <p:spPr>
          <a:xfrm flipV="1">
            <a:off x="12278011" y="3734651"/>
            <a:ext cx="4248207" cy="67061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SubscribeVersion"/>
          <p:cNvSpPr txBox="1"/>
          <p:nvPr/>
        </p:nvSpPr>
        <p:spPr>
          <a:xfrm>
            <a:off x="12190407" y="6220917"/>
            <a:ext cx="2490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SubscribeVersion</a:t>
            </a:r>
          </a:p>
        </p:txBody>
      </p:sp>
      <p:sp>
        <p:nvSpPr>
          <p:cNvPr id="228" name="Line"/>
          <p:cNvSpPr/>
          <p:nvPr/>
        </p:nvSpPr>
        <p:spPr>
          <a:xfrm flipH="1">
            <a:off x="12285435" y="4128107"/>
            <a:ext cx="4211869" cy="66542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QueryResponse { .., response: v1 }"/>
          <p:cNvSpPr txBox="1"/>
          <p:nvPr/>
        </p:nvSpPr>
        <p:spPr>
          <a:xfrm>
            <a:off x="14965540" y="6504816"/>
            <a:ext cx="483992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QueryResponse { .., response: v1 }</a:t>
            </a:r>
          </a:p>
        </p:txBody>
      </p:sp>
      <p:grpSp>
        <p:nvGrpSpPr>
          <p:cNvPr id="232" name="Version…"/>
          <p:cNvGrpSpPr/>
          <p:nvPr/>
        </p:nvGrpSpPr>
        <p:grpSpPr>
          <a:xfrm>
            <a:off x="21812156" y="2928543"/>
            <a:ext cx="1858087" cy="2452897"/>
            <a:chOff x="-23" y="0"/>
            <a:chExt cx="1858085" cy="2452896"/>
          </a:xfrm>
        </p:grpSpPr>
        <p:sp>
          <p:nvSpPr>
            <p:cNvPr id="230" name="Shape"/>
            <p:cNvSpPr/>
            <p:nvPr/>
          </p:nvSpPr>
          <p:spPr>
            <a:xfrm>
              <a:off x="-24" y="-1"/>
              <a:ext cx="1858016" cy="245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" name="Version…"/>
            <p:cNvSpPr txBox="1"/>
            <p:nvPr/>
          </p:nvSpPr>
          <p:spPr>
            <a:xfrm>
              <a:off x="0" y="438592"/>
              <a:ext cx="1858062" cy="1575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Notify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Targets </a:t>
              </a:r>
            </a:p>
          </p:txBody>
        </p:sp>
      </p:grpSp>
      <p:sp>
        <p:nvSpPr>
          <p:cNvPr id="233" name="Line"/>
          <p:cNvSpPr/>
          <p:nvPr/>
        </p:nvSpPr>
        <p:spPr>
          <a:xfrm>
            <a:off x="19758248" y="4195591"/>
            <a:ext cx="1682475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Add new target"/>
          <p:cNvSpPr txBox="1"/>
          <p:nvPr/>
        </p:nvSpPr>
        <p:spPr>
          <a:xfrm>
            <a:off x="19475690" y="3566876"/>
            <a:ext cx="21942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Add new target</a:t>
            </a:r>
          </a:p>
        </p:txBody>
      </p:sp>
      <p:grpSp>
        <p:nvGrpSpPr>
          <p:cNvPr id="237" name="SupportedVersions"/>
          <p:cNvGrpSpPr/>
          <p:nvPr/>
        </p:nvGrpSpPr>
        <p:grpSpPr>
          <a:xfrm>
            <a:off x="749260" y="10204638"/>
            <a:ext cx="2194284" cy="2896719"/>
            <a:chOff x="-27" y="0"/>
            <a:chExt cx="2194283" cy="2896717"/>
          </a:xfrm>
        </p:grpSpPr>
        <p:sp>
          <p:nvSpPr>
            <p:cNvPr id="235" name="Shape"/>
            <p:cNvSpPr/>
            <p:nvPr/>
          </p:nvSpPr>
          <p:spPr>
            <a:xfrm>
              <a:off x="-28" y="0"/>
              <a:ext cx="2194201" cy="2896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6" name="SupportedVersions"/>
            <p:cNvSpPr txBox="1"/>
            <p:nvPr/>
          </p:nvSpPr>
          <p:spPr>
            <a:xfrm>
              <a:off x="0" y="908153"/>
              <a:ext cx="2194256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SupportedVersions</a:t>
              </a:r>
            </a:p>
          </p:txBody>
        </p:sp>
      </p:grpSp>
      <p:sp>
        <p:nvSpPr>
          <p:cNvPr id="238" name="XCM_VERSION.MultiLocation &lt;-&gt; XcmVersion"/>
          <p:cNvSpPr txBox="1"/>
          <p:nvPr/>
        </p:nvSpPr>
        <p:spPr>
          <a:xfrm>
            <a:off x="3113136" y="11769565"/>
            <a:ext cx="65263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XCM_VERSION.MultiLocation &lt;-&gt; XcmVersion </a:t>
            </a:r>
          </a:p>
        </p:txBody>
      </p:sp>
      <p:sp>
        <p:nvSpPr>
          <p:cNvPr id="239" name="Line"/>
          <p:cNvSpPr/>
          <p:nvPr/>
        </p:nvSpPr>
        <p:spPr>
          <a:xfrm flipV="1">
            <a:off x="1898689" y="8312494"/>
            <a:ext cx="876354" cy="17981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2" name="Version…"/>
          <p:cNvGrpSpPr/>
          <p:nvPr/>
        </p:nvGrpSpPr>
        <p:grpSpPr>
          <a:xfrm>
            <a:off x="917361" y="4189714"/>
            <a:ext cx="1858087" cy="2452896"/>
            <a:chOff x="-23" y="0"/>
            <a:chExt cx="1858085" cy="2452895"/>
          </a:xfrm>
        </p:grpSpPr>
        <p:sp>
          <p:nvSpPr>
            <p:cNvPr id="240" name="Shape"/>
            <p:cNvSpPr/>
            <p:nvPr/>
          </p:nvSpPr>
          <p:spPr>
            <a:xfrm>
              <a:off x="-24" y="0"/>
              <a:ext cx="1858016" cy="245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1" name="Version…"/>
            <p:cNvSpPr txBox="1"/>
            <p:nvPr/>
          </p:nvSpPr>
          <p:spPr>
            <a:xfrm>
              <a:off x="0" y="438591"/>
              <a:ext cx="1858062" cy="1575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Notify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Targets </a:t>
              </a:r>
            </a:p>
          </p:txBody>
        </p:sp>
      </p:grpSp>
      <p:sp>
        <p:nvSpPr>
          <p:cNvPr id="243" name="Line"/>
          <p:cNvSpPr/>
          <p:nvPr/>
        </p:nvSpPr>
        <p:spPr>
          <a:xfrm>
            <a:off x="1968063" y="6748750"/>
            <a:ext cx="738418" cy="14594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ParaA"/>
          <p:cNvSpPr txBox="1"/>
          <p:nvPr/>
        </p:nvSpPr>
        <p:spPr>
          <a:xfrm>
            <a:off x="5495302" y="12767726"/>
            <a:ext cx="176204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ParaA</a:t>
            </a:r>
          </a:p>
        </p:txBody>
      </p:sp>
      <p:sp>
        <p:nvSpPr>
          <p:cNvPr id="245" name="ParaB"/>
          <p:cNvSpPr txBox="1"/>
          <p:nvPr/>
        </p:nvSpPr>
        <p:spPr>
          <a:xfrm>
            <a:off x="19680516" y="5011945"/>
            <a:ext cx="178460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ParaB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