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6496" y="11839047"/>
            <a:ext cx="21971007" cy="636982"/>
          </a:xfrm>
          <a:prstGeom prst="rect">
            <a:avLst/>
          </a:prstGeom>
        </p:spPr>
        <p:txBody>
          <a:bodyPr lIns="45718" tIns="45718" rIns="45718" bIns="45718" numCol="1" spcCol="38100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4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6500" y="7196865"/>
            <a:ext cx="21971000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06500" y="8262180"/>
            <a:ext cx="21971000" cy="934783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idx="21" hasCustomPrompt="1"/>
          </p:nvPr>
        </p:nvSpPr>
        <p:spPr>
          <a:xfrm>
            <a:off x="1206500" y="935257"/>
            <a:ext cx="21971000" cy="7359065"/>
          </a:xfrm>
          <a:prstGeom prst="rect">
            <a:avLst/>
          </a:prstGeom>
        </p:spPr>
        <p:txBody>
          <a:bodyPr numCol="1" spcCol="38100" anchor="b"/>
          <a:lstStyle/>
          <a:p>
            <a:pPr lvl="4" marL="0" indent="3035807" algn="ctr" defTabSz="1072868">
              <a:lnSpc>
                <a:spcPct val="80000"/>
              </a:lnSpc>
              <a:spcBef>
                <a:spcPts val="0"/>
              </a:spcBef>
              <a:buSzTx/>
              <a:buNone/>
              <a:defRPr b="1" spc="-199" sz="11000"/>
            </a:pPr>
            <a:r>
              <a:t>100%
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80822" y="10675453"/>
            <a:ext cx="20149257" cy="6369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3"/>
          </a:xfrm>
          <a:prstGeom prst="rect">
            <a:avLst/>
          </a:prstGeom>
        </p:spPr>
        <p:txBody>
          <a:bodyPr numCol="1" spcCol="38100" anchor="ctr"/>
          <a:lstStyle/>
          <a:p>
            <a:pPr lvl="4" marL="0" indent="3238245" defTabSz="1511767">
              <a:spcBef>
                <a:spcPts val="0"/>
              </a:spcBef>
              <a:buSzTx/>
              <a:buNone/>
              <a:defRPr spc="-200" sz="5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44691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 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8" cy="11209889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0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6"/>
            <a:ext cx="22529802" cy="1119347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5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GopherJ" TargetMode="External"/><Relationship Id="rId3" Type="http://schemas.openxmlformats.org/officeDocument/2006/relationships/hyperlink" Target="http://www.alexcj96.com" TargetMode="External"/><Relationship Id="rId4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edium.com/polkadot-network/xcm-part-ii-versioning-and-compatibility-b313fc257b83" TargetMode="External"/><Relationship Id="rId3" Type="http://schemas.openxmlformats.org/officeDocument/2006/relationships/hyperlink" Target="https://medium.com/polkadot-network/xcm-the-cross-consensus-message-format-3b77b1373392" TargetMode="External"/><Relationship Id="rId4" Type="http://schemas.openxmlformats.org/officeDocument/2006/relationships/hyperlink" Target="https://github.com/paritytech/polkadot/pull/2815" TargetMode="External"/><Relationship Id="rId5" Type="http://schemas.openxmlformats.org/officeDocument/2006/relationships/hyperlink" Target="https://github.com/paritytech/polkadot/pull/3766" TargetMode="External"/><Relationship Id="rId6" Type="http://schemas.openxmlformats.org/officeDocument/2006/relationships/hyperlink" Target="https://github.com/paritytech/polkadot/pull/3736" TargetMode="External"/><Relationship Id="rId7" Type="http://schemas.openxmlformats.org/officeDocument/2006/relationships/hyperlink" Target="https://github.com/paritytech/polkadot/pull/3629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hyperlink" Target="https://app.parallel.fi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江成 2021年9月25日"/>
          <p:cNvSpPr txBox="1"/>
          <p:nvPr>
            <p:ph type="body" sz="quarter" idx="1"/>
          </p:nvPr>
        </p:nvSpPr>
        <p:spPr>
          <a:xfrm>
            <a:off x="1206499" y="11839047"/>
            <a:ext cx="21971002" cy="636982"/>
          </a:xfrm>
          <a:prstGeom prst="rect">
            <a:avLst/>
          </a:prstGeom>
        </p:spPr>
        <p:txBody>
          <a:bodyPr/>
          <a:lstStyle>
            <a:lvl1pPr defTabSz="701675">
              <a:defRPr sz="3000"/>
            </a:lvl1pPr>
          </a:lstStyle>
          <a:p>
            <a:pPr/>
            <a:r>
              <a:t>江成 2021年9月25日</a:t>
            </a:r>
          </a:p>
        </p:txBody>
      </p:sp>
      <p:sp>
        <p:nvSpPr>
          <p:cNvPr id="152" name="XCM v2概览与去中心化的Liquid Staking方案"/>
          <p:cNvSpPr txBox="1"/>
          <p:nvPr>
            <p:ph type="title"/>
          </p:nvPr>
        </p:nvSpPr>
        <p:spPr>
          <a:xfrm>
            <a:off x="1206494" y="2574989"/>
            <a:ext cx="21971008" cy="4648204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XCM v2概览与去中心化的Liquid Staking方案</a:t>
            </a:r>
          </a:p>
        </p:txBody>
      </p:sp>
      <p:sp>
        <p:nvSpPr>
          <p:cNvPr id="153" name="平行链开发经验及工具分享"/>
          <p:cNvSpPr txBox="1"/>
          <p:nvPr/>
        </p:nvSpPr>
        <p:spPr>
          <a:xfrm>
            <a:off x="1206500" y="7196865"/>
            <a:ext cx="21971000" cy="190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平行链开发经验及工具分享</a:t>
            </a:r>
          </a:p>
        </p:txBody>
      </p:sp>
      <p:pic>
        <p:nvPicPr>
          <p:cNvPr id="154" name="Google Shape;68;p19" descr="Google Shape;68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24584" y="10633801"/>
            <a:ext cx="4802954" cy="1837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XCM v1, v2的新特性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XCM v1, v2 的新特性</a:t>
            </a:r>
          </a:p>
        </p:txBody>
      </p:sp>
      <p:sp>
        <p:nvSpPr>
          <p:cNvPr id="250" name="Extrinsics回调"/>
          <p:cNvSpPr txBox="1"/>
          <p:nvPr>
            <p:ph type="body" sz="quarter" idx="1"/>
          </p:nvPr>
        </p:nvSpPr>
        <p:spPr>
          <a:xfrm>
            <a:off x="1206500" y="2245960"/>
            <a:ext cx="21971000" cy="934779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Extrinsics回调</a:t>
            </a:r>
          </a:p>
        </p:txBody>
      </p:sp>
      <p:grpSp>
        <p:nvGrpSpPr>
          <p:cNvPr id="253" name="pallet-xcm"/>
          <p:cNvGrpSpPr/>
          <p:nvPr/>
        </p:nvGrpSpPr>
        <p:grpSpPr>
          <a:xfrm>
            <a:off x="2640208" y="7540759"/>
            <a:ext cx="3054488" cy="1270009"/>
            <a:chOff x="0" y="0"/>
            <a:chExt cx="3054487" cy="1270007"/>
          </a:xfrm>
        </p:grpSpPr>
        <p:sp>
          <p:nvSpPr>
            <p:cNvPr id="251" name="Rectangle"/>
            <p:cNvSpPr/>
            <p:nvPr/>
          </p:nvSpPr>
          <p:spPr>
            <a:xfrm>
              <a:off x="-1" y="-1"/>
              <a:ext cx="3054488" cy="12700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2" name="pallet-xcm"/>
            <p:cNvSpPr txBox="1"/>
            <p:nvPr/>
          </p:nvSpPr>
          <p:spPr>
            <a:xfrm>
              <a:off x="-1" y="342445"/>
              <a:ext cx="3054488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pallet-xcm</a:t>
              </a:r>
            </a:p>
          </p:txBody>
        </p:sp>
      </p:grpSp>
      <p:grpSp>
        <p:nvGrpSpPr>
          <p:cNvPr id="256" name="xcm"/>
          <p:cNvGrpSpPr/>
          <p:nvPr/>
        </p:nvGrpSpPr>
        <p:grpSpPr>
          <a:xfrm>
            <a:off x="3583251" y="4704960"/>
            <a:ext cx="1270006" cy="1270006"/>
            <a:chOff x="0" y="0"/>
            <a:chExt cx="1270004" cy="1270004"/>
          </a:xfrm>
        </p:grpSpPr>
        <p:sp>
          <p:nvSpPr>
            <p:cNvPr id="254" name="Rounded Rectangle"/>
            <p:cNvSpPr/>
            <p:nvPr/>
          </p:nvSpPr>
          <p:spPr>
            <a:xfrm>
              <a:off x="0" y="0"/>
              <a:ext cx="1270005" cy="127000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5" name="xcm"/>
            <p:cNvSpPr txBox="1"/>
            <p:nvPr/>
          </p:nvSpPr>
          <p:spPr>
            <a:xfrm>
              <a:off x="55795" y="342444"/>
              <a:ext cx="1158414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</a:t>
              </a:r>
            </a:p>
          </p:txBody>
        </p:sp>
      </p:grpSp>
      <p:sp>
        <p:nvSpPr>
          <p:cNvPr id="257" name="Line"/>
          <p:cNvSpPr/>
          <p:nvPr/>
        </p:nvSpPr>
        <p:spPr>
          <a:xfrm>
            <a:off x="4218251" y="6053980"/>
            <a:ext cx="4" cy="14331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60" name="wrapper(xcm)"/>
          <p:cNvGrpSpPr/>
          <p:nvPr/>
        </p:nvGrpSpPr>
        <p:grpSpPr>
          <a:xfrm>
            <a:off x="8871973" y="7352062"/>
            <a:ext cx="1867435" cy="1698203"/>
            <a:chOff x="0" y="0"/>
            <a:chExt cx="1867433" cy="1698201"/>
          </a:xfrm>
        </p:grpSpPr>
        <p:sp>
          <p:nvSpPr>
            <p:cNvPr id="258" name="Rounded Rectangle"/>
            <p:cNvSpPr/>
            <p:nvPr/>
          </p:nvSpPr>
          <p:spPr>
            <a:xfrm>
              <a:off x="0" y="0"/>
              <a:ext cx="1867434" cy="1698202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9" name="wrapper(xcm)"/>
            <p:cNvSpPr txBox="1"/>
            <p:nvPr/>
          </p:nvSpPr>
          <p:spPr>
            <a:xfrm>
              <a:off x="74607" y="308894"/>
              <a:ext cx="1718218" cy="1080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wrapper(xcm)</a:t>
              </a:r>
            </a:p>
          </p:txBody>
        </p:sp>
      </p:grpSp>
      <p:sp>
        <p:nvSpPr>
          <p:cNvPr id="261" name="report_outcome_notify"/>
          <p:cNvSpPr txBox="1"/>
          <p:nvPr/>
        </p:nvSpPr>
        <p:spPr>
          <a:xfrm>
            <a:off x="5700417" y="7663226"/>
            <a:ext cx="318546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report_outcome_notify</a:t>
            </a:r>
          </a:p>
        </p:txBody>
      </p:sp>
      <p:sp>
        <p:nvSpPr>
          <p:cNvPr id="262" name="Line"/>
          <p:cNvSpPr/>
          <p:nvPr/>
        </p:nvSpPr>
        <p:spPr>
          <a:xfrm>
            <a:off x="5765910" y="8201162"/>
            <a:ext cx="3054483" cy="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65" name="Router"/>
          <p:cNvGrpSpPr/>
          <p:nvPr/>
        </p:nvGrpSpPr>
        <p:grpSpPr>
          <a:xfrm>
            <a:off x="12315890" y="7238358"/>
            <a:ext cx="2216024" cy="1798615"/>
            <a:chOff x="57020" y="0"/>
            <a:chExt cx="2216023" cy="1798614"/>
          </a:xfrm>
        </p:grpSpPr>
        <p:sp>
          <p:nvSpPr>
            <p:cNvPr id="263" name="Polygon"/>
            <p:cNvSpPr/>
            <p:nvPr/>
          </p:nvSpPr>
          <p:spPr>
            <a:xfrm>
              <a:off x="57020" y="0"/>
              <a:ext cx="2216025" cy="1798615"/>
            </a:xfrm>
            <a:prstGeom prst="pentagon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4" name="Router"/>
            <p:cNvSpPr txBox="1"/>
            <p:nvPr/>
          </p:nvSpPr>
          <p:spPr>
            <a:xfrm>
              <a:off x="480244" y="819043"/>
              <a:ext cx="1369575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Router</a:t>
              </a:r>
            </a:p>
          </p:txBody>
        </p:sp>
      </p:grpSp>
      <p:sp>
        <p:nvSpPr>
          <p:cNvPr id="266" name="Line"/>
          <p:cNvSpPr/>
          <p:nvPr/>
        </p:nvSpPr>
        <p:spPr>
          <a:xfrm>
            <a:off x="10746982" y="8209495"/>
            <a:ext cx="1628409" cy="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69" name="Queries"/>
          <p:cNvGrpSpPr/>
          <p:nvPr/>
        </p:nvGrpSpPr>
        <p:grpSpPr>
          <a:xfrm>
            <a:off x="3403982" y="10342898"/>
            <a:ext cx="1628472" cy="2149726"/>
            <a:chOff x="-21" y="0"/>
            <a:chExt cx="1628471" cy="2149724"/>
          </a:xfrm>
        </p:grpSpPr>
        <p:sp>
          <p:nvSpPr>
            <p:cNvPr id="267" name="Shape"/>
            <p:cNvSpPr/>
            <p:nvPr/>
          </p:nvSpPr>
          <p:spPr>
            <a:xfrm>
              <a:off x="-22" y="0"/>
              <a:ext cx="1628289" cy="2149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8" name="Queries"/>
            <p:cNvSpPr txBox="1"/>
            <p:nvPr/>
          </p:nvSpPr>
          <p:spPr>
            <a:xfrm>
              <a:off x="41" y="782304"/>
              <a:ext cx="1628410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Queries</a:t>
              </a:r>
            </a:p>
          </p:txBody>
        </p:sp>
      </p:grpSp>
      <p:sp>
        <p:nvSpPr>
          <p:cNvPr id="270" name="query_id  &lt;—&gt;  Option&lt;[pallet_index, call_index]&gt;"/>
          <p:cNvSpPr txBox="1"/>
          <p:nvPr/>
        </p:nvSpPr>
        <p:spPr>
          <a:xfrm>
            <a:off x="5096737" y="11187076"/>
            <a:ext cx="689183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query_id  &lt;—&gt;  Option&lt;[pallet_index, call_index]&gt;</a:t>
            </a:r>
          </a:p>
        </p:txBody>
      </p:sp>
      <p:sp>
        <p:nvSpPr>
          <p:cNvPr id="271" name="Line"/>
          <p:cNvSpPr/>
          <p:nvPr/>
        </p:nvSpPr>
        <p:spPr>
          <a:xfrm>
            <a:off x="4218251" y="8954530"/>
            <a:ext cx="4" cy="127000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74" name="parachain"/>
          <p:cNvGrpSpPr/>
          <p:nvPr/>
        </p:nvGrpSpPr>
        <p:grpSpPr>
          <a:xfrm>
            <a:off x="17092178" y="3050625"/>
            <a:ext cx="3323666" cy="1270005"/>
            <a:chOff x="-1" y="0"/>
            <a:chExt cx="3323664" cy="1270004"/>
          </a:xfrm>
        </p:grpSpPr>
        <p:sp>
          <p:nvSpPr>
            <p:cNvPr id="272" name="Rectangle"/>
            <p:cNvSpPr/>
            <p:nvPr/>
          </p:nvSpPr>
          <p:spPr>
            <a:xfrm>
              <a:off x="-2" y="-1"/>
              <a:ext cx="3323666" cy="12700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3" name="parachain"/>
            <p:cNvSpPr txBox="1"/>
            <p:nvPr/>
          </p:nvSpPr>
          <p:spPr>
            <a:xfrm>
              <a:off x="-2" y="342444"/>
              <a:ext cx="3323666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ParaB</a:t>
              </a:r>
            </a:p>
          </p:txBody>
        </p:sp>
      </p:grpSp>
      <p:sp>
        <p:nvSpPr>
          <p:cNvPr id="275" name="Line"/>
          <p:cNvSpPr/>
          <p:nvPr/>
        </p:nvSpPr>
        <p:spPr>
          <a:xfrm flipV="1">
            <a:off x="14075334" y="3627405"/>
            <a:ext cx="2876665" cy="37918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 flipH="1">
            <a:off x="14138022" y="3986282"/>
            <a:ext cx="2731066" cy="35832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query_id, weight"/>
          <p:cNvSpPr txBox="1"/>
          <p:nvPr/>
        </p:nvSpPr>
        <p:spPr>
          <a:xfrm>
            <a:off x="13170478" y="5109278"/>
            <a:ext cx="235519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query_id, weight</a:t>
            </a:r>
          </a:p>
        </p:txBody>
      </p:sp>
      <p:sp>
        <p:nvSpPr>
          <p:cNvPr id="278" name="query_id, weight, error_index"/>
          <p:cNvSpPr txBox="1"/>
          <p:nvPr/>
        </p:nvSpPr>
        <p:spPr>
          <a:xfrm>
            <a:off x="15685946" y="5468194"/>
            <a:ext cx="405414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query_id, weight, error_index</a:t>
            </a:r>
          </a:p>
        </p:txBody>
      </p:sp>
      <p:sp>
        <p:nvSpPr>
          <p:cNvPr id="279" name="Connection Line"/>
          <p:cNvSpPr/>
          <p:nvPr/>
        </p:nvSpPr>
        <p:spPr>
          <a:xfrm>
            <a:off x="4531526" y="5721969"/>
            <a:ext cx="8385207" cy="1830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6" fill="norm" stroke="1" extrusionOk="0">
                <a:moveTo>
                  <a:pt x="0" y="14249"/>
                </a:moveTo>
                <a:cubicBezTo>
                  <a:pt x="9283" y="-5384"/>
                  <a:pt x="16483" y="-4728"/>
                  <a:pt x="21600" y="16216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/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280" name="query_id, weight, error_index"/>
          <p:cNvSpPr txBox="1"/>
          <p:nvPr/>
        </p:nvSpPr>
        <p:spPr>
          <a:xfrm>
            <a:off x="7155101" y="5109278"/>
            <a:ext cx="405414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query_id, weight, error_index</a:t>
            </a:r>
          </a:p>
        </p:txBody>
      </p:sp>
      <p:sp>
        <p:nvSpPr>
          <p:cNvPr id="281" name="Line"/>
          <p:cNvSpPr/>
          <p:nvPr/>
        </p:nvSpPr>
        <p:spPr>
          <a:xfrm flipV="1">
            <a:off x="4352840" y="8928547"/>
            <a:ext cx="4" cy="127117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2" name="new_query"/>
          <p:cNvSpPr txBox="1"/>
          <p:nvPr/>
        </p:nvSpPr>
        <p:spPr>
          <a:xfrm>
            <a:off x="2600817" y="9333448"/>
            <a:ext cx="159867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new_query</a:t>
            </a:r>
          </a:p>
        </p:txBody>
      </p:sp>
      <p:sp>
        <p:nvSpPr>
          <p:cNvPr id="283" name="Some(call info)"/>
          <p:cNvSpPr txBox="1"/>
          <p:nvPr/>
        </p:nvSpPr>
        <p:spPr>
          <a:xfrm>
            <a:off x="4406181" y="9358848"/>
            <a:ext cx="211805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Some(call info)</a:t>
            </a:r>
          </a:p>
        </p:txBody>
      </p:sp>
      <p:sp>
        <p:nvSpPr>
          <p:cNvPr id="284" name="on_response"/>
          <p:cNvSpPr txBox="1"/>
          <p:nvPr/>
        </p:nvSpPr>
        <p:spPr>
          <a:xfrm>
            <a:off x="8231347" y="5893372"/>
            <a:ext cx="186446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on_response</a:t>
            </a:r>
          </a:p>
        </p:txBody>
      </p:sp>
      <p:pic>
        <p:nvPicPr>
          <p:cNvPr id="285" name="lib_2021-09-25_09:35:27.png" descr="lib_2021-09-25_09:35: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29568" y="10239547"/>
            <a:ext cx="11215547" cy="2356426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[ SetAppendix(ReportError), … ]"/>
          <p:cNvSpPr txBox="1"/>
          <p:nvPr/>
        </p:nvSpPr>
        <p:spPr>
          <a:xfrm>
            <a:off x="15670605" y="10209641"/>
            <a:ext cx="6166816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[ SetAppendix(ReportError),  … ]</a:t>
            </a:r>
          </a:p>
        </p:txBody>
      </p:sp>
      <p:sp>
        <p:nvSpPr>
          <p:cNvPr id="287" name="ParaA"/>
          <p:cNvSpPr txBox="1"/>
          <p:nvPr/>
        </p:nvSpPr>
        <p:spPr>
          <a:xfrm>
            <a:off x="7206086" y="12157887"/>
            <a:ext cx="1251408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ParaA</a:t>
            </a:r>
          </a:p>
        </p:txBody>
      </p:sp>
      <p:sp>
        <p:nvSpPr>
          <p:cNvPr id="288" name="Line"/>
          <p:cNvSpPr/>
          <p:nvPr/>
        </p:nvSpPr>
        <p:spPr>
          <a:xfrm flipH="1" flipV="1">
            <a:off x="1839833" y="8213532"/>
            <a:ext cx="729160" cy="1907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9" name="dispatch"/>
          <p:cNvSpPr txBox="1"/>
          <p:nvPr/>
        </p:nvSpPr>
        <p:spPr>
          <a:xfrm>
            <a:off x="519057" y="7940813"/>
            <a:ext cx="12495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dispatch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XCM v1, v2的新特性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XCM v1, v2 的新特性</a:t>
            </a:r>
          </a:p>
        </p:txBody>
      </p:sp>
      <p:sp>
        <p:nvSpPr>
          <p:cNvPr id="292" name="VM"/>
          <p:cNvSpPr txBox="1"/>
          <p:nvPr>
            <p:ph type="body" sz="quarter" idx="1"/>
          </p:nvPr>
        </p:nvSpPr>
        <p:spPr>
          <a:xfrm>
            <a:off x="1206500" y="2245960"/>
            <a:ext cx="21971000" cy="934779"/>
          </a:xfrm>
          <a:prstGeom prst="rect">
            <a:avLst/>
          </a:prstGeom>
        </p:spPr>
        <p:txBody>
          <a:bodyPr/>
          <a:lstStyle/>
          <a:p>
            <a:pPr/>
            <a:r>
              <a:t>VM</a:t>
            </a:r>
          </a:p>
        </p:txBody>
      </p:sp>
      <p:pic>
        <p:nvPicPr>
          <p:cNvPr id="293" name="lib_2021-09-23_16:31:40.png" descr="lib_2021-09-23_16:31: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036" y="3443063"/>
            <a:ext cx="17214829" cy="93821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6" name="xcm"/>
          <p:cNvGrpSpPr/>
          <p:nvPr/>
        </p:nvGrpSpPr>
        <p:grpSpPr>
          <a:xfrm>
            <a:off x="20611563" y="2813142"/>
            <a:ext cx="1270006" cy="1270006"/>
            <a:chOff x="0" y="0"/>
            <a:chExt cx="1270004" cy="1270004"/>
          </a:xfrm>
        </p:grpSpPr>
        <p:sp>
          <p:nvSpPr>
            <p:cNvPr id="294" name="Rounded Rectangle"/>
            <p:cNvSpPr/>
            <p:nvPr/>
          </p:nvSpPr>
          <p:spPr>
            <a:xfrm>
              <a:off x="0" y="0"/>
              <a:ext cx="1270005" cy="127000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5" name="xcm"/>
            <p:cNvSpPr txBox="1"/>
            <p:nvPr/>
          </p:nvSpPr>
          <p:spPr>
            <a:xfrm>
              <a:off x="55795" y="342444"/>
              <a:ext cx="1158414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</a:t>
              </a:r>
            </a:p>
          </p:txBody>
        </p:sp>
      </p:grpSp>
      <p:grpSp>
        <p:nvGrpSpPr>
          <p:cNvPr id="299" name="new vm"/>
          <p:cNvGrpSpPr/>
          <p:nvPr/>
        </p:nvGrpSpPr>
        <p:grpSpPr>
          <a:xfrm>
            <a:off x="20319702" y="6024389"/>
            <a:ext cx="1853723" cy="1270007"/>
            <a:chOff x="0" y="0"/>
            <a:chExt cx="1853722" cy="1270006"/>
          </a:xfrm>
        </p:grpSpPr>
        <p:sp>
          <p:nvSpPr>
            <p:cNvPr id="297" name="Rectangle"/>
            <p:cNvSpPr/>
            <p:nvPr/>
          </p:nvSpPr>
          <p:spPr>
            <a:xfrm>
              <a:off x="-1" y="-1"/>
              <a:ext cx="1853724" cy="1270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8" name="new vm"/>
            <p:cNvSpPr txBox="1"/>
            <p:nvPr/>
          </p:nvSpPr>
          <p:spPr>
            <a:xfrm>
              <a:off x="-1" y="342444"/>
              <a:ext cx="1853724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new vm</a:t>
              </a:r>
            </a:p>
          </p:txBody>
        </p:sp>
      </p:grpSp>
      <p:sp>
        <p:nvSpPr>
          <p:cNvPr id="300" name="Line"/>
          <p:cNvSpPr/>
          <p:nvPr/>
        </p:nvSpPr>
        <p:spPr>
          <a:xfrm>
            <a:off x="21275256" y="4141461"/>
            <a:ext cx="4" cy="182893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03" name="process instruction"/>
          <p:cNvGrpSpPr/>
          <p:nvPr/>
        </p:nvGrpSpPr>
        <p:grpSpPr>
          <a:xfrm>
            <a:off x="19318557" y="8936724"/>
            <a:ext cx="3913402" cy="1270007"/>
            <a:chOff x="0" y="0"/>
            <a:chExt cx="3913401" cy="1270006"/>
          </a:xfrm>
        </p:grpSpPr>
        <p:sp>
          <p:nvSpPr>
            <p:cNvPr id="301" name="Rectangle"/>
            <p:cNvSpPr/>
            <p:nvPr/>
          </p:nvSpPr>
          <p:spPr>
            <a:xfrm>
              <a:off x="-1" y="-1"/>
              <a:ext cx="3913402" cy="1270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2" name="process instruction"/>
            <p:cNvSpPr txBox="1"/>
            <p:nvPr/>
          </p:nvSpPr>
          <p:spPr>
            <a:xfrm>
              <a:off x="-1" y="342444"/>
              <a:ext cx="3913402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process instruction</a:t>
              </a:r>
            </a:p>
          </p:txBody>
        </p:sp>
      </p:grpSp>
      <p:sp>
        <p:nvSpPr>
          <p:cNvPr id="304" name="Line"/>
          <p:cNvSpPr/>
          <p:nvPr/>
        </p:nvSpPr>
        <p:spPr>
          <a:xfrm>
            <a:off x="21257504" y="7357891"/>
            <a:ext cx="4" cy="154073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5" name="Connection Line"/>
          <p:cNvSpPr/>
          <p:nvPr/>
        </p:nvSpPr>
        <p:spPr>
          <a:xfrm>
            <a:off x="18730078" y="8238565"/>
            <a:ext cx="2196693" cy="1372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85" h="16668" fill="norm" stroke="1" extrusionOk="0">
                <a:moveTo>
                  <a:pt x="3383" y="16668"/>
                </a:moveTo>
                <a:cubicBezTo>
                  <a:pt x="-4015" y="-1833"/>
                  <a:pt x="719" y="-4932"/>
                  <a:pt x="17585" y="737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306" name="set/fire error handler…"/>
          <p:cNvSpPr txBox="1"/>
          <p:nvPr/>
        </p:nvSpPr>
        <p:spPr>
          <a:xfrm>
            <a:off x="17155874" y="7124948"/>
            <a:ext cx="3038248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set / fire error handler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set appendix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…..</a:t>
            </a:r>
          </a:p>
        </p:txBody>
      </p:sp>
      <p:grpSp>
        <p:nvGrpSpPr>
          <p:cNvPr id="309" name="execute appendix"/>
          <p:cNvGrpSpPr/>
          <p:nvPr/>
        </p:nvGrpSpPr>
        <p:grpSpPr>
          <a:xfrm>
            <a:off x="19706686" y="11484045"/>
            <a:ext cx="3137148" cy="1270007"/>
            <a:chOff x="-1" y="0"/>
            <a:chExt cx="3137147" cy="1270006"/>
          </a:xfrm>
        </p:grpSpPr>
        <p:sp>
          <p:nvSpPr>
            <p:cNvPr id="307" name="Rectangle"/>
            <p:cNvSpPr/>
            <p:nvPr/>
          </p:nvSpPr>
          <p:spPr>
            <a:xfrm>
              <a:off x="-2" y="-1"/>
              <a:ext cx="3137149" cy="1270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8" name="execute appendix"/>
            <p:cNvSpPr txBox="1"/>
            <p:nvPr/>
          </p:nvSpPr>
          <p:spPr>
            <a:xfrm>
              <a:off x="-2" y="94794"/>
              <a:ext cx="3137149" cy="1080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execute appendix</a:t>
              </a:r>
            </a:p>
          </p:txBody>
        </p:sp>
      </p:grpSp>
      <p:sp>
        <p:nvSpPr>
          <p:cNvPr id="310" name="Line"/>
          <p:cNvSpPr/>
          <p:nvPr/>
        </p:nvSpPr>
        <p:spPr>
          <a:xfrm>
            <a:off x="21287956" y="10200812"/>
            <a:ext cx="4" cy="127000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去中心化的 Liquid Staking 方案"/>
          <p:cNvSpPr txBox="1"/>
          <p:nvPr>
            <p:ph type="body" sz="quarter" idx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去中心化的 Liquid Staking 方案</a:t>
            </a:r>
          </a:p>
        </p:txBody>
      </p:sp>
      <p:sp>
        <p:nvSpPr>
          <p:cNvPr id="313" name="Part 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300" sz="25000"/>
            </a:lvl1pPr>
          </a:lstStyle>
          <a:p>
            <a:pPr/>
            <a:r>
              <a:t>Part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What is &amp; why Liquid Staking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What is &amp; why Liquid Staking </a:t>
            </a:r>
          </a:p>
        </p:txBody>
      </p:sp>
      <p:sp>
        <p:nvSpPr>
          <p:cNvPr id="316" name="波卡使用 NPOS 保证网络安全…"/>
          <p:cNvSpPr txBox="1"/>
          <p:nvPr>
            <p:ph type="body" sz="half" idx="1"/>
          </p:nvPr>
        </p:nvSpPr>
        <p:spPr>
          <a:xfrm>
            <a:off x="1206500" y="3815200"/>
            <a:ext cx="21971000" cy="401447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81583" indent="-481583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b="0" sz="3700"/>
            </a:pPr>
            <a:r>
              <a:t>波卡使用 NPOS 保证网络安全</a:t>
            </a:r>
          </a:p>
          <a:p>
            <a:pPr marL="481583" indent="-481583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b="0" sz="3700"/>
            </a:pPr>
            <a:r>
              <a:t>用户可以质押自己的 Token 提名验证者来获得奖励</a:t>
            </a:r>
          </a:p>
          <a:p>
            <a:pPr marL="481583" indent="-481583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b="0" sz="3700"/>
            </a:pPr>
            <a:r>
              <a:t>Token 质押期间不具有流动性，无法获得可流动的 “票据”</a:t>
            </a:r>
          </a:p>
          <a:p>
            <a:pPr marL="481583" indent="-481583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b="0" sz="3700"/>
            </a:pPr>
            <a:r>
              <a:t>只有波卡网络知道这笔锁住的 Token</a:t>
            </a:r>
          </a:p>
        </p:txBody>
      </p:sp>
      <p:sp>
        <p:nvSpPr>
          <p:cNvPr id="317" name="问题：为什么不提供票据释放流动性呢？让用户能自由的在各个平台交易“票据”"/>
          <p:cNvSpPr txBox="1"/>
          <p:nvPr/>
        </p:nvSpPr>
        <p:spPr>
          <a:xfrm>
            <a:off x="1251292" y="9259206"/>
            <a:ext cx="2136008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问题：为什么不提供票据释放流动性呢？让用户能自由的在各个平台交易“票据”</a:t>
            </a:r>
          </a:p>
        </p:txBody>
      </p:sp>
      <p:sp>
        <p:nvSpPr>
          <p:cNvPr id="318" name="类似案例：Bifrost SALP 协议释放 Crowdloan 期间锁住Token的流动性"/>
          <p:cNvSpPr txBox="1"/>
          <p:nvPr/>
        </p:nvSpPr>
        <p:spPr>
          <a:xfrm>
            <a:off x="3239318" y="10823052"/>
            <a:ext cx="16314421" cy="1820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流动性释放的类似案例：</a:t>
            </a:r>
            <a:br/>
            <a:r>
              <a:t>Bifrost SALP 协议释放 Crowdloan 期间锁住 Token 的流动性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"/>
          <p:cNvSpPr/>
          <p:nvPr/>
        </p:nvSpPr>
        <p:spPr>
          <a:xfrm>
            <a:off x="16249631" y="7226882"/>
            <a:ext cx="6552812" cy="343492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321" name="Rectangle"/>
          <p:cNvSpPr/>
          <p:nvPr/>
        </p:nvSpPr>
        <p:spPr>
          <a:xfrm>
            <a:off x="16249631" y="10661802"/>
            <a:ext cx="6552812" cy="2862963"/>
          </a:xfrm>
          <a:prstGeom prst="rect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2" name="Liquid Staking 方案探索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Liquid Staking 方案探索</a:t>
            </a:r>
          </a:p>
        </p:txBody>
      </p:sp>
      <p:sp>
        <p:nvSpPr>
          <p:cNvPr id="323" name="链下多签 + 代理的 v1 版本"/>
          <p:cNvSpPr txBox="1"/>
          <p:nvPr>
            <p:ph type="body" sz="quarter" idx="1"/>
          </p:nvPr>
        </p:nvSpPr>
        <p:spPr>
          <a:xfrm>
            <a:off x="1206500" y="2245960"/>
            <a:ext cx="21971000" cy="934779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链下多签 + 代理的 v1 版本</a:t>
            </a:r>
          </a:p>
        </p:txBody>
      </p:sp>
      <p:grpSp>
        <p:nvGrpSpPr>
          <p:cNvPr id="326" name="pallet-liquid-staking"/>
          <p:cNvGrpSpPr/>
          <p:nvPr/>
        </p:nvGrpSpPr>
        <p:grpSpPr>
          <a:xfrm>
            <a:off x="1535873" y="7070766"/>
            <a:ext cx="4342443" cy="2756888"/>
            <a:chOff x="0" y="0"/>
            <a:chExt cx="4342441" cy="2756886"/>
          </a:xfrm>
        </p:grpSpPr>
        <p:sp>
          <p:nvSpPr>
            <p:cNvPr id="324" name="Rectangle"/>
            <p:cNvSpPr/>
            <p:nvPr/>
          </p:nvSpPr>
          <p:spPr>
            <a:xfrm>
              <a:off x="-1" y="-1"/>
              <a:ext cx="4342443" cy="27568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5" name="pallet-liquid-staking"/>
            <p:cNvSpPr txBox="1"/>
            <p:nvPr/>
          </p:nvSpPr>
          <p:spPr>
            <a:xfrm>
              <a:off x="-1" y="1085885"/>
              <a:ext cx="4342443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pallet-liquid-staking</a:t>
              </a:r>
            </a:p>
          </p:txBody>
        </p:sp>
      </p:grpSp>
      <p:grpSp>
        <p:nvGrpSpPr>
          <p:cNvPr id="329" name="offchain…"/>
          <p:cNvGrpSpPr/>
          <p:nvPr/>
        </p:nvGrpSpPr>
        <p:grpSpPr>
          <a:xfrm>
            <a:off x="10516665" y="6408306"/>
            <a:ext cx="3630929" cy="3370912"/>
            <a:chOff x="93427" y="0"/>
            <a:chExt cx="3630927" cy="3370910"/>
          </a:xfrm>
        </p:grpSpPr>
        <p:sp>
          <p:nvSpPr>
            <p:cNvPr id="327" name="Polygon"/>
            <p:cNvSpPr/>
            <p:nvPr/>
          </p:nvSpPr>
          <p:spPr>
            <a:xfrm>
              <a:off x="93427" y="0"/>
              <a:ext cx="3630929" cy="3370911"/>
            </a:xfrm>
            <a:prstGeom prst="pentagon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8" name="offchain…"/>
            <p:cNvSpPr txBox="1"/>
            <p:nvPr/>
          </p:nvSpPr>
          <p:spPr>
            <a:xfrm>
              <a:off x="710675" y="1543123"/>
              <a:ext cx="2396395" cy="1080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offchain</a:t>
              </a:r>
            </a:p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stake-client</a:t>
              </a:r>
            </a:p>
          </p:txBody>
        </p:sp>
      </p:grpSp>
      <p:grpSp>
        <p:nvGrpSpPr>
          <p:cNvPr id="332" name="Relay Chain"/>
          <p:cNvGrpSpPr/>
          <p:nvPr/>
        </p:nvGrpSpPr>
        <p:grpSpPr>
          <a:xfrm>
            <a:off x="16927211" y="2609012"/>
            <a:ext cx="5084636" cy="2756889"/>
            <a:chOff x="0" y="-1"/>
            <a:chExt cx="5084634" cy="2756888"/>
          </a:xfrm>
        </p:grpSpPr>
        <p:sp>
          <p:nvSpPr>
            <p:cNvPr id="330" name="Rectangle"/>
            <p:cNvSpPr/>
            <p:nvPr/>
          </p:nvSpPr>
          <p:spPr>
            <a:xfrm>
              <a:off x="0" y="-2"/>
              <a:ext cx="5084636" cy="275688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1" name="Relay Chain"/>
            <p:cNvSpPr txBox="1"/>
            <p:nvPr/>
          </p:nvSpPr>
          <p:spPr>
            <a:xfrm>
              <a:off x="0" y="1085885"/>
              <a:ext cx="5084636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Relay Chain</a:t>
              </a:r>
            </a:p>
          </p:txBody>
        </p:sp>
      </p:grpSp>
      <p:grpSp>
        <p:nvGrpSpPr>
          <p:cNvPr id="335" name="Alice"/>
          <p:cNvGrpSpPr/>
          <p:nvPr/>
        </p:nvGrpSpPr>
        <p:grpSpPr>
          <a:xfrm>
            <a:off x="16557594" y="11981444"/>
            <a:ext cx="1621293" cy="1365174"/>
            <a:chOff x="0" y="0"/>
            <a:chExt cx="1621291" cy="1365173"/>
          </a:xfrm>
        </p:grpSpPr>
        <p:sp>
          <p:nvSpPr>
            <p:cNvPr id="333" name="Rounded Rectangle"/>
            <p:cNvSpPr/>
            <p:nvPr/>
          </p:nvSpPr>
          <p:spPr>
            <a:xfrm>
              <a:off x="-1" y="-1"/>
              <a:ext cx="1621292" cy="136517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4" name="Alice"/>
            <p:cNvSpPr txBox="1"/>
            <p:nvPr/>
          </p:nvSpPr>
          <p:spPr>
            <a:xfrm>
              <a:off x="59977" y="390028"/>
              <a:ext cx="1501336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Alice</a:t>
              </a:r>
            </a:p>
          </p:txBody>
        </p:sp>
      </p:grpSp>
      <p:sp>
        <p:nvSpPr>
          <p:cNvPr id="336" name="Line"/>
          <p:cNvSpPr/>
          <p:nvPr/>
        </p:nvSpPr>
        <p:spPr>
          <a:xfrm flipV="1">
            <a:off x="13436192" y="3978047"/>
            <a:ext cx="3455671" cy="311351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xcm upward transfer + bond / bond_extra"/>
          <p:cNvSpPr txBox="1"/>
          <p:nvPr/>
        </p:nvSpPr>
        <p:spPr>
          <a:xfrm>
            <a:off x="9490750" y="4870853"/>
            <a:ext cx="57957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xcm upward transfer + bond / bond_extra</a:t>
            </a:r>
          </a:p>
        </p:txBody>
      </p:sp>
      <p:grpSp>
        <p:nvGrpSpPr>
          <p:cNvPr id="340" name="Bob"/>
          <p:cNvGrpSpPr/>
          <p:nvPr/>
        </p:nvGrpSpPr>
        <p:grpSpPr>
          <a:xfrm>
            <a:off x="18651613" y="11979070"/>
            <a:ext cx="1748849" cy="1369924"/>
            <a:chOff x="0" y="0"/>
            <a:chExt cx="1748847" cy="1369923"/>
          </a:xfrm>
        </p:grpSpPr>
        <p:sp>
          <p:nvSpPr>
            <p:cNvPr id="338" name="Rounded Rectangle"/>
            <p:cNvSpPr/>
            <p:nvPr/>
          </p:nvSpPr>
          <p:spPr>
            <a:xfrm>
              <a:off x="0" y="-1"/>
              <a:ext cx="1748848" cy="136992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9" name="Bob"/>
            <p:cNvSpPr txBox="1"/>
            <p:nvPr/>
          </p:nvSpPr>
          <p:spPr>
            <a:xfrm>
              <a:off x="60184" y="392403"/>
              <a:ext cx="1628477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Bob</a:t>
              </a:r>
            </a:p>
          </p:txBody>
        </p:sp>
      </p:grpSp>
      <p:grpSp>
        <p:nvGrpSpPr>
          <p:cNvPr id="343" name="Charlie"/>
          <p:cNvGrpSpPr/>
          <p:nvPr/>
        </p:nvGrpSpPr>
        <p:grpSpPr>
          <a:xfrm>
            <a:off x="20878403" y="11981444"/>
            <a:ext cx="1621294" cy="1365174"/>
            <a:chOff x="-1" y="0"/>
            <a:chExt cx="1621292" cy="1365173"/>
          </a:xfrm>
        </p:grpSpPr>
        <p:sp>
          <p:nvSpPr>
            <p:cNvPr id="341" name="Rounded Rectangle"/>
            <p:cNvSpPr/>
            <p:nvPr/>
          </p:nvSpPr>
          <p:spPr>
            <a:xfrm>
              <a:off x="-2" y="-1"/>
              <a:ext cx="1621294" cy="136517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2" name="Charlie"/>
            <p:cNvSpPr txBox="1"/>
            <p:nvPr/>
          </p:nvSpPr>
          <p:spPr>
            <a:xfrm>
              <a:off x="59977" y="390028"/>
              <a:ext cx="1501337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Charlie</a:t>
              </a:r>
            </a:p>
          </p:txBody>
        </p:sp>
      </p:grpSp>
      <p:sp>
        <p:nvSpPr>
          <p:cNvPr id="344" name="Line"/>
          <p:cNvSpPr/>
          <p:nvPr/>
        </p:nvSpPr>
        <p:spPr>
          <a:xfrm>
            <a:off x="5968296" y="8538767"/>
            <a:ext cx="4729003" cy="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5" name="Male"/>
          <p:cNvSpPr/>
          <p:nvPr/>
        </p:nvSpPr>
        <p:spPr>
          <a:xfrm>
            <a:off x="3613058" y="3418138"/>
            <a:ext cx="567203" cy="1530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6" name="Line"/>
          <p:cNvSpPr/>
          <p:nvPr/>
        </p:nvSpPr>
        <p:spPr>
          <a:xfrm>
            <a:off x="3905760" y="5062463"/>
            <a:ext cx="4" cy="189445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7" name="stake"/>
          <p:cNvSpPr txBox="1"/>
          <p:nvPr/>
        </p:nvSpPr>
        <p:spPr>
          <a:xfrm>
            <a:off x="2918303" y="5779003"/>
            <a:ext cx="84825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stake</a:t>
            </a:r>
          </a:p>
        </p:txBody>
      </p:sp>
      <p:sp>
        <p:nvSpPr>
          <p:cNvPr id="348" name="amount reached threshold"/>
          <p:cNvSpPr txBox="1"/>
          <p:nvPr/>
        </p:nvSpPr>
        <p:spPr>
          <a:xfrm>
            <a:off x="6488452" y="7863075"/>
            <a:ext cx="368869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amount reached threshold</a:t>
            </a:r>
          </a:p>
        </p:txBody>
      </p:sp>
      <p:grpSp>
        <p:nvGrpSpPr>
          <p:cNvPr id="351" name="anonymous"/>
          <p:cNvGrpSpPr/>
          <p:nvPr/>
        </p:nvGrpSpPr>
        <p:grpSpPr>
          <a:xfrm>
            <a:off x="17761086" y="9396678"/>
            <a:ext cx="3416881" cy="1270006"/>
            <a:chOff x="0" y="0"/>
            <a:chExt cx="3416879" cy="1270004"/>
          </a:xfrm>
        </p:grpSpPr>
        <p:sp>
          <p:nvSpPr>
            <p:cNvPr id="349" name="Rounded Rectangle"/>
            <p:cNvSpPr/>
            <p:nvPr/>
          </p:nvSpPr>
          <p:spPr>
            <a:xfrm>
              <a:off x="0" y="0"/>
              <a:ext cx="3416880" cy="127000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0" name="anonymous"/>
            <p:cNvSpPr txBox="1"/>
            <p:nvPr/>
          </p:nvSpPr>
          <p:spPr>
            <a:xfrm>
              <a:off x="55795" y="342444"/>
              <a:ext cx="3305290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anonymous</a:t>
              </a:r>
            </a:p>
          </p:txBody>
        </p:sp>
      </p:grpSp>
      <p:sp>
        <p:nvSpPr>
          <p:cNvPr id="352" name="Line"/>
          <p:cNvSpPr/>
          <p:nvPr/>
        </p:nvSpPr>
        <p:spPr>
          <a:xfrm flipV="1">
            <a:off x="13586601" y="4311239"/>
            <a:ext cx="3188661" cy="2914527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3" name="bond duration arrived"/>
          <p:cNvSpPr txBox="1"/>
          <p:nvPr/>
        </p:nvSpPr>
        <p:spPr>
          <a:xfrm>
            <a:off x="19632956" y="6194345"/>
            <a:ext cx="304434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bond duration arrived</a:t>
            </a:r>
          </a:p>
        </p:txBody>
      </p:sp>
      <p:sp>
        <p:nvSpPr>
          <p:cNvPr id="354" name="multi-sig"/>
          <p:cNvSpPr txBox="1"/>
          <p:nvPr/>
        </p:nvSpPr>
        <p:spPr>
          <a:xfrm>
            <a:off x="18881689" y="11117171"/>
            <a:ext cx="128869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multi-sig</a:t>
            </a:r>
          </a:p>
        </p:txBody>
      </p:sp>
      <p:sp>
        <p:nvSpPr>
          <p:cNvPr id="355" name="Line"/>
          <p:cNvSpPr/>
          <p:nvPr/>
        </p:nvSpPr>
        <p:spPr>
          <a:xfrm>
            <a:off x="5910638" y="8775955"/>
            <a:ext cx="4729003" cy="4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6" name="start redeem allocation"/>
          <p:cNvSpPr txBox="1"/>
          <p:nvPr/>
        </p:nvSpPr>
        <p:spPr>
          <a:xfrm>
            <a:off x="6659850" y="8952179"/>
            <a:ext cx="323057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start redeem allocation</a:t>
            </a:r>
          </a:p>
        </p:txBody>
      </p:sp>
      <p:sp>
        <p:nvSpPr>
          <p:cNvPr id="357" name="unstake"/>
          <p:cNvSpPr txBox="1"/>
          <p:nvPr/>
        </p:nvSpPr>
        <p:spPr>
          <a:xfrm>
            <a:off x="4052758" y="5779003"/>
            <a:ext cx="118719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unstake</a:t>
            </a:r>
          </a:p>
        </p:txBody>
      </p:sp>
      <p:grpSp>
        <p:nvGrpSpPr>
          <p:cNvPr id="360" name="Proxy::A"/>
          <p:cNvGrpSpPr/>
          <p:nvPr/>
        </p:nvGrpSpPr>
        <p:grpSpPr>
          <a:xfrm>
            <a:off x="16952168" y="7458760"/>
            <a:ext cx="2354517" cy="1270006"/>
            <a:chOff x="0" y="0"/>
            <a:chExt cx="2354515" cy="1270004"/>
          </a:xfrm>
        </p:grpSpPr>
        <p:sp>
          <p:nvSpPr>
            <p:cNvPr id="358" name="Rounded Rectangle"/>
            <p:cNvSpPr/>
            <p:nvPr/>
          </p:nvSpPr>
          <p:spPr>
            <a:xfrm>
              <a:off x="0" y="0"/>
              <a:ext cx="2354516" cy="127000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9" name="Proxy::A"/>
            <p:cNvSpPr txBox="1"/>
            <p:nvPr/>
          </p:nvSpPr>
          <p:spPr>
            <a:xfrm>
              <a:off x="55796" y="342444"/>
              <a:ext cx="2242923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Proxy::A</a:t>
              </a:r>
            </a:p>
          </p:txBody>
        </p:sp>
      </p:grpSp>
      <p:grpSp>
        <p:nvGrpSpPr>
          <p:cNvPr id="363" name="Proxy::B"/>
          <p:cNvGrpSpPr/>
          <p:nvPr/>
        </p:nvGrpSpPr>
        <p:grpSpPr>
          <a:xfrm>
            <a:off x="19779411" y="7458760"/>
            <a:ext cx="2197990" cy="1270006"/>
            <a:chOff x="0" y="0"/>
            <a:chExt cx="2197988" cy="1270004"/>
          </a:xfrm>
        </p:grpSpPr>
        <p:sp>
          <p:nvSpPr>
            <p:cNvPr id="361" name="Rounded Rectangle"/>
            <p:cNvSpPr/>
            <p:nvPr/>
          </p:nvSpPr>
          <p:spPr>
            <a:xfrm>
              <a:off x="0" y="0"/>
              <a:ext cx="2197989" cy="127000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2" name="Proxy::B"/>
            <p:cNvSpPr txBox="1"/>
            <p:nvPr/>
          </p:nvSpPr>
          <p:spPr>
            <a:xfrm>
              <a:off x="55795" y="342444"/>
              <a:ext cx="2086397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Proxy::B</a:t>
              </a:r>
            </a:p>
          </p:txBody>
        </p:sp>
      </p:grpSp>
      <p:sp>
        <p:nvSpPr>
          <p:cNvPr id="364" name="Line"/>
          <p:cNvSpPr/>
          <p:nvPr/>
        </p:nvSpPr>
        <p:spPr>
          <a:xfrm>
            <a:off x="13897609" y="8816237"/>
            <a:ext cx="2197987" cy="4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Line"/>
          <p:cNvSpPr/>
          <p:nvPr/>
        </p:nvSpPr>
        <p:spPr>
          <a:xfrm flipV="1">
            <a:off x="19526037" y="5475905"/>
            <a:ext cx="4" cy="164424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xcm downward transfer"/>
          <p:cNvSpPr txBox="1"/>
          <p:nvPr/>
        </p:nvSpPr>
        <p:spPr>
          <a:xfrm>
            <a:off x="15012401" y="5852617"/>
            <a:ext cx="333146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xcm downward transfer</a:t>
            </a:r>
          </a:p>
        </p:txBody>
      </p:sp>
      <p:grpSp>
        <p:nvGrpSpPr>
          <p:cNvPr id="369" name="nominate-client"/>
          <p:cNvGrpSpPr/>
          <p:nvPr/>
        </p:nvGrpSpPr>
        <p:grpSpPr>
          <a:xfrm>
            <a:off x="2135976" y="12177096"/>
            <a:ext cx="3521388" cy="1270006"/>
            <a:chOff x="0" y="0"/>
            <a:chExt cx="3521386" cy="1270004"/>
          </a:xfrm>
        </p:grpSpPr>
        <p:sp>
          <p:nvSpPr>
            <p:cNvPr id="367" name="Rounded Rectangle"/>
            <p:cNvSpPr/>
            <p:nvPr/>
          </p:nvSpPr>
          <p:spPr>
            <a:xfrm>
              <a:off x="-1" y="0"/>
              <a:ext cx="3521388" cy="127000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8" name="offchain nominate-client"/>
            <p:cNvSpPr txBox="1"/>
            <p:nvPr/>
          </p:nvSpPr>
          <p:spPr>
            <a:xfrm>
              <a:off x="55795" y="94794"/>
              <a:ext cx="3409794" cy="1080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offchain nominate-client</a:t>
              </a:r>
            </a:p>
          </p:txBody>
        </p:sp>
      </p:grpSp>
      <p:sp>
        <p:nvSpPr>
          <p:cNvPr id="370" name="validators"/>
          <p:cNvSpPr txBox="1"/>
          <p:nvPr/>
        </p:nvSpPr>
        <p:spPr>
          <a:xfrm>
            <a:off x="3954257" y="10710357"/>
            <a:ext cx="143499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validators</a:t>
            </a:r>
          </a:p>
        </p:txBody>
      </p:sp>
      <p:sp>
        <p:nvSpPr>
          <p:cNvPr id="371" name="nominate"/>
          <p:cNvSpPr txBox="1"/>
          <p:nvPr/>
        </p:nvSpPr>
        <p:spPr>
          <a:xfrm>
            <a:off x="11642514" y="5228330"/>
            <a:ext cx="13792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nominate</a:t>
            </a:r>
          </a:p>
        </p:txBody>
      </p:sp>
      <p:sp>
        <p:nvSpPr>
          <p:cNvPr id="372" name="Rectangle"/>
          <p:cNvSpPr/>
          <p:nvPr/>
        </p:nvSpPr>
        <p:spPr>
          <a:xfrm>
            <a:off x="16191667" y="7239582"/>
            <a:ext cx="6668743" cy="6249108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3" name="Line"/>
          <p:cNvSpPr/>
          <p:nvPr/>
        </p:nvSpPr>
        <p:spPr>
          <a:xfrm flipV="1">
            <a:off x="3905763" y="9854369"/>
            <a:ext cx="4" cy="214794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Liquid Staking 方案探索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Liquid Staking 方案探索</a:t>
            </a:r>
          </a:p>
        </p:txBody>
      </p:sp>
      <p:sp>
        <p:nvSpPr>
          <p:cNvPr id="376" name="基于 Transact 和衍生账户的 v2 版本"/>
          <p:cNvSpPr txBox="1"/>
          <p:nvPr>
            <p:ph type="body" sz="quarter" idx="1"/>
          </p:nvPr>
        </p:nvSpPr>
        <p:spPr>
          <a:xfrm>
            <a:off x="1206500" y="2245960"/>
            <a:ext cx="21971000" cy="934779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基于 Transact 和衍生账户的 v2 版本</a:t>
            </a:r>
          </a:p>
        </p:txBody>
      </p:sp>
      <p:sp>
        <p:nvSpPr>
          <p:cNvPr id="377" name="Male"/>
          <p:cNvSpPr/>
          <p:nvPr/>
        </p:nvSpPr>
        <p:spPr>
          <a:xfrm>
            <a:off x="8085235" y="4040438"/>
            <a:ext cx="567204" cy="1530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8" name="stake"/>
          <p:cNvSpPr txBox="1"/>
          <p:nvPr/>
        </p:nvSpPr>
        <p:spPr>
          <a:xfrm>
            <a:off x="7399814" y="5939937"/>
            <a:ext cx="84825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stake</a:t>
            </a:r>
          </a:p>
        </p:txBody>
      </p:sp>
      <p:sp>
        <p:nvSpPr>
          <p:cNvPr id="379" name="unstake"/>
          <p:cNvSpPr txBox="1"/>
          <p:nvPr/>
        </p:nvSpPr>
        <p:spPr>
          <a:xfrm>
            <a:off x="8492792" y="5939936"/>
            <a:ext cx="339181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unstake (charge 3/1000)</a:t>
            </a:r>
          </a:p>
        </p:txBody>
      </p:sp>
      <p:grpSp>
        <p:nvGrpSpPr>
          <p:cNvPr id="382" name="Governance"/>
          <p:cNvGrpSpPr/>
          <p:nvPr/>
        </p:nvGrpSpPr>
        <p:grpSpPr>
          <a:xfrm>
            <a:off x="18714997" y="12327590"/>
            <a:ext cx="3273682" cy="1270006"/>
            <a:chOff x="0" y="0"/>
            <a:chExt cx="3273680" cy="1270004"/>
          </a:xfrm>
        </p:grpSpPr>
        <p:sp>
          <p:nvSpPr>
            <p:cNvPr id="380" name="Rounded Rectangle"/>
            <p:cNvSpPr/>
            <p:nvPr/>
          </p:nvSpPr>
          <p:spPr>
            <a:xfrm>
              <a:off x="-1" y="0"/>
              <a:ext cx="3273681" cy="127000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1" name="Governance"/>
            <p:cNvSpPr txBox="1"/>
            <p:nvPr/>
          </p:nvSpPr>
          <p:spPr>
            <a:xfrm>
              <a:off x="55794" y="342444"/>
              <a:ext cx="3162089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Governance</a:t>
              </a:r>
            </a:p>
          </p:txBody>
        </p:sp>
      </p:grpSp>
      <p:grpSp>
        <p:nvGrpSpPr>
          <p:cNvPr id="385" name="pallet-liquid-staking"/>
          <p:cNvGrpSpPr/>
          <p:nvPr/>
        </p:nvGrpSpPr>
        <p:grpSpPr>
          <a:xfrm>
            <a:off x="6236651" y="7070766"/>
            <a:ext cx="4342442" cy="2756888"/>
            <a:chOff x="0" y="0"/>
            <a:chExt cx="4342441" cy="2756886"/>
          </a:xfrm>
        </p:grpSpPr>
        <p:sp>
          <p:nvSpPr>
            <p:cNvPr id="383" name="Rectangle"/>
            <p:cNvSpPr/>
            <p:nvPr/>
          </p:nvSpPr>
          <p:spPr>
            <a:xfrm>
              <a:off x="-1" y="-1"/>
              <a:ext cx="4342442" cy="27568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4" name="pallet-liquid-staking"/>
            <p:cNvSpPr txBox="1"/>
            <p:nvPr/>
          </p:nvSpPr>
          <p:spPr>
            <a:xfrm>
              <a:off x="-1" y="1085885"/>
              <a:ext cx="4342442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pallet-liquid-staking</a:t>
              </a:r>
            </a:p>
          </p:txBody>
        </p:sp>
      </p:grpSp>
      <p:grpSp>
        <p:nvGrpSpPr>
          <p:cNvPr id="388" name="nominate-client"/>
          <p:cNvGrpSpPr/>
          <p:nvPr/>
        </p:nvGrpSpPr>
        <p:grpSpPr>
          <a:xfrm>
            <a:off x="6647181" y="11616390"/>
            <a:ext cx="3521388" cy="1270006"/>
            <a:chOff x="0" y="0"/>
            <a:chExt cx="3521386" cy="1270004"/>
          </a:xfrm>
        </p:grpSpPr>
        <p:sp>
          <p:nvSpPr>
            <p:cNvPr id="386" name="Rounded Rectangle"/>
            <p:cNvSpPr/>
            <p:nvPr/>
          </p:nvSpPr>
          <p:spPr>
            <a:xfrm>
              <a:off x="0" y="0"/>
              <a:ext cx="3521388" cy="127000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7" name="offchain nominate-client"/>
            <p:cNvSpPr txBox="1"/>
            <p:nvPr/>
          </p:nvSpPr>
          <p:spPr>
            <a:xfrm>
              <a:off x="55796" y="94794"/>
              <a:ext cx="3409794" cy="1080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offchain nominate-client</a:t>
              </a:r>
            </a:p>
          </p:txBody>
        </p:sp>
      </p:grpSp>
      <p:sp>
        <p:nvSpPr>
          <p:cNvPr id="389" name="validators"/>
          <p:cNvSpPr txBox="1"/>
          <p:nvPr/>
        </p:nvSpPr>
        <p:spPr>
          <a:xfrm>
            <a:off x="8502635" y="10491337"/>
            <a:ext cx="143499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validators</a:t>
            </a:r>
          </a:p>
        </p:txBody>
      </p:sp>
      <p:sp>
        <p:nvSpPr>
          <p:cNvPr id="390" name="Line"/>
          <p:cNvSpPr/>
          <p:nvPr/>
        </p:nvSpPr>
        <p:spPr>
          <a:xfrm>
            <a:off x="8381837" y="5744621"/>
            <a:ext cx="4" cy="11561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1" name="Line"/>
          <p:cNvSpPr/>
          <p:nvPr/>
        </p:nvSpPr>
        <p:spPr>
          <a:xfrm>
            <a:off x="8407872" y="9944089"/>
            <a:ext cx="4" cy="1530466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94" name="Relay Chain"/>
          <p:cNvGrpSpPr/>
          <p:nvPr/>
        </p:nvGrpSpPr>
        <p:grpSpPr>
          <a:xfrm>
            <a:off x="17809520" y="3186698"/>
            <a:ext cx="5084634" cy="2756887"/>
            <a:chOff x="0" y="0"/>
            <a:chExt cx="5084633" cy="2756886"/>
          </a:xfrm>
        </p:grpSpPr>
        <p:sp>
          <p:nvSpPr>
            <p:cNvPr id="392" name="Rectangle"/>
            <p:cNvSpPr/>
            <p:nvPr/>
          </p:nvSpPr>
          <p:spPr>
            <a:xfrm>
              <a:off x="-1" y="-1"/>
              <a:ext cx="5084634" cy="27568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3" name="Relay Chain"/>
            <p:cNvSpPr txBox="1"/>
            <p:nvPr/>
          </p:nvSpPr>
          <p:spPr>
            <a:xfrm>
              <a:off x="-1" y="1085885"/>
              <a:ext cx="5084634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Relay Chain</a:t>
              </a:r>
            </a:p>
          </p:txBody>
        </p:sp>
      </p:grpSp>
      <p:sp>
        <p:nvSpPr>
          <p:cNvPr id="395" name="Line"/>
          <p:cNvSpPr/>
          <p:nvPr/>
        </p:nvSpPr>
        <p:spPr>
          <a:xfrm flipV="1">
            <a:off x="10704258" y="4543157"/>
            <a:ext cx="6958448" cy="3715640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6" name="upward transfer…"/>
          <p:cNvSpPr txBox="1"/>
          <p:nvPr/>
        </p:nvSpPr>
        <p:spPr>
          <a:xfrm>
            <a:off x="11809089" y="4146910"/>
            <a:ext cx="4596385" cy="156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upward transfer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derive_bond / derive_bond_extra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derive_unbond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derive_rebond</a:t>
            </a:r>
          </a:p>
        </p:txBody>
      </p:sp>
      <p:sp>
        <p:nvSpPr>
          <p:cNvPr id="397" name="Line"/>
          <p:cNvSpPr/>
          <p:nvPr/>
        </p:nvSpPr>
        <p:spPr>
          <a:xfrm flipH="1" flipV="1">
            <a:off x="10635433" y="8523802"/>
            <a:ext cx="8020814" cy="438530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8" name="nominate / payout_stakers"/>
          <p:cNvSpPr txBox="1"/>
          <p:nvPr/>
        </p:nvSpPr>
        <p:spPr>
          <a:xfrm>
            <a:off x="14297792" y="9920516"/>
            <a:ext cx="37277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nominate / payout_stakers</a:t>
            </a:r>
          </a:p>
        </p:txBody>
      </p:sp>
      <p:sp>
        <p:nvSpPr>
          <p:cNvPr id="399" name="summary(bonding_amount, unbonding_amount)"/>
          <p:cNvSpPr txBox="1"/>
          <p:nvPr/>
        </p:nvSpPr>
        <p:spPr>
          <a:xfrm>
            <a:off x="13062903" y="9424744"/>
            <a:ext cx="6647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summary(bonding_amount, unbonding_amount)</a:t>
            </a:r>
          </a:p>
        </p:txBody>
      </p:sp>
      <p:grpSp>
        <p:nvGrpSpPr>
          <p:cNvPr id="402" name="Ledger"/>
          <p:cNvGrpSpPr/>
          <p:nvPr/>
        </p:nvGrpSpPr>
        <p:grpSpPr>
          <a:xfrm>
            <a:off x="1266723" y="3617175"/>
            <a:ext cx="2486120" cy="3281892"/>
            <a:chOff x="-32" y="0"/>
            <a:chExt cx="2486119" cy="3281890"/>
          </a:xfrm>
        </p:grpSpPr>
        <p:sp>
          <p:nvSpPr>
            <p:cNvPr id="400" name="Shape"/>
            <p:cNvSpPr/>
            <p:nvPr/>
          </p:nvSpPr>
          <p:spPr>
            <a:xfrm>
              <a:off x="-33" y="-1"/>
              <a:ext cx="2485963" cy="328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1" name="Ledger"/>
            <p:cNvSpPr txBox="1"/>
            <p:nvPr/>
          </p:nvSpPr>
          <p:spPr>
            <a:xfrm>
              <a:off x="61" y="1348387"/>
              <a:ext cx="2486026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Ledger</a:t>
              </a:r>
            </a:p>
          </p:txBody>
        </p:sp>
      </p:grpSp>
      <p:grpSp>
        <p:nvGrpSpPr>
          <p:cNvPr id="405" name="Unstake…"/>
          <p:cNvGrpSpPr/>
          <p:nvPr/>
        </p:nvGrpSpPr>
        <p:grpSpPr>
          <a:xfrm>
            <a:off x="1308941" y="7042982"/>
            <a:ext cx="2443902" cy="3226159"/>
            <a:chOff x="-32" y="-1"/>
            <a:chExt cx="2443901" cy="3226157"/>
          </a:xfrm>
        </p:grpSpPr>
        <p:sp>
          <p:nvSpPr>
            <p:cNvPr id="403" name="Shape"/>
            <p:cNvSpPr/>
            <p:nvPr/>
          </p:nvSpPr>
          <p:spPr>
            <a:xfrm>
              <a:off x="-32" y="-2"/>
              <a:ext cx="2443871" cy="3226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4" name="Unstake…"/>
            <p:cNvSpPr txBox="1"/>
            <p:nvPr/>
          </p:nvSpPr>
          <p:spPr>
            <a:xfrm>
              <a:off x="61" y="1072871"/>
              <a:ext cx="2443809" cy="1080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Unstake</a:t>
              </a:r>
            </a:p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Queue</a:t>
              </a:r>
            </a:p>
          </p:txBody>
        </p:sp>
      </p:grpSp>
      <p:sp>
        <p:nvSpPr>
          <p:cNvPr id="406" name="total_stake…"/>
          <p:cNvSpPr txBox="1"/>
          <p:nvPr/>
        </p:nvSpPr>
        <p:spPr>
          <a:xfrm>
            <a:off x="4025786" y="4667610"/>
            <a:ext cx="1937919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total_stake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total_unstake</a:t>
            </a:r>
          </a:p>
        </p:txBody>
      </p:sp>
      <p:sp>
        <p:nvSpPr>
          <p:cNvPr id="407" name="Line"/>
          <p:cNvSpPr/>
          <p:nvPr/>
        </p:nvSpPr>
        <p:spPr>
          <a:xfrm>
            <a:off x="3843347" y="5657539"/>
            <a:ext cx="2312919" cy="2862580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 flipV="1">
            <a:off x="3793154" y="8715281"/>
            <a:ext cx="2316590" cy="361508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9" name="peek front"/>
          <p:cNvSpPr txBox="1"/>
          <p:nvPr/>
        </p:nvSpPr>
        <p:spPr>
          <a:xfrm>
            <a:off x="4450355" y="8256629"/>
            <a:ext cx="149199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peek front</a:t>
            </a:r>
          </a:p>
        </p:txBody>
      </p:sp>
      <p:sp>
        <p:nvSpPr>
          <p:cNvPr id="410" name="push back"/>
          <p:cNvSpPr txBox="1"/>
          <p:nvPr/>
        </p:nvSpPr>
        <p:spPr>
          <a:xfrm>
            <a:off x="3932854" y="8972467"/>
            <a:ext cx="153741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push back</a:t>
            </a:r>
          </a:p>
        </p:txBody>
      </p:sp>
      <p:grpSp>
        <p:nvGrpSpPr>
          <p:cNvPr id="413" name="Withdrawing"/>
          <p:cNvGrpSpPr/>
          <p:nvPr/>
        </p:nvGrpSpPr>
        <p:grpSpPr>
          <a:xfrm>
            <a:off x="1287832" y="10385189"/>
            <a:ext cx="2486119" cy="3281890"/>
            <a:chOff x="-32" y="-1"/>
            <a:chExt cx="2486118" cy="3281889"/>
          </a:xfrm>
        </p:grpSpPr>
        <p:sp>
          <p:nvSpPr>
            <p:cNvPr id="411" name="Shape"/>
            <p:cNvSpPr/>
            <p:nvPr/>
          </p:nvSpPr>
          <p:spPr>
            <a:xfrm>
              <a:off x="-33" y="-2"/>
              <a:ext cx="2485961" cy="3281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2" name="Withdrawing"/>
            <p:cNvSpPr txBox="1"/>
            <p:nvPr/>
          </p:nvSpPr>
          <p:spPr>
            <a:xfrm>
              <a:off x="60" y="1348386"/>
              <a:ext cx="2486026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Withdrawing</a:t>
              </a:r>
            </a:p>
          </p:txBody>
        </p:sp>
      </p:grpSp>
      <p:sp>
        <p:nvSpPr>
          <p:cNvPr id="414" name="Line"/>
          <p:cNvSpPr/>
          <p:nvPr/>
        </p:nvSpPr>
        <p:spPr>
          <a:xfrm flipV="1">
            <a:off x="3875016" y="8962656"/>
            <a:ext cx="2239461" cy="3296280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5" name="withdraw_unbonded…"/>
          <p:cNvSpPr txBox="1"/>
          <p:nvPr/>
        </p:nvSpPr>
        <p:spPr>
          <a:xfrm>
            <a:off x="12361912" y="7291864"/>
            <a:ext cx="3997092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derive_withdraw_unbonded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downward transfer</a:t>
            </a:r>
          </a:p>
        </p:txBody>
      </p:sp>
      <p:sp>
        <p:nvSpPr>
          <p:cNvPr id="416" name="rewards / slashes"/>
          <p:cNvSpPr txBox="1"/>
          <p:nvPr/>
        </p:nvSpPr>
        <p:spPr>
          <a:xfrm>
            <a:off x="15141640" y="10416289"/>
            <a:ext cx="249052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rewards / slashes</a:t>
            </a:r>
          </a:p>
        </p:txBody>
      </p:sp>
      <p:sp>
        <p:nvSpPr>
          <p:cNvPr id="417" name="update amount"/>
          <p:cNvSpPr txBox="1"/>
          <p:nvPr/>
        </p:nvSpPr>
        <p:spPr>
          <a:xfrm>
            <a:off x="4838423" y="10744924"/>
            <a:ext cx="214788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update amount</a:t>
            </a:r>
          </a:p>
        </p:txBody>
      </p:sp>
      <p:sp>
        <p:nvSpPr>
          <p:cNvPr id="418" name="insert"/>
          <p:cNvSpPr txBox="1"/>
          <p:nvPr/>
        </p:nvSpPr>
        <p:spPr>
          <a:xfrm>
            <a:off x="4037029" y="10158545"/>
            <a:ext cx="8596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insert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Liquid Staking验证人选举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Liquid Staking 验证人选举</a:t>
            </a:r>
          </a:p>
        </p:txBody>
      </p:sp>
      <p:sp>
        <p:nvSpPr>
          <p:cNvPr id="421" name="Equation"/>
          <p:cNvSpPr txBox="1"/>
          <p:nvPr/>
        </p:nvSpPr>
        <p:spPr>
          <a:xfrm>
            <a:off x="3461783" y="4722216"/>
            <a:ext cx="13476292" cy="13082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⋅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⋅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num>
                    <m:den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  <a:endParaRPr sz="4800">
              <a:solidFill>
                <a:srgbClr val="FFFFFF"/>
              </a:solidFill>
            </a:endParaRPr>
          </a:p>
        </p:txBody>
      </p:sp>
      <p:sp>
        <p:nvSpPr>
          <p:cNvPr id="422" name="R: Reputation, 0 or 1…"/>
          <p:cNvSpPr txBox="1"/>
          <p:nvPr/>
        </p:nvSpPr>
        <p:spPr>
          <a:xfrm>
            <a:off x="3449971" y="6863204"/>
            <a:ext cx="18248529" cy="4547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R</a:t>
            </a:r>
            <a:r>
              <a:rPr b="0" sz="3000"/>
              <a:t>: Reputation, 0 or 1 </a:t>
            </a:r>
            <a:endParaRPr sz="3000"/>
          </a:p>
          <a:p>
            <a:pPr algn="l">
              <a:defRPr b="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CR</a:t>
            </a:r>
            <a:r>
              <a:rPr b="0" sz="3000"/>
              <a:t>: Commission Rate </a:t>
            </a:r>
            <a:endParaRPr sz="3000"/>
          </a:p>
          <a:p>
            <a:pPr algn="l">
              <a:defRPr b="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N</a:t>
            </a:r>
            <a:r>
              <a:rPr b="0" sz="3000"/>
              <a:t>: Nomination of one validator</a:t>
            </a:r>
            <a:endParaRPr sz="3000"/>
          </a:p>
          <a:p>
            <a:pPr algn="l">
              <a:defRPr b="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EEP</a:t>
            </a:r>
            <a:r>
              <a:rPr b="0" sz="3000"/>
              <a:t>: Average Era Points of one validator in the past 28 eras. </a:t>
            </a:r>
            <a:endParaRPr sz="3000"/>
          </a:p>
          <a:p>
            <a:pPr algn="l">
              <a:defRPr b="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EEPA</a:t>
            </a:r>
            <a:r>
              <a:rPr b="0" sz="3000"/>
              <a:t>: Average Era Points of All validators in the past 28 eras.</a:t>
            </a:r>
            <a:endParaRPr sz="3000"/>
          </a:p>
          <a:p>
            <a:pPr algn="l">
              <a:defRPr b="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crf</a:t>
            </a:r>
            <a:r>
              <a:rPr b="0" sz="3000"/>
              <a:t>: A constant shows how much influence of the Commission Rate of a validator. The default value is 100.</a:t>
            </a:r>
            <a:endParaRPr sz="3000"/>
          </a:p>
          <a:p>
            <a:pPr algn="l">
              <a:defRPr b="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nf</a:t>
            </a:r>
            <a:r>
              <a:rPr b="0" sz="3000"/>
              <a:t>: A constant shows how much influence of the Nomination of a validator. The default value is 1000.</a:t>
            </a:r>
            <a:endParaRPr sz="3000"/>
          </a:p>
          <a:p>
            <a:pPr algn="l">
              <a:defRPr b="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epf</a:t>
            </a:r>
            <a:r>
              <a:rPr b="0" sz="3000"/>
              <a:t>: A constant shows how much influence of the Era Points of a validator. The default value is 10.</a:t>
            </a:r>
            <a:endParaRPr sz="3000"/>
          </a:p>
          <a:p>
            <a:pPr algn="l">
              <a:defRPr b="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SR</a:t>
            </a:r>
            <a:r>
              <a:rPr b="0" sz="3000"/>
              <a:t>: Slash Record, default 1, set to 0 if ever slashed in the past month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基于 Transact 和衍生账户的 Liquid Staking 实现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基于 Transact 和衍生账户的 Liquid Staking 实现</a:t>
            </a:r>
          </a:p>
        </p:txBody>
      </p:sp>
      <p:sp>
        <p:nvSpPr>
          <p:cNvPr id="425" name="中继链方法定义"/>
          <p:cNvSpPr txBox="1"/>
          <p:nvPr>
            <p:ph type="body" sz="quarter" idx="1"/>
          </p:nvPr>
        </p:nvSpPr>
        <p:spPr>
          <a:xfrm>
            <a:off x="1206500" y="2245960"/>
            <a:ext cx="21971000" cy="934779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中继链方法定义</a:t>
            </a:r>
          </a:p>
        </p:txBody>
      </p:sp>
      <p:pic>
        <p:nvPicPr>
          <p:cNvPr id="426" name="types_2021-09-23_19:26:29.png" descr="types_2021-09-23_19:26: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398" y="4491125"/>
            <a:ext cx="6820670" cy="7280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types_2021-09-23_19:30:00.png" descr="types_2021-09-23_19:30: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57269" y="5954402"/>
            <a:ext cx="6753183" cy="4353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types_2021-09-24_11:42:06.png" descr="types_2021-09-24_11:42:0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40655" y="4003182"/>
            <a:ext cx="8674319" cy="8256014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pallet_staking"/>
          <p:cNvSpPr txBox="1"/>
          <p:nvPr/>
        </p:nvSpPr>
        <p:spPr>
          <a:xfrm>
            <a:off x="1264741" y="4438982"/>
            <a:ext cx="245707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pallet_staking</a:t>
            </a:r>
          </a:p>
        </p:txBody>
      </p:sp>
      <p:sp>
        <p:nvSpPr>
          <p:cNvPr id="430" name="pallet_utility"/>
          <p:cNvSpPr txBox="1"/>
          <p:nvPr/>
        </p:nvSpPr>
        <p:spPr>
          <a:xfrm>
            <a:off x="8172901" y="5917519"/>
            <a:ext cx="2125219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pallet_utility</a:t>
            </a:r>
          </a:p>
        </p:txBody>
      </p:sp>
      <p:sp>
        <p:nvSpPr>
          <p:cNvPr id="431" name="pallet_balances"/>
          <p:cNvSpPr txBox="1"/>
          <p:nvPr/>
        </p:nvSpPr>
        <p:spPr>
          <a:xfrm>
            <a:off x="15176168" y="4051970"/>
            <a:ext cx="2760346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pallet_balances</a:t>
            </a:r>
          </a:p>
        </p:txBody>
      </p:sp>
      <p:sp>
        <p:nvSpPr>
          <p:cNvPr id="432" name="注意：参数的 #[codec(compact)] 需与中继链保持一致，否则会报 WeightNotComputable 错误"/>
          <p:cNvSpPr txBox="1"/>
          <p:nvPr/>
        </p:nvSpPr>
        <p:spPr>
          <a:xfrm>
            <a:off x="2668318" y="12042802"/>
            <a:ext cx="16931085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注意：参数的 #[codec(compact)] 需与中继链保持一致，否则会报 WeightNotComputable 错误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基于 Transact 和衍生账户的 Liquid Staking 实现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基于 Transact 和衍生账户的 Liquid Staking 实现</a:t>
            </a:r>
          </a:p>
        </p:txBody>
      </p:sp>
      <p:sp>
        <p:nvSpPr>
          <p:cNvPr id="435" name="XCM消息格式"/>
          <p:cNvSpPr txBox="1"/>
          <p:nvPr>
            <p:ph type="body" sz="quarter" idx="1"/>
          </p:nvPr>
        </p:nvSpPr>
        <p:spPr>
          <a:xfrm>
            <a:off x="1206500" y="2245960"/>
            <a:ext cx="21971000" cy="934779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 XCM消息格式</a:t>
            </a:r>
          </a:p>
        </p:txBody>
      </p:sp>
      <p:pic>
        <p:nvPicPr>
          <p:cNvPr id="436" name="relaychain_2021-09-23_19:36:55.png" descr="relaychain_2021-09-23_19:36: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1237" y="3851099"/>
            <a:ext cx="8567571" cy="973631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9" name="Heiko"/>
          <p:cNvGrpSpPr/>
          <p:nvPr/>
        </p:nvGrpSpPr>
        <p:grpSpPr>
          <a:xfrm>
            <a:off x="16653421" y="4657819"/>
            <a:ext cx="2527945" cy="1433169"/>
            <a:chOff x="0" y="0"/>
            <a:chExt cx="2527943" cy="1433167"/>
          </a:xfrm>
        </p:grpSpPr>
        <p:sp>
          <p:nvSpPr>
            <p:cNvPr id="437" name="Rectangle"/>
            <p:cNvSpPr/>
            <p:nvPr/>
          </p:nvSpPr>
          <p:spPr>
            <a:xfrm>
              <a:off x="-1" y="0"/>
              <a:ext cx="2527945" cy="143316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8" name="Heiko"/>
            <p:cNvSpPr txBox="1"/>
            <p:nvPr/>
          </p:nvSpPr>
          <p:spPr>
            <a:xfrm>
              <a:off x="-1" y="424026"/>
              <a:ext cx="2527945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Heiko</a:t>
              </a:r>
            </a:p>
          </p:txBody>
        </p:sp>
      </p:grpSp>
      <p:grpSp>
        <p:nvGrpSpPr>
          <p:cNvPr id="442" name="Kusama"/>
          <p:cNvGrpSpPr/>
          <p:nvPr/>
        </p:nvGrpSpPr>
        <p:grpSpPr>
          <a:xfrm>
            <a:off x="14646171" y="8030991"/>
            <a:ext cx="6644044" cy="2723175"/>
            <a:chOff x="-1" y="0"/>
            <a:chExt cx="6644043" cy="2723174"/>
          </a:xfrm>
        </p:grpSpPr>
        <p:sp>
          <p:nvSpPr>
            <p:cNvPr id="440" name="Rounded Rectangle"/>
            <p:cNvSpPr/>
            <p:nvPr/>
          </p:nvSpPr>
          <p:spPr>
            <a:xfrm>
              <a:off x="-2" y="-1"/>
              <a:ext cx="6644045" cy="2723176"/>
            </a:xfrm>
            <a:prstGeom prst="roundRect">
              <a:avLst>
                <a:gd name="adj" fmla="val 1410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41" name="Kusama"/>
            <p:cNvSpPr txBox="1"/>
            <p:nvPr/>
          </p:nvSpPr>
          <p:spPr>
            <a:xfrm>
              <a:off x="112506" y="1069028"/>
              <a:ext cx="6419028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Kusama</a:t>
              </a:r>
            </a:p>
          </p:txBody>
        </p:sp>
      </p:grpSp>
      <p:grpSp>
        <p:nvGrpSpPr>
          <p:cNvPr id="445" name="Holding"/>
          <p:cNvGrpSpPr/>
          <p:nvPr/>
        </p:nvGrpSpPr>
        <p:grpSpPr>
          <a:xfrm>
            <a:off x="14763647" y="8395263"/>
            <a:ext cx="2259185" cy="1994625"/>
            <a:chOff x="0" y="-1"/>
            <a:chExt cx="2259184" cy="1994623"/>
          </a:xfrm>
        </p:grpSpPr>
        <p:sp>
          <p:nvSpPr>
            <p:cNvPr id="443" name="Oval"/>
            <p:cNvSpPr/>
            <p:nvPr/>
          </p:nvSpPr>
          <p:spPr>
            <a:xfrm>
              <a:off x="-1" y="-2"/>
              <a:ext cx="2259185" cy="1994625"/>
            </a:xfrm>
            <a:prstGeom prst="ellipse">
              <a:avLst/>
            </a:prstGeom>
            <a:solidFill>
              <a:srgbClr val="00A2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44" name="Holding"/>
            <p:cNvSpPr txBox="1"/>
            <p:nvPr/>
          </p:nvSpPr>
          <p:spPr>
            <a:xfrm>
              <a:off x="330849" y="766780"/>
              <a:ext cx="159748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Holding</a:t>
              </a:r>
            </a:p>
          </p:txBody>
        </p:sp>
      </p:grpSp>
      <p:sp>
        <p:nvSpPr>
          <p:cNvPr id="446" name="staking.bond"/>
          <p:cNvSpPr txBox="1"/>
          <p:nvPr/>
        </p:nvSpPr>
        <p:spPr>
          <a:xfrm>
            <a:off x="3649564" y="3632370"/>
            <a:ext cx="2330578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staking.bond</a:t>
            </a:r>
          </a:p>
        </p:txBody>
      </p:sp>
      <p:grpSp>
        <p:nvGrpSpPr>
          <p:cNvPr id="449" name="Derivative"/>
          <p:cNvGrpSpPr/>
          <p:nvPr/>
        </p:nvGrpSpPr>
        <p:grpSpPr>
          <a:xfrm>
            <a:off x="18964667" y="8363754"/>
            <a:ext cx="2271227" cy="1964149"/>
            <a:chOff x="-1" y="0"/>
            <a:chExt cx="2271226" cy="1964147"/>
          </a:xfrm>
        </p:grpSpPr>
        <p:sp>
          <p:nvSpPr>
            <p:cNvPr id="447" name="Oval"/>
            <p:cNvSpPr/>
            <p:nvPr/>
          </p:nvSpPr>
          <p:spPr>
            <a:xfrm>
              <a:off x="-2" y="-1"/>
              <a:ext cx="2271228" cy="196414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48" name="Derivative"/>
            <p:cNvSpPr txBox="1"/>
            <p:nvPr/>
          </p:nvSpPr>
          <p:spPr>
            <a:xfrm>
              <a:off x="332612" y="751542"/>
              <a:ext cx="160599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Derivative</a:t>
              </a:r>
            </a:p>
          </p:txBody>
        </p:sp>
      </p:grpSp>
      <p:sp>
        <p:nvSpPr>
          <p:cNvPr id="450" name="Connection Line"/>
          <p:cNvSpPr/>
          <p:nvPr/>
        </p:nvSpPr>
        <p:spPr>
          <a:xfrm>
            <a:off x="16444317" y="7570315"/>
            <a:ext cx="3053531" cy="951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200"/>
                </a:moveTo>
                <a:cubicBezTo>
                  <a:pt x="6823" y="-5353"/>
                  <a:pt x="14023" y="-5400"/>
                  <a:pt x="21600" y="16059"/>
                </a:cubicBezTo>
              </a:path>
            </a:pathLst>
          </a:custGeom>
          <a:ln w="25400">
            <a:solidFill>
              <a:srgbClr val="EF5FA8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>
              <a:defRPr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451" name="Line"/>
          <p:cNvSpPr/>
          <p:nvPr/>
        </p:nvSpPr>
        <p:spPr>
          <a:xfrm flipH="1">
            <a:off x="15833974" y="5384724"/>
            <a:ext cx="747302" cy="2979035"/>
          </a:xfrm>
          <a:prstGeom prst="line">
            <a:avLst/>
          </a:prstGeom>
          <a:ln w="25400">
            <a:solidFill>
              <a:srgbClr val="EF5FA8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54" name="pallet…"/>
          <p:cNvGrpSpPr/>
          <p:nvPr/>
        </p:nvGrpSpPr>
        <p:grpSpPr>
          <a:xfrm>
            <a:off x="16558599" y="10242263"/>
            <a:ext cx="2819193" cy="2277829"/>
            <a:chOff x="-1" y="0"/>
            <a:chExt cx="2819192" cy="2277827"/>
          </a:xfrm>
        </p:grpSpPr>
        <p:sp>
          <p:nvSpPr>
            <p:cNvPr id="452" name="Rectangle"/>
            <p:cNvSpPr/>
            <p:nvPr/>
          </p:nvSpPr>
          <p:spPr>
            <a:xfrm>
              <a:off x="-2" y="-1"/>
              <a:ext cx="2819194" cy="22778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3" name="pallet…"/>
            <p:cNvSpPr txBox="1"/>
            <p:nvPr/>
          </p:nvSpPr>
          <p:spPr>
            <a:xfrm>
              <a:off x="-2" y="598706"/>
              <a:ext cx="2819194" cy="1080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pallet</a:t>
              </a:r>
            </a:p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staking</a:t>
              </a:r>
            </a:p>
          </p:txBody>
        </p:sp>
      </p:grpSp>
      <p:sp>
        <p:nvSpPr>
          <p:cNvPr id="455" name="upward transfer"/>
          <p:cNvSpPr txBox="1"/>
          <p:nvPr/>
        </p:nvSpPr>
        <p:spPr>
          <a:xfrm>
            <a:off x="13793643" y="6627317"/>
            <a:ext cx="225917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upward transfer</a:t>
            </a:r>
          </a:p>
        </p:txBody>
      </p:sp>
      <p:sp>
        <p:nvSpPr>
          <p:cNvPr id="456" name="balance transfer"/>
          <p:cNvSpPr txBox="1"/>
          <p:nvPr/>
        </p:nvSpPr>
        <p:spPr>
          <a:xfrm>
            <a:off x="16749653" y="6996686"/>
            <a:ext cx="231008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balance transfer</a:t>
            </a:r>
          </a:p>
        </p:txBody>
      </p:sp>
      <p:sp>
        <p:nvSpPr>
          <p:cNvPr id="457" name="Connection Line"/>
          <p:cNvSpPr/>
          <p:nvPr/>
        </p:nvSpPr>
        <p:spPr>
          <a:xfrm>
            <a:off x="19359523" y="10251774"/>
            <a:ext cx="1263684" cy="1409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60" h="20490" fill="norm" stroke="1" extrusionOk="0">
                <a:moveTo>
                  <a:pt x="0" y="20343"/>
                </a:moveTo>
                <a:cubicBezTo>
                  <a:pt x="16259" y="21600"/>
                  <a:pt x="21600" y="14819"/>
                  <a:pt x="16023" y="0"/>
                </a:cubicBezTo>
              </a:path>
            </a:pathLst>
          </a:custGeom>
          <a:ln w="25400">
            <a:solidFill>
              <a:srgbClr val="EF5FA8"/>
            </a:solidFill>
            <a:miter lim="400000"/>
            <a:headEnd type="triangle"/>
          </a:ln>
        </p:spPr>
        <p:txBody>
          <a:bodyPr lIns="50800" tIns="50800" rIns="50800" bIns="50800"/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458" name="derivative call"/>
          <p:cNvSpPr txBox="1"/>
          <p:nvPr/>
        </p:nvSpPr>
        <p:spPr>
          <a:xfrm>
            <a:off x="20554567" y="11150493"/>
            <a:ext cx="197114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derivative call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基于 Transact 和衍生账户的 Liquid Staking 实现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基于 Transact 和衍生账户的 Liquid Staking 实现</a:t>
            </a:r>
          </a:p>
        </p:txBody>
      </p:sp>
      <p:sp>
        <p:nvSpPr>
          <p:cNvPr id="461" name="on_idle 尝试对 unstake 队列 peek_front 并支付 Staking Currency"/>
          <p:cNvSpPr txBox="1"/>
          <p:nvPr>
            <p:ph type="body" sz="quarter" idx="1"/>
          </p:nvPr>
        </p:nvSpPr>
        <p:spPr>
          <a:xfrm>
            <a:off x="1206500" y="2245960"/>
            <a:ext cx="21971000" cy="934779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on_idle 尝试对 unstake 队列 peek_front 并支付 Staking Currency</a:t>
            </a:r>
          </a:p>
        </p:txBody>
      </p:sp>
      <p:pic>
        <p:nvPicPr>
          <p:cNvPr id="462" name="lib_2021-09-24_11:36:28.png" descr="lib_2021-09-24_11:36: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4523" y="3844163"/>
            <a:ext cx="8894404" cy="89225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5" name="Remaining weight…"/>
          <p:cNvGrpSpPr/>
          <p:nvPr/>
        </p:nvGrpSpPr>
        <p:grpSpPr>
          <a:xfrm>
            <a:off x="16850731" y="3802644"/>
            <a:ext cx="3806858" cy="3425894"/>
            <a:chOff x="-1" y="0"/>
            <a:chExt cx="3806856" cy="3425892"/>
          </a:xfrm>
        </p:grpSpPr>
        <p:sp>
          <p:nvSpPr>
            <p:cNvPr id="463" name="Shape"/>
            <p:cNvSpPr/>
            <p:nvPr/>
          </p:nvSpPr>
          <p:spPr>
            <a:xfrm>
              <a:off x="-2" y="-1"/>
              <a:ext cx="3806858" cy="3425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64" name="Remaining weight…"/>
            <p:cNvSpPr txBox="1"/>
            <p:nvPr/>
          </p:nvSpPr>
          <p:spPr>
            <a:xfrm>
              <a:off x="12699" y="1298265"/>
              <a:ext cx="3781457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remaining weight</a:t>
              </a:r>
            </a:p>
            <a:p>
              <a: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&gt; required_weight ?</a:t>
              </a:r>
            </a:p>
          </p:txBody>
        </p:sp>
      </p:grpSp>
      <p:grpSp>
        <p:nvGrpSpPr>
          <p:cNvPr id="468" name="transfer(queue.peek_front())"/>
          <p:cNvGrpSpPr/>
          <p:nvPr/>
        </p:nvGrpSpPr>
        <p:grpSpPr>
          <a:xfrm>
            <a:off x="16650559" y="8358436"/>
            <a:ext cx="4282182" cy="2355429"/>
            <a:chOff x="-1" y="-1"/>
            <a:chExt cx="4282181" cy="2355428"/>
          </a:xfrm>
        </p:grpSpPr>
        <p:sp>
          <p:nvSpPr>
            <p:cNvPr id="466" name="Rectangle"/>
            <p:cNvSpPr/>
            <p:nvPr/>
          </p:nvSpPr>
          <p:spPr>
            <a:xfrm>
              <a:off x="-2" y="-2"/>
              <a:ext cx="4282183" cy="235543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67" name="transfer(queue.peek_front())"/>
            <p:cNvSpPr txBox="1"/>
            <p:nvPr/>
          </p:nvSpPr>
          <p:spPr>
            <a:xfrm>
              <a:off x="12698" y="947183"/>
              <a:ext cx="425678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transfer(queue.peek_front())</a:t>
              </a:r>
            </a:p>
          </p:txBody>
        </p:sp>
      </p:grpSp>
      <p:sp>
        <p:nvSpPr>
          <p:cNvPr id="469" name="Line"/>
          <p:cNvSpPr/>
          <p:nvPr/>
        </p:nvSpPr>
        <p:spPr>
          <a:xfrm>
            <a:off x="18791648" y="7317588"/>
            <a:ext cx="3" cy="959665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0" name="Connection Line"/>
          <p:cNvSpPr/>
          <p:nvPr/>
        </p:nvSpPr>
        <p:spPr>
          <a:xfrm>
            <a:off x="14302719" y="6188426"/>
            <a:ext cx="3079226" cy="6285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5" h="21600" fill="norm" stroke="1" extrusionOk="0">
                <a:moveTo>
                  <a:pt x="14293" y="21600"/>
                </a:moveTo>
                <a:cubicBezTo>
                  <a:pt x="-5385" y="12800"/>
                  <a:pt x="-4744" y="5600"/>
                  <a:pt x="16215" y="0"/>
                </a:cubicBezTo>
              </a:path>
            </a:pathLst>
          </a:custGeom>
          <a:ln w="25400">
            <a:solidFill>
              <a:srgbClr val="FFFFFF"/>
            </a:solidFill>
            <a:tailEnd type="triangle"/>
          </a:ln>
        </p:spPr>
        <p:txBody>
          <a:bodyPr lIns="50800" tIns="50800" rIns="50800" bIns="50800"/>
          <a:lstStyle/>
          <a:p>
            <a:pPr>
              <a:defRPr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grpSp>
        <p:nvGrpSpPr>
          <p:cNvPr id="473" name="queue.pop_front"/>
          <p:cNvGrpSpPr/>
          <p:nvPr/>
        </p:nvGrpSpPr>
        <p:grpSpPr>
          <a:xfrm>
            <a:off x="17171471" y="11602465"/>
            <a:ext cx="3240356" cy="1270005"/>
            <a:chOff x="0" y="0"/>
            <a:chExt cx="3240355" cy="1270003"/>
          </a:xfrm>
        </p:grpSpPr>
        <p:sp>
          <p:nvSpPr>
            <p:cNvPr id="471" name="Rectangle"/>
            <p:cNvSpPr/>
            <p:nvPr/>
          </p:nvSpPr>
          <p:spPr>
            <a:xfrm>
              <a:off x="-1" y="-1"/>
              <a:ext cx="3240357" cy="127000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72" name="queue.pop_front"/>
            <p:cNvSpPr txBox="1"/>
            <p:nvPr/>
          </p:nvSpPr>
          <p:spPr>
            <a:xfrm>
              <a:off x="12699" y="404471"/>
              <a:ext cx="3214957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queue.pop_front</a:t>
              </a:r>
            </a:p>
          </p:txBody>
        </p:sp>
      </p:grpSp>
      <p:sp>
        <p:nvSpPr>
          <p:cNvPr id="474" name="Line"/>
          <p:cNvSpPr/>
          <p:nvPr/>
        </p:nvSpPr>
        <p:spPr>
          <a:xfrm>
            <a:off x="18791650" y="10817775"/>
            <a:ext cx="1" cy="68078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江成"/>
          <p:cNvSpPr txBox="1"/>
          <p:nvPr>
            <p:ph type="title"/>
          </p:nvPr>
        </p:nvSpPr>
        <p:spPr>
          <a:xfrm>
            <a:off x="1206500" y="1269998"/>
            <a:ext cx="9779000" cy="5882278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江成</a:t>
            </a:r>
          </a:p>
        </p:txBody>
      </p:sp>
      <p:sp>
        <p:nvSpPr>
          <p:cNvPr id="157" name="全栈，区块链工程师…"/>
          <p:cNvSpPr txBox="1"/>
          <p:nvPr>
            <p:ph type="body" sz="quarter" idx="1"/>
          </p:nvPr>
        </p:nvSpPr>
        <p:spPr>
          <a:xfrm>
            <a:off x="1206500" y="7060575"/>
            <a:ext cx="9779000" cy="5382407"/>
          </a:xfrm>
          <a:prstGeom prst="rect">
            <a:avLst/>
          </a:prstGeom>
        </p:spPr>
        <p:txBody>
          <a:bodyPr/>
          <a:lstStyle/>
          <a:p>
            <a:pPr/>
            <a:r>
              <a:t>全栈，区块链工程师</a:t>
            </a:r>
          </a:p>
          <a:p>
            <a:pPr/>
            <a:r>
              <a:t>ParallelFI 核心开发者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https://github.com/GopherJ</a:t>
            </a:r>
          </a:p>
        </p:txBody>
      </p:sp>
      <p:pic>
        <p:nvPicPr>
          <p:cNvPr id="158" name="Image" descr="Image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42036" y="1837888"/>
            <a:ext cx="9989385" cy="10040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平行链开发经验及工具分享"/>
          <p:cNvSpPr txBox="1"/>
          <p:nvPr>
            <p:ph type="body" sz="quarter" idx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平行链开发经验及工具分享</a:t>
            </a:r>
          </a:p>
        </p:txBody>
      </p:sp>
      <p:sp>
        <p:nvSpPr>
          <p:cNvPr id="477" name="Part 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300" sz="25000"/>
            </a:lvl1pPr>
          </a:lstStyle>
          <a:p>
            <a:pPr/>
            <a:r>
              <a:t>Part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平行链开发经验及工具分享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平行链开发经验及工具分享</a:t>
            </a:r>
          </a:p>
        </p:txBody>
      </p:sp>
      <p:sp>
        <p:nvSpPr>
          <p:cNvPr id="480" name="parachain-launch"/>
          <p:cNvSpPr txBox="1"/>
          <p:nvPr>
            <p:ph type="body" sz="quarter" idx="1"/>
          </p:nvPr>
        </p:nvSpPr>
        <p:spPr>
          <a:xfrm>
            <a:off x="1206500" y="2245960"/>
            <a:ext cx="21971000" cy="934779"/>
          </a:xfrm>
          <a:prstGeom prst="rect">
            <a:avLst/>
          </a:prstGeom>
        </p:spPr>
        <p:txBody>
          <a:bodyPr/>
          <a:lstStyle/>
          <a:p>
            <a:pPr/>
            <a:r>
              <a:t>parachain-launch</a:t>
            </a:r>
          </a:p>
        </p:txBody>
      </p:sp>
      <p:pic>
        <p:nvPicPr>
          <p:cNvPr id="481" name="config_2021-09-23_20:37:25.png" descr="config_2021-09-23_20:37: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7901" y="3753091"/>
            <a:ext cx="5773743" cy="9895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x_2021-09-23_20:41:47.png" descr="x_2021-09-23_20:41: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2963" y="3772187"/>
            <a:ext cx="11760204" cy="5486404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config.yml"/>
          <p:cNvSpPr txBox="1"/>
          <p:nvPr/>
        </p:nvSpPr>
        <p:spPr>
          <a:xfrm>
            <a:off x="3696987" y="3652344"/>
            <a:ext cx="187147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config.yml</a:t>
            </a:r>
          </a:p>
        </p:txBody>
      </p:sp>
      <p:pic>
        <p:nvPicPr>
          <p:cNvPr id="484" name="Makefile_2021-09-24_11:07:59.png" descr="Makefile_2021-09-24_11:07:5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35260" y="8865530"/>
            <a:ext cx="11955606" cy="3816847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Makefile"/>
          <p:cNvSpPr txBox="1"/>
          <p:nvPr/>
        </p:nvSpPr>
        <p:spPr>
          <a:xfrm>
            <a:off x="10221379" y="8891051"/>
            <a:ext cx="1539622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Makefile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平行链开发经验及工具分享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平行链开发经验及工具分享</a:t>
            </a:r>
          </a:p>
        </p:txBody>
      </p:sp>
      <p:sp>
        <p:nvSpPr>
          <p:cNvPr id="488" name="rust-analyzer 针对平行链开发的配置优化"/>
          <p:cNvSpPr txBox="1"/>
          <p:nvPr>
            <p:ph type="body" sz="quarter" idx="1"/>
          </p:nvPr>
        </p:nvSpPr>
        <p:spPr>
          <a:xfrm>
            <a:off x="1206500" y="2245960"/>
            <a:ext cx="21971000" cy="934779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rust-analyzer 针对平行链开发的配置优化</a:t>
            </a:r>
          </a:p>
        </p:txBody>
      </p:sp>
      <p:pic>
        <p:nvPicPr>
          <p:cNvPr id="489" name="test.png" descr="te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8252" y="3796762"/>
            <a:ext cx="13792202" cy="6324602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.vscode/settings.json | ~/.config/nvim/coc-settings.json"/>
          <p:cNvSpPr txBox="1"/>
          <p:nvPr/>
        </p:nvSpPr>
        <p:spPr>
          <a:xfrm>
            <a:off x="5797553" y="4233419"/>
            <a:ext cx="953719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.vscode/settings.json | ~/.config/nvim/coc-settings.json</a:t>
            </a:r>
          </a:p>
        </p:txBody>
      </p:sp>
      <p:pic>
        <p:nvPicPr>
          <p:cNvPr id="491" name="Makefile_2021-09-24_11:05:05.png" descr="Makefile_2021-09-24_11:05: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2129" y="9545790"/>
            <a:ext cx="17899742" cy="3919871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Makefile"/>
          <p:cNvSpPr txBox="1"/>
          <p:nvPr/>
        </p:nvSpPr>
        <p:spPr>
          <a:xfrm>
            <a:off x="4025158" y="9904703"/>
            <a:ext cx="1539622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Makefile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平行链开发经验及工具分享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平行链开发经验及工具分享</a:t>
            </a:r>
          </a:p>
        </p:txBody>
      </p:sp>
      <p:sp>
        <p:nvSpPr>
          <p:cNvPr id="495" name="srtool 确定性编译"/>
          <p:cNvSpPr txBox="1"/>
          <p:nvPr>
            <p:ph type="body" sz="quarter" idx="1"/>
          </p:nvPr>
        </p:nvSpPr>
        <p:spPr>
          <a:xfrm>
            <a:off x="1206500" y="2245960"/>
            <a:ext cx="21971000" cy="934779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srtool 确定性编译</a:t>
            </a:r>
          </a:p>
        </p:txBody>
      </p:sp>
      <p:pic>
        <p:nvPicPr>
          <p:cNvPr id="496" name="srtool-build_2021-09-23_20:49:00.png" descr="srtool-build_2021-09-23_20:49: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8960" y="4130421"/>
            <a:ext cx="9423618" cy="8823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Makefile_2021-09-23_20:49:47.png" descr="Makefile_2021-09-23_20:49: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73688" y="6236558"/>
            <a:ext cx="8915401" cy="5067304"/>
          </a:xfrm>
          <a:prstGeom prst="rect">
            <a:avLst/>
          </a:prstGeom>
          <a:ln w="12700">
            <a:miter lim="400000"/>
          </a:ln>
        </p:spPr>
      </p:pic>
      <p:sp>
        <p:nvSpPr>
          <p:cNvPr id="498" name="scripts/srtool-build.sh"/>
          <p:cNvSpPr txBox="1"/>
          <p:nvPr/>
        </p:nvSpPr>
        <p:spPr>
          <a:xfrm>
            <a:off x="2936375" y="4243058"/>
            <a:ext cx="383286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scripts/srtool-build.sh</a:t>
            </a:r>
          </a:p>
        </p:txBody>
      </p:sp>
      <p:sp>
        <p:nvSpPr>
          <p:cNvPr id="499" name="Makefile"/>
          <p:cNvSpPr txBox="1"/>
          <p:nvPr/>
        </p:nvSpPr>
        <p:spPr>
          <a:xfrm>
            <a:off x="13356031" y="6793169"/>
            <a:ext cx="1539622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Makefile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平行链开发经验及工具分享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平行链开发经验及工具分享</a:t>
            </a:r>
          </a:p>
        </p:txBody>
      </p:sp>
      <p:sp>
        <p:nvSpPr>
          <p:cNvPr id="502" name="vim 下基于 codelldb, vimspector, coc-rust-analyzer 调试"/>
          <p:cNvSpPr txBox="1"/>
          <p:nvPr>
            <p:ph type="body" sz="quarter" idx="1"/>
          </p:nvPr>
        </p:nvSpPr>
        <p:spPr>
          <a:xfrm>
            <a:off x="1206500" y="2245960"/>
            <a:ext cx="21971000" cy="934779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 vim 下基于 codelldb, vimspector, coc-rust-analyzer 调试</a:t>
            </a:r>
          </a:p>
        </p:txBody>
      </p:sp>
      <p:pic>
        <p:nvPicPr>
          <p:cNvPr id="503" name="vimspector.png" descr="vimspec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709" y="4250940"/>
            <a:ext cx="7814996" cy="9216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vimrc_2021-09-23_21:15:40.png" descr="vimrc_2021-09-23_21:15: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00229" y="4247886"/>
            <a:ext cx="9848254" cy="6503211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~/.config/nvim/init.vim"/>
          <p:cNvSpPr txBox="1"/>
          <p:nvPr/>
        </p:nvSpPr>
        <p:spPr>
          <a:xfrm>
            <a:off x="11602062" y="4496418"/>
            <a:ext cx="3899536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~/.config/nvim/init.vim</a:t>
            </a:r>
          </a:p>
        </p:txBody>
      </p:sp>
      <p:sp>
        <p:nvSpPr>
          <p:cNvPr id="506" name="~/.vimspector.json"/>
          <p:cNvSpPr txBox="1"/>
          <p:nvPr/>
        </p:nvSpPr>
        <p:spPr>
          <a:xfrm>
            <a:off x="3497181" y="4471018"/>
            <a:ext cx="324345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~/.vimspector.json</a:t>
            </a:r>
          </a:p>
        </p:txBody>
      </p:sp>
      <p:pic>
        <p:nvPicPr>
          <p:cNvPr id="507" name="coc.png" descr="co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57731" y="10202088"/>
            <a:ext cx="10637547" cy="3125469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~/.config/nvim/coc-settings.json"/>
          <p:cNvSpPr txBox="1"/>
          <p:nvPr/>
        </p:nvSpPr>
        <p:spPr>
          <a:xfrm>
            <a:off x="11560694" y="10283445"/>
            <a:ext cx="562089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~/.config/nvim/coc-settings.json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引用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引用</a:t>
            </a:r>
          </a:p>
        </p:txBody>
      </p:sp>
      <p:sp>
        <p:nvSpPr>
          <p:cNvPr id="511" name="[XCM part II: Versioning and compatibility] https://medium.com/polkadot-network/xcm-part-ii-versioning-and-compatibility-b313fc257b83…"/>
          <p:cNvSpPr txBox="1"/>
          <p:nvPr>
            <p:ph type="body" idx="1"/>
          </p:nvPr>
        </p:nvSpPr>
        <p:spPr>
          <a:xfrm>
            <a:off x="1206500" y="3931003"/>
            <a:ext cx="21971000" cy="825601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54736" indent="-554736" defTabSz="2218888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/>
            </a:pPr>
            <a:r>
              <a:t>[XCM part II: Versioning and compatibility]</a:t>
            </a:r>
            <a:r>
              <a:rPr b="0"/>
              <a:t>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https://medium.com/polkadot-network/xcm-part-ii-versioning-and-compatibility-b313fc257b83</a:t>
            </a:r>
            <a:endParaRPr b="0"/>
          </a:p>
          <a:p>
            <a:pPr marL="554736" indent="-554736" defTabSz="2218888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/>
            </a:pPr>
            <a:r>
              <a:t>[XCM: The Cross-Chain Message Format]</a:t>
            </a:r>
            <a:r>
              <a:rPr b="0"/>
              <a:t>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https://medium.com/polkadot-network/xcm-the-cross-consensus-message-format-3b77b1373392</a:t>
            </a:r>
            <a:endParaRPr b="0"/>
          </a:p>
          <a:p>
            <a:pPr marL="554736" indent="-554736" defTabSz="2218888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/>
            </a:pPr>
            <a:r>
              <a:t>[XCM v1]</a:t>
            </a:r>
            <a:r>
              <a:rPr b="0"/>
              <a:t>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https://github.com/paritytech/polkadot/pull/2815</a:t>
            </a:r>
            <a:endParaRPr b="0"/>
          </a:p>
          <a:p>
            <a:pPr marL="554736" indent="-554736" defTabSz="2218888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/>
            </a:pPr>
            <a:r>
              <a:t>[XCM v1 version notificatio stub]</a:t>
            </a:r>
            <a:r>
              <a:rPr b="0"/>
              <a:t>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https://github.com/paritytech/polkadot/pull/3766</a:t>
            </a:r>
            <a:endParaRPr b="0"/>
          </a:p>
          <a:p>
            <a:pPr marL="554736" indent="-554736" defTabSz="2218888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/>
            </a:pPr>
            <a:r>
              <a:t>[Automatic version negociation]</a:t>
            </a:r>
            <a:r>
              <a:rPr b="0"/>
              <a:t>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https://github.com/paritytech/polkadot/pull/3736</a:t>
            </a:r>
            <a:endParaRPr b="0"/>
          </a:p>
          <a:p>
            <a:pPr marL="554736" indent="-554736" defTabSz="2218888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/>
            </a:pPr>
            <a:r>
              <a:t>[XCM v2: Scripting, Query Responses, Exception handling and error reporting]</a:t>
            </a:r>
            <a:r>
              <a:rPr b="0"/>
              <a:t>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https://github.com/paritytech/polkadot/pull/3629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Kusama 插槽众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6">
              <a:defRPr spc="-149" sz="7480"/>
            </a:lvl1pPr>
          </a:lstStyle>
          <a:p>
            <a:pPr/>
            <a:r>
              <a:t>Kusama 插槽众贷</a:t>
            </a:r>
          </a:p>
        </p:txBody>
      </p:sp>
      <p:pic>
        <p:nvPicPr>
          <p:cNvPr id="5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400" y="3206750"/>
            <a:ext cx="18237200" cy="7683500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Rectangle"/>
          <p:cNvSpPr/>
          <p:nvPr/>
        </p:nvSpPr>
        <p:spPr>
          <a:xfrm>
            <a:off x="6892250" y="8003758"/>
            <a:ext cx="13621491" cy="1000450"/>
          </a:xfrm>
          <a:prstGeom prst="rect">
            <a:avLst/>
          </a:prstGeom>
          <a:ln w="50800">
            <a:solidFill>
              <a:schemeClr val="accent5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6" name="https://app.parallel.fi"/>
          <p:cNvSpPr txBox="1"/>
          <p:nvPr/>
        </p:nvSpPr>
        <p:spPr>
          <a:xfrm>
            <a:off x="9154269" y="11589620"/>
            <a:ext cx="607546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800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https://app.parallel.fi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hank You!"/>
          <p:cNvSpPr txBox="1"/>
          <p:nvPr>
            <p:ph type="body" idx="1"/>
          </p:nvPr>
        </p:nvSpPr>
        <p:spPr>
          <a:xfrm>
            <a:off x="1206500" y="935257"/>
            <a:ext cx="21971000" cy="7359065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spc="-300" sz="25000"/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目录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目录</a:t>
            </a:r>
          </a:p>
        </p:txBody>
      </p:sp>
      <p:sp>
        <p:nvSpPr>
          <p:cNvPr id="161" name="ParallelFI 介绍…"/>
          <p:cNvSpPr txBox="1"/>
          <p:nvPr>
            <p:ph type="body" idx="1"/>
          </p:nvPr>
        </p:nvSpPr>
        <p:spPr>
          <a:xfrm>
            <a:off x="1206500" y="3750869"/>
            <a:ext cx="21971000" cy="825601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ParallelFI 介绍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XCM v0的回顾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XCM v1, v2的新特性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What is &amp; why Liquid Staking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Liquid Staking方案探索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Liquid Staking验证人选举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基于Transact和衍生账户的Liquid Staking实现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平行链开发经验及工具分享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引用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arallelFI 介绍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ParallelFI 介绍</a:t>
            </a:r>
          </a:p>
        </p:txBody>
      </p:sp>
      <p:sp>
        <p:nvSpPr>
          <p:cNvPr id="164" name="春季 Substrate Hackathon 时建立的团队…"/>
          <p:cNvSpPr txBox="1"/>
          <p:nvPr>
            <p:ph type="body" sz="half" idx="1"/>
          </p:nvPr>
        </p:nvSpPr>
        <p:spPr>
          <a:xfrm>
            <a:off x="1206500" y="4248503"/>
            <a:ext cx="21971000" cy="5569946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春季 Substrate Hackathon 时建立的团队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4月份成立Parallel Finance，总部位于美国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团队成员主要位于中国，美国，欧洲，印度，俄罗斯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2200万美元A轮融资，波卡生态中最大的一轮融资</a:t>
            </a:r>
          </a:p>
        </p:txBody>
      </p:sp>
      <p:sp>
        <p:nvSpPr>
          <p:cNvPr id="165" name="Parallel Finance = Lending + Liquid Staking + Auction Loan + Cross chain wallet"/>
          <p:cNvSpPr txBox="1"/>
          <p:nvPr/>
        </p:nvSpPr>
        <p:spPr>
          <a:xfrm>
            <a:off x="160779" y="10624418"/>
            <a:ext cx="2406243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Parallel Finance = Lending + Liquid Staking + AMM + Auction Loan + Cross chain wallet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XCM v2概览"/>
          <p:cNvSpPr txBox="1"/>
          <p:nvPr>
            <p:ph type="body" sz="quarter" idx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XCM v2概览</a:t>
            </a:r>
          </a:p>
        </p:txBody>
      </p:sp>
      <p:sp>
        <p:nvSpPr>
          <p:cNvPr id="168" name="Part 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300" sz="25000"/>
            </a:lvl1pPr>
          </a:lstStyle>
          <a:p>
            <a:pPr/>
            <a:r>
              <a:t>Part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XCM v0 的回顾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XCM v0 的回顾</a:t>
            </a:r>
          </a:p>
        </p:txBody>
      </p:sp>
      <p:grpSp>
        <p:nvGrpSpPr>
          <p:cNvPr id="173" name="XCM v0"/>
          <p:cNvGrpSpPr/>
          <p:nvPr/>
        </p:nvGrpSpPr>
        <p:grpSpPr>
          <a:xfrm>
            <a:off x="1906721" y="11618852"/>
            <a:ext cx="1779949" cy="1270005"/>
            <a:chOff x="0" y="0"/>
            <a:chExt cx="1779948" cy="1270004"/>
          </a:xfrm>
        </p:grpSpPr>
        <p:sp>
          <p:nvSpPr>
            <p:cNvPr id="171" name="Rounded Rectangle"/>
            <p:cNvSpPr/>
            <p:nvPr/>
          </p:nvSpPr>
          <p:spPr>
            <a:xfrm>
              <a:off x="0" y="0"/>
              <a:ext cx="1779949" cy="127000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" name="XCM v0"/>
            <p:cNvSpPr txBox="1"/>
            <p:nvPr/>
          </p:nvSpPr>
          <p:spPr>
            <a:xfrm>
              <a:off x="55795" y="342444"/>
              <a:ext cx="1668358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 v0</a:t>
              </a:r>
            </a:p>
          </p:txBody>
        </p:sp>
      </p:grpSp>
      <p:grpSp>
        <p:nvGrpSpPr>
          <p:cNvPr id="176" name="XCM v1"/>
          <p:cNvGrpSpPr/>
          <p:nvPr/>
        </p:nvGrpSpPr>
        <p:grpSpPr>
          <a:xfrm>
            <a:off x="4807320" y="11618852"/>
            <a:ext cx="1779950" cy="1270005"/>
            <a:chOff x="0" y="0"/>
            <a:chExt cx="1779948" cy="1270004"/>
          </a:xfrm>
        </p:grpSpPr>
        <p:sp>
          <p:nvSpPr>
            <p:cNvPr id="174" name="Rounded Rectangle"/>
            <p:cNvSpPr/>
            <p:nvPr/>
          </p:nvSpPr>
          <p:spPr>
            <a:xfrm>
              <a:off x="0" y="0"/>
              <a:ext cx="1779949" cy="127000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5" name="XCM v1"/>
            <p:cNvSpPr txBox="1"/>
            <p:nvPr/>
          </p:nvSpPr>
          <p:spPr>
            <a:xfrm>
              <a:off x="55795" y="342444"/>
              <a:ext cx="1668358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 v1</a:t>
              </a:r>
            </a:p>
          </p:txBody>
        </p:sp>
      </p:grpSp>
      <p:grpSp>
        <p:nvGrpSpPr>
          <p:cNvPr id="179" name="XCM v2"/>
          <p:cNvGrpSpPr/>
          <p:nvPr/>
        </p:nvGrpSpPr>
        <p:grpSpPr>
          <a:xfrm>
            <a:off x="7707917" y="11618852"/>
            <a:ext cx="1779950" cy="1270005"/>
            <a:chOff x="0" y="0"/>
            <a:chExt cx="1779948" cy="1270004"/>
          </a:xfrm>
        </p:grpSpPr>
        <p:sp>
          <p:nvSpPr>
            <p:cNvPr id="177" name="Rounded Rectangle"/>
            <p:cNvSpPr/>
            <p:nvPr/>
          </p:nvSpPr>
          <p:spPr>
            <a:xfrm>
              <a:off x="0" y="0"/>
              <a:ext cx="1779949" cy="127000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8" name="XCM v2"/>
            <p:cNvSpPr txBox="1"/>
            <p:nvPr/>
          </p:nvSpPr>
          <p:spPr>
            <a:xfrm>
              <a:off x="55795" y="342444"/>
              <a:ext cx="1668358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 v2</a:t>
              </a:r>
            </a:p>
          </p:txBody>
        </p:sp>
      </p:grpSp>
      <p:grpSp>
        <p:nvGrpSpPr>
          <p:cNvPr id="182" name="xcm-executor"/>
          <p:cNvGrpSpPr/>
          <p:nvPr/>
        </p:nvGrpSpPr>
        <p:grpSpPr>
          <a:xfrm>
            <a:off x="3434901" y="7315947"/>
            <a:ext cx="4524785" cy="2257444"/>
            <a:chOff x="-1" y="0"/>
            <a:chExt cx="4524783" cy="2257443"/>
          </a:xfrm>
        </p:grpSpPr>
        <p:sp>
          <p:nvSpPr>
            <p:cNvPr id="180" name="Shape"/>
            <p:cNvSpPr/>
            <p:nvPr/>
          </p:nvSpPr>
          <p:spPr>
            <a:xfrm>
              <a:off x="-2" y="-1"/>
              <a:ext cx="4524785" cy="225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" name="xcm-executor"/>
            <p:cNvSpPr txBox="1"/>
            <p:nvPr/>
          </p:nvSpPr>
          <p:spPr>
            <a:xfrm>
              <a:off x="-1" y="836164"/>
              <a:ext cx="4524782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xcm-executor</a:t>
              </a:r>
            </a:p>
          </p:txBody>
        </p:sp>
      </p:grpSp>
      <p:grpSp>
        <p:nvGrpSpPr>
          <p:cNvPr id="185" name="xcm-builder"/>
          <p:cNvGrpSpPr/>
          <p:nvPr/>
        </p:nvGrpSpPr>
        <p:grpSpPr>
          <a:xfrm>
            <a:off x="4120846" y="4415037"/>
            <a:ext cx="3152896" cy="2538503"/>
            <a:chOff x="81127" y="0"/>
            <a:chExt cx="3152895" cy="2538502"/>
          </a:xfrm>
        </p:grpSpPr>
        <p:sp>
          <p:nvSpPr>
            <p:cNvPr id="183" name="Polygon"/>
            <p:cNvSpPr/>
            <p:nvPr/>
          </p:nvSpPr>
          <p:spPr>
            <a:xfrm>
              <a:off x="81127" y="0"/>
              <a:ext cx="3152897" cy="2538503"/>
            </a:xfrm>
            <a:prstGeom prst="pentagon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4" name="xcm-builder"/>
            <p:cNvSpPr txBox="1"/>
            <p:nvPr/>
          </p:nvSpPr>
          <p:spPr>
            <a:xfrm>
              <a:off x="683278" y="1028669"/>
              <a:ext cx="1948594" cy="1080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xcm-builder</a:t>
              </a:r>
            </a:p>
          </p:txBody>
        </p:sp>
      </p:grpSp>
      <p:grpSp>
        <p:nvGrpSpPr>
          <p:cNvPr id="188" name="pallet-xcm"/>
          <p:cNvGrpSpPr/>
          <p:nvPr/>
        </p:nvGrpSpPr>
        <p:grpSpPr>
          <a:xfrm>
            <a:off x="1875827" y="2871525"/>
            <a:ext cx="7642932" cy="1270006"/>
            <a:chOff x="0" y="0"/>
            <a:chExt cx="7642931" cy="1270004"/>
          </a:xfrm>
        </p:grpSpPr>
        <p:sp>
          <p:nvSpPr>
            <p:cNvPr id="186" name="Rectangle"/>
            <p:cNvSpPr/>
            <p:nvPr/>
          </p:nvSpPr>
          <p:spPr>
            <a:xfrm>
              <a:off x="-1" y="-1"/>
              <a:ext cx="7642932" cy="12700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7" name="pallet-xcm"/>
            <p:cNvSpPr txBox="1"/>
            <p:nvPr/>
          </p:nvSpPr>
          <p:spPr>
            <a:xfrm>
              <a:off x="-1" y="342444"/>
              <a:ext cx="7642932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pallet-xcm</a:t>
              </a:r>
            </a:p>
          </p:txBody>
        </p:sp>
      </p:grpSp>
      <p:pic>
        <p:nvPicPr>
          <p:cNvPr id="189" name="lib_2021-09-23_13:08:03.png" descr="lib_2021-09-23_13:08: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6910" y="1932196"/>
            <a:ext cx="13144524" cy="50432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relaychain_2021-09-23_13:10:56.png" descr="relaychain_2021-09-23_13:10: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22800" y="6960530"/>
            <a:ext cx="7512746" cy="65609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3" name="XCMP/ UMP / DMP QUEUE"/>
          <p:cNvGrpSpPr/>
          <p:nvPr/>
        </p:nvGrpSpPr>
        <p:grpSpPr>
          <a:xfrm>
            <a:off x="1936102" y="9922325"/>
            <a:ext cx="7522383" cy="1270005"/>
            <a:chOff x="0" y="0"/>
            <a:chExt cx="7522381" cy="1270003"/>
          </a:xfrm>
        </p:grpSpPr>
        <p:sp>
          <p:nvSpPr>
            <p:cNvPr id="191" name="Rectangle"/>
            <p:cNvSpPr/>
            <p:nvPr/>
          </p:nvSpPr>
          <p:spPr>
            <a:xfrm>
              <a:off x="0" y="-1"/>
              <a:ext cx="7522383" cy="127000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" name="XCMP / UMP / DMP QUEUE"/>
            <p:cNvSpPr txBox="1"/>
            <p:nvPr/>
          </p:nvSpPr>
          <p:spPr>
            <a:xfrm>
              <a:off x="12700" y="342444"/>
              <a:ext cx="7496983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XCMP / UMP / DMP QUEUE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XCM v1, v2的新特性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XCM v1, v2 的新特性</a:t>
            </a:r>
          </a:p>
        </p:txBody>
      </p:sp>
      <p:sp>
        <p:nvSpPr>
          <p:cNvPr id="196" name="类型结构简化 (v1)…"/>
          <p:cNvSpPr txBox="1"/>
          <p:nvPr>
            <p:ph type="body" idx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类型结构简化 (v1)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版本自动协商 (v1添加类型，v2添加实现）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Extrinsics回调 (v2)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VM (v2)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XCM v1, v2的新特性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XCM v1, v2 的新特性</a:t>
            </a:r>
          </a:p>
        </p:txBody>
      </p:sp>
      <p:sp>
        <p:nvSpPr>
          <p:cNvPr id="199" name="类型结构简化"/>
          <p:cNvSpPr txBox="1"/>
          <p:nvPr>
            <p:ph type="body" sz="quarter" idx="1"/>
          </p:nvPr>
        </p:nvSpPr>
        <p:spPr>
          <a:xfrm>
            <a:off x="1206500" y="2245960"/>
            <a:ext cx="21971000" cy="934779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类型结构简化</a:t>
            </a:r>
          </a:p>
        </p:txBody>
      </p:sp>
      <p:sp>
        <p:nvSpPr>
          <p:cNvPr id="200" name="MultiAsset -&gt; AssetId + Fungibility + WildMultiAsset (v1)…"/>
          <p:cNvSpPr txBox="1"/>
          <p:nvPr>
            <p:ph type="body" idx="21"/>
          </p:nvPr>
        </p:nvSpPr>
        <p:spPr>
          <a:xfrm>
            <a:off x="1206500" y="3845657"/>
            <a:ext cx="21971000" cy="47655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MultiAsset -&gt; AssetId + Fungibility + WildMultiAsset (v1)</a:t>
            </a:r>
          </a:p>
          <a:p>
            <a:pPr/>
            <a:r>
              <a:t>MultiLocation X1…X8 -&gt; MultiLocation { parents: u8, interior: Junctions } (v1)</a:t>
            </a:r>
          </a:p>
          <a:p>
            <a:pPr/>
            <a:r>
              <a:t>Xcm, Order -&gt; Instruction (v2)</a:t>
            </a:r>
          </a:p>
          <a:p>
            <a:pPr/>
            <a:r>
              <a:t>BuyExecution weight + debt -&gt; WeightLimit::Limited(weight) (v2)</a:t>
            </a:r>
          </a:p>
        </p:txBody>
      </p:sp>
      <p:sp>
        <p:nvSpPr>
          <p:cNvPr id="201" name="例子：在 Parachain2000 上表示 Parachain(1001) 上的30个同质化TokenA"/>
          <p:cNvSpPr txBox="1"/>
          <p:nvPr/>
        </p:nvSpPr>
        <p:spPr>
          <a:xfrm>
            <a:off x="666938" y="9276122"/>
            <a:ext cx="1587044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例子：在 Parachain(2000) 上表示 Parachain(1001) 上的 30 个同质化 Token</a:t>
            </a:r>
          </a:p>
        </p:txBody>
      </p:sp>
      <p:sp>
        <p:nvSpPr>
          <p:cNvPr id="202" name="V0"/>
          <p:cNvSpPr txBox="1"/>
          <p:nvPr/>
        </p:nvSpPr>
        <p:spPr>
          <a:xfrm>
            <a:off x="5213241" y="10071202"/>
            <a:ext cx="633032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V0</a:t>
            </a:r>
          </a:p>
        </p:txBody>
      </p:sp>
      <p:pic>
        <p:nvPicPr>
          <p:cNvPr id="203" name="multi_asset_2021-09-23_14:28:48.png" descr="multi_asset_2021-09-23_14:28: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10566406"/>
            <a:ext cx="8558263" cy="2690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multiasset_2021-09-23_14:32:38.png" descr="multiasset_2021-09-23_14:32: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22814" y="10626496"/>
            <a:ext cx="11698749" cy="2570634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V1, V2"/>
          <p:cNvSpPr txBox="1"/>
          <p:nvPr/>
        </p:nvSpPr>
        <p:spPr>
          <a:xfrm>
            <a:off x="16347332" y="10071202"/>
            <a:ext cx="1398906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V1, V2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XCM v1, v2的新特性"/>
          <p:cNvSpPr txBox="1"/>
          <p:nvPr>
            <p:ph type="title"/>
          </p:nvPr>
        </p:nvSpPr>
        <p:spPr>
          <a:xfrm>
            <a:off x="1206500" y="952499"/>
            <a:ext cx="21971000" cy="1433167"/>
          </a:xfrm>
          <a:prstGeom prst="rect">
            <a:avLst/>
          </a:prstGeom>
        </p:spPr>
        <p:txBody>
          <a:bodyPr/>
          <a:lstStyle>
            <a:lvl1pPr defTabSz="2145738">
              <a:defRPr spc="-200" sz="7400"/>
            </a:lvl1pPr>
          </a:lstStyle>
          <a:p>
            <a:pPr/>
            <a:r>
              <a:t>XCM v1, v2 的新特性</a:t>
            </a:r>
          </a:p>
        </p:txBody>
      </p:sp>
      <p:sp>
        <p:nvSpPr>
          <p:cNvPr id="208" name="版本自动协商"/>
          <p:cNvSpPr txBox="1"/>
          <p:nvPr>
            <p:ph type="body" sz="quarter" idx="1"/>
          </p:nvPr>
        </p:nvSpPr>
        <p:spPr>
          <a:xfrm>
            <a:off x="1206500" y="2245960"/>
            <a:ext cx="21971000" cy="934779"/>
          </a:xfrm>
          <a:prstGeom prst="rect">
            <a:avLst/>
          </a:prstGeom>
        </p:spPr>
        <p:txBody>
          <a:bodyPr/>
          <a:lstStyle>
            <a:lvl1pPr defTabSz="726440">
              <a:defRPr sz="4800"/>
            </a:lvl1pPr>
          </a:lstStyle>
          <a:p>
            <a:pPr/>
            <a:r>
              <a:t>版本自动协商</a:t>
            </a:r>
          </a:p>
        </p:txBody>
      </p:sp>
      <p:grpSp>
        <p:nvGrpSpPr>
          <p:cNvPr id="211" name="pallet-xcm"/>
          <p:cNvGrpSpPr/>
          <p:nvPr/>
        </p:nvGrpSpPr>
        <p:grpSpPr>
          <a:xfrm>
            <a:off x="2868808" y="7642359"/>
            <a:ext cx="3054488" cy="1270009"/>
            <a:chOff x="0" y="0"/>
            <a:chExt cx="3054487" cy="1270007"/>
          </a:xfrm>
        </p:grpSpPr>
        <p:sp>
          <p:nvSpPr>
            <p:cNvPr id="209" name="Rectangle"/>
            <p:cNvSpPr/>
            <p:nvPr/>
          </p:nvSpPr>
          <p:spPr>
            <a:xfrm>
              <a:off x="-1" y="-1"/>
              <a:ext cx="3054488" cy="12700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0" name="pallet-xcm"/>
            <p:cNvSpPr txBox="1"/>
            <p:nvPr/>
          </p:nvSpPr>
          <p:spPr>
            <a:xfrm>
              <a:off x="-1" y="342445"/>
              <a:ext cx="3054488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pallet-xcm</a:t>
              </a:r>
            </a:p>
          </p:txBody>
        </p:sp>
      </p:grpSp>
      <p:grpSp>
        <p:nvGrpSpPr>
          <p:cNvPr id="214" name="xcm"/>
          <p:cNvGrpSpPr/>
          <p:nvPr/>
        </p:nvGrpSpPr>
        <p:grpSpPr>
          <a:xfrm>
            <a:off x="3761051" y="4781160"/>
            <a:ext cx="1270006" cy="1270006"/>
            <a:chOff x="0" y="0"/>
            <a:chExt cx="1270004" cy="1270004"/>
          </a:xfrm>
        </p:grpSpPr>
        <p:sp>
          <p:nvSpPr>
            <p:cNvPr id="212" name="Rounded Rectangle"/>
            <p:cNvSpPr/>
            <p:nvPr/>
          </p:nvSpPr>
          <p:spPr>
            <a:xfrm>
              <a:off x="0" y="0"/>
              <a:ext cx="1270005" cy="127000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3" name="xcm"/>
            <p:cNvSpPr txBox="1"/>
            <p:nvPr/>
          </p:nvSpPr>
          <p:spPr>
            <a:xfrm>
              <a:off x="55795" y="342444"/>
              <a:ext cx="1158414" cy="58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xcm</a:t>
              </a:r>
            </a:p>
          </p:txBody>
        </p:sp>
      </p:grpSp>
      <p:sp>
        <p:nvSpPr>
          <p:cNvPr id="215" name="Line"/>
          <p:cNvSpPr/>
          <p:nvPr/>
        </p:nvSpPr>
        <p:spPr>
          <a:xfrm>
            <a:off x="4396051" y="6130180"/>
            <a:ext cx="4" cy="14331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wrap version"/>
          <p:cNvSpPr txBox="1"/>
          <p:nvPr/>
        </p:nvSpPr>
        <p:spPr>
          <a:xfrm>
            <a:off x="3617088" y="6616079"/>
            <a:ext cx="185806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wrap version</a:t>
            </a:r>
          </a:p>
        </p:txBody>
      </p:sp>
      <p:grpSp>
        <p:nvGrpSpPr>
          <p:cNvPr id="219" name="Version DiscoveryQueue"/>
          <p:cNvGrpSpPr/>
          <p:nvPr/>
        </p:nvGrpSpPr>
        <p:grpSpPr>
          <a:xfrm>
            <a:off x="8934918" y="7001014"/>
            <a:ext cx="2068424" cy="2730500"/>
            <a:chOff x="-27" y="0"/>
            <a:chExt cx="2068422" cy="2730499"/>
          </a:xfrm>
        </p:grpSpPr>
        <p:sp>
          <p:nvSpPr>
            <p:cNvPr id="217" name="Shape"/>
            <p:cNvSpPr/>
            <p:nvPr/>
          </p:nvSpPr>
          <p:spPr>
            <a:xfrm>
              <a:off x="-28" y="-1"/>
              <a:ext cx="2068400" cy="273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8" name="Version DiscoveryQueue"/>
            <p:cNvSpPr txBox="1"/>
            <p:nvPr/>
          </p:nvSpPr>
          <p:spPr>
            <a:xfrm>
              <a:off x="52" y="767891"/>
              <a:ext cx="2068344" cy="1575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Version DiscoveryQueue</a:t>
              </a:r>
            </a:p>
          </p:txBody>
        </p:sp>
      </p:grpSp>
      <p:sp>
        <p:nvSpPr>
          <p:cNvPr id="220" name="Line"/>
          <p:cNvSpPr/>
          <p:nvPr/>
        </p:nvSpPr>
        <p:spPr>
          <a:xfrm>
            <a:off x="6016678" y="8377056"/>
            <a:ext cx="2850339" cy="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1" name="note unknown…"/>
          <p:cNvSpPr txBox="1"/>
          <p:nvPr/>
        </p:nvSpPr>
        <p:spPr>
          <a:xfrm>
            <a:off x="6406541" y="7555276"/>
            <a:ext cx="2045209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note unknown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version</a:t>
            </a:r>
          </a:p>
        </p:txBody>
      </p:sp>
      <p:sp>
        <p:nvSpPr>
          <p:cNvPr id="222" name="on_initialize"/>
          <p:cNvSpPr txBox="1"/>
          <p:nvPr/>
        </p:nvSpPr>
        <p:spPr>
          <a:xfrm>
            <a:off x="3509388" y="9178690"/>
            <a:ext cx="17733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on_initialize </a:t>
            </a:r>
          </a:p>
        </p:txBody>
      </p:sp>
      <p:sp>
        <p:nvSpPr>
          <p:cNvPr id="223" name="check and notify xcm version change, migrate storage…"/>
          <p:cNvSpPr txBox="1"/>
          <p:nvPr/>
        </p:nvSpPr>
        <p:spPr>
          <a:xfrm>
            <a:off x="3470247" y="10205115"/>
            <a:ext cx="7943191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100000"/>
              <a:buAutoNum type="arabicPeriod" startAt="1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check and notify xcm version change, migrate storage</a:t>
            </a:r>
          </a:p>
          <a:p>
            <a:pPr algn="l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2.  request version notify</a:t>
            </a:r>
          </a:p>
        </p:txBody>
      </p:sp>
      <p:sp>
        <p:nvSpPr>
          <p:cNvPr id="224" name="Line"/>
          <p:cNvSpPr/>
          <p:nvPr/>
        </p:nvSpPr>
        <p:spPr>
          <a:xfrm flipH="1">
            <a:off x="5312601" y="9409372"/>
            <a:ext cx="3490913" cy="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27" name="Parachain"/>
          <p:cNvGrpSpPr/>
          <p:nvPr/>
        </p:nvGrpSpPr>
        <p:grpSpPr>
          <a:xfrm>
            <a:off x="16619984" y="3519989"/>
            <a:ext cx="2743743" cy="1270007"/>
            <a:chOff x="0" y="0"/>
            <a:chExt cx="2743742" cy="1270006"/>
          </a:xfrm>
        </p:grpSpPr>
        <p:sp>
          <p:nvSpPr>
            <p:cNvPr id="225" name="Rectangle"/>
            <p:cNvSpPr/>
            <p:nvPr/>
          </p:nvSpPr>
          <p:spPr>
            <a:xfrm>
              <a:off x="-1" y="-1"/>
              <a:ext cx="2743743" cy="1270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6" name="pallet-xcm"/>
            <p:cNvSpPr txBox="1"/>
            <p:nvPr/>
          </p:nvSpPr>
          <p:spPr>
            <a:xfrm>
              <a:off x="-1" y="342444"/>
              <a:ext cx="2743743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pallet-xcm</a:t>
              </a:r>
            </a:p>
          </p:txBody>
        </p:sp>
      </p:grpSp>
      <p:sp>
        <p:nvSpPr>
          <p:cNvPr id="228" name="Line"/>
          <p:cNvSpPr/>
          <p:nvPr/>
        </p:nvSpPr>
        <p:spPr>
          <a:xfrm flipV="1">
            <a:off x="12278010" y="3734651"/>
            <a:ext cx="4248210" cy="67061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SubscribeVersion"/>
          <p:cNvSpPr txBox="1"/>
          <p:nvPr/>
        </p:nvSpPr>
        <p:spPr>
          <a:xfrm>
            <a:off x="12190407" y="6220917"/>
            <a:ext cx="24908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SubscribeVersion</a:t>
            </a:r>
          </a:p>
        </p:txBody>
      </p:sp>
      <p:sp>
        <p:nvSpPr>
          <p:cNvPr id="230" name="Line"/>
          <p:cNvSpPr/>
          <p:nvPr/>
        </p:nvSpPr>
        <p:spPr>
          <a:xfrm flipH="1">
            <a:off x="12285435" y="4128106"/>
            <a:ext cx="4211871" cy="665426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1" name="QueryResponse { .., response: v1 }"/>
          <p:cNvSpPr txBox="1"/>
          <p:nvPr/>
        </p:nvSpPr>
        <p:spPr>
          <a:xfrm>
            <a:off x="14965539" y="6504816"/>
            <a:ext cx="483992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QueryResponse { .., response: v1 }</a:t>
            </a:r>
          </a:p>
        </p:txBody>
      </p:sp>
      <p:grpSp>
        <p:nvGrpSpPr>
          <p:cNvPr id="234" name="Version…"/>
          <p:cNvGrpSpPr/>
          <p:nvPr/>
        </p:nvGrpSpPr>
        <p:grpSpPr>
          <a:xfrm>
            <a:off x="21812105" y="2928540"/>
            <a:ext cx="1858138" cy="2452900"/>
            <a:chOff x="-24" y="0"/>
            <a:chExt cx="1858136" cy="2452899"/>
          </a:xfrm>
        </p:grpSpPr>
        <p:sp>
          <p:nvSpPr>
            <p:cNvPr id="232" name="Shape"/>
            <p:cNvSpPr/>
            <p:nvPr/>
          </p:nvSpPr>
          <p:spPr>
            <a:xfrm>
              <a:off x="-25" y="-1"/>
              <a:ext cx="1858022" cy="245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3" name="Version…"/>
            <p:cNvSpPr txBox="1"/>
            <p:nvPr/>
          </p:nvSpPr>
          <p:spPr>
            <a:xfrm>
              <a:off x="47" y="654492"/>
              <a:ext cx="1858066" cy="1575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Notify</a:t>
              </a:r>
            </a:p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Targets </a:t>
              </a:r>
            </a:p>
          </p:txBody>
        </p:sp>
      </p:grpSp>
      <p:sp>
        <p:nvSpPr>
          <p:cNvPr id="235" name="Line"/>
          <p:cNvSpPr/>
          <p:nvPr/>
        </p:nvSpPr>
        <p:spPr>
          <a:xfrm>
            <a:off x="19758248" y="4195591"/>
            <a:ext cx="1682477" cy="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Add new target"/>
          <p:cNvSpPr txBox="1"/>
          <p:nvPr/>
        </p:nvSpPr>
        <p:spPr>
          <a:xfrm>
            <a:off x="19475690" y="3566876"/>
            <a:ext cx="219425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Add new target</a:t>
            </a:r>
          </a:p>
        </p:txBody>
      </p:sp>
      <p:grpSp>
        <p:nvGrpSpPr>
          <p:cNvPr id="239" name="SupportedVersions"/>
          <p:cNvGrpSpPr/>
          <p:nvPr/>
        </p:nvGrpSpPr>
        <p:grpSpPr>
          <a:xfrm>
            <a:off x="749202" y="10204637"/>
            <a:ext cx="2194344" cy="2896725"/>
            <a:chOff x="-28" y="0"/>
            <a:chExt cx="2194342" cy="2896723"/>
          </a:xfrm>
        </p:grpSpPr>
        <p:sp>
          <p:nvSpPr>
            <p:cNvPr id="237" name="Shape"/>
            <p:cNvSpPr/>
            <p:nvPr/>
          </p:nvSpPr>
          <p:spPr>
            <a:xfrm>
              <a:off x="-29" y="-1"/>
              <a:ext cx="2194094" cy="2896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8" name="SupportedVersions"/>
            <p:cNvSpPr txBox="1"/>
            <p:nvPr/>
          </p:nvSpPr>
          <p:spPr>
            <a:xfrm>
              <a:off x="54" y="1111353"/>
              <a:ext cx="2194261" cy="1080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SupportedVersions</a:t>
              </a:r>
            </a:p>
          </p:txBody>
        </p:sp>
      </p:grpSp>
      <p:sp>
        <p:nvSpPr>
          <p:cNvPr id="240" name="XCM_VERSION.MultiLocation &lt;-&gt; XcmVersion"/>
          <p:cNvSpPr txBox="1"/>
          <p:nvPr/>
        </p:nvSpPr>
        <p:spPr>
          <a:xfrm>
            <a:off x="3113134" y="11769565"/>
            <a:ext cx="65263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XCM_VERSION.MultiLocation &lt;-&gt; XcmVersion </a:t>
            </a:r>
          </a:p>
        </p:txBody>
      </p:sp>
      <p:sp>
        <p:nvSpPr>
          <p:cNvPr id="241" name="Line"/>
          <p:cNvSpPr/>
          <p:nvPr/>
        </p:nvSpPr>
        <p:spPr>
          <a:xfrm flipV="1">
            <a:off x="1898687" y="8312494"/>
            <a:ext cx="876356" cy="179816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44" name="Version…"/>
          <p:cNvGrpSpPr/>
          <p:nvPr/>
        </p:nvGrpSpPr>
        <p:grpSpPr>
          <a:xfrm>
            <a:off x="917311" y="4189713"/>
            <a:ext cx="1858137" cy="2452900"/>
            <a:chOff x="-24" y="0"/>
            <a:chExt cx="1858136" cy="2452899"/>
          </a:xfrm>
        </p:grpSpPr>
        <p:sp>
          <p:nvSpPr>
            <p:cNvPr id="242" name="Shape"/>
            <p:cNvSpPr/>
            <p:nvPr/>
          </p:nvSpPr>
          <p:spPr>
            <a:xfrm>
              <a:off x="-25" y="-1"/>
              <a:ext cx="1858021" cy="245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3" name="Version…"/>
            <p:cNvSpPr txBox="1"/>
            <p:nvPr/>
          </p:nvSpPr>
          <p:spPr>
            <a:xfrm>
              <a:off x="46" y="629091"/>
              <a:ext cx="1858067" cy="1575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Notify</a:t>
              </a:r>
            </a:p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Targets </a:t>
              </a:r>
            </a:p>
          </p:txBody>
        </p:sp>
      </p:grpSp>
      <p:sp>
        <p:nvSpPr>
          <p:cNvPr id="245" name="Line"/>
          <p:cNvSpPr/>
          <p:nvPr/>
        </p:nvSpPr>
        <p:spPr>
          <a:xfrm>
            <a:off x="1968062" y="6748750"/>
            <a:ext cx="738421" cy="145941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6" name="ParaA"/>
          <p:cNvSpPr txBox="1"/>
          <p:nvPr/>
        </p:nvSpPr>
        <p:spPr>
          <a:xfrm>
            <a:off x="5495302" y="12767726"/>
            <a:ext cx="176204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ParaA</a:t>
            </a:r>
          </a:p>
        </p:txBody>
      </p:sp>
      <p:sp>
        <p:nvSpPr>
          <p:cNvPr id="247" name="ParaB"/>
          <p:cNvSpPr txBox="1"/>
          <p:nvPr/>
        </p:nvSpPr>
        <p:spPr>
          <a:xfrm>
            <a:off x="19680516" y="5024644"/>
            <a:ext cx="178460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ParaB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