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58" r:id="rId6"/>
    <p:sldId id="263" r:id="rId7"/>
    <p:sldId id="260" r:id="rId8"/>
    <p:sldId id="264" r:id="rId9"/>
    <p:sldId id="272" r:id="rId10"/>
    <p:sldId id="265" r:id="rId11"/>
    <p:sldId id="266" r:id="rId12"/>
    <p:sldId id="26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BFFFF"/>
    <a:srgbClr val="2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033" autoAdjust="0"/>
  </p:normalViewPr>
  <p:slideViewPr>
    <p:cSldViewPr snapToGrid="0">
      <p:cViewPr>
        <p:scale>
          <a:sx n="75" d="100"/>
          <a:sy n="75" d="100"/>
        </p:scale>
        <p:origin x="540" y="5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98745-1A10-4AFD-9326-7FEF44F7C65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351695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89272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66530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0CF9BB2-DA95-4EC1-9C7E-1CAF6CC8083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75803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3163098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E98745-1A10-4AFD-9326-7FEF44F7C653}"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153348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E98745-1A10-4AFD-9326-7FEF44F7C653}"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470845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98745-1A10-4AFD-9326-7FEF44F7C65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312272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6E98745-1A10-4AFD-9326-7FEF44F7C653}" type="datetimeFigureOut">
              <a:rPr lang="en-IN" smtClean="0"/>
              <a:t>28-07-2024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0CF9BB2-DA95-4EC1-9C7E-1CAF6CC80835}" type="slidenum">
              <a:rPr lang="en-IN" smtClean="0"/>
              <a:t>‹#›</a:t>
            </a:fld>
            <a:endParaRPr lang="en-IN"/>
          </a:p>
        </p:txBody>
      </p:sp>
    </p:spTree>
    <p:extLst>
      <p:ext uri="{BB962C8B-B14F-4D97-AF65-F5344CB8AC3E}">
        <p14:creationId xmlns:p14="http://schemas.microsoft.com/office/powerpoint/2010/main" val="89280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E98745-1A10-4AFD-9326-7FEF44F7C65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12871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98745-1A10-4AFD-9326-7FEF44F7C653}" type="datetimeFigureOut">
              <a:rPr lang="en-IN" smtClean="0"/>
              <a:t>28-07-2024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342332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182429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E98745-1A10-4AFD-9326-7FEF44F7C653}" type="datetimeFigureOut">
              <a:rPr lang="en-IN" smtClean="0"/>
              <a:t>28-07-2024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63017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98745-1A10-4AFD-9326-7FEF44F7C653}" type="datetimeFigureOut">
              <a:rPr lang="en-IN" smtClean="0"/>
              <a:t>28-07-2024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125674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6E98745-1A10-4AFD-9326-7FEF44F7C653}" type="datetimeFigureOut">
              <a:rPr lang="en-IN" smtClean="0"/>
              <a:t>28-07-2024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214455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837203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98745-1A10-4AFD-9326-7FEF44F7C653}" type="datetimeFigureOut">
              <a:rPr lang="en-IN" smtClean="0"/>
              <a:t>28-07-2024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F9BB2-DA95-4EC1-9C7E-1CAF6CC80835}" type="slidenum">
              <a:rPr lang="en-IN" smtClean="0"/>
              <a:t>‹#›</a:t>
            </a:fld>
            <a:endParaRPr lang="en-IN"/>
          </a:p>
        </p:txBody>
      </p:sp>
    </p:spTree>
    <p:extLst>
      <p:ext uri="{BB962C8B-B14F-4D97-AF65-F5344CB8AC3E}">
        <p14:creationId xmlns:p14="http://schemas.microsoft.com/office/powerpoint/2010/main" val="2235725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E98745-1A10-4AFD-9326-7FEF44F7C653}" type="datetimeFigureOut">
              <a:rPr lang="en-IN" smtClean="0"/>
              <a:t>28-07-2024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0CF9BB2-DA95-4EC1-9C7E-1CAF6CC80835}" type="slidenum">
              <a:rPr lang="en-IN" smtClean="0"/>
              <a:t>‹#›</a:t>
            </a:fld>
            <a:endParaRPr lang="en-IN"/>
          </a:p>
        </p:txBody>
      </p:sp>
    </p:spTree>
    <p:extLst>
      <p:ext uri="{BB962C8B-B14F-4D97-AF65-F5344CB8AC3E}">
        <p14:creationId xmlns:p14="http://schemas.microsoft.com/office/powerpoint/2010/main" val="432221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4BBD-588C-3CEF-B2C7-06AE24F9345C}"/>
              </a:ext>
            </a:extLst>
          </p:cNvPr>
          <p:cNvSpPr>
            <a:spLocks noGrp="1"/>
          </p:cNvSpPr>
          <p:nvPr>
            <p:ph type="ctrTitle"/>
          </p:nvPr>
        </p:nvSpPr>
        <p:spPr/>
        <p:txBody>
          <a:bodyPr/>
          <a:lstStyle/>
          <a:p>
            <a:pPr algn="ctr"/>
            <a:r>
              <a:rPr lang="en-US" dirty="0">
                <a:latin typeface="Cambria" panose="02040503050406030204" pitchFamily="18" charset="0"/>
                <a:ea typeface="Cambria" panose="02040503050406030204" pitchFamily="18" charset="0"/>
                <a:cs typeface="Times New Roman" pitchFamily="18" charset="0"/>
              </a:rPr>
              <a:t>Traffic information acquisition system</a:t>
            </a:r>
            <a:endParaRPr lang="en-IN"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12EB743B-B6E8-B233-1EDB-E386F2D270A7}"/>
              </a:ext>
            </a:extLst>
          </p:cNvPr>
          <p:cNvSpPr>
            <a:spLocks noGrp="1"/>
          </p:cNvSpPr>
          <p:nvPr>
            <p:ph type="subTitle" idx="1"/>
          </p:nvPr>
        </p:nvSpPr>
        <p:spPr>
          <a:xfrm>
            <a:off x="1321904" y="4394039"/>
            <a:ext cx="7502552" cy="1117687"/>
          </a:xfrm>
        </p:spPr>
        <p:txBody>
          <a:bodyPr>
            <a:normAutofit fontScale="92500" lnSpcReduction="10000"/>
          </a:bodyPr>
          <a:lstStyle/>
          <a:p>
            <a:pPr algn="l"/>
            <a:r>
              <a:rPr lang="en-IN" dirty="0">
                <a:latin typeface="Cambria" panose="02040503050406030204" pitchFamily="18" charset="0"/>
                <a:ea typeface="Cambria" panose="02040503050406030204" pitchFamily="18" charset="0"/>
              </a:rPr>
              <a:t>Batch members:</a:t>
            </a:r>
          </a:p>
          <a:p>
            <a:pPr algn="l"/>
            <a:r>
              <a:rPr lang="en-IN" dirty="0">
                <a:latin typeface="Cambria" panose="02040503050406030204" pitchFamily="18" charset="0"/>
                <a:ea typeface="Cambria" panose="02040503050406030204" pitchFamily="18" charset="0"/>
              </a:rPr>
              <a:t>● Gopi P</a:t>
            </a:r>
          </a:p>
          <a:p>
            <a:pPr algn="l"/>
            <a:r>
              <a:rPr lang="en-IN" dirty="0">
                <a:latin typeface="Cambria" panose="02040503050406030204" pitchFamily="18" charset="0"/>
                <a:ea typeface="Cambria" panose="02040503050406030204" pitchFamily="18" charset="0"/>
              </a:rPr>
              <a:t>● Gautham </a:t>
            </a:r>
            <a:r>
              <a:rPr lang="en-IN" dirty="0" err="1">
                <a:latin typeface="Cambria" panose="02040503050406030204" pitchFamily="18" charset="0"/>
                <a:ea typeface="Cambria" panose="02040503050406030204" pitchFamily="18" charset="0"/>
              </a:rPr>
              <a:t>krithick</a:t>
            </a:r>
            <a:r>
              <a:rPr lang="en-IN" dirty="0">
                <a:latin typeface="Cambria" panose="02040503050406030204" pitchFamily="18" charset="0"/>
                <a:ea typeface="Cambria" panose="02040503050406030204" pitchFamily="18" charset="0"/>
              </a:rPr>
              <a:t> R</a:t>
            </a:r>
          </a:p>
        </p:txBody>
      </p:sp>
    </p:spTree>
    <p:extLst>
      <p:ext uri="{BB962C8B-B14F-4D97-AF65-F5344CB8AC3E}">
        <p14:creationId xmlns:p14="http://schemas.microsoft.com/office/powerpoint/2010/main" val="158354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everal red lights on a black surface&#10;&#10;Description automatically generated">
            <a:extLst>
              <a:ext uri="{FF2B5EF4-FFF2-40B4-BE49-F238E27FC236}">
                <a16:creationId xmlns:a16="http://schemas.microsoft.com/office/drawing/2014/main" id="{0D035EA4-7600-637B-AA18-5EE6045EF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23" y="825910"/>
            <a:ext cx="3636442" cy="515210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ADA3812-9F8C-CA17-35E3-C9D4A0F4B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236" y="825910"/>
            <a:ext cx="3528287" cy="5152103"/>
          </a:xfrm>
          <a:prstGeom prst="rect">
            <a:avLst/>
          </a:prstGeom>
        </p:spPr>
      </p:pic>
    </p:spTree>
    <p:extLst>
      <p:ext uri="{BB962C8B-B14F-4D97-AF65-F5344CB8AC3E}">
        <p14:creationId xmlns:p14="http://schemas.microsoft.com/office/powerpoint/2010/main" val="299939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light on a surface&#10;&#10;Description automatically generated">
            <a:extLst>
              <a:ext uri="{FF2B5EF4-FFF2-40B4-BE49-F238E27FC236}">
                <a16:creationId xmlns:a16="http://schemas.microsoft.com/office/drawing/2014/main" id="{DB8AD9FA-7920-92A4-F56C-2805A7122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81" y="786581"/>
            <a:ext cx="3525409" cy="5161935"/>
          </a:xfrm>
          <a:prstGeom prst="rect">
            <a:avLst/>
          </a:prstGeom>
        </p:spPr>
      </p:pic>
      <p:pic>
        <p:nvPicPr>
          <p:cNvPr id="5" name="Picture 4" descr="A computer screen with text on it&#10;&#10;Description automatically generated">
            <a:extLst>
              <a:ext uri="{FF2B5EF4-FFF2-40B4-BE49-F238E27FC236}">
                <a16:creationId xmlns:a16="http://schemas.microsoft.com/office/drawing/2014/main" id="{E1F50740-A101-7612-66F2-BFD56A008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610" y="786581"/>
            <a:ext cx="3525409" cy="5161935"/>
          </a:xfrm>
          <a:prstGeom prst="rect">
            <a:avLst/>
          </a:prstGeom>
        </p:spPr>
      </p:pic>
    </p:spTree>
    <p:extLst>
      <p:ext uri="{BB962C8B-B14F-4D97-AF65-F5344CB8AC3E}">
        <p14:creationId xmlns:p14="http://schemas.microsoft.com/office/powerpoint/2010/main" val="325068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418-7B2F-0F48-49D0-015521D3EB83}"/>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References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92554D3-7938-3A31-0D60-DD3A78ED7D4F}"/>
              </a:ext>
            </a:extLst>
          </p:cNvPr>
          <p:cNvSpPr>
            <a:spLocks noGrp="1"/>
          </p:cNvSpPr>
          <p:nvPr>
            <p:ph idx="1"/>
          </p:nvPr>
        </p:nvSpPr>
        <p:spPr/>
        <p:txBody>
          <a:bodyPr>
            <a:normAutofit fontScale="92500" lnSpcReduction="10000"/>
          </a:bodyPr>
          <a:lstStyle/>
          <a:p>
            <a:pPr algn="just">
              <a:lnSpc>
                <a:spcPct val="150000"/>
              </a:lnSpc>
            </a:pPr>
            <a:r>
              <a:rPr lang="en-IN" sz="1200" kern="100" dirty="0">
                <a:effectLst/>
                <a:latin typeface="Cambria" panose="02040503050406030204" pitchFamily="18" charset="0"/>
                <a:ea typeface="Cambria" panose="02040503050406030204" pitchFamily="18" charset="0"/>
                <a:cs typeface="Latha" panose="020B0604020202020204" pitchFamily="34" charset="0"/>
              </a:rPr>
              <a:t>Ainun Machvira Addarani, </a:t>
            </a:r>
            <a:r>
              <a:rPr lang="en-IN" sz="1200" kern="100" dirty="0" err="1">
                <a:effectLst/>
                <a:latin typeface="Cambria" panose="02040503050406030204" pitchFamily="18" charset="0"/>
                <a:ea typeface="Cambria" panose="02040503050406030204" pitchFamily="18" charset="0"/>
                <a:cs typeface="Latha" panose="020B0604020202020204" pitchFamily="34" charset="0"/>
              </a:rPr>
              <a:t>Erfan</a:t>
            </a:r>
            <a:r>
              <a:rPr lang="en-IN" sz="1200" kern="100" dirty="0">
                <a:effectLst/>
                <a:latin typeface="Cambria" panose="02040503050406030204" pitchFamily="18" charset="0"/>
                <a:ea typeface="Cambria" panose="02040503050406030204" pitchFamily="18" charset="0"/>
                <a:cs typeface="Latha" panose="020B0604020202020204" pitchFamily="34" charset="0"/>
              </a:rPr>
              <a:t> Rohadi and Moechammad </a:t>
            </a:r>
            <a:r>
              <a:rPr lang="en-IN" sz="1200" kern="100" dirty="0" err="1">
                <a:effectLst/>
                <a:latin typeface="Cambria" panose="02040503050406030204" pitchFamily="18" charset="0"/>
                <a:ea typeface="Cambria" panose="02040503050406030204" pitchFamily="18" charset="0"/>
                <a:cs typeface="Latha" panose="020B0604020202020204" pitchFamily="34" charset="0"/>
              </a:rPr>
              <a:t>Sarosa</a:t>
            </a:r>
            <a:r>
              <a:rPr lang="en-IN" sz="1200" kern="100" dirty="0">
                <a:effectLst/>
                <a:latin typeface="Cambria" panose="02040503050406030204" pitchFamily="18" charset="0"/>
                <a:ea typeface="Cambria" panose="02040503050406030204" pitchFamily="18" charset="0"/>
                <a:cs typeface="Latha" panose="020B0604020202020204" pitchFamily="34" charset="0"/>
              </a:rPr>
              <a:t>, "Analysis of Driving Safety with Distance Detection Systems for Motorized Vehicles Using Ultrasonic Sensors", Published in: 2023 International Seminar on Intelligent Technology and Its Applications (ISITIA). DOI: 10.1109/ISITIA59021.2023.10220995.</a:t>
            </a:r>
            <a:endParaRPr lang="en-IN" sz="1200" kern="100" dirty="0">
              <a:solidFill>
                <a:srgbClr val="000000"/>
              </a:solidFill>
              <a:effectLst/>
              <a:highlight>
                <a:srgbClr val="FFFFFF"/>
              </a:highlight>
              <a:latin typeface="Cambria" panose="02040503050406030204" pitchFamily="18" charset="0"/>
              <a:ea typeface="Cambria" panose="02040503050406030204" pitchFamily="18" charset="0"/>
              <a:cs typeface="Latha" panose="020B0604020202020204" pitchFamily="34" charset="0"/>
            </a:endParaRPr>
          </a:p>
          <a:p>
            <a:pPr algn="just">
              <a:lnSpc>
                <a:spcPct val="150000"/>
              </a:lnSpc>
            </a:pPr>
            <a:r>
              <a:rPr lang="en-IN" sz="1200" kern="100" dirty="0">
                <a:effectLst/>
                <a:latin typeface="Cambria" panose="02040503050406030204" pitchFamily="18" charset="0"/>
                <a:ea typeface="Cambria" panose="02040503050406030204" pitchFamily="18" charset="0"/>
                <a:cs typeface="Latha" panose="020B0604020202020204" pitchFamily="34" charset="0"/>
              </a:rPr>
              <a:t>A. M. Kamal, S. H. Hemel and M. U. Ahmad, "Comparison of Linear Displacement Measurements Between A Mems Accelerometer and Hc-Sr04 Low-Cost Ultrasonic Sensor", 2019 1st International Conference on Advances in Science Engineering and Robotics Technology (ICASERT), pp. 1-6, 2019. DOI: 10.1109/ICASERT.2019.8934569</a:t>
            </a:r>
            <a:r>
              <a:rPr lang="en-IN" sz="1200" kern="100" dirty="0">
                <a:solidFill>
                  <a:srgbClr val="000000"/>
                </a:solidFill>
                <a:effectLst/>
                <a:highlight>
                  <a:srgbClr val="FFFFFF"/>
                </a:highlight>
                <a:latin typeface="Cambria" panose="02040503050406030204" pitchFamily="18" charset="0"/>
                <a:ea typeface="Cambria" panose="02040503050406030204" pitchFamily="18" charset="0"/>
                <a:cs typeface="Latha" panose="020B0604020202020204" pitchFamily="34" charset="0"/>
              </a:rPr>
              <a:t>.</a:t>
            </a:r>
          </a:p>
          <a:p>
            <a:pPr marL="285750" indent="-285750" algn="just">
              <a:lnSpc>
                <a:spcPct val="150000"/>
              </a:lnSpc>
              <a:buFont typeface="Arial" panose="020B0604020202020204" pitchFamily="34" charset="0"/>
              <a:buChar char="•"/>
            </a:pPr>
            <a:r>
              <a:rPr lang="en-IN" sz="1200" kern="100" dirty="0">
                <a:solidFill>
                  <a:srgbClr val="000000"/>
                </a:solidFill>
                <a:effectLst/>
                <a:highlight>
                  <a:srgbClr val="FFFFFF"/>
                </a:highlight>
                <a:latin typeface="Times New Roman" panose="02020603050405020304" pitchFamily="18" charset="0"/>
                <a:ea typeface="Calibri" panose="020F0502020204030204" pitchFamily="34" charset="0"/>
                <a:cs typeface="Latha" panose="020B0604020202020204" pitchFamily="34" charset="0"/>
              </a:rPr>
              <a:t> </a:t>
            </a:r>
            <a:r>
              <a:rPr lang="en-IN" sz="1200" kern="100" dirty="0">
                <a:effectLst/>
                <a:latin typeface="Cambria" panose="02040503050406030204" pitchFamily="18" charset="0"/>
                <a:ea typeface="Cambria" panose="02040503050406030204" pitchFamily="18" charset="0"/>
                <a:cs typeface="Latha" panose="020B0604020202020204" pitchFamily="34" charset="0"/>
              </a:rPr>
              <a:t>A.R. Patkar and P.P </a:t>
            </a:r>
            <a:r>
              <a:rPr lang="en-IN" sz="1200" kern="100" dirty="0" err="1">
                <a:effectLst/>
                <a:latin typeface="Cambria" panose="02040503050406030204" pitchFamily="18" charset="0"/>
                <a:ea typeface="Cambria" panose="02040503050406030204" pitchFamily="18" charset="0"/>
                <a:cs typeface="Latha" panose="020B0604020202020204" pitchFamily="34" charset="0"/>
              </a:rPr>
              <a:t>Tasgaonkar</a:t>
            </a:r>
            <a:r>
              <a:rPr lang="en-IN" sz="1200" kern="100" dirty="0">
                <a:effectLst/>
                <a:latin typeface="Cambria" panose="02040503050406030204" pitchFamily="18" charset="0"/>
                <a:ea typeface="Cambria" panose="02040503050406030204" pitchFamily="18" charset="0"/>
                <a:cs typeface="Latha" panose="020B0604020202020204" pitchFamily="34" charset="0"/>
              </a:rPr>
              <a:t>, "Object recognition using horizontal array of ultrasonic sensors", 2016 International Conference on Communication and Signal Processing (ICCSP), pp. 0983-0986, 2016, April. DOI: 10.1109/ICCSP.2016.7754294</a:t>
            </a:r>
          </a:p>
          <a:p>
            <a:pPr marL="285750" indent="-285750" algn="just">
              <a:lnSpc>
                <a:spcPct val="150000"/>
              </a:lnSpc>
              <a:buFont typeface="Arial" panose="020B0604020202020204" pitchFamily="34" charset="0"/>
              <a:buChar char="•"/>
            </a:pPr>
            <a:r>
              <a:rPr lang="en-IN" sz="1200" kern="100" dirty="0">
                <a:solidFill>
                  <a:srgbClr val="000000"/>
                </a:solidFill>
                <a:effectLst/>
                <a:latin typeface="Cambria" panose="02040503050406030204" pitchFamily="18" charset="0"/>
                <a:ea typeface="Cambria" panose="02040503050406030204" pitchFamily="18" charset="0"/>
                <a:cs typeface="Latha" panose="020B0604020202020204" pitchFamily="34" charset="0"/>
              </a:rPr>
              <a:t>C. </a:t>
            </a:r>
            <a:r>
              <a:rPr lang="en-IN" sz="1200" kern="100" dirty="0" err="1">
                <a:solidFill>
                  <a:srgbClr val="000000"/>
                </a:solidFill>
                <a:effectLst/>
                <a:latin typeface="Cambria" panose="02040503050406030204" pitchFamily="18" charset="0"/>
                <a:ea typeface="Cambria" panose="02040503050406030204" pitchFamily="18" charset="0"/>
                <a:cs typeface="Latha" panose="020B0604020202020204" pitchFamily="34" charset="0"/>
              </a:rPr>
              <a:t>Premebida</a:t>
            </a:r>
            <a:r>
              <a:rPr lang="en-IN" sz="1200" kern="100" dirty="0">
                <a:solidFill>
                  <a:srgbClr val="000000"/>
                </a:solidFill>
                <a:effectLst/>
                <a:latin typeface="Cambria" panose="02040503050406030204" pitchFamily="18" charset="0"/>
                <a:ea typeface="Cambria" panose="02040503050406030204" pitchFamily="18" charset="0"/>
                <a:cs typeface="Latha" panose="020B0604020202020204" pitchFamily="34" charset="0"/>
              </a:rPr>
              <a:t>, G. Monteiro, U. Nunes and P. Peixoto, "A LiDAR and vision-based approach for pedestrian and vehicle detection and tracking", 2007 IEEE Intelligent Transportation Systems Conference, 2007.</a:t>
            </a:r>
            <a:r>
              <a:rPr lang="en-IN" sz="1200" kern="100" dirty="0">
                <a:effectLst/>
                <a:latin typeface="Cambria" panose="02040503050406030204" pitchFamily="18" charset="0"/>
                <a:ea typeface="Cambria" panose="02040503050406030204" pitchFamily="18" charset="0"/>
                <a:cs typeface="Latha" panose="020B0604020202020204" pitchFamily="34" charset="0"/>
              </a:rPr>
              <a:t> </a:t>
            </a:r>
            <a:r>
              <a:rPr lang="en-IN" sz="1200" kern="100" dirty="0">
                <a:solidFill>
                  <a:srgbClr val="000000"/>
                </a:solidFill>
                <a:effectLst/>
                <a:latin typeface="Cambria" panose="02040503050406030204" pitchFamily="18" charset="0"/>
                <a:ea typeface="Cambria" panose="02040503050406030204" pitchFamily="18" charset="0"/>
                <a:cs typeface="Latha" panose="020B0604020202020204" pitchFamily="34" charset="0"/>
              </a:rPr>
              <a:t>DOI: 10.1109/ITSC.2007.4357637.</a:t>
            </a:r>
            <a:endParaRPr lang="en-IN" sz="1200" kern="100" dirty="0">
              <a:effectLst/>
              <a:latin typeface="Cambria" panose="02040503050406030204" pitchFamily="18" charset="0"/>
              <a:ea typeface="Cambria" panose="02040503050406030204" pitchFamily="18" charset="0"/>
              <a:cs typeface="Latha" panose="020B0604020202020204" pitchFamily="34" charset="0"/>
            </a:endParaRPr>
          </a:p>
          <a:p>
            <a:pPr marL="285750" lvl="0" indent="-285750" algn="just">
              <a:lnSpc>
                <a:spcPct val="150000"/>
              </a:lnSpc>
              <a:buFont typeface="Arial" panose="020B0604020202020204" pitchFamily="34" charset="0"/>
              <a:buChar char="•"/>
            </a:pPr>
            <a:r>
              <a:rPr lang="en-IN" sz="1200" dirty="0">
                <a:solidFill>
                  <a:srgbClr val="000000"/>
                </a:solidFill>
                <a:effectLst/>
                <a:latin typeface="Cambria" panose="02040503050406030204" pitchFamily="18" charset="0"/>
                <a:ea typeface="Cambria" panose="02040503050406030204" pitchFamily="18" charset="0"/>
              </a:rPr>
              <a:t>D. </a:t>
            </a:r>
            <a:r>
              <a:rPr lang="en-IN" sz="1200" dirty="0" err="1">
                <a:solidFill>
                  <a:srgbClr val="000000"/>
                </a:solidFill>
                <a:effectLst/>
                <a:latin typeface="Cambria" panose="02040503050406030204" pitchFamily="18" charset="0"/>
                <a:ea typeface="Cambria" panose="02040503050406030204" pitchFamily="18" charset="0"/>
              </a:rPr>
              <a:t>Wobschall</a:t>
            </a:r>
            <a:r>
              <a:rPr lang="en-IN" sz="1200" dirty="0">
                <a:solidFill>
                  <a:srgbClr val="000000"/>
                </a:solidFill>
                <a:effectLst/>
                <a:latin typeface="Cambria" panose="02040503050406030204" pitchFamily="18" charset="0"/>
                <a:ea typeface="Cambria" panose="02040503050406030204" pitchFamily="18" charset="0"/>
              </a:rPr>
              <a:t>, M. Zeng and B </a:t>
            </a:r>
            <a:r>
              <a:rPr lang="en-IN" sz="1200" dirty="0" err="1">
                <a:solidFill>
                  <a:srgbClr val="000000"/>
                </a:solidFill>
                <a:effectLst/>
                <a:latin typeface="Cambria" panose="02040503050406030204" pitchFamily="18" charset="0"/>
                <a:ea typeface="Cambria" panose="02040503050406030204" pitchFamily="18" charset="0"/>
              </a:rPr>
              <a:t>Srinivasaraghavan</a:t>
            </a:r>
            <a:r>
              <a:rPr lang="en-IN" sz="1200" dirty="0">
                <a:solidFill>
                  <a:srgbClr val="000000"/>
                </a:solidFill>
                <a:effectLst/>
                <a:latin typeface="Cambria" panose="02040503050406030204" pitchFamily="18" charset="0"/>
                <a:ea typeface="Cambria" panose="02040503050406030204" pitchFamily="18" charset="0"/>
              </a:rPr>
              <a:t>, "An ultrasonic/optical pulse sensor for precise distance measurements", 2005 Sensors for Industry Conference, pp. 31-34, 2005, February.</a:t>
            </a:r>
            <a:r>
              <a:rPr lang="en-IN" sz="1200" dirty="0">
                <a:solidFill>
                  <a:srgbClr val="000000"/>
                </a:solidFill>
                <a:effectLst/>
                <a:latin typeface="Cambria" panose="02040503050406030204" pitchFamily="18" charset="0"/>
                <a:ea typeface="Cambria" panose="02040503050406030204" pitchFamily="18" charset="0"/>
                <a:cs typeface="Latha" panose="020B0604020202020204" pitchFamily="34" charset="0"/>
              </a:rPr>
              <a:t> </a:t>
            </a:r>
            <a:r>
              <a:rPr lang="en-IN" sz="1200" dirty="0">
                <a:solidFill>
                  <a:srgbClr val="000000"/>
                </a:solidFill>
                <a:effectLst/>
                <a:latin typeface="Cambria" panose="02040503050406030204" pitchFamily="18" charset="0"/>
                <a:ea typeface="Cambria" panose="02040503050406030204" pitchFamily="18" charset="0"/>
              </a:rPr>
              <a:t>DOI: 10.1109/SICON.2005.257865</a:t>
            </a:r>
            <a:endParaRPr lang="en-IN" sz="1400" kern="100" dirty="0">
              <a:highlight>
                <a:srgbClr val="FFFFFF"/>
              </a:highlight>
              <a:latin typeface="Cambria" panose="02040503050406030204" pitchFamily="18" charset="0"/>
              <a:ea typeface="Cambria" panose="02040503050406030204" pitchFamily="18" charset="0"/>
              <a:cs typeface="Latha" panose="020B0604020202020204" pitchFamily="34" charset="0"/>
            </a:endParaRPr>
          </a:p>
          <a:p>
            <a:pPr marL="285750" lvl="0" indent="-285750" algn="just">
              <a:lnSpc>
                <a:spcPct val="150000"/>
              </a:lnSpc>
              <a:buFont typeface="Arial" panose="020B0604020202020204" pitchFamily="34" charset="0"/>
              <a:buChar char="•"/>
            </a:pPr>
            <a:endParaRPr lang="en-IN" sz="1400" kern="100" dirty="0">
              <a:solidFill>
                <a:srgbClr val="000000"/>
              </a:solidFill>
              <a:effectLst/>
              <a:highlight>
                <a:srgbClr val="FFFFFF"/>
              </a:highlight>
              <a:latin typeface="Cambria" panose="02040503050406030204" pitchFamily="18" charset="0"/>
              <a:ea typeface="Cambria" panose="02040503050406030204" pitchFamily="18" charset="0"/>
              <a:cs typeface="Latha" panose="020B0604020202020204" pitchFamily="34" charset="0"/>
            </a:endParaRPr>
          </a:p>
          <a:p>
            <a:pPr marL="285750" lvl="0" indent="-285750" algn="just">
              <a:lnSpc>
                <a:spcPct val="150000"/>
              </a:lnSpc>
              <a:buFont typeface="Arial" panose="020B0604020202020204" pitchFamily="34" charset="0"/>
              <a:buChar char="•"/>
            </a:pP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p>
            <a:endParaRPr lang="en-IN" sz="1050" dirty="0"/>
          </a:p>
          <a:p>
            <a:pPr algn="just">
              <a:lnSpc>
                <a:spcPct val="150000"/>
              </a:lnSpc>
            </a:pPr>
            <a:endParaRPr lang="en-IN" sz="1200" kern="100" dirty="0">
              <a:effectLst/>
              <a:latin typeface="Cambria" panose="02040503050406030204" pitchFamily="18" charset="0"/>
              <a:ea typeface="Cambria" panose="02040503050406030204" pitchFamily="18" charset="0"/>
              <a:cs typeface="Latha" panose="020B0604020202020204" pitchFamily="34" charset="0"/>
            </a:endParaRPr>
          </a:p>
          <a:p>
            <a:endParaRPr lang="en-IN" sz="1200" dirty="0"/>
          </a:p>
        </p:txBody>
      </p:sp>
    </p:spTree>
    <p:extLst>
      <p:ext uri="{BB962C8B-B14F-4D97-AF65-F5344CB8AC3E}">
        <p14:creationId xmlns:p14="http://schemas.microsoft.com/office/powerpoint/2010/main" val="3986386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BA714-1B87-B2D7-9803-95628A3C49F2}"/>
              </a:ext>
            </a:extLst>
          </p:cNvPr>
          <p:cNvSpPr txBox="1"/>
          <p:nvPr/>
        </p:nvSpPr>
        <p:spPr>
          <a:xfrm>
            <a:off x="2583024" y="3044279"/>
            <a:ext cx="7025951" cy="769441"/>
          </a:xfrm>
          <a:prstGeom prst="rect">
            <a:avLst/>
          </a:prstGeom>
          <a:noFill/>
        </p:spPr>
        <p:txBody>
          <a:bodyPr wrap="square" rtlCol="0">
            <a:spAutoFit/>
          </a:bodyPr>
          <a:lstStyle/>
          <a:p>
            <a:pPr algn="ctr"/>
            <a:r>
              <a:rPr lang="en-IN" sz="44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5265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9FD8-E651-C3F1-706E-C15CCF986F60}"/>
              </a:ext>
            </a:extLst>
          </p:cNvPr>
          <p:cNvSpPr>
            <a:spLocks noGrp="1"/>
          </p:cNvSpPr>
          <p:nvPr>
            <p:ph type="title"/>
          </p:nvPr>
        </p:nvSpPr>
        <p:spPr/>
        <p:txBody>
          <a:bodyPr/>
          <a:lstStyle/>
          <a:p>
            <a:pPr algn="ctr"/>
            <a:r>
              <a:rPr lang="en-US" sz="3600" dirty="0">
                <a:latin typeface="Cambria" panose="02040503050406030204" pitchFamily="18" charset="0"/>
                <a:ea typeface="Cambria" panose="02040503050406030204" pitchFamily="18" charset="0"/>
                <a:cs typeface="Times New Roman" pitchFamily="18" charset="0"/>
              </a:rPr>
              <a:t>Problems Identified</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DD6A4B0-2CFA-6306-64DF-3E1048E54C05}"/>
              </a:ext>
            </a:extLst>
          </p:cNvPr>
          <p:cNvSpPr>
            <a:spLocks noGrp="1"/>
          </p:cNvSpPr>
          <p:nvPr>
            <p:ph idx="1"/>
          </p:nvPr>
        </p:nvSpPr>
        <p:spPr/>
        <p:txBody>
          <a:bodyPr/>
          <a:lstStyle/>
          <a:p>
            <a:pPr algn="just"/>
            <a:r>
              <a:rPr lang="en-US" sz="2400" dirty="0">
                <a:latin typeface="Cambria" panose="02040503050406030204" pitchFamily="18" charset="0"/>
                <a:ea typeface="Cambria" panose="02040503050406030204" pitchFamily="18" charset="0"/>
                <a:cs typeface="Times New Roman" pitchFamily="18" charset="0"/>
              </a:rPr>
              <a:t>Safety and comfort of road users is becoming a matter of grave concern. </a:t>
            </a:r>
          </a:p>
          <a:p>
            <a:pPr algn="just"/>
            <a:r>
              <a:rPr lang="en-US" sz="2400" dirty="0">
                <a:latin typeface="Cambria" panose="02040503050406030204" pitchFamily="18" charset="0"/>
                <a:ea typeface="Cambria" panose="02040503050406030204" pitchFamily="18" charset="0"/>
                <a:cs typeface="Times New Roman" pitchFamily="18" charset="0"/>
              </a:rPr>
              <a:t>It is essential to build a safer and much more reliable system for traffic control and management, since the number of on road accidents has shoot up greatly with the increase in vehicle traffic.</a:t>
            </a:r>
          </a:p>
          <a:p>
            <a:pPr algn="just"/>
            <a:r>
              <a:rPr lang="en-US" sz="2400" dirty="0">
                <a:latin typeface="Cambria" panose="02040503050406030204" pitchFamily="18" charset="0"/>
                <a:ea typeface="Cambria" panose="02040503050406030204" pitchFamily="18" charset="0"/>
                <a:cs typeface="Times New Roman" pitchFamily="18" charset="0"/>
              </a:rPr>
              <a:t>objective of this project is to introduce a system which detects all kind of vehicle  at a street intersection and indicate the traffic using red light running.</a:t>
            </a:r>
          </a:p>
          <a:p>
            <a:endParaRPr lang="en-IN" dirty="0"/>
          </a:p>
        </p:txBody>
      </p:sp>
    </p:spTree>
    <p:extLst>
      <p:ext uri="{BB962C8B-B14F-4D97-AF65-F5344CB8AC3E}">
        <p14:creationId xmlns:p14="http://schemas.microsoft.com/office/powerpoint/2010/main" val="73846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3E26-09DA-F410-BF87-9FECCC7190CE}"/>
              </a:ext>
            </a:extLst>
          </p:cNvPr>
          <p:cNvSpPr>
            <a:spLocks noGrp="1"/>
          </p:cNvSpPr>
          <p:nvPr>
            <p:ph type="title"/>
          </p:nvPr>
        </p:nvSpPr>
        <p:spPr/>
        <p:txBody>
          <a:bodyPr/>
          <a:lstStyle/>
          <a:p>
            <a:r>
              <a:rPr lang="en-US" dirty="0"/>
              <a:t>                             </a:t>
            </a:r>
            <a:r>
              <a:rPr lang="en-US" dirty="0">
                <a:latin typeface="Cambria" panose="02040503050406030204" pitchFamily="18" charset="0"/>
                <a:ea typeface="Cambria" panose="02040503050406030204" pitchFamily="18" charset="0"/>
              </a:rPr>
              <a:t>Abstract </a:t>
            </a:r>
          </a:p>
        </p:txBody>
      </p:sp>
      <p:sp>
        <p:nvSpPr>
          <p:cNvPr id="3" name="Content Placeholder 2">
            <a:extLst>
              <a:ext uri="{FF2B5EF4-FFF2-40B4-BE49-F238E27FC236}">
                <a16:creationId xmlns:a16="http://schemas.microsoft.com/office/drawing/2014/main" id="{FE0F8565-3988-7009-7BB7-C521D272957B}"/>
              </a:ext>
            </a:extLst>
          </p:cNvPr>
          <p:cNvSpPr>
            <a:spLocks noGrp="1"/>
          </p:cNvSpPr>
          <p:nvPr>
            <p:ph idx="1"/>
          </p:nvPr>
        </p:nvSpPr>
        <p:spPr/>
        <p:txBody>
          <a:bodyPr>
            <a:normAutofit fontScale="92500" lnSpcReduction="20000"/>
          </a:bodyPr>
          <a:lstStyle/>
          <a:p>
            <a:r>
              <a:rPr lang="en-US" dirty="0">
                <a:latin typeface="Cambria" panose="02040503050406030204" pitchFamily="18" charset="0"/>
                <a:ea typeface="Cambria" panose="02040503050406030204" pitchFamily="18" charset="0"/>
              </a:rPr>
              <a:t>This project addresses the pressing need for improved safety and efficiency in traffic management systems by developing a Traffic Information Acquisition System. This system utilizes Arduino microcontrollers, sensors such as ultrasonic sensors, relay modules, and LED lights for traffic indication. </a:t>
            </a:r>
          </a:p>
          <a:p>
            <a:r>
              <a:rPr lang="en-US" dirty="0">
                <a:latin typeface="Cambria" panose="02040503050406030204" pitchFamily="18" charset="0"/>
                <a:ea typeface="Cambria" panose="02040503050406030204" pitchFamily="18" charset="0"/>
              </a:rPr>
              <a:t>The objective is to detect various types of vehicles at street intersections and at curved paths where the visibility of vehicles is low and signal traffic using red light indicators. </a:t>
            </a:r>
          </a:p>
          <a:p>
            <a:r>
              <a:rPr lang="en-US" dirty="0">
                <a:latin typeface="Cambria" panose="02040503050406030204" pitchFamily="18" charset="0"/>
                <a:ea typeface="Cambria" panose="02040503050406030204" pitchFamily="18" charset="0"/>
              </a:rPr>
              <a:t>This project report outlines the design, implementation, and analysis of the system's performance. By leveraging technology to enhance traffic control and management, this project aims to contribute to the safety and comfort of road users and pedestrians while reducing the risk of accidents caused by traffic congestion.</a:t>
            </a:r>
          </a:p>
        </p:txBody>
      </p:sp>
    </p:spTree>
    <p:extLst>
      <p:ext uri="{BB962C8B-B14F-4D97-AF65-F5344CB8AC3E}">
        <p14:creationId xmlns:p14="http://schemas.microsoft.com/office/powerpoint/2010/main" val="70363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F2F6-895C-F195-D648-B0968BC5CC34}"/>
              </a:ext>
            </a:extLst>
          </p:cNvPr>
          <p:cNvSpPr>
            <a:spLocks noGrp="1"/>
          </p:cNvSpPr>
          <p:nvPr>
            <p:ph type="title"/>
          </p:nvPr>
        </p:nvSpPr>
        <p:spPr/>
        <p:txBody>
          <a:bodyPr/>
          <a:lstStyle/>
          <a:p>
            <a:r>
              <a:rPr lang="en-US" dirty="0"/>
              <a:t>                      </a:t>
            </a:r>
            <a:r>
              <a:rPr lang="en-US" dirty="0">
                <a:latin typeface="Cambria" panose="02040503050406030204" pitchFamily="18" charset="0"/>
                <a:ea typeface="Cambria" panose="02040503050406030204" pitchFamily="18" charset="0"/>
              </a:rPr>
              <a:t>Existing System </a:t>
            </a:r>
          </a:p>
        </p:txBody>
      </p:sp>
      <p:sp>
        <p:nvSpPr>
          <p:cNvPr id="3" name="Content Placeholder 2">
            <a:extLst>
              <a:ext uri="{FF2B5EF4-FFF2-40B4-BE49-F238E27FC236}">
                <a16:creationId xmlns:a16="http://schemas.microsoft.com/office/drawing/2014/main" id="{1F79D600-D15B-C269-5865-1BD226E53E9B}"/>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The existing System has mirrors in the corners to identify the incoming vehicles in the curvy roads.</a:t>
            </a:r>
          </a:p>
          <a:p>
            <a:r>
              <a:rPr lang="en-US" dirty="0">
                <a:latin typeface="Cambria" panose="02040503050406030204" pitchFamily="18" charset="0"/>
                <a:ea typeface="Cambria" panose="02040503050406030204" pitchFamily="18" charset="0"/>
              </a:rPr>
              <a:t>This mirror system is useful only in day time not in night.</a:t>
            </a:r>
          </a:p>
          <a:p>
            <a:r>
              <a:rPr lang="en-US" dirty="0">
                <a:latin typeface="Cambria" panose="02040503050406030204" pitchFamily="18" charset="0"/>
                <a:ea typeface="Cambria" panose="02040503050406030204" pitchFamily="18" charset="0"/>
              </a:rPr>
              <a:t>Some other intersections follow timer based traffic light signal control this causes waste of time when there are few vehicles in the road.</a:t>
            </a:r>
          </a:p>
        </p:txBody>
      </p:sp>
    </p:spTree>
    <p:extLst>
      <p:ext uri="{BB962C8B-B14F-4D97-AF65-F5344CB8AC3E}">
        <p14:creationId xmlns:p14="http://schemas.microsoft.com/office/powerpoint/2010/main" val="28495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B2ED7-E8F3-6C27-A597-DE14E0A26CDC}"/>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Work plan </a:t>
            </a:r>
          </a:p>
        </p:txBody>
      </p:sp>
      <p:pic>
        <p:nvPicPr>
          <p:cNvPr id="4" name="Content Placeholder 3">
            <a:extLst>
              <a:ext uri="{FF2B5EF4-FFF2-40B4-BE49-F238E27FC236}">
                <a16:creationId xmlns:a16="http://schemas.microsoft.com/office/drawing/2014/main" id="{7634DAFF-B5BC-D6E4-A9A8-760D3162CA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206" y="2677935"/>
            <a:ext cx="4976294" cy="3009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atellite view of a city">
            <a:extLst>
              <a:ext uri="{FF2B5EF4-FFF2-40B4-BE49-F238E27FC236}">
                <a16:creationId xmlns:a16="http://schemas.microsoft.com/office/drawing/2014/main" id="{EF9F021D-935E-A97A-CE0C-A585B9C97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744" y="2677934"/>
            <a:ext cx="4842781" cy="3009901"/>
          </a:xfrm>
          <a:prstGeom prst="rect">
            <a:avLst/>
          </a:prstGeom>
        </p:spPr>
      </p:pic>
    </p:spTree>
    <p:extLst>
      <p:ext uri="{BB962C8B-B14F-4D97-AF65-F5344CB8AC3E}">
        <p14:creationId xmlns:p14="http://schemas.microsoft.com/office/powerpoint/2010/main" val="346681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9B7E-FE48-7B51-5A89-C867D8DFB042}"/>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Methodology</a:t>
            </a:r>
            <a:endParaRPr lang="en-IN" dirty="0">
              <a:latin typeface="Cambria" panose="02040503050406030204" pitchFamily="18" charset="0"/>
              <a:ea typeface="Cambria" panose="02040503050406030204" pitchFamily="18" charset="0"/>
            </a:endParaRPr>
          </a:p>
        </p:txBody>
      </p:sp>
      <p:pic>
        <p:nvPicPr>
          <p:cNvPr id="4" name="Content Placeholder 7" descr="A diagram of a wifi route&#10;&#10;Description automatically generated">
            <a:extLst>
              <a:ext uri="{FF2B5EF4-FFF2-40B4-BE49-F238E27FC236}">
                <a16:creationId xmlns:a16="http://schemas.microsoft.com/office/drawing/2014/main" id="{7E555776-DDE7-B77C-BDAF-D5BC89A8F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798" y="2336800"/>
            <a:ext cx="4648380" cy="3598863"/>
          </a:xfrm>
        </p:spPr>
      </p:pic>
    </p:spTree>
    <p:extLst>
      <p:ext uri="{BB962C8B-B14F-4D97-AF65-F5344CB8AC3E}">
        <p14:creationId xmlns:p14="http://schemas.microsoft.com/office/powerpoint/2010/main" val="176915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FA9F-6F7A-996D-5D2A-A3311B00CCDE}"/>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Components Used</a:t>
            </a:r>
          </a:p>
        </p:txBody>
      </p:sp>
      <p:sp>
        <p:nvSpPr>
          <p:cNvPr id="3" name="Content Placeholder 2">
            <a:extLst>
              <a:ext uri="{FF2B5EF4-FFF2-40B4-BE49-F238E27FC236}">
                <a16:creationId xmlns:a16="http://schemas.microsoft.com/office/drawing/2014/main" id="{CACE8452-134A-9A45-533D-045CEF949260}"/>
              </a:ext>
            </a:extLst>
          </p:cNvPr>
          <p:cNvSpPr>
            <a:spLocks noGrp="1"/>
          </p:cNvSpPr>
          <p:nvPr>
            <p:ph idx="1"/>
          </p:nvPr>
        </p:nvSpPr>
        <p:spPr/>
        <p:txBody>
          <a:bodyPr/>
          <a:lstStyle/>
          <a:p>
            <a:pPr algn="l">
              <a:buFont typeface="Arial" pitchFamily="34" charset="0"/>
              <a:buChar char="•"/>
            </a:pPr>
            <a:r>
              <a:rPr lang="en-US" sz="2400" dirty="0">
                <a:solidFill>
                  <a:schemeClr val="tx1"/>
                </a:solidFill>
                <a:latin typeface="Cambria" panose="02040503050406030204" pitchFamily="18" charset="0"/>
                <a:ea typeface="Cambria" panose="02040503050406030204" pitchFamily="18" charset="0"/>
                <a:cs typeface="Times New Roman" pitchFamily="18" charset="0"/>
              </a:rPr>
              <a:t>Arduino</a:t>
            </a:r>
          </a:p>
          <a:p>
            <a:pPr algn="l">
              <a:buFont typeface="Arial" pitchFamily="34" charset="0"/>
              <a:buChar char="•"/>
            </a:pPr>
            <a:r>
              <a:rPr lang="en-US" sz="2400" dirty="0">
                <a:solidFill>
                  <a:schemeClr val="tx1"/>
                </a:solidFill>
                <a:latin typeface="Cambria" panose="02040503050406030204" pitchFamily="18" charset="0"/>
                <a:ea typeface="Cambria" panose="02040503050406030204" pitchFamily="18" charset="0"/>
                <a:cs typeface="Times New Roman" pitchFamily="18" charset="0"/>
              </a:rPr>
              <a:t>Sensors (Ultrasonic Sensor) </a:t>
            </a:r>
          </a:p>
          <a:p>
            <a:pPr algn="l">
              <a:buFont typeface="Arial" pitchFamily="34" charset="0"/>
              <a:buChar char="•"/>
            </a:pPr>
            <a:r>
              <a:rPr lang="en-US" dirty="0">
                <a:latin typeface="Cambria" panose="02040503050406030204" pitchFamily="18" charset="0"/>
                <a:ea typeface="Cambria" panose="02040503050406030204" pitchFamily="18" charset="0"/>
                <a:cs typeface="Times New Roman" pitchFamily="18" charset="0"/>
              </a:rPr>
              <a:t>Relay module </a:t>
            </a:r>
            <a:endParaRPr lang="en-US" sz="2400" dirty="0">
              <a:solidFill>
                <a:schemeClr val="tx1"/>
              </a:solidFill>
              <a:latin typeface="Cambria" panose="02040503050406030204" pitchFamily="18" charset="0"/>
              <a:ea typeface="Cambria" panose="02040503050406030204" pitchFamily="18" charset="0"/>
              <a:cs typeface="Times New Roman" pitchFamily="18" charset="0"/>
            </a:endParaRPr>
          </a:p>
          <a:p>
            <a:pPr algn="l">
              <a:buFont typeface="Arial" pitchFamily="34" charset="0"/>
              <a:buChar char="•"/>
            </a:pPr>
            <a:r>
              <a:rPr lang="en-US" sz="2400" dirty="0">
                <a:solidFill>
                  <a:schemeClr val="tx1"/>
                </a:solidFill>
                <a:latin typeface="Cambria" panose="02040503050406030204" pitchFamily="18" charset="0"/>
                <a:ea typeface="Cambria" panose="02040503050406030204" pitchFamily="18" charset="0"/>
                <a:cs typeface="Times New Roman" pitchFamily="18" charset="0"/>
              </a:rPr>
              <a:t>LED </a:t>
            </a:r>
            <a:r>
              <a:rPr lang="en-US" sz="2400" dirty="0">
                <a:latin typeface="Cambria" panose="02040503050406030204" pitchFamily="18" charset="0"/>
                <a:ea typeface="Cambria" panose="02040503050406030204" pitchFamily="18" charset="0"/>
                <a:cs typeface="Times New Roman" pitchFamily="18" charset="0"/>
              </a:rPr>
              <a:t>Lights for traffic indication</a:t>
            </a:r>
            <a:endParaRPr lang="en-US" sz="2400" dirty="0">
              <a:solidFill>
                <a:schemeClr val="tx1"/>
              </a:solidFill>
              <a:latin typeface="Cambria" panose="02040503050406030204" pitchFamily="18" charset="0"/>
              <a:ea typeface="Cambria" panose="02040503050406030204" pitchFamily="18" charset="0"/>
              <a:cs typeface="Times New Roman" pitchFamily="18" charset="0"/>
            </a:endParaRPr>
          </a:p>
          <a:p>
            <a:endParaRPr lang="en-IN" dirty="0"/>
          </a:p>
        </p:txBody>
      </p:sp>
    </p:spTree>
    <p:extLst>
      <p:ext uri="{BB962C8B-B14F-4D97-AF65-F5344CB8AC3E}">
        <p14:creationId xmlns:p14="http://schemas.microsoft.com/office/powerpoint/2010/main" val="253712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B82-7120-E61A-17F8-48ED729E15B8}"/>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Circuit Diagram</a:t>
            </a:r>
          </a:p>
        </p:txBody>
      </p:sp>
      <p:pic>
        <p:nvPicPr>
          <p:cNvPr id="7" name="Content Placeholder 6" descr="A circuit board with wires&#10;&#10;Description automatically generated">
            <a:extLst>
              <a:ext uri="{FF2B5EF4-FFF2-40B4-BE49-F238E27FC236}">
                <a16:creationId xmlns:a16="http://schemas.microsoft.com/office/drawing/2014/main" id="{01F45741-CBE2-1DD5-93F1-E1D1C4778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654" y="2336800"/>
            <a:ext cx="4218667" cy="3598863"/>
          </a:xfrm>
        </p:spPr>
      </p:pic>
    </p:spTree>
    <p:extLst>
      <p:ext uri="{BB962C8B-B14F-4D97-AF65-F5344CB8AC3E}">
        <p14:creationId xmlns:p14="http://schemas.microsoft.com/office/powerpoint/2010/main" val="11575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CE4D-6684-0395-D09A-8385E18F8282}"/>
              </a:ext>
            </a:extLst>
          </p:cNvPr>
          <p:cNvSpPr>
            <a:spLocks noGrp="1"/>
          </p:cNvSpPr>
          <p:nvPr>
            <p:ph type="title"/>
          </p:nvPr>
        </p:nvSpPr>
        <p:spPr/>
        <p:txBody>
          <a:bodyPr/>
          <a:lstStyle/>
          <a:p>
            <a:r>
              <a:rPr lang="en-US" dirty="0"/>
              <a:t>                  </a:t>
            </a:r>
            <a:r>
              <a:rPr lang="en-US" dirty="0">
                <a:latin typeface="Cambria" panose="02040503050406030204" pitchFamily="18" charset="0"/>
                <a:ea typeface="Cambria" panose="02040503050406030204" pitchFamily="18" charset="0"/>
              </a:rPr>
              <a:t>Results and discussion </a:t>
            </a:r>
          </a:p>
        </p:txBody>
      </p:sp>
      <p:sp>
        <p:nvSpPr>
          <p:cNvPr id="3" name="Content Placeholder 2">
            <a:extLst>
              <a:ext uri="{FF2B5EF4-FFF2-40B4-BE49-F238E27FC236}">
                <a16:creationId xmlns:a16="http://schemas.microsoft.com/office/drawing/2014/main" id="{0AC4399F-19E7-E1B8-E8F2-D9395AD153DA}"/>
              </a:ext>
            </a:extLst>
          </p:cNvPr>
          <p:cNvSpPr>
            <a:spLocks noGrp="1"/>
          </p:cNvSpPr>
          <p:nvPr>
            <p:ph idx="1"/>
          </p:nvPr>
        </p:nvSpPr>
        <p:spPr>
          <a:xfrm>
            <a:off x="1297781" y="2336873"/>
            <a:ext cx="8996401" cy="2686962"/>
          </a:xfrm>
        </p:spPr>
        <p:txBody>
          <a:bodyPr>
            <a:normAutofit lnSpcReduction="10000"/>
          </a:bodyPr>
          <a:lstStyle/>
          <a:p>
            <a:r>
              <a:rPr lang="en-US" dirty="0">
                <a:latin typeface="Cambria" panose="02040503050406030204" pitchFamily="18" charset="0"/>
                <a:ea typeface="Cambria" panose="02040503050406030204" pitchFamily="18" charset="0"/>
              </a:rPr>
              <a:t>The output of this project is based on Two cases.</a:t>
            </a:r>
          </a:p>
          <a:p>
            <a:r>
              <a:rPr lang="en-US" dirty="0">
                <a:latin typeface="Cambria" panose="02040503050406030204" pitchFamily="18" charset="0"/>
                <a:ea typeface="Cambria" panose="02040503050406030204" pitchFamily="18" charset="0"/>
              </a:rPr>
              <a:t>Case1</a:t>
            </a:r>
          </a:p>
          <a:p>
            <a:r>
              <a:rPr lang="en-US" dirty="0">
                <a:latin typeface="Cambria" panose="02040503050406030204" pitchFamily="18" charset="0"/>
                <a:ea typeface="Cambria" panose="02040503050406030204" pitchFamily="18" charset="0"/>
              </a:rPr>
              <a:t>When the obstacle does not interrupt the signal of the sensor or greater than 200cm Green light will be switched ON.</a:t>
            </a:r>
          </a:p>
          <a:p>
            <a:r>
              <a:rPr lang="en-US" dirty="0">
                <a:latin typeface="Cambria" panose="02040503050406030204" pitchFamily="18" charset="0"/>
                <a:ea typeface="Cambria" panose="02040503050406030204" pitchFamily="18" charset="0"/>
              </a:rPr>
              <a:t>Case 2
When the obstacle interrupt the signal of the sensor or lesser than 200cm Red light will be switched ON.</a:t>
            </a:r>
          </a:p>
          <a:p>
            <a:endParaRPr lang="en-US" dirty="0"/>
          </a:p>
        </p:txBody>
      </p:sp>
    </p:spTree>
    <p:extLst>
      <p:ext uri="{BB962C8B-B14F-4D97-AF65-F5344CB8AC3E}">
        <p14:creationId xmlns:p14="http://schemas.microsoft.com/office/powerpoint/2010/main" val="1891994099"/>
      </p:ext>
    </p:extLst>
  </p:cSld>
  <p:clrMapOvr>
    <a:masterClrMapping/>
  </p:clrMapOvr>
</p:sld>
</file>

<file path=ppt/theme/theme1.xml><?xml version="1.0" encoding="utf-8"?>
<a:theme xmlns:a="http://schemas.openxmlformats.org/drawingml/2006/main" name="Berl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223</TotalTime>
  <Words>615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Times New Roman</vt:lpstr>
      <vt:lpstr>Trebuchet MS</vt:lpstr>
      <vt:lpstr>Berlin</vt:lpstr>
      <vt:lpstr>Traffic information acquisition system</vt:lpstr>
      <vt:lpstr>Problems Identified</vt:lpstr>
      <vt:lpstr>                             Abstract </vt:lpstr>
      <vt:lpstr>                      Existing System </vt:lpstr>
      <vt:lpstr>Work plan </vt:lpstr>
      <vt:lpstr>Methodology</vt:lpstr>
      <vt:lpstr>Components Used</vt:lpstr>
      <vt:lpstr>Circuit Diagram</vt:lpstr>
      <vt:lpstr>                  Results and discussion </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information acquisition system</dc:title>
  <dc:creator>Gautham krithick Ravichandran</dc:creator>
  <cp:lastModifiedBy>Gopi P</cp:lastModifiedBy>
  <cp:revision>15</cp:revision>
  <dcterms:created xsi:type="dcterms:W3CDTF">2024-01-21T07:54:13Z</dcterms:created>
  <dcterms:modified xsi:type="dcterms:W3CDTF">2024-07-28T11:31:02Z</dcterms:modified>
</cp:coreProperties>
</file>