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s/slide10.xml" ContentType="application/vnd.openxmlformats-officedocument.presentationml.slide+xml"/>
  <Override PartName="/ppt/charts/chart2.xml" ContentType="application/vnd.openxmlformats-officedocument.drawingml.chart+xml"/>
  <Override PartName="/ppt/slides/slide11.xml" ContentType="application/vnd.openxmlformats-officedocument.presentationml.slide+xml"/>
  <Override PartName="/ppt/charts/chart3.xml" ContentType="application/vnd.openxmlformats-officedocument.drawingml.chart+xml"/>
  <Override PartName="/ppt/slides/slide12.xml" ContentType="application/vnd.openxmlformats-officedocument.presentationml.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14" autoAdjust="0"/>
    <p:restoredTop sz="94624" autoAdjust="0"/>
  </p:normalViewPr>
  <p:slideViewPr>
    <p:cSldViewPr>
      <p:cViewPr varScale="1">
        <p:scale>
          <a:sx n="69" d="100"/>
          <a:sy n="69" d="100"/>
        </p:scale>
        <p:origin x="-85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6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4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_rels/chart5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Admin\Downloads\Gajendran%20N%20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/>
              <a:t>Employee dataset  in classification of  Work  </a:t>
            </a:r>
            <a:r>
              <a:rPr lang="en-US" dirty="0" err="1"/>
              <a:t>Locarion</a:t>
            </a:r>
            <a:r>
              <a:rPr lang="en-US" dirty="0"/>
              <a:t> </a:t>
            </a: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07591172286670274"/>
          <c:y val="0.2960648148148155"/>
          <c:w val="0.5452980304942806"/>
          <c:h val="0.6029350678991219"/>
        </c:manualLayout>
      </c:layout>
      <c:ofPieChart>
        <c:ofPieType val="bar"/>
        <c:varyColors val="1"/>
        <c:ser>
          <c:idx val="0"/>
          <c:order val="0"/>
          <c:tx>
            <c:strRef>
              <c:f>Sheet4!$W$33:$W$34</c:f>
              <c:strCache>
                <c:ptCount val="1"/>
                <c:pt idx="0">
                  <c:v> 4 . Employee dataset  in classification of  Work  Locarion Male</c:v>
                </c:pt>
              </c:strCache>
            </c:strRef>
          </c:tx>
          <c:explosion val="3"/>
          <c:dPt>
            <c:idx val="1"/>
            <c:explosion val="43"/>
          </c:dPt>
          <c:dPt>
            <c:idx val="3"/>
            <c:explosion val="32"/>
          </c:dPt>
          <c:dPt>
            <c:idx val="8"/>
            <c:explosion val="25"/>
          </c:dPt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Sheet4!$W$35:$W$42</c:f>
              <c:numCache>
                <c:formatCode>General</c:formatCode>
                <c:ptCount val="8"/>
                <c:pt idx="0">
                  <c:v>10.0</c:v>
                </c:pt>
                <c:pt idx="1">
                  <c:v>15.0</c:v>
                </c:pt>
                <c:pt idx="2">
                  <c:v>14.0</c:v>
                </c:pt>
                <c:pt idx="3">
                  <c:v>15.0</c:v>
                </c:pt>
                <c:pt idx="4">
                  <c:v>24.0</c:v>
                </c:pt>
                <c:pt idx="5">
                  <c:v>8.0</c:v>
                </c:pt>
                <c:pt idx="6">
                  <c:v>11.0</c:v>
                </c:pt>
                <c:pt idx="7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Sheet4!$X$33:$X$34</c:f>
              <c:strCache>
                <c:ptCount val="1"/>
                <c:pt idx="0">
                  <c:v> 4 . Employee dataset  in classification of  Work  Locarion Female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Sheet4!$X$35:$X$42</c:f>
              <c:numCache>
                <c:formatCode>General</c:formatCode>
                <c:ptCount val="8"/>
                <c:pt idx="0">
                  <c:v>16.0</c:v>
                </c:pt>
                <c:pt idx="1">
                  <c:v>19.0</c:v>
                </c:pt>
                <c:pt idx="2">
                  <c:v>9.0</c:v>
                </c:pt>
                <c:pt idx="3">
                  <c:v>9.0</c:v>
                </c:pt>
                <c:pt idx="4">
                  <c:v>23.0</c:v>
                </c:pt>
                <c:pt idx="5">
                  <c:v>12.0</c:v>
                </c:pt>
                <c:pt idx="6">
                  <c:v>11.0</c:v>
                </c:pt>
                <c:pt idx="7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Sheet4!$Y$33:$Y$34</c:f>
              <c:strCache>
                <c:ptCount val="1"/>
                <c:pt idx="0">
                  <c:v> 4 . Employee dataset  in classification of  Work  Locarion Total</c:v>
                </c:pt>
              </c:strCache>
            </c:strRef>
          </c:tx>
          <c:cat>
            <c:multiLvlStrRef>
              <c:f>Sheet4!$U$35:$V$42</c:f>
              <c:multiLvlStrCache>
                <c:ptCount val="8"/>
                <c:lvl>
                  <c:pt idx="0">
                    <c:v>Chennai, India</c:v>
                  </c:pt>
                  <c:pt idx="1">
                    <c:v>Hyderabad, India</c:v>
                  </c:pt>
                  <c:pt idx="2">
                    <c:v>Auckland, New Zealand</c:v>
                  </c:pt>
                  <c:pt idx="3">
                    <c:v>Columbus, USA</c:v>
                  </c:pt>
                  <c:pt idx="4">
                    <c:v>Remote</c:v>
                  </c:pt>
                  <c:pt idx="5">
                    <c:v>Seattle, USA</c:v>
                  </c:pt>
                  <c:pt idx="6">
                    <c:v>Wellington, New Zealand</c:v>
                  </c:pt>
                  <c:pt idx="7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Sheet4!$Y$35:$Y$42</c:f>
              <c:numCache>
                <c:formatCode>General</c:formatCode>
                <c:ptCount val="8"/>
                <c:pt idx="0">
                  <c:v>26.0</c:v>
                </c:pt>
                <c:pt idx="1">
                  <c:v>34.0</c:v>
                </c:pt>
                <c:pt idx="2">
                  <c:v>23.0</c:v>
                </c:pt>
                <c:pt idx="3">
                  <c:v>24.0</c:v>
                </c:pt>
                <c:pt idx="4">
                  <c:v>47.0</c:v>
                </c:pt>
                <c:pt idx="5">
                  <c:v>20.0</c:v>
                </c:pt>
                <c:pt idx="6">
                  <c:v>22.0</c:v>
                </c:pt>
                <c:pt idx="7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c:style val="11"/>
  <c:chart>
    <c:autoTitleDeleted val="0"/>
    <c:view3D>
      <c:rotX val="15"/>
      <c:rotY val="20"/>
      <c:rAngAx val="1"/>
    </c:view3D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Sheet4!$F$26:$F$27</c:f>
              <c:strCache>
                <c:ptCount val="1"/>
                <c:pt idx="0">
                  <c:v>3 . Employee  Dataset  in  classification  of  Employee Type 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Sheet4!$F$28:$F$31</c:f>
              <c:numCache>
                <c:formatCode>General</c:formatCode>
                <c:ptCount val="4"/>
                <c:pt idx="0">
                  <c:v>18.0</c:v>
                </c:pt>
                <c:pt idx="1">
                  <c:v>59.0</c:v>
                </c:pt>
                <c:pt idx="2">
                  <c:v>20.0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Sheet4!$G$26:$G$27</c:f>
              <c:strCache>
                <c:ptCount val="1"/>
                <c:pt idx="0">
                  <c:v>3 . Employee  Dataset  in  classification  of  Employee Type Female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Sheet4!$G$28:$G$31</c:f>
              <c:numCache>
                <c:formatCode>General</c:formatCode>
                <c:ptCount val="4"/>
                <c:pt idx="0">
                  <c:v>17.0</c:v>
                </c:pt>
                <c:pt idx="1">
                  <c:v>68.0</c:v>
                </c:pt>
                <c:pt idx="2">
                  <c:v>14.0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Sheet4!$H$26:$H$27</c:f>
              <c:strCache>
                <c:ptCount val="1"/>
                <c:pt idx="0">
                  <c:v>3 . Employee  Dataset  in  classification  of  Employee Type Total</c:v>
                </c:pt>
              </c:strCache>
            </c:strRef>
          </c:tx>
          <c:invertIfNegative val="0"/>
          <c:cat>
            <c:multiLvlStrRef>
              <c:f>Sheet4!$D$28:$E$31</c:f>
              <c:multiLvlStrCache>
                <c:ptCount val="4"/>
                <c:lvl>
                  <c:pt idx="0">
                    <c:v>Fixed Term</c:v>
                  </c:pt>
                  <c:pt idx="1">
                    <c:v>Permanent</c:v>
                  </c:pt>
                  <c:pt idx="2">
                    <c:v>Temporary</c:v>
                  </c:pt>
                  <c:pt idx="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</c:lvl>
              </c:multiLvlStrCache>
            </c:multiLvlStrRef>
          </c:cat>
          <c:val>
            <c:numRef>
              <c:f>Sheet4!$H$28:$H$31</c:f>
              <c:numCache>
                <c:formatCode>General</c:formatCode>
                <c:ptCount val="4"/>
                <c:pt idx="0">
                  <c:v>35.0</c:v>
                </c:pt>
                <c:pt idx="1">
                  <c:v>127.0</c:v>
                </c:pt>
                <c:pt idx="2">
                  <c:v>34.0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8800384"/>
        <c:axId val="98985856"/>
        <c:axId val="0"/>
      </c:bar3DChart>
      <c:catAx>
        <c:axId val="98800384"/>
        <c:scaling>
          <c:orientation val="minMax"/>
        </c:scaling>
        <c:delete val="0"/>
        <c:axPos val="l"/>
        <c:majorTickMark val="out"/>
        <c:minorTickMark val="none"/>
        <c:tickLblPos val="nextTo"/>
        <c:crossAx val="98985856"/>
        <c:crosses val="autoZero"/>
        <c:auto val="1"/>
        <c:lblAlgn val="ctr"/>
        <c:lblOffset val="100"/>
        <c:noMultiLvlLbl val="0"/>
      </c:catAx>
      <c:valAx>
        <c:axId val="9898585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988003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percentStacked"/>
        <c:varyColors val="0"/>
        <c:ser>
          <c:idx val="0"/>
          <c:order val="0"/>
          <c:tx>
            <c:strRef>
              <c:f>Sheet4!$W$3:$W$4</c:f>
              <c:strCache>
                <c:ptCount val="1"/>
                <c:pt idx="0">
                  <c:v>2 . Employee  Dataset  in  classification  of  Department 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Sheet4!$W$5:$W$18</c:f>
              <c:numCache>
                <c:formatCode>General</c:formatCode>
                <c:ptCount val="14"/>
                <c:pt idx="0">
                  <c:v>11.0</c:v>
                </c:pt>
                <c:pt idx="1">
                  <c:v>6.0</c:v>
                </c:pt>
                <c:pt idx="2">
                  <c:v>8.0</c:v>
                </c:pt>
                <c:pt idx="3">
                  <c:v>6.0</c:v>
                </c:pt>
                <c:pt idx="4">
                  <c:v>12.0</c:v>
                </c:pt>
                <c:pt idx="5">
                  <c:v>4.0</c:v>
                </c:pt>
                <c:pt idx="6">
                  <c:v>9.0</c:v>
                </c:pt>
                <c:pt idx="7">
                  <c:v>10.0</c:v>
                </c:pt>
                <c:pt idx="8">
                  <c:v>5.0</c:v>
                </c:pt>
                <c:pt idx="9">
                  <c:v>6.0</c:v>
                </c:pt>
                <c:pt idx="10">
                  <c:v>11.0</c:v>
                </c:pt>
                <c:pt idx="11">
                  <c:v>6.0</c:v>
                </c:pt>
                <c:pt idx="12">
                  <c:v>3.0</c:v>
                </c:pt>
                <c:pt idx="1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Sheet4!$X$3:$X$4</c:f>
              <c:strCache>
                <c:ptCount val="1"/>
                <c:pt idx="0">
                  <c:v>2 . Employee  Dataset  in  classification  of  Department Female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Sheet4!$X$5:$X$18</c:f>
              <c:numCache>
                <c:formatCode>General</c:formatCode>
                <c:ptCount val="14"/>
                <c:pt idx="0">
                  <c:v>3.0</c:v>
                </c:pt>
                <c:pt idx="1">
                  <c:v>13.0</c:v>
                </c:pt>
                <c:pt idx="2">
                  <c:v>10.0</c:v>
                </c:pt>
                <c:pt idx="3">
                  <c:v>10.0</c:v>
                </c:pt>
                <c:pt idx="4">
                  <c:v>9.0</c:v>
                </c:pt>
                <c:pt idx="5">
                  <c:v>11.0</c:v>
                </c:pt>
                <c:pt idx="6">
                  <c:v>8.0</c:v>
                </c:pt>
                <c:pt idx="7">
                  <c:v>8.0</c:v>
                </c:pt>
                <c:pt idx="8">
                  <c:v>4.0</c:v>
                </c:pt>
                <c:pt idx="9">
                  <c:v>6.0</c:v>
                </c:pt>
                <c:pt idx="10">
                  <c:v>9.0</c:v>
                </c:pt>
                <c:pt idx="11">
                  <c:v>4.0</c:v>
                </c:pt>
                <c:pt idx="12">
                  <c:v>4.0</c:v>
                </c:pt>
                <c:pt idx="1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Sheet4!$Y$3:$Y$4</c:f>
              <c:strCache>
                <c:ptCount val="1"/>
                <c:pt idx="0">
                  <c:v>2 . Employee  Dataset  in  classification  of  Department Total</c:v>
                </c:pt>
              </c:strCache>
            </c:strRef>
          </c:tx>
          <c:cat>
            <c:multiLvlStrRef>
              <c:f>Sheet4!$U$5:$V$18</c:f>
              <c:multiLvlStrCache>
                <c:ptCount val="14"/>
                <c:lvl>
                  <c:pt idx="0">
                    <c:v>Engineering</c:v>
                  </c:pt>
                  <c:pt idx="1">
                    <c:v>Training</c:v>
                  </c:pt>
                  <c:pt idx="2">
                    <c:v>Product Management</c:v>
                  </c:pt>
                  <c:pt idx="3">
                    <c:v>Services</c:v>
                  </c:pt>
                  <c:pt idx="4">
                    <c:v>Business Development</c:v>
                  </c:pt>
                  <c:pt idx="5">
                    <c:v>Research and Development</c:v>
                  </c:pt>
                  <c:pt idx="6">
                    <c:v>Support</c:v>
                  </c:pt>
                  <c:pt idx="7">
                    <c:v>Legal</c:v>
                  </c:pt>
                  <c:pt idx="8">
                    <c:v>Sales</c:v>
                  </c:pt>
                  <c:pt idx="9">
                    <c:v>Human Resources</c:v>
                  </c:pt>
                  <c:pt idx="10">
                    <c:v>Accounting</c:v>
                  </c:pt>
                  <c:pt idx="11">
                    <c:v>Marketing</c:v>
                  </c:pt>
                  <c:pt idx="12">
                    <c:v>Null</c:v>
                  </c:pt>
                  <c:pt idx="13">
                    <c:v>Total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  <c:pt idx="7">
                    <c:v>8</c:v>
                  </c:pt>
                  <c:pt idx="8">
                    <c:v>9</c:v>
                  </c:pt>
                  <c:pt idx="9">
                    <c:v>10</c:v>
                  </c:pt>
                  <c:pt idx="10">
                    <c:v>11</c:v>
                  </c:pt>
                  <c:pt idx="11">
                    <c:v>12</c:v>
                  </c:pt>
                  <c:pt idx="12">
                    <c:v>13</c:v>
                  </c:pt>
                </c:lvl>
              </c:multiLvlStrCache>
            </c:multiLvlStrRef>
          </c:cat>
          <c:val>
            <c:numRef>
              <c:f>Sheet4!$Y$5:$Y$18</c:f>
              <c:numCache>
                <c:formatCode>General</c:formatCode>
                <c:ptCount val="14"/>
                <c:pt idx="0">
                  <c:v>14.0</c:v>
                </c:pt>
                <c:pt idx="1">
                  <c:v>19.0</c:v>
                </c:pt>
                <c:pt idx="2">
                  <c:v>18.0</c:v>
                </c:pt>
                <c:pt idx="3">
                  <c:v>16.0</c:v>
                </c:pt>
                <c:pt idx="4">
                  <c:v>21.0</c:v>
                </c:pt>
                <c:pt idx="5">
                  <c:v>15.0</c:v>
                </c:pt>
                <c:pt idx="6">
                  <c:v>17.0</c:v>
                </c:pt>
                <c:pt idx="7">
                  <c:v>18.0</c:v>
                </c:pt>
                <c:pt idx="8">
                  <c:v>9.0</c:v>
                </c:pt>
                <c:pt idx="9">
                  <c:v>12.0</c:v>
                </c:pt>
                <c:pt idx="10">
                  <c:v>20.0</c:v>
                </c:pt>
                <c:pt idx="11">
                  <c:v>10.0</c:v>
                </c:pt>
                <c:pt idx="12">
                  <c:v>7.0</c:v>
                </c:pt>
                <c:pt idx="1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33600"/>
        <c:axId val="97262208"/>
      </c:areaChart>
      <c:catAx>
        <c:axId val="97033600"/>
        <c:scaling>
          <c:orientation val="minMax"/>
        </c:scaling>
        <c:delete val="0"/>
        <c:axPos val="b"/>
        <c:majorTickMark val="out"/>
        <c:minorTickMark val="none"/>
        <c:tickLblPos val="nextTo"/>
        <c:crossAx val="97262208"/>
        <c:crosses val="autoZero"/>
        <c:auto val="1"/>
        <c:lblAlgn val="ctr"/>
        <c:lblOffset val="100"/>
        <c:noMultiLvlLbl val="0"/>
      </c:catAx>
      <c:valAx>
        <c:axId val="97262208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97033600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view3D>
      <c:rotX val="30"/>
      <c:rotY val="0"/>
      <c:rAngAx val="0"/>
      <c:perspective val="30"/>
    </c:view3D>
    <c:plotArea>
      <c:layout/>
      <c:pie3DChart>
        <c:varyColors val="1"/>
        <c:ser>
          <c:idx val="3"/>
          <c:order val="3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4"/>
          <c:order val="4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ser>
          <c:idx val="0"/>
          <c:order val="0"/>
          <c:tx>
            <c:strRef>
              <c:f>Sheet4!$C$5:$D$5</c:f>
              <c:strCache>
                <c:ptCount val="1"/>
                <c:pt idx="0">
                  <c:v>1 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Sheet4!$E$5:$H$5</c:f>
              <c:numCache>
                <c:formatCode>General</c:formatCode>
                <c:ptCount val="4"/>
                <c:pt idx="0">
                  <c:v>97.0</c:v>
                </c:pt>
                <c:pt idx="1">
                  <c:v>49.0</c:v>
                </c:pt>
                <c:pt idx="2">
                  <c:v>48.0</c:v>
                </c:pt>
                <c:pt idx="3">
                  <c:v>97.0</c:v>
                </c:pt>
              </c:numCache>
            </c:numRef>
          </c:val>
        </c:ser>
        <c:ser>
          <c:idx val="1"/>
          <c:order val="1"/>
          <c:tx>
            <c:strRef>
              <c:f>Sheet4!$C$6:$D$6</c:f>
              <c:strCache>
                <c:ptCount val="1"/>
                <c:pt idx="0">
                  <c:v>2 Female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Sheet4!$E$6:$H$6</c:f>
              <c:numCache>
                <c:formatCode>General</c:formatCode>
                <c:ptCount val="4"/>
                <c:pt idx="0">
                  <c:v>99.0</c:v>
                </c:pt>
                <c:pt idx="1">
                  <c:v>58.0</c:v>
                </c:pt>
                <c:pt idx="2">
                  <c:v>41.0</c:v>
                </c:pt>
                <c:pt idx="3">
                  <c:v>99.0</c:v>
                </c:pt>
              </c:numCache>
            </c:numRef>
          </c:val>
        </c:ser>
        <c:ser>
          <c:idx val="2"/>
          <c:order val="2"/>
          <c:tx>
            <c:strRef>
              <c:f>Sheet4!$C$7:$D$7</c:f>
              <c:strCache>
                <c:ptCount val="1"/>
                <c:pt idx="0">
                  <c:v>2 Total</c:v>
                </c:pt>
              </c:strCache>
            </c:strRef>
          </c:tx>
          <c:cat>
            <c:strRef>
              <c:f>Sheet4!$E$3:$H$4</c:f>
              <c:strCache>
                <c:ptCount val="4"/>
                <c:pt idx="0">
                  <c:v>Overall</c:v>
                </c:pt>
                <c:pt idx="1">
                  <c:v>India</c:v>
                </c:pt>
                <c:pt idx="2">
                  <c:v>Abroad</c:v>
                </c:pt>
                <c:pt idx="3">
                  <c:v>Total</c:v>
                </c:pt>
              </c:strCache>
            </c:strRef>
          </c:cat>
          <c:val>
            <c:numRef>
              <c:f>Sheet4!$E$7:$H$7</c:f>
              <c:numCache>
                <c:formatCode>General</c:formatCode>
                <c:ptCount val="4"/>
                <c:pt idx="0">
                  <c:v>196.0</c:v>
                </c:pt>
                <c:pt idx="1">
                  <c:v>107.0</c:v>
                </c:pt>
                <c:pt idx="2">
                  <c:v>89.0</c:v>
                </c:pt>
                <c:pt idx="3">
                  <c:v>196.0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F30FE65C-2D40-4C69-B2E3-DBC159AFD025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67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7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10DCADE-712B-4795-91CF-4958EF939CC6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59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810DCADE-712B-4795-91CF-4958EF939C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6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1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8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9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0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sp>
        <p:nvSpPr>
          <p:cNvPr id="1048646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47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8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EF81D-CF3E-4623-8D93-3D4ADED660AD}" type="datetimeFigureOut">
              <a:rPr lang="en-US" smtClean="0"/>
              <a:t>01-Sep-24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622DF7-4025-4349-99A6-364F9A3EE07B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chart" Target="../charts/chart5.xml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1470025"/>
          </a:xfrm>
        </p:spPr>
        <p:txBody>
          <a:bodyPr>
            <a:normAutofit fontScale="90000"/>
          </a:bodyPr>
          <a:p>
            <a:pPr algn="ctr"/>
            <a:r>
              <a:rPr dirty="0" lang="en-US" smtClean="0">
                <a:solidFill>
                  <a:srgbClr val="C00000"/>
                </a:solidFill>
              </a:rPr>
              <a:t>Employee  Data  Analysis    Using Excel          </a:t>
            </a:r>
            <a:endParaRPr dirty="0" lang="en-US">
              <a:solidFill>
                <a:srgbClr val="C00000"/>
              </a:solidFill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685800" y="3810000"/>
            <a:ext cx="7854696" cy="1752600"/>
          </a:xfrm>
        </p:spPr>
        <p:txBody>
          <a:bodyPr>
            <a:normAutofit fontScale="100000" lnSpcReduction="10000"/>
          </a:bodyPr>
          <a:p>
            <a:pPr algn="l"/>
            <a:r>
              <a:rPr dirty="0" lang="en-US" smtClean="0">
                <a:solidFill>
                  <a:schemeClr val="tx1"/>
                </a:solidFill>
              </a:rPr>
              <a:t>Student Name : </a:t>
            </a:r>
            <a:r>
              <a:rPr dirty="0" lang="en-US" err="1" smtClean="0">
                <a:solidFill>
                  <a:schemeClr val="tx1"/>
                </a:solidFill>
              </a:rPr>
              <a:t>G</a:t>
            </a:r>
            <a:r>
              <a:rPr dirty="0" lang="en-US" err="1" smtClean="0">
                <a:solidFill>
                  <a:schemeClr val="tx1"/>
                </a:solidFill>
              </a:rPr>
              <a:t>o</a:t>
            </a:r>
            <a:r>
              <a:rPr dirty="0" lang="en-US" err="1" smtClean="0">
                <a:solidFill>
                  <a:schemeClr val="tx1"/>
                </a:solidFill>
              </a:rPr>
              <a:t>p</a:t>
            </a:r>
            <a:r>
              <a:rPr dirty="0" lang="en-US" err="1" smtClean="0">
                <a:solidFill>
                  <a:schemeClr val="tx1"/>
                </a:solidFill>
              </a:rPr>
              <a:t>i</a:t>
            </a:r>
            <a:r>
              <a:rPr dirty="0" lang="en-US" err="1" smtClean="0">
                <a:solidFill>
                  <a:schemeClr val="tx1"/>
                </a:solidFill>
              </a:rPr>
              <a:t> </a:t>
            </a:r>
            <a:r>
              <a:rPr dirty="0" lang="en-US" err="1" smtClean="0">
                <a:solidFill>
                  <a:schemeClr val="tx1"/>
                </a:solidFill>
              </a:rPr>
              <a:t>P</a:t>
            </a:r>
            <a:endParaRPr dirty="0" lang="en-US" smtClean="0">
              <a:solidFill>
                <a:schemeClr val="tx1"/>
              </a:solidFill>
            </a:endParaRP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Register NO: 3122140</a:t>
            </a:r>
            <a:r>
              <a:rPr dirty="0" lang="en-US" smtClean="0">
                <a:solidFill>
                  <a:schemeClr val="tx1"/>
                </a:solidFill>
              </a:rPr>
              <a:t>3</a:t>
            </a:r>
            <a:r>
              <a:rPr dirty="0" lang="en-US" smtClean="0">
                <a:solidFill>
                  <a:schemeClr val="tx1"/>
                </a:solidFill>
              </a:rPr>
              <a:t>7</a:t>
            </a:r>
            <a:endParaRPr altLang="en-US" lang="zh-CN"/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Department: Commerce</a:t>
            </a:r>
          </a:p>
          <a:p>
            <a:pPr algn="l"/>
            <a:r>
              <a:rPr dirty="0" lang="en-US" smtClean="0">
                <a:solidFill>
                  <a:schemeClr val="tx1"/>
                </a:solidFill>
              </a:rPr>
              <a:t>College : St. Thomas College of Arts and Science</a:t>
            </a:r>
            <a:endParaRPr dirty="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Employee Type  Classification:</a:t>
            </a:r>
            <a:endParaRPr dirty="0" lang="en-US"/>
          </a:p>
        </p:txBody>
      </p:sp>
      <p:graphicFrame>
        <p:nvGraphicFramePr>
          <p:cNvPr id="4194305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Department  </a:t>
            </a:r>
            <a:r>
              <a:rPr dirty="0" lang="en-US" err="1" smtClean="0"/>
              <a:t>Classifictaion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6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Gender  Classification:</a:t>
            </a:r>
            <a:endParaRPr dirty="0" lang="en-US"/>
          </a:p>
        </p:txBody>
      </p:sp>
      <p:graphicFrame>
        <p:nvGraphicFramePr>
          <p:cNvPr id="4194307" name="Content Placeholder 6"/>
          <p:cNvGraphicFramePr>
            <a:graphicFrameLocks noGrp="1"/>
          </p:cNvGraphicFramePr>
          <p:nvPr>
            <p:ph sz="half" idx="1"/>
          </p:nvPr>
        </p:nvGraphicFramePr>
        <p:xfrm>
          <a:off x="457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8" name="Content Placeholder 7"/>
          <p:cNvGraphicFramePr>
            <a:graphicFrameLocks noGrp="1"/>
          </p:cNvGraphicFramePr>
          <p:nvPr>
            <p:ph sz="half" idx="2"/>
          </p:nvPr>
        </p:nvGraphicFramePr>
        <p:xfrm>
          <a:off x="4648200" y="1920875"/>
          <a:ext cx="4038600" cy="4433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Conclusion:</a:t>
            </a:r>
            <a:endParaRPr dirty="0" lang="en-US"/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  charts  listed  in  the  previous  slides   are  the  </a:t>
            </a:r>
            <a:r>
              <a:rPr dirty="0" lang="en-US" err="1" smtClean="0"/>
              <a:t>conluded</a:t>
            </a:r>
            <a:r>
              <a:rPr dirty="0" lang="en-US" smtClean="0"/>
              <a:t>  analysis  of  the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</a:t>
            </a:r>
            <a:r>
              <a:rPr dirty="0" lang="en-US" err="1" smtClean="0"/>
              <a:t>Privarte</a:t>
            </a:r>
            <a:r>
              <a:rPr dirty="0" lang="en-US" smtClean="0"/>
              <a:t>  limited  company.</a:t>
            </a:r>
          </a:p>
          <a:p>
            <a:pPr>
              <a:buNone/>
            </a:pPr>
            <a:r>
              <a:rPr dirty="0" lang="en-US" smtClean="0"/>
              <a:t> </a:t>
            </a:r>
            <a:r>
              <a:rPr dirty="0" lang="en-US" smtClean="0"/>
              <a:t>        </a:t>
            </a:r>
          </a:p>
          <a:p>
            <a:pPr>
              <a:buNone/>
            </a:pPr>
            <a:endParaRPr dirty="0" lang="en-US" smtClean="0"/>
          </a:p>
          <a:p>
            <a:pPr>
              <a:buNone/>
            </a:pPr>
            <a:r>
              <a:rPr dirty="0" lang="en-US" smtClean="0"/>
              <a:t>                 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AutoShape 2" descr="thanks for following m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/>
          <a:noFill/>
        </p:spPr>
        <p:txBody>
          <a:bodyPr anchor="t" anchorCtr="0" bIns="45720" compatLnSpc="1" lIns="91440" numCol="1" rIns="91440" tIns="45720" vert="horz" wrap="square">
            <a:prstTxWarp prst="textNoShape"/>
          </a:bodyPr>
          <a:p>
            <a:endParaRPr lang="en-US"/>
          </a:p>
        </p:txBody>
      </p:sp>
      <p:pic>
        <p:nvPicPr>
          <p:cNvPr id="2097152" name="Picture 2" descr="WhatsApp Image 2024-09-01 at 12.45.01 PM.jpe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/>
        </p:spPr>
      </p:pic>
    </p:spTree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685800" y="1219200"/>
            <a:ext cx="3733800" cy="1143000"/>
          </a:xfrm>
        </p:spPr>
        <p:txBody>
          <a:bodyPr>
            <a:normAutofit fontScale="98000"/>
          </a:bodyPr>
          <a:p>
            <a:r>
              <a:rPr dirty="0" lang="en-US" smtClean="0"/>
              <a:t>Project  </a:t>
            </a:r>
            <a:r>
              <a:rPr dirty="0" lang="en-US" err="1" smtClean="0"/>
              <a:t>Tittle</a:t>
            </a:r>
            <a:r>
              <a:rPr dirty="0" lang="en-US" smtClean="0"/>
              <a:t>;</a:t>
            </a:r>
            <a:endParaRPr dirty="0" lang="en-US"/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1600200" y="3048000"/>
            <a:ext cx="5334000" cy="2026920"/>
          </a:xfrm>
        </p:spPr>
        <p:txBody>
          <a:bodyPr/>
          <a:p>
            <a:r>
              <a:rPr dirty="0" lang="en-US" smtClean="0"/>
              <a:t>Employee  performance  analysis  using  Excel  workspace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dirty="0" lang="en-US" smtClean="0"/>
              <a:t>Agenda</a:t>
            </a:r>
            <a:endParaRPr dirty="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ctr"/>
            <a:r>
              <a:rPr dirty="0" lang="en-US" smtClean="0"/>
              <a:t>Problem  Statement</a:t>
            </a:r>
          </a:p>
          <a:p>
            <a:pPr algn="ctr"/>
            <a:r>
              <a:rPr dirty="0" lang="en-US" smtClean="0"/>
              <a:t>Project  Overview</a:t>
            </a:r>
          </a:p>
          <a:p>
            <a:pPr algn="ctr"/>
            <a:r>
              <a:rPr dirty="0" lang="en-US" err="1" smtClean="0"/>
              <a:t>Modelling</a:t>
            </a:r>
            <a:r>
              <a:rPr dirty="0" lang="en-US" smtClean="0"/>
              <a:t>  Approach</a:t>
            </a:r>
          </a:p>
          <a:p>
            <a:pPr algn="ctr"/>
            <a:r>
              <a:rPr dirty="0" lang="en-US" smtClean="0"/>
              <a:t>Using  Methods  and  Charts</a:t>
            </a:r>
          </a:p>
          <a:p>
            <a:pPr algn="ctr"/>
            <a:r>
              <a:rPr dirty="0" lang="en-US" smtClean="0"/>
              <a:t>Results</a:t>
            </a:r>
          </a:p>
          <a:p>
            <a:pPr algn="ctr"/>
            <a:r>
              <a:rPr dirty="0" lang="en-US" smtClean="0"/>
              <a:t>Discussion</a:t>
            </a:r>
          </a:p>
          <a:p>
            <a:pPr algn="ctr"/>
            <a:r>
              <a:rPr dirty="0" lang="en-US" smtClean="0"/>
              <a:t>Conclusion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Problem  Statement:</a:t>
            </a:r>
            <a:endParaRPr dirty="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It  is  the  dataset  composition  of  the  company  of  </a:t>
            </a:r>
            <a:r>
              <a:rPr dirty="0" lang="en-US" err="1" smtClean="0"/>
              <a:t>Jaganathan</a:t>
            </a:r>
            <a:r>
              <a:rPr dirty="0" lang="en-US" smtClean="0"/>
              <a:t>  </a:t>
            </a:r>
            <a:r>
              <a:rPr dirty="0" lang="en-US" err="1" smtClean="0"/>
              <a:t>Chakravarthy</a:t>
            </a:r>
            <a:r>
              <a:rPr dirty="0" lang="en-US" smtClean="0"/>
              <a:t>  private  Limited  located  at the  city  Chennai,  in  the  State  of  Tamil Nadu , India.</a:t>
            </a:r>
          </a:p>
          <a:p>
            <a:r>
              <a:rPr dirty="0" lang="en-US" smtClean="0"/>
              <a:t>This  is  clearly  informing  about  the  information  consisting  of  employee’s  Employee  ID, Name, Gender, Department, Salary, Start date, FTE, Employee type, Work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Project  Overview: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This  power  point  presentation  clearly  </a:t>
            </a:r>
            <a:r>
              <a:rPr dirty="0" lang="en-US" err="1" smtClean="0"/>
              <a:t>singnifies</a:t>
            </a:r>
            <a:r>
              <a:rPr dirty="0" lang="en-US" smtClean="0"/>
              <a:t>  the  calculation  and  analysis  of  dataset  for  the  better  ease  of  understanding  of  data  analysis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err="1" smtClean="0"/>
              <a:t>Modelling</a:t>
            </a:r>
            <a:r>
              <a:rPr dirty="0" lang="en-US" smtClean="0"/>
              <a:t>  Approach: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First, The  data  are  clearly  </a:t>
            </a:r>
            <a:r>
              <a:rPr dirty="0" lang="en-US" err="1" smtClean="0"/>
              <a:t>evolued</a:t>
            </a:r>
            <a:r>
              <a:rPr dirty="0" lang="en-US" smtClean="0"/>
              <a:t>  in  the  form  of  perfect  aspect  excel .</a:t>
            </a:r>
          </a:p>
          <a:p>
            <a:r>
              <a:rPr dirty="0" lang="en-US" smtClean="0"/>
              <a:t>Therefore, it  will  be  formatted  in  column  width and  filter  in  the  respective  value  of  the  rows  and  column.</a:t>
            </a:r>
          </a:p>
          <a:p>
            <a:pPr>
              <a:buNone/>
            </a:pPr>
            <a:r>
              <a:rPr dirty="0" lang="en-US" smtClean="0"/>
              <a:t> 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Using  Methods &amp; Charts:</a:t>
            </a:r>
            <a:endParaRPr dirty="0" lang="en-US"/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After  the  </a:t>
            </a:r>
            <a:r>
              <a:rPr dirty="0" lang="en-US" err="1" smtClean="0"/>
              <a:t>clearation</a:t>
            </a:r>
            <a:r>
              <a:rPr dirty="0" lang="en-US" smtClean="0"/>
              <a:t>  of  filtering  the  dataset   and   formatting  the  dataset.</a:t>
            </a:r>
          </a:p>
          <a:p>
            <a:r>
              <a:rPr dirty="0" lang="en-US" smtClean="0"/>
              <a:t>Considering  the  data,  it  is  classified  as  on  the  basis  of  Gender, Department, Employee  type, Work  location.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Results:</a:t>
            </a:r>
            <a:endParaRPr dirty="0"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Therefore , the  data  is  clearly  </a:t>
            </a:r>
            <a:r>
              <a:rPr dirty="0" lang="en-US" err="1" smtClean="0"/>
              <a:t>picturizised</a:t>
            </a:r>
            <a:r>
              <a:rPr dirty="0" lang="en-US" smtClean="0"/>
              <a:t>  in  the  forms  of  bar  diagrams,  charts,  line  diagram, and  pie  chart.</a:t>
            </a:r>
            <a:endParaRPr dirty="0" lang="en-US"/>
          </a:p>
        </p:txBody>
      </p:sp>
    </p:spTree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err="1" smtClean="0"/>
              <a:t>Disscussion</a:t>
            </a:r>
            <a:r>
              <a:rPr dirty="0" lang="en-US" smtClean="0"/>
              <a:t>:</a:t>
            </a:r>
            <a:endParaRPr dirty="0" lang="en-US"/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ransition spd="slow">
    <p:wedge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Employee  Data  Analysis    Using Excel</dc:title>
  <dc:creator>Admin</dc:creator>
  <cp:lastModifiedBy>Admin</cp:lastModifiedBy>
  <dcterms:created xsi:type="dcterms:W3CDTF">2024-08-30T21:25:22Z</dcterms:created>
  <dcterms:modified xsi:type="dcterms:W3CDTF">2024-09-04T03:51:14Z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51501e88a01b409b833060713e9c7a59</vt:lpwstr>
  </property>
</Properties>
</file>