
<file path=[Content_Types].xml><?xml version="1.0" encoding="utf-8"?>
<Types xmlns="http://schemas.openxmlformats.org/package/2006/content-types">
  <Override PartName="/customXml/itemProps2.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3"/>
  </p:sldMasterIdLst>
  <p:sldIdLst>
    <p:sldId id="256" r:id="rId4"/>
    <p:sldId id="257" r:id="rId5"/>
    <p:sldId id="258" r:id="rId6"/>
    <p:sldId id="259" r:id="rId7"/>
    <p:sldId id="283" r:id="rId8"/>
    <p:sldId id="284" r:id="rId9"/>
    <p:sldId id="285" r:id="rId10"/>
    <p:sldId id="260" r:id="rId11"/>
    <p:sldId id="261" r:id="rId12"/>
    <p:sldId id="262" r:id="rId13"/>
    <p:sldId id="263" r:id="rId14"/>
    <p:sldId id="264" r:id="rId15"/>
    <p:sldId id="286" r:id="rId16"/>
    <p:sldId id="287" r:id="rId17"/>
    <p:sldId id="267" r:id="rId18"/>
    <p:sldId id="270" r:id="rId19"/>
    <p:sldId id="281" r:id="rId20"/>
    <p:sldId id="275" r:id="rId21"/>
    <p:sldId id="276" r:id="rId22"/>
    <p:sldId id="277" r:id="rId23"/>
    <p:sldId id="279" r:id="rId2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1FEBAD-A359-483A-B1F4-74AB51EADFEF}" type="datetimeFigureOut">
              <a:rPr lang="en-US" smtClean="0"/>
              <a:pPr/>
              <a:t>5/7/2023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270572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FEBAD-A359-483A-B1F4-74AB51EADFEF}"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157447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14705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FEBAD-A359-483A-B1F4-74AB51EADFEF}"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421994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96723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113834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218449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FEBAD-A359-483A-B1F4-74AB51EADFEF}"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199271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296914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FEBAD-A359-483A-B1F4-74AB51EADFEF}"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425629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1FEBAD-A359-483A-B1F4-74AB51EADFEF}" type="datetimeFigureOut">
              <a:rPr lang="en-US" smtClean="0"/>
              <a:pPr/>
              <a:t>5/7/2023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269343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1FEBAD-A359-483A-B1F4-74AB51EADFEF}" type="datetimeFigureOut">
              <a:rPr lang="en-US" smtClean="0"/>
              <a:pPr/>
              <a:t>5/7/2023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3832FAD-7B8B-48E1-803B-1EEBCDE9E4EE}" type="slidenum">
              <a:rPr lang="en-US" smtClean="0"/>
              <a:pPr/>
              <a:t>‹#›</a:t>
            </a:fld>
            <a:endParaRPr lang="en-US"/>
          </a:p>
        </p:txBody>
      </p:sp>
    </p:spTree>
    <p:extLst>
      <p:ext uri="{BB962C8B-B14F-4D97-AF65-F5344CB8AC3E}">
        <p14:creationId xmlns:p14="http://schemas.microsoft.com/office/powerpoint/2010/main" xmlns="" val="3591174173"/>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J4Wdy0Wc_xQ" TargetMode="External"/><Relationship Id="rId2" Type="http://schemas.openxmlformats.org/officeDocument/2006/relationships/hyperlink" Target="https://youtu.be/Z1RJmh_OqeA"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0960" y="4429132"/>
            <a:ext cx="4286280" cy="1292662"/>
          </a:xfrm>
          <a:prstGeom prst="rect">
            <a:avLst/>
          </a:prstGeom>
          <a:noFill/>
        </p:spPr>
        <p:txBody>
          <a:bodyPr wrap="square" rtlCol="0">
            <a:spAutoFit/>
          </a:bodyPr>
          <a:lstStyle/>
          <a:p>
            <a:r>
              <a:rPr lang="en-US" sz="2400" b="1" dirty="0" smtClean="0"/>
              <a:t>BATCH  - 09</a:t>
            </a:r>
          </a:p>
          <a:p>
            <a:r>
              <a:rPr lang="en-US" dirty="0" smtClean="0"/>
              <a:t>S. </a:t>
            </a:r>
            <a:r>
              <a:rPr lang="en-US" dirty="0" err="1" smtClean="0"/>
              <a:t>Gopi</a:t>
            </a:r>
            <a:r>
              <a:rPr lang="en-US" dirty="0" smtClean="0"/>
              <a:t> Krishna(1602-19-737-071)</a:t>
            </a:r>
          </a:p>
          <a:p>
            <a:r>
              <a:rPr lang="en-US" dirty="0" err="1" smtClean="0"/>
              <a:t>Vishwa</a:t>
            </a:r>
            <a:r>
              <a:rPr lang="en-US" dirty="0" smtClean="0"/>
              <a:t> </a:t>
            </a:r>
            <a:r>
              <a:rPr lang="en-US" dirty="0" err="1" smtClean="0"/>
              <a:t>Teja</a:t>
            </a:r>
            <a:r>
              <a:rPr lang="en-US" dirty="0" smtClean="0"/>
              <a:t>(1602-20-737-119)</a:t>
            </a:r>
          </a:p>
          <a:p>
            <a:r>
              <a:rPr lang="en-US" dirty="0" err="1" smtClean="0"/>
              <a:t>Teja</a:t>
            </a:r>
            <a:r>
              <a:rPr lang="en-US" smtClean="0"/>
              <a:t>(1602-20-737-115</a:t>
            </a:r>
            <a:r>
              <a:rPr lang="en-US" dirty="0" smtClean="0"/>
              <a:t>)</a:t>
            </a:r>
            <a:endParaRPr lang="en-US" dirty="0"/>
          </a:p>
        </p:txBody>
      </p:sp>
      <p:sp>
        <p:nvSpPr>
          <p:cNvPr id="9" name="Rectangle 8"/>
          <p:cNvSpPr/>
          <p:nvPr/>
        </p:nvSpPr>
        <p:spPr>
          <a:xfrm>
            <a:off x="238084" y="714356"/>
            <a:ext cx="11072890" cy="1459374"/>
          </a:xfrm>
          <a:prstGeom prst="rect">
            <a:avLst/>
          </a:prstGeom>
        </p:spPr>
        <p:txBody>
          <a:bodyPr wrap="square">
            <a:spAutoFit/>
          </a:bodyPr>
          <a:lstStyle/>
          <a:p>
            <a:pPr marL="12700" marR="5080">
              <a:lnSpc>
                <a:spcPct val="110000"/>
              </a:lnSpc>
              <a:spcBef>
                <a:spcPts val="95"/>
              </a:spcBef>
            </a:pPr>
            <a:r>
              <a:rPr lang="en-US" sz="4000" dirty="0" smtClean="0">
                <a:latin typeface="Calibri"/>
                <a:cs typeface="Calibri"/>
              </a:rPr>
              <a:t>FLIGHT PRICE PREDICTION </a:t>
            </a:r>
          </a:p>
          <a:p>
            <a:pPr marL="12700" marR="5080">
              <a:lnSpc>
                <a:spcPct val="110000"/>
              </a:lnSpc>
              <a:spcBef>
                <a:spcPts val="95"/>
              </a:spcBef>
            </a:pPr>
            <a:r>
              <a:rPr lang="en-US" sz="4000" dirty="0" smtClean="0">
                <a:latin typeface="Calibri"/>
                <a:cs typeface="Calibri"/>
              </a:rPr>
              <a:t>(Theme Based Project )</a:t>
            </a:r>
            <a:endParaRPr lang="en-US" sz="4000" dirty="0">
              <a:latin typeface="Calibri"/>
              <a:cs typeface="Calibri"/>
            </a:endParaRPr>
          </a:p>
        </p:txBody>
      </p:sp>
      <p:sp>
        <p:nvSpPr>
          <p:cNvPr id="21506" name="AutoShape 2" descr="Flight Photos, Download Free Flight Stock Photos &amp; HD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Flight Photos, Download Free Flight Stock Photos &amp; HD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0" name="Picture 6" descr="Man Shares 'Weird Experience' After Being Only Passenger On 8-hour Flight"/>
          <p:cNvPicPr>
            <a:picLocks noChangeAspect="1" noChangeArrowheads="1"/>
          </p:cNvPicPr>
          <p:nvPr/>
        </p:nvPicPr>
        <p:blipFill>
          <a:blip r:embed="rId2"/>
          <a:srcRect/>
          <a:stretch>
            <a:fillRect/>
          </a:stretch>
        </p:blipFill>
        <p:spPr bwMode="auto">
          <a:xfrm>
            <a:off x="5167306" y="1857364"/>
            <a:ext cx="6643722" cy="4375135"/>
          </a:xfrm>
          <a:prstGeom prst="rect">
            <a:avLst/>
          </a:prstGeom>
          <a:noFill/>
        </p:spPr>
      </p:pic>
    </p:spTree>
    <p:extLst>
      <p:ext uri="{BB962C8B-B14F-4D97-AF65-F5344CB8AC3E}">
        <p14:creationId xmlns:p14="http://schemas.microsoft.com/office/powerpoint/2010/main" xmlns="" val="83549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BF8FF-753A-3568-192D-A8AB5D33872F}"/>
              </a:ext>
            </a:extLst>
          </p:cNvPr>
          <p:cNvSpPr>
            <a:spLocks noGrp="1"/>
          </p:cNvSpPr>
          <p:nvPr>
            <p:ph type="title"/>
          </p:nvPr>
        </p:nvSpPr>
        <p:spPr/>
        <p:txBody>
          <a:bodyPr>
            <a:normAutofit/>
          </a:bodyPr>
          <a:lstStyle/>
          <a:p>
            <a:r>
              <a:rPr lang="en-US" sz="3600" dirty="0" smtClean="0">
                <a:solidFill>
                  <a:srgbClr val="002060"/>
                </a:solidFill>
                <a:latin typeface="Algerian" panose="04020705040A02060702" pitchFamily="82" charset="0"/>
              </a:rPr>
              <a:t>USE CASE </a:t>
            </a:r>
            <a:br>
              <a:rPr lang="en-US" sz="3600" dirty="0" smtClean="0">
                <a:solidFill>
                  <a:srgbClr val="002060"/>
                </a:solidFill>
                <a:latin typeface="Algerian" panose="04020705040A02060702" pitchFamily="82" charset="0"/>
              </a:rPr>
            </a:br>
            <a:r>
              <a:rPr lang="en-US" sz="3600" dirty="0" smtClean="0">
                <a:solidFill>
                  <a:srgbClr val="002060"/>
                </a:solidFill>
                <a:latin typeface="Algerian" panose="04020705040A02060702" pitchFamily="82" charset="0"/>
              </a:rPr>
              <a:t>DESCRIPTION</a:t>
            </a:r>
            <a:endParaRPr lang="en-US" sz="36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025D797A-4217-482C-4889-E6E0061C090D}"/>
              </a:ext>
            </a:extLst>
          </p:cNvPr>
          <p:cNvSpPr>
            <a:spLocks noGrp="1"/>
          </p:cNvSpPr>
          <p:nvPr>
            <p:ph idx="1"/>
          </p:nvPr>
        </p:nvSpPr>
        <p:spPr>
          <a:xfrm>
            <a:off x="4738679" y="285728"/>
            <a:ext cx="7072362" cy="6286544"/>
          </a:xfrm>
        </p:spPr>
        <p:txBody>
          <a:bodyPr>
            <a:normAutofit/>
          </a:bodyPr>
          <a:lstStyle/>
          <a:p>
            <a:pPr lvl="1">
              <a:buNone/>
            </a:pPr>
            <a:r>
              <a:rPr lang="en-US" b="1" dirty="0" smtClean="0"/>
              <a:t>USE CASE 01:</a:t>
            </a:r>
          </a:p>
          <a:p>
            <a:pPr lvl="1">
              <a:buNone/>
            </a:pPr>
            <a:r>
              <a:rPr lang="en-US" sz="1800" b="1" dirty="0" smtClean="0"/>
              <a:t>SELECT FLIGHT:</a:t>
            </a:r>
            <a:r>
              <a:rPr lang="en-US" dirty="0" smtClean="0"/>
              <a:t> The flight company  the user want to travel </a:t>
            </a:r>
            <a:r>
              <a:rPr lang="en-US" sz="1800" b="1" dirty="0" smtClean="0"/>
              <a:t>.</a:t>
            </a:r>
          </a:p>
          <a:p>
            <a:pPr lvl="1">
              <a:buNone/>
            </a:pPr>
            <a:r>
              <a:rPr lang="en-US" b="1" dirty="0" smtClean="0"/>
              <a:t> USE CASE 02:</a:t>
            </a:r>
          </a:p>
          <a:p>
            <a:pPr lvl="1">
              <a:buNone/>
            </a:pPr>
            <a:r>
              <a:rPr lang="en-US" sz="1800" b="1" dirty="0" smtClean="0"/>
              <a:t>SELECT DATE AND TIME OF THE JOUNEY: </a:t>
            </a:r>
            <a:r>
              <a:rPr lang="en-US" dirty="0" smtClean="0"/>
              <a:t>The user will give the time and date of the start and he will provide the destination date and time.</a:t>
            </a:r>
            <a:r>
              <a:rPr lang="en-US" b="1" dirty="0" smtClean="0"/>
              <a:t> </a:t>
            </a:r>
          </a:p>
          <a:p>
            <a:pPr>
              <a:buNone/>
            </a:pPr>
            <a:r>
              <a:rPr lang="en-US" b="1" dirty="0" smtClean="0"/>
              <a:t>USE CASE 03:</a:t>
            </a:r>
          </a:p>
          <a:p>
            <a:pPr>
              <a:buNone/>
            </a:pPr>
            <a:r>
              <a:rPr lang="en-US" b="1" dirty="0" smtClean="0"/>
              <a:t>SELECT SOURCE</a:t>
            </a:r>
            <a:r>
              <a:rPr lang="en-US" dirty="0" smtClean="0"/>
              <a:t>: The user will select the source information from which the user will start the journey.</a:t>
            </a:r>
          </a:p>
          <a:p>
            <a:pPr>
              <a:buNone/>
            </a:pPr>
            <a:r>
              <a:rPr lang="en-US" b="1" dirty="0" smtClean="0"/>
              <a:t>USE CASE 04</a:t>
            </a:r>
            <a:r>
              <a:rPr lang="en-US" dirty="0" smtClean="0"/>
              <a:t>:</a:t>
            </a:r>
            <a:endParaRPr lang="en-US" sz="2000" b="1" dirty="0" smtClean="0"/>
          </a:p>
          <a:p>
            <a:pPr>
              <a:buNone/>
            </a:pPr>
            <a:r>
              <a:rPr lang="en-US" b="1" dirty="0" smtClean="0"/>
              <a:t>SELECT DESTINATION</a:t>
            </a:r>
            <a:r>
              <a:rPr lang="en-US" dirty="0" smtClean="0"/>
              <a:t> : The user will select the destination information .</a:t>
            </a:r>
            <a:endParaRPr lang="en-US" sz="2000" b="1" dirty="0" smtClean="0"/>
          </a:p>
          <a:p>
            <a:pPr>
              <a:buNone/>
            </a:pPr>
            <a:r>
              <a:rPr lang="en-US" b="1" dirty="0" smtClean="0"/>
              <a:t> USE CASE 05</a:t>
            </a:r>
            <a:r>
              <a:rPr lang="en-US" dirty="0" smtClean="0"/>
              <a:t>:</a:t>
            </a:r>
            <a:endParaRPr lang="en-US" sz="2000" b="1" dirty="0" smtClean="0"/>
          </a:p>
          <a:p>
            <a:pPr>
              <a:buNone/>
            </a:pPr>
            <a:r>
              <a:rPr lang="en-US" b="1" dirty="0" smtClean="0"/>
              <a:t>   GET PRICE DETAILS</a:t>
            </a:r>
            <a:r>
              <a:rPr lang="en-US" dirty="0" smtClean="0"/>
              <a:t>: By submitting the required details, the user will get the flight price details.</a:t>
            </a:r>
            <a:endParaRPr lang="en-US" sz="2000" b="1" dirty="0" smtClean="0"/>
          </a:p>
          <a:p>
            <a:pPr marL="228600" lvl="2">
              <a:spcBef>
                <a:spcPts val="1000"/>
              </a:spcBef>
              <a:buNone/>
            </a:pPr>
            <a:endParaRPr lang="en-US" sz="1800" dirty="0" smtClean="0"/>
          </a:p>
          <a:p>
            <a:pPr>
              <a:buNone/>
            </a:pPr>
            <a:endParaRPr lang="en-US" dirty="0"/>
          </a:p>
        </p:txBody>
      </p:sp>
    </p:spTree>
    <p:extLst>
      <p:ext uri="{BB962C8B-B14F-4D97-AF65-F5344CB8AC3E}">
        <p14:creationId xmlns:p14="http://schemas.microsoft.com/office/powerpoint/2010/main" xmlns="" val="124898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B4319-607A-03FD-BC73-572457DEE124}"/>
              </a:ext>
            </a:extLst>
          </p:cNvPr>
          <p:cNvSpPr>
            <a:spLocks noGrp="1"/>
          </p:cNvSpPr>
          <p:nvPr>
            <p:ph type="title"/>
          </p:nvPr>
        </p:nvSpPr>
        <p:spPr/>
        <p:txBody>
          <a:bodyPr>
            <a:normAutofit/>
          </a:bodyPr>
          <a:lstStyle/>
          <a:p>
            <a:r>
              <a:rPr lang="en-US" sz="3600" dirty="0" smtClean="0">
                <a:solidFill>
                  <a:srgbClr val="002060"/>
                </a:solidFill>
                <a:latin typeface="Algerian" panose="04020705040A02060702" pitchFamily="82" charset="0"/>
              </a:rPr>
              <a:t>FEATURES</a:t>
            </a:r>
            <a:endParaRPr lang="en-US" sz="3600" dirty="0">
              <a:solidFill>
                <a:srgbClr val="002060"/>
              </a:solidFill>
              <a:latin typeface="Algerian" panose="04020705040A02060702" pitchFamily="82" charset="0"/>
            </a:endParaRPr>
          </a:p>
        </p:txBody>
      </p:sp>
      <p:sp>
        <p:nvSpPr>
          <p:cNvPr id="4" name="Content Placeholder 3"/>
          <p:cNvSpPr>
            <a:spLocks noGrp="1"/>
          </p:cNvSpPr>
          <p:nvPr>
            <p:ph idx="1"/>
          </p:nvPr>
        </p:nvSpPr>
        <p:spPr/>
        <p:txBody>
          <a:bodyPr>
            <a:normAutofit fontScale="92500" lnSpcReduction="20000"/>
          </a:bodyPr>
          <a:lstStyle/>
          <a:p>
            <a:r>
              <a:rPr lang="en-US" dirty="0" smtClean="0"/>
              <a:t>Airline: The name of the airline.</a:t>
            </a:r>
          </a:p>
          <a:p>
            <a:r>
              <a:rPr lang="en-US" dirty="0" smtClean="0"/>
              <a:t> </a:t>
            </a:r>
            <a:r>
              <a:rPr lang="en-US" dirty="0" err="1" smtClean="0"/>
              <a:t>Date_of_Journey</a:t>
            </a:r>
            <a:r>
              <a:rPr lang="en-US" dirty="0" smtClean="0"/>
              <a:t>: The date of the journey </a:t>
            </a:r>
          </a:p>
          <a:p>
            <a:r>
              <a:rPr lang="en-US" dirty="0" smtClean="0"/>
              <a:t>Source: The source from which the service begins.</a:t>
            </a:r>
          </a:p>
          <a:p>
            <a:r>
              <a:rPr lang="en-US" dirty="0" smtClean="0"/>
              <a:t> Destination: The destination where the service ends. </a:t>
            </a:r>
          </a:p>
          <a:p>
            <a:r>
              <a:rPr lang="en-US" dirty="0" smtClean="0"/>
              <a:t>Route: The route was taken by the flight to reach the destination. </a:t>
            </a:r>
          </a:p>
          <a:p>
            <a:r>
              <a:rPr lang="en-US" dirty="0" err="1" smtClean="0"/>
              <a:t>Dep_Time</a:t>
            </a:r>
            <a:r>
              <a:rPr lang="en-US" dirty="0" smtClean="0"/>
              <a:t>: The time when the journey starts from the source. </a:t>
            </a:r>
          </a:p>
          <a:p>
            <a:r>
              <a:rPr lang="en-US" dirty="0" err="1" smtClean="0"/>
              <a:t>Arrival_Time</a:t>
            </a:r>
            <a:r>
              <a:rPr lang="en-US" dirty="0" smtClean="0"/>
              <a:t>: Time of arrival at the destination. </a:t>
            </a:r>
          </a:p>
          <a:p>
            <a:r>
              <a:rPr lang="en-US" dirty="0" smtClean="0"/>
              <a:t>Duration: Total duration of the flight. </a:t>
            </a:r>
          </a:p>
          <a:p>
            <a:r>
              <a:rPr lang="en-US" dirty="0" err="1" smtClean="0"/>
              <a:t>Total_Stops</a:t>
            </a:r>
            <a:r>
              <a:rPr lang="en-US" dirty="0" smtClean="0"/>
              <a:t> : Total stops between the source and destination. </a:t>
            </a:r>
          </a:p>
          <a:p>
            <a:r>
              <a:rPr lang="en-US" dirty="0" err="1" smtClean="0"/>
              <a:t>Additional_Info</a:t>
            </a:r>
            <a:r>
              <a:rPr lang="en-US" dirty="0" smtClean="0"/>
              <a:t>: Additional information about the flight. </a:t>
            </a:r>
          </a:p>
          <a:p>
            <a:r>
              <a:rPr lang="en-US" dirty="0" err="1" smtClean="0"/>
              <a:t>Price:The</a:t>
            </a:r>
            <a:r>
              <a:rPr lang="en-US" dirty="0" smtClean="0"/>
              <a:t> price of the ticket</a:t>
            </a:r>
            <a:endParaRPr lang="en-US" dirty="0"/>
          </a:p>
        </p:txBody>
      </p:sp>
    </p:spTree>
    <p:extLst>
      <p:ext uri="{BB962C8B-B14F-4D97-AF65-F5344CB8AC3E}">
        <p14:creationId xmlns:p14="http://schemas.microsoft.com/office/powerpoint/2010/main" xmlns="" val="216934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DFD73-65B4-9EB3-79E1-7CA1B68EE048}"/>
              </a:ext>
            </a:extLst>
          </p:cNvPr>
          <p:cNvSpPr>
            <a:spLocks noGrp="1"/>
          </p:cNvSpPr>
          <p:nvPr>
            <p:ph type="title"/>
          </p:nvPr>
        </p:nvSpPr>
        <p:spPr/>
        <p:txBody>
          <a:bodyPr>
            <a:normAutofit/>
          </a:bodyPr>
          <a:lstStyle/>
          <a:p>
            <a:r>
              <a:rPr lang="en-US" sz="3600" dirty="0" smtClean="0">
                <a:solidFill>
                  <a:srgbClr val="002060"/>
                </a:solidFill>
                <a:latin typeface="Algerian" panose="04020705040A02060702" pitchFamily="82" charset="0"/>
              </a:rPr>
              <a:t>DATA FLOW DIAGRAM</a:t>
            </a:r>
            <a:endParaRPr lang="en-US" sz="3600" dirty="0">
              <a:solidFill>
                <a:srgbClr val="002060"/>
              </a:solidFill>
              <a:latin typeface="Algerian" panose="04020705040A02060702" pitchFamily="82" charset="0"/>
            </a:endParaRPr>
          </a:p>
        </p:txBody>
      </p:sp>
      <p:sp>
        <p:nvSpPr>
          <p:cNvPr id="6" name="Rectangle 5"/>
          <p:cNvSpPr/>
          <p:nvPr/>
        </p:nvSpPr>
        <p:spPr>
          <a:xfrm>
            <a:off x="1952596" y="785794"/>
            <a:ext cx="6096000" cy="369332"/>
          </a:xfrm>
          <a:prstGeom prst="rect">
            <a:avLst/>
          </a:prstGeom>
        </p:spPr>
        <p:txBody>
          <a:bodyPr>
            <a:spAutoFit/>
          </a:bodyPr>
          <a:lstStyle/>
          <a:p>
            <a:r>
              <a:rPr lang="en-US" dirty="0" smtClean="0"/>
              <a:t>:</a:t>
            </a:r>
            <a:endParaRPr lang="en-US" dirty="0"/>
          </a:p>
        </p:txBody>
      </p:sp>
      <p:pic>
        <p:nvPicPr>
          <p:cNvPr id="8" name="Content Placeholder 7"/>
          <p:cNvPicPr>
            <a:picLocks noGrp="1"/>
          </p:cNvPicPr>
          <p:nvPr>
            <p:ph idx="1"/>
          </p:nvPr>
        </p:nvPicPr>
        <p:blipFill>
          <a:blip r:embed="rId2"/>
          <a:srcRect/>
          <a:stretch>
            <a:fillRect/>
          </a:stretch>
        </p:blipFill>
        <p:spPr bwMode="auto">
          <a:xfrm>
            <a:off x="5118100" y="1658571"/>
            <a:ext cx="6281738" cy="3537682"/>
          </a:xfrm>
          <a:prstGeom prst="rect">
            <a:avLst/>
          </a:prstGeom>
          <a:noFill/>
          <a:ln w="9525">
            <a:noFill/>
            <a:miter lim="800000"/>
            <a:headEnd/>
            <a:tailEnd/>
          </a:ln>
          <a:effectLst/>
        </p:spPr>
      </p:pic>
    </p:spTree>
    <p:extLst>
      <p:ext uri="{BB962C8B-B14F-4D97-AF65-F5344CB8AC3E}">
        <p14:creationId xmlns:p14="http://schemas.microsoft.com/office/powerpoint/2010/main" xmlns="" val="127787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AND RESULT </a:t>
            </a:r>
            <a:endParaRPr lang="en-US" dirty="0"/>
          </a:p>
        </p:txBody>
      </p:sp>
      <p:pic>
        <p:nvPicPr>
          <p:cNvPr id="3" name="Content Placeholder 9"/>
          <p:cNvPicPr>
            <a:picLocks/>
          </p:cNvPicPr>
          <p:nvPr/>
        </p:nvPicPr>
        <p:blipFill>
          <a:blip r:embed="rId2"/>
          <a:srcRect/>
          <a:stretch>
            <a:fillRect/>
          </a:stretch>
        </p:blipFill>
        <p:spPr bwMode="auto">
          <a:xfrm>
            <a:off x="5118100" y="1931416"/>
            <a:ext cx="6281738" cy="299778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p:cNvPicPr>
          <p:nvPr/>
        </p:nvPicPr>
        <p:blipFill>
          <a:blip r:embed="rId2"/>
          <a:srcRect/>
          <a:stretch>
            <a:fillRect/>
          </a:stretch>
        </p:blipFill>
        <p:spPr bwMode="auto">
          <a:xfrm>
            <a:off x="3167042" y="1785926"/>
            <a:ext cx="5845175" cy="274084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7437-076F-4311-AA55-DD6F314A798A}"/>
              </a:ext>
            </a:extLst>
          </p:cNvPr>
          <p:cNvSpPr>
            <a:spLocks noGrp="1"/>
          </p:cNvSpPr>
          <p:nvPr>
            <p:ph type="title"/>
          </p:nvPr>
        </p:nvSpPr>
        <p:spPr/>
        <p:txBody>
          <a:bodyPr/>
          <a:lstStyle/>
          <a:p>
            <a:r>
              <a:rPr lang="en-US" dirty="0">
                <a:solidFill>
                  <a:srgbClr val="002060"/>
                </a:solidFill>
                <a:latin typeface="Algerian" panose="04020705040A02060702" pitchFamily="82" charset="0"/>
              </a:rPr>
              <a:t/>
            </a:r>
            <a:br>
              <a:rPr lang="en-US" dirty="0">
                <a:solidFill>
                  <a:srgbClr val="002060"/>
                </a:solidFill>
                <a:latin typeface="Algerian" panose="04020705040A02060702" pitchFamily="82" charset="0"/>
              </a:rPr>
            </a:br>
            <a:endParaRPr lang="en-US"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F7979D30-540E-1386-15A6-1B369CAE426E}"/>
              </a:ext>
            </a:extLst>
          </p:cNvPr>
          <p:cNvSpPr>
            <a:spLocks noGrp="1"/>
          </p:cNvSpPr>
          <p:nvPr>
            <p:ph idx="1"/>
          </p:nvPr>
        </p:nvSpPr>
        <p:spPr>
          <a:xfrm>
            <a:off x="5118447" y="803186"/>
            <a:ext cx="6302588" cy="514626"/>
          </a:xfrm>
        </p:spPr>
        <p:txBody>
          <a:bodyPr>
            <a:normAutofit/>
          </a:bodyPr>
          <a:lstStyle/>
          <a:p>
            <a:pPr>
              <a:buNone/>
            </a:pPr>
            <a:endParaRPr lang="en-US" b="1" dirty="0">
              <a:solidFill>
                <a:srgbClr val="C00000"/>
              </a:solidFill>
            </a:endParaRPr>
          </a:p>
          <a:p>
            <a:endParaRPr lang="en-US" dirty="0"/>
          </a:p>
        </p:txBody>
      </p:sp>
      <p:pic>
        <p:nvPicPr>
          <p:cNvPr id="6" name="Picture 5"/>
          <p:cNvPicPr/>
          <p:nvPr/>
        </p:nvPicPr>
        <p:blipFill>
          <a:blip r:embed="rId2"/>
          <a:srcRect/>
          <a:stretch>
            <a:fillRect/>
          </a:stretch>
        </p:blipFill>
        <p:spPr bwMode="auto">
          <a:xfrm>
            <a:off x="4952992" y="1643050"/>
            <a:ext cx="6559550" cy="3230797"/>
          </a:xfrm>
          <a:prstGeom prst="rect">
            <a:avLst/>
          </a:prstGeom>
          <a:noFill/>
          <a:ln w="9525">
            <a:noFill/>
            <a:miter lim="800000"/>
            <a:headEnd/>
            <a:tailEnd/>
          </a:ln>
        </p:spPr>
      </p:pic>
    </p:spTree>
    <p:extLst>
      <p:ext uri="{BB962C8B-B14F-4D97-AF65-F5344CB8AC3E}">
        <p14:creationId xmlns:p14="http://schemas.microsoft.com/office/powerpoint/2010/main" xmlns="" val="356302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816225" y="1686076"/>
            <a:ext cx="6559550" cy="3485847"/>
          </a:xfrm>
          <a:prstGeom prst="rect">
            <a:avLst/>
          </a:prstGeom>
          <a:noFill/>
          <a:ln w="9525">
            <a:noFill/>
            <a:miter lim="800000"/>
            <a:headEnd/>
            <a:tailEnd/>
          </a:ln>
        </p:spPr>
      </p:pic>
    </p:spTree>
    <p:extLst>
      <p:ext uri="{BB962C8B-B14F-4D97-AF65-F5344CB8AC3E}">
        <p14:creationId xmlns:p14="http://schemas.microsoft.com/office/powerpoint/2010/main" xmlns="" val="206240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816225" y="1797817"/>
            <a:ext cx="6559550" cy="326236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63198-BEF8-53D3-6B21-A9F9C920F4DA}"/>
              </a:ext>
            </a:extLst>
          </p:cNvPr>
          <p:cNvSpPr>
            <a:spLocks noGrp="1"/>
          </p:cNvSpPr>
          <p:nvPr>
            <p:ph type="title"/>
          </p:nvPr>
        </p:nvSpPr>
        <p:spPr/>
        <p:txBody>
          <a:bodyPr/>
          <a:lstStyle/>
          <a:p>
            <a:r>
              <a:rPr lang="en-IN" dirty="0">
                <a:solidFill>
                  <a:srgbClr val="002060"/>
                </a:solidFill>
                <a:latin typeface="Algerian" panose="04020705040A02060702" pitchFamily="82" charset="0"/>
              </a:rPr>
              <a:t>conclusion</a:t>
            </a:r>
          </a:p>
        </p:txBody>
      </p:sp>
      <p:sp>
        <p:nvSpPr>
          <p:cNvPr id="5" name="Rectangle 4"/>
          <p:cNvSpPr/>
          <p:nvPr/>
        </p:nvSpPr>
        <p:spPr>
          <a:xfrm>
            <a:off x="4452926" y="1643050"/>
            <a:ext cx="7739074" cy="4247317"/>
          </a:xfrm>
          <a:prstGeom prst="rect">
            <a:avLst/>
          </a:prstGeom>
        </p:spPr>
        <p:txBody>
          <a:bodyPr wrap="square">
            <a:spAutoFit/>
          </a:bodyPr>
          <a:lstStyle/>
          <a:p>
            <a:r>
              <a:rPr lang="en-IN" dirty="0" smtClean="0"/>
              <a:t>This System customer can predict the flight price of a particular seat on a day before booking the flight tickets. It will provide an ease to the customer for the flight ticket booking.  </a:t>
            </a:r>
            <a:r>
              <a:rPr lang="en-IN" dirty="0" err="1" smtClean="0"/>
              <a:t>Travelers</a:t>
            </a:r>
            <a:r>
              <a:rPr lang="en-IN" dirty="0" smtClean="0"/>
              <a:t> can save money if they choose to buy a ticket when its price is the lowest. The problem is how to determine when is the best time to buy flight ticket for the desired destination and period.</a:t>
            </a:r>
            <a:endParaRPr lang="en-US" dirty="0" smtClean="0"/>
          </a:p>
          <a:p>
            <a:r>
              <a:rPr lang="en-IN" dirty="0" smtClean="0"/>
              <a:t> </a:t>
            </a:r>
            <a:endParaRPr lang="en-US" dirty="0" smtClean="0"/>
          </a:p>
          <a:p>
            <a:r>
              <a:rPr lang="en-US" dirty="0" smtClean="0"/>
              <a:t>From our thorough analysis of each of the 18 routes, we can define the following. Flight prices almost always remain constant or increase between the major cities. Tourist routes that offer services involving Tier-2 cities of the country have uneven treads related to the increase and decrease of airline ticket prices. Routes with data collected over a longer duration of time tend to facilitate much more accurate predictions in the model and thus lead to higher average savings.</a:t>
            </a:r>
          </a:p>
          <a:p>
            <a:endParaRPr lang="en-US" dirty="0"/>
          </a:p>
        </p:txBody>
      </p:sp>
    </p:spTree>
    <p:extLst>
      <p:ext uri="{BB962C8B-B14F-4D97-AF65-F5344CB8AC3E}">
        <p14:creationId xmlns:p14="http://schemas.microsoft.com/office/powerpoint/2010/main" xmlns="" val="792572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AB624-2C96-A3FC-B2B5-6F9553760B1B}"/>
              </a:ext>
            </a:extLst>
          </p:cNvPr>
          <p:cNvSpPr>
            <a:spLocks noGrp="1"/>
          </p:cNvSpPr>
          <p:nvPr>
            <p:ph type="title"/>
          </p:nvPr>
        </p:nvSpPr>
        <p:spPr/>
        <p:txBody>
          <a:bodyPr/>
          <a:lstStyle/>
          <a:p>
            <a:r>
              <a:rPr lang="en-IN" dirty="0">
                <a:solidFill>
                  <a:schemeClr val="tx1"/>
                </a:solidFill>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xmlns="" id="{96094A2A-A0BD-23B7-5C8E-DDBB0761333B}"/>
              </a:ext>
            </a:extLst>
          </p:cNvPr>
          <p:cNvSpPr>
            <a:spLocks noGrp="1"/>
          </p:cNvSpPr>
          <p:nvPr>
            <p:ph sz="half" idx="1"/>
          </p:nvPr>
        </p:nvSpPr>
        <p:spPr>
          <a:xfrm>
            <a:off x="5120878" y="803187"/>
            <a:ext cx="6269591" cy="4410497"/>
          </a:xfrm>
        </p:spPr>
        <p:txBody>
          <a:bodyPr>
            <a:normAutofit/>
          </a:bodyPr>
          <a:lstStyle/>
          <a:p>
            <a:pPr>
              <a:buNone/>
            </a:pPr>
            <a:r>
              <a:rPr lang="en-US" dirty="0"/>
              <a:t/>
            </a:r>
            <a:br>
              <a:rPr lang="en-US" dirty="0"/>
            </a:br>
            <a:endParaRPr lang="en-IN" dirty="0"/>
          </a:p>
        </p:txBody>
      </p:sp>
      <p:sp>
        <p:nvSpPr>
          <p:cNvPr id="4" name="Content Placeholder 3">
            <a:extLst>
              <a:ext uri="{FF2B5EF4-FFF2-40B4-BE49-F238E27FC236}">
                <a16:creationId xmlns:a16="http://schemas.microsoft.com/office/drawing/2014/main" xmlns="" id="{93BD8A0D-52AC-16EC-C354-59C786935166}"/>
              </a:ext>
            </a:extLst>
          </p:cNvPr>
          <p:cNvSpPr>
            <a:spLocks noGrp="1"/>
          </p:cNvSpPr>
          <p:nvPr>
            <p:ph sz="half" idx="2"/>
          </p:nvPr>
        </p:nvSpPr>
        <p:spPr>
          <a:xfrm>
            <a:off x="5024431" y="1428737"/>
            <a:ext cx="7167570" cy="3214710"/>
          </a:xfrm>
        </p:spPr>
        <p:txBody>
          <a:bodyPr>
            <a:noAutofit/>
          </a:bodyPr>
          <a:lstStyle/>
          <a:p>
            <a:pPr marL="0" indent="0">
              <a:buNone/>
            </a:pPr>
            <a:r>
              <a:rPr lang="en-US" dirty="0" smtClean="0"/>
              <a:t>More routes can be added and the same analysis can be expanded to major airports and travel routes in India.  The analysis can be done by increasing the data points and increasing the historical data used that will train the model better giving better accuracies and more savings.  More rules can be added to the Rule-based learning based on our  understanding of the industry also incorporating the offer periods given by the airline.  Developing a more user-friendly interface for various routes giving more flexibility to the users</a:t>
            </a:r>
            <a:endParaRPr lang="en-IN" dirty="0">
              <a:solidFill>
                <a:schemeClr val="accent2">
                  <a:lumMod val="50000"/>
                </a:schemeClr>
              </a:solidFill>
              <a:latin typeface="Blackadder ITC" panose="04020505051007020D02" pitchFamily="82" charset="0"/>
            </a:endParaRPr>
          </a:p>
        </p:txBody>
      </p:sp>
    </p:spTree>
    <p:extLst>
      <p:ext uri="{BB962C8B-B14F-4D97-AF65-F5344CB8AC3E}">
        <p14:creationId xmlns:p14="http://schemas.microsoft.com/office/powerpoint/2010/main" xmlns="" val="224003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9475A-1ADC-2F83-B529-8D5B9ABB52C3}"/>
              </a:ext>
            </a:extLst>
          </p:cNvPr>
          <p:cNvSpPr>
            <a:spLocks noGrp="1"/>
          </p:cNvSpPr>
          <p:nvPr>
            <p:ph type="title"/>
          </p:nvPr>
        </p:nvSpPr>
        <p:spPr/>
        <p:txBody>
          <a:bodyPr/>
          <a:lstStyle/>
          <a:p>
            <a:r>
              <a:rPr lang="en-US" dirty="0">
                <a:solidFill>
                  <a:srgbClr val="002060"/>
                </a:solidFill>
                <a:latin typeface="Algerian" panose="04020705040A02060702" pitchFamily="82" charset="0"/>
              </a:rPr>
              <a:t>Contents </a:t>
            </a:r>
          </a:p>
        </p:txBody>
      </p:sp>
      <p:sp>
        <p:nvSpPr>
          <p:cNvPr id="3" name="Content Placeholder 2">
            <a:extLst>
              <a:ext uri="{FF2B5EF4-FFF2-40B4-BE49-F238E27FC236}">
                <a16:creationId xmlns:a16="http://schemas.microsoft.com/office/drawing/2014/main" xmlns="" id="{78175D20-D3B6-26CD-E98B-35E711D1725C}"/>
              </a:ext>
            </a:extLst>
          </p:cNvPr>
          <p:cNvSpPr>
            <a:spLocks noGrp="1"/>
          </p:cNvSpPr>
          <p:nvPr>
            <p:ph idx="1"/>
          </p:nvPr>
        </p:nvSpPr>
        <p:spPr/>
        <p:txBody>
          <a:bodyPr/>
          <a:lstStyle/>
          <a:p>
            <a:r>
              <a:rPr lang="en-US" dirty="0"/>
              <a:t>Introduction </a:t>
            </a:r>
          </a:p>
          <a:p>
            <a:r>
              <a:rPr lang="en-US" dirty="0"/>
              <a:t>Abstract </a:t>
            </a:r>
          </a:p>
          <a:p>
            <a:r>
              <a:rPr lang="en-US" b="0" i="0" dirty="0">
                <a:solidFill>
                  <a:srgbClr val="000000"/>
                </a:solidFill>
                <a:effectLst/>
                <a:ea typeface="Malgun Gothic Semilight" panose="020B0502040204020203" pitchFamily="34" charset="-128"/>
              </a:rPr>
              <a:t>Problem statement </a:t>
            </a:r>
          </a:p>
          <a:p>
            <a:r>
              <a:rPr lang="en-US" dirty="0" smtClean="0">
                <a:solidFill>
                  <a:srgbClr val="000000"/>
                </a:solidFill>
                <a:ea typeface="Malgun Gothic Semilight" panose="020B0502040204020203" pitchFamily="34" charset="-128"/>
              </a:rPr>
              <a:t>Proposed  model</a:t>
            </a:r>
            <a:endParaRPr lang="en-US" dirty="0">
              <a:solidFill>
                <a:srgbClr val="000000"/>
              </a:solidFill>
              <a:ea typeface="Malgun Gothic Semilight" panose="020B0502040204020203" pitchFamily="34" charset="-128"/>
            </a:endParaRPr>
          </a:p>
          <a:p>
            <a:r>
              <a:rPr lang="en-US" dirty="0" smtClean="0">
                <a:solidFill>
                  <a:srgbClr val="000000"/>
                </a:solidFill>
                <a:ea typeface="Malgun Gothic Semilight" panose="020B0502040204020203" pitchFamily="34" charset="-128"/>
              </a:rPr>
              <a:t>Use cases</a:t>
            </a:r>
            <a:endParaRPr lang="en-US" b="0" i="0" dirty="0">
              <a:solidFill>
                <a:srgbClr val="000000"/>
              </a:solidFill>
              <a:effectLst/>
              <a:ea typeface="Malgun Gothic Semilight" panose="020B0502040204020203" pitchFamily="34" charset="-128"/>
            </a:endParaRPr>
          </a:p>
          <a:p>
            <a:r>
              <a:rPr lang="en-US" dirty="0">
                <a:solidFill>
                  <a:srgbClr val="000000"/>
                </a:solidFill>
                <a:ea typeface="Malgun Gothic Semilight" panose="020B0502040204020203" pitchFamily="34" charset="-128"/>
              </a:rPr>
              <a:t>Experiment results </a:t>
            </a:r>
          </a:p>
          <a:p>
            <a:r>
              <a:rPr lang="en-US" b="0" i="0" dirty="0">
                <a:solidFill>
                  <a:srgbClr val="000000"/>
                </a:solidFill>
                <a:effectLst/>
                <a:ea typeface="Malgun Gothic Semilight" panose="020B0502040204020203" pitchFamily="34" charset="-128"/>
              </a:rPr>
              <a:t>Conclusion and Future</a:t>
            </a:r>
            <a:r>
              <a:rPr lang="en-US" dirty="0">
                <a:solidFill>
                  <a:srgbClr val="000000"/>
                </a:solidFill>
                <a:ea typeface="Malgun Gothic Semilight" panose="020B0502040204020203" pitchFamily="34" charset="-128"/>
              </a:rPr>
              <a:t> work</a:t>
            </a:r>
          </a:p>
          <a:p>
            <a:r>
              <a:rPr lang="en-US" b="0" i="0" dirty="0">
                <a:solidFill>
                  <a:srgbClr val="000000"/>
                </a:solidFill>
                <a:effectLst/>
                <a:ea typeface="Malgun Gothic Semilight" panose="020B0502040204020203" pitchFamily="34" charset="-128"/>
              </a:rPr>
              <a:t>References </a:t>
            </a:r>
          </a:p>
          <a:p>
            <a:endParaRPr lang="en-US" dirty="0"/>
          </a:p>
        </p:txBody>
      </p:sp>
    </p:spTree>
    <p:extLst>
      <p:ext uri="{BB962C8B-B14F-4D97-AF65-F5344CB8AC3E}">
        <p14:creationId xmlns:p14="http://schemas.microsoft.com/office/powerpoint/2010/main" xmlns="" val="297083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455D2-1486-EB92-487F-63C2A96CE03E}"/>
              </a:ext>
            </a:extLst>
          </p:cNvPr>
          <p:cNvSpPr>
            <a:spLocks noGrp="1"/>
          </p:cNvSpPr>
          <p:nvPr>
            <p:ph type="title"/>
          </p:nvPr>
        </p:nvSpPr>
        <p:spPr/>
        <p:txBody>
          <a:bodyPr/>
          <a:lstStyle/>
          <a:p>
            <a:r>
              <a:rPr lang="en-US" dirty="0">
                <a:solidFill>
                  <a:srgbClr val="002060"/>
                </a:solidFill>
                <a:latin typeface="Algerian" panose="04020705040A02060702" pitchFamily="82" charset="0"/>
              </a:rPr>
              <a:t>References</a:t>
            </a:r>
            <a:r>
              <a:rPr lang="en-US" dirty="0"/>
              <a:t> </a:t>
            </a:r>
          </a:p>
        </p:txBody>
      </p:sp>
      <p:sp>
        <p:nvSpPr>
          <p:cNvPr id="5" name="Rectangle 4"/>
          <p:cNvSpPr/>
          <p:nvPr/>
        </p:nvSpPr>
        <p:spPr>
          <a:xfrm>
            <a:off x="4595802" y="1000108"/>
            <a:ext cx="7286676" cy="3416320"/>
          </a:xfrm>
          <a:prstGeom prst="rect">
            <a:avLst/>
          </a:prstGeom>
        </p:spPr>
        <p:txBody>
          <a:bodyPr wrap="square">
            <a:spAutoFit/>
          </a:bodyPr>
          <a:lstStyle/>
          <a:p>
            <a:r>
              <a:rPr lang="en-US" b="1" u="sng" dirty="0" smtClean="0">
                <a:hlinkClick r:id="rId2"/>
              </a:rPr>
              <a:t>https://youtu.be/Z1RJmh_OqeA</a:t>
            </a:r>
            <a:endParaRPr lang="en-US" b="1" u="sng" dirty="0" smtClean="0"/>
          </a:p>
          <a:p>
            <a:endParaRPr lang="en-US" b="1" dirty="0" smtClean="0"/>
          </a:p>
          <a:p>
            <a:r>
              <a:rPr lang="en-US" b="1" u="sng" dirty="0" smtClean="0">
                <a:hlinkClick r:id="rId3"/>
              </a:rPr>
              <a:t>https://youtu.be/J4Wdy0Wc_xQ</a:t>
            </a:r>
            <a:endParaRPr lang="en-US" b="1" u="sng" dirty="0" smtClean="0"/>
          </a:p>
          <a:p>
            <a:endParaRPr lang="en-US" b="1" dirty="0" smtClean="0"/>
          </a:p>
          <a:p>
            <a:r>
              <a:rPr lang="en-US" b="1" dirty="0" smtClean="0"/>
              <a:t>[1] </a:t>
            </a:r>
            <a:r>
              <a:rPr lang="en-US" dirty="0" err="1" smtClean="0"/>
              <a:t>Bachis</a:t>
            </a:r>
            <a:r>
              <a:rPr lang="en-US" dirty="0" smtClean="0"/>
              <a:t>, E., &amp; </a:t>
            </a:r>
            <a:r>
              <a:rPr lang="en-US" dirty="0" err="1" smtClean="0"/>
              <a:t>Piga</a:t>
            </a:r>
            <a:r>
              <a:rPr lang="en-US" dirty="0" smtClean="0"/>
              <a:t>, C. A. (2011). “Low-cost airlines and online price dispersion. International Journal of Industrial Organization”, 29(6), 655– 667. doi:10.1016/j.ijindorg.2011.02.006</a:t>
            </a:r>
          </a:p>
          <a:p>
            <a:endParaRPr lang="en-US" b="1" dirty="0" smtClean="0"/>
          </a:p>
          <a:p>
            <a:r>
              <a:rPr lang="en-US" b="1" dirty="0" smtClean="0"/>
              <a:t> [2</a:t>
            </a:r>
            <a:r>
              <a:rPr lang="en-US" dirty="0" smtClean="0"/>
              <a:t>] Groves, W. and </a:t>
            </a:r>
            <a:r>
              <a:rPr lang="en-US" dirty="0" err="1" smtClean="0"/>
              <a:t>Gini</a:t>
            </a:r>
            <a:r>
              <a:rPr lang="en-US" dirty="0" smtClean="0"/>
              <a:t>, M., 2021. “A Regression Model For Predicting Optimal Purchase Timing For Airline Tickets.”. Available at: https://conservancy.umn.edu/handle/11299/215872</a:t>
            </a:r>
            <a:endParaRPr lang="en-US" b="1" dirty="0" smtClean="0"/>
          </a:p>
          <a:p>
            <a:endParaRPr lang="en-US" dirty="0" smtClean="0"/>
          </a:p>
        </p:txBody>
      </p:sp>
    </p:spTree>
    <p:extLst>
      <p:ext uri="{BB962C8B-B14F-4D97-AF65-F5344CB8AC3E}">
        <p14:creationId xmlns:p14="http://schemas.microsoft.com/office/powerpoint/2010/main" xmlns="" val="158152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0C427EA-A51E-1C97-4B1B-3213A68AABB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672"/>
            <a:ext cx="12192000" cy="6852328"/>
          </a:xfrm>
          <a:prstGeom prst="rect">
            <a:avLst/>
          </a:prstGeom>
        </p:spPr>
      </p:pic>
    </p:spTree>
    <p:extLst>
      <p:ext uri="{BB962C8B-B14F-4D97-AF65-F5344CB8AC3E}">
        <p14:creationId xmlns:p14="http://schemas.microsoft.com/office/powerpoint/2010/main" xmlns="" val="182285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D4CC6-9DFE-EB71-AE3C-5428A70E7A82}"/>
              </a:ext>
            </a:extLst>
          </p:cNvPr>
          <p:cNvSpPr>
            <a:spLocks noGrp="1"/>
          </p:cNvSpPr>
          <p:nvPr>
            <p:ph type="title"/>
          </p:nvPr>
        </p:nvSpPr>
        <p:spPr>
          <a:xfrm>
            <a:off x="738150" y="2285992"/>
            <a:ext cx="3214710" cy="2456442"/>
          </a:xfrm>
        </p:spPr>
        <p:txBody>
          <a:bodyPr/>
          <a:lstStyle/>
          <a:p>
            <a:r>
              <a:rPr lang="en-US" dirty="0" smtClean="0">
                <a:solidFill>
                  <a:srgbClr val="002060"/>
                </a:solidFill>
                <a:latin typeface="Algerian" panose="04020705040A02060702" pitchFamily="82" charset="0"/>
              </a:rPr>
              <a:t>ABSTRACT</a:t>
            </a:r>
            <a:endParaRPr lang="en-US"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BDB8EB42-18ED-317A-6359-72A1A0B21D8F}"/>
              </a:ext>
            </a:extLst>
          </p:cNvPr>
          <p:cNvSpPr>
            <a:spLocks noGrp="1"/>
          </p:cNvSpPr>
          <p:nvPr>
            <p:ph idx="1"/>
          </p:nvPr>
        </p:nvSpPr>
        <p:spPr>
          <a:xfrm>
            <a:off x="4595802" y="142852"/>
            <a:ext cx="7358113" cy="6500858"/>
          </a:xfrm>
        </p:spPr>
        <p:txBody>
          <a:bodyPr>
            <a:noAutofit/>
          </a:bodyPr>
          <a:lstStyle/>
          <a:p>
            <a:pPr>
              <a:buNone/>
            </a:pPr>
            <a:r>
              <a:rPr lang="en-US" sz="1600" dirty="0" smtClean="0"/>
              <a:t>    People who frequently travel through flight will have better knowledge on best discount and right time to buy the ticket. For the business purpose many airline companies change prices according to the seasons or time duration. They will increase the price when people travel more. Estimating the highest prices of the airlines data for the route is collected with features such as Duration, Source, Destination, Arrival, Departure. Features are taken from chosen dataset and in this mini-project, we have used machine learning techniques and regression strategies for prediction of the price wherein the airline price ticket costs vary overtime. We have implemented flight price prediction for users by using decision tree and random forest algorithms.</a:t>
            </a:r>
          </a:p>
          <a:p>
            <a:endParaRPr lang="en-US" sz="1200" dirty="0"/>
          </a:p>
        </p:txBody>
      </p:sp>
    </p:spTree>
    <p:extLst>
      <p:ext uri="{BB962C8B-B14F-4D97-AF65-F5344CB8AC3E}">
        <p14:creationId xmlns:p14="http://schemas.microsoft.com/office/powerpoint/2010/main" xmlns="" val="281686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EF5F6-C2B7-47BB-14EA-F04C20F5C51C}"/>
              </a:ext>
            </a:extLst>
          </p:cNvPr>
          <p:cNvSpPr>
            <a:spLocks noGrp="1"/>
          </p:cNvSpPr>
          <p:nvPr>
            <p:ph type="title"/>
          </p:nvPr>
        </p:nvSpPr>
        <p:spPr/>
        <p:txBody>
          <a:bodyPr>
            <a:normAutofit/>
          </a:bodyPr>
          <a:lstStyle/>
          <a:p>
            <a:r>
              <a:rPr lang="en-US" sz="3600" dirty="0">
                <a:solidFill>
                  <a:srgbClr val="002060"/>
                </a:solidFill>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xmlns="" id="{DC16390D-B918-5377-0737-DBCFF651F8E0}"/>
              </a:ext>
            </a:extLst>
          </p:cNvPr>
          <p:cNvSpPr>
            <a:spLocks noGrp="1"/>
          </p:cNvSpPr>
          <p:nvPr>
            <p:ph idx="1"/>
          </p:nvPr>
        </p:nvSpPr>
        <p:spPr>
          <a:xfrm>
            <a:off x="5118447" y="500042"/>
            <a:ext cx="6281873" cy="5551766"/>
          </a:xfrm>
        </p:spPr>
        <p:txBody>
          <a:bodyPr>
            <a:normAutofit fontScale="92500" lnSpcReduction="10000"/>
          </a:bodyPr>
          <a:lstStyle/>
          <a:p>
            <a:r>
              <a:rPr lang="en-IN" dirty="0" smtClean="0"/>
              <a:t>For purchasing an airplane ticket, the traditional purchase strategy is to buy a ticket far in advance of the flight’s departure date to avoid the risk that the price may increase rapidly before the departure date. However, this is usually not always true, airplane companies can decrease the prices if they want to increase the sales. </a:t>
            </a:r>
            <a:endParaRPr lang="en-US" b="1" dirty="0" smtClean="0"/>
          </a:p>
          <a:p>
            <a:r>
              <a:rPr lang="en-IN" dirty="0" smtClean="0"/>
              <a:t>Airline companies use many different variables to determine the flight ticket prices that indicates whether the travel is during the holidays, the number of free seats in the plane etc., or even in which month it is, some of the variables are observed, but some of them are hidden. </a:t>
            </a:r>
            <a:endParaRPr lang="en-US" b="1" dirty="0" smtClean="0"/>
          </a:p>
          <a:p>
            <a:r>
              <a:rPr lang="en-IN" dirty="0" smtClean="0"/>
              <a:t>In this context, buyers are trying to find the right day to buy the ticket, and on the contrary, the airplane companies are trying to keep the overall revenue as high as possible. Airline companies have the freedom to change the flight ticket prices at any moment. Travellers can save money if they choose to buy a ticket when its price is the lowest. </a:t>
            </a:r>
            <a:endParaRPr lang="en-US" b="1" dirty="0" smtClean="0"/>
          </a:p>
          <a:p>
            <a:endParaRPr lang="en-US" dirty="0"/>
          </a:p>
        </p:txBody>
      </p:sp>
    </p:spTree>
    <p:extLst>
      <p:ext uri="{BB962C8B-B14F-4D97-AF65-F5344CB8AC3E}">
        <p14:creationId xmlns:p14="http://schemas.microsoft.com/office/powerpoint/2010/main" xmlns="" val="2954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4810117" y="428604"/>
            <a:ext cx="6590204" cy="5623204"/>
          </a:xfrm>
        </p:spPr>
        <p:txBody>
          <a:bodyPr>
            <a:normAutofit/>
          </a:bodyPr>
          <a:lstStyle/>
          <a:p>
            <a:pPr>
              <a:buNone/>
            </a:pPr>
            <a:r>
              <a:rPr lang="en-US" dirty="0" smtClean="0"/>
              <a:t>     The goal of this project is to study how airline ticket prices change over time, extract the factors that influence these fluctuations, and describe how they're correlated</a:t>
            </a:r>
            <a:r>
              <a:rPr lang="en-US" b="1" dirty="0" smtClean="0"/>
              <a:t>. </a:t>
            </a:r>
            <a:r>
              <a:rPr lang="en-US" dirty="0" smtClean="0"/>
              <a:t>A machine learning framework was developed to predict the quarterly average airfare price at the market segment level. Several features were extracted from the datasets and combined with macroeconomic data, to model the air travel market segments. With the help of the feature assortment methods, our proposed model can forecast the quarterly average airfare price with an adjustment. The cheapest available ticket for a given date gets more or less expensive over time.</a:t>
            </a:r>
            <a:endParaRPr lang="en-US" b="1"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lnSpc>
                <a:spcPct val="85000"/>
              </a:lnSpc>
              <a:spcBef>
                <a:spcPct val="0"/>
              </a:spcBef>
            </a:pPr>
            <a:r>
              <a:rPr lang="en-US" b="1" dirty="0"/>
              <a:t>PROBLEM  DEFINITION</a:t>
            </a:r>
            <a:br>
              <a:rPr lang="en-US" b="1" dirty="0"/>
            </a:br>
            <a:endParaRPr lang="en-US" dirty="0"/>
          </a:p>
        </p:txBody>
      </p:sp>
      <p:sp>
        <p:nvSpPr>
          <p:cNvPr id="3" name="Content Placeholder 2"/>
          <p:cNvSpPr>
            <a:spLocks noGrp="1"/>
          </p:cNvSpPr>
          <p:nvPr>
            <p:ph idx="1"/>
          </p:nvPr>
        </p:nvSpPr>
        <p:spPr>
          <a:xfrm>
            <a:off x="4952992" y="571480"/>
            <a:ext cx="6786609" cy="5857916"/>
          </a:xfrm>
        </p:spPr>
        <p:txBody>
          <a:bodyPr>
            <a:normAutofit/>
          </a:bodyPr>
          <a:lstStyle/>
          <a:p>
            <a:r>
              <a:rPr lang="en-US" dirty="0" smtClean="0"/>
              <a:t>Nowadays, the airline corporations are using complex strategies for the flight ticket fare calculations. This highly complicated method makes the flight ticket fare difficult to guess for the customers, since the fare changes dynamically. </a:t>
            </a:r>
          </a:p>
          <a:p>
            <a:r>
              <a:rPr lang="en-US" dirty="0" smtClean="0"/>
              <a:t>Our project “</a:t>
            </a:r>
            <a:r>
              <a:rPr lang="en-US" b="1" dirty="0" smtClean="0"/>
              <a:t>Flight Price Prediction System”</a:t>
            </a:r>
            <a:r>
              <a:rPr lang="en-US" dirty="0" smtClean="0"/>
              <a:t> which  resolves this problem and will provide a facility where people will be able to predict the flight-ticket price before purchasing the ticket.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a:t>
            </a:r>
            <a:br>
              <a:rPr lang="en-US" dirty="0" smtClean="0"/>
            </a:br>
            <a:r>
              <a:rPr lang="en-US" dirty="0" smtClean="0"/>
              <a:t>MODEL</a:t>
            </a:r>
            <a:endParaRPr lang="en-US" dirty="0"/>
          </a:p>
        </p:txBody>
      </p:sp>
      <p:pic>
        <p:nvPicPr>
          <p:cNvPr id="8" name="Content Placeholder 7"/>
          <p:cNvPicPr>
            <a:picLocks noGrp="1"/>
          </p:cNvPicPr>
          <p:nvPr>
            <p:ph idx="1"/>
          </p:nvPr>
        </p:nvPicPr>
        <p:blipFill>
          <a:blip r:embed="rId2"/>
          <a:srcRect/>
          <a:stretch>
            <a:fillRect/>
          </a:stretch>
        </p:blipFill>
        <p:spPr bwMode="auto">
          <a:xfrm>
            <a:off x="4595802" y="357166"/>
            <a:ext cx="7215238" cy="621510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98D9C-CE27-0C9D-C90E-42C28AF6F6A8}"/>
              </a:ext>
            </a:extLst>
          </p:cNvPr>
          <p:cNvSpPr>
            <a:spLocks noGrp="1"/>
          </p:cNvSpPr>
          <p:nvPr>
            <p:ph type="title"/>
          </p:nvPr>
        </p:nvSpPr>
        <p:spPr/>
        <p:txBody>
          <a:bodyPr/>
          <a:lstStyle/>
          <a:p>
            <a:r>
              <a:rPr lang="en-US" dirty="0" smtClean="0"/>
              <a:t>Technology used </a:t>
            </a:r>
            <a:endParaRPr lang="en-US"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7F3083EE-A120-5186-BDB0-A51D245FD10F}"/>
              </a:ext>
            </a:extLst>
          </p:cNvPr>
          <p:cNvSpPr>
            <a:spLocks noGrp="1"/>
          </p:cNvSpPr>
          <p:nvPr>
            <p:ph idx="1"/>
          </p:nvPr>
        </p:nvSpPr>
        <p:spPr/>
        <p:txBody>
          <a:bodyPr>
            <a:normAutofit/>
          </a:bodyPr>
          <a:lstStyle/>
          <a:p>
            <a:r>
              <a:rPr lang="en-US" dirty="0" smtClean="0"/>
              <a:t>Front-end: HTML, CSS, Flask</a:t>
            </a:r>
          </a:p>
          <a:p>
            <a:r>
              <a:rPr lang="en-US" dirty="0" smtClean="0"/>
              <a:t>Back-end Modules used: </a:t>
            </a:r>
            <a:r>
              <a:rPr lang="en-US" dirty="0" err="1" smtClean="0"/>
              <a:t>Matplotlib</a:t>
            </a:r>
            <a:r>
              <a:rPr lang="en-US" dirty="0" smtClean="0"/>
              <a:t>, </a:t>
            </a:r>
            <a:r>
              <a:rPr lang="en-IN" dirty="0" smtClean="0"/>
              <a:t>Machine Learning (Supervised learning)</a:t>
            </a:r>
            <a:endParaRPr lang="en-US" dirty="0"/>
          </a:p>
        </p:txBody>
      </p:sp>
    </p:spTree>
    <p:extLst>
      <p:ext uri="{BB962C8B-B14F-4D97-AF65-F5344CB8AC3E}">
        <p14:creationId xmlns:p14="http://schemas.microsoft.com/office/powerpoint/2010/main" xmlns="" val="8390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1E838-2333-0C01-0E29-556D226C2BF9}"/>
              </a:ext>
            </a:extLst>
          </p:cNvPr>
          <p:cNvSpPr>
            <a:spLocks noGrp="1"/>
          </p:cNvSpPr>
          <p:nvPr>
            <p:ph type="title"/>
          </p:nvPr>
        </p:nvSpPr>
        <p:spPr/>
        <p:txBody>
          <a:bodyPr/>
          <a:lstStyle/>
          <a:p>
            <a:r>
              <a:rPr lang="en-US" dirty="0" smtClean="0">
                <a:solidFill>
                  <a:srgbClr val="002060"/>
                </a:solidFill>
              </a:rPr>
              <a:t>USE CASE DIAGRAM</a:t>
            </a:r>
            <a:endParaRPr lang="en-US" dirty="0">
              <a:solidFill>
                <a:srgbClr val="002060"/>
              </a:solidFill>
            </a:endParaRPr>
          </a:p>
        </p:txBody>
      </p:sp>
      <p:pic>
        <p:nvPicPr>
          <p:cNvPr id="5" name="Content Placeholder 4">
            <a:extLst>
              <a:ext uri="{FF2B5EF4-FFF2-40B4-BE49-F238E27FC236}">
                <a16:creationId xmlns:ve="http://schemas.openxmlformats.org/markup-compatibility/2006" xmlns:o="urn:schemas-microsoft-com:office:office"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a16="http://schemas.microsoft.com/office/drawing/2014/main" xmlns="" xmlns:lc="http://schemas.openxmlformats.org/drawingml/2006/lockedCanvas" id="{8276A8B8-D7A8-4E0D-8669-9BB3F1C605C5}"/>
              </a:ext>
            </a:extLst>
          </p:cNvPr>
          <p:cNvPicPr>
            <a:picLocks noGrp="1"/>
          </p:cNvPicPr>
          <p:nvPr>
            <p:ph sz="half" idx="1"/>
          </p:nvPr>
        </p:nvPicPr>
        <p:blipFill rotWithShape="1">
          <a:blip r:embed="rId2"/>
          <a:srcRect l="25797" t="7141" r="26915" b="7691"/>
          <a:stretch/>
        </p:blipFill>
        <p:spPr>
          <a:xfrm>
            <a:off x="5165725" y="333264"/>
            <a:ext cx="6067425" cy="6143848"/>
          </a:xfrm>
          <a:prstGeom prst="rect">
            <a:avLst/>
          </a:prstGeom>
        </p:spPr>
      </p:pic>
    </p:spTree>
    <p:extLst>
      <p:ext uri="{BB962C8B-B14F-4D97-AF65-F5344CB8AC3E}">
        <p14:creationId xmlns:p14="http://schemas.microsoft.com/office/powerpoint/2010/main" xmlns="" val="231422098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29B3952A-A5A2-4E72-A5C9-A88B41734E0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8E85B3EA26F54AAC8CF6BB0CBF2216" ma:contentTypeVersion="2" ma:contentTypeDescription="Create a new document." ma:contentTypeScope="" ma:versionID="0ff70305b2f7d5d937016bdc99e5c058">
  <xsd:schema xmlns:xsd="http://www.w3.org/2001/XMLSchema" xmlns:xs="http://www.w3.org/2001/XMLSchema" xmlns:p="http://schemas.microsoft.com/office/2006/metadata/properties" xmlns:ns2="fb41a928-3b90-416e-8b5c-9c07276167a8" targetNamespace="http://schemas.microsoft.com/office/2006/metadata/properties" ma:root="true" ma:fieldsID="c5283b68582bc54c6c2e1cc85945832f" ns2:_="">
    <xsd:import namespace="fb41a928-3b90-416e-8b5c-9c07276167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1a928-3b90-416e-8b5c-9c07276167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6316B-1092-43C4-A5F3-E77D3881E007}">
  <ds:schemaRefs>
    <ds:schemaRef ds:uri="http://schemas.microsoft.com/sharepoint/v3/contenttype/forms"/>
  </ds:schemaRefs>
</ds:datastoreItem>
</file>

<file path=customXml/itemProps2.xml><?xml version="1.0" encoding="utf-8"?>
<ds:datastoreItem xmlns:ds="http://schemas.openxmlformats.org/officeDocument/2006/customXml" ds:itemID="{1595FA94-8800-4A6A-A8BB-F89C7038CD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1a928-3b90-416e-8b5c-9c07276167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135</TotalTime>
  <Words>934</Words>
  <PresentationFormat>Custom</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Atlas</vt:lpstr>
      <vt:lpstr>Slide 1</vt:lpstr>
      <vt:lpstr>Contents </vt:lpstr>
      <vt:lpstr>ABSTRACT</vt:lpstr>
      <vt:lpstr>Introduction </vt:lpstr>
      <vt:lpstr>PURPOSE</vt:lpstr>
      <vt:lpstr>PROBLEM  DEFINITION </vt:lpstr>
      <vt:lpstr>PROPOSED MODEL</vt:lpstr>
      <vt:lpstr>Technology used </vt:lpstr>
      <vt:lpstr>USE CASE DIAGRAM</vt:lpstr>
      <vt:lpstr>USE CASE  DESCRIPTION</vt:lpstr>
      <vt:lpstr>FEATURES</vt:lpstr>
      <vt:lpstr>DATA FLOW DIAGRAM</vt:lpstr>
      <vt:lpstr>OUTPUT AND RESULT </vt:lpstr>
      <vt:lpstr>Slide 14</vt:lpstr>
      <vt:lpstr> </vt:lpstr>
      <vt:lpstr>Slide 16</vt:lpstr>
      <vt:lpstr>Slide 17</vt:lpstr>
      <vt:lpstr>conclusion</vt:lpstr>
      <vt:lpstr>Future scope</vt:lpstr>
      <vt:lpstr>References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Gopi Krishna</dc:creator>
  <cp:lastModifiedBy>admin</cp:lastModifiedBy>
  <cp:revision>16</cp:revision>
  <dcterms:modified xsi:type="dcterms:W3CDTF">2023-05-07T04:34:10Z</dcterms:modified>
</cp:coreProperties>
</file>