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Interphases Bold" charset="1" panose="02000803060000020004"/>
      <p:regular r:id="rId20"/>
    </p:embeddedFont>
    <p:embeddedFont>
      <p:font typeface="TT Interphases" charset="1" panose="02000503020000020004"/>
      <p:regular r:id="rId21"/>
    </p:embeddedFont>
    <p:embeddedFont>
      <p:font typeface="Codec Pro Bold" charset="1" panose="00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9.jpe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jpe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52168"/>
            <a:ext cx="6949420" cy="284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2"/>
              </a:lnSpc>
            </a:pPr>
            <a:r>
              <a:rPr lang="en-US" sz="6279" spc="-30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Impact of COVID-19 on ABC Company’s Parcel Delivery Business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48285" y="2690143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667216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82278"/>
            <a:ext cx="3919592" cy="6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Presented by:</a:t>
            </a:r>
          </a:p>
          <a:p>
            <a:pPr algn="l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Gurpreet &amp; Akshen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31010" y="9225153"/>
            <a:ext cx="2323306" cy="31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April 22,2025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5297" y="2320758"/>
            <a:ext cx="8473720" cy="256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Weekly Growth &amp; Revenue Trend Visuals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908" y="5550284"/>
            <a:ext cx="6872118" cy="363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Bar chart: Weekly growth by label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Line chart: Revenue estimates week-over-week 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Observation: Volatility corresponds with lockdown measures and reopening stages. Despite uncertainty, peak seasons remained robust due to online shopping spikes.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135188" y="640331"/>
            <a:ext cx="7988353" cy="9006338"/>
          </a:xfrm>
          <a:custGeom>
            <a:avLst/>
            <a:gdLst/>
            <a:ahLst/>
            <a:cxnLst/>
            <a:rect r="r" b="b" t="t" l="l"/>
            <a:pathLst>
              <a:path h="9006338" w="7988353">
                <a:moveTo>
                  <a:pt x="0" y="0"/>
                </a:moveTo>
                <a:lnTo>
                  <a:pt x="7988353" y="0"/>
                </a:lnTo>
                <a:lnTo>
                  <a:pt x="7988353" y="9006338"/>
                </a:lnTo>
                <a:lnTo>
                  <a:pt x="0" y="900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490650"/>
            <a:ext cx="10189725" cy="5435552"/>
          </a:xfrm>
          <a:custGeom>
            <a:avLst/>
            <a:gdLst/>
            <a:ahLst/>
            <a:cxnLst/>
            <a:rect r="r" b="b" t="t" l="l"/>
            <a:pathLst>
              <a:path h="5435552" w="10189725">
                <a:moveTo>
                  <a:pt x="0" y="0"/>
                </a:moveTo>
                <a:lnTo>
                  <a:pt x="10189725" y="0"/>
                </a:lnTo>
                <a:lnTo>
                  <a:pt x="10189725" y="5435552"/>
                </a:lnTo>
                <a:lnTo>
                  <a:pt x="0" y="543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45395" y="570867"/>
            <a:ext cx="4144945" cy="4114800"/>
          </a:xfrm>
          <a:custGeom>
            <a:avLst/>
            <a:gdLst/>
            <a:ahLst/>
            <a:cxnLst/>
            <a:rect r="r" b="b" t="t" l="l"/>
            <a:pathLst>
              <a:path h="4114800" w="4144945">
                <a:moveTo>
                  <a:pt x="0" y="0"/>
                </a:moveTo>
                <a:lnTo>
                  <a:pt x="4144945" y="0"/>
                </a:lnTo>
                <a:lnTo>
                  <a:pt x="41449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6884"/>
            <a:ext cx="8814999" cy="219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</a:pPr>
            <a:r>
              <a:rPr lang="en-US" sz="6400" spc="-31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Group Volume Comparison: Pre-COVID vs COVID Period (2020)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35276" y="5095875"/>
            <a:ext cx="6165182" cy="455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clustered bar chart compares parcel volumes of different customer groups during pre-COVID and COVID periods in 2020.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Enterprise customers contributed the most significant increase in volume during the COVID period.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Smaller customer groups (Large, Medium, and Small) had minimal impact in comparison.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03298" y="8703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5911" y="6371181"/>
            <a:ext cx="10714364" cy="1298711"/>
          </a:xfrm>
          <a:custGeom>
            <a:avLst/>
            <a:gdLst/>
            <a:ahLst/>
            <a:cxnLst/>
            <a:rect r="r" b="b" t="t" l="l"/>
            <a:pathLst>
              <a:path h="1298711" w="10714364">
                <a:moveTo>
                  <a:pt x="0" y="0"/>
                </a:moveTo>
                <a:lnTo>
                  <a:pt x="10714363" y="0"/>
                </a:lnTo>
                <a:lnTo>
                  <a:pt x="10714363" y="1298710"/>
                </a:lnTo>
                <a:lnTo>
                  <a:pt x="0" y="1298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6884"/>
            <a:ext cx="8814999" cy="219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</a:pPr>
            <a:r>
              <a:rPr lang="en-US" sz="6400" spc="-31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Peak Season Comparison: Volume &amp; Revenue (2019–2021)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35276" y="5095875"/>
            <a:ext cx="6067674" cy="455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peak season parcel volume grew from 15.3 million (2019–2020) to 19.4 million (2020–2021).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Corresponding estimated revenue increased from $338M to $427M, showing a significant rise of nearly 26%.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suggests a surge in parcel demand and business scalability during the pandemic.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4991" y="3694470"/>
            <a:ext cx="6953009" cy="6592530"/>
          </a:xfrm>
          <a:custGeom>
            <a:avLst/>
            <a:gdLst/>
            <a:ahLst/>
            <a:cxnLst/>
            <a:rect r="r" b="b" t="t" l="l"/>
            <a:pathLst>
              <a:path h="6592530" w="6953009">
                <a:moveTo>
                  <a:pt x="0" y="0"/>
                </a:moveTo>
                <a:lnTo>
                  <a:pt x="6953009" y="0"/>
                </a:lnTo>
                <a:lnTo>
                  <a:pt x="6953009" y="6592530"/>
                </a:lnTo>
                <a:lnTo>
                  <a:pt x="0" y="659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96427"/>
            <a:ext cx="7698923" cy="102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Python (Jupyter): Volume trends, growth rate classification, revenue calculations.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71180"/>
            <a:ext cx="8179463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Excel: Spot-checks and formula cross-validation.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178072"/>
            <a:ext cx="8853340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Power BI: Interactive visual dashboards for storytelling.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75863" y="2531701"/>
            <a:ext cx="12154661" cy="90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Tools &amp; Techniques Used</a:t>
            </a: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78867" y="6011637"/>
            <a:ext cx="228600" cy="228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07149" y="6011637"/>
            <a:ext cx="228600" cy="2286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35949" y="6011637"/>
            <a:ext cx="228600" cy="2286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52294" y="2750290"/>
            <a:ext cx="6234058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65820" y="4774701"/>
            <a:ext cx="7007006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 use a combination of Python analytics, Excel verification, and Power BI dashboards to present insights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aim is to inform executive decisions with data-backed recommendations.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presentation analyzes the effect of the COVID-19 pandemic on ABC Company’s parcel delivery operations.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734845"/>
            <a:ext cx="9601274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Background &amp; Context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6305"/>
            <a:ext cx="8022624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COVID-19 pandemic disrupted many industries, with varying effects. At ABC Company, we deliver parcels for a diverse customer base. Our goal is to evaluate how our business, especially parcel volume and customer behavior, was impacted during 2020, using 2019 as a baseline.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535" y="2104777"/>
            <a:ext cx="9484986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Growth Distribution Visuals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72451" y="4698787"/>
            <a:ext cx="4955632" cy="544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Pie chart: Customer segmentation by growth label.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Gauge: Share of High Growth customers.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Insight: High Growth customers accounted for over 30% of the base. New customers also formed a substantial share, showing that ABC Company attracted new business during the pandemic.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39554" y="321764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5535" y="5498848"/>
            <a:ext cx="6680621" cy="3577323"/>
          </a:xfrm>
          <a:custGeom>
            <a:avLst/>
            <a:gdLst/>
            <a:ahLst/>
            <a:cxnLst/>
            <a:rect r="r" b="b" t="t" l="l"/>
            <a:pathLst>
              <a:path h="3577323" w="6680621">
                <a:moveTo>
                  <a:pt x="0" y="0"/>
                </a:moveTo>
                <a:lnTo>
                  <a:pt x="6680621" y="0"/>
                </a:lnTo>
                <a:lnTo>
                  <a:pt x="6680621" y="3577323"/>
                </a:lnTo>
                <a:lnTo>
                  <a:pt x="0" y="3577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99" t="0" r="-119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23266" y="5615664"/>
            <a:ext cx="4749186" cy="3665346"/>
          </a:xfrm>
          <a:custGeom>
            <a:avLst/>
            <a:gdLst/>
            <a:ahLst/>
            <a:cxnLst/>
            <a:rect r="r" b="b" t="t" l="l"/>
            <a:pathLst>
              <a:path h="3665346" w="4749186">
                <a:moveTo>
                  <a:pt x="0" y="0"/>
                </a:moveTo>
                <a:lnTo>
                  <a:pt x="4749185" y="0"/>
                </a:lnTo>
                <a:lnTo>
                  <a:pt x="4749185" y="3665347"/>
                </a:lnTo>
                <a:lnTo>
                  <a:pt x="0" y="366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0462" y="4422237"/>
            <a:ext cx="729305" cy="566206"/>
          </a:xfrm>
          <a:custGeom>
            <a:avLst/>
            <a:gdLst/>
            <a:ahLst/>
            <a:cxnLst/>
            <a:rect r="r" b="b" t="t" l="l"/>
            <a:pathLst>
              <a:path h="566206" w="729305">
                <a:moveTo>
                  <a:pt x="0" y="0"/>
                </a:moveTo>
                <a:lnTo>
                  <a:pt x="729305" y="0"/>
                </a:lnTo>
                <a:lnTo>
                  <a:pt x="729305" y="566207"/>
                </a:lnTo>
                <a:lnTo>
                  <a:pt x="0" y="566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70894" y="1035790"/>
            <a:ext cx="7639639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Business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80462" y="5672428"/>
            <a:ext cx="398232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When did we first observe a shift in customer volume due to COVID?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90296" y="5672428"/>
            <a:ext cx="3111913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What events influenced these shifts?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45114" y="4257030"/>
            <a:ext cx="810708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 our analysis, we focused on the following key questions: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29216" y="7720938"/>
            <a:ext cx="388481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did peak season compare before and during COVID?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90296" y="7529309"/>
            <a:ext cx="422609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were different customer segments impacted in terms of growth and revenue?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4477" y="313728"/>
            <a:ext cx="4052498" cy="4351675"/>
          </a:xfrm>
          <a:custGeom>
            <a:avLst/>
            <a:gdLst/>
            <a:ahLst/>
            <a:cxnLst/>
            <a:rect r="r" b="b" t="t" l="l"/>
            <a:pathLst>
              <a:path h="4351675" w="4052498">
                <a:moveTo>
                  <a:pt x="0" y="0"/>
                </a:moveTo>
                <a:lnTo>
                  <a:pt x="4052498" y="0"/>
                </a:lnTo>
                <a:lnTo>
                  <a:pt x="4052498" y="4351675"/>
                </a:lnTo>
                <a:lnTo>
                  <a:pt x="0" y="4351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382" y="4412885"/>
            <a:ext cx="11301259" cy="4845415"/>
          </a:xfrm>
          <a:custGeom>
            <a:avLst/>
            <a:gdLst/>
            <a:ahLst/>
            <a:cxnLst/>
            <a:rect r="r" b="b" t="t" l="l"/>
            <a:pathLst>
              <a:path h="4845415" w="11301259">
                <a:moveTo>
                  <a:pt x="0" y="0"/>
                </a:moveTo>
                <a:lnTo>
                  <a:pt x="11301259" y="0"/>
                </a:lnTo>
                <a:lnTo>
                  <a:pt x="11301259" y="4845415"/>
                </a:lnTo>
                <a:lnTo>
                  <a:pt x="0" y="4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9210" y="1741845"/>
            <a:ext cx="11593988" cy="173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Annual Parcel Volume Trends Visual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14477" y="4849475"/>
            <a:ext cx="4681300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Bar chart comparing weekly parcel volumes in 2019 vs. 2020. Key insight: Volumes rose significantly post-March 2020, indicating accelerated e-commerce activity during lockdown periods. This surge reflects increased dependence on parcel delivery services amid pandemic restrictions.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62428" y="508748"/>
            <a:ext cx="5533350" cy="4114800"/>
          </a:xfrm>
          <a:custGeom>
            <a:avLst/>
            <a:gdLst/>
            <a:ahLst/>
            <a:cxnLst/>
            <a:rect r="r" b="b" t="t" l="l"/>
            <a:pathLst>
              <a:path h="4114800" w="5533350">
                <a:moveTo>
                  <a:pt x="0" y="0"/>
                </a:moveTo>
                <a:lnTo>
                  <a:pt x="5533349" y="0"/>
                </a:lnTo>
                <a:lnTo>
                  <a:pt x="553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5690" y="4906625"/>
            <a:ext cx="12165952" cy="4501402"/>
          </a:xfrm>
          <a:custGeom>
            <a:avLst/>
            <a:gdLst/>
            <a:ahLst/>
            <a:cxnLst/>
            <a:rect r="r" b="b" t="t" l="l"/>
            <a:pathLst>
              <a:path h="4501402" w="12165952">
                <a:moveTo>
                  <a:pt x="0" y="0"/>
                </a:moveTo>
                <a:lnTo>
                  <a:pt x="12165952" y="0"/>
                </a:lnTo>
                <a:lnTo>
                  <a:pt x="12165952" y="4501402"/>
                </a:lnTo>
                <a:lnTo>
                  <a:pt x="0" y="45014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9210" y="1684695"/>
            <a:ext cx="9668197" cy="194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5700" spc="-27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Weekly Parcel Volume Trend with COVID Milestones (2019 vs 2020)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14477" y="4849475"/>
            <a:ext cx="46813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line chart compares weekly parcel volumes in 2019 (pre-COVID) and 2020 (COVID-impacted year).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Notable pandemic events such as lockdowns, reopenings, and vaccine rollout are marked along the timeline.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37371" y="2020127"/>
            <a:ext cx="5533350" cy="4114800"/>
          </a:xfrm>
          <a:custGeom>
            <a:avLst/>
            <a:gdLst/>
            <a:ahLst/>
            <a:cxnLst/>
            <a:rect r="r" b="b" t="t" l="l"/>
            <a:pathLst>
              <a:path h="4114800" w="5533350">
                <a:moveTo>
                  <a:pt x="0" y="0"/>
                </a:moveTo>
                <a:lnTo>
                  <a:pt x="5533349" y="0"/>
                </a:lnTo>
                <a:lnTo>
                  <a:pt x="553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6741" y="5706333"/>
            <a:ext cx="11301259" cy="2076606"/>
          </a:xfrm>
          <a:custGeom>
            <a:avLst/>
            <a:gdLst/>
            <a:ahLst/>
            <a:cxnLst/>
            <a:rect r="r" b="b" t="t" l="l"/>
            <a:pathLst>
              <a:path h="2076606" w="11301259">
                <a:moveTo>
                  <a:pt x="0" y="0"/>
                </a:moveTo>
                <a:lnTo>
                  <a:pt x="11301259" y="0"/>
                </a:lnTo>
                <a:lnTo>
                  <a:pt x="11301259" y="2076606"/>
                </a:lnTo>
                <a:lnTo>
                  <a:pt x="0" y="2076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9177" y="1916568"/>
            <a:ext cx="9668197" cy="131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5700" spc="-27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Segment Revenue and Volume Shift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4652" y="3520106"/>
            <a:ext cx="6163697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Enterprise and Large segments saw significant growth in both volume and revenue during 2020, with Enterprise revenue increasing by over $387M.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Medium customers experienced moderate growth.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Small customer group declined in both volume and revenue, suggesting they were more affected by the pandemic.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Strategic focus should remain on Enterprise and Large customers, while support mechanisms should be considered for Small businesses.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0611" y="4674435"/>
            <a:ext cx="11301259" cy="4661769"/>
          </a:xfrm>
          <a:custGeom>
            <a:avLst/>
            <a:gdLst/>
            <a:ahLst/>
            <a:cxnLst/>
            <a:rect r="r" b="b" t="t" l="l"/>
            <a:pathLst>
              <a:path h="4661769" w="11301259">
                <a:moveTo>
                  <a:pt x="0" y="0"/>
                </a:moveTo>
                <a:lnTo>
                  <a:pt x="11301259" y="0"/>
                </a:lnTo>
                <a:lnTo>
                  <a:pt x="11301259" y="4661770"/>
                </a:lnTo>
                <a:lnTo>
                  <a:pt x="0" y="466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83292" y="279148"/>
            <a:ext cx="4776008" cy="4541550"/>
          </a:xfrm>
          <a:custGeom>
            <a:avLst/>
            <a:gdLst/>
            <a:ahLst/>
            <a:cxnLst/>
            <a:rect r="r" b="b" t="t" l="l"/>
            <a:pathLst>
              <a:path h="4541550" w="4776008">
                <a:moveTo>
                  <a:pt x="0" y="0"/>
                </a:moveTo>
                <a:lnTo>
                  <a:pt x="4776008" y="0"/>
                </a:lnTo>
                <a:lnTo>
                  <a:pt x="4776008" y="4541550"/>
                </a:lnTo>
                <a:lnTo>
                  <a:pt x="0" y="454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60339"/>
            <a:ext cx="9668197" cy="131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5700" spc="-27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Segment Revenue and Volume Shift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71165" y="4938961"/>
            <a:ext cx="6516835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Total volume and revenue increased significantly during the 2020–2021 peak season compared to the previous year.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growth aligns with increased online shopping and reliance on parcel delivery during lockdowns.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Indicates a strong seasonal performance and potential for continued high demand during future peak seasons.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DAGlTyxYjUU</dc:identifier>
  <dcterms:modified xsi:type="dcterms:W3CDTF">2011-08-01T06:04:30Z</dcterms:modified>
  <cp:revision>1</cp:revision>
  <dc:title>Green and White Simple Illustrative Data Analytics Presentation</dc:title>
</cp:coreProperties>
</file>