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T Interphases Bold" charset="1" panose="02000803060000020004"/>
      <p:regular r:id="rId18"/>
    </p:embeddedFont>
    <p:embeddedFont>
      <p:font typeface="TT Interphases" charset="1" panose="02000503020000020004"/>
      <p:regular r:id="rId19"/>
    </p:embeddedFont>
    <p:embeddedFont>
      <p:font typeface="Codec Pro Bold" charset="1" panose="000006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8068" y="1028700"/>
            <a:ext cx="7571232" cy="8229600"/>
          </a:xfrm>
          <a:custGeom>
            <a:avLst/>
            <a:gdLst/>
            <a:ahLst/>
            <a:cxnLst/>
            <a:rect r="r" b="b" t="t" l="l"/>
            <a:pathLst>
              <a:path h="8229600" w="7571232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652168"/>
            <a:ext cx="6949420" cy="2841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2"/>
              </a:lnSpc>
            </a:pPr>
            <a:r>
              <a:rPr lang="en-US" sz="6279" spc="-30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Impact of COVID-19 on ABC Company’s Parcel Delivery Business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048285" y="2690143"/>
            <a:ext cx="1543050" cy="1543050"/>
          </a:xfrm>
          <a:custGeom>
            <a:avLst/>
            <a:gdLst/>
            <a:ahLst/>
            <a:cxnLst/>
            <a:rect r="r" b="b" t="t" l="l"/>
            <a:pathLst>
              <a:path h="1543050" w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667216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082278"/>
            <a:ext cx="3919592" cy="6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</a:pPr>
            <a:r>
              <a:rPr lang="en-US" sz="2599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Presented by:</a:t>
            </a:r>
          </a:p>
          <a:p>
            <a:pPr algn="l">
              <a:lnSpc>
                <a:spcPts val="2261"/>
              </a:lnSpc>
            </a:pPr>
            <a:r>
              <a:rPr lang="en-US" sz="2599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Gurpreet &amp; Akshen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31010" y="9225153"/>
            <a:ext cx="2323306" cy="31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61"/>
              </a:lnSpc>
            </a:pPr>
            <a:r>
              <a:rPr lang="en-US" sz="2599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April 22,2025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49986" y="1440377"/>
            <a:ext cx="5698998" cy="8229600"/>
          </a:xfrm>
          <a:custGeom>
            <a:avLst/>
            <a:gdLst/>
            <a:ahLst/>
            <a:cxnLst/>
            <a:rect r="r" b="b" t="t" l="l"/>
            <a:pathLst>
              <a:path h="8229600" w="5698998">
                <a:moveTo>
                  <a:pt x="0" y="0"/>
                </a:moveTo>
                <a:lnTo>
                  <a:pt x="5698998" y="0"/>
                </a:lnTo>
                <a:lnTo>
                  <a:pt x="569899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5485" y="3867190"/>
            <a:ext cx="10661943" cy="1442156"/>
            <a:chOff x="0" y="0"/>
            <a:chExt cx="8043523" cy="10879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43523" cy="1087983"/>
            </a:xfrm>
            <a:custGeom>
              <a:avLst/>
              <a:gdLst/>
              <a:ahLst/>
              <a:cxnLst/>
              <a:rect r="r" b="b" t="t" l="l"/>
              <a:pathLst>
                <a:path h="1087983" w="8043523">
                  <a:moveTo>
                    <a:pt x="21784" y="0"/>
                  </a:moveTo>
                  <a:lnTo>
                    <a:pt x="8021739" y="0"/>
                  </a:lnTo>
                  <a:cubicBezTo>
                    <a:pt x="8027517" y="0"/>
                    <a:pt x="8033058" y="2295"/>
                    <a:pt x="8037143" y="6380"/>
                  </a:cubicBezTo>
                  <a:cubicBezTo>
                    <a:pt x="8041228" y="10466"/>
                    <a:pt x="8043523" y="16006"/>
                    <a:pt x="8043523" y="21784"/>
                  </a:cubicBezTo>
                  <a:lnTo>
                    <a:pt x="8043523" y="1066199"/>
                  </a:lnTo>
                  <a:cubicBezTo>
                    <a:pt x="8043523" y="1071977"/>
                    <a:pt x="8041228" y="1077517"/>
                    <a:pt x="8037143" y="1081603"/>
                  </a:cubicBezTo>
                  <a:cubicBezTo>
                    <a:pt x="8033058" y="1085688"/>
                    <a:pt x="8027517" y="1087983"/>
                    <a:pt x="8021739" y="1087983"/>
                  </a:cubicBezTo>
                  <a:lnTo>
                    <a:pt x="21784" y="1087983"/>
                  </a:lnTo>
                  <a:cubicBezTo>
                    <a:pt x="16006" y="1087983"/>
                    <a:pt x="10466" y="1085688"/>
                    <a:pt x="6380" y="1081603"/>
                  </a:cubicBezTo>
                  <a:cubicBezTo>
                    <a:pt x="2295" y="1077517"/>
                    <a:pt x="0" y="1071977"/>
                    <a:pt x="0" y="1066199"/>
                  </a:cubicBezTo>
                  <a:lnTo>
                    <a:pt x="0" y="21784"/>
                  </a:lnTo>
                  <a:cubicBezTo>
                    <a:pt x="0" y="16006"/>
                    <a:pt x="2295" y="10466"/>
                    <a:pt x="6380" y="6380"/>
                  </a:cubicBezTo>
                  <a:cubicBezTo>
                    <a:pt x="10466" y="2295"/>
                    <a:pt x="16006" y="0"/>
                    <a:pt x="21784" y="0"/>
                  </a:cubicBezTo>
                  <a:close/>
                </a:path>
              </a:pathLst>
            </a:custGeom>
            <a:solidFill>
              <a:srgbClr val="6BA2DA"/>
            </a:solidFill>
            <a:ln cap="rnd">
              <a:noFill/>
              <a:prstDash val="sysDot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8043523" cy="117370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Prioritize High Growth and New customers in retention and loyalty programs.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70280" y="1678502"/>
            <a:ext cx="8473720" cy="173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5"/>
              </a:lnSpc>
            </a:pPr>
            <a:r>
              <a:rPr lang="en-US" sz="7500" spc="-36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Insights &amp; Recommendations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05485" y="5509370"/>
            <a:ext cx="10661943" cy="1115197"/>
            <a:chOff x="0" y="0"/>
            <a:chExt cx="8043523" cy="8413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043523" cy="841321"/>
            </a:xfrm>
            <a:custGeom>
              <a:avLst/>
              <a:gdLst/>
              <a:ahLst/>
              <a:cxnLst/>
              <a:rect r="r" b="b" t="t" l="l"/>
              <a:pathLst>
                <a:path h="841321" w="8043523">
                  <a:moveTo>
                    <a:pt x="21784" y="0"/>
                  </a:moveTo>
                  <a:lnTo>
                    <a:pt x="8021739" y="0"/>
                  </a:lnTo>
                  <a:cubicBezTo>
                    <a:pt x="8027517" y="0"/>
                    <a:pt x="8033058" y="2295"/>
                    <a:pt x="8037143" y="6380"/>
                  </a:cubicBezTo>
                  <a:cubicBezTo>
                    <a:pt x="8041228" y="10466"/>
                    <a:pt x="8043523" y="16006"/>
                    <a:pt x="8043523" y="21784"/>
                  </a:cubicBezTo>
                  <a:lnTo>
                    <a:pt x="8043523" y="819537"/>
                  </a:lnTo>
                  <a:cubicBezTo>
                    <a:pt x="8043523" y="825314"/>
                    <a:pt x="8041228" y="830855"/>
                    <a:pt x="8037143" y="834940"/>
                  </a:cubicBezTo>
                  <a:cubicBezTo>
                    <a:pt x="8033058" y="839026"/>
                    <a:pt x="8027517" y="841321"/>
                    <a:pt x="8021739" y="841321"/>
                  </a:cubicBezTo>
                  <a:lnTo>
                    <a:pt x="21784" y="841321"/>
                  </a:lnTo>
                  <a:cubicBezTo>
                    <a:pt x="16006" y="841321"/>
                    <a:pt x="10466" y="839026"/>
                    <a:pt x="6380" y="834940"/>
                  </a:cubicBezTo>
                  <a:cubicBezTo>
                    <a:pt x="2295" y="830855"/>
                    <a:pt x="0" y="825314"/>
                    <a:pt x="0" y="819537"/>
                  </a:cubicBezTo>
                  <a:lnTo>
                    <a:pt x="0" y="21784"/>
                  </a:lnTo>
                  <a:cubicBezTo>
                    <a:pt x="0" y="16006"/>
                    <a:pt x="2295" y="10466"/>
                    <a:pt x="6380" y="6380"/>
                  </a:cubicBezTo>
                  <a:cubicBezTo>
                    <a:pt x="10466" y="2295"/>
                    <a:pt x="16006" y="0"/>
                    <a:pt x="21784" y="0"/>
                  </a:cubicBezTo>
                  <a:close/>
                </a:path>
              </a:pathLst>
            </a:custGeom>
            <a:solidFill>
              <a:srgbClr val="6BA2DA"/>
            </a:solidFill>
            <a:ln cap="rnd">
              <a:noFill/>
              <a:prstDash val="sysDot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8043523" cy="92704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Monitor Stable customers for potential uplift opportunities.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05485" y="6824592"/>
            <a:ext cx="10661943" cy="1442157"/>
            <a:chOff x="0" y="0"/>
            <a:chExt cx="8043523" cy="10879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43523" cy="1087984"/>
            </a:xfrm>
            <a:custGeom>
              <a:avLst/>
              <a:gdLst/>
              <a:ahLst/>
              <a:cxnLst/>
              <a:rect r="r" b="b" t="t" l="l"/>
              <a:pathLst>
                <a:path h="1087984" w="8043523">
                  <a:moveTo>
                    <a:pt x="21784" y="0"/>
                  </a:moveTo>
                  <a:lnTo>
                    <a:pt x="8021739" y="0"/>
                  </a:lnTo>
                  <a:cubicBezTo>
                    <a:pt x="8027517" y="0"/>
                    <a:pt x="8033058" y="2295"/>
                    <a:pt x="8037143" y="6380"/>
                  </a:cubicBezTo>
                  <a:cubicBezTo>
                    <a:pt x="8041228" y="10466"/>
                    <a:pt x="8043523" y="16006"/>
                    <a:pt x="8043523" y="21784"/>
                  </a:cubicBezTo>
                  <a:lnTo>
                    <a:pt x="8043523" y="1066200"/>
                  </a:lnTo>
                  <a:cubicBezTo>
                    <a:pt x="8043523" y="1071977"/>
                    <a:pt x="8041228" y="1077518"/>
                    <a:pt x="8037143" y="1081603"/>
                  </a:cubicBezTo>
                  <a:cubicBezTo>
                    <a:pt x="8033058" y="1085689"/>
                    <a:pt x="8027517" y="1087984"/>
                    <a:pt x="8021739" y="1087984"/>
                  </a:cubicBezTo>
                  <a:lnTo>
                    <a:pt x="21784" y="1087984"/>
                  </a:lnTo>
                  <a:cubicBezTo>
                    <a:pt x="16006" y="1087984"/>
                    <a:pt x="10466" y="1085689"/>
                    <a:pt x="6380" y="1081603"/>
                  </a:cubicBezTo>
                  <a:cubicBezTo>
                    <a:pt x="2295" y="1077518"/>
                    <a:pt x="0" y="1071977"/>
                    <a:pt x="0" y="1066200"/>
                  </a:cubicBezTo>
                  <a:lnTo>
                    <a:pt x="0" y="21784"/>
                  </a:lnTo>
                  <a:cubicBezTo>
                    <a:pt x="0" y="16006"/>
                    <a:pt x="2295" y="10466"/>
                    <a:pt x="6380" y="6380"/>
                  </a:cubicBezTo>
                  <a:cubicBezTo>
                    <a:pt x="10466" y="2295"/>
                    <a:pt x="16006" y="0"/>
                    <a:pt x="21784" y="0"/>
                  </a:cubicBezTo>
                  <a:close/>
                </a:path>
              </a:pathLst>
            </a:custGeom>
            <a:solidFill>
              <a:srgbClr val="6BA2DA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8043523" cy="117370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Investigate causes for customer decline or loss and address service issues.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05485" y="8466774"/>
            <a:ext cx="10661943" cy="1115197"/>
            <a:chOff x="0" y="0"/>
            <a:chExt cx="8043523" cy="84132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043523" cy="841321"/>
            </a:xfrm>
            <a:custGeom>
              <a:avLst/>
              <a:gdLst/>
              <a:ahLst/>
              <a:cxnLst/>
              <a:rect r="r" b="b" t="t" l="l"/>
              <a:pathLst>
                <a:path h="841321" w="8043523">
                  <a:moveTo>
                    <a:pt x="21784" y="0"/>
                  </a:moveTo>
                  <a:lnTo>
                    <a:pt x="8021739" y="0"/>
                  </a:lnTo>
                  <a:cubicBezTo>
                    <a:pt x="8027517" y="0"/>
                    <a:pt x="8033058" y="2295"/>
                    <a:pt x="8037143" y="6380"/>
                  </a:cubicBezTo>
                  <a:cubicBezTo>
                    <a:pt x="8041228" y="10466"/>
                    <a:pt x="8043523" y="16006"/>
                    <a:pt x="8043523" y="21784"/>
                  </a:cubicBezTo>
                  <a:lnTo>
                    <a:pt x="8043523" y="819537"/>
                  </a:lnTo>
                  <a:cubicBezTo>
                    <a:pt x="8043523" y="825314"/>
                    <a:pt x="8041228" y="830855"/>
                    <a:pt x="8037143" y="834940"/>
                  </a:cubicBezTo>
                  <a:cubicBezTo>
                    <a:pt x="8033058" y="839026"/>
                    <a:pt x="8027517" y="841321"/>
                    <a:pt x="8021739" y="841321"/>
                  </a:cubicBezTo>
                  <a:lnTo>
                    <a:pt x="21784" y="841321"/>
                  </a:lnTo>
                  <a:cubicBezTo>
                    <a:pt x="16006" y="841321"/>
                    <a:pt x="10466" y="839026"/>
                    <a:pt x="6380" y="834940"/>
                  </a:cubicBezTo>
                  <a:cubicBezTo>
                    <a:pt x="2295" y="830855"/>
                    <a:pt x="0" y="825314"/>
                    <a:pt x="0" y="819537"/>
                  </a:cubicBezTo>
                  <a:lnTo>
                    <a:pt x="0" y="21784"/>
                  </a:lnTo>
                  <a:cubicBezTo>
                    <a:pt x="0" y="16006"/>
                    <a:pt x="2295" y="10466"/>
                    <a:pt x="6380" y="6380"/>
                  </a:cubicBezTo>
                  <a:cubicBezTo>
                    <a:pt x="10466" y="2295"/>
                    <a:pt x="16006" y="0"/>
                    <a:pt x="21784" y="0"/>
                  </a:cubicBezTo>
                  <a:close/>
                </a:path>
              </a:pathLst>
            </a:custGeom>
            <a:solidFill>
              <a:srgbClr val="6BA2DA"/>
            </a:solidFill>
            <a:ln cap="rnd">
              <a:noFill/>
              <a:prstDash val="sysDot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8043523" cy="927046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3499"/>
                </a:lnSpc>
              </a:pPr>
              <a:r>
                <a:rPr lang="en-US" sz="2499" b="true">
                  <a:solidFill>
                    <a:srgbClr val="000000"/>
                  </a:solidFill>
                  <a:latin typeface="Codec Pro Bold"/>
                  <a:ea typeface="Codec Pro Bold"/>
                  <a:cs typeface="Codec Pro Bold"/>
                  <a:sym typeface="Codec Pro Bold"/>
                </a:rPr>
                <a:t>Continue weekly tracking and dashboard reporting to stay agile. 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4991" y="3694470"/>
            <a:ext cx="6953009" cy="6592530"/>
          </a:xfrm>
          <a:custGeom>
            <a:avLst/>
            <a:gdLst/>
            <a:ahLst/>
            <a:cxnLst/>
            <a:rect r="r" b="b" t="t" l="l"/>
            <a:pathLst>
              <a:path h="6592530" w="6953009">
                <a:moveTo>
                  <a:pt x="0" y="0"/>
                </a:moveTo>
                <a:lnTo>
                  <a:pt x="6953009" y="0"/>
                </a:lnTo>
                <a:lnTo>
                  <a:pt x="6953009" y="6592530"/>
                </a:lnTo>
                <a:lnTo>
                  <a:pt x="0" y="6592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96427"/>
            <a:ext cx="7698923" cy="102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Python (Jupyter): Volume trends, growth rate classification, revenue calculations.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471180"/>
            <a:ext cx="8179463" cy="151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Excel: Spot-checks and formula cross-validation.</a:t>
            </a:r>
          </a:p>
          <a:p>
            <a:pPr algn="l">
              <a:lnSpc>
                <a:spcPts val="39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178072"/>
            <a:ext cx="8853340" cy="151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Power BI: Interactive visual dashboards for storytelling.</a:t>
            </a:r>
          </a:p>
          <a:p>
            <a:pPr algn="l">
              <a:lnSpc>
                <a:spcPts val="392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75863" y="2531701"/>
            <a:ext cx="12154661" cy="90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5"/>
              </a:lnSpc>
            </a:pPr>
            <a:r>
              <a:rPr lang="en-US" sz="7500" spc="-36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Tools &amp; Techniques Used</a:t>
            </a:r>
            <a:r>
              <a:rPr lang="en-US" sz="7500" spc="-36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9665" y="1028700"/>
            <a:ext cx="8259635" cy="8229600"/>
          </a:xfrm>
          <a:custGeom>
            <a:avLst/>
            <a:gdLst/>
            <a:ahLst/>
            <a:cxnLst/>
            <a:rect r="r" b="b" t="t" l="l"/>
            <a:pathLst>
              <a:path h="8229600" w="8259635">
                <a:moveTo>
                  <a:pt x="0" y="0"/>
                </a:moveTo>
                <a:lnTo>
                  <a:pt x="8259635" y="0"/>
                </a:lnTo>
                <a:lnTo>
                  <a:pt x="825963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78867" y="6011637"/>
            <a:ext cx="228600" cy="2286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4986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4000357"/>
            <a:ext cx="8332616" cy="174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24"/>
              </a:lnSpc>
            </a:pPr>
            <a:r>
              <a:rPr lang="en-US" sz="14395" spc="-7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807149" y="6011637"/>
            <a:ext cx="228600" cy="2286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79E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35949" y="6011637"/>
            <a:ext cx="228600" cy="2286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984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45076"/>
            <a:ext cx="7548480" cy="7013224"/>
          </a:xfrm>
          <a:custGeom>
            <a:avLst/>
            <a:gdLst/>
            <a:ahLst/>
            <a:cxnLst/>
            <a:rect r="r" b="b" t="t" l="l"/>
            <a:pathLst>
              <a:path h="7013224" w="7548480">
                <a:moveTo>
                  <a:pt x="0" y="0"/>
                </a:moveTo>
                <a:lnTo>
                  <a:pt x="7548480" y="0"/>
                </a:lnTo>
                <a:lnTo>
                  <a:pt x="7548480" y="7013224"/>
                </a:lnTo>
                <a:lnTo>
                  <a:pt x="0" y="701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035449" y="1028700"/>
            <a:ext cx="1223851" cy="847795"/>
          </a:xfrm>
          <a:custGeom>
            <a:avLst/>
            <a:gdLst/>
            <a:ahLst/>
            <a:cxnLst/>
            <a:rect r="r" b="b" t="t" l="l"/>
            <a:pathLst>
              <a:path h="847795" w="1223851">
                <a:moveTo>
                  <a:pt x="1223851" y="0"/>
                </a:moveTo>
                <a:lnTo>
                  <a:pt x="0" y="0"/>
                </a:lnTo>
                <a:lnTo>
                  <a:pt x="0" y="847795"/>
                </a:lnTo>
                <a:lnTo>
                  <a:pt x="1223851" y="847795"/>
                </a:lnTo>
                <a:lnTo>
                  <a:pt x="122385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52294" y="2750290"/>
            <a:ext cx="6234058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65820" y="4774701"/>
            <a:ext cx="7007006" cy="379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b="true" sz="2699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We use a combination of Python analytics, Excel verification, and Power BI dashboards to present insights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b="true" sz="2699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The aim is to inform executive decisions with data-backed recommendations.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b="true" sz="2699" spc="-13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This presentation analyzes the effect of the COVID-19 pandemic on ABC Company’s parcel delivery operations.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29974" y="3147267"/>
            <a:ext cx="6629326" cy="6111033"/>
          </a:xfrm>
          <a:custGeom>
            <a:avLst/>
            <a:gdLst/>
            <a:ahLst/>
            <a:cxnLst/>
            <a:rect r="r" b="b" t="t" l="l"/>
            <a:pathLst>
              <a:path h="6111033" w="6629326">
                <a:moveTo>
                  <a:pt x="0" y="0"/>
                </a:moveTo>
                <a:lnTo>
                  <a:pt x="6629326" y="0"/>
                </a:lnTo>
                <a:lnTo>
                  <a:pt x="6629326" y="6111033"/>
                </a:lnTo>
                <a:lnTo>
                  <a:pt x="0" y="61110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2130731" y="-184836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734845"/>
            <a:ext cx="9601274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Background &amp; Context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96305"/>
            <a:ext cx="8022624" cy="273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The COVID-19 pandemic disrupted many industries, with varying effects. At ABC Company, we deliver parcels for a diverse customer base. Our goal is to evaluate how our business, especially parcel volume and customer behavior, was impacted during 2020, using 2019 as a baseline.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506416"/>
            <a:ext cx="6730928" cy="5751884"/>
          </a:xfrm>
          <a:custGeom>
            <a:avLst/>
            <a:gdLst/>
            <a:ahLst/>
            <a:cxnLst/>
            <a:rect r="r" b="b" t="t" l="l"/>
            <a:pathLst>
              <a:path h="5751884" w="6730928">
                <a:moveTo>
                  <a:pt x="0" y="0"/>
                </a:moveTo>
                <a:lnTo>
                  <a:pt x="6730928" y="0"/>
                </a:lnTo>
                <a:lnTo>
                  <a:pt x="6730928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80462" y="4422237"/>
            <a:ext cx="729305" cy="566206"/>
          </a:xfrm>
          <a:custGeom>
            <a:avLst/>
            <a:gdLst/>
            <a:ahLst/>
            <a:cxnLst/>
            <a:rect r="r" b="b" t="t" l="l"/>
            <a:pathLst>
              <a:path h="566206" w="729305">
                <a:moveTo>
                  <a:pt x="0" y="0"/>
                </a:moveTo>
                <a:lnTo>
                  <a:pt x="729305" y="0"/>
                </a:lnTo>
                <a:lnTo>
                  <a:pt x="729305" y="566207"/>
                </a:lnTo>
                <a:lnTo>
                  <a:pt x="0" y="5662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70894" y="1035790"/>
            <a:ext cx="7639639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Business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80462" y="5672428"/>
            <a:ext cx="3982324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When did we first observe a shift in customer volume due to COVID?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90296" y="5672428"/>
            <a:ext cx="3111913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What events influenced these shifts?</a:t>
            </a:r>
          </a:p>
        </p:txBody>
      </p:sp>
      <p:sp>
        <p:nvSpPr>
          <p:cNvPr name="Freeform 9" id="9"/>
          <p:cNvSpPr/>
          <p:nvPr/>
        </p:nvSpPr>
        <p:spPr>
          <a:xfrm flipH="true" flipV="true" rot="0">
            <a:off x="16822619" y="1028700"/>
            <a:ext cx="436681" cy="339023"/>
          </a:xfrm>
          <a:custGeom>
            <a:avLst/>
            <a:gdLst/>
            <a:ahLst/>
            <a:cxnLst/>
            <a:rect r="r" b="b" t="t" l="l"/>
            <a:pathLst>
              <a:path h="339023" w="436681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445114" y="4257030"/>
            <a:ext cx="810708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In our analysis, we focused on the following key questions: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29216" y="7720938"/>
            <a:ext cx="3884815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How did peak season compare before and during COVID?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90296" y="7529309"/>
            <a:ext cx="4226095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How were different customer segments impacted in terms of growth and revenue?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95867" y="2054505"/>
            <a:ext cx="7434401" cy="4636363"/>
          </a:xfrm>
          <a:custGeom>
            <a:avLst/>
            <a:gdLst/>
            <a:ahLst/>
            <a:cxnLst/>
            <a:rect r="r" b="b" t="t" l="l"/>
            <a:pathLst>
              <a:path h="4636363" w="7434401">
                <a:moveTo>
                  <a:pt x="0" y="0"/>
                </a:moveTo>
                <a:lnTo>
                  <a:pt x="7434402" y="0"/>
                </a:lnTo>
                <a:lnTo>
                  <a:pt x="7434402" y="4636363"/>
                </a:lnTo>
                <a:lnTo>
                  <a:pt x="0" y="46363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96889" y="6253607"/>
            <a:ext cx="735454" cy="437261"/>
          </a:xfrm>
          <a:custGeom>
            <a:avLst/>
            <a:gdLst/>
            <a:ahLst/>
            <a:cxnLst/>
            <a:rect r="r" b="b" t="t" l="l"/>
            <a:pathLst>
              <a:path h="437261" w="735454">
                <a:moveTo>
                  <a:pt x="0" y="0"/>
                </a:moveTo>
                <a:lnTo>
                  <a:pt x="735454" y="0"/>
                </a:lnTo>
                <a:lnTo>
                  <a:pt x="735454" y="437261"/>
                </a:lnTo>
                <a:lnTo>
                  <a:pt x="0" y="4372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430412"/>
            <a:ext cx="9768736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Revenue by Growth Bucket Visual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97162" y="7087512"/>
            <a:ext cx="6461864" cy="273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Line chart of estimated revenue by growth category. High Growth customers generated the most revenue. New customers, brought in during COVID, also contributed significantly. Stable customers maintained steady volumes.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041897" y="652907"/>
            <a:ext cx="7246103" cy="5143500"/>
          </a:xfrm>
          <a:custGeom>
            <a:avLst/>
            <a:gdLst/>
            <a:ahLst/>
            <a:cxnLst/>
            <a:rect r="r" b="b" t="t" l="l"/>
            <a:pathLst>
              <a:path h="5143500" w="7246103">
                <a:moveTo>
                  <a:pt x="0" y="0"/>
                </a:moveTo>
                <a:lnTo>
                  <a:pt x="7246103" y="0"/>
                </a:lnTo>
                <a:lnTo>
                  <a:pt x="724610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256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5535" y="2104777"/>
            <a:ext cx="9484986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Customer Growth Distribution Visuals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72451" y="4698787"/>
            <a:ext cx="4955632" cy="544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Pie chart: Customer segmentation by growth label.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Gauge: Share of High Growth customers. 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Insight: High Growth customers accounted for over 30% of the base. New customers also formed a substantial share, showing that ABC Company attracted new business during the pandemic.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139554" y="321764"/>
            <a:ext cx="7148446" cy="4185090"/>
          </a:xfrm>
          <a:custGeom>
            <a:avLst/>
            <a:gdLst/>
            <a:ahLst/>
            <a:cxnLst/>
            <a:rect r="r" b="b" t="t" l="l"/>
            <a:pathLst>
              <a:path h="4185090" w="7148446">
                <a:moveTo>
                  <a:pt x="0" y="0"/>
                </a:moveTo>
                <a:lnTo>
                  <a:pt x="7148446" y="0"/>
                </a:lnTo>
                <a:lnTo>
                  <a:pt x="7148446" y="4185090"/>
                </a:lnTo>
                <a:lnTo>
                  <a:pt x="0" y="4185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65535" y="5498848"/>
            <a:ext cx="6680621" cy="3577323"/>
          </a:xfrm>
          <a:custGeom>
            <a:avLst/>
            <a:gdLst/>
            <a:ahLst/>
            <a:cxnLst/>
            <a:rect r="r" b="b" t="t" l="l"/>
            <a:pathLst>
              <a:path h="3577323" w="6680621">
                <a:moveTo>
                  <a:pt x="0" y="0"/>
                </a:moveTo>
                <a:lnTo>
                  <a:pt x="6680621" y="0"/>
                </a:lnTo>
                <a:lnTo>
                  <a:pt x="6680621" y="3577323"/>
                </a:lnTo>
                <a:lnTo>
                  <a:pt x="0" y="35773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199" t="0" r="-119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23266" y="5615664"/>
            <a:ext cx="4749186" cy="3665346"/>
          </a:xfrm>
          <a:custGeom>
            <a:avLst/>
            <a:gdLst/>
            <a:ahLst/>
            <a:cxnLst/>
            <a:rect r="r" b="b" t="t" l="l"/>
            <a:pathLst>
              <a:path h="3665346" w="4749186">
                <a:moveTo>
                  <a:pt x="0" y="0"/>
                </a:moveTo>
                <a:lnTo>
                  <a:pt x="4749185" y="0"/>
                </a:lnTo>
                <a:lnTo>
                  <a:pt x="4749185" y="3665347"/>
                </a:lnTo>
                <a:lnTo>
                  <a:pt x="0" y="36653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642370"/>
            <a:ext cx="7195906" cy="4644630"/>
          </a:xfrm>
          <a:custGeom>
            <a:avLst/>
            <a:gdLst/>
            <a:ahLst/>
            <a:cxnLst/>
            <a:rect r="r" b="b" t="t" l="l"/>
            <a:pathLst>
              <a:path h="4644630" w="7195906">
                <a:moveTo>
                  <a:pt x="0" y="0"/>
                </a:moveTo>
                <a:lnTo>
                  <a:pt x="7195906" y="0"/>
                </a:lnTo>
                <a:lnTo>
                  <a:pt x="7195906" y="4644630"/>
                </a:lnTo>
                <a:lnTo>
                  <a:pt x="0" y="4644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936330"/>
            <a:ext cx="6749034" cy="3037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6"/>
              </a:lnSpc>
            </a:pPr>
            <a:r>
              <a:rPr lang="en-US" sz="6800" spc="-33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Pre-COVID vs COVID Volume Comparison Visual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6573478"/>
            <a:ext cx="8115300" cy="227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Clustered bar chart of parcel volumes (2019 vs COVID period) by customer segment.</a:t>
            </a: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Takeaway: Enterprises and large customers adapted quickly, leading growth. Declining and Lost customers point to potential revenue risks.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444810" y="573989"/>
            <a:ext cx="9505433" cy="4744887"/>
          </a:xfrm>
          <a:custGeom>
            <a:avLst/>
            <a:gdLst/>
            <a:ahLst/>
            <a:cxnLst/>
            <a:rect r="r" b="b" t="t" l="l"/>
            <a:pathLst>
              <a:path h="4744887" w="9505433">
                <a:moveTo>
                  <a:pt x="0" y="0"/>
                </a:moveTo>
                <a:lnTo>
                  <a:pt x="9505433" y="0"/>
                </a:lnTo>
                <a:lnTo>
                  <a:pt x="9505433" y="4744887"/>
                </a:lnTo>
                <a:lnTo>
                  <a:pt x="0" y="47448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5297" y="2320758"/>
            <a:ext cx="8473720" cy="256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5"/>
              </a:lnSpc>
            </a:pPr>
            <a:r>
              <a:rPr lang="en-US" sz="7500" spc="-36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Weekly Growth &amp; Revenue Trend Visuals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3908" y="5550284"/>
            <a:ext cx="6872118" cy="363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Bar chart: Weekly growth by label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Line chart: Revenue estimates week-over-week 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b="true" sz="2600" spc="-127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Observation: Volatility corresponds with lockdown measures and reopening stages. Despite uncertainty, peak seasons remained robust due to online shopping spikes.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135188" y="640331"/>
            <a:ext cx="7988353" cy="9006338"/>
          </a:xfrm>
          <a:custGeom>
            <a:avLst/>
            <a:gdLst/>
            <a:ahLst/>
            <a:cxnLst/>
            <a:rect r="r" b="b" t="t" l="l"/>
            <a:pathLst>
              <a:path h="9006338" w="7988353">
                <a:moveTo>
                  <a:pt x="0" y="0"/>
                </a:moveTo>
                <a:lnTo>
                  <a:pt x="7988353" y="0"/>
                </a:lnTo>
                <a:lnTo>
                  <a:pt x="7988353" y="9006338"/>
                </a:lnTo>
                <a:lnTo>
                  <a:pt x="0" y="9006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02425" y="870561"/>
            <a:ext cx="6841804" cy="5174892"/>
          </a:xfrm>
          <a:custGeom>
            <a:avLst/>
            <a:gdLst/>
            <a:ahLst/>
            <a:cxnLst/>
            <a:rect r="r" b="b" t="t" l="l"/>
            <a:pathLst>
              <a:path h="5174892" w="6841804">
                <a:moveTo>
                  <a:pt x="0" y="0"/>
                </a:moveTo>
                <a:lnTo>
                  <a:pt x="6841804" y="0"/>
                </a:lnTo>
                <a:lnTo>
                  <a:pt x="6841804" y="5174891"/>
                </a:lnTo>
                <a:lnTo>
                  <a:pt x="0" y="51748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2463" y="2271087"/>
            <a:ext cx="10171877" cy="185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47"/>
              </a:lnSpc>
            </a:pPr>
            <a:r>
              <a:rPr lang="en-US" sz="8100" spc="-396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Customer Summary Table Visual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2033411" cy="259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Final Group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77639" y="8133281"/>
            <a:ext cx="12406946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Table with growth label, customer count, revenue, and growth rate. </a:t>
            </a:r>
          </a:p>
          <a:p>
            <a:pPr algn="l">
              <a:lnSpc>
                <a:spcPts val="3639"/>
              </a:lnSpc>
            </a:pPr>
            <a:r>
              <a:rPr lang="en-US" sz="2599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Insight: High Growth and New customers delivered the majority of revenue. Stable customers offer long-term reliability. Lost customers highlight a need for churn analysis.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754611" y="4772742"/>
            <a:ext cx="13253000" cy="3135645"/>
          </a:xfrm>
          <a:custGeom>
            <a:avLst/>
            <a:gdLst/>
            <a:ahLst/>
            <a:cxnLst/>
            <a:rect r="r" b="b" t="t" l="l"/>
            <a:pathLst>
              <a:path h="3135645" w="13253000">
                <a:moveTo>
                  <a:pt x="0" y="0"/>
                </a:moveTo>
                <a:lnTo>
                  <a:pt x="13253000" y="0"/>
                </a:lnTo>
                <a:lnTo>
                  <a:pt x="13253000" y="3135645"/>
                </a:lnTo>
                <a:lnTo>
                  <a:pt x="0" y="31356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DAGlTyxYjUU</dc:identifier>
  <dcterms:modified xsi:type="dcterms:W3CDTF">2011-08-01T06:04:30Z</dcterms:modified>
  <cp:revision>1</cp:revision>
  <dc:title>Green and White Simple Illustrative Data Analytics Presentation</dc:title>
</cp:coreProperties>
</file>