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5" r:id="rId3"/>
    <p:sldMasterId id="214748368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9" r:id="rId7"/>
    <p:sldId id="274" r:id="rId8"/>
    <p:sldId id="275" r:id="rId9"/>
    <p:sldId id="276" r:id="rId10"/>
    <p:sldId id="277" r:id="rId11"/>
    <p:sldId id="267" r:id="rId12"/>
    <p:sldId id="278" r:id="rId13"/>
    <p:sldId id="263" r:id="rId14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6" autoAdjust="0"/>
  </p:normalViewPr>
  <p:slideViewPr>
    <p:cSldViewPr>
      <p:cViewPr varScale="1">
        <p:scale>
          <a:sx n="49" d="100"/>
          <a:sy n="49" d="100"/>
        </p:scale>
        <p:origin x="77" y="1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C47AD-597B-405D-AFCF-A7644A9D0E8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13973-8475-428C-BA95-A52F4C9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4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05FB-CA0A-41D5-B76C-1092DB64FC2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59E3-CD4E-41D8-BF84-6DBFFB3E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70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_classifica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tatistical_classification" TargetMode="External"/><Relationship Id="rId4" Type="http://schemas.openxmlformats.org/officeDocument/2006/relationships/hyperlink" Target="https://en.wikipedia.org/wiki/Feature_(machine_learning)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pic_mode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echen.me/2011/08/22/introduction-to-latent-dirichlet-allocation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How fields are different, and so used only long text fields</a:t>
            </a:r>
          </a:p>
          <a:p>
            <a:pPr marL="228600" indent="-228600">
              <a:buAutoNum type="arabicParenR"/>
            </a:pPr>
            <a:r>
              <a:rPr lang="en-US" dirty="0"/>
              <a:t>Which safety incident is </a:t>
            </a:r>
            <a:r>
              <a:rPr lang="en-US" dirty="0" err="1"/>
              <a:t>gonna</a:t>
            </a:r>
            <a:r>
              <a:rPr lang="en-US" dirty="0"/>
              <a:t> happen next among these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6E91D-CB76-4C1B-BA00-8FF0C998A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2)Such energy savings directly translate into meaningful value for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6E91D-CB76-4C1B-BA00-8FF0C998A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EDA</a:t>
            </a:r>
          </a:p>
          <a:p>
            <a:r>
              <a:rPr lang="en-US" dirty="0"/>
              <a:t>Show BOW example</a:t>
            </a:r>
          </a:p>
          <a:p>
            <a:r>
              <a:rPr lang="en-US" dirty="0"/>
              <a:t>Show LDA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6E91D-CB76-4C1B-BA00-8FF0C998A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bag-of-words model is commonly used in methods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document classification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the (frequency of) occurrence of each word is used 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training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classifier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6E91D-CB76-4C1B-BA00-8FF0C998A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Topic modeling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type of statistical modeling for discovering the abstract “topics” that occur in a collection of documents.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Latent Dirichlet Allocation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(LDA) is an example of topic model and is used to classify text in a document to a particular topic. It builds a topic per document model and words per topic model, modeled as Dirichlet distributions.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6E91D-CB76-4C1B-BA00-8FF0C998AC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2)Such energy savings directly translate into meaningful value for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6E91D-CB76-4C1B-BA00-8FF0C998A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2)Such energy savings directly translate into meaningful value for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6E91D-CB76-4C1B-BA00-8FF0C998A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555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424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1176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9435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1351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267554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7216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453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87802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840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8384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68966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20754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940300"/>
            <a:ext cx="13169900" cy="1958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31367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55488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08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505825"/>
            <a:ext cx="3792538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505825"/>
            <a:ext cx="5146675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6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736600" y="381000"/>
            <a:ext cx="14630400" cy="14478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74800" y="2133600"/>
            <a:ext cx="130810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eaLnBrk="1" hangingPunct="1">
              <a:lnSpc>
                <a:spcPct val="90000"/>
              </a:lnSpc>
              <a:buClr>
                <a:srgbClr val="131313"/>
              </a:buClr>
            </a:pPr>
            <a:endParaRPr lang="en-US" dirty="0">
              <a:solidFill>
                <a:srgbClr val="131313"/>
              </a:solidFill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3666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2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505825"/>
            <a:ext cx="3792538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505825"/>
            <a:ext cx="5146675" cy="485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6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1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6BCB0-1E85-4CA6-8C9A-3A15E679A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5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54390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91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9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8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88081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7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5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4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9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F0C92B-71F9-470F-A23E-8747ECA8C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2255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6578600"/>
            <a:ext cx="130810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3383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639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6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9203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8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749425"/>
            <a:ext cx="4867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/>
          </p:cNvSpPr>
          <p:nvPr userDrawn="1"/>
        </p:nvSpPr>
        <p:spPr bwMode="auto">
          <a:xfrm>
            <a:off x="-25400" y="8407400"/>
            <a:ext cx="16294100" cy="736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 userDrawn="1"/>
        </p:nvSpPr>
        <p:spPr bwMode="auto">
          <a:xfrm>
            <a:off x="-25400" y="8318500"/>
            <a:ext cx="16281400" cy="914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-11875" y="9109775"/>
            <a:ext cx="1628140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46100" indent="-88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92200" indent="-177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51000" indent="-279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197100" indent="-3683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6543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115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687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259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3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9"/>
          <a:stretch>
            <a:fillRect/>
          </a:stretch>
        </p:blipFill>
        <p:spPr bwMode="auto">
          <a:xfrm>
            <a:off x="5735638" y="1828800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/>
          </p:cNvSpPr>
          <p:nvPr userDrawn="1"/>
        </p:nvSpPr>
        <p:spPr bwMode="auto">
          <a:xfrm>
            <a:off x="0" y="8407400"/>
            <a:ext cx="16294100" cy="736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8318500"/>
            <a:ext cx="16294100" cy="8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0" y="9102600"/>
            <a:ext cx="162941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46100" indent="-88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92200" indent="-177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51000" indent="-279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197100" indent="-3683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6543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115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687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259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475663"/>
            <a:ext cx="3792538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63" y="8475663"/>
            <a:ext cx="514667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BCB0-1E85-4CA6-8C9A-3A15E679A0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0" y="0"/>
            <a:ext cx="16281400" cy="139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-25400" y="8432800"/>
            <a:ext cx="16294100" cy="736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25" y="8549944"/>
            <a:ext cx="16303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8536296"/>
            <a:ext cx="881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/>
          </p:cNvSpPr>
          <p:nvPr userDrawn="1"/>
        </p:nvSpPr>
        <p:spPr bwMode="auto">
          <a:xfrm>
            <a:off x="-25400" y="8357548"/>
            <a:ext cx="16281400" cy="914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 userDrawn="1"/>
        </p:nvSpPr>
        <p:spPr bwMode="auto">
          <a:xfrm>
            <a:off x="-13648" y="9129773"/>
            <a:ext cx="1628140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9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/>
          </p:cNvSpPr>
          <p:nvPr userDrawn="1"/>
        </p:nvSpPr>
        <p:spPr bwMode="auto">
          <a:xfrm>
            <a:off x="-25400" y="8390128"/>
            <a:ext cx="16281400" cy="10058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-25400" y="8486140"/>
            <a:ext cx="16294100" cy="683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-23750" y="9129773"/>
            <a:ext cx="16276320" cy="45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8563592"/>
            <a:ext cx="881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25" y="8577240"/>
            <a:ext cx="16303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785125" y="381000"/>
            <a:ext cx="14630400" cy="180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 txBox="1">
            <a:spLocks noChangeArrowheads="1"/>
          </p:cNvSpPr>
          <p:nvPr userDrawn="1"/>
        </p:nvSpPr>
        <p:spPr>
          <a:xfrm>
            <a:off x="1567787" y="2590800"/>
            <a:ext cx="6426200" cy="5359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1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BC8EB-2F66-44A2-8FC3-365DCB98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3733800"/>
            <a:ext cx="6934200" cy="4146024"/>
          </a:xfrm>
          <a:prstGeom prst="rect">
            <a:avLst/>
          </a:prstGeom>
        </p:spPr>
      </p:pic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6148" y="457200"/>
            <a:ext cx="14528800" cy="2209800"/>
          </a:xfrm>
          <a:prstGeom prst="rect">
            <a:avLst/>
          </a:prstGeom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r>
              <a:rPr lang="en-US" sz="4800" dirty="0">
                <a:latin typeface="Arial Rounded MT Bold" panose="020F0704030504030204" pitchFamily="34" charset="0"/>
              </a:rPr>
              <a:t>CAN WE PREDICT NEXT SAFETY INCIDENT ?</a:t>
            </a:r>
          </a:p>
          <a:p>
            <a:endParaRPr lang="en-US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248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879600" y="3429000"/>
            <a:ext cx="13081000" cy="594360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Clr>
                <a:srgbClr val="131313"/>
              </a:buClr>
              <a:buNone/>
            </a:pPr>
            <a:r>
              <a:rPr lang="en-US" sz="8800" dirty="0">
                <a:solidFill>
                  <a:srgbClr val="FF3213"/>
                </a:solidFill>
                <a:latin typeface="Arial" pitchFamily="34" charset="0"/>
                <a:cs typeface="Arial" pitchFamily="34" charset="0"/>
                <a:sym typeface="Arial Bold" charset="0"/>
              </a:rPr>
              <a:t>Thank You!</a:t>
            </a:r>
            <a:r>
              <a:rPr lang="en-US" sz="8800" dirty="0">
                <a:solidFill>
                  <a:srgbClr val="131313"/>
                </a:solidFill>
                <a:latin typeface="Arial" pitchFamily="34" charset="0"/>
                <a:cs typeface="Arial" pitchFamily="34" charset="0"/>
                <a:sym typeface="Arial Bold" charset="0"/>
              </a:rPr>
              <a:t> </a:t>
            </a:r>
            <a:endParaRPr lang="en-US" sz="8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5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CB0-1E85-4CA6-8C9A-3A15E679A058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1041400" y="533400"/>
            <a:ext cx="11658600" cy="838200"/>
          </a:xfrm>
          <a:prstGeom prst="rect">
            <a:avLst/>
          </a:prstGeom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Arial" pitchFamily="34" charset="0"/>
                <a:cs typeface="Arial" pitchFamily="34" charset="0"/>
              </a:rPr>
              <a:t>Live Safely @OG&amp;E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0EE9D-89AE-4E6F-BB3F-571C74B6EF44}"/>
              </a:ext>
            </a:extLst>
          </p:cNvPr>
          <p:cNvSpPr txBox="1"/>
          <p:nvPr/>
        </p:nvSpPr>
        <p:spPr>
          <a:xfrm>
            <a:off x="1193800" y="1981200"/>
            <a:ext cx="12877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Core value &amp; belief to achieve injury free workplace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/>
              <a:t>We’re #1 </a:t>
            </a:r>
            <a:r>
              <a:rPr lang="en-US" sz="3600" dirty="0"/>
              <a:t>– In 2018, OG&amp;E had the lowest injury incident rate in the Southeast Electric Exchange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="1" dirty="0"/>
              <a:t>Can we make it ZERO ?</a:t>
            </a:r>
          </a:p>
        </p:txBody>
      </p:sp>
    </p:spTree>
    <p:extLst>
      <p:ext uri="{BB962C8B-B14F-4D97-AF65-F5344CB8AC3E}">
        <p14:creationId xmlns:p14="http://schemas.microsoft.com/office/powerpoint/2010/main" val="89744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2280" y="8212347"/>
            <a:ext cx="1209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1E11F-AAB5-4A4A-8491-F7597E028A42}"/>
              </a:ext>
            </a:extLst>
          </p:cNvPr>
          <p:cNvSpPr txBox="1"/>
          <p:nvPr/>
        </p:nvSpPr>
        <p:spPr>
          <a:xfrm>
            <a:off x="1422400" y="609600"/>
            <a:ext cx="1237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Data at Hand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DA74A-2E6A-4348-B90F-6B8E1291BE65}"/>
              </a:ext>
            </a:extLst>
          </p:cNvPr>
          <p:cNvSpPr txBox="1"/>
          <p:nvPr/>
        </p:nvSpPr>
        <p:spPr>
          <a:xfrm>
            <a:off x="1078240" y="1905000"/>
            <a:ext cx="14898359" cy="526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/>
              <a:t>1) </a:t>
            </a:r>
            <a:r>
              <a:rPr lang="en-US" sz="3600" b="1" u="sng" dirty="0"/>
              <a:t>Training</a:t>
            </a:r>
            <a:r>
              <a:rPr lang="en-US" sz="3600" dirty="0"/>
              <a:t> : Incident Management Data from Dec 2018 to Feb 2020</a:t>
            </a:r>
          </a:p>
          <a:p>
            <a:pPr algn="l">
              <a:lnSpc>
                <a:spcPct val="150000"/>
              </a:lnSpc>
            </a:pPr>
            <a:r>
              <a:rPr lang="en-US" sz="3600" dirty="0"/>
              <a:t>                    -- ‘Incident Description’ field </a:t>
            </a:r>
          </a:p>
          <a:p>
            <a:pPr marL="742950" indent="-742950" algn="l">
              <a:buFont typeface="+mj-lt"/>
              <a:buAutoNum type="arabicParenR"/>
            </a:pPr>
            <a:endParaRPr lang="en-US" sz="3600" dirty="0"/>
          </a:p>
          <a:p>
            <a:pPr marL="742950" indent="-742950" algn="l">
              <a:buFont typeface="+mj-lt"/>
              <a:buAutoNum type="arabicParenR"/>
            </a:pPr>
            <a:endParaRPr lang="en-US" sz="3600" dirty="0"/>
          </a:p>
          <a:p>
            <a:pPr algn="l">
              <a:lnSpc>
                <a:spcPct val="150000"/>
              </a:lnSpc>
            </a:pPr>
            <a:r>
              <a:rPr lang="en-US" sz="3600" dirty="0"/>
              <a:t>2) </a:t>
            </a:r>
            <a:r>
              <a:rPr lang="en-US" sz="3600" b="1" u="sng" dirty="0"/>
              <a:t>Testing</a:t>
            </a:r>
            <a:r>
              <a:rPr lang="en-US" sz="3600" dirty="0"/>
              <a:t> : Field Observations Data from 2020 (Hazards or Potential safety incidents)</a:t>
            </a:r>
          </a:p>
          <a:p>
            <a:pPr algn="l">
              <a:lnSpc>
                <a:spcPct val="150000"/>
              </a:lnSpc>
            </a:pPr>
            <a:r>
              <a:rPr lang="en-US" sz="3600" dirty="0"/>
              <a:t>                    --‘Description of Work’ field</a:t>
            </a:r>
          </a:p>
        </p:txBody>
      </p:sp>
    </p:spTree>
    <p:extLst>
      <p:ext uri="{BB962C8B-B14F-4D97-AF65-F5344CB8AC3E}">
        <p14:creationId xmlns:p14="http://schemas.microsoft.com/office/powerpoint/2010/main" val="2872209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2280" y="8212347"/>
            <a:ext cx="1209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1E11F-AAB5-4A4A-8491-F7597E028A42}"/>
              </a:ext>
            </a:extLst>
          </p:cNvPr>
          <p:cNvSpPr txBox="1"/>
          <p:nvPr/>
        </p:nvSpPr>
        <p:spPr>
          <a:xfrm>
            <a:off x="431800" y="495115"/>
            <a:ext cx="1237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Design &amp;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DA74A-2E6A-4348-B90F-6B8E1291BE65}"/>
              </a:ext>
            </a:extLst>
          </p:cNvPr>
          <p:cNvSpPr txBox="1"/>
          <p:nvPr/>
        </p:nvSpPr>
        <p:spPr>
          <a:xfrm>
            <a:off x="1041400" y="1532930"/>
            <a:ext cx="14898359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Regular Classification Problem : 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arenR"/>
            </a:pPr>
            <a:r>
              <a:rPr lang="en-US" sz="3200" dirty="0"/>
              <a:t>Would have both classes 0 and 1 in the target variable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arenR"/>
            </a:pPr>
            <a:r>
              <a:rPr lang="en-US" sz="3200" dirty="0"/>
              <a:t>Will use Supervised learning techniques to classify the test data – to predict whether the event is going to happen or not!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BE26E-2BFC-452A-AF72-7C61CD467BD9}"/>
              </a:ext>
            </a:extLst>
          </p:cNvPr>
          <p:cNvSpPr txBox="1"/>
          <p:nvPr/>
        </p:nvSpPr>
        <p:spPr>
          <a:xfrm>
            <a:off x="1068192" y="4640386"/>
            <a:ext cx="14898359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Current Problem : 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arenR"/>
            </a:pPr>
            <a:r>
              <a:rPr lang="en-US" sz="3200" dirty="0"/>
              <a:t>Doesn’t have 0 in data. All rows are 1’s (past safety incidents)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arenR"/>
            </a:pPr>
            <a:r>
              <a:rPr lang="en-US" sz="3200" dirty="0"/>
              <a:t>Use Topic Modeling to discover abstract topics from training, apply on test data and find which hazard has highest score</a:t>
            </a:r>
          </a:p>
        </p:txBody>
      </p:sp>
    </p:spTree>
    <p:extLst>
      <p:ext uri="{BB962C8B-B14F-4D97-AF65-F5344CB8AC3E}">
        <p14:creationId xmlns:p14="http://schemas.microsoft.com/office/powerpoint/2010/main" val="458340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2280" y="8212347"/>
            <a:ext cx="1209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1E11F-AAB5-4A4A-8491-F7597E028A42}"/>
              </a:ext>
            </a:extLst>
          </p:cNvPr>
          <p:cNvSpPr txBox="1"/>
          <p:nvPr/>
        </p:nvSpPr>
        <p:spPr>
          <a:xfrm>
            <a:off x="431800" y="495115"/>
            <a:ext cx="1237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CFCE32-17D2-4499-970B-16252F5A577C}"/>
              </a:ext>
            </a:extLst>
          </p:cNvPr>
          <p:cNvGrpSpPr/>
          <p:nvPr/>
        </p:nvGrpSpPr>
        <p:grpSpPr>
          <a:xfrm>
            <a:off x="965200" y="2438400"/>
            <a:ext cx="15035123" cy="5274106"/>
            <a:chOff x="127000" y="2808174"/>
            <a:chExt cx="15035123" cy="5274106"/>
          </a:xfrm>
        </p:grpSpPr>
        <p:sp>
          <p:nvSpPr>
            <p:cNvPr id="15" name="Text Box 58">
              <a:extLst>
                <a:ext uri="{FF2B5EF4-FFF2-40B4-BE49-F238E27FC236}">
                  <a16:creationId xmlns:a16="http://schemas.microsoft.com/office/drawing/2014/main" id="{8A155A18-D64A-47BA-9B10-602B59B9CEA8}"/>
                </a:ext>
              </a:extLst>
            </p:cNvPr>
            <p:cNvSpPr txBox="1"/>
            <p:nvPr/>
          </p:nvSpPr>
          <p:spPr>
            <a:xfrm>
              <a:off x="6249240" y="2808174"/>
              <a:ext cx="2266883" cy="923328"/>
            </a:xfrm>
            <a:prstGeom prst="rect">
              <a:avLst/>
            </a:prstGeom>
            <a:solidFill>
              <a:srgbClr val="F4963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Exploratory 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Data Analysis</a:t>
              </a:r>
            </a:p>
          </p:txBody>
        </p:sp>
        <p:sp>
          <p:nvSpPr>
            <p:cNvPr id="16" name="Text Box 62">
              <a:extLst>
                <a:ext uri="{FF2B5EF4-FFF2-40B4-BE49-F238E27FC236}">
                  <a16:creationId xmlns:a16="http://schemas.microsoft.com/office/drawing/2014/main" id="{76DBCA4C-F379-4500-AE1D-34C50A50BFDB}"/>
                </a:ext>
              </a:extLst>
            </p:cNvPr>
            <p:cNvSpPr txBox="1"/>
            <p:nvPr/>
          </p:nvSpPr>
          <p:spPr>
            <a:xfrm>
              <a:off x="127000" y="2811514"/>
              <a:ext cx="2102257" cy="923330"/>
            </a:xfrm>
            <a:prstGeom prst="rect">
              <a:avLst/>
            </a:prstGeom>
            <a:solidFill>
              <a:srgbClr val="F4963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Incident</a:t>
              </a:r>
              <a:r>
                <a:rPr lang="en-US" sz="20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Descriptions</a:t>
              </a:r>
              <a:endParaRPr lang="en-US" sz="32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7" name="Text Box 62">
              <a:extLst>
                <a:ext uri="{FF2B5EF4-FFF2-40B4-BE49-F238E27FC236}">
                  <a16:creationId xmlns:a16="http://schemas.microsoft.com/office/drawing/2014/main" id="{A327E18E-C7E4-4371-8ACA-AFD5870EFAA1}"/>
                </a:ext>
              </a:extLst>
            </p:cNvPr>
            <p:cNvSpPr txBox="1"/>
            <p:nvPr/>
          </p:nvSpPr>
          <p:spPr>
            <a:xfrm>
              <a:off x="3185786" y="2811514"/>
              <a:ext cx="2102256" cy="923329"/>
            </a:xfrm>
            <a:prstGeom prst="rect">
              <a:avLst/>
            </a:prstGeom>
            <a:solidFill>
              <a:srgbClr val="F4963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Pre-Process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FF2BE90-77CA-4C79-8FA1-272991DAC931}"/>
                </a:ext>
              </a:extLst>
            </p:cNvPr>
            <p:cNvSpPr/>
            <p:nvPr/>
          </p:nvSpPr>
          <p:spPr>
            <a:xfrm>
              <a:off x="2461201" y="2973378"/>
              <a:ext cx="582934" cy="507730"/>
            </a:xfrm>
            <a:prstGeom prst="rightArrow">
              <a:avLst/>
            </a:prstGeom>
            <a:solidFill>
              <a:srgbClr val="5697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Text Box 58">
              <a:extLst>
                <a:ext uri="{FF2B5EF4-FFF2-40B4-BE49-F238E27FC236}">
                  <a16:creationId xmlns:a16="http://schemas.microsoft.com/office/drawing/2014/main" id="{843820A1-8C64-4213-B319-0C6B129D3B5F}"/>
                </a:ext>
              </a:extLst>
            </p:cNvPr>
            <p:cNvSpPr txBox="1"/>
            <p:nvPr/>
          </p:nvSpPr>
          <p:spPr>
            <a:xfrm>
              <a:off x="9477321" y="2808174"/>
              <a:ext cx="2266882" cy="923328"/>
            </a:xfrm>
            <a:prstGeom prst="rect">
              <a:avLst/>
            </a:prstGeom>
            <a:solidFill>
              <a:srgbClr val="F4963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Feature</a:t>
              </a:r>
              <a:r>
                <a:rPr lang="en-US" sz="2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Extraction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BD60D26-F439-4C08-944A-0732BA2E1803}"/>
                </a:ext>
              </a:extLst>
            </p:cNvPr>
            <p:cNvSpPr/>
            <p:nvPr/>
          </p:nvSpPr>
          <p:spPr>
            <a:xfrm>
              <a:off x="5431843" y="2973378"/>
              <a:ext cx="582934" cy="507730"/>
            </a:xfrm>
            <a:prstGeom prst="rightArrow">
              <a:avLst/>
            </a:prstGeom>
            <a:solidFill>
              <a:srgbClr val="5697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A1F7FC2-9A2B-4392-A615-BB8BEB5BE431}"/>
                </a:ext>
              </a:extLst>
            </p:cNvPr>
            <p:cNvSpPr/>
            <p:nvPr/>
          </p:nvSpPr>
          <p:spPr>
            <a:xfrm>
              <a:off x="11958149" y="3015973"/>
              <a:ext cx="582934" cy="507730"/>
            </a:xfrm>
            <a:prstGeom prst="rightArrow">
              <a:avLst/>
            </a:prstGeom>
            <a:solidFill>
              <a:srgbClr val="5697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01C46C4-0710-4C75-9BB6-79264DFEC972}"/>
                </a:ext>
              </a:extLst>
            </p:cNvPr>
            <p:cNvSpPr/>
            <p:nvPr/>
          </p:nvSpPr>
          <p:spPr>
            <a:xfrm>
              <a:off x="8792273" y="2973378"/>
              <a:ext cx="582934" cy="507730"/>
            </a:xfrm>
            <a:prstGeom prst="rightArrow">
              <a:avLst/>
            </a:prstGeom>
            <a:solidFill>
              <a:srgbClr val="5697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58">
              <a:extLst>
                <a:ext uri="{FF2B5EF4-FFF2-40B4-BE49-F238E27FC236}">
                  <a16:creationId xmlns:a16="http://schemas.microsoft.com/office/drawing/2014/main" id="{C0F8A4D6-1753-45A9-9967-870997C77D82}"/>
                </a:ext>
              </a:extLst>
            </p:cNvPr>
            <p:cNvSpPr txBox="1"/>
            <p:nvPr/>
          </p:nvSpPr>
          <p:spPr>
            <a:xfrm>
              <a:off x="12602379" y="2808432"/>
              <a:ext cx="1844680" cy="923328"/>
            </a:xfrm>
            <a:prstGeom prst="rect">
              <a:avLst/>
            </a:prstGeom>
            <a:solidFill>
              <a:srgbClr val="F4963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rPr>
                <a:t>Topic Modeling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03CF79-8BCA-44C6-A8E0-0DF924744989}"/>
                </a:ext>
              </a:extLst>
            </p:cNvPr>
            <p:cNvSpPr txBox="1"/>
            <p:nvPr/>
          </p:nvSpPr>
          <p:spPr>
            <a:xfrm>
              <a:off x="2752668" y="4111962"/>
              <a:ext cx="403860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/>
                <a:t>Same case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/>
                <a:t>Punctuation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/>
                <a:t>Stop words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 err="1"/>
                <a:t>Numerics</a:t>
              </a:r>
              <a:endParaRPr lang="en-US" sz="28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/>
                <a:t>Correct Spellings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/>
                <a:t>Lemmatize to root word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09AA7C-8EFA-41B5-B9D0-7958C0618B0D}"/>
                </a:ext>
              </a:extLst>
            </p:cNvPr>
            <p:cNvSpPr txBox="1"/>
            <p:nvPr/>
          </p:nvSpPr>
          <p:spPr>
            <a:xfrm>
              <a:off x="6014777" y="4333802"/>
              <a:ext cx="291250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/>
                <a:t>High Frequency </a:t>
              </a:r>
            </a:p>
            <a:p>
              <a:pPr algn="l"/>
              <a:r>
                <a:rPr lang="en-US" sz="2800" dirty="0"/>
                <a:t>      Words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sz="2800" dirty="0"/>
                <a:t>Word Cloud</a:t>
              </a:r>
            </a:p>
            <a:p>
              <a:endParaRPr lang="en-US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0888AF-3599-4539-B083-D533385477E2}"/>
                </a:ext>
              </a:extLst>
            </p:cNvPr>
            <p:cNvSpPr txBox="1"/>
            <p:nvPr/>
          </p:nvSpPr>
          <p:spPr>
            <a:xfrm>
              <a:off x="9337109" y="4333802"/>
              <a:ext cx="29125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Bag of Words</a:t>
              </a:r>
            </a:p>
            <a:p>
              <a:r>
                <a:rPr lang="en-US" sz="2800" dirty="0"/>
                <a:t>(BOW)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A0A970-8D25-4CD9-9E3D-BD55C4FD9AD0}"/>
                </a:ext>
              </a:extLst>
            </p:cNvPr>
            <p:cNvSpPr txBox="1"/>
            <p:nvPr/>
          </p:nvSpPr>
          <p:spPr>
            <a:xfrm>
              <a:off x="12249616" y="4287636"/>
              <a:ext cx="29125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Latent Dirichlet Allocation(LDA)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25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1E11F-AAB5-4A4A-8491-F7597E028A42}"/>
              </a:ext>
            </a:extLst>
          </p:cNvPr>
          <p:cNvSpPr txBox="1"/>
          <p:nvPr/>
        </p:nvSpPr>
        <p:spPr>
          <a:xfrm>
            <a:off x="804338" y="519448"/>
            <a:ext cx="1237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What is Bag of Words BOW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8710D-2DB4-42F7-A1E4-6A63C2AD489C}"/>
              </a:ext>
            </a:extLst>
          </p:cNvPr>
          <p:cNvSpPr txBox="1"/>
          <p:nvPr/>
        </p:nvSpPr>
        <p:spPr>
          <a:xfrm>
            <a:off x="1218474" y="3416814"/>
            <a:ext cx="12379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  </a:t>
            </a:r>
            <a:r>
              <a:rPr lang="en-US" sz="4000" i="1" dirty="0"/>
              <a:t>S1 : This pasta is tasty and affordable</a:t>
            </a:r>
          </a:p>
          <a:p>
            <a:r>
              <a:rPr lang="en-US" sz="4000" i="1" dirty="0"/>
              <a:t>S2: This pasta is delicious and cheap</a:t>
            </a:r>
            <a:endParaRPr lang="en-US" sz="4000" dirty="0"/>
          </a:p>
        </p:txBody>
      </p:sp>
      <p:graphicFrame>
        <p:nvGraphicFramePr>
          <p:cNvPr id="27" name="Table 30">
            <a:extLst>
              <a:ext uri="{FF2B5EF4-FFF2-40B4-BE49-F238E27FC236}">
                <a16:creationId xmlns:a16="http://schemas.microsoft.com/office/drawing/2014/main" id="{BEA206B8-E7C7-4A0C-86A1-A491D6F8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42779"/>
              </p:ext>
            </p:extLst>
          </p:nvPr>
        </p:nvGraphicFramePr>
        <p:xfrm>
          <a:off x="544841" y="5410200"/>
          <a:ext cx="15087600" cy="190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20116109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382122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86250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9530373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291578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6177918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30689384"/>
                    </a:ext>
                  </a:extLst>
                </a:gridCol>
                <a:gridCol w="1944359">
                  <a:extLst>
                    <a:ext uri="{9D8B030D-6E8A-4147-A177-3AD203B41FA5}">
                      <a16:colId xmlns:a16="http://schemas.microsoft.com/office/drawing/2014/main" val="171591037"/>
                    </a:ext>
                  </a:extLst>
                </a:gridCol>
                <a:gridCol w="1408441">
                  <a:extLst>
                    <a:ext uri="{9D8B030D-6E8A-4147-A177-3AD203B41FA5}">
                      <a16:colId xmlns:a16="http://schemas.microsoft.com/office/drawing/2014/main" val="3869226122"/>
                    </a:ext>
                  </a:extLst>
                </a:gridCol>
              </a:tblGrid>
              <a:tr h="872197">
                <a:tc>
                  <a:txBody>
                    <a:bodyPr/>
                    <a:lstStyle/>
                    <a:p>
                      <a:pPr algn="ctr"/>
                      <a:endParaRPr lang="en-US" sz="2800" kern="1200" dirty="0">
                        <a:solidFill>
                          <a:srgbClr val="000000"/>
                        </a:solidFill>
                        <a:latin typeface="Gill Sans" charset="0"/>
                        <a:sym typeface="Gill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This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Pasta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Tasty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Delicious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Affordable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Cheap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5"/>
                  </a:ext>
                </a:extLst>
              </a:tr>
              <a:tr h="478302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354429"/>
                  </a:ext>
                </a:extLst>
              </a:tr>
              <a:tr h="478302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Gill Sans" charset="0"/>
                          <a:sym typeface="Gill Sans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63802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47FE95C-D49E-4EA4-98F5-D610F3FA7AB9}"/>
              </a:ext>
            </a:extLst>
          </p:cNvPr>
          <p:cNvSpPr txBox="1"/>
          <p:nvPr/>
        </p:nvSpPr>
        <p:spPr>
          <a:xfrm>
            <a:off x="1498599" y="1977555"/>
            <a:ext cx="1463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Frequency of occurrence of each word is used as a feature for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1122417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1E11F-AAB5-4A4A-8491-F7597E028A42}"/>
              </a:ext>
            </a:extLst>
          </p:cNvPr>
          <p:cNvSpPr txBox="1"/>
          <p:nvPr/>
        </p:nvSpPr>
        <p:spPr>
          <a:xfrm>
            <a:off x="508000" y="455240"/>
            <a:ext cx="12379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What is </a:t>
            </a:r>
            <a:r>
              <a:rPr lang="en-US" sz="5400" dirty="0"/>
              <a:t>Latent Dirichlet Allocation(LDA) ?</a:t>
            </a:r>
          </a:p>
          <a:p>
            <a:pPr algn="l"/>
            <a:endParaRPr lang="en-US" sz="5400" dirty="0">
              <a:solidFill>
                <a:schemeClr val="tx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8710D-2DB4-42F7-A1E4-6A63C2AD489C}"/>
              </a:ext>
            </a:extLst>
          </p:cNvPr>
          <p:cNvSpPr txBox="1"/>
          <p:nvPr/>
        </p:nvSpPr>
        <p:spPr>
          <a:xfrm>
            <a:off x="769105" y="4225184"/>
            <a:ext cx="157734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l">
              <a:buFont typeface="Arial" panose="020B0604020202020204" pitchFamily="34" charset="0"/>
              <a:buChar char="•"/>
              <a:defRPr sz="3200"/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  Topic1: 0.02*"vehicle" + 0.08*"door" + 0.07*"truck" + 0.07*"struck“</a:t>
            </a:r>
          </a:p>
          <a:p>
            <a:pPr>
              <a:lnSpc>
                <a:spcPct val="150000"/>
              </a:lnSpc>
            </a:pPr>
            <a:r>
              <a:rPr lang="en-US" dirty="0"/>
              <a:t>  Topic2 : 0.01*"fell" + 0.08*"switch" + 0.06*"fire" + 0.06*"pump" + 0.05*"open"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FE95C-D49E-4EA4-98F5-D610F3FA7AB9}"/>
              </a:ext>
            </a:extLst>
          </p:cNvPr>
          <p:cNvSpPr txBox="1"/>
          <p:nvPr/>
        </p:nvSpPr>
        <p:spPr>
          <a:xfrm>
            <a:off x="769105" y="1977555"/>
            <a:ext cx="13109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An Unsupervised Learning technique for Topic Modeling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Builds a topic per document and words per topic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73165-FC4C-43E8-B2C2-9FB98B5A2A68}"/>
              </a:ext>
            </a:extLst>
          </p:cNvPr>
          <p:cNvSpPr txBox="1"/>
          <p:nvPr/>
        </p:nvSpPr>
        <p:spPr>
          <a:xfrm>
            <a:off x="203200" y="3341288"/>
            <a:ext cx="10794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 created after LDA of whole 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4DF6D-B875-4692-BE10-84EF7082CCFA}"/>
              </a:ext>
            </a:extLst>
          </p:cNvPr>
          <p:cNvSpPr txBox="1"/>
          <p:nvPr/>
        </p:nvSpPr>
        <p:spPr>
          <a:xfrm>
            <a:off x="769105" y="6352233"/>
            <a:ext cx="15248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Assigns each incident description to either one of the topics and calculates coherence score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Higher the score, more the description belongs to a certain topic</a:t>
            </a:r>
          </a:p>
        </p:txBody>
      </p:sp>
    </p:spTree>
    <p:extLst>
      <p:ext uri="{BB962C8B-B14F-4D97-AF65-F5344CB8AC3E}">
        <p14:creationId xmlns:p14="http://schemas.microsoft.com/office/powerpoint/2010/main" val="3946035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2280" y="8212347"/>
            <a:ext cx="1209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36600" y="593099"/>
            <a:ext cx="15272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Model on Test Data (Field Observations)</a:t>
            </a:r>
          </a:p>
        </p:txBody>
      </p:sp>
      <p:sp>
        <p:nvSpPr>
          <p:cNvPr id="12" name="Text Box 62">
            <a:extLst>
              <a:ext uri="{FF2B5EF4-FFF2-40B4-BE49-F238E27FC236}">
                <a16:creationId xmlns:a16="http://schemas.microsoft.com/office/drawing/2014/main" id="{1FADEA35-34BE-44CA-9B6E-CA08CD7ED556}"/>
              </a:ext>
            </a:extLst>
          </p:cNvPr>
          <p:cNvSpPr txBox="1"/>
          <p:nvPr/>
        </p:nvSpPr>
        <p:spPr>
          <a:xfrm>
            <a:off x="965200" y="2441740"/>
            <a:ext cx="2102257" cy="923330"/>
          </a:xfrm>
          <a:prstGeom prst="rect">
            <a:avLst/>
          </a:prstGeom>
          <a:solidFill>
            <a:srgbClr val="F4963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Incident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Descriptions</a:t>
            </a:r>
            <a:endParaRPr lang="en-US" sz="3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1" name="Text Box 62">
            <a:extLst>
              <a:ext uri="{FF2B5EF4-FFF2-40B4-BE49-F238E27FC236}">
                <a16:creationId xmlns:a16="http://schemas.microsoft.com/office/drawing/2014/main" id="{B3415DE7-A824-413D-B388-9BFE2D58D8C3}"/>
              </a:ext>
            </a:extLst>
          </p:cNvPr>
          <p:cNvSpPr txBox="1"/>
          <p:nvPr/>
        </p:nvSpPr>
        <p:spPr>
          <a:xfrm>
            <a:off x="4023986" y="2441740"/>
            <a:ext cx="2102256" cy="923329"/>
          </a:xfrm>
          <a:prstGeom prst="rect">
            <a:avLst/>
          </a:prstGeom>
          <a:solidFill>
            <a:srgbClr val="F4963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Pre-Process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F573CE4-6F67-49EA-AECC-746ED7D3EF45}"/>
              </a:ext>
            </a:extLst>
          </p:cNvPr>
          <p:cNvSpPr/>
          <p:nvPr/>
        </p:nvSpPr>
        <p:spPr>
          <a:xfrm>
            <a:off x="3299401" y="2603604"/>
            <a:ext cx="582934" cy="507730"/>
          </a:xfrm>
          <a:prstGeom prst="rightArrow">
            <a:avLst/>
          </a:prstGeom>
          <a:solidFill>
            <a:srgbClr val="5697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82B16-DC9F-4CF9-8AFC-88CE2A3B42D2}"/>
              </a:ext>
            </a:extLst>
          </p:cNvPr>
          <p:cNvSpPr txBox="1"/>
          <p:nvPr/>
        </p:nvSpPr>
        <p:spPr>
          <a:xfrm>
            <a:off x="3590868" y="3742188"/>
            <a:ext cx="4038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Same case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Punctuation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Stop words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Numerics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Correct Spellings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Lemmatize to root word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4AA131F-9906-43BA-ADD8-B845F64B01FE}"/>
              </a:ext>
            </a:extLst>
          </p:cNvPr>
          <p:cNvSpPr/>
          <p:nvPr/>
        </p:nvSpPr>
        <p:spPr>
          <a:xfrm>
            <a:off x="6589988" y="2649539"/>
            <a:ext cx="582934" cy="507730"/>
          </a:xfrm>
          <a:prstGeom prst="rightArrow">
            <a:avLst/>
          </a:prstGeom>
          <a:solidFill>
            <a:srgbClr val="5697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 Box 58">
            <a:extLst>
              <a:ext uri="{FF2B5EF4-FFF2-40B4-BE49-F238E27FC236}">
                <a16:creationId xmlns:a16="http://schemas.microsoft.com/office/drawing/2014/main" id="{A1EBFD7E-F045-4AA0-A2DD-853F77224B56}"/>
              </a:ext>
            </a:extLst>
          </p:cNvPr>
          <p:cNvSpPr txBox="1"/>
          <p:nvPr/>
        </p:nvSpPr>
        <p:spPr>
          <a:xfrm>
            <a:off x="7626193" y="2441740"/>
            <a:ext cx="2266883" cy="923328"/>
          </a:xfrm>
          <a:prstGeom prst="rect">
            <a:avLst/>
          </a:prstGeom>
          <a:solidFill>
            <a:srgbClr val="F4963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Exploratory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Data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89D935-AB05-4F6D-ACA9-79D389FA3698}"/>
              </a:ext>
            </a:extLst>
          </p:cNvPr>
          <p:cNvSpPr txBox="1"/>
          <p:nvPr/>
        </p:nvSpPr>
        <p:spPr>
          <a:xfrm>
            <a:off x="7303380" y="3887459"/>
            <a:ext cx="2912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High Frequency </a:t>
            </a:r>
          </a:p>
          <a:p>
            <a:pPr algn="l"/>
            <a:r>
              <a:rPr lang="en-US" sz="2800" dirty="0"/>
              <a:t>      Words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Word Cloud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sz="2800" dirty="0"/>
          </a:p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E1546-3A36-4955-A315-8325256CF30A}"/>
              </a:ext>
            </a:extLst>
          </p:cNvPr>
          <p:cNvSpPr txBox="1"/>
          <p:nvPr/>
        </p:nvSpPr>
        <p:spPr>
          <a:xfrm>
            <a:off x="7325277" y="5301876"/>
            <a:ext cx="2912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N-grams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sz="2800" dirty="0"/>
          </a:p>
          <a:p>
            <a:endParaRPr lang="en-US" sz="28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EA404A1-FFEF-4ADE-844F-D6096BD3F034}"/>
              </a:ext>
            </a:extLst>
          </p:cNvPr>
          <p:cNvSpPr/>
          <p:nvPr/>
        </p:nvSpPr>
        <p:spPr>
          <a:xfrm>
            <a:off x="10566400" y="2649539"/>
            <a:ext cx="582934" cy="507730"/>
          </a:xfrm>
          <a:prstGeom prst="rightArrow">
            <a:avLst/>
          </a:prstGeom>
          <a:solidFill>
            <a:srgbClr val="5697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 Box 58">
            <a:extLst>
              <a:ext uri="{FF2B5EF4-FFF2-40B4-BE49-F238E27FC236}">
                <a16:creationId xmlns:a16="http://schemas.microsoft.com/office/drawing/2014/main" id="{7121CA3B-B217-47A4-857C-7CEE75828E1D}"/>
              </a:ext>
            </a:extLst>
          </p:cNvPr>
          <p:cNvSpPr txBox="1"/>
          <p:nvPr/>
        </p:nvSpPr>
        <p:spPr>
          <a:xfrm>
            <a:off x="11580669" y="2441740"/>
            <a:ext cx="2266883" cy="923328"/>
          </a:xfrm>
          <a:prstGeom prst="rect">
            <a:avLst/>
          </a:prstGeom>
          <a:solidFill>
            <a:srgbClr val="F4963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Apply Model on Test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D6A757-CB65-4B87-AA37-9683274FAFAB}"/>
              </a:ext>
            </a:extLst>
          </p:cNvPr>
          <p:cNvSpPr txBox="1"/>
          <p:nvPr/>
        </p:nvSpPr>
        <p:spPr>
          <a:xfrm>
            <a:off x="11208878" y="4168313"/>
            <a:ext cx="4038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Coherency scores for all observations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Obs</a:t>
            </a:r>
            <a:r>
              <a:rPr lang="en-US" sz="2800" dirty="0"/>
              <a:t> with highest score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44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2" grpId="0" animBg="1"/>
      <p:bldP spid="23" grpId="0"/>
      <p:bldP spid="24" grpId="0" animBg="1"/>
      <p:bldP spid="26" grpId="0" animBg="1"/>
      <p:bldP spid="27" grpId="0"/>
      <p:bldP spid="31" grpId="1"/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2280" y="8212347"/>
            <a:ext cx="1209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12800" y="762000"/>
            <a:ext cx="1527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01EEC-0388-4F94-81ED-C3314D9A1DBE}"/>
              </a:ext>
            </a:extLst>
          </p:cNvPr>
          <p:cNvSpPr/>
          <p:nvPr/>
        </p:nvSpPr>
        <p:spPr>
          <a:xfrm>
            <a:off x="1702280" y="2514600"/>
            <a:ext cx="1176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What is the next Safety Incident??</a:t>
            </a:r>
            <a:endParaRPr lang="en-US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D13D01-5E81-40AC-8668-E81BB037032A}"/>
              </a:ext>
            </a:extLst>
          </p:cNvPr>
          <p:cNvSpPr/>
          <p:nvPr/>
        </p:nvSpPr>
        <p:spPr>
          <a:xfrm>
            <a:off x="1872172" y="3759396"/>
            <a:ext cx="11760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: 47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916F00-D3AA-4ED6-BE36-26603D5005D2}"/>
              </a:ext>
            </a:extLst>
          </p:cNvPr>
          <p:cNvSpPr/>
          <p:nvPr/>
        </p:nvSpPr>
        <p:spPr>
          <a:xfrm>
            <a:off x="2355199" y="4988776"/>
            <a:ext cx="107941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“Contractors sucking out manhole”</a:t>
            </a:r>
            <a:r>
              <a:rPr lang="en-US" sz="4800" i="1" dirty="0"/>
              <a:t> 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AAD3C-8E39-4B0B-A329-02BB640EF1C4}"/>
              </a:ext>
            </a:extLst>
          </p:cNvPr>
          <p:cNvSpPr/>
          <p:nvPr/>
        </p:nvSpPr>
        <p:spPr>
          <a:xfrm>
            <a:off x="2390233" y="6233922"/>
            <a:ext cx="1153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</a:rPr>
              <a:t>Explain</a:t>
            </a:r>
            <a:r>
              <a:rPr lang="en-US" sz="2800" dirty="0">
                <a:latin typeface="Arial" panose="020B0604020202020204" pitchFamily="34" charset="0"/>
              </a:rPr>
              <a:t> : Contractors were working next to a sump with an opening greater than 12’. They weren’t wearing fall protection or using a hard barricade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3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GE 16-9 Forma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3200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ADAA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OGE 16-9 Format</Template>
  <TotalTime>2052</TotalTime>
  <Words>552</Words>
  <Application>Microsoft Office PowerPoint</Application>
  <PresentationFormat>Custom</PresentationFormat>
  <Paragraphs>129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Bold</vt:lpstr>
      <vt:lpstr>Arial Rounded MT Bold</vt:lpstr>
      <vt:lpstr>Calibri</vt:lpstr>
      <vt:lpstr>Gill Sans</vt:lpstr>
      <vt:lpstr>OGE 16-9 Format</vt:lpstr>
      <vt:lpstr>Default - Title Slide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OGE Energy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</dc:creator>
  <cp:lastModifiedBy>Govindarajula, Gopi</cp:lastModifiedBy>
  <cp:revision>75</cp:revision>
  <dcterms:created xsi:type="dcterms:W3CDTF">2012-04-05T19:29:14Z</dcterms:created>
  <dcterms:modified xsi:type="dcterms:W3CDTF">2020-04-15T08:04:19Z</dcterms:modified>
</cp:coreProperties>
</file>