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3" d="100"/>
          <a:sy n="63" d="100"/>
        </p:scale>
        <p:origin x="-126"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ELCOT\Desktop\employee_data%20%20(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(1)-2.xlsx]Sheet1!PivotTable1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IN" altLang="en-US"/>
              <a:t>Employee performance analysis</a:t>
            </a:r>
            <a:endParaRPr lang="en-IN" altLang="en-US"/>
          </a:p>
        </c:rich>
      </c:tx>
      <c:layout/>
      <c:overlay val="0"/>
      <c:spPr>
        <a:noFill/>
        <a:ln>
          <a:noFill/>
        </a:ln>
        <a:effectLst/>
      </c:spPr>
    </c:title>
    <c:autoTitleDeleted val="0"/>
    <c:plotArea>
      <c:layout>
        <c:manualLayout>
          <c:layoutTarget val="inner"/>
          <c:xMode val="edge"/>
          <c:yMode val="edge"/>
          <c:x val="0.0380128300760853"/>
          <c:y val="0.135926510693268"/>
          <c:w val="0.685916753692376"/>
          <c:h val="0.8005454284484"/>
        </c:manualLayout>
      </c:layout>
      <c:barChart>
        <c:barDir val="col"/>
        <c:grouping val="clustered"/>
        <c:varyColors val="0"/>
        <c:ser>
          <c:idx val="0"/>
          <c:order val="0"/>
          <c:tx>
            <c:strRef>
              <c:f>'[employee_data  (1)-2.xlsx]Sheet1'!$B$3:$B$4</c:f>
              <c:strCache>
                <c:ptCount val="1"/>
                <c:pt idx="0">
                  <c:v>high</c:v>
                </c:pt>
              </c:strCache>
            </c:strRef>
          </c:tx>
          <c:spPr>
            <a:solidFill>
              <a:schemeClr val="accent1"/>
            </a:solidFill>
            <a:ln>
              <a:noFill/>
            </a:ln>
            <a:effectLst/>
          </c:spPr>
          <c:invertIfNegative val="0"/>
          <c:dLbls>
            <c:delete val="1"/>
          </c:dLbls>
          <c:cat>
            <c:strRef>
              <c:f>'[employee_data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(1)-2.xlsx]Sheet1'!$B$5:$B$15</c:f>
              <c:numCache>
                <c:formatCode>General</c:formatCode>
                <c:ptCount val="10"/>
                <c:pt idx="0">
                  <c:v>16</c:v>
                </c:pt>
                <c:pt idx="1">
                  <c:v>18</c:v>
                </c:pt>
                <c:pt idx="2">
                  <c:v>22</c:v>
                </c:pt>
                <c:pt idx="3">
                  <c:v>17</c:v>
                </c:pt>
                <c:pt idx="4">
                  <c:v>22</c:v>
                </c:pt>
                <c:pt idx="5">
                  <c:v>30</c:v>
                </c:pt>
                <c:pt idx="6">
                  <c:v>26</c:v>
                </c:pt>
                <c:pt idx="7">
                  <c:v>27</c:v>
                </c:pt>
                <c:pt idx="8">
                  <c:v>21</c:v>
                </c:pt>
                <c:pt idx="9">
                  <c:v>25</c:v>
                </c:pt>
              </c:numCache>
            </c:numRef>
          </c:val>
        </c:ser>
        <c:ser>
          <c:idx val="1"/>
          <c:order val="1"/>
          <c:tx>
            <c:strRef>
              <c:f>'[employee_data  (1)-2.xlsx]Sheet1'!$C$3:$C$4</c:f>
              <c:strCache>
                <c:ptCount val="1"/>
                <c:pt idx="0">
                  <c:v>low</c:v>
                </c:pt>
              </c:strCache>
            </c:strRef>
          </c:tx>
          <c:spPr>
            <a:solidFill>
              <a:schemeClr val="accent2"/>
            </a:solidFill>
            <a:ln>
              <a:noFill/>
            </a:ln>
            <a:effectLst/>
          </c:spPr>
          <c:invertIfNegative val="0"/>
          <c:dLbls>
            <c:delete val="1"/>
          </c:dLbls>
          <c:trendline>
            <c:spPr>
              <a:ln w="19050" cap="rnd">
                <a:solidFill>
                  <a:schemeClr val="accent2"/>
                </a:solidFill>
                <a:prstDash val="sysDot"/>
              </a:ln>
              <a:effectLst/>
            </c:spPr>
            <c:trendlineType val="exp"/>
            <c:dispRSqr val="0"/>
            <c:dispEq val="0"/>
          </c:trendline>
          <c:cat>
            <c:strRef>
              <c:f>'[employee_data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(1)-2.xlsx]Sheet1'!$C$5:$C$15</c:f>
              <c:numCache>
                <c:formatCode>General</c:formatCode>
                <c:ptCount val="10"/>
                <c:pt idx="0">
                  <c:v>36</c:v>
                </c:pt>
                <c:pt idx="1">
                  <c:v>47</c:v>
                </c:pt>
                <c:pt idx="2">
                  <c:v>42</c:v>
                </c:pt>
                <c:pt idx="3">
                  <c:v>40</c:v>
                </c:pt>
                <c:pt idx="4">
                  <c:v>41</c:v>
                </c:pt>
                <c:pt idx="5">
                  <c:v>33</c:v>
                </c:pt>
                <c:pt idx="6">
                  <c:v>41</c:v>
                </c:pt>
                <c:pt idx="7">
                  <c:v>43</c:v>
                </c:pt>
                <c:pt idx="8">
                  <c:v>45</c:v>
                </c:pt>
                <c:pt idx="9">
                  <c:v>34</c:v>
                </c:pt>
              </c:numCache>
            </c:numRef>
          </c:val>
        </c:ser>
        <c:ser>
          <c:idx val="2"/>
          <c:order val="2"/>
          <c:tx>
            <c:strRef>
              <c:f>'[employee_data  (1)-2.xlsx]Sheet1'!$D$3:$D$4</c:f>
              <c:strCache>
                <c:ptCount val="1"/>
                <c:pt idx="0">
                  <c:v>med</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(1)-2.xlsx]Sheet1'!$D$5:$D$15</c:f>
              <c:numCache>
                <c:formatCode>General</c:formatCode>
                <c:ptCount val="10"/>
                <c:pt idx="0">
                  <c:v>85</c:v>
                </c:pt>
                <c:pt idx="1">
                  <c:v>66</c:v>
                </c:pt>
                <c:pt idx="2">
                  <c:v>78</c:v>
                </c:pt>
                <c:pt idx="3">
                  <c:v>93</c:v>
                </c:pt>
                <c:pt idx="4">
                  <c:v>77</c:v>
                </c:pt>
                <c:pt idx="5">
                  <c:v>70</c:v>
                </c:pt>
                <c:pt idx="6">
                  <c:v>75</c:v>
                </c:pt>
                <c:pt idx="7">
                  <c:v>83</c:v>
                </c:pt>
                <c:pt idx="8">
                  <c:v>72</c:v>
                </c:pt>
                <c:pt idx="9">
                  <c:v>84</c:v>
                </c:pt>
              </c:numCache>
            </c:numRef>
          </c:val>
        </c:ser>
        <c:ser>
          <c:idx val="3"/>
          <c:order val="3"/>
          <c:tx>
            <c:strRef>
              <c:f>'[employee_data  (1)-2.xlsx]Sheet1'!$E$3:$E$4</c:f>
              <c:strCache>
                <c:ptCount val="1"/>
                <c:pt idx="0">
                  <c:v>veryhigh</c:v>
                </c:pt>
              </c:strCache>
            </c:strRef>
          </c:tx>
          <c:spPr>
            <a:solidFill>
              <a:schemeClr val="accent4"/>
            </a:solidFill>
            <a:ln>
              <a:noFill/>
            </a:ln>
            <a:effectLst/>
          </c:spPr>
          <c:invertIfNegative val="0"/>
          <c:dLbls>
            <c:delete val="1"/>
          </c:dLbls>
          <c:cat>
            <c:strRef>
              <c:f>'[employee_data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(1)-2.xlsx]Sheet1'!$E$5:$E$15</c:f>
              <c:numCache>
                <c:formatCode>General</c:formatCode>
                <c:ptCount val="10"/>
                <c:pt idx="0">
                  <c:v>17</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46"/>
        <c:overlap val="-28"/>
        <c:axId val="856035915"/>
        <c:axId val="425476806"/>
      </c:barChart>
      <c:catAx>
        <c:axId val="85603591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25476806"/>
        <c:crosses val="autoZero"/>
        <c:auto val="1"/>
        <c:lblAlgn val="ctr"/>
        <c:lblOffset val="100"/>
        <c:noMultiLvlLbl val="0"/>
      </c:catAx>
      <c:valAx>
        <c:axId val="425476806"/>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56035915"/>
        <c:crosses val="autoZero"/>
        <c:crossBetween val="between"/>
      </c:valAx>
      <c:spPr>
        <a:noFill/>
        <a:ln>
          <a:noFill/>
        </a:ln>
        <a:effectLst/>
      </c:spPr>
    </c:plotArea>
    <c:legend>
      <c:legendPos val="r"/>
      <c:layout>
        <c:manualLayout>
          <c:xMode val="edge"/>
          <c:yMode val="edge"/>
          <c:x val="0.730727173318753"/>
          <c:y val="0.357371400443022"/>
          <c:w val="0.265172225259705"/>
          <c:h val="0.424563130691607"/>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136140" y="59055"/>
            <a:ext cx="7922260" cy="508635"/>
          </a:xfrm>
          <a:prstGeom prst="rect">
            <a:avLst/>
          </a:prstGeom>
        </p:spPr>
        <p:txBody>
          <a:bodyPr vert="horz" wrap="square" lIns="0" tIns="16510" rIns="0" bIns="0" rtlCol="0">
            <a:spAutoFit/>
          </a:bodyPr>
          <a:lstStyle/>
          <a:p>
            <a:pPr marL="3213735" algn="l">
              <a:spcBef>
                <a:spcPts val="130"/>
              </a:spcBef>
            </a:pPr>
            <a:r>
              <a:rPr spc="15" dirty="0"/>
              <a:t> </a:t>
            </a: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a:t>
            </a:r>
            <a:r>
              <a:rPr lang="en-US" sz="2400" dirty="0" smtClean="0"/>
              <a:t>: </a:t>
            </a:r>
            <a:r>
              <a:rPr lang="en-IN" altLang="en-US" sz="2400" dirty="0" smtClean="0"/>
              <a:t>GOPI . S</a:t>
            </a:r>
            <a:endParaRPr lang="en-US" sz="2400" dirty="0" smtClean="0"/>
          </a:p>
          <a:p>
            <a:r>
              <a:rPr lang="en-US" sz="2400" dirty="0"/>
              <a:t>REGISTER NO</a:t>
            </a:r>
            <a:r>
              <a:rPr lang="en-US" sz="2400" dirty="0" smtClean="0"/>
              <a:t>: </a:t>
            </a:r>
            <a:r>
              <a:rPr lang="en-IN" altLang="en-US" sz="2400" dirty="0" smtClean="0"/>
              <a:t>312208091</a:t>
            </a:r>
            <a:endParaRPr lang="en-US" sz="2400" dirty="0" smtClean="0"/>
          </a:p>
          <a:p>
            <a:r>
              <a:rPr lang="en-US" sz="2400" dirty="0"/>
              <a:t>DEPARTMENT</a:t>
            </a:r>
            <a:r>
              <a:rPr lang="en-US" sz="2400" dirty="0" smtClean="0"/>
              <a:t>: B.COM ACCOUNTING FINANCE</a:t>
            </a:r>
            <a:endParaRPr lang="en-US" sz="2400" dirty="0"/>
          </a:p>
          <a:p>
            <a:r>
              <a:rPr lang="en-US" sz="2400" dirty="0" smtClean="0"/>
              <a:t>COLLEGE: SIR THEAGARAYA COLLEGE </a:t>
            </a:r>
            <a:endParaRPr lang="en-US" sz="2400" dirty="0"/>
          </a:p>
          <a:p>
            <a:r>
              <a:rPr lang="en-US" sz="2400" dirty="0"/>
              <a:t>           </a:t>
            </a:r>
            <a:endParaRPr lang="en-IN" sz="2400" dirty="0"/>
          </a:p>
        </p:txBody>
      </p:sp>
      <p:sp>
        <p:nvSpPr>
          <p:cNvPr id="13" name="Text Box 12"/>
          <p:cNvSpPr txBox="1"/>
          <p:nvPr/>
        </p:nvSpPr>
        <p:spPr>
          <a:xfrm>
            <a:off x="333375" y="381000"/>
            <a:ext cx="11244580" cy="920750"/>
          </a:xfrm>
          <a:prstGeom prst="rect">
            <a:avLst/>
          </a:prstGeom>
          <a:noFill/>
        </p:spPr>
        <p:txBody>
          <a:bodyPr wrap="square" rtlCol="0">
            <a:noAutofit/>
          </a:bodyPr>
          <a:p>
            <a:r>
              <a:rPr lang="en-US"/>
              <a:t> </a:t>
            </a:r>
            <a:r>
              <a:rPr lang="en-US" sz="2800" b="1"/>
              <a:t>visualizing employee attendance trends and performance analysis using Excel charts</a:t>
            </a:r>
            <a:endParaRPr lang="en-US" sz="2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843280" y="1578610"/>
            <a:ext cx="8300720" cy="2449830"/>
          </a:xfrm>
          <a:prstGeom prst="rect">
            <a:avLst/>
          </a:prstGeom>
          <a:noFill/>
        </p:spPr>
        <p:txBody>
          <a:bodyPr wrap="square" rtlCol="0" anchor="t">
            <a:noAutofit/>
          </a:bodyPr>
          <a:p>
            <a:pPr marL="457200" indent="-457200">
              <a:buFont typeface="Wingdings" panose="05000000000000000000" charset="0"/>
              <a:buChar char="q"/>
            </a:pPr>
            <a:r>
              <a:rPr lang="en-US" sz="3200"/>
              <a:t> PivotTables</a:t>
            </a:r>
            <a:endParaRPr lang="en-US" sz="3200"/>
          </a:p>
          <a:p>
            <a:pPr marL="457200" indent="-457200">
              <a:buFont typeface="Wingdings" panose="05000000000000000000" charset="0"/>
              <a:buChar char="q"/>
            </a:pPr>
            <a:r>
              <a:rPr lang="en-US" sz="3200"/>
              <a:t> Conditional formatting</a:t>
            </a:r>
            <a:endParaRPr lang="en-US" sz="3200"/>
          </a:p>
          <a:p>
            <a:pPr marL="457200" indent="-457200">
              <a:buFont typeface="Wingdings" panose="05000000000000000000" charset="0"/>
              <a:buChar char="q"/>
            </a:pPr>
            <a:r>
              <a:rPr lang="en-US" sz="3200"/>
              <a:t> Charts (e.g., heatmaps, scatter plots, bar charts)</a:t>
            </a:r>
            <a:endParaRPr lang="en-US" sz="3200"/>
          </a:p>
          <a:p>
            <a:pPr marL="457200" indent="-457200">
              <a:buFont typeface="Wingdings" panose="05000000000000000000" charset="0"/>
              <a:buChar char="q"/>
            </a:pPr>
            <a:r>
              <a:rPr lang="en-US" sz="3200"/>
              <a:t> Dashboard design principles</a:t>
            </a:r>
            <a:endParaRPr lang="en-US"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544830" y="1395095"/>
          <a:ext cx="8512810" cy="44240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822325" y="1525270"/>
            <a:ext cx="8321675" cy="2918460"/>
          </a:xfrm>
          <a:prstGeom prst="rect">
            <a:avLst/>
          </a:prstGeom>
          <a:noFill/>
        </p:spPr>
        <p:txBody>
          <a:bodyPr wrap="square" rtlCol="0" anchor="t">
            <a:noAutofit/>
          </a:bodyPr>
          <a:p>
            <a:r>
              <a:rPr lang="en-US" sz="2800" b="1"/>
              <a:t>Summarize the key findings and emphasize the benefits of using data visualization and analysis to improve workforce management and productivity.</a:t>
            </a:r>
            <a:endParaRPr lang="en-US" sz="2800" b="1"/>
          </a:p>
          <a:p>
            <a:endParaRPr lang="en-US" sz="2800" b="1"/>
          </a:p>
          <a:p>
            <a:r>
              <a:rPr lang="en-US" sz="2800" b="1"/>
              <a:t>This outline should provide a solid structure for your project. Good luck with your analysis and visualization!</a:t>
            </a:r>
            <a:endParaRPr lang="en-US" sz="2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295" y="2358390"/>
            <a:ext cx="8593455" cy="2189480"/>
          </a:xfrm>
          <a:prstGeom prst="rect">
            <a:avLst/>
          </a:prstGeom>
          <a:noFill/>
        </p:spPr>
        <p:txBody>
          <a:bodyPr wrap="square" rtlCol="0">
            <a:noAutofit/>
          </a:bodyPr>
          <a:lstStyle/>
          <a:p>
            <a:r>
              <a:rPr sz="3200" b="1" dirty="0">
                <a:latin typeface="Times New Roman" panose="02020603050405020304" pitchFamily="18" charset="0"/>
                <a:cs typeface="Times New Roman" panose="02020603050405020304" pitchFamily="18" charset="0"/>
                <a:sym typeface="+mn-ea"/>
              </a:rPr>
              <a:t>visualizing employee attendance trends and performance analysis using Excel charts</a:t>
            </a:r>
            <a:endParaRPr sz="3200" b="1" dirty="0">
              <a:latin typeface="Times New Roman" panose="02020603050405020304" pitchFamily="18" charset="0"/>
              <a:cs typeface="Times New Roman" panose="02020603050405020304" pitchFamily="18" charset="0"/>
            </a:endParaRPr>
          </a:p>
          <a:p>
            <a:endParaRPr lang="en-IN" sz="32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4"/>
            <a:ext cx="10443528" cy="1285875"/>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a:t>
            </a:r>
            <a:r>
              <a:rPr lang="en-US" sz="4250" spc="10" dirty="0" smtClean="0"/>
              <a:t>T</a:t>
            </a:r>
            <a:br>
              <a:rPr lang="en-US" sz="4250" spc="10" dirty="0" smtClean="0"/>
            </a:br>
            <a:br>
              <a:rPr lang="en-US" sz="2000" spc="10" dirty="0" smtClean="0"/>
            </a:br>
            <a:endParaRPr lang="en-US" sz="2000" spc="10" dirty="0" smtClean="0">
              <a:latin typeface="Arial Black" panose="020B0A04020102020204" charset="0"/>
              <a:cs typeface="Arial Black" panose="020B0A04020102020204"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439420" y="2162175"/>
            <a:ext cx="7382510" cy="2327910"/>
          </a:xfrm>
          <a:prstGeom prst="rect">
            <a:avLst/>
          </a:prstGeom>
          <a:noFill/>
        </p:spPr>
        <p:txBody>
          <a:bodyPr wrap="square" rtlCol="0">
            <a:noAutofit/>
          </a:bodyPr>
          <a:p>
            <a:r>
              <a:rPr lang="en-US" sz="2800" b="1"/>
              <a:t>Analyze employee attendance patterns and performance metrics to identify trends, patterns, and correlations, enabling data-driven decisions to improve workforce management and productivity.</a:t>
            </a:r>
            <a:endParaRPr lang="en-US" sz="2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1066800" y="304800"/>
            <a:ext cx="8763000" cy="1285875"/>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spc="5" dirty="0"/>
              <a:t>PROJECT</a:t>
            </a:r>
            <a:r>
              <a:rPr sz="4250" spc="5"/>
              <a:t>	</a:t>
            </a:r>
            <a:r>
              <a:rPr sz="4250" spc="-20" smtClean="0"/>
              <a:t>OVERVIEW</a:t>
            </a:r>
            <a:br>
              <a:rPr lang="en-US" sz="4250" spc="-20" dirty="0" smtClean="0"/>
            </a:br>
            <a:br>
              <a:rPr lang="en-US" sz="2000" spc="-20" dirty="0" smtClean="0"/>
            </a:br>
            <a:endParaRPr lang="en-US" sz="2000" spc="-20" dirty="0" smtClean="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816610" y="2562860"/>
            <a:ext cx="6574790" cy="2612390"/>
          </a:xfrm>
          <a:prstGeom prst="rect">
            <a:avLst/>
          </a:prstGeom>
          <a:noFill/>
        </p:spPr>
        <p:txBody>
          <a:bodyPr wrap="square" rtlCol="0">
            <a:noAutofit/>
          </a:bodyPr>
          <a:p>
            <a:pPr algn="l"/>
            <a:r>
              <a:rPr lang="en-US" sz="3200" b="1"/>
              <a:t>Create an Excel-based dashboard to visualize employee attendance trends, performance metrics, and correlations, providing insights for HR, managers, and stakeholders.</a:t>
            </a:r>
            <a:endParaRPr lang="en-US" sz="32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457200" y="533400"/>
            <a:ext cx="9790430" cy="4150360"/>
          </a:xfrm>
          <a:prstGeom prst="rect">
            <a:avLst/>
          </a:prstGeom>
        </p:spPr>
        <p:txBody>
          <a:bodyPr vert="horz" wrap="square" lIns="0" tIns="16510" rIns="0" bIns="0" rtlCol="0">
            <a:noAutofit/>
          </a:bodyPr>
          <a:lstStyle/>
          <a:p>
            <a:pPr marL="469900" indent="-457200" algn="l">
              <a:lnSpc>
                <a:spcPct val="100000"/>
              </a:lnSpc>
              <a:spcBef>
                <a:spcPts val="130"/>
              </a:spcBef>
              <a:buFont typeface="Wingdings" panose="05000000000000000000" charset="0"/>
              <a:buChar char="Ø"/>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t>
            </a:r>
            <a:br>
              <a:rPr lang="en-US" sz="3200" spc="5" dirty="0" smtClean="0"/>
            </a:br>
            <a:br>
              <a:rPr lang="en-US" sz="3200" spc="5" dirty="0" smtClean="0"/>
            </a:br>
            <a:br>
              <a:rPr lang="en-US" sz="3200" spc="5" dirty="0" smtClean="0"/>
            </a:br>
            <a:r>
              <a:rPr lang="en-US" sz="3200" spc="5" dirty="0" smtClean="0"/>
              <a:t>HR personnel, managers, team leaders, and stakeholders involved in workforce management and performance evaluation.	</a:t>
            </a:r>
            <a:br>
              <a:rPr lang="en-US" sz="3200" spc="5" dirty="0" smtClean="0"/>
            </a:br>
            <a:r>
              <a:rPr lang="en-US" sz="3200" spc="5" dirty="0" smtClean="0"/>
              <a:t> </a:t>
            </a:r>
            <a:r>
              <a:rPr lang="en-US" sz="3200" spc="5" dirty="0" smtClean="0"/>
              <a:t> </a:t>
            </a:r>
            <a:br>
              <a:rPr lang="en-US" sz="3200" spc="5" dirty="0" smtClean="0"/>
            </a:br>
            <a:br>
              <a:rPr lang="en-US" sz="3200" spc="5" dirty="0" smtClean="0"/>
            </a:br>
            <a:br>
              <a:rPr lang="en-US" sz="3200" spc="5" dirty="0" smtClean="0"/>
            </a:br>
            <a:br>
              <a:rPr lang="en-US" sz="3200" spc="5" dirty="0" smtClean="0"/>
            </a:br>
            <a:br>
              <a:rPr lang="en-US" sz="3200" spc="5" dirty="0" smtClean="0"/>
            </a:br>
            <a:br>
              <a:rPr lang="en-US" sz="3200" spc="5" dirty="0" smtClean="0"/>
            </a:br>
            <a:br>
              <a:rPr lang="en-US" sz="3200" spc="5" dirty="0" smtClean="0"/>
            </a:br>
            <a:br>
              <a:rPr lang="en-US" sz="3200" spc="5" dirty="0" smtClean="0"/>
            </a:br>
            <a:br>
              <a:rPr lang="en-US" sz="3200" spc="5" dirty="0" smtClean="0"/>
            </a:br>
            <a:br>
              <a:rPr lang="en-US" sz="3200" spc="5" dirty="0" smtClean="0"/>
            </a:br>
            <a:br>
              <a:rPr lang="en-US" sz="3200" spc="5" dirty="0" smtClean="0"/>
            </a:br>
            <a:br>
              <a:rPr lang="en-US" sz="3200" spc="5" dirty="0" smtClean="0"/>
            </a:b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381000" y="609600"/>
            <a:ext cx="9763125" cy="1675130"/>
          </a:xfrm>
          <a:prstGeom prst="rect">
            <a:avLst/>
          </a:prstGeom>
        </p:spPr>
        <p:txBody>
          <a:bodyPr vert="horz" wrap="square" lIns="0" tIns="13335" rIns="0" bIns="0" rtlCol="0">
            <a:spAutoFit/>
          </a:bodyPr>
          <a:lstStyle/>
          <a:p>
            <a:pPr marL="755650" indent="-74295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a:t>V</a:t>
            </a:r>
            <a:r>
              <a:rPr sz="3600" spc="-35"/>
              <a:t>A</a:t>
            </a:r>
            <a:r>
              <a:rPr sz="3600" spc="25"/>
              <a:t>LU</a:t>
            </a:r>
            <a:r>
              <a:rPr sz="3600"/>
              <a:t>E</a:t>
            </a:r>
            <a:r>
              <a:rPr sz="3600" spc="-65"/>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br>
              <a:rPr lang="en-US" sz="3600" dirty="0" smtClean="0"/>
            </a:br>
            <a:br>
              <a:rPr lang="en-US" sz="3600" dirty="0" smtClean="0"/>
            </a:br>
            <a:r>
              <a:rPr lang="en-US" sz="3600" dirty="0" smtClean="0"/>
              <a:t>	      </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48000" y="1780540"/>
            <a:ext cx="6096000" cy="2910205"/>
          </a:xfrm>
          <a:prstGeom prst="rect">
            <a:avLst/>
          </a:prstGeom>
          <a:noFill/>
        </p:spPr>
        <p:txBody>
          <a:bodyPr wrap="square" rtlCol="0" anchor="t">
            <a:noAutofit/>
          </a:bodyPr>
          <a:p>
            <a:pPr marL="342900" indent="-342900">
              <a:buFont typeface="Wingdings" panose="05000000000000000000" charset="0"/>
              <a:buChar char="q"/>
            </a:pPr>
            <a:r>
              <a:rPr lang="en-US" sz="2800" b="1"/>
              <a:t> Visualize attendance trends and patterns</a:t>
            </a:r>
            <a:endParaRPr lang="en-US" sz="2800" b="1"/>
          </a:p>
          <a:p>
            <a:pPr marL="342900" indent="-342900">
              <a:buFont typeface="Wingdings" panose="05000000000000000000" charset="0"/>
              <a:buChar char="q"/>
            </a:pPr>
            <a:r>
              <a:rPr lang="en-US" sz="2800" b="1"/>
              <a:t> Analyze performance metrics (e.g., productivity, quality, and timeliness)</a:t>
            </a:r>
            <a:endParaRPr lang="en-US" sz="2800" b="1"/>
          </a:p>
          <a:p>
            <a:pPr marL="342900" indent="-342900">
              <a:buFont typeface="Wingdings" panose="05000000000000000000" charset="0"/>
              <a:buChar char="q"/>
            </a:pPr>
            <a:r>
              <a:rPr lang="en-US" sz="2800" b="1"/>
              <a:t> Identify correlations between attendance and performance</a:t>
            </a:r>
            <a:endParaRPr lang="en-US" sz="2800" b="1"/>
          </a:p>
          <a:p>
            <a:pPr marL="342900" indent="-342900">
              <a:buFont typeface="Wingdings" panose="05000000000000000000" charset="0"/>
              <a:buChar char="q"/>
            </a:pPr>
            <a:endParaRPr lang="en-US" sz="28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6" name="Text Box 5"/>
          <p:cNvSpPr txBox="1"/>
          <p:nvPr/>
        </p:nvSpPr>
        <p:spPr>
          <a:xfrm>
            <a:off x="554355" y="1733550"/>
            <a:ext cx="8589645" cy="2571750"/>
          </a:xfrm>
          <a:prstGeom prst="rect">
            <a:avLst/>
          </a:prstGeom>
          <a:noFill/>
        </p:spPr>
        <p:txBody>
          <a:bodyPr wrap="square" rtlCol="0" anchor="t">
            <a:noAutofit/>
          </a:bodyPr>
          <a:p>
            <a:pPr marL="457200" indent="-457200">
              <a:buFont typeface="Wingdings" panose="05000000000000000000" charset="0"/>
              <a:buChar char="q"/>
            </a:pPr>
            <a:r>
              <a:rPr lang="en-IN" altLang="en-US" sz="2800" b="1"/>
              <a:t> Employee ID</a:t>
            </a:r>
            <a:endParaRPr lang="en-IN" altLang="en-US" sz="2800" b="1"/>
          </a:p>
          <a:p>
            <a:pPr marL="457200" indent="-457200">
              <a:buFont typeface="Wingdings" panose="05000000000000000000" charset="0"/>
              <a:buChar char="q"/>
            </a:pPr>
            <a:r>
              <a:rPr lang="en-IN" altLang="en-US" sz="2800" b="1"/>
              <a:t> Attendance data (dates, hours worked, absences, tardiness)</a:t>
            </a:r>
            <a:endParaRPr lang="en-IN" altLang="en-US" sz="2800" b="1"/>
          </a:p>
          <a:p>
            <a:pPr marL="457200" indent="-457200">
              <a:buFont typeface="Wingdings" panose="05000000000000000000" charset="0"/>
              <a:buChar char="q"/>
            </a:pPr>
            <a:r>
              <a:rPr lang="en-IN" altLang="en-US" sz="2800" b="1"/>
              <a:t> Performance metrics (productivity, quality, timeliness)</a:t>
            </a:r>
            <a:endParaRPr lang="en-IN" altLang="en-US" sz="2800" b="1"/>
          </a:p>
          <a:p>
            <a:pPr marL="457200" indent="-457200">
              <a:buFont typeface="Wingdings" panose="05000000000000000000" charset="0"/>
              <a:buChar char="q"/>
            </a:pPr>
            <a:r>
              <a:rPr lang="en-IN" altLang="en-US" sz="2800" b="1"/>
              <a:t> Additional relevant data (e.g., department, job role, tenure)</a:t>
            </a:r>
            <a:endParaRPr lang="en-US" sz="2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2133600" y="1600200"/>
            <a:ext cx="7646670" cy="2936240"/>
          </a:xfrm>
          <a:prstGeom prst="rect">
            <a:avLst/>
          </a:prstGeom>
          <a:noFill/>
        </p:spPr>
        <p:txBody>
          <a:bodyPr wrap="square" rtlCol="0" anchor="t">
            <a:noAutofit/>
          </a:bodyPr>
          <a:p>
            <a:pPr marL="342900" indent="-342900">
              <a:buFont typeface="Wingdings" panose="05000000000000000000" charset="0"/>
              <a:buChar char="o"/>
            </a:pPr>
            <a:r>
              <a:rPr lang="en-US" sz="2800" b="1"/>
              <a:t> Explore attendance trends and patterns</a:t>
            </a:r>
            <a:endParaRPr lang="en-US" sz="2800" b="1"/>
          </a:p>
          <a:p>
            <a:pPr marL="342900" indent="-342900">
              <a:buFont typeface="Wingdings" panose="05000000000000000000" charset="0"/>
              <a:buChar char="o"/>
            </a:pPr>
            <a:r>
              <a:rPr lang="en-IN" altLang="en-US" sz="2800" b="1"/>
              <a:t> </a:t>
            </a:r>
            <a:r>
              <a:rPr lang="en-US" sz="2800" b="1"/>
              <a:t>Drill down into specific employee or department data</a:t>
            </a:r>
            <a:endParaRPr lang="en-US" sz="2800" b="1"/>
          </a:p>
          <a:p>
            <a:pPr marL="342900" indent="-342900">
              <a:buFont typeface="Wingdings" panose="05000000000000000000" charset="0"/>
              <a:buChar char="o"/>
            </a:pPr>
            <a:r>
              <a:rPr lang="en-US" sz="2800" b="1"/>
              <a:t> Identify correlations and insights to inform decisions</a:t>
            </a:r>
            <a:endParaRPr lang="en-US" sz="28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2052</Words>
  <Application>WPS Presentation</Application>
  <PresentationFormat>Custom</PresentationFormat>
  <Paragraphs>102</Paragraphs>
  <Slides>12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Trebuchet MS</vt:lpstr>
      <vt:lpstr>Times New Roman</vt:lpstr>
      <vt:lpstr>Roboto</vt:lpstr>
      <vt:lpstr>Arial Black</vt:lpstr>
      <vt:lpstr>Wingdings</vt:lpstr>
      <vt:lpstr>Calibri</vt:lpstr>
      <vt:lpstr>Microsoft YaHei</vt:lpstr>
      <vt:lpstr>Arial Unicode MS</vt:lpstr>
      <vt:lpstr>Office Theme</vt:lpstr>
      <vt:lpstr>Employee Data Analysis using Excel  </vt:lpstr>
      <vt:lpstr>PROJECT TITLE</vt:lpstr>
      <vt:lpstr>AGENDA</vt:lpstr>
      <vt:lpstr>PROBLEM	STATEMENT  Organizations often struggle with understanding salary discrepancies, compensation imbalances, and identifying gaps in pay structures across different levels of their workforce. Such discrepancies may lead to decreased employee satisfaction, potential biases, and inefficiencies in financial planning. The goal is to analyze salary and compensation data to provide insights into pay distribution, identify disparities, and ensure fair compensation practices.</vt:lpstr>
      <vt:lpstr>PROJECT	OVERVIEW  This project aims to perform a detailed analysis of salary and compensation data using Excel Data Modeling. We will build various data models that help identify key trends and patterns within the compensation structure. The insights derived from these models will assist in identifying outliers, ensuring pay equity, and optimizing compensation strategies across departments, roles, and experience levels.</vt:lpstr>
      <vt:lpstr>WHO ARE THE END USERS?   C-Suite Executives: To make strategic decisions about compensation planning and budgeting. Finance Department: For proper financial forecasting related to employee compensation. Employees: To ensure they are being fairly compensated relative to their peers.   	               </vt:lpstr>
      <vt:lpstr>OUR SOLUTION AND ITS VALUE PROPOSITION  	      </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18</cp:revision>
  <dcterms:created xsi:type="dcterms:W3CDTF">2024-03-29T15:07:00Z</dcterms:created>
  <dcterms:modified xsi:type="dcterms:W3CDTF">2024-09-01T07:24:26Z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DA5BF424F15347F7BEA569BAB520347E_13</vt:lpwstr>
  </property>
  <property fmtid="{D5CDD505-2E9C-101B-9397-08002B2CF9AE}" pid="5" name="KSOProductBuildVer">
    <vt:lpwstr>1033-12.2.0.17562</vt:lpwstr>
  </property>
</Properties>
</file>