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4630400" cy="8229600"/>
  <p:notesSz cx="8229600" cy="14630400"/>
  <p:embeddedFontLst>
    <p:embeddedFont>
      <p:font typeface="Raleway" pitchFamily="2" charset="0"/>
      <p:regular r:id="rId12"/>
    </p:embeddedFont>
    <p:embeddedFont>
      <p:font typeface="Roboto" panose="02000000000000000000" pitchFamily="2" charset="0"/>
      <p:regular r:id="rId13"/>
      <p:bold r:id="rId14"/>
    </p:embeddedFont>
    <p:embeddedFont>
      <p:font typeface="Roboto Bold" panose="02000000000000000000" pitchFamily="2" charset="0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8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368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69700" y="1114068"/>
            <a:ext cx="7777401" cy="421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600"/>
              </a:lnSpc>
              <a:buNone/>
            </a:pPr>
            <a:r>
              <a:rPr lang="en-US" sz="53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Third-Party Risk Management Audit - Physical, Environmental, and Information Governance</a:t>
            </a:r>
            <a:endParaRPr lang="en-US" sz="5300" dirty="0"/>
          </a:p>
        </p:txBody>
      </p:sp>
      <p:sp>
        <p:nvSpPr>
          <p:cNvPr id="4" name="Text 1"/>
          <p:cNvSpPr/>
          <p:nvPr/>
        </p:nvSpPr>
        <p:spPr>
          <a:xfrm>
            <a:off x="6169700" y="5616892"/>
            <a:ext cx="7777401" cy="937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presentation provides an overview of a third-party risk management audit, focusing on the physical, environmental, and information governance domains to ensure robust security controls and compliance across an organization's third-party ecosystem.</a:t>
            </a:r>
            <a:endParaRPr lang="en-US" sz="1500" dirty="0"/>
          </a:p>
        </p:txBody>
      </p:sp>
      <p:sp>
        <p:nvSpPr>
          <p:cNvPr id="5" name="Shape 2"/>
          <p:cNvSpPr/>
          <p:nvPr/>
        </p:nvSpPr>
        <p:spPr>
          <a:xfrm>
            <a:off x="6169700" y="6788348"/>
            <a:ext cx="312301" cy="312301"/>
          </a:xfrm>
          <a:prstGeom prst="roundRect">
            <a:avLst>
              <a:gd name="adj" fmla="val 29276517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320" y="6795968"/>
            <a:ext cx="297061" cy="29706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579513" y="6773704"/>
            <a:ext cx="1920240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900" b="1" dirty="0">
                <a:solidFill>
                  <a:srgbClr val="3C3939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by </a:t>
            </a:r>
            <a:r>
              <a:rPr lang="en-US" sz="1900" b="1" dirty="0" err="1">
                <a:solidFill>
                  <a:srgbClr val="3C3939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Suprmentr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546396"/>
            <a:ext cx="130143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Overview of Third-Party Risk Management (TPRM)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85048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976074" y="4935498"/>
            <a:ext cx="1456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48504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Definition of TPRM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5340906"/>
            <a:ext cx="3459242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TPRM is the process of identifying, assessing, and mitigating risks associated with an organization's third-party relationships and dependencies.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16962" y="485048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5383411" y="4935498"/>
            <a:ext cx="17728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954078" y="48504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Importance of TPRM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954078" y="5340906"/>
            <a:ext cx="3459242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TPRM helps organizations protect against data breaches, compliance issues, and operational disruptions that can arise from third-party vulnerabilities.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640133" y="485048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9804440" y="4935498"/>
            <a:ext cx="18168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0377249" y="48504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Key TPRM Objectives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377249" y="5340906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Ensuring third-party security, resilience, and alignment with an organization's policies and regulatory requirements.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1592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Scope of Audit in Physical &amp; Environmental Security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473643"/>
            <a:ext cx="3664863" cy="3128129"/>
          </a:xfrm>
          <a:prstGeom prst="roundRect">
            <a:avLst>
              <a:gd name="adj" fmla="val 3046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514624" y="27080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Physical Security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198495"/>
            <a:ext cx="319599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Assess the effectiveness of measures like access controls, surveillance, and facility hardening to protect against physical threats.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473643"/>
            <a:ext cx="3664863" cy="3128129"/>
          </a:xfrm>
          <a:prstGeom prst="roundRect">
            <a:avLst>
              <a:gd name="adj" fmla="val 3046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10406301" y="2708077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Environmental Safeguards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3552825"/>
            <a:ext cx="319599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Evaluate the adequacy of fire prevention, power backup, climate control, and other environmental controls to ensure business continuity.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828586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6514624" y="6063020"/>
            <a:ext cx="309562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Compliance Verification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6553438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Ensure third-party facilities meet relevant safety, security, and environmental regulations and industry standards.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1072384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Assessment of Physical Security Controls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Access Management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Evaluate the effectiveness of identity verification, access authorization, and visitor management procedures.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815715"/>
            <a:ext cx="365295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Surveillance and Monitoring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Assess the coverage, quality, and monitoring of CCTV cameras and other physical security systems.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Facility Hardening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Review the physical barriers, locks, and other measures in place to deter and delay potential intruders.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0447" y="838676"/>
            <a:ext cx="7703106" cy="1286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Evaluation of Environmental Safeguards</a:t>
            </a:r>
            <a:endParaRPr lang="en-US" sz="4050" dirty="0"/>
          </a:p>
        </p:txBody>
      </p:sp>
      <p:sp>
        <p:nvSpPr>
          <p:cNvPr id="4" name="Shape 1"/>
          <p:cNvSpPr/>
          <p:nvPr/>
        </p:nvSpPr>
        <p:spPr>
          <a:xfrm>
            <a:off x="1017746" y="2433757"/>
            <a:ext cx="22860" cy="4957048"/>
          </a:xfrm>
          <a:prstGeom prst="roundRect">
            <a:avLst>
              <a:gd name="adj" fmla="val 378194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1237833" y="2885242"/>
            <a:ext cx="720447" cy="22860"/>
          </a:xfrm>
          <a:prstGeom prst="roundRect">
            <a:avLst>
              <a:gd name="adj" fmla="val 378194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797659" y="2665214"/>
            <a:ext cx="463034" cy="463034"/>
          </a:xfrm>
          <a:prstGeom prst="roundRect">
            <a:avLst>
              <a:gd name="adj" fmla="val 1867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963037" y="2742367"/>
            <a:ext cx="132159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2161223" y="2639497"/>
            <a:ext cx="2573060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Power Resilience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2161223" y="3084552"/>
            <a:ext cx="6262330" cy="658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Assess the reliability and redundancy of power sources, including backup generators and uninterruptible power supplies.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1237833" y="4606171"/>
            <a:ext cx="720447" cy="22860"/>
          </a:xfrm>
          <a:prstGeom prst="roundRect">
            <a:avLst>
              <a:gd name="adj" fmla="val 378194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Shape 8"/>
          <p:cNvSpPr/>
          <p:nvPr/>
        </p:nvSpPr>
        <p:spPr>
          <a:xfrm>
            <a:off x="797659" y="4386143"/>
            <a:ext cx="463034" cy="463034"/>
          </a:xfrm>
          <a:prstGeom prst="roundRect">
            <a:avLst>
              <a:gd name="adj" fmla="val 1867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948750" y="4463296"/>
            <a:ext cx="160853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400" dirty="0"/>
          </a:p>
        </p:txBody>
      </p:sp>
      <p:sp>
        <p:nvSpPr>
          <p:cNvPr id="13" name="Text 10"/>
          <p:cNvSpPr/>
          <p:nvPr/>
        </p:nvSpPr>
        <p:spPr>
          <a:xfrm>
            <a:off x="2161223" y="4360426"/>
            <a:ext cx="2573060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Fire Prevention</a:t>
            </a:r>
            <a:endParaRPr lang="en-US" sz="2000" dirty="0"/>
          </a:p>
        </p:txBody>
      </p:sp>
      <p:sp>
        <p:nvSpPr>
          <p:cNvPr id="14" name="Text 11"/>
          <p:cNvSpPr/>
          <p:nvPr/>
        </p:nvSpPr>
        <p:spPr>
          <a:xfrm>
            <a:off x="2161223" y="4805482"/>
            <a:ext cx="6262330" cy="658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Examine the effectiveness of fire detection, suppression, and evacuation systems to protect against fire-related incidents.</a:t>
            </a:r>
            <a:endParaRPr lang="en-US" sz="1600" dirty="0"/>
          </a:p>
        </p:txBody>
      </p:sp>
      <p:sp>
        <p:nvSpPr>
          <p:cNvPr id="15" name="Shape 12"/>
          <p:cNvSpPr/>
          <p:nvPr/>
        </p:nvSpPr>
        <p:spPr>
          <a:xfrm>
            <a:off x="1237833" y="6327100"/>
            <a:ext cx="720447" cy="22860"/>
          </a:xfrm>
          <a:prstGeom prst="roundRect">
            <a:avLst>
              <a:gd name="adj" fmla="val 378194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Shape 13"/>
          <p:cNvSpPr/>
          <p:nvPr/>
        </p:nvSpPr>
        <p:spPr>
          <a:xfrm>
            <a:off x="797659" y="6107073"/>
            <a:ext cx="463034" cy="463034"/>
          </a:xfrm>
          <a:prstGeom prst="roundRect">
            <a:avLst>
              <a:gd name="adj" fmla="val 1867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14"/>
          <p:cNvSpPr/>
          <p:nvPr/>
        </p:nvSpPr>
        <p:spPr>
          <a:xfrm>
            <a:off x="946725" y="6184225"/>
            <a:ext cx="164902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400" dirty="0"/>
          </a:p>
        </p:txBody>
      </p:sp>
      <p:sp>
        <p:nvSpPr>
          <p:cNvPr id="18" name="Text 15"/>
          <p:cNvSpPr/>
          <p:nvPr/>
        </p:nvSpPr>
        <p:spPr>
          <a:xfrm>
            <a:off x="2161223" y="6081355"/>
            <a:ext cx="2573060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Climate Control</a:t>
            </a:r>
            <a:endParaRPr lang="en-US" sz="2000" dirty="0"/>
          </a:p>
        </p:txBody>
      </p:sp>
      <p:sp>
        <p:nvSpPr>
          <p:cNvPr id="19" name="Text 16"/>
          <p:cNvSpPr/>
          <p:nvPr/>
        </p:nvSpPr>
        <p:spPr>
          <a:xfrm>
            <a:off x="2161223" y="6526411"/>
            <a:ext cx="6262330" cy="658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Review the adequacy of cooling, heating, and humidity control systems to maintain optimal environmental conditions.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47CC2A66-3CA3-28BD-330F-9A1E6A82223B}"/>
              </a:ext>
            </a:extLst>
          </p:cNvPr>
          <p:cNvSpPr/>
          <p:nvPr/>
        </p:nvSpPr>
        <p:spPr>
          <a:xfrm>
            <a:off x="1079462" y="2209800"/>
            <a:ext cx="6235738" cy="3810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How can Physical and Environmental Security be assessed remotely without an on-site visit?</a:t>
            </a:r>
          </a:p>
        </p:txBody>
      </p:sp>
      <p:pic>
        <p:nvPicPr>
          <p:cNvPr id="14" name="Picture 13" descr="A person in a suit and tie&#10;&#10;Description automatically generated">
            <a:extLst>
              <a:ext uri="{FF2B5EF4-FFF2-40B4-BE49-F238E27FC236}">
                <a16:creationId xmlns:a16="http://schemas.microsoft.com/office/drawing/2014/main" id="{79935FE4-48FE-6A62-B0DE-05AFE2ADF9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021" t="7819" r="5762" b="8848"/>
          <a:stretch/>
        </p:blipFill>
        <p:spPr>
          <a:xfrm>
            <a:off x="7274017" y="0"/>
            <a:ext cx="7356384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4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412" y="494109"/>
            <a:ext cx="7887176" cy="11220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400"/>
              </a:lnSpc>
              <a:buNone/>
            </a:pPr>
            <a:r>
              <a:rPr lang="en-US" sz="35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Examination of Information Governance Practices</a:t>
            </a:r>
            <a:endParaRPr lang="en-US" sz="35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12" y="1885474"/>
            <a:ext cx="448866" cy="44886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412" y="2513886"/>
            <a:ext cx="2244328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Protection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628412" y="2902029"/>
            <a:ext cx="7887176" cy="5743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Assess the measures in place to safeguard sensitive data, including encryption, access controls, and secure disposal.</a:t>
            </a:r>
            <a:endParaRPr lang="en-US" sz="1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412" y="4015026"/>
            <a:ext cx="448866" cy="44886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28412" y="4643438"/>
            <a:ext cx="2244328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Policy Alignment</a:t>
            </a: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628412" y="5031581"/>
            <a:ext cx="7887176" cy="5743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Verify that the third party's information governance policies and procedures align with the organization's requirements.</a:t>
            </a:r>
            <a:endParaRPr lang="en-US" sz="1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412" y="6144578"/>
            <a:ext cx="448866" cy="44886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8412" y="6772989"/>
            <a:ext cx="2435423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Regulatory Compliance</a:t>
            </a:r>
            <a:endParaRPr lang="en-US" sz="1750" dirty="0"/>
          </a:p>
        </p:txBody>
      </p:sp>
      <p:sp>
        <p:nvSpPr>
          <p:cNvPr id="12" name="Text 6"/>
          <p:cNvSpPr/>
          <p:nvPr/>
        </p:nvSpPr>
        <p:spPr>
          <a:xfrm>
            <a:off x="628412" y="7161133"/>
            <a:ext cx="7887176" cy="5743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Ensure the third party adheres to relevant data protection, privacy, and industry-specific compliance regulations.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03871" y="1082278"/>
            <a:ext cx="7646789" cy="640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Findings and Recommendations</a:t>
            </a:r>
            <a:endParaRPr lang="en-US" sz="40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871" y="2030254"/>
            <a:ext cx="1024890" cy="183713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36180" y="2235160"/>
            <a:ext cx="2562463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Key Findings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7536180" y="2678430"/>
            <a:ext cx="6376749" cy="9840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Summarize the significant issues and weaknesses identified during the audit across physical, environmental, and information governance domains.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871" y="3867388"/>
            <a:ext cx="1024890" cy="163996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536180" y="4072295"/>
            <a:ext cx="2562463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Recommendations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7536180" y="4515564"/>
            <a:ext cx="6376749" cy="6560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Provide actionable recommendations to address the identified risks and improve the third-party's security posture.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3871" y="5507355"/>
            <a:ext cx="1024890" cy="163996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36180" y="5712262"/>
            <a:ext cx="2562463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Prioritization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7536180" y="6155531"/>
            <a:ext cx="6376749" cy="6560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Suggest a prioritized approach to implementing the recommended improvements based on risk level and potential impact.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706112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Conclusion and Next Steps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Conclusion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Summarize the key takeaways from the third-party risk management audit and reiterate the importance of ongoing TPRM efforts.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Next Steps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Outline the proposed actions, including follow-up assessments, vendor engagement, and implementation of recommended improvements.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518</Words>
  <Application>Microsoft Office PowerPoint</Application>
  <PresentationFormat>Custom</PresentationFormat>
  <Paragraphs>65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Roboto Bold</vt:lpstr>
      <vt:lpstr>Raleway</vt:lpstr>
      <vt:lpstr>Roboto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Sujaksha Shetty</cp:lastModifiedBy>
  <cp:revision>2</cp:revision>
  <dcterms:created xsi:type="dcterms:W3CDTF">2024-10-29T09:11:36Z</dcterms:created>
  <dcterms:modified xsi:type="dcterms:W3CDTF">2024-10-29T09:22:52Z</dcterms:modified>
</cp:coreProperties>
</file>