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8" r:id="rId4"/>
    <p:sldId id="267" r:id="rId5"/>
    <p:sldId id="260" r:id="rId6"/>
    <p:sldId id="261" r:id="rId7"/>
    <p:sldId id="262" r:id="rId8"/>
    <p:sldId id="263" r:id="rId9"/>
    <p:sldId id="269"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66" d="100"/>
          <a:sy n="66" d="100"/>
        </p:scale>
        <p:origin x="78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807E7-B2FA-5548-7F16-7BBB534D7A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CDCF80C-AC2B-462A-E008-A02211CBAA8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F25E802-F435-EB27-5EEC-CFC1E9031269}"/>
              </a:ext>
            </a:extLst>
          </p:cNvPr>
          <p:cNvSpPr>
            <a:spLocks noGrp="1"/>
          </p:cNvSpPr>
          <p:nvPr>
            <p:ph type="dt" sz="half" idx="10"/>
          </p:nvPr>
        </p:nvSpPr>
        <p:spPr/>
        <p:txBody>
          <a:bodyPr/>
          <a:lstStyle/>
          <a:p>
            <a:fld id="{36CF0662-4BEB-4B9C-8856-3FE5FF12F2BE}" type="datetimeFigureOut">
              <a:rPr lang="en-US" smtClean="0"/>
              <a:t>7/23/2024</a:t>
            </a:fld>
            <a:endParaRPr lang="en-US"/>
          </a:p>
        </p:txBody>
      </p:sp>
      <p:sp>
        <p:nvSpPr>
          <p:cNvPr id="5" name="Footer Placeholder 4">
            <a:extLst>
              <a:ext uri="{FF2B5EF4-FFF2-40B4-BE49-F238E27FC236}">
                <a16:creationId xmlns:a16="http://schemas.microsoft.com/office/drawing/2014/main" id="{E3458502-F637-E47B-293D-1460BFC6C3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9E2FE3-837C-5A8F-5BF6-CA46E4A58E0A}"/>
              </a:ext>
            </a:extLst>
          </p:cNvPr>
          <p:cNvSpPr>
            <a:spLocks noGrp="1"/>
          </p:cNvSpPr>
          <p:nvPr>
            <p:ph type="sldNum" sz="quarter" idx="12"/>
          </p:nvPr>
        </p:nvSpPr>
        <p:spPr/>
        <p:txBody>
          <a:bodyPr/>
          <a:lstStyle/>
          <a:p>
            <a:fld id="{1BAFA54F-B2A2-4A5D-9DB4-AEC0835384A5}" type="slidenum">
              <a:rPr lang="en-US" smtClean="0"/>
              <a:t>‹#›</a:t>
            </a:fld>
            <a:endParaRPr lang="en-US"/>
          </a:p>
        </p:txBody>
      </p:sp>
    </p:spTree>
    <p:extLst>
      <p:ext uri="{BB962C8B-B14F-4D97-AF65-F5344CB8AC3E}">
        <p14:creationId xmlns:p14="http://schemas.microsoft.com/office/powerpoint/2010/main" val="12065992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A9602-F722-B168-4277-D328386CAB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D10D0B2-99B9-3218-4370-CE97FF017C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5095D2-36EA-E35C-4E4B-5DD50970D15C}"/>
              </a:ext>
            </a:extLst>
          </p:cNvPr>
          <p:cNvSpPr>
            <a:spLocks noGrp="1"/>
          </p:cNvSpPr>
          <p:nvPr>
            <p:ph type="dt" sz="half" idx="10"/>
          </p:nvPr>
        </p:nvSpPr>
        <p:spPr/>
        <p:txBody>
          <a:bodyPr/>
          <a:lstStyle/>
          <a:p>
            <a:fld id="{36CF0662-4BEB-4B9C-8856-3FE5FF12F2BE}" type="datetimeFigureOut">
              <a:rPr lang="en-US" smtClean="0"/>
              <a:t>7/23/2024</a:t>
            </a:fld>
            <a:endParaRPr lang="en-US"/>
          </a:p>
        </p:txBody>
      </p:sp>
      <p:sp>
        <p:nvSpPr>
          <p:cNvPr id="5" name="Footer Placeholder 4">
            <a:extLst>
              <a:ext uri="{FF2B5EF4-FFF2-40B4-BE49-F238E27FC236}">
                <a16:creationId xmlns:a16="http://schemas.microsoft.com/office/drawing/2014/main" id="{AED93967-A28A-5071-651C-2676F7F027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00CA0A-41E7-5B53-2A62-F93425967619}"/>
              </a:ext>
            </a:extLst>
          </p:cNvPr>
          <p:cNvSpPr>
            <a:spLocks noGrp="1"/>
          </p:cNvSpPr>
          <p:nvPr>
            <p:ph type="sldNum" sz="quarter" idx="12"/>
          </p:nvPr>
        </p:nvSpPr>
        <p:spPr/>
        <p:txBody>
          <a:bodyPr/>
          <a:lstStyle/>
          <a:p>
            <a:fld id="{1BAFA54F-B2A2-4A5D-9DB4-AEC0835384A5}" type="slidenum">
              <a:rPr lang="en-US" smtClean="0"/>
              <a:t>‹#›</a:t>
            </a:fld>
            <a:endParaRPr lang="en-US"/>
          </a:p>
        </p:txBody>
      </p:sp>
    </p:spTree>
    <p:extLst>
      <p:ext uri="{BB962C8B-B14F-4D97-AF65-F5344CB8AC3E}">
        <p14:creationId xmlns:p14="http://schemas.microsoft.com/office/powerpoint/2010/main" val="3649247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16EAACE-1035-99BB-8097-9AA3D7AC178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5E326E0-EEF0-4DF4-20E6-BF468E86B2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3F3694-107B-BBB1-7057-7DCB8FDF72AC}"/>
              </a:ext>
            </a:extLst>
          </p:cNvPr>
          <p:cNvSpPr>
            <a:spLocks noGrp="1"/>
          </p:cNvSpPr>
          <p:nvPr>
            <p:ph type="dt" sz="half" idx="10"/>
          </p:nvPr>
        </p:nvSpPr>
        <p:spPr/>
        <p:txBody>
          <a:bodyPr/>
          <a:lstStyle/>
          <a:p>
            <a:fld id="{36CF0662-4BEB-4B9C-8856-3FE5FF12F2BE}" type="datetimeFigureOut">
              <a:rPr lang="en-US" smtClean="0"/>
              <a:t>7/23/2024</a:t>
            </a:fld>
            <a:endParaRPr lang="en-US"/>
          </a:p>
        </p:txBody>
      </p:sp>
      <p:sp>
        <p:nvSpPr>
          <p:cNvPr id="5" name="Footer Placeholder 4">
            <a:extLst>
              <a:ext uri="{FF2B5EF4-FFF2-40B4-BE49-F238E27FC236}">
                <a16:creationId xmlns:a16="http://schemas.microsoft.com/office/drawing/2014/main" id="{97C440F6-7D8A-1F20-FB00-33803524AA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053CEA-E4C1-1437-0C73-9673B6F77E27}"/>
              </a:ext>
            </a:extLst>
          </p:cNvPr>
          <p:cNvSpPr>
            <a:spLocks noGrp="1"/>
          </p:cNvSpPr>
          <p:nvPr>
            <p:ph type="sldNum" sz="quarter" idx="12"/>
          </p:nvPr>
        </p:nvSpPr>
        <p:spPr/>
        <p:txBody>
          <a:bodyPr/>
          <a:lstStyle/>
          <a:p>
            <a:fld id="{1BAFA54F-B2A2-4A5D-9DB4-AEC0835384A5}" type="slidenum">
              <a:rPr lang="en-US" smtClean="0"/>
              <a:t>‹#›</a:t>
            </a:fld>
            <a:endParaRPr lang="en-US"/>
          </a:p>
        </p:txBody>
      </p:sp>
    </p:spTree>
    <p:extLst>
      <p:ext uri="{BB962C8B-B14F-4D97-AF65-F5344CB8AC3E}">
        <p14:creationId xmlns:p14="http://schemas.microsoft.com/office/powerpoint/2010/main" val="20654187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26077-C364-9A35-8915-C451C89BF72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2CB3262-D28F-39BE-E235-E36C1970FD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85A150-BAE3-C087-9922-B6480BD3DB7F}"/>
              </a:ext>
            </a:extLst>
          </p:cNvPr>
          <p:cNvSpPr>
            <a:spLocks noGrp="1"/>
          </p:cNvSpPr>
          <p:nvPr>
            <p:ph type="dt" sz="half" idx="10"/>
          </p:nvPr>
        </p:nvSpPr>
        <p:spPr/>
        <p:txBody>
          <a:bodyPr/>
          <a:lstStyle/>
          <a:p>
            <a:fld id="{36CF0662-4BEB-4B9C-8856-3FE5FF12F2BE}" type="datetimeFigureOut">
              <a:rPr lang="en-US" smtClean="0"/>
              <a:t>7/23/2024</a:t>
            </a:fld>
            <a:endParaRPr lang="en-US"/>
          </a:p>
        </p:txBody>
      </p:sp>
      <p:sp>
        <p:nvSpPr>
          <p:cNvPr id="5" name="Footer Placeholder 4">
            <a:extLst>
              <a:ext uri="{FF2B5EF4-FFF2-40B4-BE49-F238E27FC236}">
                <a16:creationId xmlns:a16="http://schemas.microsoft.com/office/drawing/2014/main" id="{BBE1A81D-3E61-CE96-B080-13F28F1F55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82EF06-843A-3325-9F42-97B43A1FE14F}"/>
              </a:ext>
            </a:extLst>
          </p:cNvPr>
          <p:cNvSpPr>
            <a:spLocks noGrp="1"/>
          </p:cNvSpPr>
          <p:nvPr>
            <p:ph type="sldNum" sz="quarter" idx="12"/>
          </p:nvPr>
        </p:nvSpPr>
        <p:spPr/>
        <p:txBody>
          <a:bodyPr/>
          <a:lstStyle/>
          <a:p>
            <a:fld id="{1BAFA54F-B2A2-4A5D-9DB4-AEC0835384A5}" type="slidenum">
              <a:rPr lang="en-US" smtClean="0"/>
              <a:t>‹#›</a:t>
            </a:fld>
            <a:endParaRPr lang="en-US"/>
          </a:p>
        </p:txBody>
      </p:sp>
    </p:spTree>
    <p:extLst>
      <p:ext uri="{BB962C8B-B14F-4D97-AF65-F5344CB8AC3E}">
        <p14:creationId xmlns:p14="http://schemas.microsoft.com/office/powerpoint/2010/main" val="52225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5D5F9-76EB-3026-E085-0508BA6463E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CC9A7E4-485A-B762-6921-08DEDE8486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02414C7-1745-5AAC-9016-511C753A20F8}"/>
              </a:ext>
            </a:extLst>
          </p:cNvPr>
          <p:cNvSpPr>
            <a:spLocks noGrp="1"/>
          </p:cNvSpPr>
          <p:nvPr>
            <p:ph type="dt" sz="half" idx="10"/>
          </p:nvPr>
        </p:nvSpPr>
        <p:spPr/>
        <p:txBody>
          <a:bodyPr/>
          <a:lstStyle/>
          <a:p>
            <a:fld id="{36CF0662-4BEB-4B9C-8856-3FE5FF12F2BE}" type="datetimeFigureOut">
              <a:rPr lang="en-US" smtClean="0"/>
              <a:t>7/23/2024</a:t>
            </a:fld>
            <a:endParaRPr lang="en-US"/>
          </a:p>
        </p:txBody>
      </p:sp>
      <p:sp>
        <p:nvSpPr>
          <p:cNvPr id="5" name="Footer Placeholder 4">
            <a:extLst>
              <a:ext uri="{FF2B5EF4-FFF2-40B4-BE49-F238E27FC236}">
                <a16:creationId xmlns:a16="http://schemas.microsoft.com/office/drawing/2014/main" id="{5399217E-EDA2-DD70-9178-425EB1C5A5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0B4865-9443-92AB-B58A-93B18E883973}"/>
              </a:ext>
            </a:extLst>
          </p:cNvPr>
          <p:cNvSpPr>
            <a:spLocks noGrp="1"/>
          </p:cNvSpPr>
          <p:nvPr>
            <p:ph type="sldNum" sz="quarter" idx="12"/>
          </p:nvPr>
        </p:nvSpPr>
        <p:spPr/>
        <p:txBody>
          <a:bodyPr/>
          <a:lstStyle/>
          <a:p>
            <a:fld id="{1BAFA54F-B2A2-4A5D-9DB4-AEC0835384A5}" type="slidenum">
              <a:rPr lang="en-US" smtClean="0"/>
              <a:t>‹#›</a:t>
            </a:fld>
            <a:endParaRPr lang="en-US"/>
          </a:p>
        </p:txBody>
      </p:sp>
    </p:spTree>
    <p:extLst>
      <p:ext uri="{BB962C8B-B14F-4D97-AF65-F5344CB8AC3E}">
        <p14:creationId xmlns:p14="http://schemas.microsoft.com/office/powerpoint/2010/main" val="3836807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49A85-A440-2D50-C52B-FFD24229AE5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2A9AACA-ED43-2388-FC70-CA27929FAF5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890A92A-3512-D68C-F837-CCDF0F3B4F0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CA1FADD-D124-0F6C-07DE-B49F288FD594}"/>
              </a:ext>
            </a:extLst>
          </p:cNvPr>
          <p:cNvSpPr>
            <a:spLocks noGrp="1"/>
          </p:cNvSpPr>
          <p:nvPr>
            <p:ph type="dt" sz="half" idx="10"/>
          </p:nvPr>
        </p:nvSpPr>
        <p:spPr/>
        <p:txBody>
          <a:bodyPr/>
          <a:lstStyle/>
          <a:p>
            <a:fld id="{36CF0662-4BEB-4B9C-8856-3FE5FF12F2BE}" type="datetimeFigureOut">
              <a:rPr lang="en-US" smtClean="0"/>
              <a:t>7/23/2024</a:t>
            </a:fld>
            <a:endParaRPr lang="en-US"/>
          </a:p>
        </p:txBody>
      </p:sp>
      <p:sp>
        <p:nvSpPr>
          <p:cNvPr id="6" name="Footer Placeholder 5">
            <a:extLst>
              <a:ext uri="{FF2B5EF4-FFF2-40B4-BE49-F238E27FC236}">
                <a16:creationId xmlns:a16="http://schemas.microsoft.com/office/drawing/2014/main" id="{942C47C7-BE7E-20DE-F57F-BB88A6D75A1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D109A5-D3FE-8F03-6968-FC77325F31D0}"/>
              </a:ext>
            </a:extLst>
          </p:cNvPr>
          <p:cNvSpPr>
            <a:spLocks noGrp="1"/>
          </p:cNvSpPr>
          <p:nvPr>
            <p:ph type="sldNum" sz="quarter" idx="12"/>
          </p:nvPr>
        </p:nvSpPr>
        <p:spPr/>
        <p:txBody>
          <a:bodyPr/>
          <a:lstStyle/>
          <a:p>
            <a:fld id="{1BAFA54F-B2A2-4A5D-9DB4-AEC0835384A5}" type="slidenum">
              <a:rPr lang="en-US" smtClean="0"/>
              <a:t>‹#›</a:t>
            </a:fld>
            <a:endParaRPr lang="en-US"/>
          </a:p>
        </p:txBody>
      </p:sp>
    </p:spTree>
    <p:extLst>
      <p:ext uri="{BB962C8B-B14F-4D97-AF65-F5344CB8AC3E}">
        <p14:creationId xmlns:p14="http://schemas.microsoft.com/office/powerpoint/2010/main" val="6131128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7FA81-F130-A5F5-FBB4-4FD1C41C5D0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D532C18-83A1-AFD6-757B-2A98EA906A7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98A78E-0509-89B1-3124-223F0832CD7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9313DA1-82E6-E46B-9BA8-DA7E80381C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7AAEC7B-FFBE-DB3B-A571-2036AD58AE5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3DE238-36B4-DC75-C8F7-EC80F95EEE14}"/>
              </a:ext>
            </a:extLst>
          </p:cNvPr>
          <p:cNvSpPr>
            <a:spLocks noGrp="1"/>
          </p:cNvSpPr>
          <p:nvPr>
            <p:ph type="dt" sz="half" idx="10"/>
          </p:nvPr>
        </p:nvSpPr>
        <p:spPr/>
        <p:txBody>
          <a:bodyPr/>
          <a:lstStyle/>
          <a:p>
            <a:fld id="{36CF0662-4BEB-4B9C-8856-3FE5FF12F2BE}" type="datetimeFigureOut">
              <a:rPr lang="en-US" smtClean="0"/>
              <a:t>7/23/2024</a:t>
            </a:fld>
            <a:endParaRPr lang="en-US"/>
          </a:p>
        </p:txBody>
      </p:sp>
      <p:sp>
        <p:nvSpPr>
          <p:cNvPr id="8" name="Footer Placeholder 7">
            <a:extLst>
              <a:ext uri="{FF2B5EF4-FFF2-40B4-BE49-F238E27FC236}">
                <a16:creationId xmlns:a16="http://schemas.microsoft.com/office/drawing/2014/main" id="{729261CF-3BE0-82B7-136B-A51F664236C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76D4CC2-6D25-AFC1-235A-BE5984C5D076}"/>
              </a:ext>
            </a:extLst>
          </p:cNvPr>
          <p:cNvSpPr>
            <a:spLocks noGrp="1"/>
          </p:cNvSpPr>
          <p:nvPr>
            <p:ph type="sldNum" sz="quarter" idx="12"/>
          </p:nvPr>
        </p:nvSpPr>
        <p:spPr/>
        <p:txBody>
          <a:bodyPr/>
          <a:lstStyle/>
          <a:p>
            <a:fld id="{1BAFA54F-B2A2-4A5D-9DB4-AEC0835384A5}" type="slidenum">
              <a:rPr lang="en-US" smtClean="0"/>
              <a:t>‹#›</a:t>
            </a:fld>
            <a:endParaRPr lang="en-US"/>
          </a:p>
        </p:txBody>
      </p:sp>
    </p:spTree>
    <p:extLst>
      <p:ext uri="{BB962C8B-B14F-4D97-AF65-F5344CB8AC3E}">
        <p14:creationId xmlns:p14="http://schemas.microsoft.com/office/powerpoint/2010/main" val="3455512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185F1-3138-1473-187B-52E5A87CC60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BA9DC75-08A9-9206-6ADB-FAAF50E2984F}"/>
              </a:ext>
            </a:extLst>
          </p:cNvPr>
          <p:cNvSpPr>
            <a:spLocks noGrp="1"/>
          </p:cNvSpPr>
          <p:nvPr>
            <p:ph type="dt" sz="half" idx="10"/>
          </p:nvPr>
        </p:nvSpPr>
        <p:spPr/>
        <p:txBody>
          <a:bodyPr/>
          <a:lstStyle/>
          <a:p>
            <a:fld id="{36CF0662-4BEB-4B9C-8856-3FE5FF12F2BE}" type="datetimeFigureOut">
              <a:rPr lang="en-US" smtClean="0"/>
              <a:t>7/23/2024</a:t>
            </a:fld>
            <a:endParaRPr lang="en-US"/>
          </a:p>
        </p:txBody>
      </p:sp>
      <p:sp>
        <p:nvSpPr>
          <p:cNvPr id="4" name="Footer Placeholder 3">
            <a:extLst>
              <a:ext uri="{FF2B5EF4-FFF2-40B4-BE49-F238E27FC236}">
                <a16:creationId xmlns:a16="http://schemas.microsoft.com/office/drawing/2014/main" id="{7695665D-7230-120A-CA77-587D3238A4B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ED4C6A5-7C72-0C9D-5510-2BF3BD6ABE13}"/>
              </a:ext>
            </a:extLst>
          </p:cNvPr>
          <p:cNvSpPr>
            <a:spLocks noGrp="1"/>
          </p:cNvSpPr>
          <p:nvPr>
            <p:ph type="sldNum" sz="quarter" idx="12"/>
          </p:nvPr>
        </p:nvSpPr>
        <p:spPr/>
        <p:txBody>
          <a:bodyPr/>
          <a:lstStyle/>
          <a:p>
            <a:fld id="{1BAFA54F-B2A2-4A5D-9DB4-AEC0835384A5}" type="slidenum">
              <a:rPr lang="en-US" smtClean="0"/>
              <a:t>‹#›</a:t>
            </a:fld>
            <a:endParaRPr lang="en-US"/>
          </a:p>
        </p:txBody>
      </p:sp>
    </p:spTree>
    <p:extLst>
      <p:ext uri="{BB962C8B-B14F-4D97-AF65-F5344CB8AC3E}">
        <p14:creationId xmlns:p14="http://schemas.microsoft.com/office/powerpoint/2010/main" val="26754596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A93AA8-3DF1-8FBB-F524-9E5D4CFFC8EF}"/>
              </a:ext>
            </a:extLst>
          </p:cNvPr>
          <p:cNvSpPr>
            <a:spLocks noGrp="1"/>
          </p:cNvSpPr>
          <p:nvPr>
            <p:ph type="dt" sz="half" idx="10"/>
          </p:nvPr>
        </p:nvSpPr>
        <p:spPr/>
        <p:txBody>
          <a:bodyPr/>
          <a:lstStyle/>
          <a:p>
            <a:fld id="{36CF0662-4BEB-4B9C-8856-3FE5FF12F2BE}" type="datetimeFigureOut">
              <a:rPr lang="en-US" smtClean="0"/>
              <a:t>7/23/2024</a:t>
            </a:fld>
            <a:endParaRPr lang="en-US"/>
          </a:p>
        </p:txBody>
      </p:sp>
      <p:sp>
        <p:nvSpPr>
          <p:cNvPr id="3" name="Footer Placeholder 2">
            <a:extLst>
              <a:ext uri="{FF2B5EF4-FFF2-40B4-BE49-F238E27FC236}">
                <a16:creationId xmlns:a16="http://schemas.microsoft.com/office/drawing/2014/main" id="{9AA1ED2C-B38E-9AC7-79F4-8F82CBF3FCC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280E478-4DB9-C93B-AE0C-97AD2640066E}"/>
              </a:ext>
            </a:extLst>
          </p:cNvPr>
          <p:cNvSpPr>
            <a:spLocks noGrp="1"/>
          </p:cNvSpPr>
          <p:nvPr>
            <p:ph type="sldNum" sz="quarter" idx="12"/>
          </p:nvPr>
        </p:nvSpPr>
        <p:spPr/>
        <p:txBody>
          <a:bodyPr/>
          <a:lstStyle/>
          <a:p>
            <a:fld id="{1BAFA54F-B2A2-4A5D-9DB4-AEC0835384A5}" type="slidenum">
              <a:rPr lang="en-US" smtClean="0"/>
              <a:t>‹#›</a:t>
            </a:fld>
            <a:endParaRPr lang="en-US"/>
          </a:p>
        </p:txBody>
      </p:sp>
    </p:spTree>
    <p:extLst>
      <p:ext uri="{BB962C8B-B14F-4D97-AF65-F5344CB8AC3E}">
        <p14:creationId xmlns:p14="http://schemas.microsoft.com/office/powerpoint/2010/main" val="16493737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38AF7-B588-4E68-1D5D-9B9396E83C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0A4E816-6195-51B0-3ED7-CB804193FD2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7EF4CF7-76C9-2498-6CBF-4B378E09CE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156F15-AC1B-DA6F-600F-124013DE20EA}"/>
              </a:ext>
            </a:extLst>
          </p:cNvPr>
          <p:cNvSpPr>
            <a:spLocks noGrp="1"/>
          </p:cNvSpPr>
          <p:nvPr>
            <p:ph type="dt" sz="half" idx="10"/>
          </p:nvPr>
        </p:nvSpPr>
        <p:spPr/>
        <p:txBody>
          <a:bodyPr/>
          <a:lstStyle/>
          <a:p>
            <a:fld id="{36CF0662-4BEB-4B9C-8856-3FE5FF12F2BE}" type="datetimeFigureOut">
              <a:rPr lang="en-US" smtClean="0"/>
              <a:t>7/23/2024</a:t>
            </a:fld>
            <a:endParaRPr lang="en-US"/>
          </a:p>
        </p:txBody>
      </p:sp>
      <p:sp>
        <p:nvSpPr>
          <p:cNvPr id="6" name="Footer Placeholder 5">
            <a:extLst>
              <a:ext uri="{FF2B5EF4-FFF2-40B4-BE49-F238E27FC236}">
                <a16:creationId xmlns:a16="http://schemas.microsoft.com/office/drawing/2014/main" id="{706F34B4-409A-42B3-BFAC-10AF2FE9AA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1E07C3-D6C9-9638-9EFC-C7254CD284B7}"/>
              </a:ext>
            </a:extLst>
          </p:cNvPr>
          <p:cNvSpPr>
            <a:spLocks noGrp="1"/>
          </p:cNvSpPr>
          <p:nvPr>
            <p:ph type="sldNum" sz="quarter" idx="12"/>
          </p:nvPr>
        </p:nvSpPr>
        <p:spPr/>
        <p:txBody>
          <a:bodyPr/>
          <a:lstStyle/>
          <a:p>
            <a:fld id="{1BAFA54F-B2A2-4A5D-9DB4-AEC0835384A5}" type="slidenum">
              <a:rPr lang="en-US" smtClean="0"/>
              <a:t>‹#›</a:t>
            </a:fld>
            <a:endParaRPr lang="en-US"/>
          </a:p>
        </p:txBody>
      </p:sp>
    </p:spTree>
    <p:extLst>
      <p:ext uri="{BB962C8B-B14F-4D97-AF65-F5344CB8AC3E}">
        <p14:creationId xmlns:p14="http://schemas.microsoft.com/office/powerpoint/2010/main" val="40867637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D4787-4A90-8431-577C-D427401410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5A8B252-0197-5C43-A4C6-F22B7E3D9AC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5DE508E-45F5-714C-F721-9EC8C90675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DAEEC74-DE1C-DDCB-C684-60AA786035D3}"/>
              </a:ext>
            </a:extLst>
          </p:cNvPr>
          <p:cNvSpPr>
            <a:spLocks noGrp="1"/>
          </p:cNvSpPr>
          <p:nvPr>
            <p:ph type="dt" sz="half" idx="10"/>
          </p:nvPr>
        </p:nvSpPr>
        <p:spPr/>
        <p:txBody>
          <a:bodyPr/>
          <a:lstStyle/>
          <a:p>
            <a:fld id="{36CF0662-4BEB-4B9C-8856-3FE5FF12F2BE}" type="datetimeFigureOut">
              <a:rPr lang="en-US" smtClean="0"/>
              <a:t>7/23/2024</a:t>
            </a:fld>
            <a:endParaRPr lang="en-US"/>
          </a:p>
        </p:txBody>
      </p:sp>
      <p:sp>
        <p:nvSpPr>
          <p:cNvPr id="6" name="Footer Placeholder 5">
            <a:extLst>
              <a:ext uri="{FF2B5EF4-FFF2-40B4-BE49-F238E27FC236}">
                <a16:creationId xmlns:a16="http://schemas.microsoft.com/office/drawing/2014/main" id="{DB16F5AD-787B-A24A-1A29-E1894F527D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EEBA9A-ECE8-DA90-712E-66204AFC0B03}"/>
              </a:ext>
            </a:extLst>
          </p:cNvPr>
          <p:cNvSpPr>
            <a:spLocks noGrp="1"/>
          </p:cNvSpPr>
          <p:nvPr>
            <p:ph type="sldNum" sz="quarter" idx="12"/>
          </p:nvPr>
        </p:nvSpPr>
        <p:spPr/>
        <p:txBody>
          <a:bodyPr/>
          <a:lstStyle/>
          <a:p>
            <a:fld id="{1BAFA54F-B2A2-4A5D-9DB4-AEC0835384A5}" type="slidenum">
              <a:rPr lang="en-US" smtClean="0"/>
              <a:t>‹#›</a:t>
            </a:fld>
            <a:endParaRPr lang="en-US"/>
          </a:p>
        </p:txBody>
      </p:sp>
    </p:spTree>
    <p:extLst>
      <p:ext uri="{BB962C8B-B14F-4D97-AF65-F5344CB8AC3E}">
        <p14:creationId xmlns:p14="http://schemas.microsoft.com/office/powerpoint/2010/main" val="17469378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210A63E-DBAC-18AB-69A3-8C683225634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3756881-92D0-52F2-2A61-D27CE1BDD13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8A66CD-EB02-7273-2B45-FDCB558DAF6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CF0662-4BEB-4B9C-8856-3FE5FF12F2BE}" type="datetimeFigureOut">
              <a:rPr lang="en-US" smtClean="0"/>
              <a:t>7/23/2024</a:t>
            </a:fld>
            <a:endParaRPr lang="en-US"/>
          </a:p>
        </p:txBody>
      </p:sp>
      <p:sp>
        <p:nvSpPr>
          <p:cNvPr id="5" name="Footer Placeholder 4">
            <a:extLst>
              <a:ext uri="{FF2B5EF4-FFF2-40B4-BE49-F238E27FC236}">
                <a16:creationId xmlns:a16="http://schemas.microsoft.com/office/drawing/2014/main" id="{EE59F9C7-12B2-CC67-19FC-536A2BFF3EB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1088E9C-A0A6-B41D-7E55-5CA4571F13F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AFA54F-B2A2-4A5D-9DB4-AEC0835384A5}" type="slidenum">
              <a:rPr lang="en-US" smtClean="0"/>
              <a:t>‹#›</a:t>
            </a:fld>
            <a:endParaRPr lang="en-US"/>
          </a:p>
        </p:txBody>
      </p:sp>
    </p:spTree>
    <p:extLst>
      <p:ext uri="{BB962C8B-B14F-4D97-AF65-F5344CB8AC3E}">
        <p14:creationId xmlns:p14="http://schemas.microsoft.com/office/powerpoint/2010/main" val="11622058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hyperlink" Target="https://arxiv.org/abs/1704.04861"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C704CB2-7388-A761-7C65-D43912FB56F7}"/>
              </a:ext>
            </a:extLst>
          </p:cNvPr>
          <p:cNvSpPr txBox="1"/>
          <p:nvPr/>
        </p:nvSpPr>
        <p:spPr>
          <a:xfrm>
            <a:off x="0" y="785610"/>
            <a:ext cx="11596914" cy="2308324"/>
          </a:xfrm>
          <a:prstGeom prst="rect">
            <a:avLst/>
          </a:prstGeom>
          <a:noFill/>
        </p:spPr>
        <p:txBody>
          <a:bodyPr wrap="square">
            <a:spAutoFit/>
          </a:bodyPr>
          <a:lstStyle/>
          <a:p>
            <a:pPr algn="ctr"/>
            <a:r>
              <a:rPr lang="en-US" sz="20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2000" b="1" i="0" dirty="0">
                <a:solidFill>
                  <a:srgbClr val="000000"/>
                </a:solidFill>
                <a:effectLst/>
                <a:latin typeface="Times New Roman" panose="02020603050405020304" pitchFamily="18" charset="0"/>
                <a:cs typeface="Times New Roman" panose="02020603050405020304" pitchFamily="18" charset="0"/>
              </a:rPr>
              <a:t>MobileNets: Efficient Convolutional Neural Networks for Mobile Vision Applications</a:t>
            </a:r>
          </a:p>
          <a:p>
            <a:endParaRPr lang="en-US" sz="2400" dirty="0">
              <a:solidFill>
                <a:srgbClr val="000000"/>
              </a:solidFill>
              <a:latin typeface="Times New Roman" panose="02020603050405020304" pitchFamily="18" charset="0"/>
              <a:cs typeface="Times New Roman" panose="02020603050405020304" pitchFamily="18" charset="0"/>
            </a:endParaRPr>
          </a:p>
          <a:p>
            <a:br>
              <a:rPr lang="en-US" dirty="0">
                <a:latin typeface="Times New Roman" panose="02020603050405020304" pitchFamily="18" charset="0"/>
                <a:cs typeface="Times New Roman" panose="02020603050405020304" pitchFamily="18" charset="0"/>
              </a:rPr>
            </a:br>
            <a:br>
              <a:rPr lang="en-US" sz="1400" dirty="0">
                <a:latin typeface="Times New Roman" panose="02020603050405020304" pitchFamily="18" charset="0"/>
                <a:cs typeface="Times New Roman" panose="02020603050405020304" pitchFamily="18" charset="0"/>
              </a:rPr>
            </a:br>
            <a:br>
              <a:rPr lang="en-US" sz="1400" dirty="0">
                <a:latin typeface="Times New Roman" panose="02020603050405020304" pitchFamily="18" charset="0"/>
                <a:cs typeface="Times New Roman" panose="02020603050405020304" pitchFamily="18" charset="0"/>
              </a:rPr>
            </a:br>
            <a:br>
              <a:rPr lang="en-US" sz="1800" dirty="0">
                <a:latin typeface="Times New Roman" panose="02020603050405020304" pitchFamily="18" charset="0"/>
                <a:cs typeface="Times New Roman" panose="02020603050405020304" pitchFamily="18" charset="0"/>
              </a:rPr>
            </a:br>
            <a:br>
              <a:rPr lang="en-US" sz="1800"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FDCDCB04-2AFF-339B-8007-7DE8B2F347DA}"/>
              </a:ext>
            </a:extLst>
          </p:cNvPr>
          <p:cNvSpPr txBox="1"/>
          <p:nvPr/>
        </p:nvSpPr>
        <p:spPr>
          <a:xfrm>
            <a:off x="4423048" y="2162629"/>
            <a:ext cx="2640466" cy="923330"/>
          </a:xfrm>
          <a:prstGeom prst="rect">
            <a:avLst/>
          </a:prstGeom>
          <a:noFill/>
        </p:spPr>
        <p:txBody>
          <a:bodyPr wrap="none" rtlCol="0">
            <a:spAutoFit/>
          </a:bodyPr>
          <a:lstStyle/>
          <a:p>
            <a:pPr algn="ctr"/>
            <a:r>
              <a:rPr lang="en-US" dirty="0">
                <a:latin typeface="Times New Roman" panose="02020603050405020304" pitchFamily="18" charset="0"/>
                <a:cs typeface="Times New Roman" panose="02020603050405020304" pitchFamily="18" charset="0"/>
              </a:rPr>
              <a:t>Project Submitted by</a:t>
            </a:r>
          </a:p>
          <a:p>
            <a:r>
              <a:rPr lang="en-US" b="1" dirty="0">
                <a:latin typeface="Times New Roman" panose="02020603050405020304" pitchFamily="18" charset="0"/>
                <a:cs typeface="Times New Roman" panose="02020603050405020304" pitchFamily="18" charset="0"/>
              </a:rPr>
              <a:t>Gopi Palepu - 700759819</a:t>
            </a:r>
          </a:p>
          <a:p>
            <a:endParaRPr lang="en-US"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1883218B-54AF-8108-BACF-E456DC738AB4}"/>
              </a:ext>
            </a:extLst>
          </p:cNvPr>
          <p:cNvSpPr txBox="1"/>
          <p:nvPr/>
        </p:nvSpPr>
        <p:spPr>
          <a:xfrm>
            <a:off x="3593687" y="3244334"/>
            <a:ext cx="4448654"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CS5720: Neural Network &amp; Deep Learning</a:t>
            </a:r>
          </a:p>
        </p:txBody>
      </p:sp>
      <p:sp>
        <p:nvSpPr>
          <p:cNvPr id="6" name="TextBox 5">
            <a:extLst>
              <a:ext uri="{FF2B5EF4-FFF2-40B4-BE49-F238E27FC236}">
                <a16:creationId xmlns:a16="http://schemas.microsoft.com/office/drawing/2014/main" id="{10486A49-0415-CD62-AE12-E0F187A3BC4D}"/>
              </a:ext>
            </a:extLst>
          </p:cNvPr>
          <p:cNvSpPr txBox="1"/>
          <p:nvPr/>
        </p:nvSpPr>
        <p:spPr>
          <a:xfrm>
            <a:off x="4252712" y="3935219"/>
            <a:ext cx="3294813" cy="1200329"/>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      Under the Supervision of </a:t>
            </a:r>
          </a:p>
          <a:p>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Dr. Muhammad Zubair Khan</a:t>
            </a:r>
          </a:p>
          <a:p>
            <a:pPr algn="ctr"/>
            <a:r>
              <a:rPr lang="en-US" b="1" dirty="0">
                <a:latin typeface="Times New Roman" panose="02020603050405020304" pitchFamily="18" charset="0"/>
                <a:cs typeface="Times New Roman" panose="02020603050405020304" pitchFamily="18" charset="0"/>
              </a:rPr>
              <a:t>Professor</a:t>
            </a:r>
          </a:p>
          <a:p>
            <a:r>
              <a:rPr lang="en-US" dirty="0">
                <a:latin typeface="Times New Roman" panose="02020603050405020304" pitchFamily="18" charset="0"/>
                <a:cs typeface="Times New Roman" panose="02020603050405020304" pitchFamily="18" charset="0"/>
              </a:rPr>
              <a:t> </a:t>
            </a:r>
          </a:p>
        </p:txBody>
      </p:sp>
      <p:pic>
        <p:nvPicPr>
          <p:cNvPr id="10" name="Picture 9">
            <a:extLst>
              <a:ext uri="{FF2B5EF4-FFF2-40B4-BE49-F238E27FC236}">
                <a16:creationId xmlns:a16="http://schemas.microsoft.com/office/drawing/2014/main" id="{D9377EEF-D6BB-EE97-42DA-AF61DFCACA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78909" y="4905829"/>
            <a:ext cx="1538514" cy="1538514"/>
          </a:xfrm>
          <a:prstGeom prst="rect">
            <a:avLst/>
          </a:prstGeom>
        </p:spPr>
      </p:pic>
    </p:spTree>
    <p:extLst>
      <p:ext uri="{BB962C8B-B14F-4D97-AF65-F5344CB8AC3E}">
        <p14:creationId xmlns:p14="http://schemas.microsoft.com/office/powerpoint/2010/main" val="1361969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50F59AF-8DAE-B305-35F4-777B843B53F3}"/>
              </a:ext>
            </a:extLst>
          </p:cNvPr>
          <p:cNvSpPr txBox="1"/>
          <p:nvPr/>
        </p:nvSpPr>
        <p:spPr>
          <a:xfrm>
            <a:off x="551543" y="539681"/>
            <a:ext cx="2608406" cy="707886"/>
          </a:xfrm>
          <a:prstGeom prst="rect">
            <a:avLst/>
          </a:prstGeom>
          <a:noFill/>
        </p:spPr>
        <p:txBody>
          <a:bodyPr wrap="none" rtlCol="0">
            <a:spAutoFit/>
          </a:bodyPr>
          <a:lstStyle/>
          <a:p>
            <a:r>
              <a:rPr lang="en-US" sz="4000" b="1" dirty="0">
                <a:latin typeface="Times New Roman" panose="02020603050405020304" pitchFamily="18" charset="0"/>
                <a:cs typeface="Times New Roman" panose="02020603050405020304" pitchFamily="18" charset="0"/>
              </a:rPr>
              <a:t>Motivation</a:t>
            </a:r>
          </a:p>
        </p:txBody>
      </p:sp>
      <p:sp>
        <p:nvSpPr>
          <p:cNvPr id="7" name="TextBox 6">
            <a:extLst>
              <a:ext uri="{FF2B5EF4-FFF2-40B4-BE49-F238E27FC236}">
                <a16:creationId xmlns:a16="http://schemas.microsoft.com/office/drawing/2014/main" id="{AC0D6882-961C-0557-A144-BD0E3578C9CC}"/>
              </a:ext>
            </a:extLst>
          </p:cNvPr>
          <p:cNvSpPr txBox="1"/>
          <p:nvPr/>
        </p:nvSpPr>
        <p:spPr>
          <a:xfrm>
            <a:off x="551543" y="1640115"/>
            <a:ext cx="10522857" cy="3139321"/>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Growing Demand for Mobile Vision Applications:</a:t>
            </a:r>
          </a:p>
          <a:p>
            <a:pPr algn="just"/>
            <a:r>
              <a:rPr lang="en-US" dirty="0">
                <a:latin typeface="Times New Roman" panose="02020603050405020304" pitchFamily="18" charset="0"/>
                <a:cs typeface="Times New Roman" panose="02020603050405020304" pitchFamily="18" charset="0"/>
              </a:rPr>
              <a:t>Increasing usage of smartphones and embedded devices for tasks like object detection, image classification, and augmented reality.</a:t>
            </a:r>
          </a:p>
          <a:p>
            <a:pPr algn="just"/>
            <a:r>
              <a:rPr lang="en-US" dirty="0">
                <a:latin typeface="Times New Roman" panose="02020603050405020304" pitchFamily="18" charset="0"/>
                <a:cs typeface="Times New Roman" panose="02020603050405020304" pitchFamily="18" charset="0"/>
              </a:rPr>
              <a:t>The need for real-time processing in applications such as video surveillance, autonomous driving, and personal assistants.</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Limitations of Traditional CNNs: High computational and memory requirements.</a:t>
            </a:r>
          </a:p>
          <a:p>
            <a:pPr algn="just"/>
            <a:r>
              <a:rPr lang="en-US" dirty="0">
                <a:latin typeface="Times New Roman" panose="02020603050405020304" pitchFamily="18" charset="0"/>
                <a:cs typeface="Times New Roman" panose="02020603050405020304" pitchFamily="18" charset="0"/>
              </a:rPr>
              <a:t>Infeasibility of deploying large, power-hungry models on mobile devices with limited hardware capabilities.</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Objective: Develop efficient models that can perform well on mobile and embedded devices without compromising too much on accuracy.</a:t>
            </a:r>
          </a:p>
        </p:txBody>
      </p:sp>
    </p:spTree>
    <p:extLst>
      <p:ext uri="{BB962C8B-B14F-4D97-AF65-F5344CB8AC3E}">
        <p14:creationId xmlns:p14="http://schemas.microsoft.com/office/powerpoint/2010/main" val="5687799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50F59AF-8DAE-B305-35F4-777B843B53F3}"/>
              </a:ext>
            </a:extLst>
          </p:cNvPr>
          <p:cNvSpPr txBox="1"/>
          <p:nvPr/>
        </p:nvSpPr>
        <p:spPr>
          <a:xfrm>
            <a:off x="551543" y="539681"/>
            <a:ext cx="4408899" cy="707886"/>
          </a:xfrm>
          <a:prstGeom prst="rect">
            <a:avLst/>
          </a:prstGeom>
          <a:noFill/>
        </p:spPr>
        <p:txBody>
          <a:bodyPr wrap="none" rtlCol="0">
            <a:spAutoFit/>
          </a:bodyPr>
          <a:lstStyle/>
          <a:p>
            <a:r>
              <a:rPr lang="en-US" sz="4000" b="1" dirty="0">
                <a:latin typeface="Times New Roman" panose="02020603050405020304" pitchFamily="18" charset="0"/>
                <a:cs typeface="Times New Roman" panose="02020603050405020304" pitchFamily="18" charset="0"/>
              </a:rPr>
              <a:t>Problem Statement</a:t>
            </a:r>
          </a:p>
        </p:txBody>
      </p:sp>
      <p:sp>
        <p:nvSpPr>
          <p:cNvPr id="7" name="TextBox 6">
            <a:extLst>
              <a:ext uri="{FF2B5EF4-FFF2-40B4-BE49-F238E27FC236}">
                <a16:creationId xmlns:a16="http://schemas.microsoft.com/office/drawing/2014/main" id="{AC0D6882-961C-0557-A144-BD0E3578C9CC}"/>
              </a:ext>
            </a:extLst>
          </p:cNvPr>
          <p:cNvSpPr txBox="1"/>
          <p:nvPr/>
        </p:nvSpPr>
        <p:spPr>
          <a:xfrm>
            <a:off x="551543" y="1640115"/>
            <a:ext cx="10522857" cy="3693319"/>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High Computational Cost of Traditional CNNs:</a:t>
            </a:r>
          </a:p>
          <a:p>
            <a:pPr algn="just"/>
            <a:r>
              <a:rPr lang="en-US" dirty="0">
                <a:latin typeface="Times New Roman" panose="02020603050405020304" pitchFamily="18" charset="0"/>
                <a:cs typeface="Times New Roman" panose="02020603050405020304" pitchFamily="18" charset="0"/>
              </a:rPr>
              <a:t>Traditional CNNs, like VGG16, highlight the issue clearly. VGG16 has around 138 million parameters and requires about 15 billion FLOPs per forward pass, making it unsuitable for mobile devices.</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Resource Constraints on Mobile Devices:</a:t>
            </a:r>
          </a:p>
          <a:p>
            <a:pPr algn="just"/>
            <a:r>
              <a:rPr lang="en-US" dirty="0">
                <a:latin typeface="Times New Roman" panose="02020603050405020304" pitchFamily="18" charset="0"/>
                <a:cs typeface="Times New Roman" panose="02020603050405020304" pitchFamily="18" charset="0"/>
              </a:rPr>
              <a:t>Mobile and embedded devices have limited CPU/GPU power and strict memory and storage limits. High computational demands also drain battery life, reducing the practicality of using advanced vision models on these devices for long periods.</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Need for Lightweight and Efficient Networks:</a:t>
            </a:r>
          </a:p>
          <a:p>
            <a:pPr algn="just"/>
            <a:r>
              <a:rPr lang="en-US" dirty="0">
                <a:latin typeface="Times New Roman" panose="02020603050405020304" pitchFamily="18" charset="0"/>
                <a:cs typeface="Times New Roman" panose="02020603050405020304" pitchFamily="18" charset="0"/>
              </a:rPr>
              <a:t>The challenge is to design neural networks that balance accuracy and efficiency. This means reducing model size and computational complexity without compromising performance, enabling effective and efficient vision applications on mobile devices</a:t>
            </a:r>
          </a:p>
        </p:txBody>
      </p:sp>
    </p:spTree>
    <p:extLst>
      <p:ext uri="{BB962C8B-B14F-4D97-AF65-F5344CB8AC3E}">
        <p14:creationId xmlns:p14="http://schemas.microsoft.com/office/powerpoint/2010/main" val="13265898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C79D7-4782-EE51-B0AD-C44CDFAC72FC}"/>
              </a:ext>
            </a:extLst>
          </p:cNvPr>
          <p:cNvSpPr>
            <a:spLocks noGrp="1"/>
          </p:cNvSpPr>
          <p:nvPr>
            <p:ph type="title"/>
          </p:nvPr>
        </p:nvSpPr>
        <p:spPr>
          <a:xfrm>
            <a:off x="562820" y="242342"/>
            <a:ext cx="9393980" cy="438695"/>
          </a:xfrm>
        </p:spPr>
        <p:txBody>
          <a:bodyPr>
            <a:noAutofit/>
          </a:bodyPr>
          <a:lstStyle/>
          <a:p>
            <a:pPr rtl="0">
              <a:spcBef>
                <a:spcPts val="0"/>
              </a:spcBef>
              <a:spcAft>
                <a:spcPts val="0"/>
              </a:spcAft>
            </a:pPr>
            <a:r>
              <a:rPr lang="en-US" sz="4000" b="1" i="0" u="none" strike="noStrike" dirty="0">
                <a:solidFill>
                  <a:srgbClr val="000000"/>
                </a:solidFill>
                <a:effectLst/>
                <a:latin typeface="Times New Roman" panose="02020603050405020304" pitchFamily="18" charset="0"/>
                <a:cs typeface="Times New Roman" panose="02020603050405020304" pitchFamily="18" charset="0"/>
              </a:rPr>
              <a:t>Objectives</a:t>
            </a:r>
            <a:endParaRPr lang="en-US" sz="4000" dirty="0"/>
          </a:p>
        </p:txBody>
      </p:sp>
      <p:sp>
        <p:nvSpPr>
          <p:cNvPr id="3" name="Content Placeholder 2">
            <a:extLst>
              <a:ext uri="{FF2B5EF4-FFF2-40B4-BE49-F238E27FC236}">
                <a16:creationId xmlns:a16="http://schemas.microsoft.com/office/drawing/2014/main" id="{0E1D5955-FEA9-100E-FB86-C26F18D4CD89}"/>
              </a:ext>
            </a:extLst>
          </p:cNvPr>
          <p:cNvSpPr>
            <a:spLocks noGrp="1"/>
          </p:cNvSpPr>
          <p:nvPr>
            <p:ph idx="1"/>
          </p:nvPr>
        </p:nvSpPr>
        <p:spPr>
          <a:xfrm>
            <a:off x="562820" y="681037"/>
            <a:ext cx="10515600" cy="4351338"/>
          </a:xfrm>
        </p:spPr>
        <p:txBody>
          <a:bodyPr>
            <a:noAutofit/>
          </a:bodyPr>
          <a:lstStyle/>
          <a:p>
            <a:pPr algn="just" rtl="0" fontAlgn="base">
              <a:spcBef>
                <a:spcPts val="1200"/>
              </a:spcBef>
              <a:spcAft>
                <a:spcPts val="0"/>
              </a:spcAf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Design a Lightweight Architecture:</a:t>
            </a:r>
          </a:p>
          <a:p>
            <a:pPr marL="0" indent="0" algn="just" rtl="0" fontAlgn="base">
              <a:spcBef>
                <a:spcPts val="1200"/>
              </a:spcBef>
              <a:spcAft>
                <a:spcPts val="0"/>
              </a:spcAft>
              <a:buNone/>
            </a:pPr>
            <a:r>
              <a:rPr lang="en-US" sz="1800" dirty="0">
                <a:latin typeface="Times New Roman" panose="02020603050405020304" pitchFamily="18" charset="0"/>
                <a:cs typeface="Times New Roman" panose="02020603050405020304" pitchFamily="18" charset="0"/>
              </a:rPr>
              <a:t>    Utilize depthwise separable convolutions to reduce parameters and computational requirements.</a:t>
            </a:r>
          </a:p>
          <a:p>
            <a:pPr marL="0" indent="0" algn="just" rtl="0" fontAlgn="base">
              <a:spcBef>
                <a:spcPts val="1200"/>
              </a:spcBef>
              <a:spcAft>
                <a:spcPts val="0"/>
              </a:spcAft>
              <a:buNone/>
            </a:pPr>
            <a:r>
              <a:rPr lang="en-US" sz="1800" dirty="0">
                <a:latin typeface="Times New Roman" panose="02020603050405020304" pitchFamily="18" charset="0"/>
                <a:cs typeface="Times New Roman" panose="02020603050405020304" pitchFamily="18" charset="0"/>
              </a:rPr>
              <a:t>    Decouple spatial and depthwise convolutions to significantly cut down operations and parameters.</a:t>
            </a:r>
          </a:p>
          <a:p>
            <a:pPr algn="just" rtl="0" fontAlgn="base">
              <a:spcBef>
                <a:spcPts val="1200"/>
              </a:spcBef>
              <a:spcAft>
                <a:spcPts val="0"/>
              </a:spcAf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Introduce Scalability:</a:t>
            </a:r>
          </a:p>
          <a:p>
            <a:pPr marL="0" indent="0" algn="just" rtl="0" fontAlgn="base">
              <a:spcBef>
                <a:spcPts val="1200"/>
              </a:spcBef>
              <a:spcAft>
                <a:spcPts val="0"/>
              </a:spcAft>
              <a:buNone/>
            </a:pPr>
            <a:r>
              <a:rPr lang="en-US" sz="1800" dirty="0">
                <a:latin typeface="Times New Roman" panose="02020603050405020304" pitchFamily="18" charset="0"/>
                <a:cs typeface="Times New Roman" panose="02020603050405020304" pitchFamily="18" charset="0"/>
              </a:rPr>
              <a:t>    Incorporate width (α) and resolution (ρ) multipliers for adjustable network complexity.</a:t>
            </a:r>
          </a:p>
          <a:p>
            <a:pPr marL="0" indent="0" algn="just" rtl="0" fontAlgn="base">
              <a:spcBef>
                <a:spcPts val="1200"/>
              </a:spcBef>
              <a:spcAft>
                <a:spcPts val="0"/>
              </a:spcAft>
              <a:buNone/>
            </a:pPr>
            <a:r>
              <a:rPr lang="en-US" sz="1800" dirty="0">
                <a:latin typeface="Times New Roman" panose="02020603050405020304" pitchFamily="18" charset="0"/>
                <a:cs typeface="Times New Roman" panose="02020603050405020304" pitchFamily="18" charset="0"/>
              </a:rPr>
              <a:t>    Allow the network size and complexity to be scaled according to device requirements.</a:t>
            </a:r>
          </a:p>
          <a:p>
            <a:pPr algn="just" rtl="0" fontAlgn="base">
              <a:spcBef>
                <a:spcPts val="1200"/>
              </a:spcBef>
              <a:spcAft>
                <a:spcPts val="0"/>
              </a:spcAf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Achieve High Accuracy:</a:t>
            </a:r>
          </a:p>
          <a:p>
            <a:pPr marL="0" indent="0" algn="just" rtl="0" fontAlgn="base">
              <a:spcBef>
                <a:spcPts val="1200"/>
              </a:spcBef>
              <a:spcAft>
                <a:spcPts val="0"/>
              </a:spcAft>
              <a:buNone/>
            </a:pPr>
            <a:r>
              <a:rPr lang="en-US" sz="1800" dirty="0">
                <a:latin typeface="Times New Roman" panose="02020603050405020304" pitchFamily="18" charset="0"/>
                <a:cs typeface="Times New Roman" panose="02020603050405020304" pitchFamily="18" charset="0"/>
              </a:rPr>
              <a:t>    Maintain competitive performance on benchmarks like ImageNet.</a:t>
            </a:r>
          </a:p>
          <a:p>
            <a:pPr marL="0" indent="0" algn="just" rtl="0" fontAlgn="base">
              <a:spcBef>
                <a:spcPts val="1200"/>
              </a:spcBef>
              <a:spcAft>
                <a:spcPts val="0"/>
              </a:spcAft>
              <a:buNone/>
            </a:pPr>
            <a:r>
              <a:rPr lang="en-US" sz="1800" dirty="0">
                <a:latin typeface="Times New Roman" panose="02020603050405020304" pitchFamily="18" charset="0"/>
                <a:cs typeface="Times New Roman" panose="02020603050405020304" pitchFamily="18" charset="0"/>
              </a:rPr>
              <a:t>    Aim to balance accuracy and reduced computational costs.</a:t>
            </a:r>
          </a:p>
          <a:p>
            <a:pPr algn="just" rtl="0" fontAlgn="base">
              <a:spcBef>
                <a:spcPts val="1200"/>
              </a:spcBef>
              <a:spcAft>
                <a:spcPts val="0"/>
              </a:spcAf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Facilitate Real-time Processing:</a:t>
            </a:r>
          </a:p>
          <a:p>
            <a:pPr marL="0" indent="0" algn="just" rtl="0" fontAlgn="base">
              <a:spcBef>
                <a:spcPts val="1200"/>
              </a:spcBef>
              <a:spcAft>
                <a:spcPts val="0"/>
              </a:spcAft>
              <a:buNone/>
            </a:pPr>
            <a:r>
              <a:rPr lang="en-US" sz="1800" dirty="0">
                <a:latin typeface="Times New Roman" panose="02020603050405020304" pitchFamily="18" charset="0"/>
                <a:cs typeface="Times New Roman" panose="02020603050405020304" pitchFamily="18" charset="0"/>
              </a:rPr>
              <a:t>    Ensure efficient operation on mobile and embedded devices.</a:t>
            </a:r>
          </a:p>
          <a:p>
            <a:pPr marL="231775" indent="-231775" algn="just" rtl="0" fontAlgn="base">
              <a:spcBef>
                <a:spcPts val="1200"/>
              </a:spcBef>
              <a:spcAft>
                <a:spcPts val="0"/>
              </a:spcAft>
              <a:buNone/>
            </a:pPr>
            <a:r>
              <a:rPr lang="en-US" sz="1800" dirty="0">
                <a:latin typeface="Times New Roman" panose="02020603050405020304" pitchFamily="18" charset="0"/>
                <a:cs typeface="Times New Roman" panose="02020603050405020304" pitchFamily="18" charset="0"/>
              </a:rPr>
              <a:t>    Enable real-time capabilities for applications like augmented reality and autonomous systems, where         immediate processing is crucial</a:t>
            </a:r>
          </a:p>
        </p:txBody>
      </p:sp>
    </p:spTree>
    <p:extLst>
      <p:ext uri="{BB962C8B-B14F-4D97-AF65-F5344CB8AC3E}">
        <p14:creationId xmlns:p14="http://schemas.microsoft.com/office/powerpoint/2010/main" val="11501379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104096-3133-DBC1-683B-3631D4D30614}"/>
              </a:ext>
            </a:extLst>
          </p:cNvPr>
          <p:cNvSpPr>
            <a:spLocks noGrp="1"/>
          </p:cNvSpPr>
          <p:nvPr>
            <p:ph idx="1"/>
          </p:nvPr>
        </p:nvSpPr>
        <p:spPr>
          <a:xfrm>
            <a:off x="838200" y="1253331"/>
            <a:ext cx="10515600" cy="4351338"/>
          </a:xfrm>
        </p:spPr>
        <p:txBody>
          <a:bodyPr>
            <a:normAutofit fontScale="70000" lnSpcReduction="20000"/>
          </a:bodyPr>
          <a:lstStyle/>
          <a:p>
            <a:pPr algn="just">
              <a:lnSpc>
                <a:spcPct val="120000"/>
              </a:lnSpc>
            </a:pPr>
            <a:r>
              <a:rPr lang="en-US" dirty="0">
                <a:latin typeface="Times New Roman" panose="02020603050405020304" pitchFamily="18" charset="0"/>
                <a:cs typeface="Times New Roman" panose="02020603050405020304" pitchFamily="18" charset="0"/>
              </a:rPr>
              <a:t>MobileNets Architecture:</a:t>
            </a:r>
          </a:p>
          <a:p>
            <a:pPr algn="just">
              <a:lnSpc>
                <a:spcPct val="120000"/>
              </a:lnSpc>
            </a:pPr>
            <a:r>
              <a:rPr lang="en-US" dirty="0">
                <a:latin typeface="Times New Roman" panose="02020603050405020304" pitchFamily="18" charset="0"/>
                <a:cs typeface="Times New Roman" panose="02020603050405020304" pitchFamily="18" charset="0"/>
              </a:rPr>
              <a:t>Depthwise Separable Convolutions: Reduces computation and model size.</a:t>
            </a:r>
          </a:p>
          <a:p>
            <a:pPr algn="just">
              <a:lnSpc>
                <a:spcPct val="120000"/>
              </a:lnSpc>
            </a:pPr>
            <a:r>
              <a:rPr lang="en-US" dirty="0">
                <a:latin typeface="Times New Roman" panose="02020603050405020304" pitchFamily="18" charset="0"/>
                <a:cs typeface="Times New Roman" panose="02020603050405020304" pitchFamily="18" charset="0"/>
              </a:rPr>
              <a:t>Width Multiplier (α): Adjusts the number of channels, reducing parameters and computational cost proportionally.</a:t>
            </a:r>
          </a:p>
          <a:p>
            <a:pPr algn="just">
              <a:lnSpc>
                <a:spcPct val="120000"/>
              </a:lnSpc>
            </a:pPr>
            <a:r>
              <a:rPr lang="en-US" dirty="0">
                <a:latin typeface="Times New Roman" panose="02020603050405020304" pitchFamily="18" charset="0"/>
                <a:cs typeface="Times New Roman" panose="02020603050405020304" pitchFamily="18" charset="0"/>
              </a:rPr>
              <a:t>Resolution Multiplier (ρ): Scales input image resolution to further lower computational cost by processing smaller images.</a:t>
            </a:r>
          </a:p>
          <a:p>
            <a:pPr algn="just">
              <a:lnSpc>
                <a:spcPct val="120000"/>
              </a:lnSpc>
            </a:pPr>
            <a:r>
              <a:rPr lang="en-US" dirty="0">
                <a:latin typeface="Times New Roman" panose="02020603050405020304" pitchFamily="18" charset="0"/>
                <a:cs typeface="Times New Roman" panose="02020603050405020304" pitchFamily="18" charset="0"/>
              </a:rPr>
              <a:t>MobileNetV2: Introduced inverted residuals and linear bottlenecks for enhanced performance and efficiency.</a:t>
            </a:r>
          </a:p>
          <a:p>
            <a:pPr algn="just">
              <a:lnSpc>
                <a:spcPct val="120000"/>
              </a:lnSpc>
            </a:pPr>
            <a:r>
              <a:rPr lang="en-US" dirty="0">
                <a:latin typeface="Times New Roman" panose="02020603050405020304" pitchFamily="18" charset="0"/>
                <a:cs typeface="Times New Roman" panose="02020603050405020304" pitchFamily="18" charset="0"/>
              </a:rPr>
              <a:t>MobileNetV3: Utilized Neural Architecture Search (NAS) for further optimization.</a:t>
            </a:r>
          </a:p>
          <a:p>
            <a:pPr algn="just">
              <a:lnSpc>
                <a:spcPct val="120000"/>
              </a:lnSpc>
            </a:pPr>
            <a:r>
              <a:rPr lang="en-US" dirty="0">
                <a:latin typeface="Times New Roman" panose="02020603050405020304" pitchFamily="18" charset="0"/>
                <a:cs typeface="Times New Roman" panose="02020603050405020304" pitchFamily="18" charset="0"/>
              </a:rPr>
              <a:t>Added enhancements such as squeeze-and-excitation modules and swish activation functions.</a:t>
            </a:r>
          </a:p>
        </p:txBody>
      </p:sp>
      <p:sp>
        <p:nvSpPr>
          <p:cNvPr id="6" name="TextBox 5">
            <a:extLst>
              <a:ext uri="{FF2B5EF4-FFF2-40B4-BE49-F238E27FC236}">
                <a16:creationId xmlns:a16="http://schemas.microsoft.com/office/drawing/2014/main" id="{EB3574CB-AAB3-6E76-EA76-205FFACD1E1B}"/>
              </a:ext>
            </a:extLst>
          </p:cNvPr>
          <p:cNvSpPr txBox="1"/>
          <p:nvPr/>
        </p:nvSpPr>
        <p:spPr>
          <a:xfrm>
            <a:off x="838200" y="304801"/>
            <a:ext cx="3265638" cy="1323439"/>
          </a:xfrm>
          <a:prstGeom prst="rect">
            <a:avLst/>
          </a:prstGeom>
          <a:noFill/>
        </p:spPr>
        <p:txBody>
          <a:bodyPr wrap="none" rtlCol="0">
            <a:spAutoFit/>
          </a:bodyPr>
          <a:lstStyle/>
          <a:p>
            <a:r>
              <a:rPr lang="en-US" sz="4000" b="1" dirty="0">
                <a:latin typeface="Times New Roman" panose="02020603050405020304" pitchFamily="18" charset="0"/>
                <a:cs typeface="Times New Roman" panose="02020603050405020304" pitchFamily="18" charset="0"/>
              </a:rPr>
              <a:t>Contributions</a:t>
            </a:r>
          </a:p>
          <a:p>
            <a:endParaRPr lang="en-US" sz="4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8222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0BCE0-8610-4878-5D58-BA03B2631AD5}"/>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Result</a:t>
            </a:r>
          </a:p>
        </p:txBody>
      </p:sp>
      <p:sp>
        <p:nvSpPr>
          <p:cNvPr id="3" name="Content Placeholder 2">
            <a:extLst>
              <a:ext uri="{FF2B5EF4-FFF2-40B4-BE49-F238E27FC236}">
                <a16:creationId xmlns:a16="http://schemas.microsoft.com/office/drawing/2014/main" id="{80DA7D54-B787-08F7-EC38-B147F9FF8ECE}"/>
              </a:ext>
            </a:extLst>
          </p:cNvPr>
          <p:cNvSpPr>
            <a:spLocks noGrp="1"/>
          </p:cNvSpPr>
          <p:nvPr>
            <p:ph idx="1"/>
          </p:nvPr>
        </p:nvSpPr>
        <p:spPr>
          <a:xfrm>
            <a:off x="838200" y="1429430"/>
            <a:ext cx="10515600" cy="4351338"/>
          </a:xfrm>
        </p:spPr>
        <p:txBody>
          <a:bodyPr>
            <a:normAutofit/>
          </a:bodyPr>
          <a:lstStyle/>
          <a:p>
            <a:pPr marL="0" indent="0" algn="just" fontAlgn="base">
              <a:spcBef>
                <a:spcPts val="0"/>
              </a:spcBef>
              <a:buNone/>
            </a:pPr>
            <a:r>
              <a:rPr lang="en-US" sz="2000" b="0" i="0" u="none" strike="noStrike" dirty="0">
                <a:solidFill>
                  <a:srgbClr val="000000"/>
                </a:solidFill>
                <a:effectLst/>
                <a:latin typeface="Times New Roman" panose="02020603050405020304" pitchFamily="18" charset="0"/>
              </a:rPr>
              <a:t>Model Size and Computation:</a:t>
            </a:r>
          </a:p>
          <a:p>
            <a:pPr marL="0" indent="0" algn="just" fontAlgn="base">
              <a:spcBef>
                <a:spcPts val="0"/>
              </a:spcBef>
              <a:buNone/>
            </a:pPr>
            <a:endParaRPr lang="en-US" sz="2000" b="0" i="0" u="none" strike="noStrike" dirty="0">
              <a:solidFill>
                <a:srgbClr val="000000"/>
              </a:solidFill>
              <a:effectLst/>
              <a:latin typeface="Times New Roman" panose="02020603050405020304" pitchFamily="18" charset="0"/>
            </a:endParaRPr>
          </a:p>
          <a:p>
            <a:pPr marL="0" indent="0" algn="just" fontAlgn="base">
              <a:spcBef>
                <a:spcPts val="0"/>
              </a:spcBef>
              <a:buNone/>
            </a:pPr>
            <a:r>
              <a:rPr lang="en-US" sz="2000" b="0" i="0" u="none" strike="noStrike" dirty="0">
                <a:solidFill>
                  <a:srgbClr val="000000"/>
                </a:solidFill>
                <a:effectLst/>
                <a:latin typeface="Times New Roman" panose="02020603050405020304" pitchFamily="18" charset="0"/>
              </a:rPr>
              <a:t>MobileNetV1: Significant reduction in parameters and FLOPs compared to traditional CNNs.</a:t>
            </a:r>
          </a:p>
          <a:p>
            <a:pPr marL="0" indent="0" algn="just" fontAlgn="base">
              <a:spcBef>
                <a:spcPts val="0"/>
              </a:spcBef>
              <a:buNone/>
            </a:pPr>
            <a:r>
              <a:rPr lang="en-US" sz="2000" b="0" i="0" u="none" strike="noStrike" dirty="0">
                <a:solidFill>
                  <a:srgbClr val="000000"/>
                </a:solidFill>
                <a:effectLst/>
                <a:latin typeface="Times New Roman" panose="02020603050405020304" pitchFamily="18" charset="0"/>
              </a:rPr>
              <a:t>MobileNetV2: Improved efficiency with fewer parameters and lower computational cost.</a:t>
            </a:r>
          </a:p>
          <a:p>
            <a:pPr marL="0" indent="0" algn="just" fontAlgn="base">
              <a:spcBef>
                <a:spcPts val="0"/>
              </a:spcBef>
              <a:buNone/>
            </a:pPr>
            <a:r>
              <a:rPr lang="en-US" sz="2000" b="0" i="0" u="none" strike="noStrike" dirty="0">
                <a:solidFill>
                  <a:srgbClr val="000000"/>
                </a:solidFill>
                <a:effectLst/>
                <a:latin typeface="Times New Roman" panose="02020603050405020304" pitchFamily="18" charset="0"/>
              </a:rPr>
              <a:t>MobileNetV3: Further optimized, providing the best trade-off between accuracy and efficiency.</a:t>
            </a:r>
          </a:p>
          <a:p>
            <a:pPr marL="0" indent="0" algn="just" fontAlgn="base">
              <a:spcBef>
                <a:spcPts val="0"/>
              </a:spcBef>
              <a:buNone/>
            </a:pPr>
            <a:r>
              <a:rPr lang="en-US" sz="2000" b="0" i="0" u="none" strike="noStrike" dirty="0">
                <a:solidFill>
                  <a:srgbClr val="000000"/>
                </a:solidFill>
                <a:effectLst/>
                <a:latin typeface="Times New Roman" panose="02020603050405020304" pitchFamily="18" charset="0"/>
              </a:rPr>
              <a:t>Performance Metrics:</a:t>
            </a:r>
          </a:p>
          <a:p>
            <a:pPr marL="0" indent="0" algn="just" fontAlgn="base">
              <a:spcBef>
                <a:spcPts val="0"/>
              </a:spcBef>
              <a:buNone/>
            </a:pPr>
            <a:endParaRPr lang="en-US" sz="2000" b="0" i="0" u="none" strike="noStrike" dirty="0">
              <a:solidFill>
                <a:srgbClr val="000000"/>
              </a:solidFill>
              <a:effectLst/>
              <a:latin typeface="Times New Roman" panose="02020603050405020304" pitchFamily="18" charset="0"/>
            </a:endParaRPr>
          </a:p>
          <a:p>
            <a:pPr marL="0" indent="0" algn="just" fontAlgn="base">
              <a:spcBef>
                <a:spcPts val="0"/>
              </a:spcBef>
              <a:buNone/>
            </a:pPr>
            <a:r>
              <a:rPr lang="en-US" sz="2000" b="0" i="0" u="none" strike="noStrike" dirty="0">
                <a:solidFill>
                  <a:srgbClr val="000000"/>
                </a:solidFill>
                <a:effectLst/>
                <a:latin typeface="Times New Roman" panose="02020603050405020304" pitchFamily="18" charset="0"/>
              </a:rPr>
              <a:t>MobileNets perform competitively on ImageNet with significantly fewer parameters.</a:t>
            </a:r>
          </a:p>
          <a:p>
            <a:pPr marL="0" indent="0" algn="just" fontAlgn="base">
              <a:spcBef>
                <a:spcPts val="0"/>
              </a:spcBef>
              <a:buNone/>
            </a:pPr>
            <a:r>
              <a:rPr lang="en-US" sz="2000" b="0" i="0" u="none" strike="noStrike" dirty="0">
                <a:solidFill>
                  <a:srgbClr val="000000"/>
                </a:solidFill>
                <a:effectLst/>
                <a:latin typeface="Times New Roman" panose="02020603050405020304" pitchFamily="18" charset="0"/>
              </a:rPr>
              <a:t>Example: MobileNetV2 achieves similar accuracy to ResNet-50 with far fewer parameters and FLOPs.</a:t>
            </a:r>
          </a:p>
          <a:p>
            <a:pPr marL="0" indent="0" algn="just" fontAlgn="base">
              <a:spcBef>
                <a:spcPts val="0"/>
              </a:spcBef>
              <a:buNone/>
            </a:pPr>
            <a:r>
              <a:rPr lang="en-US" sz="2000" b="0" i="0" u="none" strike="noStrike" dirty="0">
                <a:solidFill>
                  <a:srgbClr val="000000"/>
                </a:solidFill>
                <a:effectLst/>
                <a:latin typeface="Times New Roman" panose="02020603050405020304" pitchFamily="18" charset="0"/>
              </a:rPr>
              <a:t>Real-world Deployment:</a:t>
            </a:r>
          </a:p>
          <a:p>
            <a:pPr marL="0" indent="0" algn="just" fontAlgn="base">
              <a:spcBef>
                <a:spcPts val="0"/>
              </a:spcBef>
              <a:buNone/>
            </a:pPr>
            <a:endParaRPr lang="en-US" sz="2000" b="0" i="0" u="none" strike="noStrike" dirty="0">
              <a:solidFill>
                <a:srgbClr val="000000"/>
              </a:solidFill>
              <a:effectLst/>
              <a:latin typeface="Times New Roman" panose="02020603050405020304" pitchFamily="18" charset="0"/>
            </a:endParaRPr>
          </a:p>
          <a:p>
            <a:pPr marL="0" indent="0" algn="just" fontAlgn="base">
              <a:spcBef>
                <a:spcPts val="0"/>
              </a:spcBef>
              <a:buNone/>
            </a:pPr>
            <a:r>
              <a:rPr lang="en-US" sz="2000" b="0" i="0" u="none" strike="noStrike" dirty="0">
                <a:solidFill>
                  <a:srgbClr val="000000"/>
                </a:solidFill>
                <a:effectLst/>
                <a:latin typeface="Times New Roman" panose="02020603050405020304" pitchFamily="18" charset="0"/>
              </a:rPr>
              <a:t>Successfully used in various applications like Google’s real-time image recognition on smartphones.</a:t>
            </a:r>
          </a:p>
          <a:p>
            <a:pPr marL="0" indent="0" algn="just" fontAlgn="base">
              <a:spcBef>
                <a:spcPts val="0"/>
              </a:spcBef>
              <a:buNone/>
            </a:pPr>
            <a:r>
              <a:rPr lang="en-US" sz="2000" b="0" i="0" u="none" strike="noStrike" dirty="0">
                <a:solidFill>
                  <a:srgbClr val="000000"/>
                </a:solidFill>
                <a:effectLst/>
                <a:latin typeface="Times New Roman" panose="02020603050405020304" pitchFamily="18" charset="0"/>
              </a:rPr>
              <a:t>Implemented in edge devices for IoT applications.</a:t>
            </a:r>
            <a:endParaRPr lang="en-US" sz="2000" dirty="0"/>
          </a:p>
        </p:txBody>
      </p:sp>
    </p:spTree>
    <p:extLst>
      <p:ext uri="{BB962C8B-B14F-4D97-AF65-F5344CB8AC3E}">
        <p14:creationId xmlns:p14="http://schemas.microsoft.com/office/powerpoint/2010/main" val="37461542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A3C95-93FC-7F63-796E-81CF2FD4DB0A}"/>
              </a:ext>
            </a:extLst>
          </p:cNvPr>
          <p:cNvSpPr>
            <a:spLocks noGrp="1"/>
          </p:cNvSpPr>
          <p:nvPr>
            <p:ph type="title"/>
          </p:nvPr>
        </p:nvSpPr>
        <p:spPr>
          <a:xfrm>
            <a:off x="687613" y="-157389"/>
            <a:ext cx="10515600" cy="1325563"/>
          </a:xfrm>
        </p:spPr>
        <p:txBody>
          <a:bodyPr>
            <a:normAutofit/>
          </a:bodyPr>
          <a:lstStyle/>
          <a:p>
            <a:r>
              <a:rPr lang="en-US" sz="4000" b="1" dirty="0">
                <a:latin typeface="Times New Roman" panose="02020603050405020304" pitchFamily="18" charset="0"/>
                <a:cs typeface="Times New Roman" panose="02020603050405020304" pitchFamily="18" charset="0"/>
              </a:rPr>
              <a:t>Critical Analysis</a:t>
            </a:r>
          </a:p>
        </p:txBody>
      </p:sp>
      <p:sp>
        <p:nvSpPr>
          <p:cNvPr id="3" name="Content Placeholder 2">
            <a:extLst>
              <a:ext uri="{FF2B5EF4-FFF2-40B4-BE49-F238E27FC236}">
                <a16:creationId xmlns:a16="http://schemas.microsoft.com/office/drawing/2014/main" id="{65D972D8-BCD8-A210-BC34-0F608F510F00}"/>
              </a:ext>
            </a:extLst>
          </p:cNvPr>
          <p:cNvSpPr>
            <a:spLocks noGrp="1"/>
          </p:cNvSpPr>
          <p:nvPr>
            <p:ph idx="1"/>
          </p:nvPr>
        </p:nvSpPr>
        <p:spPr>
          <a:xfrm>
            <a:off x="687613" y="729117"/>
            <a:ext cx="10816771" cy="4441824"/>
          </a:xfrm>
        </p:spPr>
        <p:txBody>
          <a:bodyPr>
            <a:noAutofit/>
          </a:bodyPr>
          <a:lstStyle/>
          <a:p>
            <a:pPr algn="just"/>
            <a:r>
              <a:rPr lang="en-US" sz="2200" dirty="0">
                <a:latin typeface="Times New Roman" panose="02020603050405020304" pitchFamily="18" charset="0"/>
                <a:cs typeface="Times New Roman" panose="02020603050405020304" pitchFamily="18" charset="0"/>
              </a:rPr>
              <a:t>Strengths:</a:t>
            </a:r>
          </a:p>
          <a:p>
            <a:pPr marL="0" indent="0" algn="just">
              <a:buNone/>
            </a:pPr>
            <a:r>
              <a:rPr lang="en-US" sz="2200" dirty="0">
                <a:latin typeface="Times New Roman" panose="02020603050405020304" pitchFamily="18" charset="0"/>
                <a:cs typeface="Times New Roman" panose="02020603050405020304" pitchFamily="18" charset="0"/>
              </a:rPr>
              <a:t>   Efficiency: Depthwise separable convolutions significantly reduce computational load.</a:t>
            </a:r>
          </a:p>
          <a:p>
            <a:pPr marL="0" indent="0" algn="just">
              <a:buNone/>
            </a:pPr>
            <a:r>
              <a:rPr lang="en-US" sz="2200" dirty="0">
                <a:latin typeface="Times New Roman" panose="02020603050405020304" pitchFamily="18" charset="0"/>
                <a:cs typeface="Times New Roman" panose="02020603050405020304" pitchFamily="18" charset="0"/>
              </a:rPr>
              <a:t>   Flexibility: Width and resolution multipliers allow for scalable architectures.</a:t>
            </a:r>
          </a:p>
          <a:p>
            <a:pPr marL="0" indent="0" algn="just">
              <a:buNone/>
            </a:pPr>
            <a:r>
              <a:rPr lang="en-US" sz="2200" dirty="0">
                <a:latin typeface="Times New Roman" panose="02020603050405020304" pitchFamily="18" charset="0"/>
                <a:cs typeface="Times New Roman" panose="02020603050405020304" pitchFamily="18" charset="0"/>
              </a:rPr>
              <a:t>   Real-world Applicability: Demonstrated success in mobile and embedded deployments.</a:t>
            </a:r>
          </a:p>
          <a:p>
            <a:pPr algn="just"/>
            <a:r>
              <a:rPr lang="en-US" sz="2200" dirty="0">
                <a:latin typeface="Times New Roman" panose="02020603050405020304" pitchFamily="18" charset="0"/>
                <a:cs typeface="Times New Roman" panose="02020603050405020304" pitchFamily="18" charset="0"/>
              </a:rPr>
              <a:t>Weaknesses:</a:t>
            </a:r>
          </a:p>
          <a:p>
            <a:pPr marL="174625" indent="0" algn="just">
              <a:buNone/>
            </a:pPr>
            <a:r>
              <a:rPr lang="en-US" sz="2200" dirty="0">
                <a:latin typeface="Times New Roman" panose="02020603050405020304" pitchFamily="18" charset="0"/>
                <a:cs typeface="Times New Roman" panose="02020603050405020304" pitchFamily="18" charset="0"/>
              </a:rPr>
              <a:t>Accuracy Trade-offs: While efficient, MobileNets may have lower accuracy than larger,     more complex models.</a:t>
            </a:r>
          </a:p>
          <a:p>
            <a:pPr marL="174625" indent="0" algn="just">
              <a:buNone/>
            </a:pPr>
            <a:r>
              <a:rPr lang="en-US" sz="2200" dirty="0">
                <a:latin typeface="Times New Roman" panose="02020603050405020304" pitchFamily="18" charset="0"/>
                <a:cs typeface="Times New Roman" panose="02020603050405020304" pitchFamily="18" charset="0"/>
              </a:rPr>
              <a:t>Hardware Dependence: Optimal performance often requires specific hardware  optimizations.</a:t>
            </a:r>
          </a:p>
          <a:p>
            <a:pPr algn="just"/>
            <a:r>
              <a:rPr lang="en-US" sz="2200" dirty="0">
                <a:latin typeface="Times New Roman" panose="02020603050405020304" pitchFamily="18" charset="0"/>
                <a:cs typeface="Times New Roman" panose="02020603050405020304" pitchFamily="18" charset="0"/>
              </a:rPr>
              <a:t>Future Directions:</a:t>
            </a:r>
          </a:p>
          <a:p>
            <a:pPr marL="0" indent="0" algn="just">
              <a:buNone/>
            </a:pPr>
            <a:r>
              <a:rPr lang="en-US" sz="2200" dirty="0">
                <a:latin typeface="Times New Roman" panose="02020603050405020304" pitchFamily="18" charset="0"/>
                <a:cs typeface="Times New Roman" panose="02020603050405020304" pitchFamily="18" charset="0"/>
              </a:rPr>
              <a:t>   Hybrid Architectures: Combining MobileNets with other lightweight models or techniques.</a:t>
            </a:r>
          </a:p>
          <a:p>
            <a:pPr marL="174625" indent="0" algn="just">
              <a:buNone/>
            </a:pPr>
            <a:r>
              <a:rPr lang="en-US" sz="2200" dirty="0">
                <a:latin typeface="Times New Roman" panose="02020603050405020304" pitchFamily="18" charset="0"/>
                <a:cs typeface="Times New Roman" panose="02020603050405020304" pitchFamily="18" charset="0"/>
              </a:rPr>
              <a:t>Advanced Training Techniques: Utilizing techniques like transfer learning, quantization, and   pruning to further optimize performance.</a:t>
            </a:r>
          </a:p>
          <a:p>
            <a:pPr marL="0" indent="0" algn="just">
              <a:buNone/>
            </a:pPr>
            <a:r>
              <a:rPr lang="en-US" sz="2200" dirty="0">
                <a:latin typeface="Times New Roman" panose="02020603050405020304" pitchFamily="18" charset="0"/>
                <a:cs typeface="Times New Roman" panose="02020603050405020304" pitchFamily="18" charset="0"/>
              </a:rPr>
              <a:t>  Edge AI: Enhancing capabilities for edge devices with even stricter resource constraints.</a:t>
            </a:r>
          </a:p>
        </p:txBody>
      </p:sp>
    </p:spTree>
    <p:extLst>
      <p:ext uri="{BB962C8B-B14F-4D97-AF65-F5344CB8AC3E}">
        <p14:creationId xmlns:p14="http://schemas.microsoft.com/office/powerpoint/2010/main" val="16221394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EE1D38-5ACE-B04D-5A59-7982701774B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556A157-26D2-2A89-CD1D-1D797E097944}"/>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Results</a:t>
            </a:r>
          </a:p>
        </p:txBody>
      </p:sp>
      <p:pic>
        <p:nvPicPr>
          <p:cNvPr id="5" name="Picture 4">
            <a:extLst>
              <a:ext uri="{FF2B5EF4-FFF2-40B4-BE49-F238E27FC236}">
                <a16:creationId xmlns:a16="http://schemas.microsoft.com/office/drawing/2014/main" id="{FB8D4B53-FDFB-02F1-D5EA-A927DB415B41}"/>
              </a:ext>
            </a:extLst>
          </p:cNvPr>
          <p:cNvPicPr>
            <a:picLocks noChangeAspect="1"/>
          </p:cNvPicPr>
          <p:nvPr/>
        </p:nvPicPr>
        <p:blipFill>
          <a:blip r:embed="rId2"/>
          <a:stretch>
            <a:fillRect/>
          </a:stretch>
        </p:blipFill>
        <p:spPr>
          <a:xfrm>
            <a:off x="838200" y="1500860"/>
            <a:ext cx="2800741" cy="3362794"/>
          </a:xfrm>
          <a:prstGeom prst="rect">
            <a:avLst/>
          </a:prstGeom>
        </p:spPr>
      </p:pic>
      <p:pic>
        <p:nvPicPr>
          <p:cNvPr id="7" name="Picture 6">
            <a:extLst>
              <a:ext uri="{FF2B5EF4-FFF2-40B4-BE49-F238E27FC236}">
                <a16:creationId xmlns:a16="http://schemas.microsoft.com/office/drawing/2014/main" id="{B8C610BC-D809-56CF-E528-2DA975FD65C8}"/>
              </a:ext>
            </a:extLst>
          </p:cNvPr>
          <p:cNvPicPr>
            <a:picLocks noChangeAspect="1"/>
          </p:cNvPicPr>
          <p:nvPr/>
        </p:nvPicPr>
        <p:blipFill>
          <a:blip r:embed="rId3"/>
          <a:stretch>
            <a:fillRect/>
          </a:stretch>
        </p:blipFill>
        <p:spPr>
          <a:xfrm>
            <a:off x="4578841" y="1389284"/>
            <a:ext cx="2837236" cy="3474370"/>
          </a:xfrm>
          <a:prstGeom prst="rect">
            <a:avLst/>
          </a:prstGeom>
        </p:spPr>
      </p:pic>
      <p:pic>
        <p:nvPicPr>
          <p:cNvPr id="9" name="Picture 8">
            <a:extLst>
              <a:ext uri="{FF2B5EF4-FFF2-40B4-BE49-F238E27FC236}">
                <a16:creationId xmlns:a16="http://schemas.microsoft.com/office/drawing/2014/main" id="{6C8AC771-4255-2FA0-4F74-9BF6D88367F7}"/>
              </a:ext>
            </a:extLst>
          </p:cNvPr>
          <p:cNvPicPr>
            <a:picLocks noChangeAspect="1"/>
          </p:cNvPicPr>
          <p:nvPr/>
        </p:nvPicPr>
        <p:blipFill>
          <a:blip r:embed="rId4"/>
          <a:stretch>
            <a:fillRect/>
          </a:stretch>
        </p:blipFill>
        <p:spPr>
          <a:xfrm>
            <a:off x="8051252" y="1389284"/>
            <a:ext cx="2667372" cy="3381847"/>
          </a:xfrm>
          <a:prstGeom prst="rect">
            <a:avLst/>
          </a:prstGeom>
        </p:spPr>
      </p:pic>
    </p:spTree>
    <p:extLst>
      <p:ext uri="{BB962C8B-B14F-4D97-AF65-F5344CB8AC3E}">
        <p14:creationId xmlns:p14="http://schemas.microsoft.com/office/powerpoint/2010/main" val="32424921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FE17E1-25BD-B77E-08F1-F47A4C4D13D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E471C8D-A45A-7B70-E8AF-B3B42745EBDC}"/>
              </a:ext>
            </a:extLst>
          </p:cNvPr>
          <p:cNvSpPr>
            <a:spLocks noGrp="1"/>
          </p:cNvSpPr>
          <p:nvPr>
            <p:ph type="title"/>
          </p:nvPr>
        </p:nvSpPr>
        <p:spPr>
          <a:xfrm>
            <a:off x="304800" y="169408"/>
            <a:ext cx="10515600" cy="1325563"/>
          </a:xfrm>
        </p:spPr>
        <p:txBody>
          <a:bodyPr>
            <a:normAutofit/>
          </a:bodyPr>
          <a:lstStyle/>
          <a:p>
            <a:r>
              <a:rPr lang="en-US" sz="4000" b="1" dirty="0">
                <a:latin typeface="Times New Roman" panose="02020603050405020304" pitchFamily="18" charset="0"/>
                <a:cs typeface="Times New Roman" panose="02020603050405020304" pitchFamily="18" charset="0"/>
              </a:rPr>
              <a:t>References</a:t>
            </a:r>
          </a:p>
        </p:txBody>
      </p:sp>
      <p:sp>
        <p:nvSpPr>
          <p:cNvPr id="6" name="TextBox 5">
            <a:extLst>
              <a:ext uri="{FF2B5EF4-FFF2-40B4-BE49-F238E27FC236}">
                <a16:creationId xmlns:a16="http://schemas.microsoft.com/office/drawing/2014/main" id="{17BE4796-CF79-49A6-F532-3CF173410862}"/>
              </a:ext>
            </a:extLst>
          </p:cNvPr>
          <p:cNvSpPr txBox="1"/>
          <p:nvPr/>
        </p:nvSpPr>
        <p:spPr>
          <a:xfrm>
            <a:off x="304800" y="1611085"/>
            <a:ext cx="11030857" cy="3139321"/>
          </a:xfrm>
          <a:prstGeom prst="rect">
            <a:avLst/>
          </a:prstGeom>
          <a:noFill/>
        </p:spPr>
        <p:txBody>
          <a:bodyPr wrap="square" rtlCol="0">
            <a:spAutoFit/>
          </a:bodyPr>
          <a:lstStyle/>
          <a:p>
            <a:r>
              <a:rPr lang="en-US" sz="2200" dirty="0">
                <a:latin typeface="Times New Roman" panose="02020603050405020304" pitchFamily="18" charset="0"/>
                <a:cs typeface="Times New Roman" panose="02020603050405020304" pitchFamily="18" charset="0"/>
              </a:rPr>
              <a:t>Howard, A. G., Zhu, M., Chen, B., </a:t>
            </a:r>
            <a:r>
              <a:rPr lang="en-US" sz="2200" dirty="0" err="1">
                <a:latin typeface="Times New Roman" panose="02020603050405020304" pitchFamily="18" charset="0"/>
                <a:cs typeface="Times New Roman" panose="02020603050405020304" pitchFamily="18" charset="0"/>
              </a:rPr>
              <a:t>Kalenichenko</a:t>
            </a:r>
            <a:r>
              <a:rPr lang="en-US" sz="2200" dirty="0">
                <a:latin typeface="Times New Roman" panose="02020603050405020304" pitchFamily="18" charset="0"/>
                <a:cs typeface="Times New Roman" panose="02020603050405020304" pitchFamily="18" charset="0"/>
              </a:rPr>
              <a:t>, D., Wang, W., </a:t>
            </a:r>
            <a:r>
              <a:rPr lang="en-US" sz="2200" dirty="0" err="1">
                <a:latin typeface="Times New Roman" panose="02020603050405020304" pitchFamily="18" charset="0"/>
                <a:cs typeface="Times New Roman" panose="02020603050405020304" pitchFamily="18" charset="0"/>
              </a:rPr>
              <a:t>Weyand</a:t>
            </a:r>
            <a:r>
              <a:rPr lang="en-US" sz="2200" dirty="0">
                <a:latin typeface="Times New Roman" panose="02020603050405020304" pitchFamily="18" charset="0"/>
                <a:cs typeface="Times New Roman" panose="02020603050405020304" pitchFamily="18" charset="0"/>
              </a:rPr>
              <a:t>, T., </a:t>
            </a:r>
            <a:r>
              <a:rPr lang="en-US" sz="2200" dirty="0" err="1">
                <a:latin typeface="Times New Roman" panose="02020603050405020304" pitchFamily="18" charset="0"/>
                <a:cs typeface="Times New Roman" panose="02020603050405020304" pitchFamily="18" charset="0"/>
              </a:rPr>
              <a:t>Andreetto</a:t>
            </a:r>
            <a:r>
              <a:rPr lang="en-US" sz="2200" dirty="0">
                <a:latin typeface="Times New Roman" panose="02020603050405020304" pitchFamily="18" charset="0"/>
                <a:cs typeface="Times New Roman" panose="02020603050405020304" pitchFamily="18" charset="0"/>
              </a:rPr>
              <a:t>, M., &amp; Adam, H. (2017, April 17). MobileNets: Efficient convolutional neural networks for Mobile Vision Applications. arXiv.org. </a:t>
            </a:r>
            <a:r>
              <a:rPr lang="en-US" sz="2200" dirty="0">
                <a:latin typeface="Times New Roman" panose="02020603050405020304" pitchFamily="18" charset="0"/>
                <a:cs typeface="Times New Roman" panose="02020603050405020304" pitchFamily="18" charset="0"/>
                <a:hlinkClick r:id="rId2"/>
              </a:rPr>
              <a:t>https://arxiv.org/abs/1704.04861</a:t>
            </a:r>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Sandler, M., et al. "MobileNetV2: Inverted Residuals and Linear Bottlenecks." Proceedings of the IEEE Conference on Computer Vision and Pattern Recognition. 2018.</a:t>
            </a:r>
          </a:p>
          <a:p>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Howard, A., et al. "Searching for MobileNetV3." Proceedings of the IEEE International Conference on Computer Vision. 2019.</a:t>
            </a:r>
          </a:p>
        </p:txBody>
      </p:sp>
    </p:spTree>
    <p:extLst>
      <p:ext uri="{BB962C8B-B14F-4D97-AF65-F5344CB8AC3E}">
        <p14:creationId xmlns:p14="http://schemas.microsoft.com/office/powerpoint/2010/main" val="8038918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411</TotalTime>
  <Words>816</Words>
  <Application>Microsoft Office PowerPoint</Application>
  <PresentationFormat>Widescreen</PresentationFormat>
  <Paragraphs>82</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Times New Roman</vt:lpstr>
      <vt:lpstr>Office Theme</vt:lpstr>
      <vt:lpstr>PowerPoint Presentation</vt:lpstr>
      <vt:lpstr>PowerPoint Presentation</vt:lpstr>
      <vt:lpstr>PowerPoint Presentation</vt:lpstr>
      <vt:lpstr>Objectives</vt:lpstr>
      <vt:lpstr>PowerPoint Presentation</vt:lpstr>
      <vt:lpstr>Result</vt:lpstr>
      <vt:lpstr>Critical Analysis</vt:lpstr>
      <vt:lpstr>Results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mani shankar reddy mali</dc:creator>
  <cp:lastModifiedBy>GOPI P</cp:lastModifiedBy>
  <cp:revision>5</cp:revision>
  <dcterms:created xsi:type="dcterms:W3CDTF">2024-04-07T16:54:59Z</dcterms:created>
  <dcterms:modified xsi:type="dcterms:W3CDTF">2024-07-24T03:41:17Z</dcterms:modified>
</cp:coreProperties>
</file>