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70" r:id="rId13"/>
    <p:sldId id="271" r:id="rId14"/>
    <p:sldId id="268" r:id="rId15"/>
    <p:sldId id="269"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79398D-CE2A-46A4-9B1F-718C111F6241}"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5E714-E9B9-4C43-93C5-EF8148D6460A}" type="slidenum">
              <a:rPr lang="en-US" smtClean="0"/>
              <a:t>‹#›</a:t>
            </a:fld>
            <a:endParaRPr lang="en-US"/>
          </a:p>
        </p:txBody>
      </p:sp>
    </p:spTree>
    <p:extLst>
      <p:ext uri="{BB962C8B-B14F-4D97-AF65-F5344CB8AC3E}">
        <p14:creationId xmlns:p14="http://schemas.microsoft.com/office/powerpoint/2010/main" val="2777219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79398D-CE2A-46A4-9B1F-718C111F6241}"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5E714-E9B9-4C43-93C5-EF8148D6460A}" type="slidenum">
              <a:rPr lang="en-US" smtClean="0"/>
              <a:t>‹#›</a:t>
            </a:fld>
            <a:endParaRPr lang="en-US"/>
          </a:p>
        </p:txBody>
      </p:sp>
    </p:spTree>
    <p:extLst>
      <p:ext uri="{BB962C8B-B14F-4D97-AF65-F5344CB8AC3E}">
        <p14:creationId xmlns:p14="http://schemas.microsoft.com/office/powerpoint/2010/main" val="4204390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A79398D-CE2A-46A4-9B1F-718C111F6241}"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5E714-E9B9-4C43-93C5-EF8148D6460A}" type="slidenum">
              <a:rPr lang="en-US" smtClean="0"/>
              <a:t>‹#›</a:t>
            </a:fld>
            <a:endParaRPr lang="en-US"/>
          </a:p>
        </p:txBody>
      </p:sp>
    </p:spTree>
    <p:extLst>
      <p:ext uri="{BB962C8B-B14F-4D97-AF65-F5344CB8AC3E}">
        <p14:creationId xmlns:p14="http://schemas.microsoft.com/office/powerpoint/2010/main" val="3376106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A79398D-CE2A-46A4-9B1F-718C111F6241}"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5E714-E9B9-4C43-93C5-EF8148D6460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24832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79398D-CE2A-46A4-9B1F-718C111F6241}"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5E714-E9B9-4C43-93C5-EF8148D6460A}" type="slidenum">
              <a:rPr lang="en-US" smtClean="0"/>
              <a:t>‹#›</a:t>
            </a:fld>
            <a:endParaRPr lang="en-US"/>
          </a:p>
        </p:txBody>
      </p:sp>
    </p:spTree>
    <p:extLst>
      <p:ext uri="{BB962C8B-B14F-4D97-AF65-F5344CB8AC3E}">
        <p14:creationId xmlns:p14="http://schemas.microsoft.com/office/powerpoint/2010/main" val="3661290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79398D-CE2A-46A4-9B1F-718C111F6241}" type="datetimeFigureOut">
              <a:rPr lang="en-US" smtClean="0"/>
              <a:t>3/22/2022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5E714-E9B9-4C43-93C5-EF8148D6460A}" type="slidenum">
              <a:rPr lang="en-US" smtClean="0"/>
              <a:t>‹#›</a:t>
            </a:fld>
            <a:endParaRPr lang="en-US"/>
          </a:p>
        </p:txBody>
      </p:sp>
    </p:spTree>
    <p:extLst>
      <p:ext uri="{BB962C8B-B14F-4D97-AF65-F5344CB8AC3E}">
        <p14:creationId xmlns:p14="http://schemas.microsoft.com/office/powerpoint/2010/main" val="2465402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79398D-CE2A-46A4-9B1F-718C111F6241}" type="datetimeFigureOut">
              <a:rPr lang="en-US" smtClean="0"/>
              <a:t>3/22/2022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5E714-E9B9-4C43-93C5-EF8148D6460A}" type="slidenum">
              <a:rPr lang="en-US" smtClean="0"/>
              <a:t>‹#›</a:t>
            </a:fld>
            <a:endParaRPr lang="en-US"/>
          </a:p>
        </p:txBody>
      </p:sp>
    </p:spTree>
    <p:extLst>
      <p:ext uri="{BB962C8B-B14F-4D97-AF65-F5344CB8AC3E}">
        <p14:creationId xmlns:p14="http://schemas.microsoft.com/office/powerpoint/2010/main" val="1277117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79398D-CE2A-46A4-9B1F-718C111F6241}"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5E714-E9B9-4C43-93C5-EF8148D6460A}" type="slidenum">
              <a:rPr lang="en-US" smtClean="0"/>
              <a:t>‹#›</a:t>
            </a:fld>
            <a:endParaRPr lang="en-US"/>
          </a:p>
        </p:txBody>
      </p:sp>
    </p:spTree>
    <p:extLst>
      <p:ext uri="{BB962C8B-B14F-4D97-AF65-F5344CB8AC3E}">
        <p14:creationId xmlns:p14="http://schemas.microsoft.com/office/powerpoint/2010/main" val="4256104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79398D-CE2A-46A4-9B1F-718C111F6241}"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5E714-E9B9-4C43-93C5-EF8148D6460A}" type="slidenum">
              <a:rPr lang="en-US" smtClean="0"/>
              <a:t>‹#›</a:t>
            </a:fld>
            <a:endParaRPr lang="en-US"/>
          </a:p>
        </p:txBody>
      </p:sp>
    </p:spTree>
    <p:extLst>
      <p:ext uri="{BB962C8B-B14F-4D97-AF65-F5344CB8AC3E}">
        <p14:creationId xmlns:p14="http://schemas.microsoft.com/office/powerpoint/2010/main" val="61028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A79398D-CE2A-46A4-9B1F-718C111F6241}"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5E714-E9B9-4C43-93C5-EF8148D6460A}" type="slidenum">
              <a:rPr lang="en-US" smtClean="0"/>
              <a:t>‹#›</a:t>
            </a:fld>
            <a:endParaRPr lang="en-US"/>
          </a:p>
        </p:txBody>
      </p:sp>
    </p:spTree>
    <p:extLst>
      <p:ext uri="{BB962C8B-B14F-4D97-AF65-F5344CB8AC3E}">
        <p14:creationId xmlns:p14="http://schemas.microsoft.com/office/powerpoint/2010/main" val="682098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79398D-CE2A-46A4-9B1F-718C111F6241}"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5E714-E9B9-4C43-93C5-EF8148D6460A}" type="slidenum">
              <a:rPr lang="en-US" smtClean="0"/>
              <a:t>‹#›</a:t>
            </a:fld>
            <a:endParaRPr lang="en-US"/>
          </a:p>
        </p:txBody>
      </p:sp>
    </p:spTree>
    <p:extLst>
      <p:ext uri="{BB962C8B-B14F-4D97-AF65-F5344CB8AC3E}">
        <p14:creationId xmlns:p14="http://schemas.microsoft.com/office/powerpoint/2010/main" val="815675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79398D-CE2A-46A4-9B1F-718C111F6241}"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5E714-E9B9-4C43-93C5-EF8148D6460A}" type="slidenum">
              <a:rPr lang="en-US" smtClean="0"/>
              <a:t>‹#›</a:t>
            </a:fld>
            <a:endParaRPr lang="en-US"/>
          </a:p>
        </p:txBody>
      </p:sp>
    </p:spTree>
    <p:extLst>
      <p:ext uri="{BB962C8B-B14F-4D97-AF65-F5344CB8AC3E}">
        <p14:creationId xmlns:p14="http://schemas.microsoft.com/office/powerpoint/2010/main" val="2351175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79398D-CE2A-46A4-9B1F-718C111F6241}" type="datetimeFigureOut">
              <a:rPr lang="en-US" smtClean="0"/>
              <a:t>3/22/2022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15E714-E9B9-4C43-93C5-EF8148D6460A}" type="slidenum">
              <a:rPr lang="en-US" smtClean="0"/>
              <a:t>‹#›</a:t>
            </a:fld>
            <a:endParaRPr lang="en-US"/>
          </a:p>
        </p:txBody>
      </p:sp>
    </p:spTree>
    <p:extLst>
      <p:ext uri="{BB962C8B-B14F-4D97-AF65-F5344CB8AC3E}">
        <p14:creationId xmlns:p14="http://schemas.microsoft.com/office/powerpoint/2010/main" val="4103371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A79398D-CE2A-46A4-9B1F-718C111F6241}" type="datetimeFigureOut">
              <a:rPr lang="en-US" smtClean="0"/>
              <a:t>3/22/2022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915E714-E9B9-4C43-93C5-EF8148D6460A}" type="slidenum">
              <a:rPr lang="en-US" smtClean="0"/>
              <a:t>‹#›</a:t>
            </a:fld>
            <a:endParaRPr lang="en-US"/>
          </a:p>
        </p:txBody>
      </p:sp>
    </p:spTree>
    <p:extLst>
      <p:ext uri="{BB962C8B-B14F-4D97-AF65-F5344CB8AC3E}">
        <p14:creationId xmlns:p14="http://schemas.microsoft.com/office/powerpoint/2010/main" val="263896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A79398D-CE2A-46A4-9B1F-718C111F6241}" type="datetimeFigureOut">
              <a:rPr lang="en-US" smtClean="0"/>
              <a:t>3/22/2022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915E714-E9B9-4C43-93C5-EF8148D6460A}" type="slidenum">
              <a:rPr lang="en-US" smtClean="0"/>
              <a:t>‹#›</a:t>
            </a:fld>
            <a:endParaRPr lang="en-US"/>
          </a:p>
        </p:txBody>
      </p:sp>
    </p:spTree>
    <p:extLst>
      <p:ext uri="{BB962C8B-B14F-4D97-AF65-F5344CB8AC3E}">
        <p14:creationId xmlns:p14="http://schemas.microsoft.com/office/powerpoint/2010/main" val="3237670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A79398D-CE2A-46A4-9B1F-718C111F6241}" type="datetimeFigureOut">
              <a:rPr lang="en-US" smtClean="0"/>
              <a:t>3/22/2022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915E714-E9B9-4C43-93C5-EF8148D6460A}" type="slidenum">
              <a:rPr lang="en-US" smtClean="0"/>
              <a:t>‹#›</a:t>
            </a:fld>
            <a:endParaRPr lang="en-US"/>
          </a:p>
        </p:txBody>
      </p:sp>
    </p:spTree>
    <p:extLst>
      <p:ext uri="{BB962C8B-B14F-4D97-AF65-F5344CB8AC3E}">
        <p14:creationId xmlns:p14="http://schemas.microsoft.com/office/powerpoint/2010/main" val="3127441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79398D-CE2A-46A4-9B1F-718C111F6241}"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5E714-E9B9-4C43-93C5-EF8148D6460A}" type="slidenum">
              <a:rPr lang="en-US" smtClean="0"/>
              <a:t>‹#›</a:t>
            </a:fld>
            <a:endParaRPr lang="en-US"/>
          </a:p>
        </p:txBody>
      </p:sp>
    </p:spTree>
    <p:extLst>
      <p:ext uri="{BB962C8B-B14F-4D97-AF65-F5344CB8AC3E}">
        <p14:creationId xmlns:p14="http://schemas.microsoft.com/office/powerpoint/2010/main" val="3711418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A79398D-CE2A-46A4-9B1F-718C111F6241}" type="datetimeFigureOut">
              <a:rPr lang="en-US" smtClean="0"/>
              <a:t>3/22/2022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915E714-E9B9-4C43-93C5-EF8148D6460A}" type="slidenum">
              <a:rPr lang="en-US" smtClean="0"/>
              <a:t>‹#›</a:t>
            </a:fld>
            <a:endParaRPr lang="en-US"/>
          </a:p>
        </p:txBody>
      </p:sp>
    </p:spTree>
    <p:extLst>
      <p:ext uri="{BB962C8B-B14F-4D97-AF65-F5344CB8AC3E}">
        <p14:creationId xmlns:p14="http://schemas.microsoft.com/office/powerpoint/2010/main" val="29666993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09179-C1D4-4F66-889F-2EFA78DAE80F}"/>
              </a:ext>
            </a:extLst>
          </p:cNvPr>
          <p:cNvSpPr>
            <a:spLocks noGrp="1"/>
          </p:cNvSpPr>
          <p:nvPr>
            <p:ph type="ctrTitle"/>
          </p:nvPr>
        </p:nvSpPr>
        <p:spPr>
          <a:xfrm>
            <a:off x="1438183" y="1122362"/>
            <a:ext cx="9229817" cy="3227695"/>
          </a:xfrm>
        </p:spPr>
        <p:txBody>
          <a:bodyPr>
            <a:normAutofit/>
          </a:bodyPr>
          <a:lstStyle/>
          <a:p>
            <a:pPr marL="2047875" marR="503555" indent="-1612900" algn="l">
              <a:spcBef>
                <a:spcPts val="395"/>
              </a:spcBef>
              <a:spcAft>
                <a:spcPts val="0"/>
              </a:spcAft>
            </a:pPr>
            <a:r>
              <a:rPr lang="en-US" sz="4000" b="1" dirty="0">
                <a:effectLst/>
                <a:latin typeface="Times New Roman" panose="02020603050405020304" pitchFamily="18" charset="0"/>
                <a:ea typeface="Times New Roman" panose="02020603050405020304" pitchFamily="18" charset="0"/>
              </a:rPr>
              <a:t>Journal Club </a:t>
            </a:r>
            <a:r>
              <a:rPr lang="en-US" sz="4000" b="1" dirty="0">
                <a:latin typeface="Times New Roman" panose="02020603050405020304" pitchFamily="18" charset="0"/>
                <a:ea typeface="Times New Roman" panose="02020603050405020304" pitchFamily="18" charset="0"/>
              </a:rPr>
              <a:t>P</a:t>
            </a:r>
            <a:r>
              <a:rPr lang="en-US" sz="4000" b="1" dirty="0">
                <a:effectLst/>
                <a:latin typeface="Times New Roman" panose="02020603050405020304" pitchFamily="18" charset="0"/>
                <a:ea typeface="Times New Roman" panose="02020603050405020304" pitchFamily="18" charset="0"/>
              </a:rPr>
              <a:t>resentation on</a:t>
            </a:r>
            <a:br>
              <a:rPr lang="en-US" sz="4000" b="1" dirty="0">
                <a:effectLst/>
                <a:latin typeface="Times New Roman" panose="02020603050405020304" pitchFamily="18" charset="0"/>
                <a:ea typeface="Times New Roman" panose="02020603050405020304" pitchFamily="18" charset="0"/>
              </a:rPr>
            </a:br>
            <a:r>
              <a:rPr lang="en-US" sz="4000" b="1" dirty="0">
                <a:effectLst/>
                <a:latin typeface="Times New Roman" panose="02020603050405020304" pitchFamily="18" charset="0"/>
                <a:ea typeface="Times New Roman" panose="02020603050405020304" pitchFamily="18" charset="0"/>
              </a:rPr>
              <a:t>A State of Art for Semantic Analysis of Natural Language Processing</a:t>
            </a:r>
          </a:p>
        </p:txBody>
      </p:sp>
    </p:spTree>
    <p:extLst>
      <p:ext uri="{BB962C8B-B14F-4D97-AF65-F5344CB8AC3E}">
        <p14:creationId xmlns:p14="http://schemas.microsoft.com/office/powerpoint/2010/main" val="3157231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0DBE-88BA-4A15-8F68-D042ACA52117}"/>
              </a:ext>
            </a:extLst>
          </p:cNvPr>
          <p:cNvSpPr>
            <a:spLocks noGrp="1"/>
          </p:cNvSpPr>
          <p:nvPr>
            <p:ph type="title"/>
          </p:nvPr>
        </p:nvSpPr>
        <p:spPr>
          <a:xfrm>
            <a:off x="646111" y="452718"/>
            <a:ext cx="9404723" cy="878932"/>
          </a:xfrm>
        </p:spPr>
        <p:txBody>
          <a:bodyPr>
            <a:normAutofit/>
          </a:bodyPr>
          <a:lstStyle/>
          <a:p>
            <a:r>
              <a:rPr lang="en-US" sz="2400" b="1" dirty="0">
                <a:latin typeface="Times New Roman" panose="02020603050405020304" pitchFamily="18" charset="0"/>
                <a:cs typeface="Times New Roman" panose="02020603050405020304" pitchFamily="18" charset="0"/>
              </a:rPr>
              <a:t>Explanation of example</a:t>
            </a:r>
          </a:p>
        </p:txBody>
      </p:sp>
      <p:sp>
        <p:nvSpPr>
          <p:cNvPr id="3" name="Content Placeholder 2">
            <a:extLst>
              <a:ext uri="{FF2B5EF4-FFF2-40B4-BE49-F238E27FC236}">
                <a16:creationId xmlns:a16="http://schemas.microsoft.com/office/drawing/2014/main" id="{A446716F-BA54-4F65-A755-D3E4E57A863F}"/>
              </a:ext>
            </a:extLst>
          </p:cNvPr>
          <p:cNvSpPr>
            <a:spLocks noGrp="1"/>
          </p:cNvSpPr>
          <p:nvPr>
            <p:ph idx="1"/>
          </p:nvPr>
        </p:nvSpPr>
        <p:spPr/>
        <p:txBody>
          <a:bodyPr>
            <a:normAutofit fontScale="92500" lnSpcReduction="20000"/>
          </a:bodyPr>
          <a:lstStyle/>
          <a:p>
            <a:r>
              <a:rPr lang="en-US" sz="1800" i="1" dirty="0">
                <a:effectLst/>
                <a:latin typeface="Times New Roman" panose="02020603050405020304" pitchFamily="18" charset="0"/>
                <a:ea typeface="Times New Roman" panose="02020603050405020304" pitchFamily="18" charset="0"/>
              </a:rPr>
              <a:t>Data collection : </a:t>
            </a:r>
            <a:r>
              <a:rPr lang="en-US" sz="1800" dirty="0">
                <a:effectLst/>
                <a:latin typeface="Times New Roman" panose="02020603050405020304" pitchFamily="18" charset="0"/>
                <a:ea typeface="Times New Roman" panose="02020603050405020304" pitchFamily="18" charset="0"/>
              </a:rPr>
              <a:t>The very first step of the research was to collect the data or comments of users from Facebook. To do that, Facebook Graph API has been used. Graph API, is an inbuilt API provided by Facebook for their developers. It is a primary way of getting data in and out from the Facebook platform</a:t>
            </a:r>
          </a:p>
          <a:p>
            <a:endParaRPr lang="en-US" sz="1800"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r>
              <a:rPr lang="en-US" sz="1800" i="1" spc="-5" dirty="0">
                <a:effectLst/>
                <a:latin typeface="Times New Roman" panose="02020603050405020304" pitchFamily="18" charset="0"/>
                <a:ea typeface="Times New Roman" panose="02020603050405020304" pitchFamily="18" charset="0"/>
              </a:rPr>
              <a:t>Pre-processing : </a:t>
            </a:r>
            <a:r>
              <a:rPr lang="en-US" sz="1800" dirty="0">
                <a:effectLst/>
                <a:latin typeface="Times New Roman" panose="02020603050405020304" pitchFamily="18" charset="0"/>
                <a:ea typeface="Times New Roman" panose="02020603050405020304" pitchFamily="18" charset="0"/>
              </a:rPr>
              <a:t>Once the data have been collected through Graph API, next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step</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processing</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them</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according</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common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 processing procedures. Those procedures include, eliminating English stop words, removing numbers, removing emoji’s, removing double quotations, slashes, underscores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etc.</a:t>
            </a:r>
          </a:p>
          <a:p>
            <a:endParaRPr lang="en-US" sz="1800" spc="-5" dirty="0">
              <a:effectLst/>
              <a:latin typeface="Times New Roman" panose="02020603050405020304" pitchFamily="18" charset="0"/>
              <a:ea typeface="Times New Roman" panose="02020603050405020304" pitchFamily="18" charset="0"/>
            </a:endParaRPr>
          </a:p>
          <a:p>
            <a:endParaRPr lang="en-US" sz="1800" spc="-5" dirty="0">
              <a:latin typeface="Times New Roman" panose="02020603050405020304" pitchFamily="18" charset="0"/>
              <a:ea typeface="Times New Roman" panose="02020603050405020304" pitchFamily="18" charset="0"/>
            </a:endParaRPr>
          </a:p>
          <a:p>
            <a:r>
              <a:rPr lang="en-US" sz="1800" i="1" dirty="0">
                <a:effectLst/>
                <a:latin typeface="Times New Roman" panose="02020603050405020304" pitchFamily="18" charset="0"/>
                <a:ea typeface="Times New Roman" panose="02020603050405020304" pitchFamily="18" charset="0"/>
              </a:rPr>
              <a:t>Classification</a:t>
            </a:r>
            <a:r>
              <a:rPr lang="en-US" sz="1800" i="1" spc="-5" dirty="0">
                <a:effectLst/>
                <a:latin typeface="Times New Roman" panose="02020603050405020304" pitchFamily="18" charset="0"/>
                <a:ea typeface="Times New Roman" panose="02020603050405020304" pitchFamily="18" charset="0"/>
              </a:rPr>
              <a:t> : </a:t>
            </a:r>
            <a:r>
              <a:rPr lang="en-US" sz="1800" dirty="0">
                <a:effectLst/>
                <a:latin typeface="Times New Roman" panose="02020603050405020304" pitchFamily="18" charset="0"/>
                <a:ea typeface="Times New Roman" panose="02020603050405020304" pitchFamily="18" charset="0"/>
              </a:rPr>
              <a:t>As the third step, the system has performed the critical process of classification. To do that, a classification model was created by using the machine learning algorithm Naïve Bayes. Naïve Bayes belongs to the probabilistic algorithm family and it uses </a:t>
            </a:r>
            <a:r>
              <a:rPr lang="en-US" sz="1800" dirty="0" err="1">
                <a:effectLst/>
                <a:latin typeface="Times New Roman" panose="02020603050405020304" pitchFamily="18" charset="0"/>
                <a:ea typeface="Times New Roman" panose="02020603050405020304" pitchFamily="18" charset="0"/>
              </a:rPr>
              <a:t>Bayes’s</a:t>
            </a:r>
            <a:r>
              <a:rPr lang="en-US" sz="1800" dirty="0">
                <a:effectLst/>
                <a:latin typeface="Times New Roman" panose="02020603050405020304" pitchFamily="18" charset="0"/>
                <a:ea typeface="Times New Roman" panose="02020603050405020304" pitchFamily="18" charset="0"/>
              </a:rPr>
              <a:t> Theorem to predict the text category.</a:t>
            </a:r>
          </a:p>
          <a:p>
            <a:endParaRPr lang="en-US" sz="1800" spc="-5"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187150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D59F5F-C75A-46CB-94F3-D11D9094AA34}"/>
              </a:ext>
            </a:extLst>
          </p:cNvPr>
          <p:cNvSpPr>
            <a:spLocks noGrp="1"/>
          </p:cNvSpPr>
          <p:nvPr>
            <p:ph idx="1"/>
          </p:nvPr>
        </p:nvSpPr>
        <p:spPr>
          <a:xfrm>
            <a:off x="838200" y="502853"/>
            <a:ext cx="10515600" cy="4351338"/>
          </a:xfrm>
        </p:spPr>
        <p:txBody>
          <a:bodyPr/>
          <a:lstStyle/>
          <a:p>
            <a:r>
              <a:rPr lang="en-US" sz="1600" dirty="0"/>
              <a:t>Naïve Bayes classifiers are extremely scalable and require a number of parameters in a learning problem. The model was trained using the existing data set. When creating the model, tags or the labels should be created as the first step. The research has used the emotion tags, including Happiness, Sadness, Anger and Surprise.</a:t>
            </a:r>
            <a:endParaRPr lang="en-US" sz="1800" i="1" spc="-5" dirty="0">
              <a:effectLst/>
              <a:latin typeface="Times New Roman" panose="02020603050405020304" pitchFamily="18" charset="0"/>
              <a:ea typeface="Times New Roman" panose="02020603050405020304" pitchFamily="18" charset="0"/>
            </a:endParaRPr>
          </a:p>
          <a:p>
            <a:endParaRPr lang="en-US" sz="1800" i="1" spc="-5" dirty="0">
              <a:latin typeface="Times New Roman" panose="02020603050405020304" pitchFamily="18" charset="0"/>
              <a:ea typeface="Times New Roman" panose="02020603050405020304" pitchFamily="18" charset="0"/>
            </a:endParaRPr>
          </a:p>
          <a:p>
            <a:r>
              <a:rPr lang="en-US" sz="1800" i="1" spc="-5" dirty="0">
                <a:effectLst/>
                <a:latin typeface="Times New Roman" panose="02020603050405020304" pitchFamily="18" charset="0"/>
                <a:ea typeface="Times New Roman" panose="02020603050405020304" pitchFamily="18" charset="0"/>
              </a:rPr>
              <a:t>Emotion Detection :</a:t>
            </a:r>
            <a:r>
              <a:rPr lang="en-US" sz="1800" dirty="0">
                <a:effectLst/>
                <a:latin typeface="Times New Roman" panose="02020603050405020304" pitchFamily="18" charset="0"/>
                <a:ea typeface="Times New Roman" panose="02020603050405020304" pitchFamily="18" charset="0"/>
              </a:rPr>
              <a:t>Finally,</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preprocessed</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been</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sent</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via API</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comparing</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key</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words,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classified human emotions as 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output.</a:t>
            </a:r>
          </a:p>
          <a:p>
            <a:endParaRPr lang="en-US" sz="1800" dirty="0">
              <a:effectLst/>
              <a:latin typeface="Times New Roman" panose="02020603050405020304" pitchFamily="18" charset="0"/>
              <a:ea typeface="Times New Roman" panose="02020603050405020304" pitchFamily="18" charset="0"/>
            </a:endParaRPr>
          </a:p>
          <a:p>
            <a:endParaRPr lang="en-US" sz="1800" spc="-5" dirty="0">
              <a:effectLst/>
              <a:latin typeface="Times New Roman" panose="02020603050405020304" pitchFamily="18" charset="0"/>
              <a:ea typeface="Times New Roman" panose="02020603050405020304" pitchFamily="18" charset="0"/>
            </a:endParaRPr>
          </a:p>
          <a:p>
            <a:endParaRPr lang="en-US" dirty="0"/>
          </a:p>
        </p:txBody>
      </p:sp>
      <p:pic>
        <p:nvPicPr>
          <p:cNvPr id="4" name="Picture 3" descr="Diagram&#10;&#10;Description automatically generated">
            <a:extLst>
              <a:ext uri="{FF2B5EF4-FFF2-40B4-BE49-F238E27FC236}">
                <a16:creationId xmlns:a16="http://schemas.microsoft.com/office/drawing/2014/main" id="{832A1DFD-A5BC-496B-AA4C-56D8BEA5A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308" y="3032853"/>
            <a:ext cx="3337849" cy="1821338"/>
          </a:xfrm>
          <a:prstGeom prst="rect">
            <a:avLst/>
          </a:prstGeom>
        </p:spPr>
      </p:pic>
    </p:spTree>
    <p:extLst>
      <p:ext uri="{BB962C8B-B14F-4D97-AF65-F5344CB8AC3E}">
        <p14:creationId xmlns:p14="http://schemas.microsoft.com/office/powerpoint/2010/main" val="1896617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D83D9-18C9-4FB1-8193-94E988A2FFB6}"/>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EXPERIMENTAL RESULTS</a:t>
            </a:r>
          </a:p>
        </p:txBody>
      </p:sp>
      <p:sp>
        <p:nvSpPr>
          <p:cNvPr id="3" name="Content Placeholder 2">
            <a:extLst>
              <a:ext uri="{FF2B5EF4-FFF2-40B4-BE49-F238E27FC236}">
                <a16:creationId xmlns:a16="http://schemas.microsoft.com/office/drawing/2014/main" id="{8D65DF46-6307-4172-AA95-3F9647114B53}"/>
              </a:ext>
            </a:extLst>
          </p:cNvPr>
          <p:cNvSpPr>
            <a:spLocks noGrp="1"/>
          </p:cNvSpPr>
          <p:nvPr>
            <p:ph idx="1"/>
          </p:nvPr>
        </p:nvSpPr>
        <p:spPr/>
        <p:txBody>
          <a:bodyPr/>
          <a:lstStyle/>
          <a:p>
            <a:r>
              <a:rPr lang="en-US" dirty="0"/>
              <a:t>As the first step, the system has collected data via Facebook Graph API and comments have been returned as a Json object.</a:t>
            </a:r>
          </a:p>
          <a:p>
            <a:r>
              <a:rPr lang="en-US" dirty="0"/>
              <a:t>After that, the collected data has been assigned to a list which includes comments put up during the last hour</a:t>
            </a:r>
          </a:p>
          <a:p>
            <a:r>
              <a:rPr lang="en-US" dirty="0"/>
              <a:t>As the next step, preprocessing has been performed. The resulted values have been sent to the model as a byte array. Then, the model has classified the comments one by one and resulted in the output. Finally, among the resulted values, the system has returned the maximum emotion with an image, and all the results, including sadness, happiness, anger and surprise are displayed in a pie chart.</a:t>
            </a:r>
          </a:p>
        </p:txBody>
      </p:sp>
    </p:spTree>
    <p:extLst>
      <p:ext uri="{BB962C8B-B14F-4D97-AF65-F5344CB8AC3E}">
        <p14:creationId xmlns:p14="http://schemas.microsoft.com/office/powerpoint/2010/main" val="1791490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Graphical user interface, text&#10;&#10;Description automatically generated">
            <a:extLst>
              <a:ext uri="{FF2B5EF4-FFF2-40B4-BE49-F238E27FC236}">
                <a16:creationId xmlns:a16="http://schemas.microsoft.com/office/drawing/2014/main" id="{79E88E0F-1917-4FA4-A038-A19A7E5C78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2481" y="4485580"/>
            <a:ext cx="5104659" cy="2118544"/>
          </a:xfrm>
        </p:spPr>
      </p:pic>
      <p:sp>
        <p:nvSpPr>
          <p:cNvPr id="9" name="TextBox 8">
            <a:extLst>
              <a:ext uri="{FF2B5EF4-FFF2-40B4-BE49-F238E27FC236}">
                <a16:creationId xmlns:a16="http://schemas.microsoft.com/office/drawing/2014/main" id="{79D5DBE6-9DD6-44E1-89AA-1CCC1325A367}"/>
              </a:ext>
            </a:extLst>
          </p:cNvPr>
          <p:cNvSpPr txBox="1"/>
          <p:nvPr/>
        </p:nvSpPr>
        <p:spPr>
          <a:xfrm>
            <a:off x="2195002" y="2551837"/>
            <a:ext cx="6094520" cy="1754326"/>
          </a:xfrm>
          <a:prstGeom prst="rect">
            <a:avLst/>
          </a:prstGeom>
          <a:noFill/>
        </p:spPr>
        <p:txBody>
          <a:bodyPr wrap="square">
            <a:spAutoFit/>
          </a:bodyPr>
          <a:lstStyle/>
          <a:p>
            <a:r>
              <a:rPr lang="en-US" dirty="0"/>
              <a:t>The following figure shows the most recent hourly data gathered via Facebook Graph API. It has returned the unprocessed comments and stored them inside a Json object. After that, the Json object has been deserialized and converted to a particular custom format.</a:t>
            </a:r>
          </a:p>
        </p:txBody>
      </p:sp>
      <p:pic>
        <p:nvPicPr>
          <p:cNvPr id="11" name="Picture 10" descr="Graphical user interface, application, Teams&#10;&#10;Description automatically generated">
            <a:extLst>
              <a:ext uri="{FF2B5EF4-FFF2-40B4-BE49-F238E27FC236}">
                <a16:creationId xmlns:a16="http://schemas.microsoft.com/office/drawing/2014/main" id="{FBB7DA6E-10A9-4083-A7F5-E4408A5C21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3706" y="467255"/>
            <a:ext cx="6094520" cy="1905165"/>
          </a:xfrm>
          <a:prstGeom prst="rect">
            <a:avLst/>
          </a:prstGeom>
        </p:spPr>
      </p:pic>
    </p:spTree>
    <p:extLst>
      <p:ext uri="{BB962C8B-B14F-4D97-AF65-F5344CB8AC3E}">
        <p14:creationId xmlns:p14="http://schemas.microsoft.com/office/powerpoint/2010/main" val="3896142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CA8FE-B829-4317-85C9-11B99787E37A}"/>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0EE82048-CD78-4CD3-802B-11D55C2AA99A}"/>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Feelings or emotions play a critical role in human life and people express their feelings in everyday communications. Almost all the people in the world share their emotions on social media.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purpose of the research is to identify emotions of online users by using Facebook comments. Selecting Facebook from numerous social media platforms, the research specifically focuses on Facebook comments written in the English language in order to narrow down the problem.</a:t>
            </a:r>
          </a:p>
        </p:txBody>
      </p:sp>
    </p:spTree>
    <p:extLst>
      <p:ext uri="{BB962C8B-B14F-4D97-AF65-F5344CB8AC3E}">
        <p14:creationId xmlns:p14="http://schemas.microsoft.com/office/powerpoint/2010/main" val="1803301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B0433B-CC75-402B-9079-EC3969666104}"/>
              </a:ext>
            </a:extLst>
          </p:cNvPr>
          <p:cNvSpPr>
            <a:spLocks noGrp="1"/>
          </p:cNvSpPr>
          <p:nvPr>
            <p:ph idx="1"/>
          </p:nvPr>
        </p:nvSpPr>
        <p:spPr>
          <a:xfrm>
            <a:off x="607380" y="2343705"/>
            <a:ext cx="10515600" cy="2377320"/>
          </a:xfrm>
        </p:spPr>
        <p:txBody>
          <a:bodyPr>
            <a:normAutofit/>
          </a:bodyPr>
          <a:lstStyle/>
          <a:p>
            <a:pPr marL="0" indent="0" algn="ctr">
              <a:buNone/>
            </a:pPr>
            <a:r>
              <a:rPr lang="en-US" sz="96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865360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B5AAB7-6847-417B-B2B3-D08C507670B2}"/>
              </a:ext>
            </a:extLst>
          </p:cNvPr>
          <p:cNvSpPr>
            <a:spLocks noGrp="1"/>
          </p:cNvSpPr>
          <p:nvPr>
            <p:ph idx="1"/>
          </p:nvPr>
        </p:nvSpPr>
        <p:spPr>
          <a:xfrm>
            <a:off x="1622729" y="2773140"/>
            <a:ext cx="8946541" cy="1311719"/>
          </a:xfrm>
        </p:spPr>
        <p:txBody>
          <a:bodyPr>
            <a:normAutofit/>
          </a:bodyPr>
          <a:lstStyle/>
          <a:p>
            <a:pPr marL="0" indent="0" algn="ctr">
              <a:buNone/>
            </a:pPr>
            <a:r>
              <a:rPr lang="en-US" sz="6000" b="1" dirty="0">
                <a:latin typeface="Times New Roman" panose="02020603050405020304" pitchFamily="18" charset="0"/>
                <a:cs typeface="Times New Roman" panose="02020603050405020304" pitchFamily="18" charset="0"/>
              </a:rPr>
              <a:t>Q &amp; A</a:t>
            </a:r>
          </a:p>
        </p:txBody>
      </p:sp>
    </p:spTree>
    <p:extLst>
      <p:ext uri="{BB962C8B-B14F-4D97-AF65-F5344CB8AC3E}">
        <p14:creationId xmlns:p14="http://schemas.microsoft.com/office/powerpoint/2010/main" val="1989827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675BA-D4E2-4EAB-AE7F-8FC0562039A3}"/>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Contents to be covered</a:t>
            </a:r>
          </a:p>
        </p:txBody>
      </p:sp>
      <p:sp>
        <p:nvSpPr>
          <p:cNvPr id="3" name="Content Placeholder 2">
            <a:extLst>
              <a:ext uri="{FF2B5EF4-FFF2-40B4-BE49-F238E27FC236}">
                <a16:creationId xmlns:a16="http://schemas.microsoft.com/office/drawing/2014/main" id="{D603BD3E-5BDD-42A1-B87A-AC4E24B46697}"/>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Abstract</a:t>
            </a:r>
          </a:p>
          <a:p>
            <a:r>
              <a:rPr lang="en-US" sz="2000" dirty="0">
                <a:latin typeface="Times New Roman" panose="02020603050405020304" pitchFamily="18" charset="0"/>
                <a:cs typeface="Times New Roman" panose="02020603050405020304" pitchFamily="18" charset="0"/>
              </a:rPr>
              <a:t>Introduction</a:t>
            </a:r>
          </a:p>
          <a:p>
            <a:r>
              <a:rPr lang="en-US" sz="2000" b="1" dirty="0">
                <a:effectLst/>
                <a:latin typeface="Times New Roman" panose="02020603050405020304" pitchFamily="18" charset="0"/>
                <a:ea typeface="Times New Roman" panose="02020603050405020304" pitchFamily="18" charset="0"/>
              </a:rPr>
              <a:t>Sentiment analysis</a:t>
            </a:r>
          </a:p>
          <a:p>
            <a:r>
              <a:rPr lang="en-US" sz="2000" b="1" dirty="0">
                <a:effectLst/>
                <a:latin typeface="Times New Roman" panose="02020603050405020304" pitchFamily="18" charset="0"/>
                <a:ea typeface="Times New Roman" panose="02020603050405020304" pitchFamily="18" charset="0"/>
              </a:rPr>
              <a:t>Semantic</a:t>
            </a:r>
            <a:r>
              <a:rPr lang="en-US" sz="2000" b="1" spc="-5"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Analysis</a:t>
            </a:r>
          </a:p>
          <a:p>
            <a:r>
              <a:rPr lang="en-US" sz="2000" b="1" dirty="0">
                <a:effectLst/>
                <a:latin typeface="Times New Roman" panose="02020603050405020304" pitchFamily="18" charset="0"/>
                <a:ea typeface="Times New Roman" panose="02020603050405020304" pitchFamily="18" charset="0"/>
              </a:rPr>
              <a:t>Natural Language</a:t>
            </a:r>
            <a:r>
              <a:rPr lang="en-US" sz="2000" b="1" spc="-2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Processing</a:t>
            </a:r>
          </a:p>
          <a:p>
            <a:r>
              <a:rPr lang="en-US" sz="2000" b="1" i="1" dirty="0">
                <a:effectLst/>
                <a:latin typeface="Times New Roman" panose="02020603050405020304" pitchFamily="18" charset="0"/>
                <a:ea typeface="Times New Roman" panose="02020603050405020304" pitchFamily="18" charset="0"/>
              </a:rPr>
              <a:t>Ontology</a:t>
            </a:r>
          </a:p>
          <a:p>
            <a:r>
              <a:rPr lang="en-US" b="1" i="1" dirty="0">
                <a:latin typeface="Times New Roman" panose="02020603050405020304" pitchFamily="18" charset="0"/>
                <a:cs typeface="Times New Roman" panose="02020603050405020304" pitchFamily="18" charset="0"/>
              </a:rPr>
              <a:t>Explanation of Example</a:t>
            </a:r>
          </a:p>
          <a:p>
            <a:r>
              <a:rPr lang="en-US" sz="2000" b="1" i="1" dirty="0">
                <a:latin typeface="Times New Roman" panose="02020603050405020304" pitchFamily="18" charset="0"/>
                <a:cs typeface="Times New Roman" panose="02020603050405020304" pitchFamily="18" charset="0"/>
              </a:rPr>
              <a:t>Exper</a:t>
            </a:r>
            <a:r>
              <a:rPr lang="en-US" b="1" i="1" dirty="0">
                <a:latin typeface="Times New Roman" panose="02020603050405020304" pitchFamily="18" charset="0"/>
                <a:cs typeface="Times New Roman" panose="02020603050405020304" pitchFamily="18" charset="0"/>
              </a:rPr>
              <a:t>imental results</a:t>
            </a:r>
          </a:p>
          <a:p>
            <a:r>
              <a:rPr lang="en-US" sz="2000" b="1" i="1" dirty="0">
                <a:latin typeface="Times New Roman" panose="02020603050405020304" pitchFamily="18" charset="0"/>
                <a:cs typeface="Times New Roman" panose="02020603050405020304" pitchFamily="18" charset="0"/>
              </a:rPr>
              <a:t>Conclusion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5530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FE940-E03A-428A-8707-6E61FB1386DD}"/>
              </a:ext>
            </a:extLst>
          </p:cNvPr>
          <p:cNvSpPr>
            <a:spLocks noGrp="1"/>
          </p:cNvSpPr>
          <p:nvPr>
            <p:ph type="title"/>
          </p:nvPr>
        </p:nvSpPr>
        <p:spPr/>
        <p:txBody>
          <a:bodyPr>
            <a:normAutofit/>
          </a:bodyPr>
          <a:lstStyle/>
          <a:p>
            <a:r>
              <a:rPr lang="en-US" sz="2400" b="1" dirty="0">
                <a:effectLst/>
                <a:latin typeface="Times New Roman" panose="02020603050405020304" pitchFamily="18" charset="0"/>
                <a:ea typeface="Times New Roman" panose="02020603050405020304" pitchFamily="18" charset="0"/>
              </a:rPr>
              <a:t>A State of Art for Semantic Analysis of Natural Language Processing</a:t>
            </a:r>
            <a:br>
              <a:rPr lang="en-US" sz="2400" dirty="0">
                <a:effectLst/>
                <a:latin typeface="Times New Roman" panose="02020603050405020304" pitchFamily="18" charset="0"/>
                <a:ea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3DC83088-C367-4BEC-90FB-1B36A6DC2099}"/>
              </a:ext>
            </a:extLst>
          </p:cNvPr>
          <p:cNvSpPr>
            <a:spLocks noGrp="1"/>
          </p:cNvSpPr>
          <p:nvPr>
            <p:ph idx="1"/>
          </p:nvPr>
        </p:nvSpPr>
        <p:spPr/>
        <p:txBody>
          <a:bodyPr/>
          <a:lstStyle/>
          <a:p>
            <a:r>
              <a:rPr lang="en-US" sz="1800" b="1" i="1" dirty="0">
                <a:effectLst/>
                <a:latin typeface="Times New Roman" panose="02020603050405020304" pitchFamily="18" charset="0"/>
                <a:ea typeface="Times New Roman" panose="02020603050405020304" pitchFamily="18" charset="0"/>
              </a:rPr>
              <a:t>Abstract</a:t>
            </a:r>
            <a:r>
              <a:rPr lang="en-US" sz="1800" b="1" dirty="0">
                <a:effectLst/>
                <a:latin typeface="Times New Roman" panose="02020603050405020304" pitchFamily="18" charset="0"/>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Semantic analysis is an essential feature of the Natural Language Processing (NLP) approach. It indicates, in the appropriate format, the context of a sentence or paragraph. Semantics is about language significance study. The vocabulary used conveys the importance of the subject because of the interrelationship between linguistic classes. In this article, semantic interpretation is carried out in the area of NLP. </a:t>
            </a:r>
            <a:endParaRPr lang="en-US" dirty="0"/>
          </a:p>
        </p:txBody>
      </p:sp>
    </p:spTree>
    <p:extLst>
      <p:ext uri="{BB962C8B-B14F-4D97-AF65-F5344CB8AC3E}">
        <p14:creationId xmlns:p14="http://schemas.microsoft.com/office/powerpoint/2010/main" val="2131805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9A8AD-7AFE-441B-A20D-C73232E738F4}"/>
              </a:ext>
            </a:extLst>
          </p:cNvPr>
          <p:cNvSpPr>
            <a:spLocks noGrp="1"/>
          </p:cNvSpPr>
          <p:nvPr>
            <p:ph type="title"/>
          </p:nvPr>
        </p:nvSpPr>
        <p:spPr/>
        <p:txBody>
          <a:bodyPr>
            <a:normAutofit/>
          </a:bodyPr>
          <a:lstStyle/>
          <a:p>
            <a:r>
              <a:rPr lang="en-US" sz="2400" b="1" dirty="0">
                <a:effectLst/>
                <a:latin typeface="Times New Roman" panose="02020603050405020304" pitchFamily="18" charset="0"/>
                <a:ea typeface="Times New Roman" panose="02020603050405020304" pitchFamily="18" charset="0"/>
              </a:rPr>
              <a:t>INTRODUCTION</a:t>
            </a:r>
            <a:br>
              <a:rPr lang="en-US" sz="2400" b="1" dirty="0">
                <a:effectLst/>
                <a:latin typeface="Times New Roman" panose="02020603050405020304" pitchFamily="18" charset="0"/>
                <a:ea typeface="Times New Roman" panose="02020603050405020304" pitchFamily="18" charset="0"/>
              </a:rPr>
            </a:br>
            <a:endParaRPr lang="en-US" sz="2400" b="1" dirty="0"/>
          </a:p>
        </p:txBody>
      </p:sp>
      <p:sp>
        <p:nvSpPr>
          <p:cNvPr id="3" name="Content Placeholder 2">
            <a:extLst>
              <a:ext uri="{FF2B5EF4-FFF2-40B4-BE49-F238E27FC236}">
                <a16:creationId xmlns:a16="http://schemas.microsoft.com/office/drawing/2014/main" id="{26C8E661-AB88-40A0-B568-31DCA39E9783}"/>
              </a:ext>
            </a:extLst>
          </p:cNvPr>
          <p:cNvSpPr>
            <a:spLocks noGrp="1"/>
          </p:cNvSpPr>
          <p:nvPr>
            <p:ph idx="1"/>
          </p:nvPr>
        </p:nvSpPr>
        <p:spPr/>
        <p:txBody>
          <a:bodyPr>
            <a:normAutofit lnSpcReduction="10000"/>
          </a:bodyPr>
          <a:lstStyle/>
          <a:p>
            <a:r>
              <a:rPr lang="en-US" sz="1800" dirty="0">
                <a:effectLst/>
                <a:latin typeface="Times New Roman" panose="02020603050405020304" pitchFamily="18" charset="0"/>
                <a:ea typeface="Times New Roman" panose="02020603050405020304" pitchFamily="18" charset="0"/>
              </a:rPr>
              <a:t>People access social media nowadays because of the intense tendency to share their viewpoints, and express their thoughts in a very casual fashion . It is important to consider the sentiment of the passage clearly . Research into word meanings is required. Most Semantic Analysis systems have been developed only in English and European languages [4].</a:t>
            </a:r>
          </a:p>
          <a:p>
            <a:endParaRPr lang="en-US" dirty="0"/>
          </a:p>
          <a:p>
            <a:r>
              <a:rPr lang="en-US" sz="1800" dirty="0">
                <a:effectLst/>
                <a:latin typeface="Times New Roman" panose="02020603050405020304" pitchFamily="18" charset="0"/>
                <a:ea typeface="Times New Roman" panose="02020603050405020304" pitchFamily="18" charset="0"/>
              </a:rPr>
              <a:t>Natural language is the most potent form of communication. In computer science and artificial intelligence, voice is how machines communicate with humans (natural language). There is a wide range of algorithms, including sorting, clustering, text mining, and so on . </a:t>
            </a:r>
          </a:p>
          <a:p>
            <a:endParaRPr lang="en-US" sz="1800"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NLP is this widespread nowadays and involves Chabot and text clustering.  Word2vec  is  a  technique  for processing, it is templates are indeed used in areas beyond NLP, but it is not something to be embarrassed by .</a:t>
            </a:r>
          </a:p>
          <a:p>
            <a:endParaRPr lang="en-US" dirty="0"/>
          </a:p>
        </p:txBody>
      </p:sp>
    </p:spTree>
    <p:extLst>
      <p:ext uri="{BB962C8B-B14F-4D97-AF65-F5344CB8AC3E}">
        <p14:creationId xmlns:p14="http://schemas.microsoft.com/office/powerpoint/2010/main" val="2407988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28A51-99AD-4C73-9F40-FAA94E1FBA81}"/>
              </a:ext>
            </a:extLst>
          </p:cNvPr>
          <p:cNvSpPr>
            <a:spLocks noGrp="1"/>
          </p:cNvSpPr>
          <p:nvPr>
            <p:ph type="title"/>
          </p:nvPr>
        </p:nvSpPr>
        <p:spPr/>
        <p:txBody>
          <a:bodyPr>
            <a:normAutofit/>
          </a:bodyPr>
          <a:lstStyle/>
          <a:p>
            <a:r>
              <a:rPr lang="en-US" sz="2400" b="1" dirty="0">
                <a:effectLst/>
                <a:latin typeface="Times New Roman" panose="02020603050405020304" pitchFamily="18" charset="0"/>
                <a:ea typeface="Times New Roman" panose="02020603050405020304" pitchFamily="18" charset="0"/>
              </a:rPr>
              <a:t>Sentiment analysis</a:t>
            </a:r>
            <a:endParaRPr lang="en-US" sz="2400" b="1" dirty="0"/>
          </a:p>
        </p:txBody>
      </p:sp>
      <p:sp>
        <p:nvSpPr>
          <p:cNvPr id="3" name="Content Placeholder 2">
            <a:extLst>
              <a:ext uri="{FF2B5EF4-FFF2-40B4-BE49-F238E27FC236}">
                <a16:creationId xmlns:a16="http://schemas.microsoft.com/office/drawing/2014/main" id="{15D66AB2-2561-4EA7-9CDE-19D36BE56106}"/>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Sentiment analysis is a type of text classification where the subjectivity of the statements is essential. Opinion mining</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extraction</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opinions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large</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number of sources. </a:t>
            </a:r>
          </a:p>
          <a:p>
            <a:endParaRPr lang="en-US" sz="1800"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Sentiment analysis and opinion mining are interchangeable throughout this document . It collects opinion words through the NLP. </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Sentiment analysis is described as detecting the sentiment of people about a specific topic and its features. </a:t>
            </a:r>
          </a:p>
          <a:p>
            <a:endParaRPr lang="en-US" sz="1800"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Opinion mining services are popular as people want to use others' advice to perform sensibly . </a:t>
            </a:r>
            <a:endParaRPr lang="en-US" dirty="0"/>
          </a:p>
        </p:txBody>
      </p:sp>
    </p:spTree>
    <p:extLst>
      <p:ext uri="{BB962C8B-B14F-4D97-AF65-F5344CB8AC3E}">
        <p14:creationId xmlns:p14="http://schemas.microsoft.com/office/powerpoint/2010/main" val="1871393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1C729-E0B7-4512-BBB0-1C41ED6A7185}"/>
              </a:ext>
            </a:extLst>
          </p:cNvPr>
          <p:cNvSpPr>
            <a:spLocks noGrp="1"/>
          </p:cNvSpPr>
          <p:nvPr>
            <p:ph type="title"/>
          </p:nvPr>
        </p:nvSpPr>
        <p:spPr/>
        <p:txBody>
          <a:bodyPr>
            <a:normAutofit/>
          </a:bodyPr>
          <a:lstStyle/>
          <a:p>
            <a:r>
              <a:rPr lang="en-US" sz="2800" b="1" dirty="0">
                <a:effectLst/>
                <a:latin typeface="Times New Roman" panose="02020603050405020304" pitchFamily="18" charset="0"/>
                <a:ea typeface="Times New Roman" panose="02020603050405020304" pitchFamily="18" charset="0"/>
              </a:rPr>
              <a:t>Semantic</a:t>
            </a:r>
            <a:r>
              <a:rPr lang="en-US" sz="2800" b="1" spc="-5" dirty="0">
                <a:effectLst/>
                <a:latin typeface="Times New Roman" panose="02020603050405020304" pitchFamily="18" charset="0"/>
                <a:ea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rPr>
              <a:t>Analysis</a:t>
            </a:r>
            <a:br>
              <a:rPr lang="en-US" sz="2800" b="1" dirty="0">
                <a:effectLst/>
                <a:latin typeface="Times New Roman" panose="02020603050405020304" pitchFamily="18" charset="0"/>
                <a:ea typeface="Times New Roman" panose="02020603050405020304" pitchFamily="18" charset="0"/>
              </a:rPr>
            </a:br>
            <a:endParaRPr lang="en-US" sz="2800" b="1" dirty="0"/>
          </a:p>
        </p:txBody>
      </p:sp>
      <p:sp>
        <p:nvSpPr>
          <p:cNvPr id="3" name="Content Placeholder 2">
            <a:extLst>
              <a:ext uri="{FF2B5EF4-FFF2-40B4-BE49-F238E27FC236}">
                <a16:creationId xmlns:a16="http://schemas.microsoft.com/office/drawing/2014/main" id="{FEF2A8A0-F778-4C85-8AC4-B4F9F01BEE44}"/>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In NLP, it is studied how to use NLP strategies to users' emotions and decide what users are expressing through them. Culture may affect this area</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differently, and This could be misinterpreted if it has taken too literally. “This new gadget is bad!” Although it was evident that the title alludes to the user’s dislike of the gadget, the title might endorse the gadget to a particular age group of the community .</a:t>
            </a:r>
          </a:p>
          <a:p>
            <a:endParaRPr lang="en-US" sz="1800" dirty="0">
              <a:latin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 sentiment analysis will determine the time at which you express your opinion . To gather statements on a time axis can provide a better insight into peoples' feelings, Facebook and Twitter both provide challenges and opportunities for social movements. On the positive side, it allows people to express and express themselves freely. The records can be carefully observed for a specified time to study trends</a:t>
            </a:r>
            <a:endParaRPr lang="en-US" dirty="0"/>
          </a:p>
        </p:txBody>
      </p:sp>
    </p:spTree>
    <p:extLst>
      <p:ext uri="{BB962C8B-B14F-4D97-AF65-F5344CB8AC3E}">
        <p14:creationId xmlns:p14="http://schemas.microsoft.com/office/powerpoint/2010/main" val="155351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5DC665-66F1-4DAF-99A3-C40B966631D3}"/>
              </a:ext>
            </a:extLst>
          </p:cNvPr>
          <p:cNvSpPr>
            <a:spLocks noGrp="1"/>
          </p:cNvSpPr>
          <p:nvPr>
            <p:ph idx="1"/>
          </p:nvPr>
        </p:nvSpPr>
        <p:spPr>
          <a:xfrm>
            <a:off x="838200" y="307543"/>
            <a:ext cx="10515600" cy="4351338"/>
          </a:xfrm>
        </p:spPr>
        <p:txBody>
          <a:bodyPr/>
          <a:lstStyle/>
          <a:p>
            <a:r>
              <a:rPr lang="en-US" sz="1800" dirty="0">
                <a:effectLst/>
                <a:latin typeface="Times New Roman" panose="02020603050405020304" pitchFamily="18" charset="0"/>
                <a:ea typeface="Times New Roman" panose="02020603050405020304" pitchFamily="18" charset="0"/>
              </a:rPr>
              <a:t>Companies like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Google, YouTube, and Amazon know how to customize the content for the customer's best interests. Depending on</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objective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metrics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such</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social</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media</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likes,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number of consumers, and sales</a:t>
            </a:r>
          </a:p>
          <a:p>
            <a:endParaRPr lang="en-US" sz="1800" dirty="0">
              <a:latin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It is challenging because of a: using different languages on one topic or blog, b: using non-standard words that cannot be found in a dictionary, and c: using emoji and symbols. These are questions relevant to both the emotion and sentiment analysis domain</a:t>
            </a:r>
          </a:p>
          <a:p>
            <a:endParaRPr lang="en-US" sz="1800" dirty="0">
              <a:latin typeface="Times New Roman" panose="02020603050405020304" pitchFamily="18" charset="0"/>
            </a:endParaRPr>
          </a:p>
          <a:p>
            <a:endParaRPr lang="en-US" dirty="0"/>
          </a:p>
        </p:txBody>
      </p:sp>
    </p:spTree>
    <p:extLst>
      <p:ext uri="{BB962C8B-B14F-4D97-AF65-F5344CB8AC3E}">
        <p14:creationId xmlns:p14="http://schemas.microsoft.com/office/powerpoint/2010/main" val="30020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250FE-4D5F-48FA-85CF-F60D0E33C23B}"/>
              </a:ext>
            </a:extLst>
          </p:cNvPr>
          <p:cNvSpPr>
            <a:spLocks noGrp="1"/>
          </p:cNvSpPr>
          <p:nvPr>
            <p:ph type="title"/>
          </p:nvPr>
        </p:nvSpPr>
        <p:spPr/>
        <p:txBody>
          <a:bodyPr>
            <a:normAutofit/>
          </a:bodyPr>
          <a:lstStyle/>
          <a:p>
            <a:r>
              <a:rPr lang="en-US" sz="2400" b="1" dirty="0">
                <a:effectLst/>
                <a:latin typeface="Times New Roman" panose="02020603050405020304" pitchFamily="18" charset="0"/>
                <a:ea typeface="Times New Roman" panose="02020603050405020304" pitchFamily="18" charset="0"/>
              </a:rPr>
              <a:t>Natural Language</a:t>
            </a:r>
            <a:r>
              <a:rPr lang="en-US" sz="2400" b="1" spc="-2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Processing</a:t>
            </a:r>
            <a:br>
              <a:rPr lang="en-US" sz="2400" b="1" dirty="0">
                <a:effectLst/>
                <a:latin typeface="Times New Roman" panose="02020603050405020304" pitchFamily="18" charset="0"/>
                <a:ea typeface="Times New Roman" panose="02020603050405020304" pitchFamily="18" charset="0"/>
              </a:rPr>
            </a:br>
            <a:endParaRPr lang="en-US" sz="2400" b="1" dirty="0"/>
          </a:p>
        </p:txBody>
      </p:sp>
      <p:sp>
        <p:nvSpPr>
          <p:cNvPr id="3" name="Content Placeholder 2">
            <a:extLst>
              <a:ext uri="{FF2B5EF4-FFF2-40B4-BE49-F238E27FC236}">
                <a16:creationId xmlns:a16="http://schemas.microsoft.com/office/drawing/2014/main" id="{3308DD07-3101-4CFD-85E0-7178EF47D920}"/>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NLP</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amongst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most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complicated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techniques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world of artificial intelligence, text mining findings are inputs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NLP</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NLP's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capacity</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humans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 speak words. It is the method of converting natural language output (spoken or written) into usable results.</a:t>
            </a:r>
          </a:p>
          <a:p>
            <a:endParaRPr lang="en-US" sz="1800" dirty="0">
              <a:latin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NLP is an exciting challenge because it requires computer and human interaction to implement it. NLP is a field of computer studies concerned with studying and understanding the link between computers and the human language</a:t>
            </a:r>
            <a:r>
              <a:rPr lang="en-US" sz="1800" spc="-40" dirty="0">
                <a:latin typeface="Times New Roman" panose="02020603050405020304" pitchFamily="18" charset="0"/>
                <a:ea typeface="Times New Roman" panose="02020603050405020304" pitchFamily="18" charset="0"/>
              </a:rPr>
              <a:t>.</a:t>
            </a:r>
          </a:p>
          <a:p>
            <a:endParaRPr lang="en-US" sz="1800" spc="-4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67503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81C47-D9AC-4FD4-8DA4-2525521A2243}"/>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a16="http://schemas.microsoft.com/office/drawing/2014/main" id="{6C8E52CE-0EB1-4C95-998D-D00A5CBF5BD7}"/>
              </a:ext>
            </a:extLst>
          </p:cNvPr>
          <p:cNvSpPr>
            <a:spLocks noGrp="1"/>
          </p:cNvSpPr>
          <p:nvPr>
            <p:ph idx="1"/>
          </p:nvPr>
        </p:nvSpPr>
        <p:spPr/>
        <p:txBody>
          <a:bodyPr>
            <a:normAutofit lnSpcReduction="10000"/>
          </a:bodyPr>
          <a:lstStyle/>
          <a:p>
            <a:r>
              <a:rPr lang="en-US" sz="1800" dirty="0">
                <a:effectLst/>
                <a:latin typeface="Times New Roman" panose="02020603050405020304" pitchFamily="18" charset="0"/>
                <a:ea typeface="Times New Roman" panose="02020603050405020304" pitchFamily="18" charset="0"/>
              </a:rPr>
              <a:t>In order to classify human emotions, the developed system includes a few major steps.</a:t>
            </a:r>
          </a:p>
          <a:p>
            <a:pPr>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 As the first step, the system collects Facebook comments on a particular business page, which is already published. </a:t>
            </a:r>
          </a:p>
          <a:p>
            <a:pPr>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The next step is to preprocess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collected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comments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according</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common pre-processing procedures. </a:t>
            </a:r>
          </a:p>
          <a:p>
            <a:pPr>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As the third step, the system processes a critical step which is called classification. To do that, a classification model is created using the machine learning algorithm; Naïve Bayes. Apart from that, the model is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trained</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existing</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set.</a:t>
            </a:r>
            <a:r>
              <a:rPr lang="en-US" sz="1800" spc="-55" dirty="0">
                <a:effectLst/>
                <a:latin typeface="Times New Roman" panose="02020603050405020304" pitchFamily="18" charset="0"/>
                <a:ea typeface="Times New Roman" panose="02020603050405020304" pitchFamily="18" charset="0"/>
              </a:rPr>
              <a:t> </a:t>
            </a:r>
          </a:p>
          <a:p>
            <a:pPr>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Finally,</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comparing</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keywords, the system classifies human emotions.</a:t>
            </a:r>
          </a:p>
          <a:p>
            <a:pPr>
              <a:buFont typeface="Wingdings" panose="05000000000000000000" pitchFamily="2" charset="2"/>
              <a:buChar char="Ø"/>
            </a:pPr>
            <a:endParaRPr lang="en-US" sz="1800" dirty="0">
              <a:latin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 classification</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done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every</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hour</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generates</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highest occurring emotion as the output. Likewise, this process is continued for each and every hour to classify the emotions.</a:t>
            </a:r>
            <a:endParaRPr lang="en-US" sz="1800" dirty="0">
              <a:latin typeface="Times New Roman" panose="02020603050405020304" pitchFamily="18" charset="0"/>
            </a:endParaRPr>
          </a:p>
        </p:txBody>
      </p:sp>
    </p:spTree>
    <p:extLst>
      <p:ext uri="{BB962C8B-B14F-4D97-AF65-F5344CB8AC3E}">
        <p14:creationId xmlns:p14="http://schemas.microsoft.com/office/powerpoint/2010/main" val="38876597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94</TotalTime>
  <Words>1356</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Century Gothic</vt:lpstr>
      <vt:lpstr>Times New Roman</vt:lpstr>
      <vt:lpstr>Wingdings</vt:lpstr>
      <vt:lpstr>Wingdings 3</vt:lpstr>
      <vt:lpstr>Ion</vt:lpstr>
      <vt:lpstr>Journal Club Presentation on A State of Art for Semantic Analysis of Natural Language Processing</vt:lpstr>
      <vt:lpstr>Contents to be covered</vt:lpstr>
      <vt:lpstr>A State of Art for Semantic Analysis of Natural Language Processing </vt:lpstr>
      <vt:lpstr>INTRODUCTION </vt:lpstr>
      <vt:lpstr>Sentiment analysis</vt:lpstr>
      <vt:lpstr>Semantic Analysis </vt:lpstr>
      <vt:lpstr>PowerPoint Presentation</vt:lpstr>
      <vt:lpstr>Natural Language Processing </vt:lpstr>
      <vt:lpstr>Example</vt:lpstr>
      <vt:lpstr>Explanation of example</vt:lpstr>
      <vt:lpstr>PowerPoint Presentation</vt:lpstr>
      <vt:lpstr>EXPERIMENTAL RESULTS</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abhi ram sarma</dc:creator>
  <cp:lastModifiedBy>abhi ram sarma</cp:lastModifiedBy>
  <cp:revision>3</cp:revision>
  <dcterms:created xsi:type="dcterms:W3CDTF">2022-03-18T14:45:11Z</dcterms:created>
  <dcterms:modified xsi:type="dcterms:W3CDTF">2022-03-22T18:31:22Z</dcterms:modified>
</cp:coreProperties>
</file>