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6" d="100"/>
          <a:sy n="86" d="100"/>
        </p:scale>
        <p:origin x="4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79398D-CE2A-46A4-9B1F-718C111F6241}" type="datetimeFigureOut">
              <a:rPr lang="en-US" smtClean="0"/>
              <a:t>3/20/2022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5E714-E9B9-4C43-93C5-EF8148D6460A}" type="slidenum">
              <a:rPr lang="en-US" smtClean="0"/>
              <a:t>‹#›</a:t>
            </a:fld>
            <a:endParaRPr lang="en-US"/>
          </a:p>
        </p:txBody>
      </p:sp>
    </p:spTree>
    <p:extLst>
      <p:ext uri="{BB962C8B-B14F-4D97-AF65-F5344CB8AC3E}">
        <p14:creationId xmlns:p14="http://schemas.microsoft.com/office/powerpoint/2010/main" val="2777219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79398D-CE2A-46A4-9B1F-718C111F6241}" type="datetimeFigureOut">
              <a:rPr lang="en-US" smtClean="0"/>
              <a:t>3/20/2022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15E714-E9B9-4C43-93C5-EF8148D6460A}" type="slidenum">
              <a:rPr lang="en-US" smtClean="0"/>
              <a:t>‹#›</a:t>
            </a:fld>
            <a:endParaRPr lang="en-US"/>
          </a:p>
        </p:txBody>
      </p:sp>
    </p:spTree>
    <p:extLst>
      <p:ext uri="{BB962C8B-B14F-4D97-AF65-F5344CB8AC3E}">
        <p14:creationId xmlns:p14="http://schemas.microsoft.com/office/powerpoint/2010/main" val="4204390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A79398D-CE2A-46A4-9B1F-718C111F6241}" type="datetimeFigureOut">
              <a:rPr lang="en-US" smtClean="0"/>
              <a:t>3/20/2022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5E714-E9B9-4C43-93C5-EF8148D6460A}" type="slidenum">
              <a:rPr lang="en-US" smtClean="0"/>
              <a:t>‹#›</a:t>
            </a:fld>
            <a:endParaRPr lang="en-US"/>
          </a:p>
        </p:txBody>
      </p:sp>
    </p:spTree>
    <p:extLst>
      <p:ext uri="{BB962C8B-B14F-4D97-AF65-F5344CB8AC3E}">
        <p14:creationId xmlns:p14="http://schemas.microsoft.com/office/powerpoint/2010/main" val="3376106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A79398D-CE2A-46A4-9B1F-718C111F6241}" type="datetimeFigureOut">
              <a:rPr lang="en-US" smtClean="0"/>
              <a:t>3/20/2022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5E714-E9B9-4C43-93C5-EF8148D6460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24832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79398D-CE2A-46A4-9B1F-718C111F6241}" type="datetimeFigureOut">
              <a:rPr lang="en-US" smtClean="0"/>
              <a:t>3/20/2022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5E714-E9B9-4C43-93C5-EF8148D6460A}" type="slidenum">
              <a:rPr lang="en-US" smtClean="0"/>
              <a:t>‹#›</a:t>
            </a:fld>
            <a:endParaRPr lang="en-US"/>
          </a:p>
        </p:txBody>
      </p:sp>
    </p:spTree>
    <p:extLst>
      <p:ext uri="{BB962C8B-B14F-4D97-AF65-F5344CB8AC3E}">
        <p14:creationId xmlns:p14="http://schemas.microsoft.com/office/powerpoint/2010/main" val="3661290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A79398D-CE2A-46A4-9B1F-718C111F6241}" type="datetimeFigureOut">
              <a:rPr lang="en-US" smtClean="0"/>
              <a:t>3/20/2022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5E714-E9B9-4C43-93C5-EF8148D6460A}" type="slidenum">
              <a:rPr lang="en-US" smtClean="0"/>
              <a:t>‹#›</a:t>
            </a:fld>
            <a:endParaRPr lang="en-US"/>
          </a:p>
        </p:txBody>
      </p:sp>
    </p:spTree>
    <p:extLst>
      <p:ext uri="{BB962C8B-B14F-4D97-AF65-F5344CB8AC3E}">
        <p14:creationId xmlns:p14="http://schemas.microsoft.com/office/powerpoint/2010/main" val="24654020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A79398D-CE2A-46A4-9B1F-718C111F6241}" type="datetimeFigureOut">
              <a:rPr lang="en-US" smtClean="0"/>
              <a:t>3/20/2022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5E714-E9B9-4C43-93C5-EF8148D6460A}" type="slidenum">
              <a:rPr lang="en-US" smtClean="0"/>
              <a:t>‹#›</a:t>
            </a:fld>
            <a:endParaRPr lang="en-US"/>
          </a:p>
        </p:txBody>
      </p:sp>
    </p:spTree>
    <p:extLst>
      <p:ext uri="{BB962C8B-B14F-4D97-AF65-F5344CB8AC3E}">
        <p14:creationId xmlns:p14="http://schemas.microsoft.com/office/powerpoint/2010/main" val="12771172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79398D-CE2A-46A4-9B1F-718C111F6241}" type="datetimeFigureOut">
              <a:rPr lang="en-US" smtClean="0"/>
              <a:t>3/20/2022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5E714-E9B9-4C43-93C5-EF8148D6460A}" type="slidenum">
              <a:rPr lang="en-US" smtClean="0"/>
              <a:t>‹#›</a:t>
            </a:fld>
            <a:endParaRPr lang="en-US"/>
          </a:p>
        </p:txBody>
      </p:sp>
    </p:spTree>
    <p:extLst>
      <p:ext uri="{BB962C8B-B14F-4D97-AF65-F5344CB8AC3E}">
        <p14:creationId xmlns:p14="http://schemas.microsoft.com/office/powerpoint/2010/main" val="4256104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79398D-CE2A-46A4-9B1F-718C111F6241}" type="datetimeFigureOut">
              <a:rPr lang="en-US" smtClean="0"/>
              <a:t>3/20/2022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5E714-E9B9-4C43-93C5-EF8148D6460A}" type="slidenum">
              <a:rPr lang="en-US" smtClean="0"/>
              <a:t>‹#›</a:t>
            </a:fld>
            <a:endParaRPr lang="en-US"/>
          </a:p>
        </p:txBody>
      </p:sp>
    </p:spTree>
    <p:extLst>
      <p:ext uri="{BB962C8B-B14F-4D97-AF65-F5344CB8AC3E}">
        <p14:creationId xmlns:p14="http://schemas.microsoft.com/office/powerpoint/2010/main" val="610281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A79398D-CE2A-46A4-9B1F-718C111F6241}" type="datetimeFigureOut">
              <a:rPr lang="en-US" smtClean="0"/>
              <a:t>3/20/2022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5E714-E9B9-4C43-93C5-EF8148D6460A}" type="slidenum">
              <a:rPr lang="en-US" smtClean="0"/>
              <a:t>‹#›</a:t>
            </a:fld>
            <a:endParaRPr lang="en-US"/>
          </a:p>
        </p:txBody>
      </p:sp>
    </p:spTree>
    <p:extLst>
      <p:ext uri="{BB962C8B-B14F-4D97-AF65-F5344CB8AC3E}">
        <p14:creationId xmlns:p14="http://schemas.microsoft.com/office/powerpoint/2010/main" val="682098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79398D-CE2A-46A4-9B1F-718C111F6241}" type="datetimeFigureOut">
              <a:rPr lang="en-US" smtClean="0"/>
              <a:t>3/20/2022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5E714-E9B9-4C43-93C5-EF8148D6460A}" type="slidenum">
              <a:rPr lang="en-US" smtClean="0"/>
              <a:t>‹#›</a:t>
            </a:fld>
            <a:endParaRPr lang="en-US"/>
          </a:p>
        </p:txBody>
      </p:sp>
    </p:spTree>
    <p:extLst>
      <p:ext uri="{BB962C8B-B14F-4D97-AF65-F5344CB8AC3E}">
        <p14:creationId xmlns:p14="http://schemas.microsoft.com/office/powerpoint/2010/main" val="815675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79398D-CE2A-46A4-9B1F-718C111F6241}" type="datetimeFigureOut">
              <a:rPr lang="en-US" smtClean="0"/>
              <a:t>3/20/2022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15E714-E9B9-4C43-93C5-EF8148D6460A}" type="slidenum">
              <a:rPr lang="en-US" smtClean="0"/>
              <a:t>‹#›</a:t>
            </a:fld>
            <a:endParaRPr lang="en-US"/>
          </a:p>
        </p:txBody>
      </p:sp>
    </p:spTree>
    <p:extLst>
      <p:ext uri="{BB962C8B-B14F-4D97-AF65-F5344CB8AC3E}">
        <p14:creationId xmlns:p14="http://schemas.microsoft.com/office/powerpoint/2010/main" val="2351175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79398D-CE2A-46A4-9B1F-718C111F6241}" type="datetimeFigureOut">
              <a:rPr lang="en-US" smtClean="0"/>
              <a:t>3/20/2022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15E714-E9B9-4C43-93C5-EF8148D6460A}" type="slidenum">
              <a:rPr lang="en-US" smtClean="0"/>
              <a:t>‹#›</a:t>
            </a:fld>
            <a:endParaRPr lang="en-US"/>
          </a:p>
        </p:txBody>
      </p:sp>
    </p:spTree>
    <p:extLst>
      <p:ext uri="{BB962C8B-B14F-4D97-AF65-F5344CB8AC3E}">
        <p14:creationId xmlns:p14="http://schemas.microsoft.com/office/powerpoint/2010/main" val="4103371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A79398D-CE2A-46A4-9B1F-718C111F6241}" type="datetimeFigureOut">
              <a:rPr lang="en-US" smtClean="0"/>
              <a:t>3/20/2022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915E714-E9B9-4C43-93C5-EF8148D6460A}" type="slidenum">
              <a:rPr lang="en-US" smtClean="0"/>
              <a:t>‹#›</a:t>
            </a:fld>
            <a:endParaRPr lang="en-US"/>
          </a:p>
        </p:txBody>
      </p:sp>
    </p:spTree>
    <p:extLst>
      <p:ext uri="{BB962C8B-B14F-4D97-AF65-F5344CB8AC3E}">
        <p14:creationId xmlns:p14="http://schemas.microsoft.com/office/powerpoint/2010/main" val="263896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A79398D-CE2A-46A4-9B1F-718C111F6241}" type="datetimeFigureOut">
              <a:rPr lang="en-US" smtClean="0"/>
              <a:t>3/20/2022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915E714-E9B9-4C43-93C5-EF8148D6460A}" type="slidenum">
              <a:rPr lang="en-US" smtClean="0"/>
              <a:t>‹#›</a:t>
            </a:fld>
            <a:endParaRPr lang="en-US"/>
          </a:p>
        </p:txBody>
      </p:sp>
    </p:spTree>
    <p:extLst>
      <p:ext uri="{BB962C8B-B14F-4D97-AF65-F5344CB8AC3E}">
        <p14:creationId xmlns:p14="http://schemas.microsoft.com/office/powerpoint/2010/main" val="3237670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A79398D-CE2A-46A4-9B1F-718C111F6241}" type="datetimeFigureOut">
              <a:rPr lang="en-US" smtClean="0"/>
              <a:t>3/20/2022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915E714-E9B9-4C43-93C5-EF8148D6460A}" type="slidenum">
              <a:rPr lang="en-US" smtClean="0"/>
              <a:t>‹#›</a:t>
            </a:fld>
            <a:endParaRPr lang="en-US"/>
          </a:p>
        </p:txBody>
      </p:sp>
    </p:spTree>
    <p:extLst>
      <p:ext uri="{BB962C8B-B14F-4D97-AF65-F5344CB8AC3E}">
        <p14:creationId xmlns:p14="http://schemas.microsoft.com/office/powerpoint/2010/main" val="3127441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79398D-CE2A-46A4-9B1F-718C111F6241}" type="datetimeFigureOut">
              <a:rPr lang="en-US" smtClean="0"/>
              <a:t>3/20/2022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15E714-E9B9-4C43-93C5-EF8148D6460A}" type="slidenum">
              <a:rPr lang="en-US" smtClean="0"/>
              <a:t>‹#›</a:t>
            </a:fld>
            <a:endParaRPr lang="en-US"/>
          </a:p>
        </p:txBody>
      </p:sp>
    </p:spTree>
    <p:extLst>
      <p:ext uri="{BB962C8B-B14F-4D97-AF65-F5344CB8AC3E}">
        <p14:creationId xmlns:p14="http://schemas.microsoft.com/office/powerpoint/2010/main" val="3711418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A79398D-CE2A-46A4-9B1F-718C111F6241}" type="datetimeFigureOut">
              <a:rPr lang="en-US" smtClean="0"/>
              <a:t>3/20/2022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915E714-E9B9-4C43-93C5-EF8148D6460A}" type="slidenum">
              <a:rPr lang="en-US" smtClean="0"/>
              <a:t>‹#›</a:t>
            </a:fld>
            <a:endParaRPr lang="en-US"/>
          </a:p>
        </p:txBody>
      </p:sp>
    </p:spTree>
    <p:extLst>
      <p:ext uri="{BB962C8B-B14F-4D97-AF65-F5344CB8AC3E}">
        <p14:creationId xmlns:p14="http://schemas.microsoft.com/office/powerpoint/2010/main" val="296669939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09179-C1D4-4F66-889F-2EFA78DAE80F}"/>
              </a:ext>
            </a:extLst>
          </p:cNvPr>
          <p:cNvSpPr>
            <a:spLocks noGrp="1"/>
          </p:cNvSpPr>
          <p:nvPr>
            <p:ph type="ctrTitle"/>
          </p:nvPr>
        </p:nvSpPr>
        <p:spPr>
          <a:xfrm>
            <a:off x="1438183" y="1122362"/>
            <a:ext cx="9229817" cy="3227695"/>
          </a:xfrm>
        </p:spPr>
        <p:txBody>
          <a:bodyPr>
            <a:normAutofit/>
          </a:bodyPr>
          <a:lstStyle/>
          <a:p>
            <a:pPr marL="2047875" marR="503555" indent="-1612900" algn="l">
              <a:spcBef>
                <a:spcPts val="395"/>
              </a:spcBef>
              <a:spcAft>
                <a:spcPts val="0"/>
              </a:spcAft>
            </a:pPr>
            <a:r>
              <a:rPr lang="en-US" sz="4000" b="1" dirty="0">
                <a:effectLst/>
                <a:latin typeface="Times New Roman" panose="02020603050405020304" pitchFamily="18" charset="0"/>
                <a:ea typeface="Times New Roman" panose="02020603050405020304" pitchFamily="18" charset="0"/>
              </a:rPr>
              <a:t>Journal Club </a:t>
            </a:r>
            <a:r>
              <a:rPr lang="en-US" sz="4000" b="1" dirty="0">
                <a:latin typeface="Times New Roman" panose="02020603050405020304" pitchFamily="18" charset="0"/>
                <a:ea typeface="Times New Roman" panose="02020603050405020304" pitchFamily="18" charset="0"/>
              </a:rPr>
              <a:t>P</a:t>
            </a:r>
            <a:r>
              <a:rPr lang="en-US" sz="4000" b="1" dirty="0">
                <a:effectLst/>
                <a:latin typeface="Times New Roman" panose="02020603050405020304" pitchFamily="18" charset="0"/>
                <a:ea typeface="Times New Roman" panose="02020603050405020304" pitchFamily="18" charset="0"/>
              </a:rPr>
              <a:t>resentation on</a:t>
            </a:r>
            <a:br>
              <a:rPr lang="en-US" sz="4000" b="1" dirty="0">
                <a:effectLst/>
                <a:latin typeface="Times New Roman" panose="02020603050405020304" pitchFamily="18" charset="0"/>
                <a:ea typeface="Times New Roman" panose="02020603050405020304" pitchFamily="18" charset="0"/>
              </a:rPr>
            </a:br>
            <a:r>
              <a:rPr lang="en-US" sz="4000" b="1" dirty="0">
                <a:effectLst/>
                <a:latin typeface="Times New Roman" panose="02020603050405020304" pitchFamily="18" charset="0"/>
                <a:ea typeface="Times New Roman" panose="02020603050405020304" pitchFamily="18" charset="0"/>
              </a:rPr>
              <a:t>Natural Language Processing</a:t>
            </a:r>
          </a:p>
        </p:txBody>
      </p:sp>
    </p:spTree>
    <p:extLst>
      <p:ext uri="{BB962C8B-B14F-4D97-AF65-F5344CB8AC3E}">
        <p14:creationId xmlns:p14="http://schemas.microsoft.com/office/powerpoint/2010/main" val="3157231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81C47-D9AC-4FD4-8DA4-2525521A2243}"/>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Example</a:t>
            </a:r>
          </a:p>
        </p:txBody>
      </p:sp>
      <p:sp>
        <p:nvSpPr>
          <p:cNvPr id="3" name="Content Placeholder 2">
            <a:extLst>
              <a:ext uri="{FF2B5EF4-FFF2-40B4-BE49-F238E27FC236}">
                <a16:creationId xmlns:a16="http://schemas.microsoft.com/office/drawing/2014/main" id="{6C8E52CE-0EB1-4C95-998D-D00A5CBF5BD7}"/>
              </a:ext>
            </a:extLst>
          </p:cNvPr>
          <p:cNvSpPr>
            <a:spLocks noGrp="1"/>
          </p:cNvSpPr>
          <p:nvPr>
            <p:ph idx="1"/>
          </p:nvPr>
        </p:nvSpPr>
        <p:spPr/>
        <p:txBody>
          <a:bodyPr>
            <a:normAutofit lnSpcReduction="10000"/>
          </a:bodyPr>
          <a:lstStyle/>
          <a:p>
            <a:r>
              <a:rPr lang="en-US" sz="1800" dirty="0">
                <a:solidFill>
                  <a:srgbClr val="010202"/>
                </a:solidFill>
                <a:effectLst/>
                <a:latin typeface="Times New Roman" panose="02020603050405020304" pitchFamily="18" charset="0"/>
                <a:ea typeface="Times New Roman" panose="02020603050405020304" pitchFamily="18" charset="0"/>
              </a:rPr>
              <a:t>In order to classify human emotions, the developed system includes a few major steps.</a:t>
            </a:r>
          </a:p>
          <a:p>
            <a:pPr>
              <a:buFont typeface="Wingdings" panose="05000000000000000000" pitchFamily="2" charset="2"/>
              <a:buChar char="Ø"/>
            </a:pPr>
            <a:r>
              <a:rPr lang="en-US" sz="1800" dirty="0">
                <a:solidFill>
                  <a:srgbClr val="010202"/>
                </a:solidFill>
                <a:effectLst/>
                <a:latin typeface="Times New Roman" panose="02020603050405020304" pitchFamily="18" charset="0"/>
                <a:ea typeface="Times New Roman" panose="02020603050405020304" pitchFamily="18" charset="0"/>
              </a:rPr>
              <a:t> As the first step, the system collects Facebook comments on a particular business page, which is already published. </a:t>
            </a:r>
          </a:p>
          <a:p>
            <a:pPr>
              <a:buFont typeface="Wingdings" panose="05000000000000000000" pitchFamily="2" charset="2"/>
              <a:buChar char="Ø"/>
            </a:pPr>
            <a:r>
              <a:rPr lang="en-US" sz="1800" dirty="0">
                <a:solidFill>
                  <a:srgbClr val="010202"/>
                </a:solidFill>
                <a:effectLst/>
                <a:latin typeface="Times New Roman" panose="02020603050405020304" pitchFamily="18" charset="0"/>
                <a:ea typeface="Times New Roman" panose="02020603050405020304" pitchFamily="18" charset="0"/>
              </a:rPr>
              <a:t>The next step is to preprocess</a:t>
            </a:r>
            <a:r>
              <a:rPr lang="en-US" sz="1800" spc="-40" dirty="0">
                <a:solidFill>
                  <a:srgbClr val="010202"/>
                </a:solidFill>
                <a:effectLst/>
                <a:latin typeface="Times New Roman" panose="02020603050405020304" pitchFamily="18" charset="0"/>
                <a:ea typeface="Times New Roman" panose="02020603050405020304" pitchFamily="18" charset="0"/>
              </a:rPr>
              <a:t> </a:t>
            </a:r>
            <a:r>
              <a:rPr lang="en-US" sz="1800" dirty="0">
                <a:solidFill>
                  <a:srgbClr val="010202"/>
                </a:solidFill>
                <a:effectLst/>
                <a:latin typeface="Times New Roman" panose="02020603050405020304" pitchFamily="18" charset="0"/>
                <a:ea typeface="Times New Roman" panose="02020603050405020304" pitchFamily="18" charset="0"/>
              </a:rPr>
              <a:t>the</a:t>
            </a:r>
            <a:r>
              <a:rPr lang="en-US" sz="1800" spc="-30" dirty="0">
                <a:solidFill>
                  <a:srgbClr val="010202"/>
                </a:solidFill>
                <a:effectLst/>
                <a:latin typeface="Times New Roman" panose="02020603050405020304" pitchFamily="18" charset="0"/>
                <a:ea typeface="Times New Roman" panose="02020603050405020304" pitchFamily="18" charset="0"/>
              </a:rPr>
              <a:t> </a:t>
            </a:r>
            <a:r>
              <a:rPr lang="en-US" sz="1800" dirty="0">
                <a:solidFill>
                  <a:srgbClr val="010202"/>
                </a:solidFill>
                <a:effectLst/>
                <a:latin typeface="Times New Roman" panose="02020603050405020304" pitchFamily="18" charset="0"/>
                <a:ea typeface="Times New Roman" panose="02020603050405020304" pitchFamily="18" charset="0"/>
              </a:rPr>
              <a:t>collected</a:t>
            </a:r>
            <a:r>
              <a:rPr lang="en-US" sz="1800" spc="-20" dirty="0">
                <a:solidFill>
                  <a:srgbClr val="010202"/>
                </a:solidFill>
                <a:effectLst/>
                <a:latin typeface="Times New Roman" panose="02020603050405020304" pitchFamily="18" charset="0"/>
                <a:ea typeface="Times New Roman" panose="02020603050405020304" pitchFamily="18" charset="0"/>
              </a:rPr>
              <a:t> </a:t>
            </a:r>
            <a:r>
              <a:rPr lang="en-US" sz="1800" dirty="0">
                <a:solidFill>
                  <a:srgbClr val="010202"/>
                </a:solidFill>
                <a:effectLst/>
                <a:latin typeface="Times New Roman" panose="02020603050405020304" pitchFamily="18" charset="0"/>
                <a:ea typeface="Times New Roman" panose="02020603050405020304" pitchFamily="18" charset="0"/>
              </a:rPr>
              <a:t>comments</a:t>
            </a:r>
            <a:r>
              <a:rPr lang="en-US" sz="1800" spc="-35" dirty="0">
                <a:solidFill>
                  <a:srgbClr val="010202"/>
                </a:solidFill>
                <a:effectLst/>
                <a:latin typeface="Times New Roman" panose="02020603050405020304" pitchFamily="18" charset="0"/>
                <a:ea typeface="Times New Roman" panose="02020603050405020304" pitchFamily="18" charset="0"/>
              </a:rPr>
              <a:t> </a:t>
            </a:r>
            <a:r>
              <a:rPr lang="en-US" sz="1800" dirty="0">
                <a:solidFill>
                  <a:srgbClr val="010202"/>
                </a:solidFill>
                <a:effectLst/>
                <a:latin typeface="Times New Roman" panose="02020603050405020304" pitchFamily="18" charset="0"/>
                <a:ea typeface="Times New Roman" panose="02020603050405020304" pitchFamily="18" charset="0"/>
              </a:rPr>
              <a:t>according</a:t>
            </a:r>
            <a:r>
              <a:rPr lang="en-US" sz="1800" spc="-40" dirty="0">
                <a:solidFill>
                  <a:srgbClr val="010202"/>
                </a:solidFill>
                <a:effectLst/>
                <a:latin typeface="Times New Roman" panose="02020603050405020304" pitchFamily="18" charset="0"/>
                <a:ea typeface="Times New Roman" panose="02020603050405020304" pitchFamily="18" charset="0"/>
              </a:rPr>
              <a:t> </a:t>
            </a:r>
            <a:r>
              <a:rPr lang="en-US" sz="1800" dirty="0">
                <a:solidFill>
                  <a:srgbClr val="010202"/>
                </a:solidFill>
                <a:effectLst/>
                <a:latin typeface="Times New Roman" panose="02020603050405020304" pitchFamily="18" charset="0"/>
                <a:ea typeface="Times New Roman" panose="02020603050405020304" pitchFamily="18" charset="0"/>
              </a:rPr>
              <a:t>to</a:t>
            </a:r>
            <a:r>
              <a:rPr lang="en-US" sz="1800" spc="-20" dirty="0">
                <a:solidFill>
                  <a:srgbClr val="010202"/>
                </a:solidFill>
                <a:effectLst/>
                <a:latin typeface="Times New Roman" panose="02020603050405020304" pitchFamily="18" charset="0"/>
                <a:ea typeface="Times New Roman" panose="02020603050405020304" pitchFamily="18" charset="0"/>
              </a:rPr>
              <a:t> </a:t>
            </a:r>
            <a:r>
              <a:rPr lang="en-US" sz="1800" dirty="0">
                <a:solidFill>
                  <a:srgbClr val="010202"/>
                </a:solidFill>
                <a:effectLst/>
                <a:latin typeface="Times New Roman" panose="02020603050405020304" pitchFamily="18" charset="0"/>
                <a:ea typeface="Times New Roman" panose="02020603050405020304" pitchFamily="18" charset="0"/>
              </a:rPr>
              <a:t>the</a:t>
            </a:r>
            <a:r>
              <a:rPr lang="en-US" sz="1800" spc="-25" dirty="0">
                <a:solidFill>
                  <a:srgbClr val="010202"/>
                </a:solidFill>
                <a:effectLst/>
                <a:latin typeface="Times New Roman" panose="02020603050405020304" pitchFamily="18" charset="0"/>
                <a:ea typeface="Times New Roman" panose="02020603050405020304" pitchFamily="18" charset="0"/>
              </a:rPr>
              <a:t> </a:t>
            </a:r>
            <a:r>
              <a:rPr lang="en-US" sz="1800" dirty="0">
                <a:solidFill>
                  <a:srgbClr val="010202"/>
                </a:solidFill>
                <a:effectLst/>
                <a:latin typeface="Times New Roman" panose="02020603050405020304" pitchFamily="18" charset="0"/>
                <a:ea typeface="Times New Roman" panose="02020603050405020304" pitchFamily="18" charset="0"/>
              </a:rPr>
              <a:t>common pre-processing procedures. </a:t>
            </a:r>
          </a:p>
          <a:p>
            <a:pPr>
              <a:buFont typeface="Wingdings" panose="05000000000000000000" pitchFamily="2" charset="2"/>
              <a:buChar char="Ø"/>
            </a:pPr>
            <a:r>
              <a:rPr lang="en-US" sz="1800" dirty="0">
                <a:solidFill>
                  <a:srgbClr val="010202"/>
                </a:solidFill>
                <a:effectLst/>
                <a:latin typeface="Times New Roman" panose="02020603050405020304" pitchFamily="18" charset="0"/>
                <a:ea typeface="Times New Roman" panose="02020603050405020304" pitchFamily="18" charset="0"/>
              </a:rPr>
              <a:t>As the third step, the system processes a critical step which is called classification. To do that, a classification model is created using the machine learning algorithm; Naïve Bayes. Apart from that, the model is</a:t>
            </a:r>
            <a:r>
              <a:rPr lang="en-US" sz="1800" spc="-65" dirty="0">
                <a:solidFill>
                  <a:srgbClr val="010202"/>
                </a:solidFill>
                <a:effectLst/>
                <a:latin typeface="Times New Roman" panose="02020603050405020304" pitchFamily="18" charset="0"/>
                <a:ea typeface="Times New Roman" panose="02020603050405020304" pitchFamily="18" charset="0"/>
              </a:rPr>
              <a:t> </a:t>
            </a:r>
            <a:r>
              <a:rPr lang="en-US" sz="1800" dirty="0">
                <a:solidFill>
                  <a:srgbClr val="010202"/>
                </a:solidFill>
                <a:effectLst/>
                <a:latin typeface="Times New Roman" panose="02020603050405020304" pitchFamily="18" charset="0"/>
                <a:ea typeface="Times New Roman" panose="02020603050405020304" pitchFamily="18" charset="0"/>
              </a:rPr>
              <a:t>trained</a:t>
            </a:r>
            <a:r>
              <a:rPr lang="en-US" sz="1800" spc="-55" dirty="0">
                <a:solidFill>
                  <a:srgbClr val="010202"/>
                </a:solidFill>
                <a:effectLst/>
                <a:latin typeface="Times New Roman" panose="02020603050405020304" pitchFamily="18" charset="0"/>
                <a:ea typeface="Times New Roman" panose="02020603050405020304" pitchFamily="18" charset="0"/>
              </a:rPr>
              <a:t> </a:t>
            </a:r>
            <a:r>
              <a:rPr lang="en-US" sz="1800" dirty="0">
                <a:solidFill>
                  <a:srgbClr val="010202"/>
                </a:solidFill>
                <a:effectLst/>
                <a:latin typeface="Times New Roman" panose="02020603050405020304" pitchFamily="18" charset="0"/>
                <a:ea typeface="Times New Roman" panose="02020603050405020304" pitchFamily="18" charset="0"/>
              </a:rPr>
              <a:t>using</a:t>
            </a:r>
            <a:r>
              <a:rPr lang="en-US" sz="1800" spc="-70" dirty="0">
                <a:solidFill>
                  <a:srgbClr val="010202"/>
                </a:solidFill>
                <a:effectLst/>
                <a:latin typeface="Times New Roman" panose="02020603050405020304" pitchFamily="18" charset="0"/>
                <a:ea typeface="Times New Roman" panose="02020603050405020304" pitchFamily="18" charset="0"/>
              </a:rPr>
              <a:t> </a:t>
            </a:r>
            <a:r>
              <a:rPr lang="en-US" sz="1800" dirty="0">
                <a:solidFill>
                  <a:srgbClr val="010202"/>
                </a:solidFill>
                <a:effectLst/>
                <a:latin typeface="Times New Roman" panose="02020603050405020304" pitchFamily="18" charset="0"/>
                <a:ea typeface="Times New Roman" panose="02020603050405020304" pitchFamily="18" charset="0"/>
              </a:rPr>
              <a:t>an</a:t>
            </a:r>
            <a:r>
              <a:rPr lang="en-US" sz="1800" spc="-65" dirty="0">
                <a:solidFill>
                  <a:srgbClr val="010202"/>
                </a:solidFill>
                <a:effectLst/>
                <a:latin typeface="Times New Roman" panose="02020603050405020304" pitchFamily="18" charset="0"/>
                <a:ea typeface="Times New Roman" panose="02020603050405020304" pitchFamily="18" charset="0"/>
              </a:rPr>
              <a:t> </a:t>
            </a:r>
            <a:r>
              <a:rPr lang="en-US" sz="1800" dirty="0">
                <a:solidFill>
                  <a:srgbClr val="010202"/>
                </a:solidFill>
                <a:effectLst/>
                <a:latin typeface="Times New Roman" panose="02020603050405020304" pitchFamily="18" charset="0"/>
                <a:ea typeface="Times New Roman" panose="02020603050405020304" pitchFamily="18" charset="0"/>
              </a:rPr>
              <a:t>existing</a:t>
            </a:r>
            <a:r>
              <a:rPr lang="en-US" sz="1800" spc="-65" dirty="0">
                <a:solidFill>
                  <a:srgbClr val="010202"/>
                </a:solidFill>
                <a:effectLst/>
                <a:latin typeface="Times New Roman" panose="02020603050405020304" pitchFamily="18" charset="0"/>
                <a:ea typeface="Times New Roman" panose="02020603050405020304" pitchFamily="18" charset="0"/>
              </a:rPr>
              <a:t> </a:t>
            </a:r>
            <a:r>
              <a:rPr lang="en-US" sz="1800" dirty="0">
                <a:solidFill>
                  <a:srgbClr val="010202"/>
                </a:solidFill>
                <a:effectLst/>
                <a:latin typeface="Times New Roman" panose="02020603050405020304" pitchFamily="18" charset="0"/>
                <a:ea typeface="Times New Roman" panose="02020603050405020304" pitchFamily="18" charset="0"/>
              </a:rPr>
              <a:t>data</a:t>
            </a:r>
            <a:r>
              <a:rPr lang="en-US" sz="1800" spc="-60" dirty="0">
                <a:solidFill>
                  <a:srgbClr val="010202"/>
                </a:solidFill>
                <a:effectLst/>
                <a:latin typeface="Times New Roman" panose="02020603050405020304" pitchFamily="18" charset="0"/>
                <a:ea typeface="Times New Roman" panose="02020603050405020304" pitchFamily="18" charset="0"/>
              </a:rPr>
              <a:t> </a:t>
            </a:r>
            <a:r>
              <a:rPr lang="en-US" sz="1800" dirty="0">
                <a:solidFill>
                  <a:srgbClr val="010202"/>
                </a:solidFill>
                <a:effectLst/>
                <a:latin typeface="Times New Roman" panose="02020603050405020304" pitchFamily="18" charset="0"/>
                <a:ea typeface="Times New Roman" panose="02020603050405020304" pitchFamily="18" charset="0"/>
              </a:rPr>
              <a:t>set.</a:t>
            </a:r>
            <a:r>
              <a:rPr lang="en-US" sz="1800" spc="-55" dirty="0">
                <a:solidFill>
                  <a:srgbClr val="010202"/>
                </a:solidFill>
                <a:effectLst/>
                <a:latin typeface="Times New Roman" panose="02020603050405020304" pitchFamily="18" charset="0"/>
                <a:ea typeface="Times New Roman" panose="02020603050405020304" pitchFamily="18" charset="0"/>
              </a:rPr>
              <a:t> </a:t>
            </a:r>
          </a:p>
          <a:p>
            <a:pPr>
              <a:buFont typeface="Wingdings" panose="05000000000000000000" pitchFamily="2" charset="2"/>
              <a:buChar char="Ø"/>
            </a:pPr>
            <a:r>
              <a:rPr lang="en-US" sz="1800" dirty="0">
                <a:solidFill>
                  <a:srgbClr val="010202"/>
                </a:solidFill>
                <a:effectLst/>
                <a:latin typeface="Times New Roman" panose="02020603050405020304" pitchFamily="18" charset="0"/>
                <a:ea typeface="Times New Roman" panose="02020603050405020304" pitchFamily="18" charset="0"/>
              </a:rPr>
              <a:t>Finally,</a:t>
            </a:r>
            <a:r>
              <a:rPr lang="en-US" sz="1800" spc="-60" dirty="0">
                <a:solidFill>
                  <a:srgbClr val="010202"/>
                </a:solidFill>
                <a:effectLst/>
                <a:latin typeface="Times New Roman" panose="02020603050405020304" pitchFamily="18" charset="0"/>
                <a:ea typeface="Times New Roman" panose="02020603050405020304" pitchFamily="18" charset="0"/>
              </a:rPr>
              <a:t> </a:t>
            </a:r>
            <a:r>
              <a:rPr lang="en-US" sz="1800" dirty="0">
                <a:solidFill>
                  <a:srgbClr val="010202"/>
                </a:solidFill>
                <a:effectLst/>
                <a:latin typeface="Times New Roman" panose="02020603050405020304" pitchFamily="18" charset="0"/>
                <a:ea typeface="Times New Roman" panose="02020603050405020304" pitchFamily="18" charset="0"/>
              </a:rPr>
              <a:t>by</a:t>
            </a:r>
            <a:r>
              <a:rPr lang="en-US" sz="1800" spc="-85" dirty="0">
                <a:solidFill>
                  <a:srgbClr val="010202"/>
                </a:solidFill>
                <a:effectLst/>
                <a:latin typeface="Times New Roman" panose="02020603050405020304" pitchFamily="18" charset="0"/>
                <a:ea typeface="Times New Roman" panose="02020603050405020304" pitchFamily="18" charset="0"/>
              </a:rPr>
              <a:t> </a:t>
            </a:r>
            <a:r>
              <a:rPr lang="en-US" sz="1800" dirty="0">
                <a:solidFill>
                  <a:srgbClr val="010202"/>
                </a:solidFill>
                <a:effectLst/>
                <a:latin typeface="Times New Roman" panose="02020603050405020304" pitchFamily="18" charset="0"/>
                <a:ea typeface="Times New Roman" panose="02020603050405020304" pitchFamily="18" charset="0"/>
              </a:rPr>
              <a:t>comparing</a:t>
            </a:r>
            <a:r>
              <a:rPr lang="en-US" sz="1800" spc="-65" dirty="0">
                <a:solidFill>
                  <a:srgbClr val="010202"/>
                </a:solidFill>
                <a:effectLst/>
                <a:latin typeface="Times New Roman" panose="02020603050405020304" pitchFamily="18" charset="0"/>
                <a:ea typeface="Times New Roman" panose="02020603050405020304" pitchFamily="18" charset="0"/>
              </a:rPr>
              <a:t> </a:t>
            </a:r>
            <a:r>
              <a:rPr lang="en-US" sz="1800" dirty="0">
                <a:solidFill>
                  <a:srgbClr val="010202"/>
                </a:solidFill>
                <a:effectLst/>
                <a:latin typeface="Times New Roman" panose="02020603050405020304" pitchFamily="18" charset="0"/>
                <a:ea typeface="Times New Roman" panose="02020603050405020304" pitchFamily="18" charset="0"/>
              </a:rPr>
              <a:t>the keywords, the system classifies human emotions.</a:t>
            </a:r>
          </a:p>
          <a:p>
            <a:pPr>
              <a:buFont typeface="Wingdings" panose="05000000000000000000" pitchFamily="2" charset="2"/>
              <a:buChar char="Ø"/>
            </a:pPr>
            <a:endParaRPr lang="en-US" sz="1800" dirty="0">
              <a:solidFill>
                <a:srgbClr val="010202"/>
              </a:solidFill>
              <a:latin typeface="Times New Roman" panose="02020603050405020304" pitchFamily="18" charset="0"/>
            </a:endParaRPr>
          </a:p>
          <a:p>
            <a:r>
              <a:rPr lang="en-US" sz="1800" dirty="0">
                <a:solidFill>
                  <a:srgbClr val="010202"/>
                </a:solidFill>
                <a:effectLst/>
                <a:latin typeface="Times New Roman" panose="02020603050405020304" pitchFamily="18" charset="0"/>
                <a:ea typeface="Times New Roman" panose="02020603050405020304" pitchFamily="18" charset="0"/>
              </a:rPr>
              <a:t>The classification</a:t>
            </a:r>
            <a:r>
              <a:rPr lang="en-US" sz="1800" spc="-65" dirty="0">
                <a:solidFill>
                  <a:srgbClr val="010202"/>
                </a:solidFill>
                <a:effectLst/>
                <a:latin typeface="Times New Roman" panose="02020603050405020304" pitchFamily="18" charset="0"/>
                <a:ea typeface="Times New Roman" panose="02020603050405020304" pitchFamily="18" charset="0"/>
              </a:rPr>
              <a:t> </a:t>
            </a:r>
            <a:r>
              <a:rPr lang="en-US" sz="1800" dirty="0">
                <a:solidFill>
                  <a:srgbClr val="010202"/>
                </a:solidFill>
                <a:effectLst/>
                <a:latin typeface="Times New Roman" panose="02020603050405020304" pitchFamily="18" charset="0"/>
                <a:ea typeface="Times New Roman" panose="02020603050405020304" pitchFamily="18" charset="0"/>
              </a:rPr>
              <a:t>process</a:t>
            </a:r>
            <a:r>
              <a:rPr lang="en-US" sz="1800" spc="-60" dirty="0">
                <a:solidFill>
                  <a:srgbClr val="010202"/>
                </a:solidFill>
                <a:effectLst/>
                <a:latin typeface="Times New Roman" panose="02020603050405020304" pitchFamily="18" charset="0"/>
                <a:ea typeface="Times New Roman" panose="02020603050405020304" pitchFamily="18" charset="0"/>
              </a:rPr>
              <a:t> </a:t>
            </a:r>
            <a:r>
              <a:rPr lang="en-US" sz="1800" dirty="0">
                <a:solidFill>
                  <a:srgbClr val="010202"/>
                </a:solidFill>
                <a:effectLst/>
                <a:latin typeface="Times New Roman" panose="02020603050405020304" pitchFamily="18" charset="0"/>
                <a:ea typeface="Times New Roman" panose="02020603050405020304" pitchFamily="18" charset="0"/>
              </a:rPr>
              <a:t>is</a:t>
            </a:r>
            <a:r>
              <a:rPr lang="en-US" sz="1800" spc="-65" dirty="0">
                <a:solidFill>
                  <a:srgbClr val="010202"/>
                </a:solidFill>
                <a:effectLst/>
                <a:latin typeface="Times New Roman" panose="02020603050405020304" pitchFamily="18" charset="0"/>
                <a:ea typeface="Times New Roman" panose="02020603050405020304" pitchFamily="18" charset="0"/>
              </a:rPr>
              <a:t> </a:t>
            </a:r>
            <a:r>
              <a:rPr lang="en-US" sz="1800" dirty="0">
                <a:solidFill>
                  <a:srgbClr val="010202"/>
                </a:solidFill>
                <a:effectLst/>
                <a:latin typeface="Times New Roman" panose="02020603050405020304" pitchFamily="18" charset="0"/>
                <a:ea typeface="Times New Roman" panose="02020603050405020304" pitchFamily="18" charset="0"/>
              </a:rPr>
              <a:t>done</a:t>
            </a:r>
            <a:r>
              <a:rPr lang="en-US" sz="1800" spc="-55" dirty="0">
                <a:solidFill>
                  <a:srgbClr val="010202"/>
                </a:solidFill>
                <a:effectLst/>
                <a:latin typeface="Times New Roman" panose="02020603050405020304" pitchFamily="18" charset="0"/>
                <a:ea typeface="Times New Roman" panose="02020603050405020304" pitchFamily="18" charset="0"/>
              </a:rPr>
              <a:t> </a:t>
            </a:r>
            <a:r>
              <a:rPr lang="en-US" sz="1800" dirty="0">
                <a:solidFill>
                  <a:srgbClr val="010202"/>
                </a:solidFill>
                <a:effectLst/>
                <a:latin typeface="Times New Roman" panose="02020603050405020304" pitchFamily="18" charset="0"/>
                <a:ea typeface="Times New Roman" panose="02020603050405020304" pitchFamily="18" charset="0"/>
              </a:rPr>
              <a:t>for</a:t>
            </a:r>
            <a:r>
              <a:rPr lang="en-US" sz="1800" spc="-50" dirty="0">
                <a:solidFill>
                  <a:srgbClr val="010202"/>
                </a:solidFill>
                <a:effectLst/>
                <a:latin typeface="Times New Roman" panose="02020603050405020304" pitchFamily="18" charset="0"/>
                <a:ea typeface="Times New Roman" panose="02020603050405020304" pitchFamily="18" charset="0"/>
              </a:rPr>
              <a:t> </a:t>
            </a:r>
            <a:r>
              <a:rPr lang="en-US" sz="1800" dirty="0">
                <a:solidFill>
                  <a:srgbClr val="010202"/>
                </a:solidFill>
                <a:effectLst/>
                <a:latin typeface="Times New Roman" panose="02020603050405020304" pitchFamily="18" charset="0"/>
                <a:ea typeface="Times New Roman" panose="02020603050405020304" pitchFamily="18" charset="0"/>
              </a:rPr>
              <a:t>every</a:t>
            </a:r>
            <a:r>
              <a:rPr lang="en-US" sz="1800" spc="-80" dirty="0">
                <a:solidFill>
                  <a:srgbClr val="010202"/>
                </a:solidFill>
                <a:effectLst/>
                <a:latin typeface="Times New Roman" panose="02020603050405020304" pitchFamily="18" charset="0"/>
                <a:ea typeface="Times New Roman" panose="02020603050405020304" pitchFamily="18" charset="0"/>
              </a:rPr>
              <a:t> </a:t>
            </a:r>
            <a:r>
              <a:rPr lang="en-US" sz="1800" dirty="0">
                <a:solidFill>
                  <a:srgbClr val="010202"/>
                </a:solidFill>
                <a:effectLst/>
                <a:latin typeface="Times New Roman" panose="02020603050405020304" pitchFamily="18" charset="0"/>
                <a:ea typeface="Times New Roman" panose="02020603050405020304" pitchFamily="18" charset="0"/>
              </a:rPr>
              <a:t>hour</a:t>
            </a:r>
            <a:r>
              <a:rPr lang="en-US" sz="1800" spc="-55" dirty="0">
                <a:solidFill>
                  <a:srgbClr val="010202"/>
                </a:solidFill>
                <a:effectLst/>
                <a:latin typeface="Times New Roman" panose="02020603050405020304" pitchFamily="18" charset="0"/>
                <a:ea typeface="Times New Roman" panose="02020603050405020304" pitchFamily="18" charset="0"/>
              </a:rPr>
              <a:t> </a:t>
            </a:r>
            <a:r>
              <a:rPr lang="en-US" sz="1800" dirty="0">
                <a:solidFill>
                  <a:srgbClr val="010202"/>
                </a:solidFill>
                <a:effectLst/>
                <a:latin typeface="Times New Roman" panose="02020603050405020304" pitchFamily="18" charset="0"/>
                <a:ea typeface="Times New Roman" panose="02020603050405020304" pitchFamily="18" charset="0"/>
              </a:rPr>
              <a:t>and</a:t>
            </a:r>
            <a:r>
              <a:rPr lang="en-US" sz="1800" spc="-55" dirty="0">
                <a:solidFill>
                  <a:srgbClr val="010202"/>
                </a:solidFill>
                <a:effectLst/>
                <a:latin typeface="Times New Roman" panose="02020603050405020304" pitchFamily="18" charset="0"/>
                <a:ea typeface="Times New Roman" panose="02020603050405020304" pitchFamily="18" charset="0"/>
              </a:rPr>
              <a:t> </a:t>
            </a:r>
            <a:r>
              <a:rPr lang="en-US" sz="1800" dirty="0">
                <a:solidFill>
                  <a:srgbClr val="010202"/>
                </a:solidFill>
                <a:effectLst/>
                <a:latin typeface="Times New Roman" panose="02020603050405020304" pitchFamily="18" charset="0"/>
                <a:ea typeface="Times New Roman" panose="02020603050405020304" pitchFamily="18" charset="0"/>
              </a:rPr>
              <a:t>generates</a:t>
            </a:r>
            <a:r>
              <a:rPr lang="en-US" sz="1800" spc="-60" dirty="0">
                <a:solidFill>
                  <a:srgbClr val="010202"/>
                </a:solidFill>
                <a:effectLst/>
                <a:latin typeface="Times New Roman" panose="02020603050405020304" pitchFamily="18" charset="0"/>
                <a:ea typeface="Times New Roman" panose="02020603050405020304" pitchFamily="18" charset="0"/>
              </a:rPr>
              <a:t> </a:t>
            </a:r>
            <a:r>
              <a:rPr lang="en-US" sz="1800" dirty="0">
                <a:solidFill>
                  <a:srgbClr val="010202"/>
                </a:solidFill>
                <a:effectLst/>
                <a:latin typeface="Times New Roman" panose="02020603050405020304" pitchFamily="18" charset="0"/>
                <a:ea typeface="Times New Roman" panose="02020603050405020304" pitchFamily="18" charset="0"/>
              </a:rPr>
              <a:t>the highest occurring emotion as the output. Likewise, this process is continued for each and every hour to classify the emotions.</a:t>
            </a:r>
            <a:endParaRPr lang="en-US" sz="1800" dirty="0">
              <a:solidFill>
                <a:srgbClr val="010202"/>
              </a:solidFill>
              <a:latin typeface="Times New Roman" panose="02020603050405020304" pitchFamily="18" charset="0"/>
            </a:endParaRPr>
          </a:p>
        </p:txBody>
      </p:sp>
    </p:spTree>
    <p:extLst>
      <p:ext uri="{BB962C8B-B14F-4D97-AF65-F5344CB8AC3E}">
        <p14:creationId xmlns:p14="http://schemas.microsoft.com/office/powerpoint/2010/main" val="3887659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0DBE-88BA-4A15-8F68-D042ACA52117}"/>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Explanation of example</a:t>
            </a:r>
          </a:p>
        </p:txBody>
      </p:sp>
      <p:sp>
        <p:nvSpPr>
          <p:cNvPr id="3" name="Content Placeholder 2">
            <a:extLst>
              <a:ext uri="{FF2B5EF4-FFF2-40B4-BE49-F238E27FC236}">
                <a16:creationId xmlns:a16="http://schemas.microsoft.com/office/drawing/2014/main" id="{A446716F-BA54-4F65-A755-D3E4E57A863F}"/>
              </a:ext>
            </a:extLst>
          </p:cNvPr>
          <p:cNvSpPr>
            <a:spLocks noGrp="1"/>
          </p:cNvSpPr>
          <p:nvPr>
            <p:ph idx="1"/>
          </p:nvPr>
        </p:nvSpPr>
        <p:spPr/>
        <p:txBody>
          <a:bodyPr>
            <a:normAutofit fontScale="92500" lnSpcReduction="20000"/>
          </a:bodyPr>
          <a:lstStyle/>
          <a:p>
            <a:r>
              <a:rPr lang="en-US" sz="1800" i="1" dirty="0">
                <a:solidFill>
                  <a:srgbClr val="010202"/>
                </a:solidFill>
                <a:effectLst/>
                <a:latin typeface="Times New Roman" panose="02020603050405020304" pitchFamily="18" charset="0"/>
                <a:ea typeface="Times New Roman" panose="02020603050405020304" pitchFamily="18" charset="0"/>
              </a:rPr>
              <a:t>Data collection : </a:t>
            </a:r>
            <a:r>
              <a:rPr lang="en-US" sz="1800" dirty="0">
                <a:solidFill>
                  <a:srgbClr val="010202"/>
                </a:solidFill>
                <a:effectLst/>
                <a:latin typeface="Times New Roman" panose="02020603050405020304" pitchFamily="18" charset="0"/>
                <a:ea typeface="Times New Roman" panose="02020603050405020304" pitchFamily="18" charset="0"/>
              </a:rPr>
              <a:t>The very first step of the research was to collect the data or comments of users from Facebook. To do that, Facebook Graph API has been used. Graph API, is an inbuilt API provided by Facebook for their developers. It is a primary way of getting data in and out from the Facebook platform</a:t>
            </a:r>
          </a:p>
          <a:p>
            <a:endParaRPr lang="en-US" sz="1800" dirty="0">
              <a:solidFill>
                <a:srgbClr val="010202"/>
              </a:solidFill>
              <a:latin typeface="Times New Roman" panose="02020603050405020304" pitchFamily="18" charset="0"/>
              <a:ea typeface="Times New Roman" panose="02020603050405020304" pitchFamily="18" charset="0"/>
            </a:endParaRPr>
          </a:p>
          <a:p>
            <a:endParaRPr lang="en-US" sz="1800" dirty="0">
              <a:solidFill>
                <a:srgbClr val="010202"/>
              </a:solidFill>
              <a:effectLst/>
              <a:latin typeface="Times New Roman" panose="02020603050405020304" pitchFamily="18" charset="0"/>
              <a:ea typeface="Times New Roman" panose="02020603050405020304" pitchFamily="18" charset="0"/>
            </a:endParaRPr>
          </a:p>
          <a:p>
            <a:r>
              <a:rPr lang="en-US" sz="1800" i="1" spc="-5" dirty="0">
                <a:solidFill>
                  <a:srgbClr val="010202"/>
                </a:solidFill>
                <a:effectLst/>
                <a:latin typeface="Times New Roman" panose="02020603050405020304" pitchFamily="18" charset="0"/>
                <a:ea typeface="Times New Roman" panose="02020603050405020304" pitchFamily="18" charset="0"/>
              </a:rPr>
              <a:t>Pre-processing : </a:t>
            </a:r>
            <a:r>
              <a:rPr lang="en-US" sz="1800" dirty="0">
                <a:solidFill>
                  <a:srgbClr val="010202"/>
                </a:solidFill>
                <a:effectLst/>
                <a:latin typeface="Times New Roman" panose="02020603050405020304" pitchFamily="18" charset="0"/>
                <a:ea typeface="Times New Roman" panose="02020603050405020304" pitchFamily="18" charset="0"/>
              </a:rPr>
              <a:t>Once the data have been collected through Graph API, next</a:t>
            </a:r>
            <a:r>
              <a:rPr lang="en-US" sz="1800" spc="-15" dirty="0">
                <a:solidFill>
                  <a:srgbClr val="010202"/>
                </a:solidFill>
                <a:effectLst/>
                <a:latin typeface="Times New Roman" panose="02020603050405020304" pitchFamily="18" charset="0"/>
                <a:ea typeface="Times New Roman" panose="02020603050405020304" pitchFamily="18" charset="0"/>
              </a:rPr>
              <a:t> </a:t>
            </a:r>
            <a:r>
              <a:rPr lang="en-US" sz="1800" dirty="0">
                <a:solidFill>
                  <a:srgbClr val="010202"/>
                </a:solidFill>
                <a:effectLst/>
                <a:latin typeface="Times New Roman" panose="02020603050405020304" pitchFamily="18" charset="0"/>
                <a:ea typeface="Times New Roman" panose="02020603050405020304" pitchFamily="18" charset="0"/>
              </a:rPr>
              <a:t>step</a:t>
            </a:r>
            <a:r>
              <a:rPr lang="en-US" sz="1800" spc="-15" dirty="0">
                <a:solidFill>
                  <a:srgbClr val="010202"/>
                </a:solidFill>
                <a:effectLst/>
                <a:latin typeface="Times New Roman" panose="02020603050405020304" pitchFamily="18" charset="0"/>
                <a:ea typeface="Times New Roman" panose="02020603050405020304" pitchFamily="18" charset="0"/>
              </a:rPr>
              <a:t> </a:t>
            </a:r>
            <a:r>
              <a:rPr lang="en-US" sz="1800" dirty="0">
                <a:solidFill>
                  <a:srgbClr val="010202"/>
                </a:solidFill>
                <a:effectLst/>
                <a:latin typeface="Times New Roman" panose="02020603050405020304" pitchFamily="18" charset="0"/>
                <a:ea typeface="Times New Roman" panose="02020603050405020304" pitchFamily="18" charset="0"/>
              </a:rPr>
              <a:t>was</a:t>
            </a:r>
            <a:r>
              <a:rPr lang="en-US" sz="1800" spc="-35" dirty="0">
                <a:solidFill>
                  <a:srgbClr val="010202"/>
                </a:solidFill>
                <a:effectLst/>
                <a:latin typeface="Times New Roman" panose="02020603050405020304" pitchFamily="18" charset="0"/>
                <a:ea typeface="Times New Roman" panose="02020603050405020304" pitchFamily="18" charset="0"/>
              </a:rPr>
              <a:t> </a:t>
            </a:r>
            <a:r>
              <a:rPr lang="en-US" sz="1800" dirty="0">
                <a:solidFill>
                  <a:srgbClr val="010202"/>
                </a:solidFill>
                <a:effectLst/>
                <a:latin typeface="Times New Roman" panose="02020603050405020304" pitchFamily="18" charset="0"/>
                <a:ea typeface="Times New Roman" panose="02020603050405020304" pitchFamily="18" charset="0"/>
              </a:rPr>
              <a:t>processing</a:t>
            </a:r>
            <a:r>
              <a:rPr lang="en-US" sz="1800" spc="-45" dirty="0">
                <a:solidFill>
                  <a:srgbClr val="010202"/>
                </a:solidFill>
                <a:effectLst/>
                <a:latin typeface="Times New Roman" panose="02020603050405020304" pitchFamily="18" charset="0"/>
                <a:ea typeface="Times New Roman" panose="02020603050405020304" pitchFamily="18" charset="0"/>
              </a:rPr>
              <a:t> </a:t>
            </a:r>
            <a:r>
              <a:rPr lang="en-US" sz="1800" dirty="0">
                <a:solidFill>
                  <a:srgbClr val="010202"/>
                </a:solidFill>
                <a:effectLst/>
                <a:latin typeface="Times New Roman" panose="02020603050405020304" pitchFamily="18" charset="0"/>
                <a:ea typeface="Times New Roman" panose="02020603050405020304" pitchFamily="18" charset="0"/>
              </a:rPr>
              <a:t>them</a:t>
            </a:r>
            <a:r>
              <a:rPr lang="en-US" sz="1800" spc="-20" dirty="0">
                <a:solidFill>
                  <a:srgbClr val="010202"/>
                </a:solidFill>
                <a:effectLst/>
                <a:latin typeface="Times New Roman" panose="02020603050405020304" pitchFamily="18" charset="0"/>
                <a:ea typeface="Times New Roman" panose="02020603050405020304" pitchFamily="18" charset="0"/>
              </a:rPr>
              <a:t> </a:t>
            </a:r>
            <a:r>
              <a:rPr lang="en-US" sz="1800" dirty="0">
                <a:solidFill>
                  <a:srgbClr val="010202"/>
                </a:solidFill>
                <a:effectLst/>
                <a:latin typeface="Times New Roman" panose="02020603050405020304" pitchFamily="18" charset="0"/>
                <a:ea typeface="Times New Roman" panose="02020603050405020304" pitchFamily="18" charset="0"/>
              </a:rPr>
              <a:t>according</a:t>
            </a:r>
            <a:r>
              <a:rPr lang="en-US" sz="1800" spc="-40" dirty="0">
                <a:solidFill>
                  <a:srgbClr val="010202"/>
                </a:solidFill>
                <a:effectLst/>
                <a:latin typeface="Times New Roman" panose="02020603050405020304" pitchFamily="18" charset="0"/>
                <a:ea typeface="Times New Roman" panose="02020603050405020304" pitchFamily="18" charset="0"/>
              </a:rPr>
              <a:t> </a:t>
            </a:r>
            <a:r>
              <a:rPr lang="en-US" sz="1800" dirty="0">
                <a:solidFill>
                  <a:srgbClr val="010202"/>
                </a:solidFill>
                <a:effectLst/>
                <a:latin typeface="Times New Roman" panose="02020603050405020304" pitchFamily="18" charset="0"/>
                <a:ea typeface="Times New Roman" panose="02020603050405020304" pitchFamily="18" charset="0"/>
              </a:rPr>
              <a:t>to</a:t>
            </a:r>
            <a:r>
              <a:rPr lang="en-US" sz="1800" spc="-25" dirty="0">
                <a:solidFill>
                  <a:srgbClr val="010202"/>
                </a:solidFill>
                <a:effectLst/>
                <a:latin typeface="Times New Roman" panose="02020603050405020304" pitchFamily="18" charset="0"/>
                <a:ea typeface="Times New Roman" panose="02020603050405020304" pitchFamily="18" charset="0"/>
              </a:rPr>
              <a:t> </a:t>
            </a:r>
            <a:r>
              <a:rPr lang="en-US" sz="1800" dirty="0">
                <a:solidFill>
                  <a:srgbClr val="010202"/>
                </a:solidFill>
                <a:effectLst/>
                <a:latin typeface="Times New Roman" panose="02020603050405020304" pitchFamily="18" charset="0"/>
                <a:ea typeface="Times New Roman" panose="02020603050405020304" pitchFamily="18" charset="0"/>
              </a:rPr>
              <a:t>the</a:t>
            </a:r>
            <a:r>
              <a:rPr lang="en-US" sz="1800" spc="-30" dirty="0">
                <a:solidFill>
                  <a:srgbClr val="010202"/>
                </a:solidFill>
                <a:effectLst/>
                <a:latin typeface="Times New Roman" panose="02020603050405020304" pitchFamily="18" charset="0"/>
                <a:ea typeface="Times New Roman" panose="02020603050405020304" pitchFamily="18" charset="0"/>
              </a:rPr>
              <a:t> </a:t>
            </a:r>
            <a:r>
              <a:rPr lang="en-US" sz="1800" dirty="0">
                <a:solidFill>
                  <a:srgbClr val="010202"/>
                </a:solidFill>
                <a:effectLst/>
                <a:latin typeface="Times New Roman" panose="02020603050405020304" pitchFamily="18" charset="0"/>
                <a:ea typeface="Times New Roman" panose="02020603050405020304" pitchFamily="18" charset="0"/>
              </a:rPr>
              <a:t>common</a:t>
            </a:r>
            <a:r>
              <a:rPr lang="en-US" sz="1800" spc="-30" dirty="0">
                <a:solidFill>
                  <a:srgbClr val="010202"/>
                </a:solidFill>
                <a:effectLst/>
                <a:latin typeface="Times New Roman" panose="02020603050405020304" pitchFamily="18" charset="0"/>
                <a:ea typeface="Times New Roman" panose="02020603050405020304" pitchFamily="18" charset="0"/>
              </a:rPr>
              <a:t> </a:t>
            </a:r>
            <a:r>
              <a:rPr lang="en-US" sz="1800" dirty="0">
                <a:solidFill>
                  <a:srgbClr val="010202"/>
                </a:solidFill>
                <a:effectLst/>
                <a:latin typeface="Times New Roman" panose="02020603050405020304" pitchFamily="18" charset="0"/>
                <a:ea typeface="Times New Roman" panose="02020603050405020304" pitchFamily="18" charset="0"/>
              </a:rPr>
              <a:t>pre- processing procedures. Those procedures include, eliminating English stop words, removing numbers, removing emoji’s, removing double quotations, slashes, underscores</a:t>
            </a:r>
            <a:r>
              <a:rPr lang="en-US" sz="1800" spc="-10" dirty="0">
                <a:solidFill>
                  <a:srgbClr val="010202"/>
                </a:solidFill>
                <a:effectLst/>
                <a:latin typeface="Times New Roman" panose="02020603050405020304" pitchFamily="18" charset="0"/>
                <a:ea typeface="Times New Roman" panose="02020603050405020304" pitchFamily="18" charset="0"/>
              </a:rPr>
              <a:t> </a:t>
            </a:r>
            <a:r>
              <a:rPr lang="en-US" sz="1800" dirty="0">
                <a:solidFill>
                  <a:srgbClr val="010202"/>
                </a:solidFill>
                <a:effectLst/>
                <a:latin typeface="Times New Roman" panose="02020603050405020304" pitchFamily="18" charset="0"/>
                <a:ea typeface="Times New Roman" panose="02020603050405020304" pitchFamily="18" charset="0"/>
              </a:rPr>
              <a:t>etc.</a:t>
            </a:r>
            <a:endParaRPr lang="en-US" sz="1800" dirty="0">
              <a:effectLst/>
              <a:latin typeface="Times New Roman" panose="02020603050405020304" pitchFamily="18" charset="0"/>
              <a:ea typeface="Times New Roman" panose="02020603050405020304" pitchFamily="18" charset="0"/>
            </a:endParaRPr>
          </a:p>
          <a:p>
            <a:endParaRPr lang="en-US" sz="1800" spc="-5" dirty="0">
              <a:effectLst/>
              <a:latin typeface="Times New Roman" panose="02020603050405020304" pitchFamily="18" charset="0"/>
              <a:ea typeface="Times New Roman" panose="02020603050405020304" pitchFamily="18" charset="0"/>
            </a:endParaRPr>
          </a:p>
          <a:p>
            <a:endParaRPr lang="en-US" sz="1800" spc="-5" dirty="0">
              <a:latin typeface="Times New Roman" panose="02020603050405020304" pitchFamily="18" charset="0"/>
              <a:ea typeface="Times New Roman" panose="02020603050405020304" pitchFamily="18" charset="0"/>
            </a:endParaRPr>
          </a:p>
          <a:p>
            <a:r>
              <a:rPr lang="en-US" sz="1800" i="1" dirty="0">
                <a:solidFill>
                  <a:srgbClr val="010202"/>
                </a:solidFill>
                <a:effectLst/>
                <a:latin typeface="Times New Roman" panose="02020603050405020304" pitchFamily="18" charset="0"/>
                <a:ea typeface="Times New Roman" panose="02020603050405020304" pitchFamily="18" charset="0"/>
              </a:rPr>
              <a:t>Classification</a:t>
            </a:r>
            <a:r>
              <a:rPr lang="en-US" sz="1800" i="1" spc="-5" dirty="0">
                <a:solidFill>
                  <a:srgbClr val="010202"/>
                </a:solidFill>
                <a:effectLst/>
                <a:latin typeface="Times New Roman" panose="02020603050405020304" pitchFamily="18" charset="0"/>
                <a:ea typeface="Times New Roman" panose="02020603050405020304" pitchFamily="18" charset="0"/>
              </a:rPr>
              <a:t> : </a:t>
            </a:r>
            <a:r>
              <a:rPr lang="en-US" sz="1800" dirty="0">
                <a:solidFill>
                  <a:srgbClr val="010202"/>
                </a:solidFill>
                <a:effectLst/>
                <a:latin typeface="Times New Roman" panose="02020603050405020304" pitchFamily="18" charset="0"/>
                <a:ea typeface="Times New Roman" panose="02020603050405020304" pitchFamily="18" charset="0"/>
              </a:rPr>
              <a:t>As the third step, the system has performed the critical process of classification. To do that, a classification model was created by using the machine learning algorithm Naïve Bayes. Naïve Bayes belongs to the probabilistic algorithm family and it uses </a:t>
            </a:r>
            <a:r>
              <a:rPr lang="en-US" sz="1800" dirty="0" err="1">
                <a:solidFill>
                  <a:srgbClr val="010202"/>
                </a:solidFill>
                <a:effectLst/>
                <a:latin typeface="Times New Roman" panose="02020603050405020304" pitchFamily="18" charset="0"/>
                <a:ea typeface="Times New Roman" panose="02020603050405020304" pitchFamily="18" charset="0"/>
              </a:rPr>
              <a:t>Bayes’s</a:t>
            </a:r>
            <a:r>
              <a:rPr lang="en-US" sz="1800" dirty="0">
                <a:solidFill>
                  <a:srgbClr val="010202"/>
                </a:solidFill>
                <a:effectLst/>
                <a:latin typeface="Times New Roman" panose="02020603050405020304" pitchFamily="18" charset="0"/>
                <a:ea typeface="Times New Roman" panose="02020603050405020304" pitchFamily="18" charset="0"/>
              </a:rPr>
              <a:t> Theorem to predict the text category.</a:t>
            </a:r>
            <a:endParaRPr lang="en-US" sz="1800" spc="-5"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187150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D59F5F-C75A-46CB-94F3-D11D9094AA34}"/>
              </a:ext>
            </a:extLst>
          </p:cNvPr>
          <p:cNvSpPr>
            <a:spLocks noGrp="1"/>
          </p:cNvSpPr>
          <p:nvPr>
            <p:ph idx="1"/>
          </p:nvPr>
        </p:nvSpPr>
        <p:spPr>
          <a:xfrm>
            <a:off x="838200" y="502853"/>
            <a:ext cx="10515600" cy="4351338"/>
          </a:xfrm>
        </p:spPr>
        <p:txBody>
          <a:bodyPr/>
          <a:lstStyle/>
          <a:p>
            <a:r>
              <a:rPr lang="en-US" sz="1800" i="1" spc="-5" dirty="0">
                <a:solidFill>
                  <a:srgbClr val="010202"/>
                </a:solidFill>
                <a:effectLst/>
                <a:latin typeface="Times New Roman" panose="02020603050405020304" pitchFamily="18" charset="0"/>
                <a:ea typeface="Times New Roman" panose="02020603050405020304" pitchFamily="18" charset="0"/>
              </a:rPr>
              <a:t>Emotion Detection :</a:t>
            </a:r>
            <a:r>
              <a:rPr lang="en-US" sz="1800" dirty="0">
                <a:solidFill>
                  <a:srgbClr val="010202"/>
                </a:solidFill>
                <a:effectLst/>
                <a:latin typeface="Times New Roman" panose="02020603050405020304" pitchFamily="18" charset="0"/>
                <a:ea typeface="Times New Roman" panose="02020603050405020304" pitchFamily="18" charset="0"/>
              </a:rPr>
              <a:t>Finally,</a:t>
            </a:r>
            <a:r>
              <a:rPr lang="en-US" sz="1800" spc="-45" dirty="0">
                <a:solidFill>
                  <a:srgbClr val="010202"/>
                </a:solidFill>
                <a:effectLst/>
                <a:latin typeface="Times New Roman" panose="02020603050405020304" pitchFamily="18" charset="0"/>
                <a:ea typeface="Times New Roman" panose="02020603050405020304" pitchFamily="18" charset="0"/>
              </a:rPr>
              <a:t> </a:t>
            </a:r>
            <a:r>
              <a:rPr lang="en-US" sz="1800" dirty="0">
                <a:solidFill>
                  <a:srgbClr val="010202"/>
                </a:solidFill>
                <a:effectLst/>
                <a:latin typeface="Times New Roman" panose="02020603050405020304" pitchFamily="18" charset="0"/>
                <a:ea typeface="Times New Roman" panose="02020603050405020304" pitchFamily="18" charset="0"/>
              </a:rPr>
              <a:t>preprocessed</a:t>
            </a:r>
            <a:r>
              <a:rPr lang="en-US" sz="1800" spc="-40" dirty="0">
                <a:solidFill>
                  <a:srgbClr val="010202"/>
                </a:solidFill>
                <a:effectLst/>
                <a:latin typeface="Times New Roman" panose="02020603050405020304" pitchFamily="18" charset="0"/>
                <a:ea typeface="Times New Roman" panose="02020603050405020304" pitchFamily="18" charset="0"/>
              </a:rPr>
              <a:t> </a:t>
            </a:r>
            <a:r>
              <a:rPr lang="en-US" sz="1800" dirty="0">
                <a:solidFill>
                  <a:srgbClr val="010202"/>
                </a:solidFill>
                <a:effectLst/>
                <a:latin typeface="Times New Roman" panose="02020603050405020304" pitchFamily="18" charset="0"/>
                <a:ea typeface="Times New Roman" panose="02020603050405020304" pitchFamily="18" charset="0"/>
              </a:rPr>
              <a:t>data</a:t>
            </a:r>
            <a:r>
              <a:rPr lang="en-US" sz="1800" spc="-35" dirty="0">
                <a:solidFill>
                  <a:srgbClr val="010202"/>
                </a:solidFill>
                <a:effectLst/>
                <a:latin typeface="Times New Roman" panose="02020603050405020304" pitchFamily="18" charset="0"/>
                <a:ea typeface="Times New Roman" panose="02020603050405020304" pitchFamily="18" charset="0"/>
              </a:rPr>
              <a:t> </a:t>
            </a:r>
            <a:r>
              <a:rPr lang="en-US" sz="1800" dirty="0">
                <a:solidFill>
                  <a:srgbClr val="010202"/>
                </a:solidFill>
                <a:effectLst/>
                <a:latin typeface="Times New Roman" panose="02020603050405020304" pitchFamily="18" charset="0"/>
                <a:ea typeface="Times New Roman" panose="02020603050405020304" pitchFamily="18" charset="0"/>
              </a:rPr>
              <a:t>has</a:t>
            </a:r>
            <a:r>
              <a:rPr lang="en-US" sz="1800" spc="-55" dirty="0">
                <a:solidFill>
                  <a:srgbClr val="010202"/>
                </a:solidFill>
                <a:effectLst/>
                <a:latin typeface="Times New Roman" panose="02020603050405020304" pitchFamily="18" charset="0"/>
                <a:ea typeface="Times New Roman" panose="02020603050405020304" pitchFamily="18" charset="0"/>
              </a:rPr>
              <a:t> </a:t>
            </a:r>
            <a:r>
              <a:rPr lang="en-US" sz="1800" dirty="0">
                <a:solidFill>
                  <a:srgbClr val="010202"/>
                </a:solidFill>
                <a:effectLst/>
                <a:latin typeface="Times New Roman" panose="02020603050405020304" pitchFamily="18" charset="0"/>
                <a:ea typeface="Times New Roman" panose="02020603050405020304" pitchFamily="18" charset="0"/>
              </a:rPr>
              <a:t>been</a:t>
            </a:r>
            <a:r>
              <a:rPr lang="en-US" sz="1800" spc="-50" dirty="0">
                <a:solidFill>
                  <a:srgbClr val="010202"/>
                </a:solidFill>
                <a:effectLst/>
                <a:latin typeface="Times New Roman" panose="02020603050405020304" pitchFamily="18" charset="0"/>
                <a:ea typeface="Times New Roman" panose="02020603050405020304" pitchFamily="18" charset="0"/>
              </a:rPr>
              <a:t> </a:t>
            </a:r>
            <a:r>
              <a:rPr lang="en-US" sz="1800" dirty="0">
                <a:solidFill>
                  <a:srgbClr val="010202"/>
                </a:solidFill>
                <a:effectLst/>
                <a:latin typeface="Times New Roman" panose="02020603050405020304" pitchFamily="18" charset="0"/>
                <a:ea typeface="Times New Roman" panose="02020603050405020304" pitchFamily="18" charset="0"/>
              </a:rPr>
              <a:t>sent</a:t>
            </a:r>
            <a:r>
              <a:rPr lang="en-US" sz="1800" spc="-40" dirty="0">
                <a:solidFill>
                  <a:srgbClr val="010202"/>
                </a:solidFill>
                <a:effectLst/>
                <a:latin typeface="Times New Roman" panose="02020603050405020304" pitchFamily="18" charset="0"/>
                <a:ea typeface="Times New Roman" panose="02020603050405020304" pitchFamily="18" charset="0"/>
              </a:rPr>
              <a:t> </a:t>
            </a:r>
            <a:r>
              <a:rPr lang="en-US" sz="1800" dirty="0">
                <a:solidFill>
                  <a:srgbClr val="010202"/>
                </a:solidFill>
                <a:effectLst/>
                <a:latin typeface="Times New Roman" panose="02020603050405020304" pitchFamily="18" charset="0"/>
                <a:ea typeface="Times New Roman" panose="02020603050405020304" pitchFamily="18" charset="0"/>
              </a:rPr>
              <a:t>to</a:t>
            </a:r>
            <a:r>
              <a:rPr lang="en-US" sz="1800" spc="-30" dirty="0">
                <a:solidFill>
                  <a:srgbClr val="010202"/>
                </a:solidFill>
                <a:effectLst/>
                <a:latin typeface="Times New Roman" panose="02020603050405020304" pitchFamily="18" charset="0"/>
                <a:ea typeface="Times New Roman" panose="02020603050405020304" pitchFamily="18" charset="0"/>
              </a:rPr>
              <a:t> </a:t>
            </a:r>
            <a:r>
              <a:rPr lang="en-US" sz="1800" dirty="0">
                <a:solidFill>
                  <a:srgbClr val="010202"/>
                </a:solidFill>
                <a:effectLst/>
                <a:latin typeface="Times New Roman" panose="02020603050405020304" pitchFamily="18" charset="0"/>
                <a:ea typeface="Times New Roman" panose="02020603050405020304" pitchFamily="18" charset="0"/>
              </a:rPr>
              <a:t>the</a:t>
            </a:r>
            <a:r>
              <a:rPr lang="en-US" sz="1800" spc="-25" dirty="0">
                <a:solidFill>
                  <a:srgbClr val="010202"/>
                </a:solidFill>
                <a:effectLst/>
                <a:latin typeface="Times New Roman" panose="02020603050405020304" pitchFamily="18" charset="0"/>
                <a:ea typeface="Times New Roman" panose="02020603050405020304" pitchFamily="18" charset="0"/>
              </a:rPr>
              <a:t> </a:t>
            </a:r>
            <a:r>
              <a:rPr lang="en-US" sz="1800" dirty="0">
                <a:solidFill>
                  <a:srgbClr val="010202"/>
                </a:solidFill>
                <a:effectLst/>
                <a:latin typeface="Times New Roman" panose="02020603050405020304" pitchFamily="18" charset="0"/>
                <a:ea typeface="Times New Roman" panose="02020603050405020304" pitchFamily="18" charset="0"/>
              </a:rPr>
              <a:t>model</a:t>
            </a:r>
            <a:r>
              <a:rPr lang="en-US" sz="1800" spc="-45" dirty="0">
                <a:solidFill>
                  <a:srgbClr val="010202"/>
                </a:solidFill>
                <a:effectLst/>
                <a:latin typeface="Times New Roman" panose="02020603050405020304" pitchFamily="18" charset="0"/>
                <a:ea typeface="Times New Roman" panose="02020603050405020304" pitchFamily="18" charset="0"/>
              </a:rPr>
              <a:t> </a:t>
            </a:r>
            <a:r>
              <a:rPr lang="en-US" sz="1800" dirty="0">
                <a:solidFill>
                  <a:srgbClr val="010202"/>
                </a:solidFill>
                <a:effectLst/>
                <a:latin typeface="Times New Roman" panose="02020603050405020304" pitchFamily="18" charset="0"/>
                <a:ea typeface="Times New Roman" panose="02020603050405020304" pitchFamily="18" charset="0"/>
              </a:rPr>
              <a:t>via API</a:t>
            </a:r>
            <a:r>
              <a:rPr lang="en-US" sz="1800" spc="-80" dirty="0">
                <a:solidFill>
                  <a:srgbClr val="010202"/>
                </a:solidFill>
                <a:effectLst/>
                <a:latin typeface="Times New Roman" panose="02020603050405020304" pitchFamily="18" charset="0"/>
                <a:ea typeface="Times New Roman" panose="02020603050405020304" pitchFamily="18" charset="0"/>
              </a:rPr>
              <a:t> </a:t>
            </a:r>
            <a:r>
              <a:rPr lang="en-US" sz="1800" dirty="0">
                <a:solidFill>
                  <a:srgbClr val="010202"/>
                </a:solidFill>
                <a:effectLst/>
                <a:latin typeface="Times New Roman" panose="02020603050405020304" pitchFamily="18" charset="0"/>
                <a:ea typeface="Times New Roman" panose="02020603050405020304" pitchFamily="18" charset="0"/>
              </a:rPr>
              <a:t>and</a:t>
            </a:r>
            <a:r>
              <a:rPr lang="en-US" sz="1800" spc="-65" dirty="0">
                <a:solidFill>
                  <a:srgbClr val="010202"/>
                </a:solidFill>
                <a:effectLst/>
                <a:latin typeface="Times New Roman" panose="02020603050405020304" pitchFamily="18" charset="0"/>
                <a:ea typeface="Times New Roman" panose="02020603050405020304" pitchFamily="18" charset="0"/>
              </a:rPr>
              <a:t> </a:t>
            </a:r>
            <a:r>
              <a:rPr lang="en-US" sz="1800" dirty="0">
                <a:solidFill>
                  <a:srgbClr val="010202"/>
                </a:solidFill>
                <a:effectLst/>
                <a:latin typeface="Times New Roman" panose="02020603050405020304" pitchFamily="18" charset="0"/>
                <a:ea typeface="Times New Roman" panose="02020603050405020304" pitchFamily="18" charset="0"/>
              </a:rPr>
              <a:t>by</a:t>
            </a:r>
            <a:r>
              <a:rPr lang="en-US" sz="1800" spc="-85" dirty="0">
                <a:solidFill>
                  <a:srgbClr val="010202"/>
                </a:solidFill>
                <a:effectLst/>
                <a:latin typeface="Times New Roman" panose="02020603050405020304" pitchFamily="18" charset="0"/>
                <a:ea typeface="Times New Roman" panose="02020603050405020304" pitchFamily="18" charset="0"/>
              </a:rPr>
              <a:t> </a:t>
            </a:r>
            <a:r>
              <a:rPr lang="en-US" sz="1800" dirty="0">
                <a:solidFill>
                  <a:srgbClr val="010202"/>
                </a:solidFill>
                <a:effectLst/>
                <a:latin typeface="Times New Roman" panose="02020603050405020304" pitchFamily="18" charset="0"/>
                <a:ea typeface="Times New Roman" panose="02020603050405020304" pitchFamily="18" charset="0"/>
              </a:rPr>
              <a:t>comparing</a:t>
            </a:r>
            <a:r>
              <a:rPr lang="en-US" sz="1800" spc="-75" dirty="0">
                <a:solidFill>
                  <a:srgbClr val="010202"/>
                </a:solidFill>
                <a:effectLst/>
                <a:latin typeface="Times New Roman" panose="02020603050405020304" pitchFamily="18" charset="0"/>
                <a:ea typeface="Times New Roman" panose="02020603050405020304" pitchFamily="18" charset="0"/>
              </a:rPr>
              <a:t> </a:t>
            </a:r>
            <a:r>
              <a:rPr lang="en-US" sz="1800" dirty="0">
                <a:solidFill>
                  <a:srgbClr val="010202"/>
                </a:solidFill>
                <a:effectLst/>
                <a:latin typeface="Times New Roman" panose="02020603050405020304" pitchFamily="18" charset="0"/>
                <a:ea typeface="Times New Roman" panose="02020603050405020304" pitchFamily="18" charset="0"/>
              </a:rPr>
              <a:t>the</a:t>
            </a:r>
            <a:r>
              <a:rPr lang="en-US" sz="1800" spc="-55" dirty="0">
                <a:solidFill>
                  <a:srgbClr val="010202"/>
                </a:solidFill>
                <a:effectLst/>
                <a:latin typeface="Times New Roman" panose="02020603050405020304" pitchFamily="18" charset="0"/>
                <a:ea typeface="Times New Roman" panose="02020603050405020304" pitchFamily="18" charset="0"/>
              </a:rPr>
              <a:t> </a:t>
            </a:r>
            <a:r>
              <a:rPr lang="en-US" sz="1800" dirty="0">
                <a:solidFill>
                  <a:srgbClr val="010202"/>
                </a:solidFill>
                <a:effectLst/>
                <a:latin typeface="Times New Roman" panose="02020603050405020304" pitchFamily="18" charset="0"/>
                <a:ea typeface="Times New Roman" panose="02020603050405020304" pitchFamily="18" charset="0"/>
              </a:rPr>
              <a:t>key</a:t>
            </a:r>
            <a:r>
              <a:rPr lang="en-US" sz="1800" spc="-85" dirty="0">
                <a:solidFill>
                  <a:srgbClr val="010202"/>
                </a:solidFill>
                <a:effectLst/>
                <a:latin typeface="Times New Roman" panose="02020603050405020304" pitchFamily="18" charset="0"/>
                <a:ea typeface="Times New Roman" panose="02020603050405020304" pitchFamily="18" charset="0"/>
              </a:rPr>
              <a:t> </a:t>
            </a:r>
            <a:r>
              <a:rPr lang="en-US" sz="1800" dirty="0">
                <a:solidFill>
                  <a:srgbClr val="010202"/>
                </a:solidFill>
                <a:effectLst/>
                <a:latin typeface="Times New Roman" panose="02020603050405020304" pitchFamily="18" charset="0"/>
                <a:ea typeface="Times New Roman" panose="02020603050405020304" pitchFamily="18" charset="0"/>
              </a:rPr>
              <a:t>words,</a:t>
            </a:r>
            <a:r>
              <a:rPr lang="en-US" sz="1800" spc="-75" dirty="0">
                <a:solidFill>
                  <a:srgbClr val="010202"/>
                </a:solidFill>
                <a:effectLst/>
                <a:latin typeface="Times New Roman" panose="02020603050405020304" pitchFamily="18" charset="0"/>
                <a:ea typeface="Times New Roman" panose="02020603050405020304" pitchFamily="18" charset="0"/>
              </a:rPr>
              <a:t> </a:t>
            </a:r>
            <a:r>
              <a:rPr lang="en-US" sz="1800" dirty="0">
                <a:solidFill>
                  <a:srgbClr val="010202"/>
                </a:solidFill>
                <a:effectLst/>
                <a:latin typeface="Times New Roman" panose="02020603050405020304" pitchFamily="18" charset="0"/>
                <a:ea typeface="Times New Roman" panose="02020603050405020304" pitchFamily="18" charset="0"/>
              </a:rPr>
              <a:t>the</a:t>
            </a:r>
            <a:r>
              <a:rPr lang="en-US" sz="1800" spc="-65" dirty="0">
                <a:solidFill>
                  <a:srgbClr val="010202"/>
                </a:solidFill>
                <a:effectLst/>
                <a:latin typeface="Times New Roman" panose="02020603050405020304" pitchFamily="18" charset="0"/>
                <a:ea typeface="Times New Roman" panose="02020603050405020304" pitchFamily="18" charset="0"/>
              </a:rPr>
              <a:t> </a:t>
            </a:r>
            <a:r>
              <a:rPr lang="en-US" sz="1800" dirty="0">
                <a:solidFill>
                  <a:srgbClr val="010202"/>
                </a:solidFill>
                <a:effectLst/>
                <a:latin typeface="Times New Roman" panose="02020603050405020304" pitchFamily="18" charset="0"/>
                <a:ea typeface="Times New Roman" panose="02020603050405020304" pitchFamily="18" charset="0"/>
              </a:rPr>
              <a:t>model</a:t>
            </a:r>
            <a:r>
              <a:rPr lang="en-US" sz="1800" spc="-70" dirty="0">
                <a:solidFill>
                  <a:srgbClr val="010202"/>
                </a:solidFill>
                <a:effectLst/>
                <a:latin typeface="Times New Roman" panose="02020603050405020304" pitchFamily="18" charset="0"/>
                <a:ea typeface="Times New Roman" panose="02020603050405020304" pitchFamily="18" charset="0"/>
              </a:rPr>
              <a:t> </a:t>
            </a:r>
            <a:r>
              <a:rPr lang="en-US" sz="1800" dirty="0">
                <a:solidFill>
                  <a:srgbClr val="010202"/>
                </a:solidFill>
                <a:effectLst/>
                <a:latin typeface="Times New Roman" panose="02020603050405020304" pitchFamily="18" charset="0"/>
                <a:ea typeface="Times New Roman" panose="02020603050405020304" pitchFamily="18" charset="0"/>
              </a:rPr>
              <a:t>the</a:t>
            </a:r>
            <a:r>
              <a:rPr lang="en-US" sz="1800" spc="-75" dirty="0">
                <a:solidFill>
                  <a:srgbClr val="010202"/>
                </a:solidFill>
                <a:effectLst/>
                <a:latin typeface="Times New Roman" panose="02020603050405020304" pitchFamily="18" charset="0"/>
                <a:ea typeface="Times New Roman" panose="02020603050405020304" pitchFamily="18" charset="0"/>
              </a:rPr>
              <a:t> </a:t>
            </a:r>
            <a:r>
              <a:rPr lang="en-US" sz="1800" dirty="0">
                <a:solidFill>
                  <a:srgbClr val="010202"/>
                </a:solidFill>
                <a:effectLst/>
                <a:latin typeface="Times New Roman" panose="02020603050405020304" pitchFamily="18" charset="0"/>
                <a:ea typeface="Times New Roman" panose="02020603050405020304" pitchFamily="18" charset="0"/>
              </a:rPr>
              <a:t>classified human emotions as the</a:t>
            </a:r>
            <a:r>
              <a:rPr lang="en-US" sz="1800" spc="-30" dirty="0">
                <a:solidFill>
                  <a:srgbClr val="010202"/>
                </a:solidFill>
                <a:effectLst/>
                <a:latin typeface="Times New Roman" panose="02020603050405020304" pitchFamily="18" charset="0"/>
                <a:ea typeface="Times New Roman" panose="02020603050405020304" pitchFamily="18" charset="0"/>
              </a:rPr>
              <a:t> </a:t>
            </a:r>
            <a:r>
              <a:rPr lang="en-US" sz="1800" dirty="0">
                <a:solidFill>
                  <a:srgbClr val="010202"/>
                </a:solidFill>
                <a:effectLst/>
                <a:latin typeface="Times New Roman" panose="02020603050405020304" pitchFamily="18" charset="0"/>
                <a:ea typeface="Times New Roman" panose="02020603050405020304" pitchFamily="18" charset="0"/>
              </a:rPr>
              <a:t>output.</a:t>
            </a:r>
            <a:endParaRPr lang="en-US" sz="1800" dirty="0">
              <a:effectLst/>
              <a:latin typeface="Times New Roman" panose="02020603050405020304" pitchFamily="18" charset="0"/>
              <a:ea typeface="Times New Roman" panose="02020603050405020304" pitchFamily="18" charset="0"/>
            </a:endParaRPr>
          </a:p>
          <a:p>
            <a:endParaRPr lang="en-US" sz="1800" spc="-5"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896617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CA8FE-B829-4317-85C9-11B99787E37A}"/>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0EE82048-CD78-4CD3-802B-11D55C2AA99A}"/>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Feelings or emotions play a critical role in human life and people express their feelings in everyday communications. Almost all the people in the world share their emotions on social media. </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purpose of the research is to identify emotions of online users by using Facebook comments. Selecting Facebook from numerous social media platforms, the research specifically focuses on Facebook comments written in the English language in order to narrow down the problem.</a:t>
            </a:r>
          </a:p>
        </p:txBody>
      </p:sp>
    </p:spTree>
    <p:extLst>
      <p:ext uri="{BB962C8B-B14F-4D97-AF65-F5344CB8AC3E}">
        <p14:creationId xmlns:p14="http://schemas.microsoft.com/office/powerpoint/2010/main" val="1803301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B0433B-CC75-402B-9079-EC3969666104}"/>
              </a:ext>
            </a:extLst>
          </p:cNvPr>
          <p:cNvSpPr>
            <a:spLocks noGrp="1"/>
          </p:cNvSpPr>
          <p:nvPr>
            <p:ph idx="1"/>
          </p:nvPr>
        </p:nvSpPr>
        <p:spPr>
          <a:xfrm>
            <a:off x="607380" y="2343705"/>
            <a:ext cx="10515600" cy="2377320"/>
          </a:xfrm>
        </p:spPr>
        <p:txBody>
          <a:bodyPr>
            <a:normAutofit/>
          </a:bodyPr>
          <a:lstStyle/>
          <a:p>
            <a:pPr marL="0" indent="0" algn="ctr">
              <a:buNone/>
            </a:pPr>
            <a:r>
              <a:rPr lang="en-US" sz="96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865360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675BA-D4E2-4EAB-AE7F-8FC0562039A3}"/>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NLP Definition</a:t>
            </a:r>
          </a:p>
        </p:txBody>
      </p:sp>
      <p:sp>
        <p:nvSpPr>
          <p:cNvPr id="3" name="Content Placeholder 2">
            <a:extLst>
              <a:ext uri="{FF2B5EF4-FFF2-40B4-BE49-F238E27FC236}">
                <a16:creationId xmlns:a16="http://schemas.microsoft.com/office/drawing/2014/main" id="{D603BD3E-5BDD-42A1-B87A-AC4E24B46697}"/>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NLP </a:t>
            </a:r>
            <a:r>
              <a:rPr lang="en-US" sz="2000" b="0" i="0" dirty="0">
                <a:effectLst/>
                <a:latin typeface="Times New Roman" panose="02020603050405020304" pitchFamily="18" charset="0"/>
                <a:cs typeface="Times New Roman" panose="02020603050405020304" pitchFamily="18" charset="0"/>
              </a:rPr>
              <a:t>is a subfield of computer Science, and Artificial </a:t>
            </a:r>
            <a:r>
              <a:rPr lang="en-US" sz="2000" b="0" i="0" dirty="0" err="1">
                <a:effectLst/>
                <a:latin typeface="Times New Roman" panose="02020603050405020304" pitchFamily="18" charset="0"/>
                <a:cs typeface="Times New Roman" panose="02020603050405020304" pitchFamily="18" charset="0"/>
              </a:rPr>
              <a:t>intellegentconcerned</a:t>
            </a:r>
            <a:r>
              <a:rPr lang="en-US" sz="2000" b="0" i="0" dirty="0">
                <a:effectLst/>
                <a:latin typeface="Times New Roman" panose="02020603050405020304" pitchFamily="18" charset="0"/>
                <a:cs typeface="Times New Roman" panose="02020603050405020304" pitchFamily="18" charset="0"/>
              </a:rPr>
              <a:t> with the interactions between computers and human language, in particular how to program computers to process and analyze large amounts of </a:t>
            </a:r>
            <a:r>
              <a:rPr lang="en-US" sz="2000" dirty="0">
                <a:latin typeface="Times New Roman" panose="02020603050405020304" pitchFamily="18" charset="0"/>
                <a:cs typeface="Times New Roman" panose="02020603050405020304" pitchFamily="18" charset="0"/>
              </a:rPr>
              <a:t>N</a:t>
            </a:r>
            <a:r>
              <a:rPr lang="en-US" sz="2000" b="0" i="0" dirty="0">
                <a:effectLst/>
                <a:latin typeface="Times New Roman" panose="02020603050405020304" pitchFamily="18" charset="0"/>
                <a:cs typeface="Times New Roman" panose="02020603050405020304" pitchFamily="18" charset="0"/>
              </a:rPr>
              <a:t>atural Language data. The goal is a computer capable of "understanding" the contents of documents, including the contextual nuances of the language within them. The technology can then accurately extract information and insights contained in the documents as well as categorize and organize the documents themselves.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5530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FE940-E03A-428A-8707-6E61FB1386DD}"/>
              </a:ext>
            </a:extLst>
          </p:cNvPr>
          <p:cNvSpPr>
            <a:spLocks noGrp="1"/>
          </p:cNvSpPr>
          <p:nvPr>
            <p:ph type="title"/>
          </p:nvPr>
        </p:nvSpPr>
        <p:spPr/>
        <p:txBody>
          <a:bodyPr>
            <a:normAutofit/>
          </a:bodyPr>
          <a:lstStyle/>
          <a:p>
            <a:r>
              <a:rPr lang="en-US" sz="2400" b="1" dirty="0">
                <a:effectLst/>
                <a:latin typeface="Times New Roman" panose="02020603050405020304" pitchFamily="18" charset="0"/>
                <a:ea typeface="Times New Roman" panose="02020603050405020304" pitchFamily="18" charset="0"/>
              </a:rPr>
              <a:t>A State of Art for Semantic Analysis of Natural Language Processing</a:t>
            </a:r>
            <a:br>
              <a:rPr lang="en-US" sz="2400" dirty="0">
                <a:effectLst/>
                <a:latin typeface="Times New Roman" panose="02020603050405020304" pitchFamily="18" charset="0"/>
                <a:ea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3DC83088-C367-4BEC-90FB-1B36A6DC2099}"/>
              </a:ext>
            </a:extLst>
          </p:cNvPr>
          <p:cNvSpPr>
            <a:spLocks noGrp="1"/>
          </p:cNvSpPr>
          <p:nvPr>
            <p:ph idx="1"/>
          </p:nvPr>
        </p:nvSpPr>
        <p:spPr/>
        <p:txBody>
          <a:bodyPr/>
          <a:lstStyle/>
          <a:p>
            <a:r>
              <a:rPr lang="en-US" sz="1800" b="1" i="1" dirty="0">
                <a:effectLst/>
                <a:latin typeface="Times New Roman" panose="02020603050405020304" pitchFamily="18" charset="0"/>
                <a:ea typeface="Times New Roman" panose="02020603050405020304" pitchFamily="18" charset="0"/>
              </a:rPr>
              <a:t>Abstract</a:t>
            </a:r>
            <a:r>
              <a:rPr lang="en-US" sz="1800" b="1" dirty="0">
                <a:effectLst/>
                <a:latin typeface="Times New Roman" panose="02020603050405020304" pitchFamily="18" charset="0"/>
                <a:ea typeface="Times New Roman" panose="02020603050405020304" pitchFamily="18" charset="0"/>
              </a:rPr>
              <a:t>—</a:t>
            </a:r>
            <a:r>
              <a:rPr lang="en-US" sz="2400" dirty="0">
                <a:effectLst/>
                <a:latin typeface="Times New Roman" panose="02020603050405020304" pitchFamily="18" charset="0"/>
                <a:ea typeface="Times New Roman" panose="02020603050405020304" pitchFamily="18" charset="0"/>
              </a:rPr>
              <a:t>Semantic analysis is an essential feature of the Natural Language Processing (NLP) approach. It indicates, in the appropriate format, the context of a sentence or paragraph. Semantics is about language significance study. The vocabulary used conveys the importance of the subject because of the interrelationship between linguistic classes. In this article, semantic interpretation is carried out in the area of NLP. </a:t>
            </a:r>
            <a:endParaRPr lang="en-US" dirty="0"/>
          </a:p>
        </p:txBody>
      </p:sp>
    </p:spTree>
    <p:extLst>
      <p:ext uri="{BB962C8B-B14F-4D97-AF65-F5344CB8AC3E}">
        <p14:creationId xmlns:p14="http://schemas.microsoft.com/office/powerpoint/2010/main" val="2131805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9A8AD-7AFE-441B-A20D-C73232E738F4}"/>
              </a:ext>
            </a:extLst>
          </p:cNvPr>
          <p:cNvSpPr>
            <a:spLocks noGrp="1"/>
          </p:cNvSpPr>
          <p:nvPr>
            <p:ph type="title"/>
          </p:nvPr>
        </p:nvSpPr>
        <p:spPr/>
        <p:txBody>
          <a:bodyPr>
            <a:normAutofit/>
          </a:bodyPr>
          <a:lstStyle/>
          <a:p>
            <a:r>
              <a:rPr lang="en-US" sz="2400" b="1" dirty="0">
                <a:effectLst/>
                <a:latin typeface="Times New Roman" panose="02020603050405020304" pitchFamily="18" charset="0"/>
                <a:ea typeface="Times New Roman" panose="02020603050405020304" pitchFamily="18" charset="0"/>
              </a:rPr>
              <a:t>INTRODUCTION</a:t>
            </a:r>
            <a:br>
              <a:rPr lang="en-US" sz="2400" b="1" dirty="0">
                <a:effectLst/>
                <a:latin typeface="Times New Roman" panose="02020603050405020304" pitchFamily="18" charset="0"/>
                <a:ea typeface="Times New Roman" panose="02020603050405020304" pitchFamily="18" charset="0"/>
              </a:rPr>
            </a:br>
            <a:endParaRPr lang="en-US" sz="2400" b="1" dirty="0"/>
          </a:p>
        </p:txBody>
      </p:sp>
      <p:sp>
        <p:nvSpPr>
          <p:cNvPr id="3" name="Content Placeholder 2">
            <a:extLst>
              <a:ext uri="{FF2B5EF4-FFF2-40B4-BE49-F238E27FC236}">
                <a16:creationId xmlns:a16="http://schemas.microsoft.com/office/drawing/2014/main" id="{26C8E661-AB88-40A0-B568-31DCA39E9783}"/>
              </a:ext>
            </a:extLst>
          </p:cNvPr>
          <p:cNvSpPr>
            <a:spLocks noGrp="1"/>
          </p:cNvSpPr>
          <p:nvPr>
            <p:ph idx="1"/>
          </p:nvPr>
        </p:nvSpPr>
        <p:spPr/>
        <p:txBody>
          <a:bodyPr>
            <a:normAutofit lnSpcReduction="10000"/>
          </a:bodyPr>
          <a:lstStyle/>
          <a:p>
            <a:r>
              <a:rPr lang="en-US" sz="1800" dirty="0">
                <a:effectLst/>
                <a:latin typeface="Times New Roman" panose="02020603050405020304" pitchFamily="18" charset="0"/>
                <a:ea typeface="Times New Roman" panose="02020603050405020304" pitchFamily="18" charset="0"/>
              </a:rPr>
              <a:t>People access social media nowadays because of the intense tendency to share their viewpoints, and express their thoughts in a very casual fashion . It is important to consider the sentiment of the passage clearly . Research into word meanings is required. Most Semantic Analysis systems have been developed only in English and European languages [4].</a:t>
            </a:r>
          </a:p>
          <a:p>
            <a:endParaRPr lang="en-US" dirty="0"/>
          </a:p>
          <a:p>
            <a:r>
              <a:rPr lang="en-US" sz="1800" dirty="0">
                <a:effectLst/>
                <a:latin typeface="Times New Roman" panose="02020603050405020304" pitchFamily="18" charset="0"/>
                <a:ea typeface="Times New Roman" panose="02020603050405020304" pitchFamily="18" charset="0"/>
              </a:rPr>
              <a:t>Natural language is the most potent form of communication. In computer science and artificial intelligence, voice is how machines communicate with humans (natural language). There is a wide range of algorithms, including sorting, clustering, text mining, and so on . </a:t>
            </a:r>
          </a:p>
          <a:p>
            <a:endParaRPr lang="en-US" sz="1800"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NLP is this widespread nowadays and involves Chabot and text clustering.  Word2vec  is  a  technique  for processing, it is templates are indeed used in areas beyond NLP, but it is not something to be embarrassed by .</a:t>
            </a:r>
          </a:p>
          <a:p>
            <a:endParaRPr lang="en-US" dirty="0"/>
          </a:p>
        </p:txBody>
      </p:sp>
    </p:spTree>
    <p:extLst>
      <p:ext uri="{BB962C8B-B14F-4D97-AF65-F5344CB8AC3E}">
        <p14:creationId xmlns:p14="http://schemas.microsoft.com/office/powerpoint/2010/main" val="2407988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28A51-99AD-4C73-9F40-FAA94E1FBA81}"/>
              </a:ext>
            </a:extLst>
          </p:cNvPr>
          <p:cNvSpPr>
            <a:spLocks noGrp="1"/>
          </p:cNvSpPr>
          <p:nvPr>
            <p:ph type="title"/>
          </p:nvPr>
        </p:nvSpPr>
        <p:spPr/>
        <p:txBody>
          <a:bodyPr>
            <a:normAutofit/>
          </a:bodyPr>
          <a:lstStyle/>
          <a:p>
            <a:r>
              <a:rPr lang="en-US" sz="2400" b="1" dirty="0">
                <a:effectLst/>
                <a:latin typeface="Times New Roman" panose="02020603050405020304" pitchFamily="18" charset="0"/>
                <a:ea typeface="Times New Roman" panose="02020603050405020304" pitchFamily="18" charset="0"/>
              </a:rPr>
              <a:t>Sentiment analysis</a:t>
            </a:r>
            <a:endParaRPr lang="en-US" sz="2400" b="1" dirty="0"/>
          </a:p>
        </p:txBody>
      </p:sp>
      <p:sp>
        <p:nvSpPr>
          <p:cNvPr id="3" name="Content Placeholder 2">
            <a:extLst>
              <a:ext uri="{FF2B5EF4-FFF2-40B4-BE49-F238E27FC236}">
                <a16:creationId xmlns:a16="http://schemas.microsoft.com/office/drawing/2014/main" id="{15D66AB2-2561-4EA7-9CDE-19D36BE56106}"/>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Sentiment analysis is a type of text classification where the subjectivity of the statements is essential. Opinion mining</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extraction</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opinions</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from</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large</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number of sources. </a:t>
            </a:r>
          </a:p>
          <a:p>
            <a:endParaRPr lang="en-US" sz="1800"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Sentiment analysis and opinion mining are interchangeable throughout this document . It collects opinion words through the NLP. </a:t>
            </a: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Sentiment analysis is described as detecting the sentiment of people about a specific topic and its features. </a:t>
            </a:r>
          </a:p>
          <a:p>
            <a:endParaRPr lang="en-US" sz="1800"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Opinion mining services are popular as people want to use others' advice to perform sensibly . </a:t>
            </a:r>
            <a:endParaRPr lang="en-US" dirty="0"/>
          </a:p>
        </p:txBody>
      </p:sp>
    </p:spTree>
    <p:extLst>
      <p:ext uri="{BB962C8B-B14F-4D97-AF65-F5344CB8AC3E}">
        <p14:creationId xmlns:p14="http://schemas.microsoft.com/office/powerpoint/2010/main" val="1871393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1C729-E0B7-4512-BBB0-1C41ED6A7185}"/>
              </a:ext>
            </a:extLst>
          </p:cNvPr>
          <p:cNvSpPr>
            <a:spLocks noGrp="1"/>
          </p:cNvSpPr>
          <p:nvPr>
            <p:ph type="title"/>
          </p:nvPr>
        </p:nvSpPr>
        <p:spPr/>
        <p:txBody>
          <a:bodyPr>
            <a:normAutofit/>
          </a:bodyPr>
          <a:lstStyle/>
          <a:p>
            <a:r>
              <a:rPr lang="en-US" sz="2800" b="1" dirty="0">
                <a:effectLst/>
                <a:latin typeface="Times New Roman" panose="02020603050405020304" pitchFamily="18" charset="0"/>
                <a:ea typeface="Times New Roman" panose="02020603050405020304" pitchFamily="18" charset="0"/>
              </a:rPr>
              <a:t>Semantic</a:t>
            </a:r>
            <a:r>
              <a:rPr lang="en-US" sz="2800" b="1" spc="-5" dirty="0">
                <a:effectLst/>
                <a:latin typeface="Times New Roman" panose="02020603050405020304" pitchFamily="18" charset="0"/>
                <a:ea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rPr>
              <a:t>Analysis</a:t>
            </a:r>
            <a:br>
              <a:rPr lang="en-US" sz="2800" b="1" dirty="0">
                <a:effectLst/>
                <a:latin typeface="Times New Roman" panose="02020603050405020304" pitchFamily="18" charset="0"/>
                <a:ea typeface="Times New Roman" panose="02020603050405020304" pitchFamily="18" charset="0"/>
              </a:rPr>
            </a:br>
            <a:endParaRPr lang="en-US" sz="2800" b="1" dirty="0"/>
          </a:p>
        </p:txBody>
      </p:sp>
      <p:sp>
        <p:nvSpPr>
          <p:cNvPr id="3" name="Content Placeholder 2">
            <a:extLst>
              <a:ext uri="{FF2B5EF4-FFF2-40B4-BE49-F238E27FC236}">
                <a16:creationId xmlns:a16="http://schemas.microsoft.com/office/drawing/2014/main" id="{FEF2A8A0-F778-4C85-8AC4-B4F9F01BEE44}"/>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In NLP, it is studied how to use NLP strategies to users' emotions and decide what users are expressing through them. Culture may affect this area</a:t>
            </a:r>
            <a:r>
              <a:rPr lang="en-US" sz="1800" spc="-1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differently, and This could be misinterpreted if it has taken too literally. “This new gadget is bad!” Although it was evident that the title alludes to the user’s dislike of the gadget, the title might endorse the gadget to a particular age group of the community .</a:t>
            </a:r>
          </a:p>
          <a:p>
            <a:endParaRPr lang="en-US" sz="1800" dirty="0">
              <a:latin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The sentiment analysis will determine the time at which you express your opinion . To gather statements on a time axis can provide a better insight into peoples' feelings, Facebook and Twitter both provide challenges and opportunities for social movements. On the positive side, it allows people to express and express themselves freely. The records can be carefully observed for a specified time to study trends</a:t>
            </a:r>
            <a:endParaRPr lang="en-US" dirty="0"/>
          </a:p>
        </p:txBody>
      </p:sp>
    </p:spTree>
    <p:extLst>
      <p:ext uri="{BB962C8B-B14F-4D97-AF65-F5344CB8AC3E}">
        <p14:creationId xmlns:p14="http://schemas.microsoft.com/office/powerpoint/2010/main" val="155351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5DC665-66F1-4DAF-99A3-C40B966631D3}"/>
              </a:ext>
            </a:extLst>
          </p:cNvPr>
          <p:cNvSpPr>
            <a:spLocks noGrp="1"/>
          </p:cNvSpPr>
          <p:nvPr>
            <p:ph idx="1"/>
          </p:nvPr>
        </p:nvSpPr>
        <p:spPr>
          <a:xfrm>
            <a:off x="838200" y="307543"/>
            <a:ext cx="10515600" cy="4351338"/>
          </a:xfrm>
        </p:spPr>
        <p:txBody>
          <a:bodyPr/>
          <a:lstStyle/>
          <a:p>
            <a:r>
              <a:rPr lang="en-US" sz="1800" dirty="0">
                <a:effectLst/>
                <a:latin typeface="Times New Roman" panose="02020603050405020304" pitchFamily="18" charset="0"/>
                <a:ea typeface="Times New Roman" panose="02020603050405020304" pitchFamily="18" charset="0"/>
              </a:rPr>
              <a:t>Companies like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Google, YouTube, and Amazon know how to customize the content for the customer's best interests. Depending on</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objective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metrics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such</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social</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media</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likes,</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number of consumers, and sales</a:t>
            </a:r>
          </a:p>
          <a:p>
            <a:endParaRPr lang="en-US" sz="1800" dirty="0">
              <a:latin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It is challenging because of a: using different languages on one topic or blog, b: using non-standard words that cannot be found in a dictionary, and c: using emoji and symbols. These are questions relevant to both the emotion and sentiment analysis domain</a:t>
            </a:r>
          </a:p>
          <a:p>
            <a:endParaRPr lang="en-US" sz="1800" dirty="0">
              <a:latin typeface="Times New Roman" panose="02020603050405020304" pitchFamily="18" charset="0"/>
            </a:endParaRPr>
          </a:p>
          <a:p>
            <a:endParaRPr lang="en-US" dirty="0"/>
          </a:p>
        </p:txBody>
      </p:sp>
    </p:spTree>
    <p:extLst>
      <p:ext uri="{BB962C8B-B14F-4D97-AF65-F5344CB8AC3E}">
        <p14:creationId xmlns:p14="http://schemas.microsoft.com/office/powerpoint/2010/main" val="30020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250FE-4D5F-48FA-85CF-F60D0E33C23B}"/>
              </a:ext>
            </a:extLst>
          </p:cNvPr>
          <p:cNvSpPr>
            <a:spLocks noGrp="1"/>
          </p:cNvSpPr>
          <p:nvPr>
            <p:ph type="title"/>
          </p:nvPr>
        </p:nvSpPr>
        <p:spPr/>
        <p:txBody>
          <a:bodyPr>
            <a:normAutofit/>
          </a:bodyPr>
          <a:lstStyle/>
          <a:p>
            <a:r>
              <a:rPr lang="en-US" sz="2400" b="1" dirty="0">
                <a:effectLst/>
                <a:latin typeface="Times New Roman" panose="02020603050405020304" pitchFamily="18" charset="0"/>
                <a:ea typeface="Times New Roman" panose="02020603050405020304" pitchFamily="18" charset="0"/>
              </a:rPr>
              <a:t>Natural Language</a:t>
            </a:r>
            <a:r>
              <a:rPr lang="en-US" sz="2400" b="1" spc="-20"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Processing</a:t>
            </a:r>
            <a:br>
              <a:rPr lang="en-US" sz="2400" b="1" dirty="0">
                <a:effectLst/>
                <a:latin typeface="Times New Roman" panose="02020603050405020304" pitchFamily="18" charset="0"/>
                <a:ea typeface="Times New Roman" panose="02020603050405020304" pitchFamily="18" charset="0"/>
              </a:rPr>
            </a:br>
            <a:endParaRPr lang="en-US" sz="2400" b="1" dirty="0"/>
          </a:p>
        </p:txBody>
      </p:sp>
      <p:sp>
        <p:nvSpPr>
          <p:cNvPr id="3" name="Content Placeholder 2">
            <a:extLst>
              <a:ext uri="{FF2B5EF4-FFF2-40B4-BE49-F238E27FC236}">
                <a16:creationId xmlns:a16="http://schemas.microsoft.com/office/drawing/2014/main" id="{3308DD07-3101-4CFD-85E0-7178EF47D920}"/>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NLP</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amongst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most</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complicated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techniques</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world of artificial intelligence, text mining findings are inputs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NLP</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NLP's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capacity</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humans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 speak words. It is the method of converting natural language output (spoken or written) into usable results.</a:t>
            </a:r>
          </a:p>
          <a:p>
            <a:endParaRPr lang="en-US" sz="1800" dirty="0">
              <a:latin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NLP is an exciting challenge because it requires computer and human interaction to implement it. NLP is a field of computer studies concerned with studying and understanding the link between computers and the human language</a:t>
            </a:r>
            <a:r>
              <a:rPr lang="en-US" sz="1800" spc="-40" dirty="0">
                <a:latin typeface="Times New Roman" panose="02020603050405020304" pitchFamily="18" charset="0"/>
                <a:ea typeface="Times New Roman" panose="02020603050405020304" pitchFamily="18" charset="0"/>
              </a:rPr>
              <a:t>.</a:t>
            </a:r>
          </a:p>
          <a:p>
            <a:endParaRPr lang="en-US" sz="1800" spc="-4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These</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tools</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help</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developers</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design</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practical tech applications. Several areas of interest have been established in NLP. Therefore, the core areas' most important activities concentrate on mining named persons, extracting knowledge from texts, translating texts between languages, summarizing written works, inferring answers by inference algorithms, and classifying and clustering papers.</a:t>
            </a:r>
            <a:endParaRPr lang="en-US" dirty="0"/>
          </a:p>
        </p:txBody>
      </p:sp>
    </p:spTree>
    <p:extLst>
      <p:ext uri="{BB962C8B-B14F-4D97-AF65-F5344CB8AC3E}">
        <p14:creationId xmlns:p14="http://schemas.microsoft.com/office/powerpoint/2010/main" val="867503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8F970-FB64-4FC9-A47B-21C8256FB529}"/>
              </a:ext>
            </a:extLst>
          </p:cNvPr>
          <p:cNvSpPr>
            <a:spLocks noGrp="1"/>
          </p:cNvSpPr>
          <p:nvPr>
            <p:ph type="title"/>
          </p:nvPr>
        </p:nvSpPr>
        <p:spPr/>
        <p:txBody>
          <a:bodyPr>
            <a:normAutofit/>
          </a:bodyPr>
          <a:lstStyle/>
          <a:p>
            <a:r>
              <a:rPr lang="en-US" sz="2400" b="1" i="1" dirty="0">
                <a:effectLst/>
                <a:latin typeface="Times New Roman" panose="02020603050405020304" pitchFamily="18" charset="0"/>
                <a:ea typeface="Times New Roman" panose="02020603050405020304" pitchFamily="18" charset="0"/>
              </a:rPr>
              <a:t>Ontology</a:t>
            </a:r>
            <a:br>
              <a:rPr lang="en-US" sz="2400" b="1" dirty="0">
                <a:effectLst/>
                <a:latin typeface="Times New Roman" panose="02020603050405020304" pitchFamily="18" charset="0"/>
                <a:ea typeface="Times New Roman" panose="02020603050405020304" pitchFamily="18" charset="0"/>
              </a:rPr>
            </a:br>
            <a:endParaRPr lang="en-US" sz="2400" b="1" dirty="0"/>
          </a:p>
        </p:txBody>
      </p:sp>
      <p:sp>
        <p:nvSpPr>
          <p:cNvPr id="3" name="Content Placeholder 2">
            <a:extLst>
              <a:ext uri="{FF2B5EF4-FFF2-40B4-BE49-F238E27FC236}">
                <a16:creationId xmlns:a16="http://schemas.microsoft.com/office/drawing/2014/main" id="{BEE3FBE1-C7AC-47FA-A3B9-627478375D16}"/>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The SAGE Online Dictionary of Social Science Methods describes ontology as "a concept concerned with the existence of, and relationships between, different aspects of society such as social actors, cultural</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norms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social</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structures."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Ontology</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study of reality and our convictions about things. </a:t>
            </a:r>
          </a:p>
          <a:p>
            <a:endParaRPr lang="en-US" sz="1800" dirty="0">
              <a:latin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Bryman (2008) defines social ontology as the philosophical significance ascribed to social actors' social world. They assume what people think is deciding whether there is a truth that exists separately from human conceptions and interpretations and whether there is an everyday reality or several context-specific ones</a:t>
            </a:r>
            <a:endParaRPr lang="en-US" dirty="0"/>
          </a:p>
        </p:txBody>
      </p:sp>
    </p:spTree>
    <p:extLst>
      <p:ext uri="{BB962C8B-B14F-4D97-AF65-F5344CB8AC3E}">
        <p14:creationId xmlns:p14="http://schemas.microsoft.com/office/powerpoint/2010/main" val="42293338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68</TotalTime>
  <Words>1342</Words>
  <Application>Microsoft Office PowerPoint</Application>
  <PresentationFormat>Widescreen</PresentationFormat>
  <Paragraphs>58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Century Gothic</vt:lpstr>
      <vt:lpstr>Times New Roman</vt:lpstr>
      <vt:lpstr>Wingdings</vt:lpstr>
      <vt:lpstr>Wingdings 3</vt:lpstr>
      <vt:lpstr>Ion</vt:lpstr>
      <vt:lpstr>Journal Club Presentation on Natural Language Processing</vt:lpstr>
      <vt:lpstr>NLP Definition</vt:lpstr>
      <vt:lpstr>A State of Art for Semantic Analysis of Natural Language Processing </vt:lpstr>
      <vt:lpstr>INTRODUCTION </vt:lpstr>
      <vt:lpstr>Sentiment analysis</vt:lpstr>
      <vt:lpstr>Semantic Analysis </vt:lpstr>
      <vt:lpstr>PowerPoint Presentation</vt:lpstr>
      <vt:lpstr>Natural Language Processing </vt:lpstr>
      <vt:lpstr>Ontology </vt:lpstr>
      <vt:lpstr>Example</vt:lpstr>
      <vt:lpstr>Explanation of example</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abhi ram sarma</dc:creator>
  <cp:lastModifiedBy>abhi ram sarma</cp:lastModifiedBy>
  <cp:revision>2</cp:revision>
  <dcterms:created xsi:type="dcterms:W3CDTF">2022-03-18T14:45:11Z</dcterms:created>
  <dcterms:modified xsi:type="dcterms:W3CDTF">2022-03-20T16:50:37Z</dcterms:modified>
</cp:coreProperties>
</file>