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7617-69D0-9D21-422A-3A254E5201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0598D-16D6-AEFD-4F09-9B95D0B31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1063C-E046-A64F-1FE7-410E73E77978}"/>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79CF5740-437C-19AC-DF80-3EFEE2A17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FEBA8-662A-910E-7053-857B5B250EE5}"/>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396944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07B9-2B05-7E28-AC2C-B74C3B8CF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35FF6-5E37-7FB6-DAE7-4CF47D5B7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8964D-E991-65FF-D2E5-495F7A5C2677}"/>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BE0C55B4-052F-3A5A-6D39-D1316BCA7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94ECF-414A-21AB-F329-6E030FDEAD6C}"/>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236086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0CA21-325F-4A85-DF31-5BCBD4A8E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00E965-2DA7-6054-10D3-02E04EF74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9E821-08A3-2246-92A8-B37CB217A661}"/>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6A0CD572-630E-05A6-81D0-E7AC8570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F4DFC-9160-4E0C-083C-699534AEC929}"/>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70632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62AE-D7A4-3BF4-8AE7-EE18FAF59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9D2CB-FF6C-2B7D-9533-2F81C58D5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BBFAA-231C-3E07-C142-1D4885CEF915}"/>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1DE8BDF8-CCE2-790C-8D63-DE8086ABF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5CEDD-7540-FDCD-7992-558BAA4A0440}"/>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349967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F9AD-3ABE-64D3-A99F-5CBD1900F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E0179-C546-11F0-1A90-9F1FDB153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407393-C3B9-E806-0B9B-700446CE409F}"/>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479C6024-7A82-C401-6075-B440975A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D0445-4E84-0E06-87BC-3DF3D8D9A942}"/>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139132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657C-CB7D-BEC6-FFBF-26C8AFF48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224E6-3F58-5931-8711-E8214B97E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E2657-CC9C-EA29-2703-F88C6E2A4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F9EDA5-06EA-680C-F193-D676534B4F61}"/>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6" name="Footer Placeholder 5">
            <a:extLst>
              <a:ext uri="{FF2B5EF4-FFF2-40B4-BE49-F238E27FC236}">
                <a16:creationId xmlns:a16="http://schemas.microsoft.com/office/drawing/2014/main" id="{526B4535-F95D-70CE-9625-02846B124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E1A10-F522-3997-646E-C2D490BDEC2B}"/>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380680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4D86-197E-EDF3-00C6-D1B1F0F797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1E265-2DD3-4B43-9F8A-60371CFF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60E1E-6374-2042-B6EE-DB5E06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50A2-7A7D-666C-8812-50CF51F2F5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1883C-C304-12A0-BCF8-D53B3944A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042A37-99AF-DE17-FE31-BDBAB331A45B}"/>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8" name="Footer Placeholder 7">
            <a:extLst>
              <a:ext uri="{FF2B5EF4-FFF2-40B4-BE49-F238E27FC236}">
                <a16:creationId xmlns:a16="http://schemas.microsoft.com/office/drawing/2014/main" id="{D7DD4E6F-8A98-9860-9647-37EA41D51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464BBC-67AF-E9A3-101D-31A69582A2C3}"/>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176572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8ECC-A013-B0DE-094C-E97F5ECF04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2C3FA4-B9F8-1A36-E319-E813093B1692}"/>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4" name="Footer Placeholder 3">
            <a:extLst>
              <a:ext uri="{FF2B5EF4-FFF2-40B4-BE49-F238E27FC236}">
                <a16:creationId xmlns:a16="http://schemas.microsoft.com/office/drawing/2014/main" id="{109CBCB2-300A-3491-D3F1-742024D6B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AE0196-E754-8BEC-B3A2-A1836E75BADA}"/>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371252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6D7BA-09CB-FA1F-CF9F-BFE62B58BE08}"/>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3" name="Footer Placeholder 2">
            <a:extLst>
              <a:ext uri="{FF2B5EF4-FFF2-40B4-BE49-F238E27FC236}">
                <a16:creationId xmlns:a16="http://schemas.microsoft.com/office/drawing/2014/main" id="{6CBEBAC9-6645-22C2-DBF9-1DCFA7BB53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370B9E-F54C-1338-AD13-BF98D4FE8828}"/>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265472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7678-86EE-F68A-FC53-3B98C92BE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998DB2-8E7E-B6F4-B02A-976FF8CD6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EFD03F-2036-53D5-920F-729BBBB9A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E829C-B9B4-7584-69DE-CD6C15754ED3}"/>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6" name="Footer Placeholder 5">
            <a:extLst>
              <a:ext uri="{FF2B5EF4-FFF2-40B4-BE49-F238E27FC236}">
                <a16:creationId xmlns:a16="http://schemas.microsoft.com/office/drawing/2014/main" id="{AE6C6525-1E2F-2174-9739-43E3612CD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34FCD-56FD-BE2C-0E4A-F792612639A7}"/>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344866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F60-A392-7926-150F-FF3AEF816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F7961-F6DE-2035-6DD0-17797443E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25F05E-AAB8-E438-BB23-2B1875B6A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71716-DCB6-123F-C3D7-4495C67D0B81}"/>
              </a:ext>
            </a:extLst>
          </p:cNvPr>
          <p:cNvSpPr>
            <a:spLocks noGrp="1"/>
          </p:cNvSpPr>
          <p:nvPr>
            <p:ph type="dt" sz="half" idx="10"/>
          </p:nvPr>
        </p:nvSpPr>
        <p:spPr/>
        <p:txBody>
          <a:bodyPr/>
          <a:lstStyle/>
          <a:p>
            <a:fld id="{16DD45A8-846D-47B9-9A91-7C4677F210BD}" type="datetimeFigureOut">
              <a:rPr lang="en-US" smtClean="0"/>
              <a:t>6/5/2022</a:t>
            </a:fld>
            <a:endParaRPr lang="en-US"/>
          </a:p>
        </p:txBody>
      </p:sp>
      <p:sp>
        <p:nvSpPr>
          <p:cNvPr id="6" name="Footer Placeholder 5">
            <a:extLst>
              <a:ext uri="{FF2B5EF4-FFF2-40B4-BE49-F238E27FC236}">
                <a16:creationId xmlns:a16="http://schemas.microsoft.com/office/drawing/2014/main" id="{9778166F-BF30-E81F-0D50-15517C99F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5464E-DD26-11B9-601F-26670DD9A4F8}"/>
              </a:ext>
            </a:extLst>
          </p:cNvPr>
          <p:cNvSpPr>
            <a:spLocks noGrp="1"/>
          </p:cNvSpPr>
          <p:nvPr>
            <p:ph type="sldNum" sz="quarter" idx="12"/>
          </p:nvPr>
        </p:nvSpPr>
        <p:spPr/>
        <p:txBody>
          <a:bodyPr/>
          <a:lstStyle/>
          <a:p>
            <a:fld id="{C90AFD75-41B1-49F5-B23B-42905A3AE8B9}" type="slidenum">
              <a:rPr lang="en-US" smtClean="0"/>
              <a:t>‹#›</a:t>
            </a:fld>
            <a:endParaRPr lang="en-US"/>
          </a:p>
        </p:txBody>
      </p:sp>
    </p:spTree>
    <p:extLst>
      <p:ext uri="{BB962C8B-B14F-4D97-AF65-F5344CB8AC3E}">
        <p14:creationId xmlns:p14="http://schemas.microsoft.com/office/powerpoint/2010/main" val="180131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928B3-E4D2-9E45-4192-01FF9A76F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7A0C8B-1064-EC2C-33CA-2D0847ABE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F7197-E842-D152-9B8F-C5FFFF8A5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D45A8-846D-47B9-9A91-7C4677F210BD}" type="datetimeFigureOut">
              <a:rPr lang="en-US" smtClean="0"/>
              <a:t>6/5/2022</a:t>
            </a:fld>
            <a:endParaRPr lang="en-US"/>
          </a:p>
        </p:txBody>
      </p:sp>
      <p:sp>
        <p:nvSpPr>
          <p:cNvPr id="5" name="Footer Placeholder 4">
            <a:extLst>
              <a:ext uri="{FF2B5EF4-FFF2-40B4-BE49-F238E27FC236}">
                <a16:creationId xmlns:a16="http://schemas.microsoft.com/office/drawing/2014/main" id="{5B185DED-020A-EF45-170E-020035D47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9327A-F3F8-A390-FB65-52BA55653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AFD75-41B1-49F5-B23B-42905A3AE8B9}" type="slidenum">
              <a:rPr lang="en-US" smtClean="0"/>
              <a:t>‹#›</a:t>
            </a:fld>
            <a:endParaRPr lang="en-US"/>
          </a:p>
        </p:txBody>
      </p:sp>
    </p:spTree>
    <p:extLst>
      <p:ext uri="{BB962C8B-B14F-4D97-AF65-F5344CB8AC3E}">
        <p14:creationId xmlns:p14="http://schemas.microsoft.com/office/powerpoint/2010/main" val="1361672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CDD-E5C7-87D8-9E79-966BB35D1CAC}"/>
              </a:ext>
            </a:extLst>
          </p:cNvPr>
          <p:cNvSpPr>
            <a:spLocks noGrp="1"/>
          </p:cNvSpPr>
          <p:nvPr>
            <p:ph type="ctrTitle"/>
          </p:nvPr>
        </p:nvSpPr>
        <p:spPr/>
        <p:txBody>
          <a:bodyPr/>
          <a:lstStyle/>
          <a:p>
            <a:r>
              <a:rPr lang="en-US" dirty="0"/>
              <a:t>Credit Card Fraud detection</a:t>
            </a:r>
            <a:br>
              <a:rPr lang="en-US" dirty="0"/>
            </a:br>
            <a:r>
              <a:rPr lang="en-US" sz="2000" dirty="0"/>
              <a:t>Capstone Project – </a:t>
            </a:r>
            <a:r>
              <a:rPr lang="en-US" sz="2000" dirty="0" err="1"/>
              <a:t>upGrad</a:t>
            </a:r>
            <a:r>
              <a:rPr lang="en-US" sz="2000" dirty="0"/>
              <a:t> Campus</a:t>
            </a:r>
            <a:endParaRPr lang="en-US" dirty="0"/>
          </a:p>
        </p:txBody>
      </p:sp>
      <p:sp>
        <p:nvSpPr>
          <p:cNvPr id="3" name="Subtitle 2">
            <a:extLst>
              <a:ext uri="{FF2B5EF4-FFF2-40B4-BE49-F238E27FC236}">
                <a16:creationId xmlns:a16="http://schemas.microsoft.com/office/drawing/2014/main" id="{AA13F9C4-EE92-8AA4-F37F-E0594E08747B}"/>
              </a:ext>
            </a:extLst>
          </p:cNvPr>
          <p:cNvSpPr>
            <a:spLocks noGrp="1"/>
          </p:cNvSpPr>
          <p:nvPr>
            <p:ph type="subTitle" idx="1"/>
          </p:nvPr>
        </p:nvSpPr>
        <p:spPr>
          <a:xfrm>
            <a:off x="10048973" y="4761535"/>
            <a:ext cx="1938780" cy="1431876"/>
          </a:xfrm>
        </p:spPr>
        <p:txBody>
          <a:bodyPr>
            <a:normAutofit/>
          </a:bodyPr>
          <a:lstStyle/>
          <a:p>
            <a:pPr algn="l"/>
            <a:r>
              <a:rPr lang="en-US" sz="1600" dirty="0"/>
              <a:t>By,</a:t>
            </a:r>
          </a:p>
          <a:p>
            <a:pPr algn="l"/>
            <a:r>
              <a:rPr lang="en-US" sz="1600" dirty="0"/>
              <a:t>Gopi Bollineni</a:t>
            </a:r>
          </a:p>
          <a:p>
            <a:pPr algn="l"/>
            <a:r>
              <a:rPr lang="en-US" sz="1600" dirty="0"/>
              <a:t>UGC-DA-2651</a:t>
            </a:r>
          </a:p>
          <a:p>
            <a:pPr algn="l"/>
            <a:r>
              <a:rPr lang="en-US" sz="1600" dirty="0"/>
              <a:t>Data Analytics</a:t>
            </a:r>
          </a:p>
        </p:txBody>
      </p:sp>
    </p:spTree>
    <p:extLst>
      <p:ext uri="{BB962C8B-B14F-4D97-AF65-F5344CB8AC3E}">
        <p14:creationId xmlns:p14="http://schemas.microsoft.com/office/powerpoint/2010/main" val="137486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2B80-0590-6D58-1EC2-C5851F88A37E}"/>
              </a:ext>
            </a:extLst>
          </p:cNvPr>
          <p:cNvSpPr>
            <a:spLocks noGrp="1"/>
          </p:cNvSpPr>
          <p:nvPr>
            <p:ph type="title"/>
          </p:nvPr>
        </p:nvSpPr>
        <p:spPr/>
        <p:txBody>
          <a:bodyPr/>
          <a:lstStyle/>
          <a:p>
            <a:pPr algn="ctr"/>
            <a:r>
              <a:rPr lang="en-US" dirty="0"/>
              <a:t>Several merchants have more than usual amount of fraud rate</a:t>
            </a:r>
          </a:p>
        </p:txBody>
      </p:sp>
      <p:sp>
        <p:nvSpPr>
          <p:cNvPr id="3" name="Content Placeholder 2">
            <a:extLst>
              <a:ext uri="{FF2B5EF4-FFF2-40B4-BE49-F238E27FC236}">
                <a16:creationId xmlns:a16="http://schemas.microsoft.com/office/drawing/2014/main" id="{128CD357-8F13-1FAC-B937-A980CDF812BB}"/>
              </a:ext>
            </a:extLst>
          </p:cNvPr>
          <p:cNvSpPr>
            <a:spLocks noGrp="1"/>
          </p:cNvSpPr>
          <p:nvPr>
            <p:ph idx="1"/>
          </p:nvPr>
        </p:nvSpPr>
        <p:spPr>
          <a:xfrm>
            <a:off x="838200" y="1825625"/>
            <a:ext cx="6033940" cy="4351338"/>
          </a:xfrm>
        </p:spPr>
        <p:txBody>
          <a:bodyPr>
            <a:normAutofit/>
          </a:bodyPr>
          <a:lstStyle/>
          <a:p>
            <a:pPr algn="l">
              <a:buFont typeface="Arial" panose="020B0604020202020204" pitchFamily="34" charset="0"/>
              <a:buChar char="•"/>
            </a:pPr>
            <a:r>
              <a:rPr lang="en-US" sz="2400" b="0" i="0" dirty="0">
                <a:solidFill>
                  <a:srgbClr val="212121"/>
                </a:solidFill>
                <a:effectLst/>
                <a:latin typeface="Roboto" panose="02000000000000000000" pitchFamily="2" charset="0"/>
              </a:rPr>
              <a:t>About 140 merchants have more than 1% transactions associated with them as fraudulent transactions.</a:t>
            </a:r>
          </a:p>
          <a:p>
            <a:pPr algn="l">
              <a:buFont typeface="Arial" panose="020B0604020202020204" pitchFamily="34" charset="0"/>
              <a:buChar char="•"/>
            </a:pPr>
            <a:r>
              <a:rPr lang="en-US" sz="2400" b="0" i="0" dirty="0">
                <a:solidFill>
                  <a:srgbClr val="212121"/>
                </a:solidFill>
                <a:effectLst/>
                <a:latin typeface="Roboto" panose="02000000000000000000" pitchFamily="2" charset="0"/>
              </a:rPr>
              <a:t>Also, the merchants </a:t>
            </a:r>
            <a:r>
              <a:rPr lang="en-US" sz="2400" b="0" i="0" dirty="0" err="1">
                <a:solidFill>
                  <a:srgbClr val="212121"/>
                </a:solidFill>
                <a:effectLst/>
                <a:latin typeface="Roboto" panose="02000000000000000000" pitchFamily="2" charset="0"/>
              </a:rPr>
              <a:t>fraud_Brown</a:t>
            </a:r>
            <a:r>
              <a:rPr lang="en-US" sz="2400" b="0" i="0" dirty="0">
                <a:solidFill>
                  <a:srgbClr val="212121"/>
                </a:solidFill>
                <a:effectLst/>
                <a:latin typeface="Roboto" panose="02000000000000000000" pitchFamily="2" charset="0"/>
              </a:rPr>
              <a:t> PLC; </a:t>
            </a:r>
            <a:r>
              <a:rPr lang="en-US" sz="2400" b="0" i="0" dirty="0" err="1">
                <a:solidFill>
                  <a:srgbClr val="212121"/>
                </a:solidFill>
                <a:effectLst/>
                <a:latin typeface="Roboto" panose="02000000000000000000" pitchFamily="2" charset="0"/>
              </a:rPr>
              <a:t>fraud_Goyette</a:t>
            </a:r>
            <a:r>
              <a:rPr lang="en-US" sz="2400" b="0" i="0" dirty="0">
                <a:solidFill>
                  <a:srgbClr val="212121"/>
                </a:solidFill>
                <a:effectLst/>
                <a:latin typeface="Roboto" panose="02000000000000000000" pitchFamily="2" charset="0"/>
              </a:rPr>
              <a:t> Inc; </a:t>
            </a:r>
            <a:r>
              <a:rPr lang="en-US" sz="2400" b="0" i="0" dirty="0" err="1">
                <a:solidFill>
                  <a:srgbClr val="212121"/>
                </a:solidFill>
                <a:effectLst/>
                <a:latin typeface="Roboto" panose="02000000000000000000" pitchFamily="2" charset="0"/>
              </a:rPr>
              <a:t>fraud_Herman</a:t>
            </a:r>
            <a:r>
              <a:rPr lang="en-US" sz="2400" b="0" i="0" dirty="0">
                <a:solidFill>
                  <a:srgbClr val="212121"/>
                </a:solidFill>
                <a:effectLst/>
                <a:latin typeface="Roboto" panose="02000000000000000000" pitchFamily="2" charset="0"/>
              </a:rPr>
              <a:t>; </a:t>
            </a:r>
            <a:r>
              <a:rPr lang="en-US" sz="2400" b="0" i="0" dirty="0" err="1">
                <a:solidFill>
                  <a:srgbClr val="212121"/>
                </a:solidFill>
                <a:effectLst/>
                <a:latin typeface="Roboto" panose="02000000000000000000" pitchFamily="2" charset="0"/>
              </a:rPr>
              <a:t>Treutel</a:t>
            </a:r>
            <a:r>
              <a:rPr lang="en-US" sz="2400" b="0" i="0" dirty="0">
                <a:solidFill>
                  <a:srgbClr val="212121"/>
                </a:solidFill>
                <a:effectLst/>
                <a:latin typeface="Roboto" panose="02000000000000000000" pitchFamily="2" charset="0"/>
              </a:rPr>
              <a:t> and Dickens; </a:t>
            </a:r>
            <a:r>
              <a:rPr lang="en-US" sz="2400" b="0" i="0" dirty="0" err="1">
                <a:solidFill>
                  <a:srgbClr val="212121"/>
                </a:solidFill>
                <a:effectLst/>
                <a:latin typeface="Roboto" panose="02000000000000000000" pitchFamily="2" charset="0"/>
              </a:rPr>
              <a:t>fraud_Jast</a:t>
            </a:r>
            <a:r>
              <a:rPr lang="en-US" sz="2400" b="0" i="0" dirty="0">
                <a:solidFill>
                  <a:srgbClr val="212121"/>
                </a:solidFill>
                <a:effectLst/>
                <a:latin typeface="Roboto" panose="02000000000000000000" pitchFamily="2" charset="0"/>
              </a:rPr>
              <a:t> Ltd; </a:t>
            </a:r>
            <a:r>
              <a:rPr lang="en-US" sz="2400" b="0" i="0" dirty="0" err="1">
                <a:solidFill>
                  <a:srgbClr val="212121"/>
                </a:solidFill>
                <a:effectLst/>
                <a:latin typeface="Roboto" panose="02000000000000000000" pitchFamily="2" charset="0"/>
              </a:rPr>
              <a:t>fraud_Kerluke</a:t>
            </a:r>
            <a:r>
              <a:rPr lang="en-US" sz="2400" b="0" i="0" dirty="0">
                <a:solidFill>
                  <a:srgbClr val="212121"/>
                </a:solidFill>
                <a:effectLst/>
                <a:latin typeface="Roboto" panose="02000000000000000000" pitchFamily="2" charset="0"/>
              </a:rPr>
              <a:t>-Abshire; </a:t>
            </a:r>
            <a:r>
              <a:rPr lang="en-US" sz="2400" b="0" i="0" dirty="0" err="1">
                <a:solidFill>
                  <a:srgbClr val="212121"/>
                </a:solidFill>
                <a:effectLst/>
                <a:latin typeface="Roboto" panose="02000000000000000000" pitchFamily="2" charset="0"/>
              </a:rPr>
              <a:t>fraud_Kozey</a:t>
            </a:r>
            <a:r>
              <a:rPr lang="en-US" sz="2400" b="0" i="0" dirty="0">
                <a:solidFill>
                  <a:srgbClr val="212121"/>
                </a:solidFill>
                <a:effectLst/>
                <a:latin typeface="Roboto" panose="02000000000000000000" pitchFamily="2" charset="0"/>
              </a:rPr>
              <a:t>-Boehm; </a:t>
            </a:r>
            <a:r>
              <a:rPr lang="en-US" sz="2400" b="0" i="0" dirty="0" err="1">
                <a:solidFill>
                  <a:srgbClr val="212121"/>
                </a:solidFill>
                <a:effectLst/>
                <a:latin typeface="Roboto" panose="02000000000000000000" pitchFamily="2" charset="0"/>
              </a:rPr>
              <a:t>fraud_Schmeler</a:t>
            </a:r>
            <a:r>
              <a:rPr lang="en-US" sz="2400" b="0" i="0" dirty="0">
                <a:solidFill>
                  <a:srgbClr val="212121"/>
                </a:solidFill>
                <a:effectLst/>
                <a:latin typeface="Roboto" panose="02000000000000000000" pitchFamily="2" charset="0"/>
              </a:rPr>
              <a:t>, </a:t>
            </a:r>
            <a:r>
              <a:rPr lang="en-US" sz="2400" b="0" i="0" dirty="0" err="1">
                <a:solidFill>
                  <a:srgbClr val="212121"/>
                </a:solidFill>
                <a:effectLst/>
                <a:latin typeface="Roboto" panose="02000000000000000000" pitchFamily="2" charset="0"/>
              </a:rPr>
              <a:t>Bashirian</a:t>
            </a:r>
            <a:r>
              <a:rPr lang="en-US" sz="2400" b="0" i="0" dirty="0">
                <a:solidFill>
                  <a:srgbClr val="212121"/>
                </a:solidFill>
                <a:effectLst/>
                <a:latin typeface="Roboto" panose="02000000000000000000" pitchFamily="2" charset="0"/>
              </a:rPr>
              <a:t> and Price; </a:t>
            </a:r>
            <a:r>
              <a:rPr lang="en-US" sz="2400" b="0" i="0" dirty="0" err="1">
                <a:solidFill>
                  <a:srgbClr val="212121"/>
                </a:solidFill>
                <a:effectLst/>
                <a:latin typeface="Roboto" panose="02000000000000000000" pitchFamily="2" charset="0"/>
              </a:rPr>
              <a:t>fraud_Terry-Huel</a:t>
            </a:r>
            <a:r>
              <a:rPr lang="en-US" sz="2400" b="0" i="0" dirty="0">
                <a:solidFill>
                  <a:srgbClr val="212121"/>
                </a:solidFill>
                <a:effectLst/>
                <a:latin typeface="Roboto" panose="02000000000000000000" pitchFamily="2" charset="0"/>
              </a:rPr>
              <a:t> are top merchants with highest number of fraudulent transactions.</a:t>
            </a:r>
          </a:p>
          <a:p>
            <a:endParaRPr lang="en-US" sz="2400" dirty="0"/>
          </a:p>
        </p:txBody>
      </p:sp>
      <p:pic>
        <p:nvPicPr>
          <p:cNvPr id="5" name="Picture 4">
            <a:extLst>
              <a:ext uri="{FF2B5EF4-FFF2-40B4-BE49-F238E27FC236}">
                <a16:creationId xmlns:a16="http://schemas.microsoft.com/office/drawing/2014/main" id="{F3B4E2CF-E1EC-528C-106A-79ED34D0BC98}"/>
              </a:ext>
            </a:extLst>
          </p:cNvPr>
          <p:cNvPicPr>
            <a:picLocks noChangeAspect="1"/>
          </p:cNvPicPr>
          <p:nvPr/>
        </p:nvPicPr>
        <p:blipFill>
          <a:blip r:embed="rId2"/>
          <a:stretch>
            <a:fillRect/>
          </a:stretch>
        </p:blipFill>
        <p:spPr>
          <a:xfrm>
            <a:off x="7931866" y="2408576"/>
            <a:ext cx="3718882" cy="3185436"/>
          </a:xfrm>
          <a:prstGeom prst="rect">
            <a:avLst/>
          </a:prstGeom>
        </p:spPr>
      </p:pic>
    </p:spTree>
    <p:extLst>
      <p:ext uri="{BB962C8B-B14F-4D97-AF65-F5344CB8AC3E}">
        <p14:creationId xmlns:p14="http://schemas.microsoft.com/office/powerpoint/2010/main" val="346031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64FD-DBC1-57D8-F3B4-EE8F367DDE97}"/>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0DE10D1D-64F0-B5D2-4E21-A639A1367DF8}"/>
              </a:ext>
            </a:extLst>
          </p:cNvPr>
          <p:cNvSpPr>
            <a:spLocks noGrp="1"/>
          </p:cNvSpPr>
          <p:nvPr>
            <p:ph idx="1"/>
          </p:nvPr>
        </p:nvSpPr>
        <p:spPr/>
        <p:txBody>
          <a:bodyPr/>
          <a:lstStyle/>
          <a:p>
            <a:r>
              <a:rPr lang="en-US" dirty="0"/>
              <a:t>Focus more efforts on identifying fraudulent practices occurring at the ground level.</a:t>
            </a:r>
          </a:p>
          <a:p>
            <a:r>
              <a:rPr lang="en-US" dirty="0"/>
              <a:t>Focus more on sectors of people who transact more and those categories wherein there is a higher risk of fraud.</a:t>
            </a:r>
          </a:p>
          <a:p>
            <a:r>
              <a:rPr lang="en-US" dirty="0"/>
              <a:t>Employ additional security measures to confirm transactions involving large sums of money directly with the customers.</a:t>
            </a:r>
          </a:p>
        </p:txBody>
      </p:sp>
    </p:spTree>
    <p:extLst>
      <p:ext uri="{BB962C8B-B14F-4D97-AF65-F5344CB8AC3E}">
        <p14:creationId xmlns:p14="http://schemas.microsoft.com/office/powerpoint/2010/main" val="326046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3867-5CC7-D4E3-9FBA-E63C3529BC30}"/>
              </a:ext>
            </a:extLst>
          </p:cNvPr>
          <p:cNvSpPr>
            <a:spLocks noGrp="1"/>
          </p:cNvSpPr>
          <p:nvPr>
            <p:ph type="title"/>
          </p:nvPr>
        </p:nvSpPr>
        <p:spPr/>
        <p:txBody>
          <a:bodyPr/>
          <a:lstStyle/>
          <a:p>
            <a:pPr algn="ctr"/>
            <a:r>
              <a:rPr lang="en-US" dirty="0"/>
              <a:t>APPENDIX – DATA SOURCES</a:t>
            </a:r>
          </a:p>
        </p:txBody>
      </p:sp>
      <p:sp>
        <p:nvSpPr>
          <p:cNvPr id="3" name="Content Placeholder 2">
            <a:extLst>
              <a:ext uri="{FF2B5EF4-FFF2-40B4-BE49-F238E27FC236}">
                <a16:creationId xmlns:a16="http://schemas.microsoft.com/office/drawing/2014/main" id="{3B845974-7B10-AF91-A347-DA92B3E6F1F9}"/>
              </a:ext>
            </a:extLst>
          </p:cNvPr>
          <p:cNvSpPr>
            <a:spLocks noGrp="1"/>
          </p:cNvSpPr>
          <p:nvPr>
            <p:ph idx="1"/>
          </p:nvPr>
        </p:nvSpPr>
        <p:spPr/>
        <p:txBody>
          <a:bodyPr/>
          <a:lstStyle/>
          <a:p>
            <a:r>
              <a:rPr lang="en-US" dirty="0"/>
              <a:t>Here is a snapshot of our data dictionary:</a:t>
            </a:r>
          </a:p>
          <a:p>
            <a:pPr lvl="1"/>
            <a:r>
              <a:rPr lang="en-US" dirty="0"/>
              <a:t>Credit card holder demographics such as age, gender, occupation, address.</a:t>
            </a:r>
          </a:p>
          <a:p>
            <a:pPr lvl="1"/>
            <a:r>
              <a:rPr lang="en-US" dirty="0"/>
              <a:t>Characteristics of transactions done by the card holder like timestamp of transaction, amount, etc.</a:t>
            </a:r>
          </a:p>
          <a:p>
            <a:endParaRPr lang="en-US" dirty="0"/>
          </a:p>
          <a:p>
            <a:r>
              <a:rPr lang="en-US" dirty="0"/>
              <a:t>Following data sources were used:</a:t>
            </a:r>
          </a:p>
          <a:p>
            <a:pPr lvl="1"/>
            <a:r>
              <a:rPr lang="en-US" dirty="0"/>
              <a:t>Credit card transaction data from bank</a:t>
            </a:r>
          </a:p>
          <a:p>
            <a:pPr lvl="1"/>
            <a:r>
              <a:rPr lang="en-US" dirty="0"/>
              <a:t>Fraud data</a:t>
            </a:r>
          </a:p>
        </p:txBody>
      </p:sp>
    </p:spTree>
    <p:extLst>
      <p:ext uri="{BB962C8B-B14F-4D97-AF65-F5344CB8AC3E}">
        <p14:creationId xmlns:p14="http://schemas.microsoft.com/office/powerpoint/2010/main" val="316912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B041-B6F8-DAB5-DE5B-E7CA23F86BF8}"/>
              </a:ext>
            </a:extLst>
          </p:cNvPr>
          <p:cNvSpPr>
            <a:spLocks noGrp="1"/>
          </p:cNvSpPr>
          <p:nvPr>
            <p:ph type="title"/>
          </p:nvPr>
        </p:nvSpPr>
        <p:spPr/>
        <p:txBody>
          <a:bodyPr/>
          <a:lstStyle/>
          <a:p>
            <a:pPr algn="ctr"/>
            <a:r>
              <a:rPr lang="en-US" dirty="0"/>
              <a:t>APPENDIX – DATA METHODOLOGY</a:t>
            </a:r>
          </a:p>
        </p:txBody>
      </p:sp>
      <p:sp>
        <p:nvSpPr>
          <p:cNvPr id="3" name="Content Placeholder 2">
            <a:extLst>
              <a:ext uri="{FF2B5EF4-FFF2-40B4-BE49-F238E27FC236}">
                <a16:creationId xmlns:a16="http://schemas.microsoft.com/office/drawing/2014/main" id="{CACFB522-EFDF-B9E7-7C31-A724788C4797}"/>
              </a:ext>
            </a:extLst>
          </p:cNvPr>
          <p:cNvSpPr>
            <a:spLocks noGrp="1"/>
          </p:cNvSpPr>
          <p:nvPr>
            <p:ph idx="1"/>
          </p:nvPr>
        </p:nvSpPr>
        <p:spPr/>
        <p:txBody>
          <a:bodyPr/>
          <a:lstStyle/>
          <a:p>
            <a:pPr algn="just"/>
            <a:r>
              <a:rPr lang="en-US" dirty="0"/>
              <a:t>We conducted a thorough analysis of the credit card fraud dataset. The process included:</a:t>
            </a:r>
          </a:p>
          <a:p>
            <a:pPr lvl="1" algn="just">
              <a:buFont typeface="Courier New" panose="02070309020205020404" pitchFamily="49" charset="0"/>
              <a:buChar char="o"/>
            </a:pPr>
            <a:r>
              <a:rPr lang="en-US" dirty="0"/>
              <a:t> Cleaning the data set using fuzzy logic</a:t>
            </a:r>
          </a:p>
          <a:p>
            <a:pPr lvl="1" algn="just">
              <a:buFont typeface="Courier New" panose="02070309020205020404" pitchFamily="49" charset="0"/>
              <a:buChar char="o"/>
            </a:pPr>
            <a:r>
              <a:rPr lang="en-US" dirty="0"/>
              <a:t> Creating visualizations to compare various features and determine trends in the data and form inferences.</a:t>
            </a:r>
          </a:p>
        </p:txBody>
      </p:sp>
    </p:spTree>
    <p:extLst>
      <p:ext uri="{BB962C8B-B14F-4D97-AF65-F5344CB8AC3E}">
        <p14:creationId xmlns:p14="http://schemas.microsoft.com/office/powerpoint/2010/main" val="119823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E1EF-788A-8ACB-8A60-7BEDC8C17BD6}"/>
              </a:ext>
            </a:extLst>
          </p:cNvPr>
          <p:cNvSpPr>
            <a:spLocks noGrp="1"/>
          </p:cNvSpPr>
          <p:nvPr>
            <p:ph type="title"/>
          </p:nvPr>
        </p:nvSpPr>
        <p:spPr/>
        <p:txBody>
          <a:bodyPr/>
          <a:lstStyle/>
          <a:p>
            <a:pPr algn="ctr"/>
            <a:r>
              <a:rPr lang="en-US" dirty="0"/>
              <a:t>APPENDIX – DATA ASSUMPTIONS</a:t>
            </a:r>
          </a:p>
        </p:txBody>
      </p:sp>
      <p:sp>
        <p:nvSpPr>
          <p:cNvPr id="3" name="Content Placeholder 2">
            <a:extLst>
              <a:ext uri="{FF2B5EF4-FFF2-40B4-BE49-F238E27FC236}">
                <a16:creationId xmlns:a16="http://schemas.microsoft.com/office/drawing/2014/main" id="{1DE329C6-E0A4-D2FF-6618-DE6F512DEFB1}"/>
              </a:ext>
            </a:extLst>
          </p:cNvPr>
          <p:cNvSpPr>
            <a:spLocks noGrp="1"/>
          </p:cNvSpPr>
          <p:nvPr>
            <p:ph idx="1"/>
          </p:nvPr>
        </p:nvSpPr>
        <p:spPr/>
        <p:txBody>
          <a:bodyPr/>
          <a:lstStyle/>
          <a:p>
            <a:r>
              <a:rPr lang="en-US" dirty="0"/>
              <a:t>There were certain gaps due to data unavailability. Therefore, the following assumptions have been made:</a:t>
            </a:r>
          </a:p>
          <a:p>
            <a:pPr lvl="1"/>
            <a:r>
              <a:rPr lang="en-US" dirty="0"/>
              <a:t>The features ‘Zip’, ‘</a:t>
            </a:r>
            <a:r>
              <a:rPr lang="en-US" dirty="0" err="1"/>
              <a:t>lat</a:t>
            </a:r>
            <a:r>
              <a:rPr lang="en-US" dirty="0"/>
              <a:t>’, ‘long’, ‘</a:t>
            </a:r>
            <a:r>
              <a:rPr lang="en-US" dirty="0" err="1"/>
              <a:t>merch_lat</a:t>
            </a:r>
            <a:r>
              <a:rPr lang="en-US" dirty="0"/>
              <a:t>’, ‘</a:t>
            </a:r>
            <a:r>
              <a:rPr lang="en-US" dirty="0" err="1"/>
              <a:t>merch_long</a:t>
            </a:r>
            <a:r>
              <a:rPr lang="en-US" dirty="0"/>
              <a:t>’ have not been thoroughly considered in our analysis, since these features did not seem to provide any additional information.</a:t>
            </a:r>
          </a:p>
        </p:txBody>
      </p:sp>
    </p:spTree>
    <p:extLst>
      <p:ext uri="{BB962C8B-B14F-4D97-AF65-F5344CB8AC3E}">
        <p14:creationId xmlns:p14="http://schemas.microsoft.com/office/powerpoint/2010/main" val="6356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BB1E-CAEA-E194-7F7B-FFD77EBE4F3E}"/>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2C9368A7-CBFF-FBA3-A9A1-BC760E0F245C}"/>
              </a:ext>
            </a:extLst>
          </p:cNvPr>
          <p:cNvSpPr>
            <a:spLocks noGrp="1"/>
          </p:cNvSpPr>
          <p:nvPr>
            <p:ph idx="1"/>
          </p:nvPr>
        </p:nvSpPr>
        <p:spPr/>
        <p:txBody>
          <a:bodyPr/>
          <a:lstStyle/>
          <a:p>
            <a:pPr marL="0" indent="0" algn="just">
              <a:buNone/>
            </a:pPr>
            <a:r>
              <a:rPr lang="en-US" dirty="0"/>
              <a:t>Detecting and preventing fraudulent transactions:</a:t>
            </a:r>
          </a:p>
          <a:p>
            <a:pPr algn="just">
              <a:buFont typeface="Wingdings" panose="05000000000000000000" pitchFamily="2" charset="2"/>
              <a:buChar char="Ø"/>
            </a:pPr>
            <a:r>
              <a:rPr lang="en-US" dirty="0"/>
              <a:t> Objective</a:t>
            </a:r>
          </a:p>
          <a:p>
            <a:pPr algn="just">
              <a:buFont typeface="Wingdings" panose="05000000000000000000" pitchFamily="2" charset="2"/>
              <a:buChar char="Ø"/>
            </a:pPr>
            <a:r>
              <a:rPr lang="en-US" dirty="0"/>
              <a:t> Background</a:t>
            </a:r>
          </a:p>
          <a:p>
            <a:pPr algn="just">
              <a:buFont typeface="Wingdings" panose="05000000000000000000" pitchFamily="2" charset="2"/>
              <a:buChar char="Ø"/>
            </a:pPr>
            <a:r>
              <a:rPr lang="en-US" dirty="0"/>
              <a:t> Key findings</a:t>
            </a:r>
          </a:p>
          <a:p>
            <a:pPr algn="just">
              <a:buFont typeface="Wingdings" panose="05000000000000000000" pitchFamily="2" charset="2"/>
              <a:buChar char="Ø"/>
            </a:pPr>
            <a:r>
              <a:rPr lang="en-US" dirty="0"/>
              <a:t> Recommendations</a:t>
            </a:r>
          </a:p>
          <a:p>
            <a:pPr algn="just">
              <a:buFont typeface="Wingdings" panose="05000000000000000000" pitchFamily="2" charset="2"/>
              <a:buChar char="Ø"/>
            </a:pPr>
            <a:r>
              <a:rPr lang="en-US" dirty="0"/>
              <a:t> Appendix:</a:t>
            </a:r>
          </a:p>
          <a:p>
            <a:pPr lvl="1" algn="just"/>
            <a:r>
              <a:rPr lang="en-US" dirty="0"/>
              <a:t>Data Sources</a:t>
            </a:r>
          </a:p>
          <a:p>
            <a:pPr lvl="1" algn="just"/>
            <a:r>
              <a:rPr lang="en-US" dirty="0"/>
              <a:t>Data methodology</a:t>
            </a:r>
          </a:p>
          <a:p>
            <a:pPr lvl="1" algn="just"/>
            <a:r>
              <a:rPr lang="en-US" dirty="0"/>
              <a:t>Data model assumptions</a:t>
            </a:r>
          </a:p>
        </p:txBody>
      </p:sp>
    </p:spTree>
    <p:extLst>
      <p:ext uri="{BB962C8B-B14F-4D97-AF65-F5344CB8AC3E}">
        <p14:creationId xmlns:p14="http://schemas.microsoft.com/office/powerpoint/2010/main" val="36797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946E-BF15-671A-4E3B-BFE4D92CE8C5}"/>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122ABE88-FB9D-AD62-8D7E-514D527F49B7}"/>
              </a:ext>
            </a:extLst>
          </p:cNvPr>
          <p:cNvSpPr>
            <a:spLocks noGrp="1"/>
          </p:cNvSpPr>
          <p:nvPr>
            <p:ph idx="1"/>
          </p:nvPr>
        </p:nvSpPr>
        <p:spPr/>
        <p:txBody>
          <a:bodyPr/>
          <a:lstStyle/>
          <a:p>
            <a:r>
              <a:rPr lang="en-US" dirty="0"/>
              <a:t>Improve our shared understanding of the metrics and variables that lead to reduction of fraudulent transactions.</a:t>
            </a:r>
          </a:p>
          <a:p>
            <a:r>
              <a:rPr lang="en-US" dirty="0"/>
              <a:t>Improve our shared understanding about fraudulent transactions.</a:t>
            </a:r>
          </a:p>
          <a:p>
            <a:r>
              <a:rPr lang="en-US" dirty="0"/>
              <a:t>Provide early recommendations to the bank so as to take actions towards reducing fraudulent transactions.</a:t>
            </a:r>
          </a:p>
        </p:txBody>
      </p:sp>
    </p:spTree>
    <p:extLst>
      <p:ext uri="{BB962C8B-B14F-4D97-AF65-F5344CB8AC3E}">
        <p14:creationId xmlns:p14="http://schemas.microsoft.com/office/powerpoint/2010/main" val="20633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9C83-7CF3-3F35-6AF6-AD85954D14F0}"/>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B093F199-9307-38D4-EBDA-9159D626EC2D}"/>
              </a:ext>
            </a:extLst>
          </p:cNvPr>
          <p:cNvSpPr>
            <a:spLocks noGrp="1"/>
          </p:cNvSpPr>
          <p:nvPr>
            <p:ph idx="1"/>
          </p:nvPr>
        </p:nvSpPr>
        <p:spPr/>
        <p:txBody>
          <a:bodyPr/>
          <a:lstStyle/>
          <a:p>
            <a:r>
              <a:rPr lang="en-US" dirty="0"/>
              <a:t>The fraudulent transactions in the whole dataset are only about 0.5%.</a:t>
            </a:r>
          </a:p>
          <a:p>
            <a:r>
              <a:rPr lang="en-US" dirty="0"/>
              <a:t>Several data points with various features have been collected which indicates that the characteristics of the fraudulent transactions can be found.</a:t>
            </a:r>
          </a:p>
          <a:p>
            <a:r>
              <a:rPr lang="en-US" dirty="0"/>
              <a:t>However, the features or data characteristics that need to be focused on by the bank need to be determined through thorough analysis of the vast amount of data and recommended to the bank.</a:t>
            </a:r>
          </a:p>
        </p:txBody>
      </p:sp>
    </p:spTree>
    <p:extLst>
      <p:ext uri="{BB962C8B-B14F-4D97-AF65-F5344CB8AC3E}">
        <p14:creationId xmlns:p14="http://schemas.microsoft.com/office/powerpoint/2010/main" val="253432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1BEB-D70C-2471-0B7A-8814A0D2993D}"/>
              </a:ext>
            </a:extLst>
          </p:cNvPr>
          <p:cNvSpPr>
            <a:spLocks noGrp="1"/>
          </p:cNvSpPr>
          <p:nvPr>
            <p:ph type="title"/>
          </p:nvPr>
        </p:nvSpPr>
        <p:spPr/>
        <p:txBody>
          <a:bodyPr>
            <a:noAutofit/>
          </a:bodyPr>
          <a:lstStyle/>
          <a:p>
            <a:pPr algn="ctr"/>
            <a:r>
              <a:rPr lang="en-US" sz="3600" dirty="0"/>
              <a:t>Low volumes of the fraudulent transactions is making it difficult to distinguish between ‘genuine’ and ‘fraud’ transactions.</a:t>
            </a:r>
          </a:p>
        </p:txBody>
      </p:sp>
      <p:sp>
        <p:nvSpPr>
          <p:cNvPr id="3" name="Content Placeholder 2">
            <a:extLst>
              <a:ext uri="{FF2B5EF4-FFF2-40B4-BE49-F238E27FC236}">
                <a16:creationId xmlns:a16="http://schemas.microsoft.com/office/drawing/2014/main" id="{BFBB33BE-256F-EE73-017A-627B6D121A32}"/>
              </a:ext>
            </a:extLst>
          </p:cNvPr>
          <p:cNvSpPr>
            <a:spLocks noGrp="1"/>
          </p:cNvSpPr>
          <p:nvPr>
            <p:ph idx="1"/>
          </p:nvPr>
        </p:nvSpPr>
        <p:spPr/>
        <p:txBody>
          <a:bodyPr>
            <a:normAutofit/>
          </a:bodyPr>
          <a:lstStyle/>
          <a:p>
            <a:r>
              <a:rPr lang="en-US" sz="2000" dirty="0"/>
              <a:t>The total number of ‘Fraud’ transaction is only about 0.5% compared to the 99.5% non-fraud transactions. </a:t>
            </a:r>
          </a:p>
          <a:p>
            <a:r>
              <a:rPr lang="en-US" sz="2000" dirty="0"/>
              <a:t>The distribution of the ‘amt’ variable is highly skewed. The overall amount and the non-fraud amount distributions are skewed towards the left indicating high variance and low mean.</a:t>
            </a:r>
          </a:p>
          <a:p>
            <a:r>
              <a:rPr lang="en-US" sz="2000" dirty="0"/>
              <a:t>However, the mean of the Fraudulent transactions is far higher than that of the overall or non-fraud transactions.</a:t>
            </a:r>
          </a:p>
          <a:p>
            <a:endParaRPr lang="en-US" sz="2000" dirty="0"/>
          </a:p>
        </p:txBody>
      </p:sp>
      <p:pic>
        <p:nvPicPr>
          <p:cNvPr id="7" name="Picture 6">
            <a:extLst>
              <a:ext uri="{FF2B5EF4-FFF2-40B4-BE49-F238E27FC236}">
                <a16:creationId xmlns:a16="http://schemas.microsoft.com/office/drawing/2014/main" id="{E86EB834-0D95-68CC-02DF-873C7C02A7B7}"/>
              </a:ext>
            </a:extLst>
          </p:cNvPr>
          <p:cNvPicPr>
            <a:picLocks noChangeAspect="1"/>
          </p:cNvPicPr>
          <p:nvPr/>
        </p:nvPicPr>
        <p:blipFill>
          <a:blip r:embed="rId2"/>
          <a:stretch>
            <a:fillRect/>
          </a:stretch>
        </p:blipFill>
        <p:spPr>
          <a:xfrm>
            <a:off x="2696607" y="2102783"/>
            <a:ext cx="1196663" cy="404389"/>
          </a:xfrm>
          <a:prstGeom prst="rect">
            <a:avLst/>
          </a:prstGeom>
        </p:spPr>
      </p:pic>
      <p:pic>
        <p:nvPicPr>
          <p:cNvPr id="9" name="Picture 8">
            <a:extLst>
              <a:ext uri="{FF2B5EF4-FFF2-40B4-BE49-F238E27FC236}">
                <a16:creationId xmlns:a16="http://schemas.microsoft.com/office/drawing/2014/main" id="{15E8587C-0D81-A29E-4EEA-6C3A59A264F7}"/>
              </a:ext>
            </a:extLst>
          </p:cNvPr>
          <p:cNvPicPr>
            <a:picLocks noChangeAspect="1"/>
          </p:cNvPicPr>
          <p:nvPr/>
        </p:nvPicPr>
        <p:blipFill>
          <a:blip r:embed="rId3"/>
          <a:stretch>
            <a:fillRect/>
          </a:stretch>
        </p:blipFill>
        <p:spPr>
          <a:xfrm>
            <a:off x="1915679" y="3827283"/>
            <a:ext cx="8360642" cy="2889656"/>
          </a:xfrm>
          <a:prstGeom prst="rect">
            <a:avLst/>
          </a:prstGeom>
        </p:spPr>
      </p:pic>
    </p:spTree>
    <p:extLst>
      <p:ext uri="{BB962C8B-B14F-4D97-AF65-F5344CB8AC3E}">
        <p14:creationId xmlns:p14="http://schemas.microsoft.com/office/powerpoint/2010/main" val="271421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FA1D-9F97-CF11-0DDF-A88579622024}"/>
              </a:ext>
            </a:extLst>
          </p:cNvPr>
          <p:cNvSpPr>
            <a:spLocks noGrp="1"/>
          </p:cNvSpPr>
          <p:nvPr>
            <p:ph type="title"/>
          </p:nvPr>
        </p:nvSpPr>
        <p:spPr/>
        <p:txBody>
          <a:bodyPr/>
          <a:lstStyle/>
          <a:p>
            <a:pPr algn="ctr"/>
            <a:r>
              <a:rPr lang="en-US" dirty="0"/>
              <a:t>Top causes for high skewness in amount variable</a:t>
            </a:r>
          </a:p>
        </p:txBody>
      </p:sp>
      <p:sp>
        <p:nvSpPr>
          <p:cNvPr id="3" name="Content Placeholder 2">
            <a:extLst>
              <a:ext uri="{FF2B5EF4-FFF2-40B4-BE49-F238E27FC236}">
                <a16:creationId xmlns:a16="http://schemas.microsoft.com/office/drawing/2014/main" id="{FFE11513-922D-3EBA-8602-E94ED05B9B87}"/>
              </a:ext>
            </a:extLst>
          </p:cNvPr>
          <p:cNvSpPr>
            <a:spLocks noGrp="1"/>
          </p:cNvSpPr>
          <p:nvPr>
            <p:ph idx="1"/>
          </p:nvPr>
        </p:nvSpPr>
        <p:spPr>
          <a:xfrm>
            <a:off x="838200" y="1825625"/>
            <a:ext cx="6748035" cy="4351338"/>
          </a:xfrm>
        </p:spPr>
        <p:txBody>
          <a:bodyPr>
            <a:normAutofit/>
          </a:bodyPr>
          <a:lstStyle/>
          <a:p>
            <a:r>
              <a:rPr lang="en-US" sz="1800" dirty="0"/>
              <a:t>Most transactions are happening below the $500 mark.</a:t>
            </a:r>
          </a:p>
          <a:p>
            <a:r>
              <a:rPr lang="en-US" sz="1800" dirty="0"/>
              <a:t>However, the fraudulent transactions often draw much more amount.</a:t>
            </a:r>
          </a:p>
          <a:p>
            <a:r>
              <a:rPr lang="en-US" sz="1800" dirty="0"/>
              <a:t>Fraudulent transaction seldom occur and hence are difficult to be detected.</a:t>
            </a:r>
          </a:p>
          <a:p>
            <a:r>
              <a:rPr lang="en-US" sz="1800" dirty="0"/>
              <a:t>Most fraudulent transaction occur on days or in hours when the transaction volumes are high hence making them even more difficult to be detected.</a:t>
            </a:r>
          </a:p>
          <a:p>
            <a:r>
              <a:rPr lang="en-US" sz="1800" dirty="0"/>
              <a:t>The holiday seasons have very high transaction volumes resulting in more number of fraudulent transactions happening during these times.</a:t>
            </a:r>
          </a:p>
        </p:txBody>
      </p:sp>
      <p:pic>
        <p:nvPicPr>
          <p:cNvPr id="5" name="Picture 4">
            <a:extLst>
              <a:ext uri="{FF2B5EF4-FFF2-40B4-BE49-F238E27FC236}">
                <a16:creationId xmlns:a16="http://schemas.microsoft.com/office/drawing/2014/main" id="{FCD26FB3-39C8-FD6E-6A47-A49FC9F540D4}"/>
              </a:ext>
            </a:extLst>
          </p:cNvPr>
          <p:cNvPicPr>
            <a:picLocks noChangeAspect="1"/>
          </p:cNvPicPr>
          <p:nvPr/>
        </p:nvPicPr>
        <p:blipFill>
          <a:blip r:embed="rId2"/>
          <a:stretch>
            <a:fillRect/>
          </a:stretch>
        </p:blipFill>
        <p:spPr>
          <a:xfrm>
            <a:off x="7652223" y="1690688"/>
            <a:ext cx="4300783" cy="3390478"/>
          </a:xfrm>
          <a:prstGeom prst="rect">
            <a:avLst/>
          </a:prstGeom>
        </p:spPr>
      </p:pic>
      <p:pic>
        <p:nvPicPr>
          <p:cNvPr id="7" name="Picture 6">
            <a:extLst>
              <a:ext uri="{FF2B5EF4-FFF2-40B4-BE49-F238E27FC236}">
                <a16:creationId xmlns:a16="http://schemas.microsoft.com/office/drawing/2014/main" id="{D6D41DA7-9E3D-9118-5F66-0831B05CACE8}"/>
              </a:ext>
            </a:extLst>
          </p:cNvPr>
          <p:cNvPicPr>
            <a:picLocks noChangeAspect="1"/>
          </p:cNvPicPr>
          <p:nvPr/>
        </p:nvPicPr>
        <p:blipFill>
          <a:blip r:embed="rId3"/>
          <a:stretch>
            <a:fillRect/>
          </a:stretch>
        </p:blipFill>
        <p:spPr>
          <a:xfrm>
            <a:off x="2026763" y="5087475"/>
            <a:ext cx="8540683" cy="1770525"/>
          </a:xfrm>
          <a:prstGeom prst="rect">
            <a:avLst/>
          </a:prstGeom>
        </p:spPr>
      </p:pic>
    </p:spTree>
    <p:extLst>
      <p:ext uri="{BB962C8B-B14F-4D97-AF65-F5344CB8AC3E}">
        <p14:creationId xmlns:p14="http://schemas.microsoft.com/office/powerpoint/2010/main" val="39524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06C1-6E7A-E515-9E2D-999BF7ECD5EA}"/>
              </a:ext>
            </a:extLst>
          </p:cNvPr>
          <p:cNvSpPr>
            <a:spLocks noGrp="1"/>
          </p:cNvSpPr>
          <p:nvPr>
            <p:ph type="title"/>
          </p:nvPr>
        </p:nvSpPr>
        <p:spPr/>
        <p:txBody>
          <a:bodyPr/>
          <a:lstStyle/>
          <a:p>
            <a:pPr algn="ctr"/>
            <a:r>
              <a:rPr lang="en-US" dirty="0"/>
              <a:t>Several sections of the public specifically have high rate of fraudulent transactions</a:t>
            </a:r>
          </a:p>
        </p:txBody>
      </p:sp>
      <p:sp>
        <p:nvSpPr>
          <p:cNvPr id="3" name="Content Placeholder 2">
            <a:extLst>
              <a:ext uri="{FF2B5EF4-FFF2-40B4-BE49-F238E27FC236}">
                <a16:creationId xmlns:a16="http://schemas.microsoft.com/office/drawing/2014/main" id="{2D1645AD-BCC4-879D-D7E1-685C17E4B513}"/>
              </a:ext>
            </a:extLst>
          </p:cNvPr>
          <p:cNvSpPr>
            <a:spLocks noGrp="1"/>
          </p:cNvSpPr>
          <p:nvPr>
            <p:ph idx="1"/>
          </p:nvPr>
        </p:nvSpPr>
        <p:spPr>
          <a:xfrm>
            <a:off x="838199" y="1825625"/>
            <a:ext cx="11114989" cy="4801418"/>
          </a:xfrm>
        </p:spPr>
        <p:txBody>
          <a:bodyPr>
            <a:normAutofit/>
          </a:bodyPr>
          <a:lstStyle/>
          <a:p>
            <a:r>
              <a:rPr lang="en-US" sz="2400" dirty="0"/>
              <a:t>Women contribute to majority of the transaction volumes than men. Hence, the shopping categories preferred by women are most exploited by fraudsters.</a:t>
            </a:r>
          </a:p>
          <a:p>
            <a:r>
              <a:rPr lang="en-US" sz="2400" dirty="0"/>
              <a:t>The elder age group of people above 75 years have been subject to the most number of fraudulent transactions than any other age group.</a:t>
            </a:r>
          </a:p>
          <a:p>
            <a:endParaRPr lang="en-US" sz="2400" dirty="0"/>
          </a:p>
        </p:txBody>
      </p:sp>
      <p:pic>
        <p:nvPicPr>
          <p:cNvPr id="7" name="Picture 6">
            <a:extLst>
              <a:ext uri="{FF2B5EF4-FFF2-40B4-BE49-F238E27FC236}">
                <a16:creationId xmlns:a16="http://schemas.microsoft.com/office/drawing/2014/main" id="{2AD5E086-704C-EC1A-71E6-2F7F5A862B0E}"/>
              </a:ext>
            </a:extLst>
          </p:cNvPr>
          <p:cNvPicPr>
            <a:picLocks noChangeAspect="1"/>
          </p:cNvPicPr>
          <p:nvPr/>
        </p:nvPicPr>
        <p:blipFill>
          <a:blip r:embed="rId2"/>
          <a:stretch>
            <a:fillRect/>
          </a:stretch>
        </p:blipFill>
        <p:spPr>
          <a:xfrm>
            <a:off x="3877561" y="3849760"/>
            <a:ext cx="4436878" cy="2777283"/>
          </a:xfrm>
          <a:prstGeom prst="rect">
            <a:avLst/>
          </a:prstGeom>
        </p:spPr>
      </p:pic>
    </p:spTree>
    <p:extLst>
      <p:ext uri="{BB962C8B-B14F-4D97-AF65-F5344CB8AC3E}">
        <p14:creationId xmlns:p14="http://schemas.microsoft.com/office/powerpoint/2010/main" val="136752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949A-F562-559A-7FFC-C8B5E6D59AA0}"/>
              </a:ext>
            </a:extLst>
          </p:cNvPr>
          <p:cNvSpPr>
            <a:spLocks noGrp="1"/>
          </p:cNvSpPr>
          <p:nvPr>
            <p:ph type="title"/>
          </p:nvPr>
        </p:nvSpPr>
        <p:spPr/>
        <p:txBody>
          <a:bodyPr/>
          <a:lstStyle/>
          <a:p>
            <a:pPr algn="ctr"/>
            <a:r>
              <a:rPr lang="en-US" dirty="0"/>
              <a:t>Certain cities/zip codes/ States seem more susceptible to fraud</a:t>
            </a:r>
          </a:p>
        </p:txBody>
      </p:sp>
      <p:sp>
        <p:nvSpPr>
          <p:cNvPr id="3" name="Content Placeholder 2">
            <a:extLst>
              <a:ext uri="{FF2B5EF4-FFF2-40B4-BE49-F238E27FC236}">
                <a16:creationId xmlns:a16="http://schemas.microsoft.com/office/drawing/2014/main" id="{5D98D59A-C58F-EF4A-67B5-F39370FC69CE}"/>
              </a:ext>
            </a:extLst>
          </p:cNvPr>
          <p:cNvSpPr>
            <a:spLocks noGrp="1"/>
          </p:cNvSpPr>
          <p:nvPr>
            <p:ph idx="1"/>
          </p:nvPr>
        </p:nvSpPr>
        <p:spPr/>
        <p:txBody>
          <a:bodyPr/>
          <a:lstStyle/>
          <a:p>
            <a:r>
              <a:rPr lang="en-US" dirty="0"/>
              <a:t>The state ‘DE’ has a 100% fraud rate.</a:t>
            </a:r>
          </a:p>
          <a:p>
            <a:r>
              <a:rPr lang="en-US" dirty="0">
                <a:solidFill>
                  <a:srgbClr val="212121"/>
                </a:solidFill>
                <a:latin typeface="Roboto" panose="020B0604020202020204" pitchFamily="2" charset="0"/>
              </a:rPr>
              <a:t>A</a:t>
            </a:r>
            <a:r>
              <a:rPr lang="en-US" b="0" i="0" dirty="0">
                <a:solidFill>
                  <a:srgbClr val="212121"/>
                </a:solidFill>
                <a:effectLst/>
                <a:latin typeface="Roboto" panose="020B0604020202020204" pitchFamily="2" charset="0"/>
              </a:rPr>
              <a:t>bout 50 zip codes and 70 cities have more than 75% fraudulent transactions.</a:t>
            </a:r>
          </a:p>
          <a:p>
            <a:endParaRPr lang="en-US" dirty="0"/>
          </a:p>
        </p:txBody>
      </p:sp>
      <p:pic>
        <p:nvPicPr>
          <p:cNvPr id="5" name="Picture 4">
            <a:extLst>
              <a:ext uri="{FF2B5EF4-FFF2-40B4-BE49-F238E27FC236}">
                <a16:creationId xmlns:a16="http://schemas.microsoft.com/office/drawing/2014/main" id="{090DF18E-65EB-942E-12A8-49C1C40038C3}"/>
              </a:ext>
            </a:extLst>
          </p:cNvPr>
          <p:cNvPicPr>
            <a:picLocks noChangeAspect="1"/>
          </p:cNvPicPr>
          <p:nvPr/>
        </p:nvPicPr>
        <p:blipFill>
          <a:blip r:embed="rId2"/>
          <a:stretch>
            <a:fillRect/>
          </a:stretch>
        </p:blipFill>
        <p:spPr>
          <a:xfrm>
            <a:off x="3441480" y="3205113"/>
            <a:ext cx="5309040" cy="3287762"/>
          </a:xfrm>
          <a:prstGeom prst="rect">
            <a:avLst/>
          </a:prstGeom>
        </p:spPr>
      </p:pic>
    </p:spTree>
    <p:extLst>
      <p:ext uri="{BB962C8B-B14F-4D97-AF65-F5344CB8AC3E}">
        <p14:creationId xmlns:p14="http://schemas.microsoft.com/office/powerpoint/2010/main" val="32913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AA2D-3A3D-A4B4-46CC-3727C96B3891}"/>
              </a:ext>
            </a:extLst>
          </p:cNvPr>
          <p:cNvSpPr>
            <a:spLocks noGrp="1"/>
          </p:cNvSpPr>
          <p:nvPr>
            <p:ph type="title"/>
          </p:nvPr>
        </p:nvSpPr>
        <p:spPr/>
        <p:txBody>
          <a:bodyPr/>
          <a:lstStyle/>
          <a:p>
            <a:pPr algn="ctr"/>
            <a:r>
              <a:rPr lang="en-US" dirty="0"/>
              <a:t>Several transaction categories are more susceptible to fraud</a:t>
            </a:r>
          </a:p>
        </p:txBody>
      </p:sp>
      <p:sp>
        <p:nvSpPr>
          <p:cNvPr id="3" name="Content Placeholder 2">
            <a:extLst>
              <a:ext uri="{FF2B5EF4-FFF2-40B4-BE49-F238E27FC236}">
                <a16:creationId xmlns:a16="http://schemas.microsoft.com/office/drawing/2014/main" id="{66B66C8C-320A-CB35-4CC6-D53743FF44F6}"/>
              </a:ext>
            </a:extLst>
          </p:cNvPr>
          <p:cNvSpPr>
            <a:spLocks noGrp="1"/>
          </p:cNvSpPr>
          <p:nvPr>
            <p:ph idx="1"/>
          </p:nvPr>
        </p:nvSpPr>
        <p:spPr>
          <a:xfrm>
            <a:off x="838200" y="1825625"/>
            <a:ext cx="5553173" cy="4351338"/>
          </a:xfrm>
        </p:spPr>
        <p:txBody>
          <a:bodyPr>
            <a:normAutofit/>
          </a:bodyPr>
          <a:lstStyle/>
          <a:p>
            <a:r>
              <a:rPr lang="en-US" sz="2400" dirty="0"/>
              <a:t>‘</a:t>
            </a:r>
            <a:r>
              <a:rPr lang="en-US" sz="2400" dirty="0" err="1"/>
              <a:t>Shopping_net</a:t>
            </a:r>
            <a:r>
              <a:rPr lang="en-US" sz="2400" dirty="0"/>
              <a:t>’, ‘</a:t>
            </a:r>
            <a:r>
              <a:rPr lang="en-US" sz="2400" dirty="0" err="1"/>
              <a:t>misc_net</a:t>
            </a:r>
            <a:r>
              <a:rPr lang="en-US" sz="2400" dirty="0"/>
              <a:t>’, ‘</a:t>
            </a:r>
            <a:r>
              <a:rPr lang="en-US" sz="2400" dirty="0" err="1"/>
              <a:t>grocery_pos</a:t>
            </a:r>
            <a:r>
              <a:rPr lang="en-US" sz="2400" dirty="0"/>
              <a:t>’ are the top transaction categories with most number of fraudulent transactions.</a:t>
            </a:r>
          </a:p>
          <a:p>
            <a:r>
              <a:rPr lang="en-US" sz="2400" dirty="0"/>
              <a:t>This might be because in these categories, the mode of payment is either the Point-of-Sale(POS) machine or an online portal, both of which can be tampered with in order to fraud the customers.</a:t>
            </a:r>
          </a:p>
          <a:p>
            <a:pPr marL="0" indent="0">
              <a:buNone/>
            </a:pPr>
            <a:endParaRPr lang="en-US" sz="2400" dirty="0"/>
          </a:p>
        </p:txBody>
      </p:sp>
      <p:pic>
        <p:nvPicPr>
          <p:cNvPr id="5" name="Picture 4">
            <a:extLst>
              <a:ext uri="{FF2B5EF4-FFF2-40B4-BE49-F238E27FC236}">
                <a16:creationId xmlns:a16="http://schemas.microsoft.com/office/drawing/2014/main" id="{190D5B9C-B2B2-EB42-470B-D0148693321A}"/>
              </a:ext>
            </a:extLst>
          </p:cNvPr>
          <p:cNvPicPr>
            <a:picLocks noChangeAspect="1"/>
          </p:cNvPicPr>
          <p:nvPr/>
        </p:nvPicPr>
        <p:blipFill>
          <a:blip r:embed="rId2"/>
          <a:stretch>
            <a:fillRect/>
          </a:stretch>
        </p:blipFill>
        <p:spPr>
          <a:xfrm>
            <a:off x="6391373" y="1690688"/>
            <a:ext cx="5671795" cy="4648603"/>
          </a:xfrm>
          <a:prstGeom prst="rect">
            <a:avLst/>
          </a:prstGeom>
        </p:spPr>
      </p:pic>
    </p:spTree>
    <p:extLst>
      <p:ext uri="{BB962C8B-B14F-4D97-AF65-F5344CB8AC3E}">
        <p14:creationId xmlns:p14="http://schemas.microsoft.com/office/powerpoint/2010/main" val="60308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814</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Roboto</vt:lpstr>
      <vt:lpstr>Wingdings</vt:lpstr>
      <vt:lpstr>Office Theme</vt:lpstr>
      <vt:lpstr>Credit Card Fraud detection Capstone Project – upGrad Campus</vt:lpstr>
      <vt:lpstr>Table of Contents</vt:lpstr>
      <vt:lpstr>Objective</vt:lpstr>
      <vt:lpstr>Background</vt:lpstr>
      <vt:lpstr>Low volumes of the fraudulent transactions is making it difficult to distinguish between ‘genuine’ and ‘fraud’ transactions.</vt:lpstr>
      <vt:lpstr>Top causes for high skewness in amount variable</vt:lpstr>
      <vt:lpstr>Several sections of the public specifically have high rate of fraudulent transactions</vt:lpstr>
      <vt:lpstr>Certain cities/zip codes/ States seem more susceptible to fraud</vt:lpstr>
      <vt:lpstr>Several transaction categories are more susceptible to fraud</vt:lpstr>
      <vt:lpstr>Several merchants have more than usual amount of fraud rate</vt:lpstr>
      <vt:lpstr>Recommendations</vt:lpstr>
      <vt:lpstr>APPENDIX – DATA SOURCES</vt:lpstr>
      <vt:lpstr>APPENDIX – DATA METHODOLOGY</vt:lpstr>
      <vt:lpstr>APPENDIX – DATA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Capstone Project – upGrad Campus</dc:title>
  <dc:creator>Gopi Bollineni</dc:creator>
  <cp:lastModifiedBy>Gopi Bollineni</cp:lastModifiedBy>
  <cp:revision>3</cp:revision>
  <dcterms:created xsi:type="dcterms:W3CDTF">2022-06-05T13:18:17Z</dcterms:created>
  <dcterms:modified xsi:type="dcterms:W3CDTF">2022-06-05T18:06:45Z</dcterms:modified>
</cp:coreProperties>
</file>