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10E1-D097-1094-FC35-2D301BF296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95ECB6-B30C-0B12-CF11-09776C9A4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17871-56CB-7D86-4C03-ECBC7A3AE6BC}"/>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CF0AFD32-53C2-52EF-B206-3D46E9FB9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44E41-84B5-7829-59E8-AA9236802F64}"/>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132334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5781-1FDF-A0D7-AE52-6CCD43BEC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39128-6DED-F00F-4A8E-01D5AD141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88EC3-8B25-6BEE-9E9B-ECFEBBB5EDA3}"/>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B53B8B8B-B303-FF88-29C0-4DDEB3253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A5EE3-0AF6-A80E-F81D-8EFAEA5F59FE}"/>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164246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CB57F-143D-5ED3-8CE1-C17E595D32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6110CF-D640-36A0-5AD9-1C196E00C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7BA57-BD59-0CAF-D1AF-FFF4A80798C3}"/>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8A24CF87-35CC-A928-291D-60D60E1D3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687A-EDD0-D858-63C1-FC4FFAB466F5}"/>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146565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D1EE-8538-F8E2-93B3-09CBDE77F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04FCC-FD68-CBA7-0A8F-8C8F877C6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234A9-2E19-B5BB-FEF4-DDF86360731F}"/>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4E1CA578-AD4A-550F-9D1B-AF39577FC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A8C71-4D89-CAF5-3638-AD7920A61A6A}"/>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333798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A5E7-CD09-C9AE-0AF3-6D3353414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3F0FE-DDBA-B6E8-5BCA-0B0D7756B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7A8118-A523-4E9A-4CAB-798947A0F030}"/>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2D9C5BF8-08E3-3A7A-CBBF-13BEA1A93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7DD94-2E21-FE73-7B22-617E6C23EB8C}"/>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96948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D20-8E3C-465E-4A4F-C6AA29AF9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7E195-D197-6122-F998-988D316E18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61E90-BC4A-C1F3-203F-9422AB2EB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DFBAE-862C-EE18-0CCA-6955D443D82E}"/>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6" name="Footer Placeholder 5">
            <a:extLst>
              <a:ext uri="{FF2B5EF4-FFF2-40B4-BE49-F238E27FC236}">
                <a16:creationId xmlns:a16="http://schemas.microsoft.com/office/drawing/2014/main" id="{878D9221-72B9-B74A-33D3-6F3C0F591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F7F8B-A1D8-D4EE-E991-954D156361E7}"/>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87699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ACA5-C985-08EF-A782-3B3A3746E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7019AD-1316-4EB6-2220-8B73A65F7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74D43-A321-AC89-0051-92188AA07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B9E31F-85B1-6589-41CF-06AFC2BBC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2E4E0-B652-8320-72C5-869BD8C9E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3F387-E10A-BA2E-38BF-A778A606F091}"/>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8" name="Footer Placeholder 7">
            <a:extLst>
              <a:ext uri="{FF2B5EF4-FFF2-40B4-BE49-F238E27FC236}">
                <a16:creationId xmlns:a16="http://schemas.microsoft.com/office/drawing/2014/main" id="{C3872401-18C7-D98B-FFAC-424235ECD6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59301-AE5C-2923-D8EF-083D2FAAA20D}"/>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310673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B9D2-B3D5-156D-B08F-097C34A58F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34AB6-7A72-7013-5F03-BB993528A8E7}"/>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4" name="Footer Placeholder 3">
            <a:extLst>
              <a:ext uri="{FF2B5EF4-FFF2-40B4-BE49-F238E27FC236}">
                <a16:creationId xmlns:a16="http://schemas.microsoft.com/office/drawing/2014/main" id="{3F46535D-BA82-798E-8318-95B74A915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A47FAE-6802-93E9-9EEC-726984215256}"/>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2902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62F7A-9392-9323-BC7F-1048BF8C04DB}"/>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3" name="Footer Placeholder 2">
            <a:extLst>
              <a:ext uri="{FF2B5EF4-FFF2-40B4-BE49-F238E27FC236}">
                <a16:creationId xmlns:a16="http://schemas.microsoft.com/office/drawing/2014/main" id="{C858A408-57BC-E930-53BE-F4145276FA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15AFF3-3D29-32D0-0EA8-B097B40F77E2}"/>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399708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0D74-2D7E-2D87-F1C7-B6BAF27E9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1C907A-69D6-2E7F-BDFA-6AF552BD5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83612-346F-02BA-07A8-A347DE5AB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C7D01-57B4-D0EC-4D4C-575DA48B578E}"/>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6" name="Footer Placeholder 5">
            <a:extLst>
              <a:ext uri="{FF2B5EF4-FFF2-40B4-BE49-F238E27FC236}">
                <a16:creationId xmlns:a16="http://schemas.microsoft.com/office/drawing/2014/main" id="{AC78E6FF-DD8D-D98C-EC84-12A4EC0FF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A46AC-443E-7EA4-D8E6-FE60742643CF}"/>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106248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141C-18BA-9727-4F11-232E446DA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C1671-EB3A-ADAA-C5E5-7B2B3863B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90FC97-9441-5362-7570-FE25887BF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1B338-59E6-DE5E-34EC-5F365969B4A2}"/>
              </a:ext>
            </a:extLst>
          </p:cNvPr>
          <p:cNvSpPr>
            <a:spLocks noGrp="1"/>
          </p:cNvSpPr>
          <p:nvPr>
            <p:ph type="dt" sz="half" idx="10"/>
          </p:nvPr>
        </p:nvSpPr>
        <p:spPr/>
        <p:txBody>
          <a:bodyPr/>
          <a:lstStyle/>
          <a:p>
            <a:fld id="{36BC0D0B-E181-4C62-B02E-2D057383C63B}" type="datetimeFigureOut">
              <a:rPr lang="en-US" smtClean="0"/>
              <a:t>5/23/2022</a:t>
            </a:fld>
            <a:endParaRPr lang="en-US"/>
          </a:p>
        </p:txBody>
      </p:sp>
      <p:sp>
        <p:nvSpPr>
          <p:cNvPr id="6" name="Footer Placeholder 5">
            <a:extLst>
              <a:ext uri="{FF2B5EF4-FFF2-40B4-BE49-F238E27FC236}">
                <a16:creationId xmlns:a16="http://schemas.microsoft.com/office/drawing/2014/main" id="{8ECE1F8E-AB3D-02A3-57D9-2210D910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ED989-ACC7-6750-9A13-697C05CC44F5}"/>
              </a:ext>
            </a:extLst>
          </p:cNvPr>
          <p:cNvSpPr>
            <a:spLocks noGrp="1"/>
          </p:cNvSpPr>
          <p:nvPr>
            <p:ph type="sldNum" sz="quarter" idx="12"/>
          </p:nvPr>
        </p:nvSpPr>
        <p:spPr/>
        <p:txBody>
          <a:bodyPr/>
          <a:lstStyle/>
          <a:p>
            <a:fld id="{363BF104-E108-4CF3-978A-87F486208817}" type="slidenum">
              <a:rPr lang="en-US" smtClean="0"/>
              <a:t>‹#›</a:t>
            </a:fld>
            <a:endParaRPr lang="en-US"/>
          </a:p>
        </p:txBody>
      </p:sp>
    </p:spTree>
    <p:extLst>
      <p:ext uri="{BB962C8B-B14F-4D97-AF65-F5344CB8AC3E}">
        <p14:creationId xmlns:p14="http://schemas.microsoft.com/office/powerpoint/2010/main" val="14022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218F3-E6B8-2F48-9254-028AE8EDA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FF687-4BDC-5C1A-26F4-398A66ACC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5AE27-EB14-4062-F2E5-2CEEC3F7E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C0D0B-E181-4C62-B02E-2D057383C63B}" type="datetimeFigureOut">
              <a:rPr lang="en-US" smtClean="0"/>
              <a:t>5/23/2022</a:t>
            </a:fld>
            <a:endParaRPr lang="en-US"/>
          </a:p>
        </p:txBody>
      </p:sp>
      <p:sp>
        <p:nvSpPr>
          <p:cNvPr id="5" name="Footer Placeholder 4">
            <a:extLst>
              <a:ext uri="{FF2B5EF4-FFF2-40B4-BE49-F238E27FC236}">
                <a16:creationId xmlns:a16="http://schemas.microsoft.com/office/drawing/2014/main" id="{5B264F3E-0945-4F0D-0229-26AFA59F3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4048F9-37ED-C258-6A9A-83933EECB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BF104-E108-4CF3-978A-87F486208817}" type="slidenum">
              <a:rPr lang="en-US" smtClean="0"/>
              <a:t>‹#›</a:t>
            </a:fld>
            <a:endParaRPr lang="en-US"/>
          </a:p>
        </p:txBody>
      </p:sp>
    </p:spTree>
    <p:extLst>
      <p:ext uri="{BB962C8B-B14F-4D97-AF65-F5344CB8AC3E}">
        <p14:creationId xmlns:p14="http://schemas.microsoft.com/office/powerpoint/2010/main" val="363445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0F96-E3D7-C6A5-7314-0D3D66C2A05E}"/>
              </a:ext>
            </a:extLst>
          </p:cNvPr>
          <p:cNvSpPr>
            <a:spLocks noGrp="1"/>
          </p:cNvSpPr>
          <p:nvPr>
            <p:ph type="ctrTitle"/>
          </p:nvPr>
        </p:nvSpPr>
        <p:spPr/>
        <p:txBody>
          <a:bodyPr>
            <a:normAutofit fontScale="90000"/>
          </a:bodyPr>
          <a:lstStyle/>
          <a:p>
            <a:r>
              <a:rPr lang="en-US" dirty="0"/>
              <a:t>Improving Lead Conversion Rate for X Education platform</a:t>
            </a:r>
          </a:p>
        </p:txBody>
      </p:sp>
      <p:sp>
        <p:nvSpPr>
          <p:cNvPr id="3" name="Subtitle 2">
            <a:extLst>
              <a:ext uri="{FF2B5EF4-FFF2-40B4-BE49-F238E27FC236}">
                <a16:creationId xmlns:a16="http://schemas.microsoft.com/office/drawing/2014/main" id="{C9A28112-49E0-DB4F-5A66-79826E408A8F}"/>
              </a:ext>
            </a:extLst>
          </p:cNvPr>
          <p:cNvSpPr>
            <a:spLocks noGrp="1"/>
          </p:cNvSpPr>
          <p:nvPr>
            <p:ph type="subTitle" idx="1"/>
          </p:nvPr>
        </p:nvSpPr>
        <p:spPr>
          <a:xfrm>
            <a:off x="1524000" y="3602038"/>
            <a:ext cx="9144000" cy="517475"/>
          </a:xfrm>
        </p:spPr>
        <p:txBody>
          <a:bodyPr/>
          <a:lstStyle/>
          <a:p>
            <a:r>
              <a:rPr lang="en-US" dirty="0"/>
              <a:t>Project work – upGrad Campus</a:t>
            </a:r>
          </a:p>
        </p:txBody>
      </p:sp>
      <p:sp>
        <p:nvSpPr>
          <p:cNvPr id="4" name="TextBox 3">
            <a:extLst>
              <a:ext uri="{FF2B5EF4-FFF2-40B4-BE49-F238E27FC236}">
                <a16:creationId xmlns:a16="http://schemas.microsoft.com/office/drawing/2014/main" id="{F4D186B1-424E-A08E-C34E-E47BFCB883F1}"/>
              </a:ext>
            </a:extLst>
          </p:cNvPr>
          <p:cNvSpPr txBox="1"/>
          <p:nvPr/>
        </p:nvSpPr>
        <p:spPr>
          <a:xfrm>
            <a:off x="10265790" y="5410986"/>
            <a:ext cx="1564849" cy="738664"/>
          </a:xfrm>
          <a:prstGeom prst="rect">
            <a:avLst/>
          </a:prstGeom>
          <a:noFill/>
        </p:spPr>
        <p:txBody>
          <a:bodyPr wrap="square" rtlCol="0">
            <a:spAutoFit/>
          </a:bodyPr>
          <a:lstStyle/>
          <a:p>
            <a:r>
              <a:rPr lang="en-US" sz="1400" dirty="0"/>
              <a:t>By,</a:t>
            </a:r>
          </a:p>
          <a:p>
            <a:r>
              <a:rPr lang="en-US" sz="1400" dirty="0"/>
              <a:t>Gopi Bollineni</a:t>
            </a:r>
          </a:p>
          <a:p>
            <a:r>
              <a:rPr lang="en-US" sz="1400" dirty="0"/>
              <a:t>UGC-DA-2651</a:t>
            </a:r>
          </a:p>
        </p:txBody>
      </p:sp>
    </p:spTree>
    <p:extLst>
      <p:ext uri="{BB962C8B-B14F-4D97-AF65-F5344CB8AC3E}">
        <p14:creationId xmlns:p14="http://schemas.microsoft.com/office/powerpoint/2010/main" val="210617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58DA-2A0D-7DD4-1641-3D2B21FF44CD}"/>
              </a:ext>
            </a:extLst>
          </p:cNvPr>
          <p:cNvSpPr>
            <a:spLocks noGrp="1"/>
          </p:cNvSpPr>
          <p:nvPr>
            <p:ph type="title"/>
          </p:nvPr>
        </p:nvSpPr>
        <p:spPr/>
        <p:txBody>
          <a:bodyPr/>
          <a:lstStyle/>
          <a:p>
            <a:pPr algn="ctr"/>
            <a:r>
              <a:rPr lang="en-US" dirty="0"/>
              <a:t>APPENDIX – DATA METHODOLOGY</a:t>
            </a:r>
          </a:p>
        </p:txBody>
      </p:sp>
      <p:sp>
        <p:nvSpPr>
          <p:cNvPr id="3" name="Content Placeholder 2">
            <a:extLst>
              <a:ext uri="{FF2B5EF4-FFF2-40B4-BE49-F238E27FC236}">
                <a16:creationId xmlns:a16="http://schemas.microsoft.com/office/drawing/2014/main" id="{3274FDEA-5158-2195-83F2-13A7E1EFFED0}"/>
              </a:ext>
            </a:extLst>
          </p:cNvPr>
          <p:cNvSpPr>
            <a:spLocks noGrp="1"/>
          </p:cNvSpPr>
          <p:nvPr>
            <p:ph idx="1"/>
          </p:nvPr>
        </p:nvSpPr>
        <p:spPr/>
        <p:txBody>
          <a:bodyPr/>
          <a:lstStyle/>
          <a:p>
            <a:pPr algn="just"/>
            <a:r>
              <a:rPr lang="en-US" dirty="0"/>
              <a:t>We conducted a thorough analysis of the lead conversion dataset. The process included:</a:t>
            </a:r>
          </a:p>
          <a:p>
            <a:pPr lvl="1" algn="just">
              <a:buFont typeface="Courier New" panose="02070309020205020404" pitchFamily="49" charset="0"/>
              <a:buChar char="o"/>
            </a:pPr>
            <a:r>
              <a:rPr lang="en-US" dirty="0"/>
              <a:t> Cleaning the data set using fuzzy logic</a:t>
            </a:r>
          </a:p>
          <a:p>
            <a:pPr lvl="1" algn="just">
              <a:buFont typeface="Courier New" panose="02070309020205020404" pitchFamily="49" charset="0"/>
              <a:buChar char="o"/>
            </a:pPr>
            <a:r>
              <a:rPr lang="en-US" dirty="0"/>
              <a:t> Creating visualizations to compare various sales channels and their effectiveness.</a:t>
            </a:r>
          </a:p>
          <a:p>
            <a:pPr lvl="1" algn="just">
              <a:buFont typeface="Courier New" panose="02070309020205020404" pitchFamily="49" charset="0"/>
              <a:buChar char="o"/>
            </a:pPr>
            <a:r>
              <a:rPr lang="en-US" dirty="0"/>
              <a:t> Using the data caping method to remove outliers.</a:t>
            </a:r>
          </a:p>
        </p:txBody>
      </p:sp>
    </p:spTree>
    <p:extLst>
      <p:ext uri="{BB962C8B-B14F-4D97-AF65-F5344CB8AC3E}">
        <p14:creationId xmlns:p14="http://schemas.microsoft.com/office/powerpoint/2010/main" val="274937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57EE-065D-1E17-F783-4FC30A9022B6}"/>
              </a:ext>
            </a:extLst>
          </p:cNvPr>
          <p:cNvSpPr>
            <a:spLocks noGrp="1"/>
          </p:cNvSpPr>
          <p:nvPr>
            <p:ph type="title"/>
          </p:nvPr>
        </p:nvSpPr>
        <p:spPr/>
        <p:txBody>
          <a:bodyPr/>
          <a:lstStyle/>
          <a:p>
            <a:pPr algn="ctr"/>
            <a:r>
              <a:rPr lang="en-US" dirty="0"/>
              <a:t>APPENDIX – DATA ASSUMPTIONS</a:t>
            </a:r>
          </a:p>
        </p:txBody>
      </p:sp>
      <p:sp>
        <p:nvSpPr>
          <p:cNvPr id="3" name="Content Placeholder 2">
            <a:extLst>
              <a:ext uri="{FF2B5EF4-FFF2-40B4-BE49-F238E27FC236}">
                <a16:creationId xmlns:a16="http://schemas.microsoft.com/office/drawing/2014/main" id="{52278F4D-B979-DC5A-C691-15480E45CB13}"/>
              </a:ext>
            </a:extLst>
          </p:cNvPr>
          <p:cNvSpPr>
            <a:spLocks noGrp="1"/>
          </p:cNvSpPr>
          <p:nvPr>
            <p:ph idx="1"/>
          </p:nvPr>
        </p:nvSpPr>
        <p:spPr/>
        <p:txBody>
          <a:bodyPr/>
          <a:lstStyle/>
          <a:p>
            <a:pPr algn="just"/>
            <a:r>
              <a:rPr lang="en-US" dirty="0"/>
              <a:t>There were certain gaps due to data unavailability. Therefore, the following assumptions have been made.</a:t>
            </a:r>
          </a:p>
          <a:p>
            <a:pPr lvl="1" algn="just">
              <a:buFont typeface="Courier New" panose="02070309020205020404" pitchFamily="49" charset="0"/>
              <a:buChar char="o"/>
            </a:pPr>
            <a:r>
              <a:rPr lang="en-US" dirty="0"/>
              <a:t> The features ‘</a:t>
            </a:r>
            <a:r>
              <a:rPr lang="en-US" dirty="0" err="1"/>
              <a:t>Asymmetrique</a:t>
            </a:r>
            <a:r>
              <a:rPr lang="en-US" dirty="0"/>
              <a:t> Activity Index’, ‘</a:t>
            </a:r>
            <a:r>
              <a:rPr lang="en-US" dirty="0" err="1"/>
              <a:t>Asymmetrique</a:t>
            </a:r>
            <a:r>
              <a:rPr lang="en-US" dirty="0"/>
              <a:t> Profile Index’, ‘</a:t>
            </a:r>
            <a:r>
              <a:rPr lang="en-US" dirty="0" err="1"/>
              <a:t>Asummetrique</a:t>
            </a:r>
            <a:r>
              <a:rPr lang="en-US" dirty="0"/>
              <a:t> Activity Score’ and ‘</a:t>
            </a:r>
            <a:r>
              <a:rPr lang="en-US" dirty="0" err="1"/>
              <a:t>Asymmetrique</a:t>
            </a:r>
            <a:r>
              <a:rPr lang="en-US" dirty="0"/>
              <a:t> Profile Score’ do not have any significance in our analysis.</a:t>
            </a:r>
          </a:p>
          <a:p>
            <a:pPr lvl="1" algn="just">
              <a:buFont typeface="Courier New" panose="02070309020205020404" pitchFamily="49" charset="0"/>
              <a:buChar char="o"/>
            </a:pPr>
            <a:r>
              <a:rPr lang="en-US" dirty="0"/>
              <a:t> NULL values in the ‘Lead Quality’ have been assumed to be under the ‘Not Sure’ category.</a:t>
            </a:r>
          </a:p>
          <a:p>
            <a:pPr lvl="1" algn="just">
              <a:buFont typeface="Courier New" panose="02070309020205020404" pitchFamily="49" charset="0"/>
              <a:buChar char="o"/>
            </a:pPr>
            <a:r>
              <a:rPr lang="en-US" dirty="0"/>
              <a:t> A few classes in several sales channels that were determined to be less significant have been grouped under one category.</a:t>
            </a:r>
          </a:p>
        </p:txBody>
      </p:sp>
    </p:spTree>
    <p:extLst>
      <p:ext uri="{BB962C8B-B14F-4D97-AF65-F5344CB8AC3E}">
        <p14:creationId xmlns:p14="http://schemas.microsoft.com/office/powerpoint/2010/main" val="315137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9FA3-C38C-0BBD-9E50-5A5CA705A639}"/>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07A1E670-0949-EBB1-9441-9D6F7BE67A7D}"/>
              </a:ext>
            </a:extLst>
          </p:cNvPr>
          <p:cNvSpPr>
            <a:spLocks noGrp="1"/>
          </p:cNvSpPr>
          <p:nvPr>
            <p:ph idx="1"/>
          </p:nvPr>
        </p:nvSpPr>
        <p:spPr>
          <a:xfrm>
            <a:off x="1870910" y="1690688"/>
            <a:ext cx="8450179" cy="4351338"/>
          </a:xfrm>
        </p:spPr>
        <p:txBody>
          <a:bodyPr/>
          <a:lstStyle/>
          <a:p>
            <a:pPr marL="0" indent="0" algn="just">
              <a:buNone/>
            </a:pPr>
            <a:r>
              <a:rPr lang="en-US" dirty="0"/>
              <a:t>Improving Lead Conversion rate for X-Education platform</a:t>
            </a:r>
          </a:p>
          <a:p>
            <a:pPr algn="just">
              <a:buFont typeface="Wingdings" panose="05000000000000000000" pitchFamily="2" charset="2"/>
              <a:buChar char="Ø"/>
            </a:pPr>
            <a:r>
              <a:rPr lang="en-US" dirty="0"/>
              <a:t> Objective</a:t>
            </a:r>
          </a:p>
          <a:p>
            <a:pPr algn="just">
              <a:buFont typeface="Wingdings" panose="05000000000000000000" pitchFamily="2" charset="2"/>
              <a:buChar char="Ø"/>
            </a:pPr>
            <a:r>
              <a:rPr lang="en-US" dirty="0"/>
              <a:t> Background</a:t>
            </a:r>
          </a:p>
          <a:p>
            <a:pPr algn="just">
              <a:buFont typeface="Wingdings" panose="05000000000000000000" pitchFamily="2" charset="2"/>
              <a:buChar char="Ø"/>
            </a:pPr>
            <a:r>
              <a:rPr lang="en-US" dirty="0"/>
              <a:t> Key findings</a:t>
            </a:r>
          </a:p>
          <a:p>
            <a:pPr algn="just">
              <a:buFont typeface="Wingdings" panose="05000000000000000000" pitchFamily="2" charset="2"/>
              <a:buChar char="Ø"/>
            </a:pPr>
            <a:r>
              <a:rPr lang="en-US" dirty="0"/>
              <a:t> Recommendations</a:t>
            </a:r>
          </a:p>
          <a:p>
            <a:pPr algn="just">
              <a:buFont typeface="Wingdings" panose="05000000000000000000" pitchFamily="2" charset="2"/>
              <a:buChar char="Ø"/>
            </a:pPr>
            <a:r>
              <a:rPr lang="en-US" dirty="0"/>
              <a:t> Appendix:</a:t>
            </a:r>
          </a:p>
          <a:p>
            <a:pPr lvl="1" algn="just"/>
            <a:r>
              <a:rPr lang="en-US" dirty="0"/>
              <a:t>Data Sources</a:t>
            </a:r>
          </a:p>
          <a:p>
            <a:pPr lvl="1" algn="just"/>
            <a:r>
              <a:rPr lang="en-US" dirty="0"/>
              <a:t>Data methodology</a:t>
            </a:r>
          </a:p>
          <a:p>
            <a:pPr lvl="1" algn="just"/>
            <a:r>
              <a:rPr lang="en-US" dirty="0"/>
              <a:t>Data model assumptions</a:t>
            </a:r>
          </a:p>
        </p:txBody>
      </p:sp>
    </p:spTree>
    <p:extLst>
      <p:ext uri="{BB962C8B-B14F-4D97-AF65-F5344CB8AC3E}">
        <p14:creationId xmlns:p14="http://schemas.microsoft.com/office/powerpoint/2010/main" val="63584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5DD9-B1CB-C096-DFFD-3E9A8B136579}"/>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FD8CED49-9D3D-CFFB-56B8-53155EBF9933}"/>
              </a:ext>
            </a:extLst>
          </p:cNvPr>
          <p:cNvSpPr>
            <a:spLocks noGrp="1"/>
          </p:cNvSpPr>
          <p:nvPr>
            <p:ph idx="1"/>
          </p:nvPr>
        </p:nvSpPr>
        <p:spPr>
          <a:xfrm>
            <a:off x="1516981" y="2422357"/>
            <a:ext cx="9158037" cy="3593851"/>
          </a:xfrm>
        </p:spPr>
        <p:txBody>
          <a:bodyPr/>
          <a:lstStyle/>
          <a:p>
            <a:pPr algn="just"/>
            <a:r>
              <a:rPr lang="en-US" dirty="0"/>
              <a:t>Improve our shared understanding of the metrics and variables that lead to good conversion rates.</a:t>
            </a:r>
          </a:p>
          <a:p>
            <a:pPr algn="just"/>
            <a:r>
              <a:rPr lang="en-US" dirty="0"/>
              <a:t>Improve our shared understanding about the prospects.</a:t>
            </a:r>
          </a:p>
          <a:p>
            <a:pPr algn="just"/>
            <a:r>
              <a:rPr lang="en-US" dirty="0"/>
              <a:t>Provide early recommendations to our marketing and sales teams</a:t>
            </a:r>
          </a:p>
        </p:txBody>
      </p:sp>
    </p:spTree>
    <p:extLst>
      <p:ext uri="{BB962C8B-B14F-4D97-AF65-F5344CB8AC3E}">
        <p14:creationId xmlns:p14="http://schemas.microsoft.com/office/powerpoint/2010/main" val="130324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4032-539F-CE00-EEE0-0D94D907F398}"/>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F33DF7D6-6A8B-F185-1354-D1EF0B936BDE}"/>
              </a:ext>
            </a:extLst>
          </p:cNvPr>
          <p:cNvSpPr>
            <a:spLocks noGrp="1"/>
          </p:cNvSpPr>
          <p:nvPr>
            <p:ph idx="1"/>
          </p:nvPr>
        </p:nvSpPr>
        <p:spPr/>
        <p:txBody>
          <a:bodyPr/>
          <a:lstStyle/>
          <a:p>
            <a:pPr algn="just"/>
            <a:r>
              <a:rPr lang="en-US" dirty="0"/>
              <a:t>The lead conversion rates previously have been around 38%.</a:t>
            </a:r>
          </a:p>
          <a:p>
            <a:pPr algn="just"/>
            <a:r>
              <a:rPr lang="en-US" dirty="0"/>
              <a:t>Several data points that have been collected indicate that prospects with certain characteristics can be focused upon in order to increase the lead conversion rates.</a:t>
            </a:r>
          </a:p>
          <a:p>
            <a:pPr algn="just"/>
            <a:r>
              <a:rPr lang="en-US" dirty="0"/>
              <a:t>However, these features or data characteristics that need extensive focus need to be determined through analysis and recommended to the sales team.</a:t>
            </a:r>
          </a:p>
        </p:txBody>
      </p:sp>
    </p:spTree>
    <p:extLst>
      <p:ext uri="{BB962C8B-B14F-4D97-AF65-F5344CB8AC3E}">
        <p14:creationId xmlns:p14="http://schemas.microsoft.com/office/powerpoint/2010/main" val="230514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15E-2D1F-B3CE-3E0C-AF6FD0F96A2F}"/>
              </a:ext>
            </a:extLst>
          </p:cNvPr>
          <p:cNvSpPr>
            <a:spLocks noGrp="1"/>
          </p:cNvSpPr>
          <p:nvPr>
            <p:ph type="title"/>
          </p:nvPr>
        </p:nvSpPr>
        <p:spPr/>
        <p:txBody>
          <a:bodyPr>
            <a:normAutofit fontScale="90000"/>
          </a:bodyPr>
          <a:lstStyle/>
          <a:p>
            <a:pPr algn="ctr"/>
            <a:r>
              <a:rPr lang="en-US" dirty="0"/>
              <a:t>LESS FOCUS ON SEVERAL VARIABLES OF THE DATA IS PRESSURISING THE LEAD CONVERSION RATES</a:t>
            </a:r>
          </a:p>
        </p:txBody>
      </p:sp>
      <p:sp>
        <p:nvSpPr>
          <p:cNvPr id="3" name="Content Placeholder 2">
            <a:extLst>
              <a:ext uri="{FF2B5EF4-FFF2-40B4-BE49-F238E27FC236}">
                <a16:creationId xmlns:a16="http://schemas.microsoft.com/office/drawing/2014/main" id="{3BD72909-A972-06F7-E8E1-9ED88E24A0DB}"/>
              </a:ext>
            </a:extLst>
          </p:cNvPr>
          <p:cNvSpPr>
            <a:spLocks noGrp="1"/>
          </p:cNvSpPr>
          <p:nvPr>
            <p:ph idx="1"/>
          </p:nvPr>
        </p:nvSpPr>
        <p:spPr/>
        <p:txBody>
          <a:bodyPr>
            <a:normAutofit/>
          </a:bodyPr>
          <a:lstStyle/>
          <a:p>
            <a:pPr algn="just"/>
            <a:r>
              <a:rPr lang="en-US" sz="2000" dirty="0"/>
              <a:t>‘Tags’, ‘Lead Quality’ and ‘Lead Source’ features are the top three variables that are highly affecting the conversion rates.</a:t>
            </a:r>
          </a:p>
          <a:p>
            <a:pPr algn="just"/>
            <a:r>
              <a:rPr lang="en-US" sz="2000" dirty="0"/>
              <a:t>The ‘Lead counts’ and lead conversion rates in several of the variables can be focused upon in order to improve the overall lead conversion rates.</a:t>
            </a:r>
          </a:p>
          <a:p>
            <a:pPr algn="just"/>
            <a:r>
              <a:rPr lang="en-US" sz="2000" dirty="0"/>
              <a:t>The following snippet consists of the variables against their feature importance coefficient in terms of their contribution towards the conversion rates(the farther away from zero, the more important is the feature).</a:t>
            </a:r>
          </a:p>
        </p:txBody>
      </p:sp>
      <p:pic>
        <p:nvPicPr>
          <p:cNvPr id="5" name="Picture 4">
            <a:extLst>
              <a:ext uri="{FF2B5EF4-FFF2-40B4-BE49-F238E27FC236}">
                <a16:creationId xmlns:a16="http://schemas.microsoft.com/office/drawing/2014/main" id="{66A5FC5F-66CD-50B6-BDDC-31BCF6E5B8C9}"/>
              </a:ext>
            </a:extLst>
          </p:cNvPr>
          <p:cNvPicPr>
            <a:picLocks noChangeAspect="1"/>
          </p:cNvPicPr>
          <p:nvPr/>
        </p:nvPicPr>
        <p:blipFill>
          <a:blip r:embed="rId2"/>
          <a:stretch>
            <a:fillRect/>
          </a:stretch>
        </p:blipFill>
        <p:spPr>
          <a:xfrm>
            <a:off x="3680250" y="4283242"/>
            <a:ext cx="4831499" cy="2344604"/>
          </a:xfrm>
          <a:prstGeom prst="rect">
            <a:avLst/>
          </a:prstGeom>
        </p:spPr>
      </p:pic>
    </p:spTree>
    <p:extLst>
      <p:ext uri="{BB962C8B-B14F-4D97-AF65-F5344CB8AC3E}">
        <p14:creationId xmlns:p14="http://schemas.microsoft.com/office/powerpoint/2010/main" val="344472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96AE-99DA-4168-A731-D96AA946070B}"/>
              </a:ext>
            </a:extLst>
          </p:cNvPr>
          <p:cNvSpPr>
            <a:spLocks noGrp="1"/>
          </p:cNvSpPr>
          <p:nvPr>
            <p:ph type="title"/>
          </p:nvPr>
        </p:nvSpPr>
        <p:spPr/>
        <p:txBody>
          <a:bodyPr/>
          <a:lstStyle/>
          <a:p>
            <a:pPr algn="ctr"/>
            <a:r>
              <a:rPr lang="en-US" dirty="0"/>
              <a:t>TOP CAUSES FOR LOW CONVERSION RATE</a:t>
            </a:r>
          </a:p>
        </p:txBody>
      </p:sp>
      <p:sp>
        <p:nvSpPr>
          <p:cNvPr id="3" name="Content Placeholder 2">
            <a:extLst>
              <a:ext uri="{FF2B5EF4-FFF2-40B4-BE49-F238E27FC236}">
                <a16:creationId xmlns:a16="http://schemas.microsoft.com/office/drawing/2014/main" id="{5E4AA6E6-4029-DC87-4B72-89B3A39B2B6E}"/>
              </a:ext>
            </a:extLst>
          </p:cNvPr>
          <p:cNvSpPr>
            <a:spLocks noGrp="1"/>
          </p:cNvSpPr>
          <p:nvPr>
            <p:ph idx="1"/>
          </p:nvPr>
        </p:nvSpPr>
        <p:spPr>
          <a:xfrm>
            <a:off x="838200" y="1825625"/>
            <a:ext cx="10515600" cy="2249070"/>
          </a:xfrm>
        </p:spPr>
        <p:txBody>
          <a:bodyPr/>
          <a:lstStyle/>
          <a:p>
            <a:pPr algn="just"/>
            <a:r>
              <a:rPr lang="en-US" dirty="0"/>
              <a:t>Unable to detect the prospect engaging segments.</a:t>
            </a:r>
          </a:p>
          <a:p>
            <a:pPr algn="just"/>
            <a:r>
              <a:rPr lang="en-US" dirty="0"/>
              <a:t>Unavailability of mechanisms to detect marketing channels that are responsible in high conversion rates.</a:t>
            </a:r>
          </a:p>
          <a:p>
            <a:pPr algn="just"/>
            <a:r>
              <a:rPr lang="en-US" dirty="0"/>
              <a:t>Uncertainty about focusing upon highly effective channels.</a:t>
            </a:r>
          </a:p>
        </p:txBody>
      </p:sp>
    </p:spTree>
    <p:extLst>
      <p:ext uri="{BB962C8B-B14F-4D97-AF65-F5344CB8AC3E}">
        <p14:creationId xmlns:p14="http://schemas.microsoft.com/office/powerpoint/2010/main" val="3178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F1BE-72E1-2C6B-52CD-50CBAB86396F}"/>
              </a:ext>
            </a:extLst>
          </p:cNvPr>
          <p:cNvSpPr>
            <a:spLocks noGrp="1"/>
          </p:cNvSpPr>
          <p:nvPr>
            <p:ph type="title"/>
          </p:nvPr>
        </p:nvSpPr>
        <p:spPr/>
        <p:txBody>
          <a:bodyPr/>
          <a:lstStyle/>
          <a:p>
            <a:pPr algn="ctr"/>
            <a:r>
              <a:rPr lang="en-US" dirty="0"/>
              <a:t>ONLINE LEAD SOURCES AND EMAIL CHANNELS HAVE A HIGH CONVERSION RATE</a:t>
            </a:r>
          </a:p>
        </p:txBody>
      </p:sp>
      <p:pic>
        <p:nvPicPr>
          <p:cNvPr id="5" name="Content Placeholder 4">
            <a:extLst>
              <a:ext uri="{FF2B5EF4-FFF2-40B4-BE49-F238E27FC236}">
                <a16:creationId xmlns:a16="http://schemas.microsoft.com/office/drawing/2014/main" id="{7679A803-E34E-FC19-D7DA-620993B12E1D}"/>
              </a:ext>
            </a:extLst>
          </p:cNvPr>
          <p:cNvPicPr>
            <a:picLocks noGrp="1" noChangeAspect="1"/>
          </p:cNvPicPr>
          <p:nvPr>
            <p:ph idx="1"/>
          </p:nvPr>
        </p:nvPicPr>
        <p:blipFill>
          <a:blip r:embed="rId2"/>
          <a:stretch>
            <a:fillRect/>
          </a:stretch>
        </p:blipFill>
        <p:spPr>
          <a:xfrm>
            <a:off x="6095999" y="3711146"/>
            <a:ext cx="5518486" cy="2781729"/>
          </a:xfrm>
        </p:spPr>
      </p:pic>
      <p:pic>
        <p:nvPicPr>
          <p:cNvPr id="9" name="Picture 8">
            <a:extLst>
              <a:ext uri="{FF2B5EF4-FFF2-40B4-BE49-F238E27FC236}">
                <a16:creationId xmlns:a16="http://schemas.microsoft.com/office/drawing/2014/main" id="{F1EA49B7-6DA6-2C49-90FB-42BA64DD25AB}"/>
              </a:ext>
            </a:extLst>
          </p:cNvPr>
          <p:cNvPicPr>
            <a:picLocks noChangeAspect="1"/>
          </p:cNvPicPr>
          <p:nvPr/>
        </p:nvPicPr>
        <p:blipFill>
          <a:blip r:embed="rId3"/>
          <a:stretch>
            <a:fillRect/>
          </a:stretch>
        </p:blipFill>
        <p:spPr>
          <a:xfrm>
            <a:off x="577514" y="3711146"/>
            <a:ext cx="5518485" cy="3147333"/>
          </a:xfrm>
          <a:prstGeom prst="rect">
            <a:avLst/>
          </a:prstGeom>
        </p:spPr>
      </p:pic>
      <p:sp>
        <p:nvSpPr>
          <p:cNvPr id="10" name="TextBox 9">
            <a:extLst>
              <a:ext uri="{FF2B5EF4-FFF2-40B4-BE49-F238E27FC236}">
                <a16:creationId xmlns:a16="http://schemas.microsoft.com/office/drawing/2014/main" id="{93653941-776D-6113-49B9-A88371C59D07}"/>
              </a:ext>
            </a:extLst>
          </p:cNvPr>
          <p:cNvSpPr txBox="1"/>
          <p:nvPr/>
        </p:nvSpPr>
        <p:spPr>
          <a:xfrm>
            <a:off x="838200" y="1846317"/>
            <a:ext cx="1051560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‘Google’, ‘Direct Traffic’, ‘Olark Chat’ and ‘Organic Search’ lead sources are lead sources with highest conversion rates</a:t>
            </a:r>
          </a:p>
          <a:p>
            <a:pPr marL="285750" indent="-285750" algn="just">
              <a:buFont typeface="Arial" panose="020B0604020202020204" pitchFamily="34" charset="0"/>
              <a:buChar char="•"/>
            </a:pPr>
            <a:r>
              <a:rPr lang="en-US" sz="2400" dirty="0"/>
              <a:t>The ‘Tags’ feature indicates that most prospects prefer the email mode of communication for the enrollment and course related information.</a:t>
            </a:r>
          </a:p>
        </p:txBody>
      </p:sp>
    </p:spTree>
    <p:extLst>
      <p:ext uri="{BB962C8B-B14F-4D97-AF65-F5344CB8AC3E}">
        <p14:creationId xmlns:p14="http://schemas.microsoft.com/office/powerpoint/2010/main" val="359152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B9E1-AC96-13F0-472A-5EFB7798E492}"/>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1052926E-BCEA-2548-1E5B-4DE800D69541}"/>
              </a:ext>
            </a:extLst>
          </p:cNvPr>
          <p:cNvSpPr>
            <a:spLocks noGrp="1"/>
          </p:cNvSpPr>
          <p:nvPr>
            <p:ph idx="1"/>
          </p:nvPr>
        </p:nvSpPr>
        <p:spPr>
          <a:xfrm>
            <a:off x="838200" y="1825625"/>
            <a:ext cx="10515600" cy="2233028"/>
          </a:xfrm>
        </p:spPr>
        <p:txBody>
          <a:bodyPr/>
          <a:lstStyle/>
          <a:p>
            <a:r>
              <a:rPr lang="en-US" dirty="0"/>
              <a:t>Focus efforts on improving the lead counts and lead conversion rates in the certain designated sales channels.</a:t>
            </a:r>
          </a:p>
          <a:p>
            <a:r>
              <a:rPr lang="en-US" dirty="0"/>
              <a:t>Reduce focus on unfruitful sales channels.</a:t>
            </a:r>
          </a:p>
          <a:p>
            <a:r>
              <a:rPr lang="en-US" dirty="0"/>
              <a:t>Improve customer experience.</a:t>
            </a:r>
          </a:p>
        </p:txBody>
      </p:sp>
    </p:spTree>
    <p:extLst>
      <p:ext uri="{BB962C8B-B14F-4D97-AF65-F5344CB8AC3E}">
        <p14:creationId xmlns:p14="http://schemas.microsoft.com/office/powerpoint/2010/main" val="313103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DD09-4EA6-9F32-9BD5-B005AC230749}"/>
              </a:ext>
            </a:extLst>
          </p:cNvPr>
          <p:cNvSpPr>
            <a:spLocks noGrp="1"/>
          </p:cNvSpPr>
          <p:nvPr>
            <p:ph type="title"/>
          </p:nvPr>
        </p:nvSpPr>
        <p:spPr/>
        <p:txBody>
          <a:bodyPr/>
          <a:lstStyle/>
          <a:p>
            <a:pPr algn="ctr"/>
            <a:r>
              <a:rPr lang="en-US" dirty="0"/>
              <a:t>APPENDIX – DATA SOURCES</a:t>
            </a:r>
          </a:p>
        </p:txBody>
      </p:sp>
      <p:sp>
        <p:nvSpPr>
          <p:cNvPr id="3" name="Content Placeholder 2">
            <a:extLst>
              <a:ext uri="{FF2B5EF4-FFF2-40B4-BE49-F238E27FC236}">
                <a16:creationId xmlns:a16="http://schemas.microsoft.com/office/drawing/2014/main" id="{47BBDF29-B0A9-A310-E8DD-783D61D3F1F1}"/>
              </a:ext>
            </a:extLst>
          </p:cNvPr>
          <p:cNvSpPr>
            <a:spLocks noGrp="1"/>
          </p:cNvSpPr>
          <p:nvPr>
            <p:ph idx="1"/>
          </p:nvPr>
        </p:nvSpPr>
        <p:spPr/>
        <p:txBody>
          <a:bodyPr/>
          <a:lstStyle/>
          <a:p>
            <a:pPr algn="just"/>
            <a:r>
              <a:rPr lang="en-US" dirty="0"/>
              <a:t>Here is a snapshot of our data dictionary:</a:t>
            </a:r>
          </a:p>
          <a:p>
            <a:pPr lvl="1" algn="just">
              <a:buFont typeface="Courier New" panose="02070309020205020404" pitchFamily="49" charset="0"/>
              <a:buChar char="o"/>
            </a:pPr>
            <a:r>
              <a:rPr lang="en-US" dirty="0"/>
              <a:t>Prospect demographics such as gender, occupation, education specialization and salary.</a:t>
            </a:r>
          </a:p>
          <a:p>
            <a:pPr lvl="1" algn="just">
              <a:buFont typeface="Courier New" panose="02070309020205020404" pitchFamily="49" charset="0"/>
              <a:buChar char="o"/>
            </a:pPr>
            <a:r>
              <a:rPr lang="en-US" dirty="0"/>
              <a:t> Prospect preferences.</a:t>
            </a:r>
          </a:p>
          <a:p>
            <a:pPr marL="457200" lvl="1" indent="0" algn="just">
              <a:buNone/>
            </a:pPr>
            <a:endParaRPr lang="en-US" dirty="0"/>
          </a:p>
          <a:p>
            <a:pPr algn="just"/>
            <a:r>
              <a:rPr lang="en-US" dirty="0"/>
              <a:t>The team used the following data sources:</a:t>
            </a:r>
          </a:p>
          <a:p>
            <a:pPr lvl="1" algn="just">
              <a:buFont typeface="Courier New" panose="02070309020205020404" pitchFamily="49" charset="0"/>
              <a:buChar char="o"/>
            </a:pPr>
            <a:r>
              <a:rPr lang="en-US" dirty="0"/>
              <a:t> CRM data</a:t>
            </a:r>
          </a:p>
          <a:p>
            <a:pPr lvl="1" algn="just">
              <a:buFont typeface="Courier New" panose="02070309020205020404" pitchFamily="49" charset="0"/>
              <a:buChar char="o"/>
            </a:pPr>
            <a:r>
              <a:rPr lang="en-US" dirty="0"/>
              <a:t> Prospect feedback data</a:t>
            </a:r>
          </a:p>
        </p:txBody>
      </p:sp>
    </p:spTree>
    <p:extLst>
      <p:ext uri="{BB962C8B-B14F-4D97-AF65-F5344CB8AC3E}">
        <p14:creationId xmlns:p14="http://schemas.microsoft.com/office/powerpoint/2010/main" val="800391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564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Improving Lead Conversion Rate for X Education platform</vt:lpstr>
      <vt:lpstr>Table of Contents</vt:lpstr>
      <vt:lpstr>Objective</vt:lpstr>
      <vt:lpstr>Background</vt:lpstr>
      <vt:lpstr>LESS FOCUS ON SEVERAL VARIABLES OF THE DATA IS PRESSURISING THE LEAD CONVERSION RATES</vt:lpstr>
      <vt:lpstr>TOP CAUSES FOR LOW CONVERSION RATE</vt:lpstr>
      <vt:lpstr>ONLINE LEAD SOURCES AND EMAIL CHANNELS HAVE A HIGH CONVERSION RATE</vt:lpstr>
      <vt:lpstr>RECOMMENDATIONS</vt:lpstr>
      <vt:lpstr>APPENDIX – DATA SOURCES</vt:lpstr>
      <vt:lpstr>APPENDIX – DATA METHODOLOGY</vt:lpstr>
      <vt:lpstr>APPENDIX – DATA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Gopi Bollineni</dc:creator>
  <cp:lastModifiedBy>Gopi Bollineni</cp:lastModifiedBy>
  <cp:revision>13</cp:revision>
  <dcterms:created xsi:type="dcterms:W3CDTF">2022-05-22T17:05:01Z</dcterms:created>
  <dcterms:modified xsi:type="dcterms:W3CDTF">2022-05-23T17:42:39Z</dcterms:modified>
</cp:coreProperties>
</file>