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Caveat"/>
      <p:regular r:id="rId22"/>
      <p:bold r:id="rId23"/>
    </p:embeddedFont>
    <p:embeddedFont>
      <p:font typeface="Amatic SC"/>
      <p:regular r:id="rId24"/>
      <p:bold r:id="rId25"/>
    </p:embeddedFont>
    <p:embeddedFont>
      <p:font typeface="Source Code Pro"/>
      <p:regular r:id="rId26"/>
      <p:bold r:id="rId27"/>
      <p:italic r:id="rId28"/>
      <p:boldItalic r:id="rId29"/>
    </p:embeddedFont>
    <p:embeddedFont>
      <p:font typeface="Oswald"/>
      <p:regular r:id="rId30"/>
      <p:bold r:id="rId31"/>
    </p:embeddedFont>
    <p:embeddedFont>
      <p:font typeface="Roboto Mono"/>
      <p:regular r:id="rId32"/>
      <p:bold r:id="rId33"/>
      <p:italic r:id="rId34"/>
      <p:boldItalic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aveat-regular.fntdata"/><Relationship Id="rId21" Type="http://schemas.openxmlformats.org/officeDocument/2006/relationships/slide" Target="slides/slide16.xml"/><Relationship Id="rId24" Type="http://schemas.openxmlformats.org/officeDocument/2006/relationships/font" Target="fonts/AmaticSC-regular.fntdata"/><Relationship Id="rId23" Type="http://schemas.openxmlformats.org/officeDocument/2006/relationships/font" Target="fonts/Cave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AmaticSC-bold.fntdata"/><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33" Type="http://schemas.openxmlformats.org/officeDocument/2006/relationships/font" Target="fonts/RobotoMono-bold.fntdata"/><Relationship Id="rId10" Type="http://schemas.openxmlformats.org/officeDocument/2006/relationships/slide" Target="slides/slide5.xml"/><Relationship Id="rId32" Type="http://schemas.openxmlformats.org/officeDocument/2006/relationships/font" Target="fonts/RobotoMono-regular.fntdata"/><Relationship Id="rId13" Type="http://schemas.openxmlformats.org/officeDocument/2006/relationships/slide" Target="slides/slide8.xml"/><Relationship Id="rId35" Type="http://schemas.openxmlformats.org/officeDocument/2006/relationships/font" Target="fonts/RobotoMono-boldItalic.fntdata"/><Relationship Id="rId12" Type="http://schemas.openxmlformats.org/officeDocument/2006/relationships/slide" Target="slides/slide7.xml"/><Relationship Id="rId34" Type="http://schemas.openxmlformats.org/officeDocument/2006/relationships/font" Target="fonts/RobotoMono-italic.fntdata"/><Relationship Id="rId15" Type="http://schemas.openxmlformats.org/officeDocument/2006/relationships/slide" Target="slides/slide10.xml"/><Relationship Id="rId37" Type="http://schemas.openxmlformats.org/officeDocument/2006/relationships/font" Target="fonts/Merriweather-bold.fntdata"/><Relationship Id="rId14" Type="http://schemas.openxmlformats.org/officeDocument/2006/relationships/slide" Target="slides/slide9.xml"/><Relationship Id="rId36" Type="http://schemas.openxmlformats.org/officeDocument/2006/relationships/font" Target="fonts/Merriweather-regular.fntdata"/><Relationship Id="rId17" Type="http://schemas.openxmlformats.org/officeDocument/2006/relationships/slide" Target="slides/slide12.xml"/><Relationship Id="rId39" Type="http://schemas.openxmlformats.org/officeDocument/2006/relationships/font" Target="fonts/Merriweather-boldItalic.fntdata"/><Relationship Id="rId16" Type="http://schemas.openxmlformats.org/officeDocument/2006/relationships/slide" Target="slides/slide11.xml"/><Relationship Id="rId38" Type="http://schemas.openxmlformats.org/officeDocument/2006/relationships/font" Target="fonts/Merriweather-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528fc2e5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528fc2e5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528fc2e5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528fc2e5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5334e92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5334e92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5334e92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5334e92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528fc2e5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528fc2e5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528fc2e5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528fc2e5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528fc2e5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528fc2e5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5275ef77f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5275ef77f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5275ef77f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5275ef77f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5275ef77f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5275ef77f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5275ef77f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5275ef77f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528fc2e5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528fc2e5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528fc2e5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528fc2e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528fc2e5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528fc2e5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528fc2e5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528fc2e5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1.jpg"/><Relationship Id="rId5" Type="http://schemas.openxmlformats.org/officeDocument/2006/relationships/image" Target="../media/image2.jpg"/><Relationship Id="rId6" Type="http://schemas.openxmlformats.org/officeDocument/2006/relationships/image" Target="../media/image11.jpg"/><Relationship Id="rId7" Type="http://schemas.openxmlformats.org/officeDocument/2006/relationships/image" Target="../media/image15.jpg"/><Relationship Id="rId8"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1023175"/>
            <a:ext cx="8520600" cy="240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u="sng"/>
              <a:t>sign language recognition</a:t>
            </a:r>
            <a:endParaRPr sz="5000" u="sng"/>
          </a:p>
          <a:p>
            <a:pPr indent="0" lvl="0" marL="0" rtl="0" algn="ctr">
              <a:spcBef>
                <a:spcPts val="0"/>
              </a:spcBef>
              <a:spcAft>
                <a:spcPts val="0"/>
              </a:spcAft>
              <a:buNone/>
            </a:pPr>
            <a:r>
              <a:rPr lang="en" sz="5000" u="sng"/>
              <a:t>Using</a:t>
            </a:r>
            <a:endParaRPr sz="5000" u="sng"/>
          </a:p>
          <a:p>
            <a:pPr indent="0" lvl="0" marL="0" rtl="0" algn="ctr">
              <a:spcBef>
                <a:spcPts val="0"/>
              </a:spcBef>
              <a:spcAft>
                <a:spcPts val="0"/>
              </a:spcAft>
              <a:buNone/>
            </a:pPr>
            <a:r>
              <a:rPr lang="en" sz="5000" u="sng"/>
              <a:t>template matching technique</a:t>
            </a:r>
            <a:endParaRPr sz="2500"/>
          </a:p>
        </p:txBody>
      </p:sp>
      <p:sp>
        <p:nvSpPr>
          <p:cNvPr id="57" name="Google Shape;57;p13"/>
          <p:cNvSpPr txBox="1"/>
          <p:nvPr>
            <p:ph idx="1" type="subTitle"/>
          </p:nvPr>
        </p:nvSpPr>
        <p:spPr>
          <a:xfrm>
            <a:off x="311700" y="3426475"/>
            <a:ext cx="8520600" cy="150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Caveat"/>
                <a:ea typeface="Caveat"/>
                <a:cs typeface="Caveat"/>
                <a:sym typeface="Caveat"/>
              </a:rPr>
              <a:t>By</a:t>
            </a:r>
            <a:endParaRPr sz="1000">
              <a:latin typeface="Caveat"/>
              <a:ea typeface="Caveat"/>
              <a:cs typeface="Caveat"/>
              <a:sym typeface="Caveat"/>
            </a:endParaRPr>
          </a:p>
          <a:p>
            <a:pPr indent="0" lvl="0" marL="0" rtl="0" algn="ctr">
              <a:spcBef>
                <a:spcPts val="0"/>
              </a:spcBef>
              <a:spcAft>
                <a:spcPts val="0"/>
              </a:spcAft>
              <a:buNone/>
            </a:pPr>
            <a:r>
              <a:rPr lang="en" sz="1000">
                <a:latin typeface="Caveat"/>
                <a:ea typeface="Caveat"/>
                <a:cs typeface="Caveat"/>
                <a:sym typeface="Caveat"/>
              </a:rPr>
              <a:t>Charitha Vadamala - 221710307014</a:t>
            </a:r>
            <a:endParaRPr sz="1000">
              <a:latin typeface="Caveat"/>
              <a:ea typeface="Caveat"/>
              <a:cs typeface="Caveat"/>
              <a:sym typeface="Caveat"/>
            </a:endParaRPr>
          </a:p>
          <a:p>
            <a:pPr indent="0" lvl="0" marL="0" rtl="0" algn="ctr">
              <a:spcBef>
                <a:spcPts val="0"/>
              </a:spcBef>
              <a:spcAft>
                <a:spcPts val="0"/>
              </a:spcAft>
              <a:buNone/>
            </a:pPr>
            <a:r>
              <a:rPr lang="en" sz="1000">
                <a:latin typeface="Caveat"/>
                <a:ea typeface="Caveat"/>
                <a:cs typeface="Caveat"/>
                <a:sym typeface="Caveat"/>
              </a:rPr>
              <a:t>Gopi Bollineni - 221710307029</a:t>
            </a:r>
            <a:endParaRPr sz="1000">
              <a:latin typeface="Caveat"/>
              <a:ea typeface="Caveat"/>
              <a:cs typeface="Caveat"/>
              <a:sym typeface="Caveat"/>
            </a:endParaRPr>
          </a:p>
          <a:p>
            <a:pPr indent="0" lvl="0" marL="0" rtl="0" algn="ctr">
              <a:spcBef>
                <a:spcPts val="0"/>
              </a:spcBef>
              <a:spcAft>
                <a:spcPts val="0"/>
              </a:spcAft>
              <a:buNone/>
            </a:pPr>
            <a:r>
              <a:rPr lang="en" sz="1000">
                <a:latin typeface="Caveat"/>
                <a:ea typeface="Caveat"/>
                <a:cs typeface="Caveat"/>
                <a:sym typeface="Caveat"/>
              </a:rPr>
              <a:t>S Supraja Rao - 221710307055</a:t>
            </a:r>
            <a:endParaRPr sz="1000">
              <a:latin typeface="Caveat"/>
              <a:ea typeface="Caveat"/>
              <a:cs typeface="Caveat"/>
              <a:sym typeface="Caveat"/>
            </a:endParaRPr>
          </a:p>
          <a:p>
            <a:pPr indent="0" lvl="0" marL="0" rtl="0" algn="ctr">
              <a:spcBef>
                <a:spcPts val="0"/>
              </a:spcBef>
              <a:spcAft>
                <a:spcPts val="0"/>
              </a:spcAft>
              <a:buNone/>
            </a:pPr>
            <a:r>
              <a:rPr lang="en" sz="1000">
                <a:latin typeface="Caveat"/>
                <a:ea typeface="Caveat"/>
                <a:cs typeface="Caveat"/>
                <a:sym typeface="Caveat"/>
              </a:rPr>
              <a:t>Vemulapalli Rishitha - 221710307062</a:t>
            </a:r>
            <a:endParaRPr sz="1000">
              <a:latin typeface="Caveat"/>
              <a:ea typeface="Caveat"/>
              <a:cs typeface="Caveat"/>
              <a:sym typeface="Caveat"/>
            </a:endParaRPr>
          </a:p>
          <a:p>
            <a:pPr indent="0" lvl="0" marL="0" rtl="0" algn="ctr">
              <a:spcBef>
                <a:spcPts val="0"/>
              </a:spcBef>
              <a:spcAft>
                <a:spcPts val="0"/>
              </a:spcAft>
              <a:buNone/>
            </a:pPr>
            <a:r>
              <a:t/>
            </a:r>
            <a:endParaRPr sz="1000">
              <a:latin typeface="Caveat"/>
              <a:ea typeface="Caveat"/>
              <a:cs typeface="Caveat"/>
              <a:sym typeface="Caveat"/>
            </a:endParaRPr>
          </a:p>
          <a:p>
            <a:pPr indent="0" lvl="0" marL="0" rtl="0" algn="r">
              <a:spcBef>
                <a:spcPts val="0"/>
              </a:spcBef>
              <a:spcAft>
                <a:spcPts val="0"/>
              </a:spcAft>
              <a:buNone/>
            </a:pPr>
            <a:r>
              <a:rPr lang="en" sz="1000">
                <a:latin typeface="Caveat"/>
                <a:ea typeface="Caveat"/>
                <a:cs typeface="Caveat"/>
                <a:sym typeface="Caveat"/>
              </a:rPr>
              <a:t>Under the guidance</a:t>
            </a:r>
            <a:endParaRPr sz="1000">
              <a:latin typeface="Caveat"/>
              <a:ea typeface="Caveat"/>
              <a:cs typeface="Caveat"/>
              <a:sym typeface="Caveat"/>
            </a:endParaRPr>
          </a:p>
          <a:p>
            <a:pPr indent="0" lvl="0" marL="0" rtl="0" algn="r">
              <a:spcBef>
                <a:spcPts val="0"/>
              </a:spcBef>
              <a:spcAft>
                <a:spcPts val="0"/>
              </a:spcAft>
              <a:buNone/>
            </a:pPr>
            <a:r>
              <a:rPr lang="en" sz="1000">
                <a:latin typeface="Caveat"/>
                <a:ea typeface="Caveat"/>
                <a:cs typeface="Caveat"/>
                <a:sym typeface="Caveat"/>
              </a:rPr>
              <a:t>Of</a:t>
            </a:r>
            <a:endParaRPr sz="1000">
              <a:latin typeface="Caveat"/>
              <a:ea typeface="Caveat"/>
              <a:cs typeface="Caveat"/>
              <a:sym typeface="Caveat"/>
            </a:endParaRPr>
          </a:p>
          <a:p>
            <a:pPr indent="0" lvl="0" marL="0" rtl="0" algn="r">
              <a:spcBef>
                <a:spcPts val="0"/>
              </a:spcBef>
              <a:spcAft>
                <a:spcPts val="0"/>
              </a:spcAft>
              <a:buNone/>
            </a:pPr>
            <a:r>
              <a:rPr lang="en" sz="1000">
                <a:latin typeface="Caveat"/>
                <a:ea typeface="Caveat"/>
                <a:cs typeface="Caveat"/>
                <a:sym typeface="Caveat"/>
              </a:rPr>
              <a:t>Ms. K. Param Joshi</a:t>
            </a:r>
            <a:endParaRPr sz="1000">
              <a:latin typeface="Caveat"/>
              <a:ea typeface="Caveat"/>
              <a:cs typeface="Caveat"/>
              <a:sym typeface="Caveat"/>
            </a:endParaRPr>
          </a:p>
        </p:txBody>
      </p:sp>
      <p:pic>
        <p:nvPicPr>
          <p:cNvPr id="58" name="Google Shape;58;p13"/>
          <p:cNvPicPr preferRelativeResize="0"/>
          <p:nvPr/>
        </p:nvPicPr>
        <p:blipFill>
          <a:blip r:embed="rId3">
            <a:alphaModFix/>
          </a:blip>
          <a:stretch>
            <a:fillRect/>
          </a:stretch>
        </p:blipFill>
        <p:spPr>
          <a:xfrm>
            <a:off x="311711" y="108775"/>
            <a:ext cx="914401" cy="914401"/>
          </a:xfrm>
          <a:prstGeom prst="rect">
            <a:avLst/>
          </a:prstGeom>
          <a:noFill/>
          <a:ln>
            <a:noFill/>
          </a:ln>
        </p:spPr>
      </p:pic>
      <p:sp>
        <p:nvSpPr>
          <p:cNvPr id="59" name="Google Shape;59;p13"/>
          <p:cNvSpPr txBox="1"/>
          <p:nvPr/>
        </p:nvSpPr>
        <p:spPr>
          <a:xfrm>
            <a:off x="311700" y="25"/>
            <a:ext cx="8520600" cy="6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Merriweather"/>
                <a:ea typeface="Merriweather"/>
                <a:cs typeface="Merriweather"/>
                <a:sym typeface="Merriweather"/>
              </a:rPr>
              <a:t>Gandhi Institute of Engineering and Technology</a:t>
            </a:r>
            <a:endParaRPr b="1" sz="1200">
              <a:latin typeface="Merriweather"/>
              <a:ea typeface="Merriweather"/>
              <a:cs typeface="Merriweather"/>
              <a:sym typeface="Merriweather"/>
            </a:endParaRPr>
          </a:p>
          <a:p>
            <a:pPr indent="0" lvl="0" marL="0" rtl="0" algn="ctr">
              <a:spcBef>
                <a:spcPts val="0"/>
              </a:spcBef>
              <a:spcAft>
                <a:spcPts val="0"/>
              </a:spcAft>
              <a:buNone/>
            </a:pPr>
            <a:r>
              <a:t/>
            </a:r>
            <a:endParaRPr b="1" sz="1200">
              <a:latin typeface="Merriweather"/>
              <a:ea typeface="Merriweather"/>
              <a:cs typeface="Merriweather"/>
              <a:sym typeface="Merriweather"/>
            </a:endParaRPr>
          </a:p>
          <a:p>
            <a:pPr indent="0" lvl="0" marL="0" rtl="0" algn="ctr">
              <a:spcBef>
                <a:spcPts val="0"/>
              </a:spcBef>
              <a:spcAft>
                <a:spcPts val="0"/>
              </a:spcAft>
              <a:buNone/>
            </a:pPr>
            <a:r>
              <a:rPr b="1" lang="en" sz="1000">
                <a:latin typeface="Merriweather"/>
                <a:ea typeface="Merriweather"/>
                <a:cs typeface="Merriweather"/>
                <a:sym typeface="Merriweather"/>
              </a:rPr>
              <a:t>Department of Computer Science and Engineering</a:t>
            </a:r>
            <a:endParaRPr b="1" sz="1200">
              <a:latin typeface="Merriweather"/>
              <a:ea typeface="Merriweather"/>
              <a:cs typeface="Merriweather"/>
              <a:sym typeface="Merriweather"/>
            </a:endParaRPr>
          </a:p>
        </p:txBody>
      </p:sp>
      <p:sp>
        <p:nvSpPr>
          <p:cNvPr id="60" name="Google Shape;60;p13"/>
          <p:cNvSpPr txBox="1"/>
          <p:nvPr/>
        </p:nvSpPr>
        <p:spPr>
          <a:xfrm>
            <a:off x="311700" y="753650"/>
            <a:ext cx="8520600" cy="4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swald"/>
                <a:ea typeface="Oswald"/>
                <a:cs typeface="Oswald"/>
                <a:sym typeface="Oswald"/>
              </a:rPr>
              <a:t>Mini Project</a:t>
            </a:r>
            <a:endParaRPr sz="1000">
              <a:latin typeface="Oswald"/>
              <a:ea typeface="Oswald"/>
              <a:cs typeface="Oswald"/>
              <a:sym typeface="Oswald"/>
            </a:endParaRPr>
          </a:p>
          <a:p>
            <a:pPr indent="0" lvl="0" marL="0" rtl="0" algn="ctr">
              <a:spcBef>
                <a:spcPts val="0"/>
              </a:spcBef>
              <a:spcAft>
                <a:spcPts val="0"/>
              </a:spcAft>
              <a:buNone/>
            </a:pPr>
            <a:r>
              <a:rPr lang="en" sz="1000">
                <a:latin typeface="Oswald"/>
                <a:ea typeface="Oswald"/>
                <a:cs typeface="Oswald"/>
                <a:sym typeface="Oswald"/>
              </a:rPr>
              <a:t>on</a:t>
            </a:r>
            <a:endParaRPr sz="100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00FF"/>
                </a:solidFill>
              </a:rPr>
              <a:t>Template MAtching:</a:t>
            </a:r>
            <a:endParaRPr u="sng">
              <a:solidFill>
                <a:srgbClr val="0000FF"/>
              </a:solidFill>
            </a:endParaRPr>
          </a:p>
        </p:txBody>
      </p:sp>
      <p:sp>
        <p:nvSpPr>
          <p:cNvPr id="126" name="Google Shape;126;p22"/>
          <p:cNvSpPr txBox="1"/>
          <p:nvPr>
            <p:ph idx="1" type="body"/>
          </p:nvPr>
        </p:nvSpPr>
        <p:spPr>
          <a:xfrm>
            <a:off x="311700" y="1228675"/>
            <a:ext cx="8520600" cy="13431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315"/>
              </a:spcBef>
              <a:spcAft>
                <a:spcPts val="0"/>
              </a:spcAft>
              <a:buNone/>
            </a:pPr>
            <a:r>
              <a:rPr lang="en" sz="1000">
                <a:solidFill>
                  <a:srgbClr val="000000"/>
                </a:solidFill>
                <a:latin typeface="Courier New"/>
                <a:ea typeface="Courier New"/>
                <a:cs typeface="Courier New"/>
                <a:sym typeface="Courier New"/>
              </a:rPr>
              <a:t>After processing the image through various stages, the image obtained is, compared with the images in the data set. By using a template-matching algorithm, identification of the pattern is possible. Here, the template image is the edge image obtained from edge tracking. The dimensions of the template image are </a:t>
            </a:r>
            <a:r>
              <a:rPr b="1" lang="en" sz="1000">
                <a:solidFill>
                  <a:srgbClr val="000000"/>
                </a:solidFill>
                <a:latin typeface="Courier New"/>
                <a:ea typeface="Courier New"/>
                <a:cs typeface="Courier New"/>
                <a:sym typeface="Courier New"/>
              </a:rPr>
              <a:t>m x n</a:t>
            </a:r>
            <a:r>
              <a:rPr lang="en" sz="1000">
                <a:solidFill>
                  <a:srgbClr val="000000"/>
                </a:solidFill>
                <a:latin typeface="Courier New"/>
                <a:ea typeface="Courier New"/>
                <a:cs typeface="Courier New"/>
                <a:sym typeface="Courier New"/>
              </a:rPr>
              <a:t>. The dimensions of the image in the data set are </a:t>
            </a:r>
            <a:r>
              <a:rPr b="1" lang="en" sz="1000">
                <a:solidFill>
                  <a:srgbClr val="000000"/>
                </a:solidFill>
                <a:latin typeface="Courier New"/>
                <a:ea typeface="Courier New"/>
                <a:cs typeface="Courier New"/>
                <a:sym typeface="Courier New"/>
              </a:rPr>
              <a:t>m x n</a:t>
            </a:r>
            <a:r>
              <a:rPr lang="en" sz="1000">
                <a:solidFill>
                  <a:srgbClr val="000000"/>
                </a:solidFill>
                <a:latin typeface="Courier New"/>
                <a:ea typeface="Courier New"/>
                <a:cs typeface="Courier New"/>
                <a:sym typeface="Courier New"/>
              </a:rPr>
              <a:t>. This comparison of template images with the images present in the data set uses the Sum of Absolute Difference (SAD) method. SAD method computes intensity values. This method computes the values by subtracting the pixel values of both the images and then adds the result,  until no pixel is left. The image that produces the least SAD value indicates the best match for a sign and its corresponding label is the output.</a:t>
            </a:r>
            <a:endParaRPr sz="1000">
              <a:latin typeface="Courier New"/>
              <a:ea typeface="Courier New"/>
              <a:cs typeface="Courier New"/>
              <a:sym typeface="Courier New"/>
            </a:endParaRPr>
          </a:p>
        </p:txBody>
      </p:sp>
      <p:pic>
        <p:nvPicPr>
          <p:cNvPr id="127" name="Google Shape;127;p22"/>
          <p:cNvPicPr preferRelativeResize="0"/>
          <p:nvPr/>
        </p:nvPicPr>
        <p:blipFill>
          <a:blip r:embed="rId3">
            <a:alphaModFix/>
          </a:blip>
          <a:stretch>
            <a:fillRect/>
          </a:stretch>
        </p:blipFill>
        <p:spPr>
          <a:xfrm>
            <a:off x="2251501" y="2724175"/>
            <a:ext cx="4640999" cy="2123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Results</a:t>
            </a:r>
            <a:r>
              <a:rPr lang="en" sz="1500"/>
              <a:t>[Expected]</a:t>
            </a:r>
            <a:endParaRPr sz="1500"/>
          </a:p>
        </p:txBody>
      </p:sp>
      <p:pic>
        <p:nvPicPr>
          <p:cNvPr id="133" name="Google Shape;133;p23"/>
          <p:cNvPicPr preferRelativeResize="0"/>
          <p:nvPr/>
        </p:nvPicPr>
        <p:blipFill>
          <a:blip r:embed="rId3">
            <a:alphaModFix/>
          </a:blip>
          <a:stretch>
            <a:fillRect/>
          </a:stretch>
        </p:blipFill>
        <p:spPr>
          <a:xfrm>
            <a:off x="1202850" y="1596737"/>
            <a:ext cx="1383000" cy="759375"/>
          </a:xfrm>
          <a:prstGeom prst="rect">
            <a:avLst/>
          </a:prstGeom>
          <a:noFill/>
          <a:ln>
            <a:noFill/>
          </a:ln>
        </p:spPr>
      </p:pic>
      <p:sp>
        <p:nvSpPr>
          <p:cNvPr id="134" name="Google Shape;134;p23"/>
          <p:cNvSpPr txBox="1"/>
          <p:nvPr>
            <p:ph idx="1" type="body"/>
          </p:nvPr>
        </p:nvSpPr>
        <p:spPr>
          <a:xfrm>
            <a:off x="3477000" y="1228675"/>
            <a:ext cx="2901900" cy="14955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Font typeface="Courier New"/>
              <a:buChar char="●"/>
            </a:pPr>
            <a:r>
              <a:rPr lang="en" sz="1000">
                <a:solidFill>
                  <a:srgbClr val="000000"/>
                </a:solidFill>
                <a:latin typeface="Courier New"/>
                <a:ea typeface="Courier New"/>
                <a:cs typeface="Courier New"/>
                <a:sym typeface="Courier New"/>
              </a:rPr>
              <a:t>Image converted to Grayscale</a:t>
            </a:r>
            <a:endParaRPr sz="1000">
              <a:solidFill>
                <a:srgbClr val="000000"/>
              </a:solidFill>
              <a:latin typeface="Courier New"/>
              <a:ea typeface="Courier New"/>
              <a:cs typeface="Courier New"/>
              <a:sym typeface="Courier New"/>
            </a:endParaRPr>
          </a:p>
          <a:p>
            <a:pPr indent="0" lvl="0" marL="0" rtl="0" algn="l">
              <a:spcBef>
                <a:spcPts val="1600"/>
              </a:spcBef>
              <a:spcAft>
                <a:spcPts val="1600"/>
              </a:spcAft>
              <a:buNone/>
            </a:pPr>
            <a:r>
              <a:t/>
            </a:r>
            <a:endParaRPr sz="1000">
              <a:latin typeface="Courier New"/>
              <a:ea typeface="Courier New"/>
              <a:cs typeface="Courier New"/>
              <a:sym typeface="Courier New"/>
            </a:endParaRPr>
          </a:p>
        </p:txBody>
      </p:sp>
      <p:pic>
        <p:nvPicPr>
          <p:cNvPr id="135" name="Google Shape;135;p23"/>
          <p:cNvPicPr preferRelativeResize="0"/>
          <p:nvPr/>
        </p:nvPicPr>
        <p:blipFill>
          <a:blip r:embed="rId4">
            <a:alphaModFix/>
          </a:blip>
          <a:stretch>
            <a:fillRect/>
          </a:stretch>
        </p:blipFill>
        <p:spPr>
          <a:xfrm>
            <a:off x="4368152" y="1875075"/>
            <a:ext cx="1383000" cy="755144"/>
          </a:xfrm>
          <a:prstGeom prst="rect">
            <a:avLst/>
          </a:prstGeom>
          <a:noFill/>
          <a:ln>
            <a:noFill/>
          </a:ln>
        </p:spPr>
      </p:pic>
      <p:sp>
        <p:nvSpPr>
          <p:cNvPr id="136" name="Google Shape;136;p23"/>
          <p:cNvSpPr txBox="1"/>
          <p:nvPr>
            <p:ph idx="1" type="body"/>
          </p:nvPr>
        </p:nvSpPr>
        <p:spPr>
          <a:xfrm>
            <a:off x="6378875" y="1228675"/>
            <a:ext cx="2453400" cy="1495500"/>
          </a:xfrm>
          <a:prstGeom prst="rect">
            <a:avLst/>
          </a:prstGeom>
        </p:spPr>
        <p:txBody>
          <a:bodyPr anchorCtr="0" anchor="t" bIns="91425" lIns="91425" spcFirstLastPara="1" rIns="91425" wrap="square" tIns="91425">
            <a:noAutofit/>
          </a:bodyPr>
          <a:lstStyle/>
          <a:p>
            <a:pPr indent="-292100" lvl="0" marL="457200" marR="0" rtl="0" algn="l">
              <a:lnSpc>
                <a:spcPct val="100000"/>
              </a:lnSpc>
              <a:spcBef>
                <a:spcPts val="280"/>
              </a:spcBef>
              <a:spcAft>
                <a:spcPts val="0"/>
              </a:spcAft>
              <a:buSzPts val="1000"/>
              <a:buFont typeface="Courier New"/>
              <a:buChar char="●"/>
            </a:pPr>
            <a:r>
              <a:rPr lang="en" sz="1000">
                <a:solidFill>
                  <a:srgbClr val="000000"/>
                </a:solidFill>
                <a:latin typeface="Courier New"/>
                <a:ea typeface="Courier New"/>
                <a:cs typeface="Courier New"/>
                <a:sym typeface="Courier New"/>
              </a:rPr>
              <a:t>Image after applying Gaussian filter for smoothing.</a:t>
            </a:r>
            <a:endParaRPr sz="1000">
              <a:solidFill>
                <a:srgbClr val="000000"/>
              </a:solidFill>
              <a:latin typeface="Courier New"/>
              <a:ea typeface="Courier New"/>
              <a:cs typeface="Courier New"/>
              <a:sym typeface="Courier New"/>
            </a:endParaRPr>
          </a:p>
        </p:txBody>
      </p:sp>
      <p:pic>
        <p:nvPicPr>
          <p:cNvPr id="137" name="Google Shape;137;p23"/>
          <p:cNvPicPr preferRelativeResize="0"/>
          <p:nvPr/>
        </p:nvPicPr>
        <p:blipFill>
          <a:blip r:embed="rId5">
            <a:alphaModFix/>
          </a:blip>
          <a:stretch>
            <a:fillRect/>
          </a:stretch>
        </p:blipFill>
        <p:spPr>
          <a:xfrm>
            <a:off x="7012650" y="1866525"/>
            <a:ext cx="1283230" cy="759375"/>
          </a:xfrm>
          <a:prstGeom prst="rect">
            <a:avLst/>
          </a:prstGeom>
          <a:noFill/>
          <a:ln>
            <a:noFill/>
          </a:ln>
        </p:spPr>
      </p:pic>
      <p:sp>
        <p:nvSpPr>
          <p:cNvPr id="138" name="Google Shape;138;p23"/>
          <p:cNvSpPr txBox="1"/>
          <p:nvPr>
            <p:ph idx="1" type="body"/>
          </p:nvPr>
        </p:nvSpPr>
        <p:spPr>
          <a:xfrm>
            <a:off x="311700" y="1228675"/>
            <a:ext cx="3165300" cy="14955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Font typeface="Courier New"/>
              <a:buChar char="●"/>
            </a:pPr>
            <a:r>
              <a:rPr lang="en" sz="1000">
                <a:solidFill>
                  <a:srgbClr val="000000"/>
                </a:solidFill>
                <a:latin typeface="Courier New"/>
                <a:ea typeface="Courier New"/>
                <a:cs typeface="Courier New"/>
                <a:sym typeface="Courier New"/>
              </a:rPr>
              <a:t>Image captured in RGB.</a:t>
            </a:r>
            <a:endParaRPr sz="1000">
              <a:latin typeface="Courier New"/>
              <a:ea typeface="Courier New"/>
              <a:cs typeface="Courier New"/>
              <a:sym typeface="Courier New"/>
            </a:endParaRPr>
          </a:p>
        </p:txBody>
      </p:sp>
      <p:sp>
        <p:nvSpPr>
          <p:cNvPr id="139" name="Google Shape;139;p23"/>
          <p:cNvSpPr txBox="1"/>
          <p:nvPr>
            <p:ph idx="1" type="body"/>
          </p:nvPr>
        </p:nvSpPr>
        <p:spPr>
          <a:xfrm>
            <a:off x="311700" y="2896125"/>
            <a:ext cx="3165300" cy="14955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Font typeface="Courier New"/>
              <a:buChar char="●"/>
            </a:pPr>
            <a:r>
              <a:rPr lang="en" sz="1000">
                <a:solidFill>
                  <a:srgbClr val="000000"/>
                </a:solidFill>
                <a:latin typeface="Courier New"/>
                <a:ea typeface="Courier New"/>
                <a:cs typeface="Courier New"/>
                <a:sym typeface="Courier New"/>
              </a:rPr>
              <a:t>Gradient Magnitude Image</a:t>
            </a:r>
            <a:endParaRPr sz="1000">
              <a:latin typeface="Courier New"/>
              <a:ea typeface="Courier New"/>
              <a:cs typeface="Courier New"/>
              <a:sym typeface="Courier New"/>
            </a:endParaRPr>
          </a:p>
          <a:p>
            <a:pPr indent="0" lvl="0" marL="0" rtl="0" algn="l">
              <a:spcBef>
                <a:spcPts val="1600"/>
              </a:spcBef>
              <a:spcAft>
                <a:spcPts val="0"/>
              </a:spcAft>
              <a:buNone/>
            </a:pPr>
            <a:r>
              <a:t/>
            </a:r>
            <a:endParaRPr sz="1000">
              <a:latin typeface="Courier New"/>
              <a:ea typeface="Courier New"/>
              <a:cs typeface="Courier New"/>
              <a:sym typeface="Courier New"/>
            </a:endParaRPr>
          </a:p>
          <a:p>
            <a:pPr indent="0" lvl="0" marL="0" rtl="0" algn="l">
              <a:spcBef>
                <a:spcPts val="1600"/>
              </a:spcBef>
              <a:spcAft>
                <a:spcPts val="1600"/>
              </a:spcAft>
              <a:buNone/>
            </a:pPr>
            <a:r>
              <a:t/>
            </a:r>
            <a:endParaRPr sz="1000">
              <a:latin typeface="Courier New"/>
              <a:ea typeface="Courier New"/>
              <a:cs typeface="Courier New"/>
              <a:sym typeface="Courier New"/>
            </a:endParaRPr>
          </a:p>
        </p:txBody>
      </p:sp>
      <p:sp>
        <p:nvSpPr>
          <p:cNvPr id="140" name="Google Shape;140;p23"/>
          <p:cNvSpPr txBox="1"/>
          <p:nvPr>
            <p:ph idx="1" type="body"/>
          </p:nvPr>
        </p:nvSpPr>
        <p:spPr>
          <a:xfrm>
            <a:off x="6378875" y="2882309"/>
            <a:ext cx="2453400" cy="1495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Hysteresis Image</a:t>
            </a:r>
            <a:endParaRPr sz="1000">
              <a:solidFill>
                <a:srgbClr val="000000"/>
              </a:solidFill>
              <a:latin typeface="Times New Roman"/>
              <a:ea typeface="Times New Roman"/>
              <a:cs typeface="Times New Roman"/>
              <a:sym typeface="Times New Roman"/>
            </a:endParaRPr>
          </a:p>
        </p:txBody>
      </p:sp>
      <p:sp>
        <p:nvSpPr>
          <p:cNvPr id="141" name="Google Shape;141;p23"/>
          <p:cNvSpPr txBox="1"/>
          <p:nvPr>
            <p:ph idx="1" type="body"/>
          </p:nvPr>
        </p:nvSpPr>
        <p:spPr>
          <a:xfrm>
            <a:off x="3477000" y="2896125"/>
            <a:ext cx="3165300" cy="14955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Font typeface="Courier New"/>
              <a:buChar char="●"/>
            </a:pPr>
            <a:r>
              <a:rPr lang="en" sz="1000">
                <a:solidFill>
                  <a:srgbClr val="000000"/>
                </a:solidFill>
                <a:latin typeface="Courier New"/>
                <a:ea typeface="Courier New"/>
                <a:cs typeface="Courier New"/>
                <a:sym typeface="Courier New"/>
              </a:rPr>
              <a:t>Image after non maximum </a:t>
            </a:r>
            <a:r>
              <a:rPr lang="en" sz="1000">
                <a:solidFill>
                  <a:srgbClr val="000000"/>
                </a:solidFill>
                <a:latin typeface="Courier New"/>
                <a:ea typeface="Courier New"/>
                <a:cs typeface="Courier New"/>
                <a:sym typeface="Courier New"/>
              </a:rPr>
              <a:t>suppression.</a:t>
            </a:r>
            <a:endParaRPr sz="1000">
              <a:latin typeface="Courier New"/>
              <a:ea typeface="Courier New"/>
              <a:cs typeface="Courier New"/>
              <a:sym typeface="Courier New"/>
            </a:endParaRPr>
          </a:p>
          <a:p>
            <a:pPr indent="0" lvl="0" marL="0" rtl="0" algn="l">
              <a:spcBef>
                <a:spcPts val="1600"/>
              </a:spcBef>
              <a:spcAft>
                <a:spcPts val="0"/>
              </a:spcAft>
              <a:buNone/>
            </a:pPr>
            <a:r>
              <a:t/>
            </a:r>
            <a:endParaRPr sz="1000">
              <a:latin typeface="Courier New"/>
              <a:ea typeface="Courier New"/>
              <a:cs typeface="Courier New"/>
              <a:sym typeface="Courier New"/>
            </a:endParaRPr>
          </a:p>
          <a:p>
            <a:pPr indent="0" lvl="0" marL="0" rtl="0" algn="l">
              <a:spcBef>
                <a:spcPts val="1600"/>
              </a:spcBef>
              <a:spcAft>
                <a:spcPts val="1600"/>
              </a:spcAft>
              <a:buNone/>
            </a:pPr>
            <a:r>
              <a:t/>
            </a:r>
            <a:endParaRPr sz="1000">
              <a:latin typeface="Courier New"/>
              <a:ea typeface="Courier New"/>
              <a:cs typeface="Courier New"/>
              <a:sym typeface="Courier New"/>
            </a:endParaRPr>
          </a:p>
        </p:txBody>
      </p:sp>
      <p:pic>
        <p:nvPicPr>
          <p:cNvPr id="142" name="Google Shape;142;p23"/>
          <p:cNvPicPr preferRelativeResize="0"/>
          <p:nvPr/>
        </p:nvPicPr>
        <p:blipFill>
          <a:blip r:embed="rId6">
            <a:alphaModFix/>
          </a:blip>
          <a:stretch>
            <a:fillRect/>
          </a:stretch>
        </p:blipFill>
        <p:spPr>
          <a:xfrm>
            <a:off x="1077525" y="3446925"/>
            <a:ext cx="1508325" cy="851100"/>
          </a:xfrm>
          <a:prstGeom prst="rect">
            <a:avLst/>
          </a:prstGeom>
          <a:noFill/>
          <a:ln>
            <a:noFill/>
          </a:ln>
        </p:spPr>
      </p:pic>
      <p:pic>
        <p:nvPicPr>
          <p:cNvPr id="143" name="Google Shape;143;p23"/>
          <p:cNvPicPr preferRelativeResize="0"/>
          <p:nvPr/>
        </p:nvPicPr>
        <p:blipFill>
          <a:blip r:embed="rId7">
            <a:alphaModFix/>
          </a:blip>
          <a:stretch>
            <a:fillRect/>
          </a:stretch>
        </p:blipFill>
        <p:spPr>
          <a:xfrm>
            <a:off x="4347625" y="3411450"/>
            <a:ext cx="1582800" cy="886568"/>
          </a:xfrm>
          <a:prstGeom prst="rect">
            <a:avLst/>
          </a:prstGeom>
          <a:noFill/>
          <a:ln>
            <a:noFill/>
          </a:ln>
        </p:spPr>
      </p:pic>
      <p:pic>
        <p:nvPicPr>
          <p:cNvPr id="144" name="Google Shape;144;p23"/>
          <p:cNvPicPr preferRelativeResize="0"/>
          <p:nvPr/>
        </p:nvPicPr>
        <p:blipFill>
          <a:blip r:embed="rId8">
            <a:alphaModFix/>
          </a:blip>
          <a:stretch>
            <a:fillRect/>
          </a:stretch>
        </p:blipFill>
        <p:spPr>
          <a:xfrm>
            <a:off x="7012650" y="3468225"/>
            <a:ext cx="1508325" cy="808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0000"/>
                </a:solidFill>
              </a:rPr>
              <a:t>Software REquirements:</a:t>
            </a:r>
            <a:endParaRPr u="sng">
              <a:solidFill>
                <a:srgbClr val="FF0000"/>
              </a:solidFill>
            </a:endParaRPr>
          </a:p>
        </p:txBody>
      </p:sp>
      <p:sp>
        <p:nvSpPr>
          <p:cNvPr id="150" name="Google Shape;150;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Courier New"/>
              <a:buChar char="➔"/>
            </a:pPr>
            <a:r>
              <a:rPr lang="en">
                <a:solidFill>
                  <a:srgbClr val="000000"/>
                </a:solidFill>
                <a:latin typeface="Courier New"/>
                <a:ea typeface="Courier New"/>
                <a:cs typeface="Courier New"/>
                <a:sym typeface="Courier New"/>
              </a:rPr>
              <a:t>Operating System: Windows/Linux/Mac</a:t>
            </a:r>
            <a:endParaRPr>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Font typeface="Courier New"/>
              <a:buChar char="➔"/>
            </a:pPr>
            <a:r>
              <a:rPr lang="en">
                <a:solidFill>
                  <a:srgbClr val="000000"/>
                </a:solidFill>
                <a:latin typeface="Courier New"/>
                <a:ea typeface="Courier New"/>
                <a:cs typeface="Courier New"/>
                <a:sym typeface="Courier New"/>
              </a:rPr>
              <a:t>Programming Language: Python</a:t>
            </a:r>
            <a:endParaRPr>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Font typeface="Courier New"/>
              <a:buChar char="➔"/>
            </a:pPr>
            <a:r>
              <a:rPr lang="en">
                <a:solidFill>
                  <a:srgbClr val="000000"/>
                </a:solidFill>
                <a:latin typeface="Courier New"/>
                <a:ea typeface="Courier New"/>
                <a:cs typeface="Courier New"/>
                <a:sym typeface="Courier New"/>
              </a:rPr>
              <a:t>Native Applications: Tkinter(Python)</a:t>
            </a:r>
            <a:endParaRPr>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Font typeface="Courier New"/>
              <a:buChar char="➔"/>
            </a:pPr>
            <a:r>
              <a:rPr lang="en">
                <a:solidFill>
                  <a:srgbClr val="000000"/>
                </a:solidFill>
                <a:latin typeface="Courier New"/>
                <a:ea typeface="Courier New"/>
                <a:cs typeface="Courier New"/>
                <a:sym typeface="Courier New"/>
              </a:rPr>
              <a:t>IDE/Workbench: Visual Studio Code/Jupyter</a:t>
            </a:r>
            <a:endParaRPr>
              <a:solidFill>
                <a:srgbClr val="000000"/>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0000"/>
                </a:solidFill>
              </a:rPr>
              <a:t>Hardware Requirements:</a:t>
            </a:r>
            <a:endParaRPr u="sng">
              <a:solidFill>
                <a:srgbClr val="FF0000"/>
              </a:solidFill>
            </a:endParaRPr>
          </a:p>
        </p:txBody>
      </p:sp>
      <p:sp>
        <p:nvSpPr>
          <p:cNvPr id="156" name="Google Shape;156;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Courier New"/>
              <a:buChar char="➔"/>
            </a:pPr>
            <a:r>
              <a:rPr lang="en">
                <a:solidFill>
                  <a:srgbClr val="000000"/>
                </a:solidFill>
                <a:latin typeface="Courier New"/>
                <a:ea typeface="Courier New"/>
                <a:cs typeface="Courier New"/>
                <a:sym typeface="Courier New"/>
              </a:rPr>
              <a:t>Processor: Intel Core i5/i7/i9</a:t>
            </a:r>
            <a:endParaRPr>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Font typeface="Courier New"/>
              <a:buChar char="➔"/>
            </a:pPr>
            <a:r>
              <a:rPr lang="en">
                <a:solidFill>
                  <a:srgbClr val="000000"/>
                </a:solidFill>
                <a:latin typeface="Courier New"/>
                <a:ea typeface="Courier New"/>
                <a:cs typeface="Courier New"/>
                <a:sym typeface="Courier New"/>
              </a:rPr>
              <a:t>Space: 10GB[including dataset]</a:t>
            </a:r>
            <a:endParaRPr>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Font typeface="Courier New"/>
              <a:buChar char="➔"/>
            </a:pPr>
            <a:r>
              <a:rPr lang="en">
                <a:solidFill>
                  <a:srgbClr val="000000"/>
                </a:solidFill>
                <a:latin typeface="Courier New"/>
                <a:ea typeface="Courier New"/>
                <a:cs typeface="Courier New"/>
                <a:sym typeface="Courier New"/>
              </a:rPr>
              <a:t>RAM: 8GB/GPU:4GB(optional)</a:t>
            </a:r>
            <a:endParaRPr>
              <a:solidFill>
                <a:srgbClr val="000000"/>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rgbClr val="0B5394"/>
                </a:solidFill>
              </a:rPr>
              <a:t>CONCLUSION</a:t>
            </a:r>
            <a:endParaRPr u="sng">
              <a:solidFill>
                <a:srgbClr val="0B5394"/>
              </a:solidFill>
            </a:endParaRPr>
          </a:p>
        </p:txBody>
      </p:sp>
      <p:sp>
        <p:nvSpPr>
          <p:cNvPr id="162" name="Google Shape;162;p26"/>
          <p:cNvSpPr txBox="1"/>
          <p:nvPr>
            <p:ph idx="1" type="body"/>
          </p:nvPr>
        </p:nvSpPr>
        <p:spPr>
          <a:xfrm>
            <a:off x="311700" y="1228675"/>
            <a:ext cx="8520600" cy="1941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solidFill>
                  <a:srgbClr val="000000"/>
                </a:solidFill>
                <a:latin typeface="Courier New"/>
                <a:ea typeface="Courier New"/>
                <a:cs typeface="Courier New"/>
                <a:sym typeface="Courier New"/>
              </a:rPr>
              <a:t>The aim of this study is to help and serve the differently-abled persons in the world with difficulty in hearing and are deaf by providing them with a technology that can aid them to communicate to others using the American Sign Language. </a:t>
            </a:r>
            <a:r>
              <a:rPr lang="en" sz="1400">
                <a:solidFill>
                  <a:srgbClr val="000000"/>
                </a:solidFill>
                <a:latin typeface="Courier New"/>
                <a:ea typeface="Courier New"/>
                <a:cs typeface="Courier New"/>
                <a:sym typeface="Courier New"/>
              </a:rPr>
              <a:t>In future, we can develop a system that is two-way system where, conversion of sign to text and text to sign is possible. Developing a system, where interpretation involves dynamic gestures. Implementation can extend to mobile phones.</a:t>
            </a:r>
            <a:endParaRPr sz="1400">
              <a:solidFill>
                <a:srgbClr val="000000"/>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6" name="Shape 166"/>
        <p:cNvGrpSpPr/>
        <p:nvPr/>
      </p:nvGrpSpPr>
      <p:grpSpPr>
        <a:xfrm>
          <a:off x="0" y="0"/>
          <a:ext cx="0" cy="0"/>
          <a:chOff x="0" y="0"/>
          <a:chExt cx="0" cy="0"/>
        </a:xfrm>
      </p:grpSpPr>
      <p:pic>
        <p:nvPicPr>
          <p:cNvPr id="167" name="Google Shape;167;p27"/>
          <p:cNvPicPr preferRelativeResize="0"/>
          <p:nvPr/>
        </p:nvPicPr>
        <p:blipFill>
          <a:blip r:embed="rId3">
            <a:alphaModFix amt="31000"/>
          </a:blip>
          <a:stretch>
            <a:fillRect/>
          </a:stretch>
        </p:blipFill>
        <p:spPr>
          <a:xfrm>
            <a:off x="2314575" y="1300163"/>
            <a:ext cx="4514850" cy="2543175"/>
          </a:xfrm>
          <a:prstGeom prst="rect">
            <a:avLst/>
          </a:prstGeom>
          <a:noFill/>
          <a:ln>
            <a:noFill/>
          </a:ln>
        </p:spPr>
      </p:pic>
      <p:sp>
        <p:nvSpPr>
          <p:cNvPr id="168" name="Google Shape;168;p27"/>
          <p:cNvSpPr txBox="1"/>
          <p:nvPr>
            <p:ph type="title"/>
          </p:nvPr>
        </p:nvSpPr>
        <p:spPr>
          <a:xfrm>
            <a:off x="311700" y="292850"/>
            <a:ext cx="8520600" cy="452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rgbClr val="FF0000"/>
                </a:solidFill>
              </a:rPr>
              <a:t>Any Queries?</a:t>
            </a:r>
            <a:endParaRPr u="sng">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490250" y="287475"/>
            <a:ext cx="8204100" cy="456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pic>
        <p:nvPicPr>
          <p:cNvPr id="174" name="Google Shape;174;p28"/>
          <p:cNvPicPr preferRelativeResize="0"/>
          <p:nvPr/>
        </p:nvPicPr>
        <p:blipFill>
          <a:blip r:embed="rId3">
            <a:alphaModFix/>
          </a:blip>
          <a:stretch>
            <a:fillRect/>
          </a:stretch>
        </p:blipFill>
        <p:spPr>
          <a:xfrm>
            <a:off x="3845950" y="1405150"/>
            <a:ext cx="1492700" cy="1718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ABSTRACT</a:t>
            </a:r>
            <a:endParaRPr u="sng"/>
          </a:p>
        </p:txBody>
      </p:sp>
      <p:sp>
        <p:nvSpPr>
          <p:cNvPr id="66" name="Google Shape;66;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000">
                <a:solidFill>
                  <a:srgbClr val="000000"/>
                </a:solidFill>
                <a:latin typeface="Courier New"/>
                <a:ea typeface="Courier New"/>
                <a:cs typeface="Courier New"/>
                <a:sym typeface="Courier New"/>
              </a:rPr>
              <a:t>There are a lot of barriers in communication between the deaf, dumb, hard-of-hearing people and the people who can talk and hear. Despite the concern of various groups and activists the teaching of sign language has not been implemented in all of the educational institutions. To overcome these barriers, Sign Language has emerged. Sign Languages are not only much expressive but also convey much more meaning than traditional languages. This makes it really important for everyone to learn and understand sign language.</a:t>
            </a:r>
            <a:endParaRPr sz="1000">
              <a:solidFill>
                <a:srgbClr val="00000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n" sz="1000">
                <a:solidFill>
                  <a:srgbClr val="000000"/>
                </a:solidFill>
                <a:latin typeface="Courier New"/>
                <a:ea typeface="Courier New"/>
                <a:cs typeface="Courier New"/>
                <a:sym typeface="Courier New"/>
              </a:rPr>
              <a:t>However, normal individuals cannot fully comprehend these sign languages and various patterns consisting in them. This calls in for a mechanism which can help anyone to understand and implement Sign Languages. This project aims at solving this exact problem through OpenCV-Python, Machine Learning, Image Processing and various pattern and edge detection algorithms. In order to achieve this, initially, an image is captured through a camera, this image is then processed using various algorithms and then edge detection is done using an edge detection algorithm. </a:t>
            </a:r>
            <a:endParaRPr sz="1000">
              <a:solidFill>
                <a:srgbClr val="000000"/>
              </a:solidFill>
              <a:latin typeface="Courier New"/>
              <a:ea typeface="Courier New"/>
              <a:cs typeface="Courier New"/>
              <a:sym typeface="Courier New"/>
            </a:endParaRPr>
          </a:p>
          <a:p>
            <a:pPr indent="457200" lvl="0" marL="0" rtl="0" algn="just">
              <a:lnSpc>
                <a:spcPct val="150000"/>
              </a:lnSpc>
              <a:spcBef>
                <a:spcPts val="0"/>
              </a:spcBef>
              <a:spcAft>
                <a:spcPts val="0"/>
              </a:spcAft>
              <a:buNone/>
            </a:pPr>
            <a:r>
              <a:rPr lang="en" sz="1000">
                <a:solidFill>
                  <a:srgbClr val="000000"/>
                </a:solidFill>
                <a:latin typeface="Courier New"/>
                <a:ea typeface="Courier New"/>
                <a:cs typeface="Courier New"/>
                <a:sym typeface="Courier New"/>
              </a:rPr>
              <a:t>Finally, a template matching algorithm identifies the sign and displays the corresponding text. This enables the user to interpret the symbols being presented by another person in real-time and successfully prevails over the barriers of communication with the deaf.</a:t>
            </a:r>
            <a:endParaRPr sz="10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2" name="Google Shape;72;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Roboto Mono"/>
              <a:buChar char="➔"/>
            </a:pPr>
            <a:r>
              <a:rPr lang="en">
                <a:solidFill>
                  <a:srgbClr val="434343"/>
                </a:solidFill>
                <a:latin typeface="Roboto Mono"/>
                <a:ea typeface="Roboto Mono"/>
                <a:cs typeface="Roboto Mono"/>
                <a:sym typeface="Roboto Mono"/>
              </a:rPr>
              <a:t>Introduction</a:t>
            </a:r>
            <a:endParaRPr>
              <a:solidFill>
                <a:srgbClr val="434343"/>
              </a:solidFill>
              <a:latin typeface="Roboto Mono"/>
              <a:ea typeface="Roboto Mono"/>
              <a:cs typeface="Roboto Mono"/>
              <a:sym typeface="Roboto Mono"/>
            </a:endParaRPr>
          </a:p>
          <a:p>
            <a:pPr indent="-342900" lvl="0" marL="457200" rtl="0" algn="l">
              <a:spcBef>
                <a:spcPts val="0"/>
              </a:spcBef>
              <a:spcAft>
                <a:spcPts val="0"/>
              </a:spcAft>
              <a:buClr>
                <a:srgbClr val="434343"/>
              </a:buClr>
              <a:buSzPts val="1800"/>
              <a:buFont typeface="Roboto Mono"/>
              <a:buChar char="➔"/>
            </a:pPr>
            <a:r>
              <a:rPr lang="en">
                <a:solidFill>
                  <a:srgbClr val="434343"/>
                </a:solidFill>
                <a:latin typeface="Roboto Mono"/>
                <a:ea typeface="Roboto Mono"/>
                <a:cs typeface="Roboto Mono"/>
                <a:sym typeface="Roboto Mono"/>
              </a:rPr>
              <a:t>Data Description</a:t>
            </a:r>
            <a:endParaRPr>
              <a:solidFill>
                <a:srgbClr val="434343"/>
              </a:solidFill>
              <a:latin typeface="Roboto Mono"/>
              <a:ea typeface="Roboto Mono"/>
              <a:cs typeface="Roboto Mono"/>
              <a:sym typeface="Roboto Mono"/>
            </a:endParaRPr>
          </a:p>
          <a:p>
            <a:pPr indent="-342900" lvl="0" marL="457200" rtl="0" algn="l">
              <a:spcBef>
                <a:spcPts val="0"/>
              </a:spcBef>
              <a:spcAft>
                <a:spcPts val="0"/>
              </a:spcAft>
              <a:buClr>
                <a:srgbClr val="434343"/>
              </a:buClr>
              <a:buSzPts val="1800"/>
              <a:buFont typeface="Roboto Mono"/>
              <a:buChar char="➔"/>
            </a:pPr>
            <a:r>
              <a:rPr lang="en">
                <a:solidFill>
                  <a:srgbClr val="434343"/>
                </a:solidFill>
                <a:latin typeface="Roboto Mono"/>
                <a:ea typeface="Roboto Mono"/>
                <a:cs typeface="Roboto Mono"/>
                <a:sym typeface="Roboto Mono"/>
              </a:rPr>
              <a:t>Sequence of operations</a:t>
            </a:r>
            <a:endParaRPr>
              <a:solidFill>
                <a:srgbClr val="434343"/>
              </a:solidFill>
              <a:latin typeface="Roboto Mono"/>
              <a:ea typeface="Roboto Mono"/>
              <a:cs typeface="Roboto Mono"/>
              <a:sym typeface="Roboto Mono"/>
            </a:endParaRPr>
          </a:p>
          <a:p>
            <a:pPr indent="-342900" lvl="0" marL="457200" rtl="0" algn="l">
              <a:spcBef>
                <a:spcPts val="0"/>
              </a:spcBef>
              <a:spcAft>
                <a:spcPts val="0"/>
              </a:spcAft>
              <a:buClr>
                <a:srgbClr val="434343"/>
              </a:buClr>
              <a:buSzPts val="1800"/>
              <a:buFont typeface="Roboto Mono"/>
              <a:buChar char="➔"/>
            </a:pPr>
            <a:r>
              <a:rPr lang="en">
                <a:solidFill>
                  <a:srgbClr val="434343"/>
                </a:solidFill>
                <a:latin typeface="Roboto Mono"/>
                <a:ea typeface="Roboto Mono"/>
                <a:cs typeface="Roboto Mono"/>
                <a:sym typeface="Roboto Mono"/>
              </a:rPr>
              <a:t>Gesture Image</a:t>
            </a:r>
            <a:endParaRPr>
              <a:solidFill>
                <a:srgbClr val="434343"/>
              </a:solidFill>
              <a:latin typeface="Roboto Mono"/>
              <a:ea typeface="Roboto Mono"/>
              <a:cs typeface="Roboto Mono"/>
              <a:sym typeface="Roboto Mono"/>
            </a:endParaRPr>
          </a:p>
          <a:p>
            <a:pPr indent="-342900" lvl="0" marL="457200" rtl="0" algn="l">
              <a:spcBef>
                <a:spcPts val="0"/>
              </a:spcBef>
              <a:spcAft>
                <a:spcPts val="0"/>
              </a:spcAft>
              <a:buClr>
                <a:srgbClr val="434343"/>
              </a:buClr>
              <a:buSzPts val="1800"/>
              <a:buFont typeface="Roboto Mono"/>
              <a:buChar char="➔"/>
            </a:pPr>
            <a:r>
              <a:rPr lang="en">
                <a:solidFill>
                  <a:srgbClr val="434343"/>
                </a:solidFill>
                <a:latin typeface="Roboto Mono"/>
                <a:ea typeface="Roboto Mono"/>
                <a:cs typeface="Roboto Mono"/>
                <a:sym typeface="Roboto Mono"/>
              </a:rPr>
              <a:t>Pre-Processing</a:t>
            </a:r>
            <a:endParaRPr>
              <a:solidFill>
                <a:srgbClr val="434343"/>
              </a:solidFill>
              <a:latin typeface="Roboto Mono"/>
              <a:ea typeface="Roboto Mono"/>
              <a:cs typeface="Roboto Mono"/>
              <a:sym typeface="Roboto Mono"/>
            </a:endParaRPr>
          </a:p>
          <a:p>
            <a:pPr indent="-342900" lvl="0" marL="457200" rtl="0" algn="l">
              <a:spcBef>
                <a:spcPts val="0"/>
              </a:spcBef>
              <a:spcAft>
                <a:spcPts val="0"/>
              </a:spcAft>
              <a:buClr>
                <a:srgbClr val="434343"/>
              </a:buClr>
              <a:buSzPts val="1800"/>
              <a:buFont typeface="Roboto Mono"/>
              <a:buChar char="➔"/>
            </a:pPr>
            <a:r>
              <a:rPr lang="en">
                <a:solidFill>
                  <a:srgbClr val="434343"/>
                </a:solidFill>
                <a:latin typeface="Roboto Mono"/>
                <a:ea typeface="Roboto Mono"/>
                <a:cs typeface="Roboto Mono"/>
                <a:sym typeface="Roboto Mono"/>
              </a:rPr>
              <a:t>Feature Extraction</a:t>
            </a:r>
            <a:endParaRPr>
              <a:solidFill>
                <a:srgbClr val="434343"/>
              </a:solidFill>
              <a:latin typeface="Roboto Mono"/>
              <a:ea typeface="Roboto Mono"/>
              <a:cs typeface="Roboto Mono"/>
              <a:sym typeface="Roboto Mono"/>
            </a:endParaRPr>
          </a:p>
          <a:p>
            <a:pPr indent="-342900" lvl="0" marL="457200" rtl="0" algn="l">
              <a:spcBef>
                <a:spcPts val="0"/>
              </a:spcBef>
              <a:spcAft>
                <a:spcPts val="0"/>
              </a:spcAft>
              <a:buClr>
                <a:srgbClr val="434343"/>
              </a:buClr>
              <a:buSzPts val="1800"/>
              <a:buFont typeface="Roboto Mono"/>
              <a:buChar char="➔"/>
            </a:pPr>
            <a:r>
              <a:rPr lang="en">
                <a:solidFill>
                  <a:srgbClr val="434343"/>
                </a:solidFill>
                <a:latin typeface="Roboto Mono"/>
                <a:ea typeface="Roboto Mono"/>
                <a:cs typeface="Roboto Mono"/>
                <a:sym typeface="Roboto Mono"/>
              </a:rPr>
              <a:t>Template Matching</a:t>
            </a:r>
            <a:endParaRPr>
              <a:solidFill>
                <a:srgbClr val="434343"/>
              </a:solidFill>
              <a:latin typeface="Roboto Mono"/>
              <a:ea typeface="Roboto Mono"/>
              <a:cs typeface="Roboto Mono"/>
              <a:sym typeface="Roboto Mono"/>
            </a:endParaRPr>
          </a:p>
          <a:p>
            <a:pPr indent="-342900" lvl="0" marL="457200" rtl="0" algn="l">
              <a:spcBef>
                <a:spcPts val="0"/>
              </a:spcBef>
              <a:spcAft>
                <a:spcPts val="0"/>
              </a:spcAft>
              <a:buClr>
                <a:srgbClr val="434343"/>
              </a:buClr>
              <a:buSzPts val="1800"/>
              <a:buFont typeface="Roboto Mono"/>
              <a:buChar char="➔"/>
            </a:pPr>
            <a:r>
              <a:rPr lang="en">
                <a:solidFill>
                  <a:srgbClr val="434343"/>
                </a:solidFill>
                <a:latin typeface="Roboto Mono"/>
                <a:ea typeface="Roboto Mono"/>
                <a:cs typeface="Roboto Mono"/>
                <a:sym typeface="Roboto Mono"/>
              </a:rPr>
              <a:t>Results</a:t>
            </a:r>
            <a:endParaRPr>
              <a:solidFill>
                <a:srgbClr val="434343"/>
              </a:solidFill>
              <a:latin typeface="Roboto Mono"/>
              <a:ea typeface="Roboto Mono"/>
              <a:cs typeface="Roboto Mono"/>
              <a:sym typeface="Roboto Mono"/>
            </a:endParaRPr>
          </a:p>
          <a:p>
            <a:pPr indent="-342900" lvl="0" marL="457200" rtl="0" algn="l">
              <a:spcBef>
                <a:spcPts val="0"/>
              </a:spcBef>
              <a:spcAft>
                <a:spcPts val="0"/>
              </a:spcAft>
              <a:buClr>
                <a:srgbClr val="434343"/>
              </a:buClr>
              <a:buSzPts val="1800"/>
              <a:buFont typeface="Roboto Mono"/>
              <a:buChar char="➔"/>
            </a:pPr>
            <a:r>
              <a:rPr lang="en">
                <a:solidFill>
                  <a:srgbClr val="434343"/>
                </a:solidFill>
                <a:latin typeface="Roboto Mono"/>
                <a:ea typeface="Roboto Mono"/>
                <a:cs typeface="Roboto Mono"/>
                <a:sym typeface="Roboto Mono"/>
              </a:rPr>
              <a:t>Conclusion</a:t>
            </a:r>
            <a:endParaRPr>
              <a:solidFill>
                <a:srgbClr val="434343"/>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Introduction</a:t>
            </a:r>
            <a:endParaRPr u="sng"/>
          </a:p>
        </p:txBody>
      </p:sp>
      <p:sp>
        <p:nvSpPr>
          <p:cNvPr id="78" name="Google Shape;78;p16"/>
          <p:cNvSpPr txBox="1"/>
          <p:nvPr>
            <p:ph idx="1" type="body"/>
          </p:nvPr>
        </p:nvSpPr>
        <p:spPr>
          <a:xfrm>
            <a:off x="311700" y="1228675"/>
            <a:ext cx="8520600" cy="2054400"/>
          </a:xfrm>
          <a:prstGeom prst="rect">
            <a:avLst/>
          </a:prstGeom>
        </p:spPr>
        <p:txBody>
          <a:bodyPr anchorCtr="0" anchor="t" bIns="91425" lIns="91425" spcFirstLastPara="1" rIns="91425" wrap="square" tIns="91425">
            <a:noAutofit/>
          </a:bodyPr>
          <a:lstStyle/>
          <a:p>
            <a:pPr indent="180975" lvl="0" marL="0" marR="0" rtl="0" algn="just">
              <a:lnSpc>
                <a:spcPct val="100000"/>
              </a:lnSpc>
              <a:spcBef>
                <a:spcPts val="410"/>
              </a:spcBef>
              <a:spcAft>
                <a:spcPts val="0"/>
              </a:spcAft>
              <a:buNone/>
            </a:pPr>
            <a:r>
              <a:rPr lang="en" sz="1000">
                <a:solidFill>
                  <a:srgbClr val="000000"/>
                </a:solidFill>
                <a:latin typeface="Courier New"/>
                <a:ea typeface="Courier New"/>
                <a:cs typeface="Courier New"/>
                <a:sym typeface="Courier New"/>
              </a:rPr>
              <a:t>In recent years, technologies like gesture recognition, facial recognition have received huge importance under the branch of sign language. Gestures are various movements used in the process of communication. Sign language makes use of gestures, which usually make use of visually transmitted patterns. All over the world, </a:t>
            </a:r>
            <a:r>
              <a:rPr lang="en" sz="1000">
                <a:solidFill>
                  <a:srgbClr val="000000"/>
                </a:solidFill>
                <a:latin typeface="Courier New"/>
                <a:ea typeface="Courier New"/>
                <a:cs typeface="Courier New"/>
                <a:sym typeface="Courier New"/>
              </a:rPr>
              <a:t>the</a:t>
            </a:r>
            <a:r>
              <a:rPr lang="en" sz="1000">
                <a:solidFill>
                  <a:srgbClr val="000000"/>
                </a:solidFill>
                <a:latin typeface="Courier New"/>
                <a:ea typeface="Courier New"/>
                <a:cs typeface="Courier New"/>
                <a:sym typeface="Courier New"/>
              </a:rPr>
              <a:t> people suffering from hearing problems have a count of </a:t>
            </a:r>
            <a:r>
              <a:rPr lang="en" sz="1000">
                <a:solidFill>
                  <a:srgbClr val="202020"/>
                </a:solidFill>
                <a:latin typeface="Courier New"/>
                <a:ea typeface="Courier New"/>
                <a:cs typeface="Courier New"/>
                <a:sym typeface="Courier New"/>
              </a:rPr>
              <a:t>4,94,93,50,000 approximately</a:t>
            </a:r>
            <a:r>
              <a:rPr lang="en" sz="1000">
                <a:solidFill>
                  <a:srgbClr val="000000"/>
                </a:solidFill>
                <a:latin typeface="Courier New"/>
                <a:ea typeface="Courier New"/>
                <a:cs typeface="Courier New"/>
                <a:sym typeface="Courier New"/>
              </a:rPr>
              <a:t>. Some of the existing sign language conversion systems consider hand orientation, hand shape and hand movement. In sign language, every sign has a meaning assigned to it, so that it becomes easy to understand and interpret by the people. The people, based on their language and the place in which they live, develop discrete and non-identical sign languages. There is no sign language accepted universally. People use various sign languages across the world.	</a:t>
            </a:r>
            <a:endParaRPr sz="1000">
              <a:solidFill>
                <a:srgbClr val="000000"/>
              </a:solidFill>
              <a:latin typeface="Courier New"/>
              <a:ea typeface="Courier New"/>
              <a:cs typeface="Courier New"/>
              <a:sym typeface="Courier New"/>
            </a:endParaRPr>
          </a:p>
          <a:p>
            <a:pPr indent="180975" lvl="0" marL="0" marR="0" rtl="0" algn="just">
              <a:lnSpc>
                <a:spcPct val="100000"/>
              </a:lnSpc>
              <a:spcBef>
                <a:spcPts val="0"/>
              </a:spcBef>
              <a:spcAft>
                <a:spcPts val="0"/>
              </a:spcAft>
              <a:buNone/>
            </a:pPr>
            <a:r>
              <a:rPr lang="en" sz="1000">
                <a:solidFill>
                  <a:srgbClr val="000000"/>
                </a:solidFill>
                <a:latin typeface="Courier New"/>
                <a:ea typeface="Courier New"/>
                <a:cs typeface="Courier New"/>
                <a:sym typeface="Courier New"/>
              </a:rPr>
              <a:t>The proposed work focuses on hand shape and orientation and works on American Sign Language. When using ASL, only one hand is used. Therefore, it becomes easy to implement the system. ASL does not depend on any of the spoken languages and it has its own path of development.</a:t>
            </a:r>
            <a:endParaRPr sz="1000">
              <a:solidFill>
                <a:srgbClr val="000000"/>
              </a:solidFill>
              <a:latin typeface="Courier New"/>
              <a:ea typeface="Courier New"/>
              <a:cs typeface="Courier New"/>
              <a:sym typeface="Courier New"/>
            </a:endParaRPr>
          </a:p>
        </p:txBody>
      </p:sp>
      <p:sp>
        <p:nvSpPr>
          <p:cNvPr id="79" name="Google Shape;79;p16"/>
          <p:cNvSpPr txBox="1"/>
          <p:nvPr/>
        </p:nvSpPr>
        <p:spPr>
          <a:xfrm>
            <a:off x="311700" y="3317625"/>
            <a:ext cx="8520600" cy="1212000"/>
          </a:xfrm>
          <a:prstGeom prst="rect">
            <a:avLst/>
          </a:prstGeom>
          <a:noFill/>
          <a:ln>
            <a:noFill/>
          </a:ln>
        </p:spPr>
        <p:txBody>
          <a:bodyPr anchorCtr="0" anchor="t" bIns="91425" lIns="91425" spcFirstLastPara="1" rIns="91425" wrap="square" tIns="91425">
            <a:noAutofit/>
          </a:bodyPr>
          <a:lstStyle/>
          <a:p>
            <a:pPr indent="180975" lvl="0" marL="0" marR="0" rtl="0" algn="just">
              <a:spcBef>
                <a:spcPts val="5"/>
              </a:spcBef>
              <a:spcAft>
                <a:spcPts val="0"/>
              </a:spcAft>
              <a:buNone/>
            </a:pPr>
            <a:r>
              <a:rPr lang="en" sz="1000">
                <a:latin typeface="Courier New"/>
                <a:ea typeface="Courier New"/>
                <a:cs typeface="Courier New"/>
                <a:sym typeface="Courier New"/>
              </a:rPr>
              <a:t>The process in brief includes acquiring images using a camera. Then performing pre-processing steps on the image, that is, convert the acquired image, which is in the RGB model to gray scale image. Later, track the edges by using a canny edge detection algorithm. Finally, detecting the pattern  using template-matching algorithm, this outputs the result as text.This system bridges the imbalances between deaf people and normal people without any requirement of an intermediate translator.</a:t>
            </a:r>
            <a:endParaRPr sz="10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u="sng">
                <a:solidFill>
                  <a:srgbClr val="434343"/>
                </a:solidFill>
              </a:rPr>
              <a:t>Data Description</a:t>
            </a:r>
            <a:endParaRPr u="sng"/>
          </a:p>
        </p:txBody>
      </p:sp>
      <p:sp>
        <p:nvSpPr>
          <p:cNvPr id="85" name="Google Shape;85;p17"/>
          <p:cNvSpPr txBox="1"/>
          <p:nvPr>
            <p:ph idx="1" type="body"/>
          </p:nvPr>
        </p:nvSpPr>
        <p:spPr>
          <a:xfrm>
            <a:off x="311700" y="1228675"/>
            <a:ext cx="8520600" cy="1343100"/>
          </a:xfrm>
          <a:prstGeom prst="rect">
            <a:avLst/>
          </a:prstGeom>
        </p:spPr>
        <p:txBody>
          <a:bodyPr anchorCtr="0" anchor="t" bIns="91425" lIns="91425" spcFirstLastPara="1" rIns="91425" wrap="square" tIns="91425">
            <a:noAutofit/>
          </a:bodyPr>
          <a:lstStyle/>
          <a:p>
            <a:pPr indent="180975" lvl="0" marL="0" marR="0" rtl="0" algn="just">
              <a:lnSpc>
                <a:spcPct val="100000"/>
              </a:lnSpc>
              <a:spcBef>
                <a:spcPts val="385"/>
              </a:spcBef>
              <a:spcAft>
                <a:spcPts val="0"/>
              </a:spcAft>
              <a:buNone/>
            </a:pPr>
            <a:r>
              <a:rPr lang="en" sz="1000">
                <a:solidFill>
                  <a:srgbClr val="000000"/>
                </a:solidFill>
                <a:latin typeface="Courier New"/>
                <a:ea typeface="Courier New"/>
                <a:cs typeface="Courier New"/>
                <a:sym typeface="Courier New"/>
              </a:rPr>
              <a:t>The proposed system uses American Sign Language (ASL) data set to identify the sign made by a gesture. The data set has numbers labeled from zero to nine and alphabets from a to z. This data set has 70 samples for each of the 36 symbols. There are 70 samples for each symbol. These 70 samples of each symbol cover all the hand shapes and movements. The features are all of the right hand. The entire data set is available in both compressed and uncompressed format. Every sample of the data set is characterized  with its equivalent sign. A unique sign letter corresponds to every sample.</a:t>
            </a:r>
            <a:endParaRPr sz="1000">
              <a:latin typeface="Courier New"/>
              <a:ea typeface="Courier New"/>
              <a:cs typeface="Courier New"/>
              <a:sym typeface="Courier New"/>
            </a:endParaRPr>
          </a:p>
        </p:txBody>
      </p:sp>
      <p:pic>
        <p:nvPicPr>
          <p:cNvPr descr="Description: C:\Users\Shrenika\Desktop\shreny\636px-Asl_alphabet_gallaudet.svg.png" id="86" name="Google Shape;86;p17"/>
          <p:cNvPicPr preferRelativeResize="0"/>
          <p:nvPr/>
        </p:nvPicPr>
        <p:blipFill>
          <a:blip r:embed="rId3">
            <a:alphaModFix/>
          </a:blip>
          <a:stretch>
            <a:fillRect/>
          </a:stretch>
        </p:blipFill>
        <p:spPr>
          <a:xfrm>
            <a:off x="6233050" y="2727175"/>
            <a:ext cx="2495733" cy="1764000"/>
          </a:xfrm>
          <a:prstGeom prst="rect">
            <a:avLst/>
          </a:prstGeom>
          <a:noFill/>
          <a:ln>
            <a:noFill/>
          </a:ln>
        </p:spPr>
      </p:pic>
      <p:sp>
        <p:nvSpPr>
          <p:cNvPr id="87" name="Google Shape;87;p17"/>
          <p:cNvSpPr txBox="1"/>
          <p:nvPr/>
        </p:nvSpPr>
        <p:spPr>
          <a:xfrm>
            <a:off x="311700" y="2727150"/>
            <a:ext cx="5779800" cy="1764000"/>
          </a:xfrm>
          <a:prstGeom prst="rect">
            <a:avLst/>
          </a:prstGeom>
          <a:noFill/>
          <a:ln>
            <a:noFill/>
          </a:ln>
        </p:spPr>
        <p:txBody>
          <a:bodyPr anchorCtr="0" anchor="t" bIns="91425" lIns="91425" spcFirstLastPara="1" rIns="91425" wrap="square" tIns="91425">
            <a:noAutofit/>
          </a:bodyPr>
          <a:lstStyle/>
          <a:p>
            <a:pPr indent="0" lvl="0" marL="0" marR="0" rtl="0" algn="just">
              <a:spcBef>
                <a:spcPts val="605"/>
              </a:spcBef>
              <a:spcAft>
                <a:spcPts val="0"/>
              </a:spcAft>
              <a:buNone/>
            </a:pPr>
            <a:r>
              <a:rPr b="1" lang="en" sz="1200">
                <a:latin typeface="Courier New"/>
                <a:ea typeface="Courier New"/>
                <a:cs typeface="Courier New"/>
                <a:sym typeface="Courier New"/>
              </a:rPr>
              <a:t>American Sign Language(ASL):</a:t>
            </a:r>
            <a:endParaRPr b="1" sz="1200">
              <a:latin typeface="Courier New"/>
              <a:ea typeface="Courier New"/>
              <a:cs typeface="Courier New"/>
              <a:sym typeface="Courier New"/>
            </a:endParaRPr>
          </a:p>
          <a:p>
            <a:pPr indent="180975" lvl="0" marL="0" marR="0" rtl="0" algn="just">
              <a:spcBef>
                <a:spcPts val="310"/>
              </a:spcBef>
              <a:spcAft>
                <a:spcPts val="0"/>
              </a:spcAft>
              <a:buNone/>
            </a:pPr>
            <a:r>
              <a:rPr lang="en" sz="1000">
                <a:latin typeface="Courier New"/>
                <a:ea typeface="Courier New"/>
                <a:cs typeface="Courier New"/>
                <a:sym typeface="Courier New"/>
              </a:rPr>
              <a:t>It originated two centuries ago. It has many features that are similar to the languages people speak. It is different  from the English that people use for communication daily. The semantics of ASL also deviates from that of English. ASL makes use of gestures of the hand. They also include facial gestures</a:t>
            </a:r>
            <a:r>
              <a:rPr lang="en" sz="1000">
                <a:solidFill>
                  <a:schemeClr val="accent1"/>
                </a:solidFill>
                <a:latin typeface="Courier New"/>
                <a:ea typeface="Courier New"/>
                <a:cs typeface="Courier New"/>
                <a:sym typeface="Courier New"/>
              </a:rPr>
              <a:t>. ASL consists of 26 symbols,known as American manual alphabet. They are in Fig 1. ASL contains vowels and consonants.</a:t>
            </a:r>
            <a:endParaRPr sz="12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Sequence of operations</a:t>
            </a:r>
            <a:endParaRPr u="sng"/>
          </a:p>
        </p:txBody>
      </p:sp>
      <p:sp>
        <p:nvSpPr>
          <p:cNvPr id="93" name="Google Shape;93;p18"/>
          <p:cNvSpPr txBox="1"/>
          <p:nvPr>
            <p:ph idx="1" type="body"/>
          </p:nvPr>
        </p:nvSpPr>
        <p:spPr>
          <a:xfrm>
            <a:off x="311700" y="1228675"/>
            <a:ext cx="8520600" cy="35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rgbClr val="000000"/>
                </a:solidFill>
                <a:latin typeface="Courier New"/>
                <a:ea typeface="Courier New"/>
                <a:cs typeface="Courier New"/>
                <a:sym typeface="Courier New"/>
              </a:rPr>
              <a:t>The following diagram represents the schematic sequence of operations that will be performed in this study:</a:t>
            </a:r>
            <a:endParaRPr sz="1000">
              <a:solidFill>
                <a:srgbClr val="000000"/>
              </a:solidFill>
              <a:latin typeface="Courier New"/>
              <a:ea typeface="Courier New"/>
              <a:cs typeface="Courier New"/>
              <a:sym typeface="Courier New"/>
            </a:endParaRPr>
          </a:p>
        </p:txBody>
      </p:sp>
      <p:pic>
        <p:nvPicPr>
          <p:cNvPr id="94" name="Google Shape;94;p18"/>
          <p:cNvPicPr preferRelativeResize="0"/>
          <p:nvPr/>
        </p:nvPicPr>
        <p:blipFill>
          <a:blip r:embed="rId3">
            <a:alphaModFix/>
          </a:blip>
          <a:stretch>
            <a:fillRect/>
          </a:stretch>
        </p:blipFill>
        <p:spPr>
          <a:xfrm>
            <a:off x="3066725" y="1719900"/>
            <a:ext cx="3010538" cy="325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00FF"/>
                </a:solidFill>
              </a:rPr>
              <a:t>Gesture Image:</a:t>
            </a:r>
            <a:endParaRPr u="sng">
              <a:solidFill>
                <a:srgbClr val="0000FF"/>
              </a:solidFill>
            </a:endParaRPr>
          </a:p>
        </p:txBody>
      </p:sp>
      <p:sp>
        <p:nvSpPr>
          <p:cNvPr id="100" name="Google Shape;100;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292100" lvl="0" marL="457200" rtl="0" algn="just">
              <a:spcBef>
                <a:spcPts val="0"/>
              </a:spcBef>
              <a:spcAft>
                <a:spcPts val="0"/>
              </a:spcAft>
              <a:buClr>
                <a:srgbClr val="000000"/>
              </a:buClr>
              <a:buSzPts val="1000"/>
              <a:buFont typeface="Courier New"/>
              <a:buChar char="➔"/>
            </a:pPr>
            <a:r>
              <a:rPr lang="en" sz="1000">
                <a:solidFill>
                  <a:srgbClr val="000000"/>
                </a:solidFill>
                <a:latin typeface="Courier New"/>
                <a:ea typeface="Courier New"/>
                <a:cs typeface="Courier New"/>
                <a:sym typeface="Courier New"/>
              </a:rPr>
              <a:t>The hand gestures of the person are acquired using any kind of camera.</a:t>
            </a:r>
            <a:endParaRPr sz="1000">
              <a:solidFill>
                <a:srgbClr val="000000"/>
              </a:solidFill>
              <a:latin typeface="Courier New"/>
              <a:ea typeface="Courier New"/>
              <a:cs typeface="Courier New"/>
              <a:sym typeface="Courier New"/>
            </a:endParaRPr>
          </a:p>
          <a:p>
            <a:pPr indent="-292100" lvl="0" marL="457200" rtl="0" algn="just">
              <a:spcBef>
                <a:spcPts val="0"/>
              </a:spcBef>
              <a:spcAft>
                <a:spcPts val="0"/>
              </a:spcAft>
              <a:buClr>
                <a:srgbClr val="000000"/>
              </a:buClr>
              <a:buSzPts val="1000"/>
              <a:buFont typeface="Courier New"/>
              <a:buChar char="➔"/>
            </a:pPr>
            <a:r>
              <a:rPr lang="en" sz="1000">
                <a:solidFill>
                  <a:srgbClr val="000000"/>
                </a:solidFill>
                <a:latin typeface="Courier New"/>
                <a:ea typeface="Courier New"/>
                <a:cs typeface="Courier New"/>
                <a:sym typeface="Courier New"/>
              </a:rPr>
              <a:t>Though, the camera mounted to the laptop is used in this study.</a:t>
            </a:r>
            <a:endParaRPr sz="1000">
              <a:solidFill>
                <a:srgbClr val="000000"/>
              </a:solidFill>
              <a:latin typeface="Courier New"/>
              <a:ea typeface="Courier New"/>
              <a:cs typeface="Courier New"/>
              <a:sym typeface="Courier New"/>
            </a:endParaRPr>
          </a:p>
          <a:p>
            <a:pPr indent="-292100" lvl="0" marL="457200" rtl="0" algn="just">
              <a:spcBef>
                <a:spcPts val="0"/>
              </a:spcBef>
              <a:spcAft>
                <a:spcPts val="0"/>
              </a:spcAft>
              <a:buClr>
                <a:srgbClr val="000000"/>
              </a:buClr>
              <a:buSzPts val="1000"/>
              <a:buFont typeface="Courier New"/>
              <a:buChar char="➔"/>
            </a:pPr>
            <a:r>
              <a:rPr lang="en" sz="1000">
                <a:solidFill>
                  <a:srgbClr val="000000"/>
                </a:solidFill>
                <a:latin typeface="Courier New"/>
                <a:ea typeface="Courier New"/>
                <a:cs typeface="Courier New"/>
                <a:sym typeface="Courier New"/>
              </a:rPr>
              <a:t>The image of the hand gesture is captured in Red-Green-Blue(RGB) format.</a:t>
            </a:r>
            <a:endParaRPr sz="1000">
              <a:solidFill>
                <a:srgbClr val="000000"/>
              </a:solidFill>
              <a:latin typeface="Courier New"/>
              <a:ea typeface="Courier New"/>
              <a:cs typeface="Courier New"/>
              <a:sym typeface="Courier New"/>
            </a:endParaRPr>
          </a:p>
          <a:p>
            <a:pPr indent="-292100" lvl="0" marL="457200" marR="0" rtl="0" algn="just">
              <a:lnSpc>
                <a:spcPct val="100000"/>
              </a:lnSpc>
              <a:spcBef>
                <a:spcPts val="0"/>
              </a:spcBef>
              <a:spcAft>
                <a:spcPts val="0"/>
              </a:spcAft>
              <a:buClr>
                <a:srgbClr val="000000"/>
              </a:buClr>
              <a:buSzPts val="1000"/>
              <a:buFont typeface="Courier New"/>
              <a:buChar char="➔"/>
            </a:pPr>
            <a:r>
              <a:rPr lang="en" sz="1000">
                <a:solidFill>
                  <a:srgbClr val="000000"/>
                </a:solidFill>
                <a:latin typeface="Courier New"/>
                <a:ea typeface="Courier New"/>
                <a:cs typeface="Courier New"/>
                <a:sym typeface="Courier New"/>
              </a:rPr>
              <a:t>In order to get rid of distortions caused by light and shadows we can normalize the RGB values.The normalization process proceeds using the following three equations (1), (2), (3). </a:t>
            </a:r>
            <a:r>
              <a:rPr lang="en" sz="1000">
                <a:solidFill>
                  <a:srgbClr val="000000"/>
                </a:solidFill>
                <a:latin typeface="Courier New"/>
                <a:ea typeface="Courier New"/>
                <a:cs typeface="Courier New"/>
                <a:sym typeface="Courier New"/>
              </a:rPr>
              <a:t>The sum of the normalized components of RGB is unity (r + g + b = 1).</a:t>
            </a:r>
            <a:endParaRPr sz="1000">
              <a:solidFill>
                <a:srgbClr val="000000"/>
              </a:solidFill>
              <a:latin typeface="Courier New"/>
              <a:ea typeface="Courier New"/>
              <a:cs typeface="Courier New"/>
              <a:sym typeface="Courier New"/>
            </a:endParaRPr>
          </a:p>
        </p:txBody>
      </p:sp>
      <p:pic>
        <p:nvPicPr>
          <p:cNvPr id="101" name="Google Shape;101;p19"/>
          <p:cNvPicPr preferRelativeResize="0"/>
          <p:nvPr/>
        </p:nvPicPr>
        <p:blipFill>
          <a:blip r:embed="rId3">
            <a:alphaModFix/>
          </a:blip>
          <a:stretch>
            <a:fillRect/>
          </a:stretch>
        </p:blipFill>
        <p:spPr>
          <a:xfrm>
            <a:off x="2644912" y="2438400"/>
            <a:ext cx="3847995" cy="412396"/>
          </a:xfrm>
          <a:prstGeom prst="rect">
            <a:avLst/>
          </a:prstGeom>
          <a:noFill/>
          <a:ln>
            <a:noFill/>
          </a:ln>
        </p:spPr>
      </p:pic>
      <p:pic>
        <p:nvPicPr>
          <p:cNvPr id="102" name="Google Shape;102;p19"/>
          <p:cNvPicPr preferRelativeResize="0"/>
          <p:nvPr/>
        </p:nvPicPr>
        <p:blipFill>
          <a:blip r:embed="rId4">
            <a:alphaModFix/>
          </a:blip>
          <a:stretch>
            <a:fillRect/>
          </a:stretch>
        </p:blipFill>
        <p:spPr>
          <a:xfrm>
            <a:off x="2657239" y="3183248"/>
            <a:ext cx="3835701" cy="412396"/>
          </a:xfrm>
          <a:prstGeom prst="rect">
            <a:avLst/>
          </a:prstGeom>
          <a:noFill/>
          <a:ln>
            <a:noFill/>
          </a:ln>
        </p:spPr>
      </p:pic>
      <p:pic>
        <p:nvPicPr>
          <p:cNvPr id="103" name="Google Shape;103;p19"/>
          <p:cNvPicPr preferRelativeResize="0"/>
          <p:nvPr/>
        </p:nvPicPr>
        <p:blipFill>
          <a:blip r:embed="rId5">
            <a:alphaModFix/>
          </a:blip>
          <a:stretch>
            <a:fillRect/>
          </a:stretch>
        </p:blipFill>
        <p:spPr>
          <a:xfrm>
            <a:off x="2651092" y="3829829"/>
            <a:ext cx="3847995" cy="4123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00FF"/>
                </a:solidFill>
              </a:rPr>
              <a:t>Pre-Processing:</a:t>
            </a:r>
            <a:endParaRPr u="sng">
              <a:solidFill>
                <a:srgbClr val="0000FF"/>
              </a:solidFill>
            </a:endParaRPr>
          </a:p>
        </p:txBody>
      </p:sp>
      <p:sp>
        <p:nvSpPr>
          <p:cNvPr id="109" name="Google Shape;109;p20"/>
          <p:cNvSpPr txBox="1"/>
          <p:nvPr>
            <p:ph idx="1" type="body"/>
          </p:nvPr>
        </p:nvSpPr>
        <p:spPr>
          <a:xfrm>
            <a:off x="311700" y="1228675"/>
            <a:ext cx="8520600" cy="1964700"/>
          </a:xfrm>
          <a:prstGeom prst="rect">
            <a:avLst/>
          </a:prstGeom>
        </p:spPr>
        <p:txBody>
          <a:bodyPr anchorCtr="0" anchor="t" bIns="91425" lIns="91425" spcFirstLastPara="1" rIns="91425" wrap="square" tIns="91425">
            <a:noAutofit/>
          </a:bodyPr>
          <a:lstStyle/>
          <a:p>
            <a:pPr indent="0" lvl="0" marL="0" marR="97790" rtl="0" algn="just">
              <a:lnSpc>
                <a:spcPct val="100000"/>
              </a:lnSpc>
              <a:spcBef>
                <a:spcPts val="310"/>
              </a:spcBef>
              <a:spcAft>
                <a:spcPts val="0"/>
              </a:spcAft>
              <a:buNone/>
            </a:pPr>
            <a:r>
              <a:rPr lang="en" sz="1000">
                <a:solidFill>
                  <a:srgbClr val="000000"/>
                </a:solidFill>
                <a:latin typeface="Courier New"/>
                <a:ea typeface="Courier New"/>
                <a:cs typeface="Courier New"/>
                <a:sym typeface="Courier New"/>
              </a:rPr>
              <a:t>In this step, transformation of RGB image takes place, which is 3D to 1D. This transformation to one-dimensional image is to ease the process. The one-dimensional format is the gray scale image. There are various methods to convert an image from RGB color space to gray image. Here, Average method is used. Average method is the most basic and simple method that is used for converting image to </a:t>
            </a:r>
            <a:r>
              <a:rPr lang="en" sz="1000">
                <a:solidFill>
                  <a:srgbClr val="000000"/>
                </a:solidFill>
                <a:latin typeface="Courier New"/>
                <a:ea typeface="Courier New"/>
                <a:cs typeface="Courier New"/>
                <a:sym typeface="Courier New"/>
              </a:rPr>
              <a:t>grayscale</a:t>
            </a:r>
            <a:r>
              <a:rPr lang="en" sz="1000">
                <a:solidFill>
                  <a:srgbClr val="000000"/>
                </a:solidFill>
                <a:latin typeface="Courier New"/>
                <a:ea typeface="Courier New"/>
                <a:cs typeface="Courier New"/>
                <a:sym typeface="Courier New"/>
              </a:rPr>
              <a:t> image. It works as shown in (4),</a:t>
            </a:r>
            <a:endParaRPr sz="1000">
              <a:solidFill>
                <a:srgbClr val="000000"/>
              </a:solidFill>
              <a:latin typeface="Courier New"/>
              <a:ea typeface="Courier New"/>
              <a:cs typeface="Courier New"/>
              <a:sym typeface="Courier New"/>
            </a:endParaRPr>
          </a:p>
          <a:p>
            <a:pPr indent="0" lvl="0" marL="0" marR="97790" rtl="0" algn="just">
              <a:lnSpc>
                <a:spcPct val="100000"/>
              </a:lnSpc>
              <a:spcBef>
                <a:spcPts val="310"/>
              </a:spcBef>
              <a:spcAft>
                <a:spcPts val="0"/>
              </a:spcAft>
              <a:buNone/>
            </a:pPr>
            <a:r>
              <a:t/>
            </a:r>
            <a:endParaRPr sz="1000">
              <a:solidFill>
                <a:srgbClr val="000000"/>
              </a:solidFill>
              <a:latin typeface="Courier New"/>
              <a:ea typeface="Courier New"/>
              <a:cs typeface="Courier New"/>
              <a:sym typeface="Courier New"/>
            </a:endParaRPr>
          </a:p>
          <a:p>
            <a:pPr indent="0" lvl="0" marL="0" marR="97790" rtl="0" algn="ctr">
              <a:lnSpc>
                <a:spcPct val="100000"/>
              </a:lnSpc>
              <a:spcBef>
                <a:spcPts val="310"/>
              </a:spcBef>
              <a:spcAft>
                <a:spcPts val="0"/>
              </a:spcAft>
              <a:buNone/>
            </a:pPr>
            <a:r>
              <a:rPr b="1" lang="en" sz="1000">
                <a:solidFill>
                  <a:srgbClr val="000000"/>
                </a:solidFill>
                <a:latin typeface="Courier New"/>
                <a:ea typeface="Courier New"/>
                <a:cs typeface="Courier New"/>
                <a:sym typeface="Courier New"/>
              </a:rPr>
              <a:t>Gray=(R+G+B)/3		------&gt; (4)</a:t>
            </a:r>
            <a:endParaRPr b="1" sz="1000">
              <a:solidFill>
                <a:srgbClr val="000000"/>
              </a:solidFill>
              <a:latin typeface="Courier New"/>
              <a:ea typeface="Courier New"/>
              <a:cs typeface="Courier New"/>
              <a:sym typeface="Courier New"/>
            </a:endParaRPr>
          </a:p>
          <a:p>
            <a:pPr indent="0" lvl="0" marL="0" marR="97790" rtl="0" algn="ctr">
              <a:lnSpc>
                <a:spcPct val="100000"/>
              </a:lnSpc>
              <a:spcBef>
                <a:spcPts val="310"/>
              </a:spcBef>
              <a:spcAft>
                <a:spcPts val="0"/>
              </a:spcAft>
              <a:buNone/>
            </a:pPr>
            <a:r>
              <a:t/>
            </a:r>
            <a:endParaRPr b="1" sz="1000">
              <a:solidFill>
                <a:srgbClr val="000000"/>
              </a:solidFill>
              <a:latin typeface="Courier New"/>
              <a:ea typeface="Courier New"/>
              <a:cs typeface="Courier New"/>
              <a:sym typeface="Courier New"/>
            </a:endParaRPr>
          </a:p>
          <a:p>
            <a:pPr indent="0" lvl="0" marL="0" marR="98425" rtl="0" algn="just">
              <a:lnSpc>
                <a:spcPct val="100000"/>
              </a:lnSpc>
              <a:spcBef>
                <a:spcPts val="5"/>
              </a:spcBef>
              <a:spcAft>
                <a:spcPts val="0"/>
              </a:spcAft>
              <a:buNone/>
            </a:pPr>
            <a:r>
              <a:rPr lang="en" sz="1000">
                <a:solidFill>
                  <a:srgbClr val="000000"/>
                </a:solidFill>
                <a:latin typeface="Courier New"/>
                <a:ea typeface="Courier New"/>
                <a:cs typeface="Courier New"/>
                <a:sym typeface="Courier New"/>
              </a:rPr>
              <a:t>This method takes 33% of RED, 33% of GREEN and 33% of BLUE i.e. the contribution is equal from all the  three colors. This method does not turn out to be the best, but for this work, this method works well and satisfies the requirement.</a:t>
            </a:r>
            <a:endParaRPr sz="1000">
              <a:solidFill>
                <a:srgbClr val="000000"/>
              </a:solidFill>
              <a:latin typeface="Courier New"/>
              <a:ea typeface="Courier New"/>
              <a:cs typeface="Courier New"/>
              <a:sym typeface="Courier New"/>
            </a:endParaRPr>
          </a:p>
          <a:p>
            <a:pPr indent="0" lvl="0" marL="0" marR="97790" rtl="0" algn="l">
              <a:lnSpc>
                <a:spcPct val="100000"/>
              </a:lnSpc>
              <a:spcBef>
                <a:spcPts val="310"/>
              </a:spcBef>
              <a:spcAft>
                <a:spcPts val="0"/>
              </a:spcAft>
              <a:buNone/>
            </a:pPr>
            <a:r>
              <a:t/>
            </a:r>
            <a:endParaRPr sz="1000">
              <a:solidFill>
                <a:srgbClr val="000000"/>
              </a:solidFill>
              <a:latin typeface="Courier New"/>
              <a:ea typeface="Courier New"/>
              <a:cs typeface="Courier New"/>
              <a:sym typeface="Courier New"/>
            </a:endParaRPr>
          </a:p>
        </p:txBody>
      </p:sp>
      <p:pic>
        <p:nvPicPr>
          <p:cNvPr id="110" name="Google Shape;110;p20"/>
          <p:cNvPicPr preferRelativeResize="0"/>
          <p:nvPr/>
        </p:nvPicPr>
        <p:blipFill>
          <a:blip r:embed="rId3">
            <a:alphaModFix/>
          </a:blip>
          <a:stretch>
            <a:fillRect/>
          </a:stretch>
        </p:blipFill>
        <p:spPr>
          <a:xfrm>
            <a:off x="3109488" y="3328200"/>
            <a:ext cx="2925021" cy="1645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00FF"/>
                </a:solidFill>
              </a:rPr>
              <a:t>Feature Extraction:</a:t>
            </a:r>
            <a:endParaRPr u="sng">
              <a:solidFill>
                <a:srgbClr val="0000FF"/>
              </a:solidFill>
            </a:endParaRPr>
          </a:p>
        </p:txBody>
      </p:sp>
      <p:sp>
        <p:nvSpPr>
          <p:cNvPr id="116" name="Google Shape;116;p21"/>
          <p:cNvSpPr txBox="1"/>
          <p:nvPr>
            <p:ph idx="1" type="body"/>
          </p:nvPr>
        </p:nvSpPr>
        <p:spPr>
          <a:xfrm>
            <a:off x="311700" y="1228675"/>
            <a:ext cx="8520600" cy="709200"/>
          </a:xfrm>
          <a:prstGeom prst="rect">
            <a:avLst/>
          </a:prstGeom>
        </p:spPr>
        <p:txBody>
          <a:bodyPr anchorCtr="0" anchor="t" bIns="91425" lIns="91425" spcFirstLastPara="1" rIns="91425" wrap="square" tIns="91425">
            <a:noAutofit/>
          </a:bodyPr>
          <a:lstStyle/>
          <a:p>
            <a:pPr indent="0" lvl="0" marL="0" marR="97155" rtl="0" algn="just">
              <a:lnSpc>
                <a:spcPct val="100000"/>
              </a:lnSpc>
              <a:spcBef>
                <a:spcPts val="290"/>
              </a:spcBef>
              <a:spcAft>
                <a:spcPts val="0"/>
              </a:spcAft>
              <a:buNone/>
            </a:pPr>
            <a:r>
              <a:rPr lang="en" sz="1000">
                <a:solidFill>
                  <a:srgbClr val="000000"/>
                </a:solidFill>
                <a:latin typeface="Courier New"/>
                <a:ea typeface="Courier New"/>
                <a:cs typeface="Courier New"/>
                <a:sym typeface="Courier New"/>
              </a:rPr>
              <a:t>In image analysis, determining the edges is important. Edge detection is useful to extract boundaries, corners, lines and curves. It removes the data that is not useful. Canny edge detection algorithm works better than many other edge detection algorithms. The figure below shows output of various edge detection algorithms.</a:t>
            </a:r>
            <a:endParaRPr sz="1000">
              <a:solidFill>
                <a:srgbClr val="000000"/>
              </a:solidFill>
              <a:latin typeface="Courier New"/>
              <a:ea typeface="Courier New"/>
              <a:cs typeface="Courier New"/>
              <a:sym typeface="Courier New"/>
            </a:endParaRPr>
          </a:p>
          <a:p>
            <a:pPr indent="0" lvl="0" marL="0" marR="97155" rtl="0" algn="just">
              <a:lnSpc>
                <a:spcPct val="100000"/>
              </a:lnSpc>
              <a:spcBef>
                <a:spcPts val="290"/>
              </a:spcBef>
              <a:spcAft>
                <a:spcPts val="0"/>
              </a:spcAft>
              <a:buNone/>
            </a:pPr>
            <a:r>
              <a:t/>
            </a:r>
            <a:endParaRPr sz="1000">
              <a:solidFill>
                <a:srgbClr val="000000"/>
              </a:solidFill>
              <a:latin typeface="Courier New"/>
              <a:ea typeface="Courier New"/>
              <a:cs typeface="Courier New"/>
              <a:sym typeface="Courier New"/>
            </a:endParaRPr>
          </a:p>
        </p:txBody>
      </p:sp>
      <p:pic>
        <p:nvPicPr>
          <p:cNvPr id="117" name="Google Shape;117;p21"/>
          <p:cNvPicPr preferRelativeResize="0"/>
          <p:nvPr/>
        </p:nvPicPr>
        <p:blipFill>
          <a:blip r:embed="rId3">
            <a:alphaModFix/>
          </a:blip>
          <a:stretch>
            <a:fillRect/>
          </a:stretch>
        </p:blipFill>
        <p:spPr>
          <a:xfrm>
            <a:off x="4905600" y="2090275"/>
            <a:ext cx="3774300" cy="1143100"/>
          </a:xfrm>
          <a:prstGeom prst="rect">
            <a:avLst/>
          </a:prstGeom>
          <a:noFill/>
          <a:ln>
            <a:noFill/>
          </a:ln>
        </p:spPr>
      </p:pic>
      <p:sp>
        <p:nvSpPr>
          <p:cNvPr id="118" name="Google Shape;118;p21"/>
          <p:cNvSpPr txBox="1"/>
          <p:nvPr/>
        </p:nvSpPr>
        <p:spPr>
          <a:xfrm>
            <a:off x="5043600" y="3233369"/>
            <a:ext cx="36363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Source Code Pro"/>
                <a:ea typeface="Source Code Pro"/>
                <a:cs typeface="Source Code Pro"/>
                <a:sym typeface="Source Code Pro"/>
              </a:rPr>
              <a:t>Fig.3.	Fig.4.	Fig.5.	Fig.6.</a:t>
            </a:r>
            <a:endParaRPr sz="1000">
              <a:latin typeface="Source Code Pro"/>
              <a:ea typeface="Source Code Pro"/>
              <a:cs typeface="Source Code Pro"/>
              <a:sym typeface="Source Code Pro"/>
            </a:endParaRPr>
          </a:p>
        </p:txBody>
      </p:sp>
      <p:sp>
        <p:nvSpPr>
          <p:cNvPr id="119" name="Google Shape;119;p21"/>
          <p:cNvSpPr txBox="1"/>
          <p:nvPr/>
        </p:nvSpPr>
        <p:spPr>
          <a:xfrm>
            <a:off x="311700" y="3426400"/>
            <a:ext cx="8520600" cy="1437300"/>
          </a:xfrm>
          <a:prstGeom prst="rect">
            <a:avLst/>
          </a:prstGeom>
          <a:noFill/>
          <a:ln>
            <a:noFill/>
          </a:ln>
        </p:spPr>
        <p:txBody>
          <a:bodyPr anchorCtr="0" anchor="t" bIns="91425" lIns="91425" spcFirstLastPara="1" rIns="91425" wrap="square" tIns="91425">
            <a:noAutofit/>
          </a:bodyPr>
          <a:lstStyle/>
          <a:p>
            <a:pPr indent="0" lvl="0" marL="0" marR="0" rtl="0" algn="just">
              <a:lnSpc>
                <a:spcPct val="142916"/>
              </a:lnSpc>
              <a:spcBef>
                <a:spcPts val="930"/>
              </a:spcBef>
              <a:spcAft>
                <a:spcPts val="0"/>
              </a:spcAft>
              <a:buNone/>
            </a:pPr>
            <a:r>
              <a:rPr b="1" lang="en" sz="1300" u="sng">
                <a:latin typeface="Courier New"/>
                <a:ea typeface="Courier New"/>
                <a:cs typeface="Courier New"/>
                <a:sym typeface="Courier New"/>
              </a:rPr>
              <a:t>Canny Edge Detection:</a:t>
            </a:r>
            <a:endParaRPr b="1" sz="1300" u="sng">
              <a:latin typeface="Courier New"/>
              <a:ea typeface="Courier New"/>
              <a:cs typeface="Courier New"/>
              <a:sym typeface="Courier New"/>
            </a:endParaRPr>
          </a:p>
          <a:p>
            <a:pPr indent="0" lvl="0" marL="0" marR="100330" rtl="0" algn="just">
              <a:spcBef>
                <a:spcPts val="5"/>
              </a:spcBef>
              <a:spcAft>
                <a:spcPts val="0"/>
              </a:spcAft>
              <a:buNone/>
            </a:pPr>
            <a:r>
              <a:rPr lang="en" sz="1100">
                <a:latin typeface="Courier New"/>
                <a:ea typeface="Courier New"/>
                <a:cs typeface="Courier New"/>
                <a:sym typeface="Courier New"/>
              </a:rPr>
              <a:t>Canny edge detection algorithm has multiple stages. Precisely, there are five stages to detect the edges using this algorithm.</a:t>
            </a:r>
            <a:endParaRPr sz="1100">
              <a:latin typeface="Courier New"/>
              <a:ea typeface="Courier New"/>
              <a:cs typeface="Courier New"/>
              <a:sym typeface="Courier New"/>
            </a:endParaRPr>
          </a:p>
          <a:p>
            <a:pPr indent="-279400" lvl="0" marL="457200" marR="100330" rtl="0" algn="just">
              <a:spcBef>
                <a:spcPts val="5"/>
              </a:spcBef>
              <a:spcAft>
                <a:spcPts val="0"/>
              </a:spcAft>
              <a:buSzPts val="800"/>
              <a:buFont typeface="Courier New"/>
              <a:buChar char="●"/>
            </a:pPr>
            <a:r>
              <a:rPr b="1" lang="en" sz="800">
                <a:latin typeface="Courier New"/>
                <a:ea typeface="Courier New"/>
                <a:cs typeface="Courier New"/>
                <a:sym typeface="Courier New"/>
              </a:rPr>
              <a:t>Image Smoothening</a:t>
            </a:r>
            <a:endParaRPr b="1" sz="800">
              <a:latin typeface="Courier New"/>
              <a:ea typeface="Courier New"/>
              <a:cs typeface="Courier New"/>
              <a:sym typeface="Courier New"/>
            </a:endParaRPr>
          </a:p>
          <a:p>
            <a:pPr indent="-279400" lvl="0" marL="457200" marR="100330" rtl="0" algn="just">
              <a:spcBef>
                <a:spcPts val="0"/>
              </a:spcBef>
              <a:spcAft>
                <a:spcPts val="0"/>
              </a:spcAft>
              <a:buSzPts val="800"/>
              <a:buFont typeface="Courier New"/>
              <a:buChar char="●"/>
            </a:pPr>
            <a:r>
              <a:rPr b="1" lang="en" sz="800">
                <a:latin typeface="Courier New"/>
                <a:ea typeface="Courier New"/>
                <a:cs typeface="Courier New"/>
                <a:sym typeface="Courier New"/>
              </a:rPr>
              <a:t>Gradient Magnitude</a:t>
            </a:r>
            <a:endParaRPr b="1" sz="800">
              <a:latin typeface="Courier New"/>
              <a:ea typeface="Courier New"/>
              <a:cs typeface="Courier New"/>
              <a:sym typeface="Courier New"/>
            </a:endParaRPr>
          </a:p>
          <a:p>
            <a:pPr indent="-279400" lvl="0" marL="457200" marR="100330" rtl="0" algn="just">
              <a:spcBef>
                <a:spcPts val="0"/>
              </a:spcBef>
              <a:spcAft>
                <a:spcPts val="0"/>
              </a:spcAft>
              <a:buSzPts val="800"/>
              <a:buFont typeface="Courier New"/>
              <a:buChar char="●"/>
            </a:pPr>
            <a:r>
              <a:rPr b="1" lang="en" sz="800">
                <a:latin typeface="Courier New"/>
                <a:ea typeface="Courier New"/>
                <a:cs typeface="Courier New"/>
                <a:sym typeface="Courier New"/>
              </a:rPr>
              <a:t>Non-maximum </a:t>
            </a:r>
            <a:r>
              <a:rPr b="1" lang="en" sz="800">
                <a:latin typeface="Courier New"/>
                <a:ea typeface="Courier New"/>
                <a:cs typeface="Courier New"/>
                <a:sym typeface="Courier New"/>
              </a:rPr>
              <a:t>Suppression</a:t>
            </a:r>
            <a:endParaRPr b="1" sz="800">
              <a:latin typeface="Courier New"/>
              <a:ea typeface="Courier New"/>
              <a:cs typeface="Courier New"/>
              <a:sym typeface="Courier New"/>
            </a:endParaRPr>
          </a:p>
          <a:p>
            <a:pPr indent="-279400" lvl="0" marL="457200" marR="100330" rtl="0" algn="just">
              <a:spcBef>
                <a:spcPts val="0"/>
              </a:spcBef>
              <a:spcAft>
                <a:spcPts val="0"/>
              </a:spcAft>
              <a:buSzPts val="800"/>
              <a:buFont typeface="Courier New"/>
              <a:buChar char="●"/>
            </a:pPr>
            <a:r>
              <a:rPr b="1" lang="en" sz="800">
                <a:latin typeface="Courier New"/>
                <a:ea typeface="Courier New"/>
                <a:cs typeface="Courier New"/>
                <a:sym typeface="Courier New"/>
              </a:rPr>
              <a:t>Double Threshold</a:t>
            </a:r>
            <a:endParaRPr b="1" sz="800">
              <a:latin typeface="Courier New"/>
              <a:ea typeface="Courier New"/>
              <a:cs typeface="Courier New"/>
              <a:sym typeface="Courier New"/>
            </a:endParaRPr>
          </a:p>
          <a:p>
            <a:pPr indent="-279400" lvl="0" marL="457200" marR="100330" rtl="0" algn="just">
              <a:spcBef>
                <a:spcPts val="0"/>
              </a:spcBef>
              <a:spcAft>
                <a:spcPts val="0"/>
              </a:spcAft>
              <a:buSzPts val="800"/>
              <a:buFont typeface="Courier New"/>
              <a:buChar char="●"/>
            </a:pPr>
            <a:r>
              <a:rPr b="1" lang="en" sz="800">
                <a:latin typeface="Courier New"/>
                <a:ea typeface="Courier New"/>
                <a:cs typeface="Courier New"/>
                <a:sym typeface="Courier New"/>
              </a:rPr>
              <a:t>Hysteresis</a:t>
            </a:r>
            <a:endParaRPr b="1" sz="800">
              <a:latin typeface="Courier New"/>
              <a:ea typeface="Courier New"/>
              <a:cs typeface="Courier New"/>
              <a:sym typeface="Courier New"/>
            </a:endParaRPr>
          </a:p>
        </p:txBody>
      </p:sp>
      <p:sp>
        <p:nvSpPr>
          <p:cNvPr id="120" name="Google Shape;120;p21"/>
          <p:cNvSpPr txBox="1"/>
          <p:nvPr/>
        </p:nvSpPr>
        <p:spPr>
          <a:xfrm>
            <a:off x="311700" y="1937875"/>
            <a:ext cx="4746300" cy="1437300"/>
          </a:xfrm>
          <a:prstGeom prst="rect">
            <a:avLst/>
          </a:prstGeom>
          <a:noFill/>
          <a:ln>
            <a:noFill/>
          </a:ln>
        </p:spPr>
        <p:txBody>
          <a:bodyPr anchorCtr="0" anchor="t" bIns="91425" lIns="91425" spcFirstLastPara="1" rIns="91425" wrap="square" tIns="91425">
            <a:noAutofit/>
          </a:bodyPr>
          <a:lstStyle/>
          <a:p>
            <a:pPr indent="0" lvl="0" marL="0" marR="0" rtl="0" algn="just">
              <a:lnSpc>
                <a:spcPct val="142916"/>
              </a:lnSpc>
              <a:spcBef>
                <a:spcPts val="930"/>
              </a:spcBef>
              <a:spcAft>
                <a:spcPts val="0"/>
              </a:spcAft>
              <a:buNone/>
            </a:pPr>
            <a:r>
              <a:rPr lang="en" sz="900">
                <a:latin typeface="Courier New"/>
                <a:ea typeface="Courier New"/>
                <a:cs typeface="Courier New"/>
                <a:sym typeface="Courier New"/>
              </a:rPr>
              <a:t>Fig. 3. Input image (RGB format)</a:t>
            </a:r>
            <a:endParaRPr sz="900">
              <a:latin typeface="Courier New"/>
              <a:ea typeface="Courier New"/>
              <a:cs typeface="Courier New"/>
              <a:sym typeface="Courier New"/>
            </a:endParaRPr>
          </a:p>
          <a:p>
            <a:pPr indent="0" lvl="0" marL="0" marR="0" rtl="0" algn="just">
              <a:lnSpc>
                <a:spcPct val="142916"/>
              </a:lnSpc>
              <a:spcBef>
                <a:spcPts val="930"/>
              </a:spcBef>
              <a:spcAft>
                <a:spcPts val="0"/>
              </a:spcAft>
              <a:buNone/>
            </a:pPr>
            <a:r>
              <a:rPr lang="en" sz="900">
                <a:latin typeface="Courier New"/>
                <a:ea typeface="Courier New"/>
                <a:cs typeface="Courier New"/>
                <a:sym typeface="Courier New"/>
              </a:rPr>
              <a:t>Fig. 4. Roberts cross edge detection</a:t>
            </a:r>
            <a:endParaRPr sz="900">
              <a:latin typeface="Courier New"/>
              <a:ea typeface="Courier New"/>
              <a:cs typeface="Courier New"/>
              <a:sym typeface="Courier New"/>
            </a:endParaRPr>
          </a:p>
          <a:p>
            <a:pPr indent="0" lvl="0" marL="0" marR="0" rtl="0" algn="just">
              <a:lnSpc>
                <a:spcPct val="142916"/>
              </a:lnSpc>
              <a:spcBef>
                <a:spcPts val="930"/>
              </a:spcBef>
              <a:spcAft>
                <a:spcPts val="0"/>
              </a:spcAft>
              <a:buNone/>
            </a:pPr>
            <a:r>
              <a:rPr lang="en" sz="900">
                <a:latin typeface="Courier New"/>
                <a:ea typeface="Courier New"/>
                <a:cs typeface="Courier New"/>
                <a:sym typeface="Courier New"/>
              </a:rPr>
              <a:t>Fig. 5. Laplacian edge detection</a:t>
            </a:r>
            <a:endParaRPr sz="900">
              <a:latin typeface="Courier New"/>
              <a:ea typeface="Courier New"/>
              <a:cs typeface="Courier New"/>
              <a:sym typeface="Courier New"/>
            </a:endParaRPr>
          </a:p>
          <a:p>
            <a:pPr indent="0" lvl="0" marL="0" marR="0" rtl="0" algn="just">
              <a:lnSpc>
                <a:spcPct val="142916"/>
              </a:lnSpc>
              <a:spcBef>
                <a:spcPts val="930"/>
              </a:spcBef>
              <a:spcAft>
                <a:spcPts val="0"/>
              </a:spcAft>
              <a:buNone/>
            </a:pPr>
            <a:r>
              <a:rPr lang="en" sz="900">
                <a:latin typeface="Courier New"/>
                <a:ea typeface="Courier New"/>
                <a:cs typeface="Courier New"/>
                <a:sym typeface="Courier New"/>
              </a:rPr>
              <a:t>Fig. 6. Canny edge detection</a:t>
            </a:r>
            <a:endParaRPr sz="12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