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xml" ContentType="application/vnd.openxmlformats-officedocument.presentationml.comments+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sldIdLst>
    <p:sldId id="264" r:id="rId2"/>
    <p:sldId id="355" r:id="rId3"/>
    <p:sldId id="362" r:id="rId4"/>
    <p:sldId id="656" r:id="rId5"/>
    <p:sldId id="657" r:id="rId6"/>
    <p:sldId id="667" r:id="rId7"/>
    <p:sldId id="652" r:id="rId8"/>
    <p:sldId id="671" r:id="rId9"/>
    <p:sldId id="649" r:id="rId10"/>
    <p:sldId id="417" r:id="rId11"/>
    <p:sldId id="421" r:id="rId12"/>
    <p:sldId id="632" r:id="rId13"/>
    <p:sldId id="664" r:id="rId14"/>
    <p:sldId id="412" r:id="rId15"/>
    <p:sldId id="414" r:id="rId16"/>
    <p:sldId id="416" r:id="rId17"/>
    <p:sldId id="413" r:id="rId18"/>
    <p:sldId id="420" r:id="rId19"/>
    <p:sldId id="668" r:id="rId20"/>
    <p:sldId id="669" r:id="rId21"/>
    <p:sldId id="360" r:id="rId22"/>
    <p:sldId id="650" r:id="rId23"/>
    <p:sldId id="658" r:id="rId24"/>
    <p:sldId id="672" r:id="rId25"/>
    <p:sldId id="634" r:id="rId26"/>
    <p:sldId id="635" r:id="rId27"/>
    <p:sldId id="636" r:id="rId28"/>
    <p:sldId id="637" r:id="rId29"/>
    <p:sldId id="284" r:id="rId30"/>
    <p:sldId id="286" r:id="rId31"/>
    <p:sldId id="287" r:id="rId32"/>
    <p:sldId id="288" r:id="rId33"/>
    <p:sldId id="296" r:id="rId34"/>
    <p:sldId id="581" r:id="rId35"/>
    <p:sldId id="403" r:id="rId36"/>
    <p:sldId id="585" r:id="rId37"/>
    <p:sldId id="670" r:id="rId38"/>
    <p:sldId id="673" r:id="rId39"/>
    <p:sldId id="364" r:id="rId40"/>
    <p:sldId id="641" r:id="rId41"/>
    <p:sldId id="642" r:id="rId42"/>
    <p:sldId id="644" r:id="rId43"/>
    <p:sldId id="643" r:id="rId44"/>
    <p:sldId id="666" r:id="rId45"/>
    <p:sldId id="367" r:id="rId46"/>
    <p:sldId id="368" r:id="rId47"/>
    <p:sldId id="369" r:id="rId48"/>
    <p:sldId id="370" r:id="rId49"/>
    <p:sldId id="372" r:id="rId50"/>
    <p:sldId id="371" r:id="rId51"/>
    <p:sldId id="675" r:id="rId52"/>
    <p:sldId id="676" r:id="rId53"/>
    <p:sldId id="677" r:id="rId54"/>
    <p:sldId id="678" r:id="rId55"/>
    <p:sldId id="674" r:id="rId56"/>
    <p:sldId id="638" r:id="rId57"/>
    <p:sldId id="633" r:id="rId58"/>
    <p:sldId id="646" r:id="rId59"/>
    <p:sldId id="645" r:id="rId60"/>
    <p:sldId id="267" r:id="rId6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491" autoAdjust="0"/>
  </p:normalViewPr>
  <p:slideViewPr>
    <p:cSldViewPr snapToGrid="0" snapToObjects="1">
      <p:cViewPr varScale="1">
        <p:scale>
          <a:sx n="167" d="100"/>
          <a:sy n="167" d="100"/>
        </p:scale>
        <p:origin x="162" y="270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msmith\Dropbox\__ISU\MIS536\Slides\intro_slid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msmith\Dropbox\__ISU\MIS536\Slides\intro_slid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Insurance claim</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Sheet1!$B$2:$B$17</c:f>
              <c:numCache>
                <c:formatCode>General</c:formatCode>
                <c:ptCount val="16"/>
                <c:pt idx="0">
                  <c:v>8</c:v>
                </c:pt>
                <c:pt idx="1">
                  <c:v>12</c:v>
                </c:pt>
                <c:pt idx="2">
                  <c:v>3</c:v>
                </c:pt>
                <c:pt idx="3">
                  <c:v>8</c:v>
                </c:pt>
                <c:pt idx="4">
                  <c:v>14</c:v>
                </c:pt>
                <c:pt idx="5">
                  <c:v>13</c:v>
                </c:pt>
                <c:pt idx="6">
                  <c:v>30</c:v>
                </c:pt>
                <c:pt idx="7">
                  <c:v>14</c:v>
                </c:pt>
                <c:pt idx="8">
                  <c:v>3</c:v>
                </c:pt>
                <c:pt idx="9">
                  <c:v>18</c:v>
                </c:pt>
                <c:pt idx="10">
                  <c:v>12</c:v>
                </c:pt>
                <c:pt idx="11">
                  <c:v>23</c:v>
                </c:pt>
                <c:pt idx="12">
                  <c:v>27</c:v>
                </c:pt>
                <c:pt idx="13">
                  <c:v>12</c:v>
                </c:pt>
                <c:pt idx="14">
                  <c:v>10</c:v>
                </c:pt>
                <c:pt idx="15">
                  <c:v>23</c:v>
                </c:pt>
              </c:numCache>
            </c:numRef>
          </c:xVal>
          <c:yVal>
            <c:numRef>
              <c:f>Sheet1!$C$2:$C$17</c:f>
              <c:numCache>
                <c:formatCode>"$"#,##0.00_);[Red]\("$"#,##0.00\)</c:formatCode>
                <c:ptCount val="16"/>
                <c:pt idx="0">
                  <c:v>20020</c:v>
                </c:pt>
                <c:pt idx="1">
                  <c:v>100000</c:v>
                </c:pt>
                <c:pt idx="2">
                  <c:v>3000</c:v>
                </c:pt>
                <c:pt idx="3">
                  <c:v>23478</c:v>
                </c:pt>
                <c:pt idx="4">
                  <c:v>234776</c:v>
                </c:pt>
                <c:pt idx="5">
                  <c:v>200500</c:v>
                </c:pt>
                <c:pt idx="6">
                  <c:v>1220500</c:v>
                </c:pt>
                <c:pt idx="7">
                  <c:v>30000</c:v>
                </c:pt>
                <c:pt idx="8">
                  <c:v>5690</c:v>
                </c:pt>
                <c:pt idx="9">
                  <c:v>456231</c:v>
                </c:pt>
                <c:pt idx="10">
                  <c:v>30000</c:v>
                </c:pt>
                <c:pt idx="11">
                  <c:v>890900</c:v>
                </c:pt>
                <c:pt idx="12">
                  <c:v>760000</c:v>
                </c:pt>
                <c:pt idx="13">
                  <c:v>49000</c:v>
                </c:pt>
                <c:pt idx="14">
                  <c:v>86000</c:v>
                </c:pt>
                <c:pt idx="15">
                  <c:v>389000</c:v>
                </c:pt>
              </c:numCache>
            </c:numRef>
          </c:yVal>
          <c:smooth val="0"/>
          <c:extLst>
            <c:ext xmlns:c16="http://schemas.microsoft.com/office/drawing/2014/chart" uri="{C3380CC4-5D6E-409C-BE32-E72D297353CC}">
              <c16:uniqueId val="{00000000-4359-4F24-B51F-0A43DEB67B56}"/>
            </c:ext>
          </c:extLst>
        </c:ser>
        <c:dLbls>
          <c:showLegendKey val="0"/>
          <c:showVal val="0"/>
          <c:showCatName val="0"/>
          <c:showSerName val="0"/>
          <c:showPercent val="0"/>
          <c:showBubbleSize val="0"/>
        </c:dLbls>
        <c:axId val="813067152"/>
        <c:axId val="560506224"/>
      </c:scatterChart>
      <c:valAx>
        <c:axId val="81306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506224"/>
        <c:crosses val="autoZero"/>
        <c:crossBetween val="midCat"/>
      </c:valAx>
      <c:valAx>
        <c:axId val="5605062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067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Insurance claim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1"/>
            <c:dispEq val="1"/>
            <c:trendlineLbl>
              <c:layout>
                <c:manualLayout>
                  <c:x val="3.4125807284000387E-2"/>
                  <c:y val="-8.1724624293703016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dirty="0"/>
                      <a:t>y = 1715.3x</a:t>
                    </a:r>
                    <a:r>
                      <a:rPr lang="en-US" b="1" baseline="30000" dirty="0"/>
                      <a:t>2</a:t>
                    </a:r>
                    <a:r>
                      <a:rPr lang="en-US" b="1" baseline="0" dirty="0"/>
                      <a:t> - 13623x + 21404</a:t>
                    </a:r>
                    <a:br>
                      <a:rPr lang="en-US" b="1" baseline="0" dirty="0"/>
                    </a:br>
                    <a:r>
                      <a:rPr lang="en-US" b="1" baseline="0" dirty="0"/>
                      <a:t>R² = 0.9011</a:t>
                    </a:r>
                    <a:endParaRPr lang="en-US" b="1"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Sheet1!$B$2:$B$17</c:f>
              <c:numCache>
                <c:formatCode>General</c:formatCode>
                <c:ptCount val="16"/>
                <c:pt idx="0">
                  <c:v>8</c:v>
                </c:pt>
                <c:pt idx="1">
                  <c:v>12</c:v>
                </c:pt>
                <c:pt idx="2">
                  <c:v>3</c:v>
                </c:pt>
                <c:pt idx="3">
                  <c:v>8</c:v>
                </c:pt>
                <c:pt idx="4">
                  <c:v>14</c:v>
                </c:pt>
                <c:pt idx="5">
                  <c:v>13</c:v>
                </c:pt>
                <c:pt idx="6">
                  <c:v>30</c:v>
                </c:pt>
                <c:pt idx="7">
                  <c:v>14</c:v>
                </c:pt>
                <c:pt idx="8">
                  <c:v>3</c:v>
                </c:pt>
                <c:pt idx="9">
                  <c:v>18</c:v>
                </c:pt>
                <c:pt idx="10">
                  <c:v>12</c:v>
                </c:pt>
                <c:pt idx="11">
                  <c:v>23</c:v>
                </c:pt>
                <c:pt idx="12">
                  <c:v>27</c:v>
                </c:pt>
                <c:pt idx="13">
                  <c:v>12</c:v>
                </c:pt>
                <c:pt idx="14">
                  <c:v>10</c:v>
                </c:pt>
                <c:pt idx="15">
                  <c:v>23</c:v>
                </c:pt>
              </c:numCache>
            </c:numRef>
          </c:xVal>
          <c:yVal>
            <c:numRef>
              <c:f>Sheet1!$C$2:$C$17</c:f>
              <c:numCache>
                <c:formatCode>"$"#,##0.00_);[Red]\("$"#,##0.00\)</c:formatCode>
                <c:ptCount val="16"/>
                <c:pt idx="0">
                  <c:v>20020</c:v>
                </c:pt>
                <c:pt idx="1">
                  <c:v>100000</c:v>
                </c:pt>
                <c:pt idx="2">
                  <c:v>3000</c:v>
                </c:pt>
                <c:pt idx="3">
                  <c:v>23478</c:v>
                </c:pt>
                <c:pt idx="4">
                  <c:v>234776</c:v>
                </c:pt>
                <c:pt idx="5">
                  <c:v>200500</c:v>
                </c:pt>
                <c:pt idx="6">
                  <c:v>1220500</c:v>
                </c:pt>
                <c:pt idx="7">
                  <c:v>30000</c:v>
                </c:pt>
                <c:pt idx="8">
                  <c:v>5690</c:v>
                </c:pt>
                <c:pt idx="9">
                  <c:v>456231</c:v>
                </c:pt>
                <c:pt idx="10">
                  <c:v>30000</c:v>
                </c:pt>
                <c:pt idx="11">
                  <c:v>890900</c:v>
                </c:pt>
                <c:pt idx="12">
                  <c:v>760000</c:v>
                </c:pt>
                <c:pt idx="13">
                  <c:v>49000</c:v>
                </c:pt>
                <c:pt idx="14">
                  <c:v>86000</c:v>
                </c:pt>
                <c:pt idx="15">
                  <c:v>389000</c:v>
                </c:pt>
              </c:numCache>
            </c:numRef>
          </c:yVal>
          <c:smooth val="0"/>
          <c:extLst>
            <c:ext xmlns:c16="http://schemas.microsoft.com/office/drawing/2014/chart" uri="{C3380CC4-5D6E-409C-BE32-E72D297353CC}">
              <c16:uniqueId val="{00000001-F74C-4577-A4B6-7D9404261AAB}"/>
            </c:ext>
          </c:extLst>
        </c:ser>
        <c:dLbls>
          <c:showLegendKey val="0"/>
          <c:showVal val="0"/>
          <c:showCatName val="0"/>
          <c:showSerName val="0"/>
          <c:showPercent val="0"/>
          <c:showBubbleSize val="0"/>
        </c:dLbls>
        <c:axId val="813067152"/>
        <c:axId val="560506224"/>
      </c:scatterChart>
      <c:valAx>
        <c:axId val="81306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506224"/>
        <c:crosses val="autoZero"/>
        <c:crossBetween val="midCat"/>
      </c:valAx>
      <c:valAx>
        <c:axId val="5605062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067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30T11:21:50.227" idx="1">
    <p:pos x="10" y="10"/>
    <p:text/>
    <p:extLst>
      <p:ext uri="{C676402C-5697-4E1C-873F-D02D1690AC5C}">
        <p15:threadingInfo xmlns:p15="http://schemas.microsoft.com/office/powerpoint/2012/main" timeZoneBias="300"/>
      </p:ext>
    </p:extLst>
  </p:cm>
  <p:cm authorId="1" dt="2020-08-30T11:21:55.520" idx="2">
    <p:pos x="106" y="106"/>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E4DD8-6FF0-4898-8883-680B9814240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B43FC06-F994-4DFC-868B-EE9E60CCD3FA}">
      <dgm:prSet/>
      <dgm:spPr/>
      <dgm:t>
        <a:bodyPr/>
        <a:lstStyle/>
        <a:p>
          <a:pPr>
            <a:lnSpc>
              <a:spcPct val="100000"/>
            </a:lnSpc>
            <a:defRPr b="1"/>
          </a:pPr>
          <a:r>
            <a:rPr lang="en-US"/>
            <a:t>Descriptive analytics: What happened?</a:t>
          </a:r>
        </a:p>
      </dgm:t>
    </dgm:pt>
    <dgm:pt modelId="{A18CDD03-21DD-49A3-9D5A-FA2F1931FE1C}" type="parTrans" cxnId="{7D589499-609B-4BC2-B77B-3E8945DD31C3}">
      <dgm:prSet/>
      <dgm:spPr/>
      <dgm:t>
        <a:bodyPr/>
        <a:lstStyle/>
        <a:p>
          <a:endParaRPr lang="en-US"/>
        </a:p>
      </dgm:t>
    </dgm:pt>
    <dgm:pt modelId="{26F3DD80-0766-439F-9EAF-DF05369E6819}" type="sibTrans" cxnId="{7D589499-609B-4BC2-B77B-3E8945DD31C3}">
      <dgm:prSet/>
      <dgm:spPr/>
      <dgm:t>
        <a:bodyPr/>
        <a:lstStyle/>
        <a:p>
          <a:endParaRPr lang="en-US"/>
        </a:p>
      </dgm:t>
    </dgm:pt>
    <dgm:pt modelId="{15C8C493-2EDF-4D60-9111-D95AE0686F4B}">
      <dgm:prSet/>
      <dgm:spPr/>
      <dgm:t>
        <a:bodyPr/>
        <a:lstStyle/>
        <a:p>
          <a:pPr>
            <a:lnSpc>
              <a:spcPct val="100000"/>
            </a:lnSpc>
          </a:pPr>
          <a:r>
            <a:rPr lang="en-US"/>
            <a:t>- uses data to understand past, answers the questions what happened and why did it happen</a:t>
          </a:r>
        </a:p>
      </dgm:t>
    </dgm:pt>
    <dgm:pt modelId="{C073FAE1-698E-4F45-AA74-C7AAD0BB7794}" type="parTrans" cxnId="{6DC02815-92DA-4D66-98B2-752A568FC33E}">
      <dgm:prSet/>
      <dgm:spPr/>
      <dgm:t>
        <a:bodyPr/>
        <a:lstStyle/>
        <a:p>
          <a:endParaRPr lang="en-US"/>
        </a:p>
      </dgm:t>
    </dgm:pt>
    <dgm:pt modelId="{8D3B5D6E-FDAE-4352-8120-DE1232D22F14}" type="sibTrans" cxnId="{6DC02815-92DA-4D66-98B2-752A568FC33E}">
      <dgm:prSet/>
      <dgm:spPr/>
      <dgm:t>
        <a:bodyPr/>
        <a:lstStyle/>
        <a:p>
          <a:endParaRPr lang="en-US"/>
        </a:p>
      </dgm:t>
    </dgm:pt>
    <dgm:pt modelId="{E7C6A7B0-EA92-4D69-B03C-0FE47CDE1C52}">
      <dgm:prSet/>
      <dgm:spPr/>
      <dgm:t>
        <a:bodyPr/>
        <a:lstStyle/>
        <a:p>
          <a:pPr>
            <a:lnSpc>
              <a:spcPct val="100000"/>
            </a:lnSpc>
            <a:defRPr b="1"/>
          </a:pPr>
          <a:r>
            <a:rPr lang="en-US"/>
            <a:t>Diagnostics Analytics: Why did this happen?</a:t>
          </a:r>
        </a:p>
      </dgm:t>
    </dgm:pt>
    <dgm:pt modelId="{B913FB99-01C7-408D-8AA6-7ADD13ABDEA8}" type="parTrans" cxnId="{52013945-73EA-4199-A71E-CFECCDCEE83C}">
      <dgm:prSet/>
      <dgm:spPr/>
      <dgm:t>
        <a:bodyPr/>
        <a:lstStyle/>
        <a:p>
          <a:endParaRPr lang="en-US"/>
        </a:p>
      </dgm:t>
    </dgm:pt>
    <dgm:pt modelId="{53FA2DF2-B469-4742-A406-FF7C2383D724}" type="sibTrans" cxnId="{52013945-73EA-4199-A71E-CFECCDCEE83C}">
      <dgm:prSet/>
      <dgm:spPr/>
      <dgm:t>
        <a:bodyPr/>
        <a:lstStyle/>
        <a:p>
          <a:endParaRPr lang="en-US"/>
        </a:p>
      </dgm:t>
    </dgm:pt>
    <dgm:pt modelId="{37C0BC74-C137-4265-952A-123AA8AF8ABD}">
      <dgm:prSet/>
      <dgm:spPr/>
      <dgm:t>
        <a:bodyPr/>
        <a:lstStyle/>
        <a:p>
          <a:pPr>
            <a:lnSpc>
              <a:spcPct val="100000"/>
            </a:lnSpc>
          </a:pPr>
          <a:r>
            <a:rPr lang="en-US"/>
            <a:t>- uses data to infer the antecedent factors that caused some outcome to happen</a:t>
          </a:r>
        </a:p>
      </dgm:t>
    </dgm:pt>
    <dgm:pt modelId="{8033B52F-1179-48A2-BBB3-15D686962E62}" type="parTrans" cxnId="{1F82F633-5DC4-4C13-A3F7-B325CA0B162A}">
      <dgm:prSet/>
      <dgm:spPr/>
      <dgm:t>
        <a:bodyPr/>
        <a:lstStyle/>
        <a:p>
          <a:endParaRPr lang="en-US"/>
        </a:p>
      </dgm:t>
    </dgm:pt>
    <dgm:pt modelId="{6B7813CD-A8FE-4DCD-A631-73DF252E08B0}" type="sibTrans" cxnId="{1F82F633-5DC4-4C13-A3F7-B325CA0B162A}">
      <dgm:prSet/>
      <dgm:spPr/>
      <dgm:t>
        <a:bodyPr/>
        <a:lstStyle/>
        <a:p>
          <a:endParaRPr lang="en-US"/>
        </a:p>
      </dgm:t>
    </dgm:pt>
    <dgm:pt modelId="{584CA0FC-1E61-4F8B-88E3-24E4BB042962}">
      <dgm:prSet/>
      <dgm:spPr/>
      <dgm:t>
        <a:bodyPr/>
        <a:lstStyle/>
        <a:p>
          <a:pPr>
            <a:lnSpc>
              <a:spcPct val="100000"/>
            </a:lnSpc>
            <a:defRPr b="1"/>
          </a:pPr>
          <a:r>
            <a:rPr lang="en-US"/>
            <a:t>Predictive analytics: What could happen?</a:t>
          </a:r>
        </a:p>
      </dgm:t>
    </dgm:pt>
    <dgm:pt modelId="{51868D68-5109-4764-B2B6-B5E3CF4228EF}" type="parTrans" cxnId="{5DA0BEC8-8DB6-4888-9E87-512D33686488}">
      <dgm:prSet/>
      <dgm:spPr/>
      <dgm:t>
        <a:bodyPr/>
        <a:lstStyle/>
        <a:p>
          <a:endParaRPr lang="en-US"/>
        </a:p>
      </dgm:t>
    </dgm:pt>
    <dgm:pt modelId="{AB7569F0-D51E-4689-A3CD-74320F9E25D8}" type="sibTrans" cxnId="{5DA0BEC8-8DB6-4888-9E87-512D33686488}">
      <dgm:prSet/>
      <dgm:spPr/>
      <dgm:t>
        <a:bodyPr/>
        <a:lstStyle/>
        <a:p>
          <a:endParaRPr lang="en-US"/>
        </a:p>
      </dgm:t>
    </dgm:pt>
    <dgm:pt modelId="{E0189D9E-3BB1-4E22-9EFB-756EAB04DB85}">
      <dgm:prSet/>
      <dgm:spPr/>
      <dgm:t>
        <a:bodyPr/>
        <a:lstStyle/>
        <a:p>
          <a:pPr>
            <a:lnSpc>
              <a:spcPct val="100000"/>
            </a:lnSpc>
          </a:pPr>
          <a:r>
            <a:rPr lang="en-US"/>
            <a:t>- utilizes statistical and machine learning techniques to make predictions about the future</a:t>
          </a:r>
        </a:p>
      </dgm:t>
    </dgm:pt>
    <dgm:pt modelId="{75B0D3E6-5A92-44B5-B49F-CB027201D656}" type="parTrans" cxnId="{099253B8-565A-4AF6-A160-332B2AC80904}">
      <dgm:prSet/>
      <dgm:spPr/>
      <dgm:t>
        <a:bodyPr/>
        <a:lstStyle/>
        <a:p>
          <a:endParaRPr lang="en-US"/>
        </a:p>
      </dgm:t>
    </dgm:pt>
    <dgm:pt modelId="{4C21999B-9246-4952-B22A-723FF571583F}" type="sibTrans" cxnId="{099253B8-565A-4AF6-A160-332B2AC80904}">
      <dgm:prSet/>
      <dgm:spPr/>
      <dgm:t>
        <a:bodyPr/>
        <a:lstStyle/>
        <a:p>
          <a:endParaRPr lang="en-US"/>
        </a:p>
      </dgm:t>
    </dgm:pt>
    <dgm:pt modelId="{BD5D07C3-2FAF-47D8-92AF-8FA69D3FBEFC}">
      <dgm:prSet/>
      <dgm:spPr/>
      <dgm:t>
        <a:bodyPr/>
        <a:lstStyle/>
        <a:p>
          <a:pPr>
            <a:lnSpc>
              <a:spcPct val="100000"/>
            </a:lnSpc>
            <a:defRPr b="1"/>
          </a:pPr>
          <a:r>
            <a:rPr lang="en-US"/>
            <a:t>Prescriptive analytics: What should we do?</a:t>
          </a:r>
        </a:p>
      </dgm:t>
    </dgm:pt>
    <dgm:pt modelId="{93FD9DE9-6159-49BA-87D0-CA37CA8DA073}" type="parTrans" cxnId="{821AC162-F747-454C-96DF-4B3EAF319D63}">
      <dgm:prSet/>
      <dgm:spPr/>
      <dgm:t>
        <a:bodyPr/>
        <a:lstStyle/>
        <a:p>
          <a:endParaRPr lang="en-US"/>
        </a:p>
      </dgm:t>
    </dgm:pt>
    <dgm:pt modelId="{3C0BF341-6A16-44CF-A89F-9C64AF2702B2}" type="sibTrans" cxnId="{821AC162-F747-454C-96DF-4B3EAF319D63}">
      <dgm:prSet/>
      <dgm:spPr/>
      <dgm:t>
        <a:bodyPr/>
        <a:lstStyle/>
        <a:p>
          <a:endParaRPr lang="en-US"/>
        </a:p>
      </dgm:t>
    </dgm:pt>
    <dgm:pt modelId="{D40C2BC8-09E2-41E4-9617-810A52271062}">
      <dgm:prSet/>
      <dgm:spPr/>
      <dgm:t>
        <a:bodyPr/>
        <a:lstStyle/>
        <a:p>
          <a:pPr>
            <a:lnSpc>
              <a:spcPct val="100000"/>
            </a:lnSpc>
          </a:pPr>
          <a:r>
            <a:rPr lang="en-US"/>
            <a:t>- often uses optimization techniques, provides recommendations of actions that will take advantage of the predictions</a:t>
          </a:r>
        </a:p>
      </dgm:t>
    </dgm:pt>
    <dgm:pt modelId="{3A62F879-40A0-4B7F-B3BC-F8DAF992FB43}" type="parTrans" cxnId="{DB109638-DEA8-45E5-9FF1-FC5E294BBDD8}">
      <dgm:prSet/>
      <dgm:spPr/>
      <dgm:t>
        <a:bodyPr/>
        <a:lstStyle/>
        <a:p>
          <a:endParaRPr lang="en-US"/>
        </a:p>
      </dgm:t>
    </dgm:pt>
    <dgm:pt modelId="{07F6E195-004F-4AAE-975D-CCB57D505259}" type="sibTrans" cxnId="{DB109638-DEA8-45E5-9FF1-FC5E294BBDD8}">
      <dgm:prSet/>
      <dgm:spPr/>
      <dgm:t>
        <a:bodyPr/>
        <a:lstStyle/>
        <a:p>
          <a:endParaRPr lang="en-US"/>
        </a:p>
      </dgm:t>
    </dgm:pt>
    <dgm:pt modelId="{284F4BDD-8773-46A9-B560-D45B592ED8FE}" type="pres">
      <dgm:prSet presAssocID="{289E4DD8-6FF0-4898-8883-680B98142405}" presName="root" presStyleCnt="0">
        <dgm:presLayoutVars>
          <dgm:dir/>
          <dgm:resizeHandles val="exact"/>
        </dgm:presLayoutVars>
      </dgm:prSet>
      <dgm:spPr/>
    </dgm:pt>
    <dgm:pt modelId="{64924299-988E-4097-B11A-2B77D2D1D380}" type="pres">
      <dgm:prSet presAssocID="{2B43FC06-F994-4DFC-868B-EE9E60CCD3FA}" presName="compNode" presStyleCnt="0"/>
      <dgm:spPr/>
    </dgm:pt>
    <dgm:pt modelId="{F4D617E6-4934-4B5D-8AB3-C6AB16434B96}" type="pres">
      <dgm:prSet presAssocID="{2B43FC06-F994-4DFC-868B-EE9E60CCD3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6D7CA68-69C3-49F6-8E85-4A8D0B564BC8}" type="pres">
      <dgm:prSet presAssocID="{2B43FC06-F994-4DFC-868B-EE9E60CCD3FA}" presName="iconSpace" presStyleCnt="0"/>
      <dgm:spPr/>
    </dgm:pt>
    <dgm:pt modelId="{165C8A9C-AC61-4F4E-A9E9-3DE105514D56}" type="pres">
      <dgm:prSet presAssocID="{2B43FC06-F994-4DFC-868B-EE9E60CCD3FA}" presName="parTx" presStyleLbl="revTx" presStyleIdx="0" presStyleCnt="8">
        <dgm:presLayoutVars>
          <dgm:chMax val="0"/>
          <dgm:chPref val="0"/>
        </dgm:presLayoutVars>
      </dgm:prSet>
      <dgm:spPr/>
    </dgm:pt>
    <dgm:pt modelId="{7036284B-8946-436F-8376-6645CF659225}" type="pres">
      <dgm:prSet presAssocID="{2B43FC06-F994-4DFC-868B-EE9E60CCD3FA}" presName="txSpace" presStyleCnt="0"/>
      <dgm:spPr/>
    </dgm:pt>
    <dgm:pt modelId="{A21F3179-07B6-4959-90C5-78DEC2503F1E}" type="pres">
      <dgm:prSet presAssocID="{2B43FC06-F994-4DFC-868B-EE9E60CCD3FA}" presName="desTx" presStyleLbl="revTx" presStyleIdx="1" presStyleCnt="8">
        <dgm:presLayoutVars/>
      </dgm:prSet>
      <dgm:spPr/>
    </dgm:pt>
    <dgm:pt modelId="{FDB605C4-722E-4F39-9819-28CF27192EED}" type="pres">
      <dgm:prSet presAssocID="{26F3DD80-0766-439F-9EAF-DF05369E6819}" presName="sibTrans" presStyleCnt="0"/>
      <dgm:spPr/>
    </dgm:pt>
    <dgm:pt modelId="{A484D465-C41D-42C9-853C-72A2B217323B}" type="pres">
      <dgm:prSet presAssocID="{E7C6A7B0-EA92-4D69-B03C-0FE47CDE1C52}" presName="compNode" presStyleCnt="0"/>
      <dgm:spPr/>
    </dgm:pt>
    <dgm:pt modelId="{9D27E078-37D3-4557-B6E5-9FF67B369E1D}" type="pres">
      <dgm:prSet presAssocID="{E7C6A7B0-EA92-4D69-B03C-0FE47CDE1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DC8F825C-3637-45B0-9F83-9931E01AA540}" type="pres">
      <dgm:prSet presAssocID="{E7C6A7B0-EA92-4D69-B03C-0FE47CDE1C52}" presName="iconSpace" presStyleCnt="0"/>
      <dgm:spPr/>
    </dgm:pt>
    <dgm:pt modelId="{683CFC31-144D-4221-9ECA-89714119AF48}" type="pres">
      <dgm:prSet presAssocID="{E7C6A7B0-EA92-4D69-B03C-0FE47CDE1C52}" presName="parTx" presStyleLbl="revTx" presStyleIdx="2" presStyleCnt="8">
        <dgm:presLayoutVars>
          <dgm:chMax val="0"/>
          <dgm:chPref val="0"/>
        </dgm:presLayoutVars>
      </dgm:prSet>
      <dgm:spPr/>
    </dgm:pt>
    <dgm:pt modelId="{DEEEAE7C-1B65-4DB6-B240-7ACCA3AD2DF6}" type="pres">
      <dgm:prSet presAssocID="{E7C6A7B0-EA92-4D69-B03C-0FE47CDE1C52}" presName="txSpace" presStyleCnt="0"/>
      <dgm:spPr/>
    </dgm:pt>
    <dgm:pt modelId="{8FB8672E-2B48-4498-BF85-99AB64CDA2BC}" type="pres">
      <dgm:prSet presAssocID="{E7C6A7B0-EA92-4D69-B03C-0FE47CDE1C52}" presName="desTx" presStyleLbl="revTx" presStyleIdx="3" presStyleCnt="8">
        <dgm:presLayoutVars/>
      </dgm:prSet>
      <dgm:spPr/>
    </dgm:pt>
    <dgm:pt modelId="{5FFCDBD5-4CB3-4FAA-B390-9F4D29377BBA}" type="pres">
      <dgm:prSet presAssocID="{53FA2DF2-B469-4742-A406-FF7C2383D724}" presName="sibTrans" presStyleCnt="0"/>
      <dgm:spPr/>
    </dgm:pt>
    <dgm:pt modelId="{4A1B9087-1B1F-4C49-8919-480ECEB54CE0}" type="pres">
      <dgm:prSet presAssocID="{584CA0FC-1E61-4F8B-88E3-24E4BB042962}" presName="compNode" presStyleCnt="0"/>
      <dgm:spPr/>
    </dgm:pt>
    <dgm:pt modelId="{46641B3C-FBFD-43DF-90E4-F63EADE32234}" type="pres">
      <dgm:prSet presAssocID="{584CA0FC-1E61-4F8B-88E3-24E4BB042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03C6EC-F5B2-44CF-96BD-0EED4567AACE}" type="pres">
      <dgm:prSet presAssocID="{584CA0FC-1E61-4F8B-88E3-24E4BB042962}" presName="iconSpace" presStyleCnt="0"/>
      <dgm:spPr/>
    </dgm:pt>
    <dgm:pt modelId="{C94AE048-2410-4B2E-9B0D-85A0679E1A16}" type="pres">
      <dgm:prSet presAssocID="{584CA0FC-1E61-4F8B-88E3-24E4BB042962}" presName="parTx" presStyleLbl="revTx" presStyleIdx="4" presStyleCnt="8">
        <dgm:presLayoutVars>
          <dgm:chMax val="0"/>
          <dgm:chPref val="0"/>
        </dgm:presLayoutVars>
      </dgm:prSet>
      <dgm:spPr/>
    </dgm:pt>
    <dgm:pt modelId="{CF85B7FC-DB12-4D37-A482-08E5C21EC4EE}" type="pres">
      <dgm:prSet presAssocID="{584CA0FC-1E61-4F8B-88E3-24E4BB042962}" presName="txSpace" presStyleCnt="0"/>
      <dgm:spPr/>
    </dgm:pt>
    <dgm:pt modelId="{3C6B5B97-48E0-49C9-8D50-B27F395480B8}" type="pres">
      <dgm:prSet presAssocID="{584CA0FC-1E61-4F8B-88E3-24E4BB042962}" presName="desTx" presStyleLbl="revTx" presStyleIdx="5" presStyleCnt="8">
        <dgm:presLayoutVars/>
      </dgm:prSet>
      <dgm:spPr/>
    </dgm:pt>
    <dgm:pt modelId="{92D6C4A8-1CCD-46E3-BAE9-6FEBE0A6DECA}" type="pres">
      <dgm:prSet presAssocID="{AB7569F0-D51E-4689-A3CD-74320F9E25D8}" presName="sibTrans" presStyleCnt="0"/>
      <dgm:spPr/>
    </dgm:pt>
    <dgm:pt modelId="{0EEEAD8D-B4B1-481E-B4A6-2DD2A4FF3D6C}" type="pres">
      <dgm:prSet presAssocID="{BD5D07C3-2FAF-47D8-92AF-8FA69D3FBEFC}" presName="compNode" presStyleCnt="0"/>
      <dgm:spPr/>
    </dgm:pt>
    <dgm:pt modelId="{09CFC42B-08CF-4493-B18D-669E0AA7ECA2}" type="pres">
      <dgm:prSet presAssocID="{BD5D07C3-2FAF-47D8-92AF-8FA69D3FBE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C67827FE-A028-436D-9C29-33483750BFBB}" type="pres">
      <dgm:prSet presAssocID="{BD5D07C3-2FAF-47D8-92AF-8FA69D3FBEFC}" presName="iconSpace" presStyleCnt="0"/>
      <dgm:spPr/>
    </dgm:pt>
    <dgm:pt modelId="{9FDB38E2-E297-4D1F-95A4-0B89968155DF}" type="pres">
      <dgm:prSet presAssocID="{BD5D07C3-2FAF-47D8-92AF-8FA69D3FBEFC}" presName="parTx" presStyleLbl="revTx" presStyleIdx="6" presStyleCnt="8">
        <dgm:presLayoutVars>
          <dgm:chMax val="0"/>
          <dgm:chPref val="0"/>
        </dgm:presLayoutVars>
      </dgm:prSet>
      <dgm:spPr/>
    </dgm:pt>
    <dgm:pt modelId="{31A529F5-F5CD-44B8-8C4B-07BC2F4061D7}" type="pres">
      <dgm:prSet presAssocID="{BD5D07C3-2FAF-47D8-92AF-8FA69D3FBEFC}" presName="txSpace" presStyleCnt="0"/>
      <dgm:spPr/>
    </dgm:pt>
    <dgm:pt modelId="{6443E70A-113A-409B-A1C8-726F8BB70C70}" type="pres">
      <dgm:prSet presAssocID="{BD5D07C3-2FAF-47D8-92AF-8FA69D3FBEFC}" presName="desTx" presStyleLbl="revTx" presStyleIdx="7" presStyleCnt="8">
        <dgm:presLayoutVars/>
      </dgm:prSet>
      <dgm:spPr/>
    </dgm:pt>
  </dgm:ptLst>
  <dgm:cxnLst>
    <dgm:cxn modelId="{6DC02815-92DA-4D66-98B2-752A568FC33E}" srcId="{2B43FC06-F994-4DFC-868B-EE9E60CCD3FA}" destId="{15C8C493-2EDF-4D60-9111-D95AE0686F4B}" srcOrd="0" destOrd="0" parTransId="{C073FAE1-698E-4F45-AA74-C7AAD0BB7794}" sibTransId="{8D3B5D6E-FDAE-4352-8120-DE1232D22F14}"/>
    <dgm:cxn modelId="{42196227-6105-461E-8DD0-A374EDDCBD59}" type="presOf" srcId="{D40C2BC8-09E2-41E4-9617-810A52271062}" destId="{6443E70A-113A-409B-A1C8-726F8BB70C70}" srcOrd="0" destOrd="0" presId="urn:microsoft.com/office/officeart/2018/2/layout/IconLabelDescriptionList"/>
    <dgm:cxn modelId="{456BAA28-EC28-49DF-A3FA-F50EFA0CCF7E}" type="presOf" srcId="{584CA0FC-1E61-4F8B-88E3-24E4BB042962}" destId="{C94AE048-2410-4B2E-9B0D-85A0679E1A16}" srcOrd="0" destOrd="0" presId="urn:microsoft.com/office/officeart/2018/2/layout/IconLabelDescriptionList"/>
    <dgm:cxn modelId="{AA30192A-1724-4BEA-B342-CB5499BB8C9B}" type="presOf" srcId="{BD5D07C3-2FAF-47D8-92AF-8FA69D3FBEFC}" destId="{9FDB38E2-E297-4D1F-95A4-0B89968155DF}" srcOrd="0" destOrd="0" presId="urn:microsoft.com/office/officeart/2018/2/layout/IconLabelDescriptionList"/>
    <dgm:cxn modelId="{BC8CE930-EE89-40CE-88B4-C70C83F7255A}" type="presOf" srcId="{E0189D9E-3BB1-4E22-9EFB-756EAB04DB85}" destId="{3C6B5B97-48E0-49C9-8D50-B27F395480B8}" srcOrd="0" destOrd="0" presId="urn:microsoft.com/office/officeart/2018/2/layout/IconLabelDescriptionList"/>
    <dgm:cxn modelId="{1F82F633-5DC4-4C13-A3F7-B325CA0B162A}" srcId="{E7C6A7B0-EA92-4D69-B03C-0FE47CDE1C52}" destId="{37C0BC74-C137-4265-952A-123AA8AF8ABD}" srcOrd="0" destOrd="0" parTransId="{8033B52F-1179-48A2-BBB3-15D686962E62}" sibTransId="{6B7813CD-A8FE-4DCD-A631-73DF252E08B0}"/>
    <dgm:cxn modelId="{DB109638-DEA8-45E5-9FF1-FC5E294BBDD8}" srcId="{BD5D07C3-2FAF-47D8-92AF-8FA69D3FBEFC}" destId="{D40C2BC8-09E2-41E4-9617-810A52271062}" srcOrd="0" destOrd="0" parTransId="{3A62F879-40A0-4B7F-B3BC-F8DAF992FB43}" sibTransId="{07F6E195-004F-4AAE-975D-CCB57D505259}"/>
    <dgm:cxn modelId="{D9F7783C-C70F-41A5-BA5D-3BE52C1983CB}" type="presOf" srcId="{2B43FC06-F994-4DFC-868B-EE9E60CCD3FA}" destId="{165C8A9C-AC61-4F4E-A9E9-3DE105514D56}" srcOrd="0" destOrd="0" presId="urn:microsoft.com/office/officeart/2018/2/layout/IconLabelDescriptionList"/>
    <dgm:cxn modelId="{821AC162-F747-454C-96DF-4B3EAF319D63}" srcId="{289E4DD8-6FF0-4898-8883-680B98142405}" destId="{BD5D07C3-2FAF-47D8-92AF-8FA69D3FBEFC}" srcOrd="3" destOrd="0" parTransId="{93FD9DE9-6159-49BA-87D0-CA37CA8DA073}" sibTransId="{3C0BF341-6A16-44CF-A89F-9C64AF2702B2}"/>
    <dgm:cxn modelId="{52013945-73EA-4199-A71E-CFECCDCEE83C}" srcId="{289E4DD8-6FF0-4898-8883-680B98142405}" destId="{E7C6A7B0-EA92-4D69-B03C-0FE47CDE1C52}" srcOrd="1" destOrd="0" parTransId="{B913FB99-01C7-408D-8AA6-7ADD13ABDEA8}" sibTransId="{53FA2DF2-B469-4742-A406-FF7C2383D724}"/>
    <dgm:cxn modelId="{9D65C265-9B6F-4D19-ADDD-C6D52590C7A4}" type="presOf" srcId="{E7C6A7B0-EA92-4D69-B03C-0FE47CDE1C52}" destId="{683CFC31-144D-4221-9ECA-89714119AF48}" srcOrd="0" destOrd="0" presId="urn:microsoft.com/office/officeart/2018/2/layout/IconLabelDescriptionList"/>
    <dgm:cxn modelId="{E5371E4C-86FA-4535-86CF-E1A7495DDE1B}" type="presOf" srcId="{15C8C493-2EDF-4D60-9111-D95AE0686F4B}" destId="{A21F3179-07B6-4959-90C5-78DEC2503F1E}" srcOrd="0" destOrd="0" presId="urn:microsoft.com/office/officeart/2018/2/layout/IconLabelDescriptionList"/>
    <dgm:cxn modelId="{7D589499-609B-4BC2-B77B-3E8945DD31C3}" srcId="{289E4DD8-6FF0-4898-8883-680B98142405}" destId="{2B43FC06-F994-4DFC-868B-EE9E60CCD3FA}" srcOrd="0" destOrd="0" parTransId="{A18CDD03-21DD-49A3-9D5A-FA2F1931FE1C}" sibTransId="{26F3DD80-0766-439F-9EAF-DF05369E6819}"/>
    <dgm:cxn modelId="{E37EB0AE-C6EA-4C3F-A143-EE0EBCA7C820}" type="presOf" srcId="{289E4DD8-6FF0-4898-8883-680B98142405}" destId="{284F4BDD-8773-46A9-B560-D45B592ED8FE}" srcOrd="0" destOrd="0" presId="urn:microsoft.com/office/officeart/2018/2/layout/IconLabelDescriptionList"/>
    <dgm:cxn modelId="{099253B8-565A-4AF6-A160-332B2AC80904}" srcId="{584CA0FC-1E61-4F8B-88E3-24E4BB042962}" destId="{E0189D9E-3BB1-4E22-9EFB-756EAB04DB85}" srcOrd="0" destOrd="0" parTransId="{75B0D3E6-5A92-44B5-B49F-CB027201D656}" sibTransId="{4C21999B-9246-4952-B22A-723FF571583F}"/>
    <dgm:cxn modelId="{5DA0BEC8-8DB6-4888-9E87-512D33686488}" srcId="{289E4DD8-6FF0-4898-8883-680B98142405}" destId="{584CA0FC-1E61-4F8B-88E3-24E4BB042962}" srcOrd="2" destOrd="0" parTransId="{51868D68-5109-4764-B2B6-B5E3CF4228EF}" sibTransId="{AB7569F0-D51E-4689-A3CD-74320F9E25D8}"/>
    <dgm:cxn modelId="{BBCB4FE2-21F4-45D6-AD56-55B459D65587}" type="presOf" srcId="{37C0BC74-C137-4265-952A-123AA8AF8ABD}" destId="{8FB8672E-2B48-4498-BF85-99AB64CDA2BC}" srcOrd="0" destOrd="0" presId="urn:microsoft.com/office/officeart/2018/2/layout/IconLabelDescriptionList"/>
    <dgm:cxn modelId="{3620B4A6-8F84-41A7-9FA0-E79606A07A25}" type="presParOf" srcId="{284F4BDD-8773-46A9-B560-D45B592ED8FE}" destId="{64924299-988E-4097-B11A-2B77D2D1D380}" srcOrd="0" destOrd="0" presId="urn:microsoft.com/office/officeart/2018/2/layout/IconLabelDescriptionList"/>
    <dgm:cxn modelId="{06BE004A-E148-492F-B126-6426AC53BD1A}" type="presParOf" srcId="{64924299-988E-4097-B11A-2B77D2D1D380}" destId="{F4D617E6-4934-4B5D-8AB3-C6AB16434B96}" srcOrd="0" destOrd="0" presId="urn:microsoft.com/office/officeart/2018/2/layout/IconLabelDescriptionList"/>
    <dgm:cxn modelId="{9DC3BEDE-4897-4E5D-A352-8252246646B7}" type="presParOf" srcId="{64924299-988E-4097-B11A-2B77D2D1D380}" destId="{06D7CA68-69C3-49F6-8E85-4A8D0B564BC8}" srcOrd="1" destOrd="0" presId="urn:microsoft.com/office/officeart/2018/2/layout/IconLabelDescriptionList"/>
    <dgm:cxn modelId="{B50EF24D-217C-4C68-B3CE-0FEEEB17E5C0}" type="presParOf" srcId="{64924299-988E-4097-B11A-2B77D2D1D380}" destId="{165C8A9C-AC61-4F4E-A9E9-3DE105514D56}" srcOrd="2" destOrd="0" presId="urn:microsoft.com/office/officeart/2018/2/layout/IconLabelDescriptionList"/>
    <dgm:cxn modelId="{3F0BE86F-C745-46F8-85F8-1C92FEEEC4F2}" type="presParOf" srcId="{64924299-988E-4097-B11A-2B77D2D1D380}" destId="{7036284B-8946-436F-8376-6645CF659225}" srcOrd="3" destOrd="0" presId="urn:microsoft.com/office/officeart/2018/2/layout/IconLabelDescriptionList"/>
    <dgm:cxn modelId="{AB9B81E5-E900-4AA2-85A9-5FC72BCE0FCD}" type="presParOf" srcId="{64924299-988E-4097-B11A-2B77D2D1D380}" destId="{A21F3179-07B6-4959-90C5-78DEC2503F1E}" srcOrd="4" destOrd="0" presId="urn:microsoft.com/office/officeart/2018/2/layout/IconLabelDescriptionList"/>
    <dgm:cxn modelId="{E2974A2C-2AD4-46E7-9960-FAF5DD9BF741}" type="presParOf" srcId="{284F4BDD-8773-46A9-B560-D45B592ED8FE}" destId="{FDB605C4-722E-4F39-9819-28CF27192EED}" srcOrd="1" destOrd="0" presId="urn:microsoft.com/office/officeart/2018/2/layout/IconLabelDescriptionList"/>
    <dgm:cxn modelId="{DFBE510A-87B5-4F01-A2B1-A45C09257F57}" type="presParOf" srcId="{284F4BDD-8773-46A9-B560-D45B592ED8FE}" destId="{A484D465-C41D-42C9-853C-72A2B217323B}" srcOrd="2" destOrd="0" presId="urn:microsoft.com/office/officeart/2018/2/layout/IconLabelDescriptionList"/>
    <dgm:cxn modelId="{EE6E9337-7E6C-4216-9508-F8677C572084}" type="presParOf" srcId="{A484D465-C41D-42C9-853C-72A2B217323B}" destId="{9D27E078-37D3-4557-B6E5-9FF67B369E1D}" srcOrd="0" destOrd="0" presId="urn:microsoft.com/office/officeart/2018/2/layout/IconLabelDescriptionList"/>
    <dgm:cxn modelId="{5214C258-AA55-4153-83CB-D0ADE9AC6897}" type="presParOf" srcId="{A484D465-C41D-42C9-853C-72A2B217323B}" destId="{DC8F825C-3637-45B0-9F83-9931E01AA540}" srcOrd="1" destOrd="0" presId="urn:microsoft.com/office/officeart/2018/2/layout/IconLabelDescriptionList"/>
    <dgm:cxn modelId="{AB4A692D-3007-4B59-84D4-31B915E3F3D5}" type="presParOf" srcId="{A484D465-C41D-42C9-853C-72A2B217323B}" destId="{683CFC31-144D-4221-9ECA-89714119AF48}" srcOrd="2" destOrd="0" presId="urn:microsoft.com/office/officeart/2018/2/layout/IconLabelDescriptionList"/>
    <dgm:cxn modelId="{5AC5A22F-F66E-4E9C-B12C-BCDFD68B9F4A}" type="presParOf" srcId="{A484D465-C41D-42C9-853C-72A2B217323B}" destId="{DEEEAE7C-1B65-4DB6-B240-7ACCA3AD2DF6}" srcOrd="3" destOrd="0" presId="urn:microsoft.com/office/officeart/2018/2/layout/IconLabelDescriptionList"/>
    <dgm:cxn modelId="{99AEF574-1679-4683-968E-6FB9C329DF3F}" type="presParOf" srcId="{A484D465-C41D-42C9-853C-72A2B217323B}" destId="{8FB8672E-2B48-4498-BF85-99AB64CDA2BC}" srcOrd="4" destOrd="0" presId="urn:microsoft.com/office/officeart/2018/2/layout/IconLabelDescriptionList"/>
    <dgm:cxn modelId="{95201984-7706-4388-A143-607CAFD516DB}" type="presParOf" srcId="{284F4BDD-8773-46A9-B560-D45B592ED8FE}" destId="{5FFCDBD5-4CB3-4FAA-B390-9F4D29377BBA}" srcOrd="3" destOrd="0" presId="urn:microsoft.com/office/officeart/2018/2/layout/IconLabelDescriptionList"/>
    <dgm:cxn modelId="{3CCDE8D5-BBEF-47D3-9BB5-F5EBAD17758E}" type="presParOf" srcId="{284F4BDD-8773-46A9-B560-D45B592ED8FE}" destId="{4A1B9087-1B1F-4C49-8919-480ECEB54CE0}" srcOrd="4" destOrd="0" presId="urn:microsoft.com/office/officeart/2018/2/layout/IconLabelDescriptionList"/>
    <dgm:cxn modelId="{B1327380-66F8-471C-B26A-8E290288B4FC}" type="presParOf" srcId="{4A1B9087-1B1F-4C49-8919-480ECEB54CE0}" destId="{46641B3C-FBFD-43DF-90E4-F63EADE32234}" srcOrd="0" destOrd="0" presId="urn:microsoft.com/office/officeart/2018/2/layout/IconLabelDescriptionList"/>
    <dgm:cxn modelId="{870D7017-64CC-4BE8-9E1E-8B30A2545546}" type="presParOf" srcId="{4A1B9087-1B1F-4C49-8919-480ECEB54CE0}" destId="{4603C6EC-F5B2-44CF-96BD-0EED4567AACE}" srcOrd="1" destOrd="0" presId="urn:microsoft.com/office/officeart/2018/2/layout/IconLabelDescriptionList"/>
    <dgm:cxn modelId="{7777D1A4-9BFC-4628-9F9E-5DB4C15CCE4C}" type="presParOf" srcId="{4A1B9087-1B1F-4C49-8919-480ECEB54CE0}" destId="{C94AE048-2410-4B2E-9B0D-85A0679E1A16}" srcOrd="2" destOrd="0" presId="urn:microsoft.com/office/officeart/2018/2/layout/IconLabelDescriptionList"/>
    <dgm:cxn modelId="{47B15469-0A2E-4E2D-959F-90CACDA3CDEC}" type="presParOf" srcId="{4A1B9087-1B1F-4C49-8919-480ECEB54CE0}" destId="{CF85B7FC-DB12-4D37-A482-08E5C21EC4EE}" srcOrd="3" destOrd="0" presId="urn:microsoft.com/office/officeart/2018/2/layout/IconLabelDescriptionList"/>
    <dgm:cxn modelId="{87D2459B-E0F7-4E05-92E6-CE7EA4053D07}" type="presParOf" srcId="{4A1B9087-1B1F-4C49-8919-480ECEB54CE0}" destId="{3C6B5B97-48E0-49C9-8D50-B27F395480B8}" srcOrd="4" destOrd="0" presId="urn:microsoft.com/office/officeart/2018/2/layout/IconLabelDescriptionList"/>
    <dgm:cxn modelId="{666D5F5E-9190-42F9-9FA4-A575682C9A28}" type="presParOf" srcId="{284F4BDD-8773-46A9-B560-D45B592ED8FE}" destId="{92D6C4A8-1CCD-46E3-BAE9-6FEBE0A6DECA}" srcOrd="5" destOrd="0" presId="urn:microsoft.com/office/officeart/2018/2/layout/IconLabelDescriptionList"/>
    <dgm:cxn modelId="{24BB912F-42F7-494C-9024-60FEA8D6F7FC}" type="presParOf" srcId="{284F4BDD-8773-46A9-B560-D45B592ED8FE}" destId="{0EEEAD8D-B4B1-481E-B4A6-2DD2A4FF3D6C}" srcOrd="6" destOrd="0" presId="urn:microsoft.com/office/officeart/2018/2/layout/IconLabelDescriptionList"/>
    <dgm:cxn modelId="{0E81BDC5-9C94-4647-917A-D9663BC7A1D3}" type="presParOf" srcId="{0EEEAD8D-B4B1-481E-B4A6-2DD2A4FF3D6C}" destId="{09CFC42B-08CF-4493-B18D-669E0AA7ECA2}" srcOrd="0" destOrd="0" presId="urn:microsoft.com/office/officeart/2018/2/layout/IconLabelDescriptionList"/>
    <dgm:cxn modelId="{8A5A90CB-5D84-400A-9636-1FA30418B047}" type="presParOf" srcId="{0EEEAD8D-B4B1-481E-B4A6-2DD2A4FF3D6C}" destId="{C67827FE-A028-436D-9C29-33483750BFBB}" srcOrd="1" destOrd="0" presId="urn:microsoft.com/office/officeart/2018/2/layout/IconLabelDescriptionList"/>
    <dgm:cxn modelId="{5285BD12-9548-4985-90DC-5205A772E619}" type="presParOf" srcId="{0EEEAD8D-B4B1-481E-B4A6-2DD2A4FF3D6C}" destId="{9FDB38E2-E297-4D1F-95A4-0B89968155DF}" srcOrd="2" destOrd="0" presId="urn:microsoft.com/office/officeart/2018/2/layout/IconLabelDescriptionList"/>
    <dgm:cxn modelId="{A8A46E2D-042C-42EB-A7FC-ABFB52B5ED41}" type="presParOf" srcId="{0EEEAD8D-B4B1-481E-B4A6-2DD2A4FF3D6C}" destId="{31A529F5-F5CD-44B8-8C4B-07BC2F4061D7}" srcOrd="3" destOrd="0" presId="urn:microsoft.com/office/officeart/2018/2/layout/IconLabelDescriptionList"/>
    <dgm:cxn modelId="{4881CBFD-82FB-4193-8AA9-56DF268761C5}" type="presParOf" srcId="{0EEEAD8D-B4B1-481E-B4A6-2DD2A4FF3D6C}" destId="{6443E70A-113A-409B-A1C8-726F8BB70C7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17E6-4934-4B5D-8AB3-C6AB16434B96}">
      <dsp:nvSpPr>
        <dsp:cNvPr id="0" name=""/>
        <dsp:cNvSpPr/>
      </dsp:nvSpPr>
      <dsp:spPr>
        <a:xfrm>
          <a:off x="1297" y="448393"/>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C8A9C-AC61-4F4E-A9E9-3DE105514D56}">
      <dsp:nvSpPr>
        <dsp:cNvPr id="0" name=""/>
        <dsp:cNvSpPr/>
      </dsp:nvSpPr>
      <dsp:spPr>
        <a:xfrm>
          <a:off x="1297"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Descriptive analytics: What happened?</a:t>
          </a:r>
        </a:p>
      </dsp:txBody>
      <dsp:txXfrm>
        <a:off x="1297" y="1159982"/>
        <a:ext cx="1742343" cy="620709"/>
      </dsp:txXfrm>
    </dsp:sp>
    <dsp:sp modelId="{A21F3179-07B6-4959-90C5-78DEC2503F1E}">
      <dsp:nvSpPr>
        <dsp:cNvPr id="0" name=""/>
        <dsp:cNvSpPr/>
      </dsp:nvSpPr>
      <dsp:spPr>
        <a:xfrm>
          <a:off x="1297"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understand past, answers the questions what happened and why did it happen</a:t>
          </a:r>
        </a:p>
      </dsp:txBody>
      <dsp:txXfrm>
        <a:off x="1297" y="1828026"/>
        <a:ext cx="1742343" cy="987084"/>
      </dsp:txXfrm>
    </dsp:sp>
    <dsp:sp modelId="{9D27E078-37D3-4557-B6E5-9FF67B369E1D}">
      <dsp:nvSpPr>
        <dsp:cNvPr id="0" name=""/>
        <dsp:cNvSpPr/>
      </dsp:nvSpPr>
      <dsp:spPr>
        <a:xfrm>
          <a:off x="2048551" y="448393"/>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CFC31-144D-4221-9ECA-89714119AF48}">
      <dsp:nvSpPr>
        <dsp:cNvPr id="0" name=""/>
        <dsp:cNvSpPr/>
      </dsp:nvSpPr>
      <dsp:spPr>
        <a:xfrm>
          <a:off x="2048551"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Diagnostics Analytics: Why did this happen?</a:t>
          </a:r>
        </a:p>
      </dsp:txBody>
      <dsp:txXfrm>
        <a:off x="2048551" y="1159982"/>
        <a:ext cx="1742343" cy="620709"/>
      </dsp:txXfrm>
    </dsp:sp>
    <dsp:sp modelId="{8FB8672E-2B48-4498-BF85-99AB64CDA2BC}">
      <dsp:nvSpPr>
        <dsp:cNvPr id="0" name=""/>
        <dsp:cNvSpPr/>
      </dsp:nvSpPr>
      <dsp:spPr>
        <a:xfrm>
          <a:off x="2048551"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infer the antecedent factors that caused some outcome to happen</a:t>
          </a:r>
        </a:p>
      </dsp:txBody>
      <dsp:txXfrm>
        <a:off x="2048551" y="1828026"/>
        <a:ext cx="1742343" cy="987084"/>
      </dsp:txXfrm>
    </dsp:sp>
    <dsp:sp modelId="{46641B3C-FBFD-43DF-90E4-F63EADE32234}">
      <dsp:nvSpPr>
        <dsp:cNvPr id="0" name=""/>
        <dsp:cNvSpPr/>
      </dsp:nvSpPr>
      <dsp:spPr>
        <a:xfrm>
          <a:off x="4095805" y="448393"/>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AE048-2410-4B2E-9B0D-85A0679E1A16}">
      <dsp:nvSpPr>
        <dsp:cNvPr id="0" name=""/>
        <dsp:cNvSpPr/>
      </dsp:nvSpPr>
      <dsp:spPr>
        <a:xfrm>
          <a:off x="4095805"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Predictive analytics: What could happen?</a:t>
          </a:r>
        </a:p>
      </dsp:txBody>
      <dsp:txXfrm>
        <a:off x="4095805" y="1159982"/>
        <a:ext cx="1742343" cy="620709"/>
      </dsp:txXfrm>
    </dsp:sp>
    <dsp:sp modelId="{3C6B5B97-48E0-49C9-8D50-B27F395480B8}">
      <dsp:nvSpPr>
        <dsp:cNvPr id="0" name=""/>
        <dsp:cNvSpPr/>
      </dsp:nvSpPr>
      <dsp:spPr>
        <a:xfrm>
          <a:off x="4095805"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utilizes statistical and machine learning techniques to make predictions about the future</a:t>
          </a:r>
        </a:p>
      </dsp:txBody>
      <dsp:txXfrm>
        <a:off x="4095805" y="1828026"/>
        <a:ext cx="1742343" cy="987084"/>
      </dsp:txXfrm>
    </dsp:sp>
    <dsp:sp modelId="{09CFC42B-08CF-4493-B18D-669E0AA7ECA2}">
      <dsp:nvSpPr>
        <dsp:cNvPr id="0" name=""/>
        <dsp:cNvSpPr/>
      </dsp:nvSpPr>
      <dsp:spPr>
        <a:xfrm>
          <a:off x="6143058" y="448393"/>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B38E2-E297-4D1F-95A4-0B89968155DF}">
      <dsp:nvSpPr>
        <dsp:cNvPr id="0" name=""/>
        <dsp:cNvSpPr/>
      </dsp:nvSpPr>
      <dsp:spPr>
        <a:xfrm>
          <a:off x="6143058"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Prescriptive analytics: What should we do?</a:t>
          </a:r>
        </a:p>
      </dsp:txBody>
      <dsp:txXfrm>
        <a:off x="6143058" y="1159982"/>
        <a:ext cx="1742343" cy="620709"/>
      </dsp:txXfrm>
    </dsp:sp>
    <dsp:sp modelId="{6443E70A-113A-409B-A1C8-726F8BB70C70}">
      <dsp:nvSpPr>
        <dsp:cNvPr id="0" name=""/>
        <dsp:cNvSpPr/>
      </dsp:nvSpPr>
      <dsp:spPr>
        <a:xfrm>
          <a:off x="6143058"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often uses optimization techniques, provides recommendations of actions that will take advantage of the predictions</a:t>
          </a:r>
        </a:p>
      </dsp:txBody>
      <dsp:txXfrm>
        <a:off x="6143058" y="1828026"/>
        <a:ext cx="1742343" cy="987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4313" indent="-214313">
              <a:buFont typeface="Arial" panose="020B0604020202020204" pitchFamily="34" charset="0"/>
              <a:buChar char="•"/>
            </a:pPr>
            <a:r>
              <a:rPr lang="en-US" sz="1200" dirty="0"/>
              <a:t>Typical answer a student will give is that the chance of getting Tails on the next flip is 50%</a:t>
            </a:r>
          </a:p>
          <a:p>
            <a:pPr marL="214313" indent="-214313">
              <a:buFont typeface="Arial" panose="020B0604020202020204" pitchFamily="34" charset="0"/>
              <a:buChar char="•"/>
            </a:pPr>
            <a:r>
              <a:rPr lang="en-US" sz="1200" dirty="0"/>
              <a:t>This answer exhibits an underlying assumption (model) – that the coin is a fair coin (in most cases, this is a reasonable assumption). </a:t>
            </a:r>
          </a:p>
          <a:p>
            <a:pPr marL="214313" indent="-214313">
              <a:buFont typeface="Arial" panose="020B0604020202020204" pitchFamily="34" charset="0"/>
              <a:buChar char="•"/>
            </a:pPr>
            <a:r>
              <a:rPr lang="en-US" sz="1200" dirty="0"/>
              <a:t>Considering the sequence we see here - Is the coin (or my algorithm used to flip the coin) fair? </a:t>
            </a:r>
          </a:p>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10</a:t>
            </a:fld>
            <a:endParaRPr lang="en-US"/>
          </a:p>
        </p:txBody>
      </p:sp>
    </p:spTree>
    <p:extLst>
      <p:ext uri="{BB962C8B-B14F-4D97-AF65-F5344CB8AC3E}">
        <p14:creationId xmlns:p14="http://schemas.microsoft.com/office/powerpoint/2010/main" val="196112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 explore this, we think in terms of how many possible combinations of 5 flips has 1 head out of 5.  The chance of getting only one head in 5 (if the coin was fair) is 5/32, or 15.625% (odds of 1 in 6 are 6/64 9.4%, odds of 1 in 7 are  5%, etc.) At what point should we say the coin isn’t fair, or is fair?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combinations are equality likely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10101 has the same probability of occurring as 00000, but we can often think of some outcome as special, when it’s not</a:t>
            </a:r>
          </a:p>
          <a:p>
            <a:endParaRPr lang="en-US" dirty="0"/>
          </a:p>
          <a:p>
            <a:r>
              <a:rPr lang="en-US" dirty="0"/>
              <a:t>A few take-a-way points:</a:t>
            </a:r>
          </a:p>
          <a:p>
            <a:pPr marL="171450" indent="-171450">
              <a:buFont typeface="Arial" panose="020B0604020202020204" pitchFamily="34" charset="0"/>
              <a:buChar char="•"/>
            </a:pPr>
            <a:r>
              <a:rPr lang="en-US" dirty="0"/>
              <a:t>There are statistical methods to determine if a coin is fair - a frequentist approach, and a Bayesian approach. But each of these require is to experiment with the coin. </a:t>
            </a:r>
          </a:p>
          <a:p>
            <a:pPr marL="171450" indent="-171450">
              <a:buFont typeface="Arial" panose="020B0604020202020204" pitchFamily="34" charset="0"/>
              <a:buChar char="•"/>
            </a:pPr>
            <a:r>
              <a:rPr lang="en-US" dirty="0"/>
              <a:t>In this scenario, we don’t get to experiment with the coin. The data is what it is. </a:t>
            </a:r>
          </a:p>
          <a:p>
            <a:pPr marL="171450" indent="-171450">
              <a:buFont typeface="Arial" panose="020B0604020202020204" pitchFamily="34" charset="0"/>
              <a:buChar char="•"/>
            </a:pPr>
            <a:r>
              <a:rPr lang="en-US" dirty="0"/>
              <a:t>The sample is so small (5 flips), we can’t answer this question.</a:t>
            </a:r>
          </a:p>
          <a:p>
            <a:pPr marL="171450" indent="-171450">
              <a:buFont typeface="Arial" panose="020B0604020202020204" pitchFamily="34" charset="0"/>
              <a:buChar char="•"/>
            </a:pPr>
            <a:r>
              <a:rPr lang="en-US" dirty="0"/>
              <a:t>If we had a large enough sample, even without the possibility of experimentation, we could possible answer this question.</a:t>
            </a:r>
          </a:p>
          <a:p>
            <a:pPr marL="171450" indent="-171450">
              <a:buFont typeface="Arial" panose="020B0604020202020204" pitchFamily="34" charset="0"/>
              <a:buChar char="•"/>
            </a:pPr>
            <a:r>
              <a:rPr lang="en-US" dirty="0"/>
              <a:t>In business, we often do not have the luxury of re-running a process – i.e. we can’t rerun the last years sale process 10 times; we are stuck with the data we have, and we need to answer questions only using this data.</a:t>
            </a:r>
          </a:p>
          <a:p>
            <a:pPr marL="171450" indent="-171450">
              <a:buFont typeface="Arial" panose="020B0604020202020204" pitchFamily="34" charset="0"/>
              <a:buChar char="•"/>
            </a:pPr>
            <a:r>
              <a:rPr lang="en-US" dirty="0"/>
              <a:t>But we need to be careful – even with large sets of data, we may not be able to predict an outcome…. See next slide for example…</a:t>
            </a:r>
          </a:p>
        </p:txBody>
      </p:sp>
      <p:sp>
        <p:nvSpPr>
          <p:cNvPr id="4" name="Slide Number Placeholder 3"/>
          <p:cNvSpPr>
            <a:spLocks noGrp="1"/>
          </p:cNvSpPr>
          <p:nvPr>
            <p:ph type="sldNum" sz="quarter" idx="5"/>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362299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12</a:t>
            </a:fld>
            <a:endParaRPr lang="en-US"/>
          </a:p>
        </p:txBody>
      </p:sp>
    </p:spTree>
    <p:extLst>
      <p:ext uri="{BB962C8B-B14F-4D97-AF65-F5344CB8AC3E}">
        <p14:creationId xmlns:p14="http://schemas.microsoft.com/office/powerpoint/2010/main" val="57420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13</a:t>
            </a:fld>
            <a:endParaRPr lang="en-US"/>
          </a:p>
        </p:txBody>
      </p:sp>
    </p:spTree>
    <p:extLst>
      <p:ext uri="{BB962C8B-B14F-4D97-AF65-F5344CB8AC3E}">
        <p14:creationId xmlns:p14="http://schemas.microsoft.com/office/powerpoint/2010/main" val="104848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14</a:t>
            </a:fld>
            <a:endParaRPr lang="en-US"/>
          </a:p>
        </p:txBody>
      </p:sp>
    </p:spTree>
    <p:extLst>
      <p:ext uri="{BB962C8B-B14F-4D97-AF65-F5344CB8AC3E}">
        <p14:creationId xmlns:p14="http://schemas.microsoft.com/office/powerpoint/2010/main" val="252121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15</a:t>
            </a:fld>
            <a:endParaRPr lang="en-US"/>
          </a:p>
        </p:txBody>
      </p:sp>
    </p:spTree>
    <p:extLst>
      <p:ext uri="{BB962C8B-B14F-4D97-AF65-F5344CB8AC3E}">
        <p14:creationId xmlns:p14="http://schemas.microsoft.com/office/powerpoint/2010/main" val="1787014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16</a:t>
            </a:fld>
            <a:endParaRPr lang="en-US"/>
          </a:p>
        </p:txBody>
      </p:sp>
    </p:spTree>
    <p:extLst>
      <p:ext uri="{BB962C8B-B14F-4D97-AF65-F5344CB8AC3E}">
        <p14:creationId xmlns:p14="http://schemas.microsoft.com/office/powerpoint/2010/main" val="23698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15D0FF-7AA8-4316-8005-F30C91F69D0D}" type="slidenum">
              <a:rPr lang="en-US" smtClean="0"/>
              <a:t>17</a:t>
            </a:fld>
            <a:endParaRPr lang="en-US"/>
          </a:p>
        </p:txBody>
      </p:sp>
    </p:spTree>
    <p:extLst>
      <p:ext uri="{BB962C8B-B14F-4D97-AF65-F5344CB8AC3E}">
        <p14:creationId xmlns:p14="http://schemas.microsoft.com/office/powerpoint/2010/main" val="4071462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18</a:t>
            </a:fld>
            <a:endParaRPr lang="en-US"/>
          </a:p>
        </p:txBody>
      </p:sp>
    </p:spTree>
    <p:extLst>
      <p:ext uri="{BB962C8B-B14F-4D97-AF65-F5344CB8AC3E}">
        <p14:creationId xmlns:p14="http://schemas.microsoft.com/office/powerpoint/2010/main" val="30899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315803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2925401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949700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21</a:t>
            </a:fld>
            <a:endParaRPr lang="en-US"/>
          </a:p>
        </p:txBody>
      </p:sp>
    </p:spTree>
    <p:extLst>
      <p:ext uri="{BB962C8B-B14F-4D97-AF65-F5344CB8AC3E}">
        <p14:creationId xmlns:p14="http://schemas.microsoft.com/office/powerpoint/2010/main" val="1193696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22</a:t>
            </a:fld>
            <a:endParaRPr lang="en-US"/>
          </a:p>
        </p:txBody>
      </p:sp>
    </p:spTree>
    <p:extLst>
      <p:ext uri="{BB962C8B-B14F-4D97-AF65-F5344CB8AC3E}">
        <p14:creationId xmlns:p14="http://schemas.microsoft.com/office/powerpoint/2010/main" val="801638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23</a:t>
            </a:fld>
            <a:endParaRPr lang="en-US"/>
          </a:p>
        </p:txBody>
      </p:sp>
    </p:spTree>
    <p:extLst>
      <p:ext uri="{BB962C8B-B14F-4D97-AF65-F5344CB8AC3E}">
        <p14:creationId xmlns:p14="http://schemas.microsoft.com/office/powerpoint/2010/main" val="201252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24</a:t>
            </a:fld>
            <a:endParaRPr lang="en-US"/>
          </a:p>
        </p:txBody>
      </p:sp>
    </p:spTree>
    <p:extLst>
      <p:ext uri="{BB962C8B-B14F-4D97-AF65-F5344CB8AC3E}">
        <p14:creationId xmlns:p14="http://schemas.microsoft.com/office/powerpoint/2010/main" val="3045965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25</a:t>
            </a:fld>
            <a:endParaRPr lang="en-US"/>
          </a:p>
        </p:txBody>
      </p:sp>
    </p:spTree>
    <p:extLst>
      <p:ext uri="{BB962C8B-B14F-4D97-AF65-F5344CB8AC3E}">
        <p14:creationId xmlns:p14="http://schemas.microsoft.com/office/powerpoint/2010/main" val="250507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26</a:t>
            </a:fld>
            <a:endParaRPr lang="en-US"/>
          </a:p>
        </p:txBody>
      </p:sp>
    </p:spTree>
    <p:extLst>
      <p:ext uri="{BB962C8B-B14F-4D97-AF65-F5344CB8AC3E}">
        <p14:creationId xmlns:p14="http://schemas.microsoft.com/office/powerpoint/2010/main" val="3795275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27</a:t>
            </a:fld>
            <a:endParaRPr lang="en-US"/>
          </a:p>
        </p:txBody>
      </p:sp>
    </p:spTree>
    <p:extLst>
      <p:ext uri="{BB962C8B-B14F-4D97-AF65-F5344CB8AC3E}">
        <p14:creationId xmlns:p14="http://schemas.microsoft.com/office/powerpoint/2010/main" val="242210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28</a:t>
            </a:fld>
            <a:endParaRPr lang="en-US"/>
          </a:p>
        </p:txBody>
      </p:sp>
    </p:spTree>
    <p:extLst>
      <p:ext uri="{BB962C8B-B14F-4D97-AF65-F5344CB8AC3E}">
        <p14:creationId xmlns:p14="http://schemas.microsoft.com/office/powerpoint/2010/main" val="108355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29</a:t>
            </a:fld>
            <a:endParaRPr lang="en-US"/>
          </a:p>
        </p:txBody>
      </p:sp>
    </p:spTree>
    <p:extLst>
      <p:ext uri="{BB962C8B-B14F-4D97-AF65-F5344CB8AC3E}">
        <p14:creationId xmlns:p14="http://schemas.microsoft.com/office/powerpoint/2010/main" val="7609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a:t>
            </a:fld>
            <a:endParaRPr lang="en-US"/>
          </a:p>
        </p:txBody>
      </p:sp>
    </p:spTree>
    <p:extLst>
      <p:ext uri="{BB962C8B-B14F-4D97-AF65-F5344CB8AC3E}">
        <p14:creationId xmlns:p14="http://schemas.microsoft.com/office/powerpoint/2010/main" val="682887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30</a:t>
            </a:fld>
            <a:endParaRPr lang="en-US"/>
          </a:p>
        </p:txBody>
      </p:sp>
    </p:spTree>
    <p:extLst>
      <p:ext uri="{BB962C8B-B14F-4D97-AF65-F5344CB8AC3E}">
        <p14:creationId xmlns:p14="http://schemas.microsoft.com/office/powerpoint/2010/main" val="4182851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31</a:t>
            </a:fld>
            <a:endParaRPr lang="en-US"/>
          </a:p>
        </p:txBody>
      </p:sp>
    </p:spTree>
    <p:extLst>
      <p:ext uri="{BB962C8B-B14F-4D97-AF65-F5344CB8AC3E}">
        <p14:creationId xmlns:p14="http://schemas.microsoft.com/office/powerpoint/2010/main" val="3098557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32</a:t>
            </a:fld>
            <a:endParaRPr lang="en-US"/>
          </a:p>
        </p:txBody>
      </p:sp>
    </p:spTree>
    <p:extLst>
      <p:ext uri="{BB962C8B-B14F-4D97-AF65-F5344CB8AC3E}">
        <p14:creationId xmlns:p14="http://schemas.microsoft.com/office/powerpoint/2010/main" val="213687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33</a:t>
            </a:fld>
            <a:endParaRPr lang="en-US"/>
          </a:p>
        </p:txBody>
      </p:sp>
    </p:spTree>
    <p:extLst>
      <p:ext uri="{BB962C8B-B14F-4D97-AF65-F5344CB8AC3E}">
        <p14:creationId xmlns:p14="http://schemas.microsoft.com/office/powerpoint/2010/main" val="1609827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34</a:t>
            </a:fld>
            <a:endParaRPr lang="en-US"/>
          </a:p>
        </p:txBody>
      </p:sp>
    </p:spTree>
    <p:extLst>
      <p:ext uri="{BB962C8B-B14F-4D97-AF65-F5344CB8AC3E}">
        <p14:creationId xmlns:p14="http://schemas.microsoft.com/office/powerpoint/2010/main" val="3452229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35</a:t>
            </a:fld>
            <a:endParaRPr lang="en-US"/>
          </a:p>
        </p:txBody>
      </p:sp>
    </p:spTree>
    <p:extLst>
      <p:ext uri="{BB962C8B-B14F-4D97-AF65-F5344CB8AC3E}">
        <p14:creationId xmlns:p14="http://schemas.microsoft.com/office/powerpoint/2010/main" val="3085661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36</a:t>
            </a:fld>
            <a:endParaRPr lang="en-US"/>
          </a:p>
        </p:txBody>
      </p:sp>
    </p:spTree>
    <p:extLst>
      <p:ext uri="{BB962C8B-B14F-4D97-AF65-F5344CB8AC3E}">
        <p14:creationId xmlns:p14="http://schemas.microsoft.com/office/powerpoint/2010/main" val="1062213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37</a:t>
            </a:fld>
            <a:endParaRPr lang="en-US"/>
          </a:p>
        </p:txBody>
      </p:sp>
    </p:spTree>
    <p:extLst>
      <p:ext uri="{BB962C8B-B14F-4D97-AF65-F5344CB8AC3E}">
        <p14:creationId xmlns:p14="http://schemas.microsoft.com/office/powerpoint/2010/main" val="2201270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38</a:t>
            </a:fld>
            <a:endParaRPr lang="en-US"/>
          </a:p>
        </p:txBody>
      </p:sp>
    </p:spTree>
    <p:extLst>
      <p:ext uri="{BB962C8B-B14F-4D97-AF65-F5344CB8AC3E}">
        <p14:creationId xmlns:p14="http://schemas.microsoft.com/office/powerpoint/2010/main" val="58396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39</a:t>
            </a:fld>
            <a:endParaRPr lang="en-US"/>
          </a:p>
        </p:txBody>
      </p:sp>
    </p:spTree>
    <p:extLst>
      <p:ext uri="{BB962C8B-B14F-4D97-AF65-F5344CB8AC3E}">
        <p14:creationId xmlns:p14="http://schemas.microsoft.com/office/powerpoint/2010/main" val="374727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a:t>
            </a:fld>
            <a:endParaRPr lang="en-US"/>
          </a:p>
        </p:txBody>
      </p:sp>
    </p:spTree>
    <p:extLst>
      <p:ext uri="{BB962C8B-B14F-4D97-AF65-F5344CB8AC3E}">
        <p14:creationId xmlns:p14="http://schemas.microsoft.com/office/powerpoint/2010/main" val="1083759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40</a:t>
            </a:fld>
            <a:endParaRPr lang="en-US"/>
          </a:p>
        </p:txBody>
      </p:sp>
    </p:spTree>
    <p:extLst>
      <p:ext uri="{BB962C8B-B14F-4D97-AF65-F5344CB8AC3E}">
        <p14:creationId xmlns:p14="http://schemas.microsoft.com/office/powerpoint/2010/main" val="3407088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41</a:t>
            </a:fld>
            <a:endParaRPr lang="en-US"/>
          </a:p>
        </p:txBody>
      </p:sp>
    </p:spTree>
    <p:extLst>
      <p:ext uri="{BB962C8B-B14F-4D97-AF65-F5344CB8AC3E}">
        <p14:creationId xmlns:p14="http://schemas.microsoft.com/office/powerpoint/2010/main" val="1228347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237060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1464409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44</a:t>
            </a:fld>
            <a:endParaRPr lang="en-US"/>
          </a:p>
        </p:txBody>
      </p:sp>
    </p:spTree>
    <p:extLst>
      <p:ext uri="{BB962C8B-B14F-4D97-AF65-F5344CB8AC3E}">
        <p14:creationId xmlns:p14="http://schemas.microsoft.com/office/powerpoint/2010/main" val="23063226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45</a:t>
            </a:fld>
            <a:endParaRPr lang="en-US"/>
          </a:p>
        </p:txBody>
      </p:sp>
    </p:spTree>
    <p:extLst>
      <p:ext uri="{BB962C8B-B14F-4D97-AF65-F5344CB8AC3E}">
        <p14:creationId xmlns:p14="http://schemas.microsoft.com/office/powerpoint/2010/main" val="3912876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46</a:t>
            </a:fld>
            <a:endParaRPr lang="en-US"/>
          </a:p>
        </p:txBody>
      </p:sp>
    </p:spTree>
    <p:extLst>
      <p:ext uri="{BB962C8B-B14F-4D97-AF65-F5344CB8AC3E}">
        <p14:creationId xmlns:p14="http://schemas.microsoft.com/office/powerpoint/2010/main" val="1332862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47</a:t>
            </a:fld>
            <a:endParaRPr lang="en-US"/>
          </a:p>
        </p:txBody>
      </p:sp>
    </p:spTree>
    <p:extLst>
      <p:ext uri="{BB962C8B-B14F-4D97-AF65-F5344CB8AC3E}">
        <p14:creationId xmlns:p14="http://schemas.microsoft.com/office/powerpoint/2010/main" val="4056239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48</a:t>
            </a:fld>
            <a:endParaRPr lang="en-US"/>
          </a:p>
        </p:txBody>
      </p:sp>
    </p:spTree>
    <p:extLst>
      <p:ext uri="{BB962C8B-B14F-4D97-AF65-F5344CB8AC3E}">
        <p14:creationId xmlns:p14="http://schemas.microsoft.com/office/powerpoint/2010/main" val="6547048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49</a:t>
            </a:fld>
            <a:endParaRPr lang="en-US"/>
          </a:p>
        </p:txBody>
      </p:sp>
    </p:spTree>
    <p:extLst>
      <p:ext uri="{BB962C8B-B14F-4D97-AF65-F5344CB8AC3E}">
        <p14:creationId xmlns:p14="http://schemas.microsoft.com/office/powerpoint/2010/main" val="302156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a:t>
            </a:fld>
            <a:endParaRPr lang="en-US"/>
          </a:p>
        </p:txBody>
      </p:sp>
    </p:spTree>
    <p:extLst>
      <p:ext uri="{BB962C8B-B14F-4D97-AF65-F5344CB8AC3E}">
        <p14:creationId xmlns:p14="http://schemas.microsoft.com/office/powerpoint/2010/main" val="3795122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50</a:t>
            </a:fld>
            <a:endParaRPr lang="en-US"/>
          </a:p>
        </p:txBody>
      </p:sp>
    </p:spTree>
    <p:extLst>
      <p:ext uri="{BB962C8B-B14F-4D97-AF65-F5344CB8AC3E}">
        <p14:creationId xmlns:p14="http://schemas.microsoft.com/office/powerpoint/2010/main" val="37471212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55</a:t>
            </a:fld>
            <a:endParaRPr lang="en-US"/>
          </a:p>
        </p:txBody>
      </p:sp>
    </p:spTree>
    <p:extLst>
      <p:ext uri="{BB962C8B-B14F-4D97-AF65-F5344CB8AC3E}">
        <p14:creationId xmlns:p14="http://schemas.microsoft.com/office/powerpoint/2010/main" val="760145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56</a:t>
            </a:fld>
            <a:endParaRPr lang="en-US"/>
          </a:p>
        </p:txBody>
      </p:sp>
    </p:spTree>
    <p:extLst>
      <p:ext uri="{BB962C8B-B14F-4D97-AF65-F5344CB8AC3E}">
        <p14:creationId xmlns:p14="http://schemas.microsoft.com/office/powerpoint/2010/main" val="2633985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57</a:t>
            </a:fld>
            <a:endParaRPr lang="en-US"/>
          </a:p>
        </p:txBody>
      </p:sp>
    </p:spTree>
    <p:extLst>
      <p:ext uri="{BB962C8B-B14F-4D97-AF65-F5344CB8AC3E}">
        <p14:creationId xmlns:p14="http://schemas.microsoft.com/office/powerpoint/2010/main" val="6995045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58</a:t>
            </a:fld>
            <a:endParaRPr lang="en-US"/>
          </a:p>
        </p:txBody>
      </p:sp>
    </p:spTree>
    <p:extLst>
      <p:ext uri="{BB962C8B-B14F-4D97-AF65-F5344CB8AC3E}">
        <p14:creationId xmlns:p14="http://schemas.microsoft.com/office/powerpoint/2010/main" val="3160701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59</a:t>
            </a:fld>
            <a:endParaRPr lang="en-US"/>
          </a:p>
        </p:txBody>
      </p:sp>
    </p:spTree>
    <p:extLst>
      <p:ext uri="{BB962C8B-B14F-4D97-AF65-F5344CB8AC3E}">
        <p14:creationId xmlns:p14="http://schemas.microsoft.com/office/powerpoint/2010/main" val="328881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60</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a:t>
            </a:fld>
            <a:endParaRPr lang="en-US"/>
          </a:p>
        </p:txBody>
      </p:sp>
    </p:spTree>
    <p:extLst>
      <p:ext uri="{BB962C8B-B14F-4D97-AF65-F5344CB8AC3E}">
        <p14:creationId xmlns:p14="http://schemas.microsoft.com/office/powerpoint/2010/main" val="295673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7</a:t>
            </a:fld>
            <a:endParaRPr lang="en-US"/>
          </a:p>
        </p:txBody>
      </p:sp>
    </p:spTree>
    <p:extLst>
      <p:ext uri="{BB962C8B-B14F-4D97-AF65-F5344CB8AC3E}">
        <p14:creationId xmlns:p14="http://schemas.microsoft.com/office/powerpoint/2010/main" val="391283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8</a:t>
            </a:fld>
            <a:endParaRPr lang="en-US"/>
          </a:p>
        </p:txBody>
      </p:sp>
    </p:spTree>
    <p:extLst>
      <p:ext uri="{BB962C8B-B14F-4D97-AF65-F5344CB8AC3E}">
        <p14:creationId xmlns:p14="http://schemas.microsoft.com/office/powerpoint/2010/main" val="202163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9</a:t>
            </a:fld>
            <a:endParaRPr lang="en-US"/>
          </a:p>
        </p:txBody>
      </p:sp>
    </p:spTree>
    <p:extLst>
      <p:ext uri="{BB962C8B-B14F-4D97-AF65-F5344CB8AC3E}">
        <p14:creationId xmlns:p14="http://schemas.microsoft.com/office/powerpoint/2010/main" val="4106175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705331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8/22/2022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4" r:id="rId22"/>
    <p:sldLayoutId id="2147483685" r:id="rId23"/>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ww.amazon.com/Black-Box-Thinking-People-Mistakes-But/dp/159184822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domo.com/learn/data-never-sleeps-5?aid=ogsm072517_1&amp;sf100871281=1"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web-assets.domo.com/blog/wp-content/uploads/2017/07/17_domo_data-never-sleeps-5-01.png" TargetMode="External"/><Relationship Id="rId5" Type="http://schemas.openxmlformats.org/officeDocument/2006/relationships/hyperlink" Target="http://www.internetlivestats.com/google-search-statistics/" TargetMode="External"/><Relationship Id="rId4" Type="http://schemas.openxmlformats.org/officeDocument/2006/relationships/hyperlink" Target="http://www.iflscience.com/technology/how-much-data-does-the-world-generate-every-minut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315" y="949952"/>
            <a:ext cx="2518019" cy="24845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916" y="949953"/>
            <a:ext cx="2400818" cy="2476862"/>
          </a:xfrm>
          <a:prstGeom prst="rect">
            <a:avLst/>
          </a:prstGeom>
        </p:spPr>
      </p:pic>
      <p:sp>
        <p:nvSpPr>
          <p:cNvPr id="8" name="TextBox 7"/>
          <p:cNvSpPr txBox="1"/>
          <p:nvPr/>
        </p:nvSpPr>
        <p:spPr>
          <a:xfrm>
            <a:off x="5739088" y="1273180"/>
            <a:ext cx="902811" cy="415498"/>
          </a:xfrm>
          <a:prstGeom prst="rect">
            <a:avLst/>
          </a:prstGeom>
          <a:noFill/>
        </p:spPr>
        <p:txBody>
          <a:bodyPr wrap="none" rtlCol="0">
            <a:spAutoFit/>
          </a:bodyPr>
          <a:lstStyle/>
          <a:p>
            <a:r>
              <a:rPr lang="en-US" sz="2100" b="1" dirty="0"/>
              <a:t>Heads</a:t>
            </a:r>
          </a:p>
        </p:txBody>
      </p:sp>
      <p:sp>
        <p:nvSpPr>
          <p:cNvPr id="11" name="TextBox 10"/>
          <p:cNvSpPr txBox="1"/>
          <p:nvPr/>
        </p:nvSpPr>
        <p:spPr>
          <a:xfrm>
            <a:off x="5739087" y="1621626"/>
            <a:ext cx="728982" cy="415498"/>
          </a:xfrm>
          <a:prstGeom prst="rect">
            <a:avLst/>
          </a:prstGeom>
          <a:noFill/>
        </p:spPr>
        <p:txBody>
          <a:bodyPr wrap="none" rtlCol="0">
            <a:spAutoFit/>
          </a:bodyPr>
          <a:lstStyle/>
          <a:p>
            <a:r>
              <a:rPr lang="en-US" sz="2100" b="1" dirty="0"/>
              <a:t>Tails</a:t>
            </a:r>
          </a:p>
        </p:txBody>
      </p:sp>
      <p:sp>
        <p:nvSpPr>
          <p:cNvPr id="12" name="TextBox 11"/>
          <p:cNvSpPr txBox="1"/>
          <p:nvPr/>
        </p:nvSpPr>
        <p:spPr>
          <a:xfrm>
            <a:off x="5739087" y="1970072"/>
            <a:ext cx="728982" cy="415498"/>
          </a:xfrm>
          <a:prstGeom prst="rect">
            <a:avLst/>
          </a:prstGeom>
          <a:noFill/>
        </p:spPr>
        <p:txBody>
          <a:bodyPr wrap="none" rtlCol="0">
            <a:spAutoFit/>
          </a:bodyPr>
          <a:lstStyle/>
          <a:p>
            <a:r>
              <a:rPr lang="en-US" sz="2100" b="1" dirty="0"/>
              <a:t>Tails</a:t>
            </a:r>
          </a:p>
        </p:txBody>
      </p:sp>
      <p:sp>
        <p:nvSpPr>
          <p:cNvPr id="13" name="TextBox 12"/>
          <p:cNvSpPr txBox="1"/>
          <p:nvPr/>
        </p:nvSpPr>
        <p:spPr>
          <a:xfrm>
            <a:off x="5739086" y="2318518"/>
            <a:ext cx="776013" cy="415498"/>
          </a:xfrm>
          <a:prstGeom prst="rect">
            <a:avLst/>
          </a:prstGeom>
          <a:noFill/>
        </p:spPr>
        <p:txBody>
          <a:bodyPr wrap="square" rtlCol="0">
            <a:spAutoFit/>
          </a:bodyPr>
          <a:lstStyle/>
          <a:p>
            <a:r>
              <a:rPr lang="en-US" sz="2100" b="1" dirty="0"/>
              <a:t>Tails</a:t>
            </a:r>
          </a:p>
        </p:txBody>
      </p:sp>
      <p:sp>
        <p:nvSpPr>
          <p:cNvPr id="14" name="TextBox 13"/>
          <p:cNvSpPr txBox="1"/>
          <p:nvPr/>
        </p:nvSpPr>
        <p:spPr>
          <a:xfrm>
            <a:off x="5739086" y="2666965"/>
            <a:ext cx="1004613" cy="415498"/>
          </a:xfrm>
          <a:prstGeom prst="rect">
            <a:avLst/>
          </a:prstGeom>
          <a:noFill/>
        </p:spPr>
        <p:txBody>
          <a:bodyPr wrap="square" rtlCol="0">
            <a:spAutoFit/>
          </a:bodyPr>
          <a:lstStyle/>
          <a:p>
            <a:r>
              <a:rPr lang="en-US" sz="2100" b="1" dirty="0"/>
              <a:t>Tails</a:t>
            </a:r>
          </a:p>
        </p:txBody>
      </p:sp>
      <p:sp>
        <p:nvSpPr>
          <p:cNvPr id="2" name="Title 1">
            <a:extLst>
              <a:ext uri="{FF2B5EF4-FFF2-40B4-BE49-F238E27FC236}">
                <a16:creationId xmlns:a16="http://schemas.microsoft.com/office/drawing/2014/main" id="{79C9E3F2-69D5-A39C-D245-214E5E962641}"/>
              </a:ext>
            </a:extLst>
          </p:cNvPr>
          <p:cNvSpPr>
            <a:spLocks noGrp="1"/>
          </p:cNvSpPr>
          <p:nvPr>
            <p:ph type="title"/>
          </p:nvPr>
        </p:nvSpPr>
        <p:spPr/>
        <p:txBody>
          <a:bodyPr/>
          <a:lstStyle/>
          <a:p>
            <a:r>
              <a:rPr lang="en-US" dirty="0"/>
              <a:t>Coin Flip</a:t>
            </a:r>
          </a:p>
        </p:txBody>
      </p:sp>
    </p:spTree>
    <p:extLst>
      <p:ext uri="{BB962C8B-B14F-4D97-AF65-F5344CB8AC3E}">
        <p14:creationId xmlns:p14="http://schemas.microsoft.com/office/powerpoint/2010/main" val="41978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0" fill="hold"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strVal val="ppt_h"/>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xit" presetSubtype="10" fill="hold" nodeType="afterEffect">
                                  <p:stCondLst>
                                    <p:cond delay="0"/>
                                  </p:stCondLst>
                                  <p:childTnLst>
                                    <p:anim calcmode="lin" valueType="num">
                                      <p:cBhvr>
                                        <p:cTn id="16" dur="500"/>
                                        <p:tgtEl>
                                          <p:spTgt spid="7"/>
                                        </p:tgtEl>
                                        <p:attrNameLst>
                                          <p:attrName>ppt_w</p:attrName>
                                        </p:attrNameLst>
                                      </p:cBhvr>
                                      <p:tavLst>
                                        <p:tav tm="0">
                                          <p:val>
                                            <p:strVal val="ppt_w"/>
                                          </p:val>
                                        </p:tav>
                                        <p:tav tm="100000">
                                          <p:val>
                                            <p:fltVal val="0"/>
                                          </p:val>
                                        </p:tav>
                                      </p:tavLst>
                                    </p:anim>
                                    <p:anim calcmode="lin" valueType="num">
                                      <p:cBhvr>
                                        <p:cTn id="17" dur="500"/>
                                        <p:tgtEl>
                                          <p:spTgt spid="7"/>
                                        </p:tgtEl>
                                        <p:attrNameLst>
                                          <p:attrName>ppt_h</p:attrName>
                                        </p:attrNameLst>
                                      </p:cBhvr>
                                      <p:tavLst>
                                        <p:tav tm="0">
                                          <p:val>
                                            <p:strVal val="ppt_h"/>
                                          </p:val>
                                        </p:tav>
                                        <p:tav tm="100000">
                                          <p:val>
                                            <p:strVal val="ppt_h"/>
                                          </p:val>
                                        </p:tav>
                                      </p:tavLst>
                                    </p:anim>
                                    <p:set>
                                      <p:cBhvr>
                                        <p:cTn id="18" dur="1" fill="hold">
                                          <p:stCondLst>
                                            <p:cond delay="499"/>
                                          </p:stCondLst>
                                        </p:cTn>
                                        <p:tgtEl>
                                          <p:spTgt spid="7"/>
                                        </p:tgtEl>
                                        <p:attrNameLst>
                                          <p:attrName>style.visibility</p:attrName>
                                        </p:attrNameLst>
                                      </p:cBhvr>
                                      <p:to>
                                        <p:strVal val="hidden"/>
                                      </p:to>
                                    </p:se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xit" presetSubtype="10" fill="hold" nodeType="clickEffect">
                                  <p:stCondLst>
                                    <p:cond delay="0"/>
                                  </p:stCondLst>
                                  <p:childTnLst>
                                    <p:anim calcmode="lin" valueType="num">
                                      <p:cBhvr>
                                        <p:cTn id="32" dur="500"/>
                                        <p:tgtEl>
                                          <p:spTgt spid="5"/>
                                        </p:tgtEl>
                                        <p:attrNameLst>
                                          <p:attrName>ppt_w</p:attrName>
                                        </p:attrNameLst>
                                      </p:cBhvr>
                                      <p:tavLst>
                                        <p:tav tm="0">
                                          <p:val>
                                            <p:strVal val="ppt_w"/>
                                          </p:val>
                                        </p:tav>
                                        <p:tav tm="100000">
                                          <p:val>
                                            <p:fltVal val="0"/>
                                          </p:val>
                                        </p:tav>
                                      </p:tavLst>
                                    </p:anim>
                                    <p:anim calcmode="lin" valueType="num">
                                      <p:cBhvr>
                                        <p:cTn id="33" dur="500"/>
                                        <p:tgtEl>
                                          <p:spTgt spid="5"/>
                                        </p:tgtEl>
                                        <p:attrNameLst>
                                          <p:attrName>ppt_h</p:attrName>
                                        </p:attrNameLst>
                                      </p:cBhvr>
                                      <p:tavLst>
                                        <p:tav tm="0">
                                          <p:val>
                                            <p:strVal val="ppt_h"/>
                                          </p:val>
                                        </p:tav>
                                        <p:tav tm="100000">
                                          <p:val>
                                            <p:strVal val="ppt_h"/>
                                          </p:val>
                                        </p:tav>
                                      </p:tavLst>
                                    </p:anim>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17" presetClass="entr" presetSubtype="1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xit" presetSubtype="10" fill="hold" nodeType="clickEffect">
                                  <p:stCondLst>
                                    <p:cond delay="0"/>
                                  </p:stCondLst>
                                  <p:childTnLst>
                                    <p:anim calcmode="lin" valueType="num">
                                      <p:cBhvr>
                                        <p:cTn id="48" dur="500"/>
                                        <p:tgtEl>
                                          <p:spTgt spid="7"/>
                                        </p:tgtEl>
                                        <p:attrNameLst>
                                          <p:attrName>ppt_w</p:attrName>
                                        </p:attrNameLst>
                                      </p:cBhvr>
                                      <p:tavLst>
                                        <p:tav tm="0">
                                          <p:val>
                                            <p:strVal val="ppt_w"/>
                                          </p:val>
                                        </p:tav>
                                        <p:tav tm="100000">
                                          <p:val>
                                            <p:fltVal val="0"/>
                                          </p:val>
                                        </p:tav>
                                      </p:tavLst>
                                    </p:anim>
                                    <p:anim calcmode="lin" valueType="num">
                                      <p:cBhvr>
                                        <p:cTn id="49" dur="500"/>
                                        <p:tgtEl>
                                          <p:spTgt spid="7"/>
                                        </p:tgtEl>
                                        <p:attrNameLst>
                                          <p:attrName>ppt_h</p:attrName>
                                        </p:attrNameLst>
                                      </p:cBhvr>
                                      <p:tavLst>
                                        <p:tav tm="0">
                                          <p:val>
                                            <p:strVal val="ppt_h"/>
                                          </p:val>
                                        </p:tav>
                                        <p:tav tm="100000">
                                          <p:val>
                                            <p:strVal val="ppt_h"/>
                                          </p:val>
                                        </p:tav>
                                      </p:tavLst>
                                    </p:anim>
                                    <p:set>
                                      <p:cBhvr>
                                        <p:cTn id="50" dur="1" fill="hold">
                                          <p:stCondLst>
                                            <p:cond delay="499"/>
                                          </p:stCondLst>
                                        </p:cTn>
                                        <p:tgtEl>
                                          <p:spTgt spid="7"/>
                                        </p:tgtEl>
                                        <p:attrNameLst>
                                          <p:attrName>style.visibility</p:attrName>
                                        </p:attrNameLst>
                                      </p:cBhvr>
                                      <p:to>
                                        <p:strVal val="hidden"/>
                                      </p:to>
                                    </p:set>
                                  </p:childTnLst>
                                </p:cTn>
                              </p:par>
                            </p:childTnLst>
                          </p:cTn>
                        </p:par>
                        <p:par>
                          <p:cTn id="51" fill="hold">
                            <p:stCondLst>
                              <p:cond delay="500"/>
                            </p:stCondLst>
                            <p:childTnLst>
                              <p:par>
                                <p:cTn id="52" presetID="17" presetClass="entr" presetSubtype="1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strVal val="#ppt_h"/>
                                          </p:val>
                                        </p:tav>
                                        <p:tav tm="100000">
                                          <p:val>
                                            <p:strVal val="#ppt_h"/>
                                          </p:val>
                                        </p:tav>
                                      </p:tavLst>
                                    </p:anim>
                                  </p:childTnLst>
                                </p:cTn>
                              </p:par>
                            </p:childTnLst>
                          </p:cTn>
                        </p:par>
                        <p:par>
                          <p:cTn id="56" fill="hold">
                            <p:stCondLst>
                              <p:cond delay="1000"/>
                            </p:stCondLst>
                            <p:childTnLst>
                              <p:par>
                                <p:cTn id="57" presetID="17" presetClass="exit" presetSubtype="10" fill="hold" nodeType="afterEffect">
                                  <p:stCondLst>
                                    <p:cond delay="0"/>
                                  </p:stCondLst>
                                  <p:childTnLst>
                                    <p:anim calcmode="lin" valueType="num">
                                      <p:cBhvr>
                                        <p:cTn id="58" dur="500"/>
                                        <p:tgtEl>
                                          <p:spTgt spid="5"/>
                                        </p:tgtEl>
                                        <p:attrNameLst>
                                          <p:attrName>ppt_w</p:attrName>
                                        </p:attrNameLst>
                                      </p:cBhvr>
                                      <p:tavLst>
                                        <p:tav tm="0">
                                          <p:val>
                                            <p:strVal val="ppt_w"/>
                                          </p:val>
                                        </p:tav>
                                        <p:tav tm="100000">
                                          <p:val>
                                            <p:fltVal val="0"/>
                                          </p:val>
                                        </p:tav>
                                      </p:tavLst>
                                    </p:anim>
                                    <p:anim calcmode="lin" valueType="num">
                                      <p:cBhvr>
                                        <p:cTn id="59" dur="500"/>
                                        <p:tgtEl>
                                          <p:spTgt spid="5"/>
                                        </p:tgtEl>
                                        <p:attrNameLst>
                                          <p:attrName>ppt_h</p:attrName>
                                        </p:attrNameLst>
                                      </p:cBhvr>
                                      <p:tavLst>
                                        <p:tav tm="0">
                                          <p:val>
                                            <p:strVal val="ppt_h"/>
                                          </p:val>
                                        </p:tav>
                                        <p:tav tm="100000">
                                          <p:val>
                                            <p:strVal val="ppt_h"/>
                                          </p:val>
                                        </p:tav>
                                      </p:tavLst>
                                    </p:anim>
                                    <p:set>
                                      <p:cBhvr>
                                        <p:cTn id="60" dur="1" fill="hold">
                                          <p:stCondLst>
                                            <p:cond delay="499"/>
                                          </p:stCondLst>
                                        </p:cTn>
                                        <p:tgtEl>
                                          <p:spTgt spid="5"/>
                                        </p:tgtEl>
                                        <p:attrNameLst>
                                          <p:attrName>style.visibility</p:attrName>
                                        </p:attrNameLst>
                                      </p:cBhvr>
                                      <p:to>
                                        <p:strVal val="hidden"/>
                                      </p:to>
                                    </p:set>
                                  </p:childTnLst>
                                </p:cTn>
                              </p:par>
                            </p:childTnLst>
                          </p:cTn>
                        </p:par>
                        <p:par>
                          <p:cTn id="61" fill="hold">
                            <p:stCondLst>
                              <p:cond delay="1500"/>
                            </p:stCondLst>
                            <p:childTnLst>
                              <p:par>
                                <p:cTn id="62" presetID="17" presetClass="entr" presetSubtype="1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strVal val="#ppt_h"/>
                                          </p:val>
                                        </p:tav>
                                        <p:tav tm="100000">
                                          <p:val>
                                            <p:strVal val="#ppt_h"/>
                                          </p:val>
                                        </p:tav>
                                      </p:tavLst>
                                    </p:anim>
                                  </p:childTnLst>
                                </p:cTn>
                              </p:par>
                            </p:childTnLst>
                          </p:cTn>
                        </p:par>
                        <p:par>
                          <p:cTn id="66" fill="hold">
                            <p:stCondLst>
                              <p:cond delay="2000"/>
                            </p:stCondLst>
                            <p:childTnLst>
                              <p:par>
                                <p:cTn id="67" presetID="2" presetClass="entr" presetSubtype="4"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nodeType="clickEffect">
                                  <p:stCondLst>
                                    <p:cond delay="0"/>
                                  </p:stCondLst>
                                  <p:childTnLst>
                                    <p:anim calcmode="lin" valueType="num">
                                      <p:cBhvr>
                                        <p:cTn id="74" dur="500"/>
                                        <p:tgtEl>
                                          <p:spTgt spid="7"/>
                                        </p:tgtEl>
                                        <p:attrNameLst>
                                          <p:attrName>ppt_w</p:attrName>
                                        </p:attrNameLst>
                                      </p:cBhvr>
                                      <p:tavLst>
                                        <p:tav tm="0">
                                          <p:val>
                                            <p:strVal val="ppt_w"/>
                                          </p:val>
                                        </p:tav>
                                        <p:tav tm="100000">
                                          <p:val>
                                            <p:fltVal val="0"/>
                                          </p:val>
                                        </p:tav>
                                      </p:tavLst>
                                    </p:anim>
                                    <p:anim calcmode="lin" valueType="num">
                                      <p:cBhvr>
                                        <p:cTn id="75" dur="500"/>
                                        <p:tgtEl>
                                          <p:spTgt spid="7"/>
                                        </p:tgtEl>
                                        <p:attrNameLst>
                                          <p:attrName>ppt_h</p:attrName>
                                        </p:attrNameLst>
                                      </p:cBhvr>
                                      <p:tavLst>
                                        <p:tav tm="0">
                                          <p:val>
                                            <p:strVal val="ppt_h"/>
                                          </p:val>
                                        </p:tav>
                                        <p:tav tm="100000">
                                          <p:val>
                                            <p:strVal val="ppt_h"/>
                                          </p:val>
                                        </p:tav>
                                      </p:tavLst>
                                    </p:anim>
                                    <p:set>
                                      <p:cBhvr>
                                        <p:cTn id="76" dur="1" fill="hold">
                                          <p:stCondLst>
                                            <p:cond delay="499"/>
                                          </p:stCondLst>
                                        </p:cTn>
                                        <p:tgtEl>
                                          <p:spTgt spid="7"/>
                                        </p:tgtEl>
                                        <p:attrNameLst>
                                          <p:attrName>style.visibility</p:attrName>
                                        </p:attrNameLst>
                                      </p:cBhvr>
                                      <p:to>
                                        <p:strVal val="hidden"/>
                                      </p:to>
                                    </p:set>
                                  </p:childTnLst>
                                </p:cTn>
                              </p:par>
                            </p:childTnLst>
                          </p:cTn>
                        </p:par>
                        <p:par>
                          <p:cTn id="77" fill="hold">
                            <p:stCondLst>
                              <p:cond delay="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childTnLst>
                          </p:cTn>
                        </p:par>
                        <p:par>
                          <p:cTn id="82" fill="hold">
                            <p:stCondLst>
                              <p:cond delay="1000"/>
                            </p:stCondLst>
                            <p:childTnLst>
                              <p:par>
                                <p:cTn id="83" presetID="17" presetClass="exit" presetSubtype="10" fill="hold" nodeType="afterEffect">
                                  <p:stCondLst>
                                    <p:cond delay="0"/>
                                  </p:stCondLst>
                                  <p:childTnLst>
                                    <p:anim calcmode="lin" valueType="num">
                                      <p:cBhvr>
                                        <p:cTn id="84" dur="500"/>
                                        <p:tgtEl>
                                          <p:spTgt spid="5"/>
                                        </p:tgtEl>
                                        <p:attrNameLst>
                                          <p:attrName>ppt_w</p:attrName>
                                        </p:attrNameLst>
                                      </p:cBhvr>
                                      <p:tavLst>
                                        <p:tav tm="0">
                                          <p:val>
                                            <p:strVal val="ppt_w"/>
                                          </p:val>
                                        </p:tav>
                                        <p:tav tm="100000">
                                          <p:val>
                                            <p:fltVal val="0"/>
                                          </p:val>
                                        </p:tav>
                                      </p:tavLst>
                                    </p:anim>
                                    <p:anim calcmode="lin" valueType="num">
                                      <p:cBhvr>
                                        <p:cTn id="85" dur="500"/>
                                        <p:tgtEl>
                                          <p:spTgt spid="5"/>
                                        </p:tgtEl>
                                        <p:attrNameLst>
                                          <p:attrName>ppt_h</p:attrName>
                                        </p:attrNameLst>
                                      </p:cBhvr>
                                      <p:tavLst>
                                        <p:tav tm="0">
                                          <p:val>
                                            <p:strVal val="ppt_h"/>
                                          </p:val>
                                        </p:tav>
                                        <p:tav tm="100000">
                                          <p:val>
                                            <p:strVal val="ppt_h"/>
                                          </p:val>
                                        </p:tav>
                                      </p:tavLst>
                                    </p:anim>
                                    <p:set>
                                      <p:cBhvr>
                                        <p:cTn id="86" dur="1" fill="hold">
                                          <p:stCondLst>
                                            <p:cond delay="499"/>
                                          </p:stCondLst>
                                        </p:cTn>
                                        <p:tgtEl>
                                          <p:spTgt spid="5"/>
                                        </p:tgtEl>
                                        <p:attrNameLst>
                                          <p:attrName>style.visibility</p:attrName>
                                        </p:attrNameLst>
                                      </p:cBhvr>
                                      <p:to>
                                        <p:strVal val="hidden"/>
                                      </p:to>
                                    </p:set>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strVal val="#ppt_h"/>
                                          </p:val>
                                        </p:tav>
                                        <p:tav tm="100000">
                                          <p:val>
                                            <p:strVal val="#ppt_h"/>
                                          </p:val>
                                        </p:tav>
                                      </p:tavLst>
                                    </p:anim>
                                  </p:childTnLst>
                                </p:cTn>
                              </p:par>
                            </p:childTnLst>
                          </p:cTn>
                        </p:par>
                        <p:par>
                          <p:cTn id="92" fill="hold">
                            <p:stCondLst>
                              <p:cond delay="2000"/>
                            </p:stCondLst>
                            <p:childTnLst>
                              <p:par>
                                <p:cTn id="93" presetID="2" presetClass="entr" presetSubtype="4"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xit" presetSubtype="10" fill="hold" nodeType="clickEffect">
                                  <p:stCondLst>
                                    <p:cond delay="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strVal val="ppt_h"/>
                                          </p:val>
                                        </p:tav>
                                      </p:tavLst>
                                    </p:anim>
                                    <p:set>
                                      <p:cBhvr>
                                        <p:cTn id="102" dur="1" fill="hold">
                                          <p:stCondLst>
                                            <p:cond delay="499"/>
                                          </p:stCondLst>
                                        </p:cTn>
                                        <p:tgtEl>
                                          <p:spTgt spid="7"/>
                                        </p:tgtEl>
                                        <p:attrNameLst>
                                          <p:attrName>style.visibility</p:attrName>
                                        </p:attrNameLst>
                                      </p:cBhvr>
                                      <p:to>
                                        <p:strVal val="hidden"/>
                                      </p:to>
                                    </p:set>
                                  </p:childTnLst>
                                </p:cTn>
                              </p:par>
                            </p:childTnLst>
                          </p:cTn>
                        </p:par>
                        <p:par>
                          <p:cTn id="103" fill="hold">
                            <p:stCondLst>
                              <p:cond delay="500"/>
                            </p:stCondLst>
                            <p:childTnLst>
                              <p:par>
                                <p:cTn id="104" presetID="17" presetClass="entr" presetSubtype="10" fill="hold" nodeType="afterEffect">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cBhvr>
                                        <p:cTn id="106" dur="500" fill="hold"/>
                                        <p:tgtEl>
                                          <p:spTgt spid="5"/>
                                        </p:tgtEl>
                                        <p:attrNameLst>
                                          <p:attrName>ppt_w</p:attrName>
                                        </p:attrNameLst>
                                      </p:cBhvr>
                                      <p:tavLst>
                                        <p:tav tm="0">
                                          <p:val>
                                            <p:fltVal val="0"/>
                                          </p:val>
                                        </p:tav>
                                        <p:tav tm="100000">
                                          <p:val>
                                            <p:strVal val="#ppt_w"/>
                                          </p:val>
                                        </p:tav>
                                      </p:tavLst>
                                    </p:anim>
                                    <p:anim calcmode="lin" valueType="num">
                                      <p:cBhvr>
                                        <p:cTn id="107" dur="500" fill="hold"/>
                                        <p:tgtEl>
                                          <p:spTgt spid="5"/>
                                        </p:tgtEl>
                                        <p:attrNameLst>
                                          <p:attrName>ppt_h</p:attrName>
                                        </p:attrNameLst>
                                      </p:cBhvr>
                                      <p:tavLst>
                                        <p:tav tm="0">
                                          <p:val>
                                            <p:strVal val="#ppt_h"/>
                                          </p:val>
                                        </p:tav>
                                        <p:tav tm="100000">
                                          <p:val>
                                            <p:strVal val="#ppt_h"/>
                                          </p:val>
                                        </p:tav>
                                      </p:tavLst>
                                    </p:anim>
                                  </p:childTnLst>
                                </p:cTn>
                              </p:par>
                            </p:childTnLst>
                          </p:cTn>
                        </p:par>
                        <p:par>
                          <p:cTn id="108" fill="hold">
                            <p:stCondLst>
                              <p:cond delay="1000"/>
                            </p:stCondLst>
                            <p:childTnLst>
                              <p:par>
                                <p:cTn id="109" presetID="17" presetClass="exit" presetSubtype="10" fill="hold" nodeType="afterEffect">
                                  <p:stCondLst>
                                    <p:cond delay="0"/>
                                  </p:stCondLst>
                                  <p:childTnLst>
                                    <p:anim calcmode="lin" valueType="num">
                                      <p:cBhvr>
                                        <p:cTn id="110" dur="500"/>
                                        <p:tgtEl>
                                          <p:spTgt spid="5"/>
                                        </p:tgtEl>
                                        <p:attrNameLst>
                                          <p:attrName>ppt_w</p:attrName>
                                        </p:attrNameLst>
                                      </p:cBhvr>
                                      <p:tavLst>
                                        <p:tav tm="0">
                                          <p:val>
                                            <p:strVal val="ppt_w"/>
                                          </p:val>
                                        </p:tav>
                                        <p:tav tm="100000">
                                          <p:val>
                                            <p:fltVal val="0"/>
                                          </p:val>
                                        </p:tav>
                                      </p:tavLst>
                                    </p:anim>
                                    <p:anim calcmode="lin" valueType="num">
                                      <p:cBhvr>
                                        <p:cTn id="111" dur="500"/>
                                        <p:tgtEl>
                                          <p:spTgt spid="5"/>
                                        </p:tgtEl>
                                        <p:attrNameLst>
                                          <p:attrName>ppt_h</p:attrName>
                                        </p:attrNameLst>
                                      </p:cBhvr>
                                      <p:tavLst>
                                        <p:tav tm="0">
                                          <p:val>
                                            <p:strVal val="ppt_h"/>
                                          </p:val>
                                        </p:tav>
                                        <p:tav tm="100000">
                                          <p:val>
                                            <p:strVal val="ppt_h"/>
                                          </p:val>
                                        </p:tav>
                                      </p:tavLst>
                                    </p:anim>
                                    <p:set>
                                      <p:cBhvr>
                                        <p:cTn id="112" dur="1" fill="hold">
                                          <p:stCondLst>
                                            <p:cond delay="499"/>
                                          </p:stCondLst>
                                        </p:cTn>
                                        <p:tgtEl>
                                          <p:spTgt spid="5"/>
                                        </p:tgtEl>
                                        <p:attrNameLst>
                                          <p:attrName>style.visibility</p:attrName>
                                        </p:attrNameLst>
                                      </p:cBhvr>
                                      <p:to>
                                        <p:strVal val="hidden"/>
                                      </p:to>
                                    </p:set>
                                  </p:childTnLst>
                                </p:cTn>
                              </p:par>
                            </p:childTnLst>
                          </p:cTn>
                        </p:par>
                        <p:par>
                          <p:cTn id="113" fill="hold">
                            <p:stCondLst>
                              <p:cond delay="1500"/>
                            </p:stCondLst>
                            <p:childTnLst>
                              <p:par>
                                <p:cTn id="114" presetID="17" presetClass="entr" presetSubtype="10" fill="hold"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strVal val="#ppt_h"/>
                                          </p:val>
                                        </p:tav>
                                        <p:tav tm="100000">
                                          <p:val>
                                            <p:strVal val="#ppt_h"/>
                                          </p:val>
                                        </p:tav>
                                      </p:tavLst>
                                    </p:anim>
                                  </p:childTnLst>
                                </p:cTn>
                              </p:par>
                            </p:childTnLst>
                          </p:cTn>
                        </p:par>
                        <p:par>
                          <p:cTn id="118" fill="hold">
                            <p:stCondLst>
                              <p:cond delay="2000"/>
                            </p:stCondLst>
                            <p:childTnLst>
                              <p:par>
                                <p:cTn id="119" presetID="2" presetClass="entr" presetSubtype="4" fill="hold" grpId="0" nodeType="after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fill="hold"/>
                                        <p:tgtEl>
                                          <p:spTgt spid="14"/>
                                        </p:tgtEl>
                                        <p:attrNameLst>
                                          <p:attrName>ppt_x</p:attrName>
                                        </p:attrNameLst>
                                      </p:cBhvr>
                                      <p:tavLst>
                                        <p:tav tm="0">
                                          <p:val>
                                            <p:strVal val="#ppt_x"/>
                                          </p:val>
                                        </p:tav>
                                        <p:tav tm="100000">
                                          <p:val>
                                            <p:strVal val="#ppt_x"/>
                                          </p:val>
                                        </p:tav>
                                      </p:tavLst>
                                    </p:anim>
                                    <p:anim calcmode="lin" valueType="num">
                                      <p:cBhvr additive="base">
                                        <p:cTn id="1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177C-5E68-509C-C7AF-96EF1B3D47D0}"/>
              </a:ext>
            </a:extLst>
          </p:cNvPr>
          <p:cNvSpPr>
            <a:spLocks noGrp="1"/>
          </p:cNvSpPr>
          <p:nvPr>
            <p:ph type="title"/>
          </p:nvPr>
        </p:nvSpPr>
        <p:spPr/>
        <p:txBody>
          <a:bodyPr/>
          <a:lstStyle/>
          <a:p>
            <a:r>
              <a:rPr lang="en-US" dirty="0"/>
              <a:t>Two perspectives:</a:t>
            </a:r>
          </a:p>
        </p:txBody>
      </p:sp>
      <p:sp>
        <p:nvSpPr>
          <p:cNvPr id="3" name="Content Placeholder 2"/>
          <p:cNvSpPr>
            <a:spLocks noGrp="1"/>
          </p:cNvSpPr>
          <p:nvPr>
            <p:ph idx="1"/>
          </p:nvPr>
        </p:nvSpPr>
        <p:spPr/>
        <p:txBody>
          <a:bodyPr>
            <a:normAutofit fontScale="92500" lnSpcReduction="20000"/>
          </a:bodyPr>
          <a:lstStyle/>
          <a:p>
            <a:pPr marL="0" indent="0">
              <a:buNone/>
            </a:pPr>
            <a:r>
              <a:rPr lang="en-US" sz="2100" dirty="0"/>
              <a:t>Two people watch this same sequence of coin flips. The person flipping the coin then asks the first person “What will the result of the next coin flip?” </a:t>
            </a:r>
          </a:p>
          <a:p>
            <a:pPr marL="0" indent="0">
              <a:buNone/>
            </a:pPr>
            <a:endParaRPr lang="en-US" sz="2100" dirty="0"/>
          </a:p>
          <a:p>
            <a:r>
              <a:rPr lang="en-US" sz="2100" dirty="0"/>
              <a:t>The first person responds: “These are independent events, and each coin toss have is 50/50 chance for heads or tails.” </a:t>
            </a:r>
          </a:p>
          <a:p>
            <a:endParaRPr lang="en-US" sz="2100" dirty="0"/>
          </a:p>
          <a:p>
            <a:r>
              <a:rPr lang="en-US" sz="2100" dirty="0"/>
              <a:t>The coin flipper then turns to the second person and asks the same question. The second person says, “obviously you have a trick coin, so it will most likely be tails”.</a:t>
            </a:r>
          </a:p>
          <a:p>
            <a:pPr marL="0" indent="0">
              <a:buNone/>
            </a:pPr>
            <a:r>
              <a:rPr lang="en-US" sz="2100" dirty="0"/>
              <a:t> </a:t>
            </a:r>
          </a:p>
          <a:p>
            <a:pPr marL="0" indent="0">
              <a:buNone/>
            </a:pPr>
            <a:r>
              <a:rPr lang="en-US" sz="2100" dirty="0"/>
              <a:t>Discussion: Who is right? </a:t>
            </a:r>
          </a:p>
        </p:txBody>
      </p:sp>
    </p:spTree>
    <p:extLst>
      <p:ext uri="{BB962C8B-B14F-4D97-AF65-F5344CB8AC3E}">
        <p14:creationId xmlns:p14="http://schemas.microsoft.com/office/powerpoint/2010/main" val="287028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2AC8AF-1FB3-4A8B-B9E4-79DD1E717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52550"/>
            <a:ext cx="4147167" cy="2333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16FA66-7112-42E8-BFD6-8E6B9BC41CF6}"/>
              </a:ext>
            </a:extLst>
          </p:cNvPr>
          <p:cNvSpPr>
            <a:spLocks noGrp="1"/>
          </p:cNvSpPr>
          <p:nvPr>
            <p:ph type="title"/>
          </p:nvPr>
        </p:nvSpPr>
        <p:spPr/>
        <p:txBody>
          <a:bodyPr/>
          <a:lstStyle/>
          <a:p>
            <a:r>
              <a:rPr lang="en-US" dirty="0"/>
              <a:t>What about this Case?:</a:t>
            </a:r>
          </a:p>
        </p:txBody>
      </p:sp>
      <p:sp>
        <p:nvSpPr>
          <p:cNvPr id="3" name="Content Placeholder 2">
            <a:extLst>
              <a:ext uri="{FF2B5EF4-FFF2-40B4-BE49-F238E27FC236}">
                <a16:creationId xmlns:a16="http://schemas.microsoft.com/office/drawing/2014/main" id="{E3B4A6FF-B448-491D-B589-6CE1CC8A9904}"/>
              </a:ext>
            </a:extLst>
          </p:cNvPr>
          <p:cNvSpPr>
            <a:spLocks noGrp="1"/>
          </p:cNvSpPr>
          <p:nvPr>
            <p:ph idx="1"/>
          </p:nvPr>
        </p:nvSpPr>
        <p:spPr>
          <a:xfrm>
            <a:off x="507880" y="1150025"/>
            <a:ext cx="5461599" cy="3263504"/>
          </a:xfrm>
        </p:spPr>
        <p:txBody>
          <a:bodyPr>
            <a:normAutofit lnSpcReduction="10000"/>
          </a:bodyPr>
          <a:lstStyle/>
          <a:p>
            <a:pPr algn="l"/>
            <a:r>
              <a:rPr lang="en-US" sz="1600" b="0" i="0" dirty="0">
                <a:solidFill>
                  <a:srgbClr val="444444"/>
                </a:solidFill>
                <a:effectLst/>
                <a:latin typeface="minion-pro"/>
              </a:rPr>
              <a:t>During World War II, researchers at the Center for Naval Analysis faced a critical problem. Many bombers were getting shot down on runs over Germany. The naval researchers knew they needed hard data to solve this problem and went to work. After each mission, the bullet holes and damage from each bomber was painstakingly reviewed and recorded. The researchers poured over the data looking for vulnerabilities.</a:t>
            </a:r>
          </a:p>
          <a:p>
            <a:pPr algn="l"/>
            <a:endParaRPr lang="en-US" sz="1600" b="0" i="0" dirty="0">
              <a:solidFill>
                <a:srgbClr val="444444"/>
              </a:solidFill>
              <a:effectLst/>
              <a:latin typeface="minion-pro"/>
            </a:endParaRPr>
          </a:p>
          <a:p>
            <a:pPr algn="l"/>
            <a:r>
              <a:rPr lang="en-US" sz="1600" b="0" i="0" dirty="0">
                <a:solidFill>
                  <a:srgbClr val="444444"/>
                </a:solidFill>
                <a:effectLst/>
                <a:latin typeface="minion-pro"/>
              </a:rPr>
              <a:t>The data began to show a clear pattern (see picture). Most damage was to the wings and body of the plane.</a:t>
            </a:r>
          </a:p>
          <a:p>
            <a:pPr algn="l"/>
            <a:endParaRPr lang="en-US" sz="1600" dirty="0">
              <a:solidFill>
                <a:srgbClr val="444444"/>
              </a:solidFill>
              <a:latin typeface="minion-pro"/>
            </a:endParaRPr>
          </a:p>
          <a:p>
            <a:pPr algn="l"/>
            <a:r>
              <a:rPr lang="en-US" sz="1600" b="0" i="0" dirty="0">
                <a:solidFill>
                  <a:srgbClr val="444444"/>
                </a:solidFill>
                <a:effectLst/>
                <a:latin typeface="minion-pro"/>
              </a:rPr>
              <a:t>The solution to their problem was clear. Increase the armor on the plane's wings and body.</a:t>
            </a:r>
          </a:p>
        </p:txBody>
      </p:sp>
      <p:sp>
        <p:nvSpPr>
          <p:cNvPr id="4" name="Slide Number Placeholder 3">
            <a:extLst>
              <a:ext uri="{FF2B5EF4-FFF2-40B4-BE49-F238E27FC236}">
                <a16:creationId xmlns:a16="http://schemas.microsoft.com/office/drawing/2014/main" id="{4E4E4468-68C9-4EA2-BBE6-408158A22D35}"/>
              </a:ext>
            </a:extLst>
          </p:cNvPr>
          <p:cNvSpPr>
            <a:spLocks noGrp="1"/>
          </p:cNvSpPr>
          <p:nvPr>
            <p:ph type="sldNum" sz="quarter" idx="12"/>
          </p:nvPr>
        </p:nvSpPr>
        <p:spPr/>
        <p:txBody>
          <a:bodyPr/>
          <a:lstStyle/>
          <a:p>
            <a:fld id="{179A9A4E-4C82-4D44-9372-C31BB3818094}" type="slidenum">
              <a:rPr lang="en-US" smtClean="0"/>
              <a:pPr/>
              <a:t>12</a:t>
            </a:fld>
            <a:endParaRPr lang="en-US" dirty="0"/>
          </a:p>
        </p:txBody>
      </p:sp>
      <p:sp>
        <p:nvSpPr>
          <p:cNvPr id="5" name="TextBox 4">
            <a:extLst>
              <a:ext uri="{FF2B5EF4-FFF2-40B4-BE49-F238E27FC236}">
                <a16:creationId xmlns:a16="http://schemas.microsoft.com/office/drawing/2014/main" id="{8BC49FA0-577F-4254-B892-38AA4235B7DC}"/>
              </a:ext>
            </a:extLst>
          </p:cNvPr>
          <p:cNvSpPr txBox="1"/>
          <p:nvPr/>
        </p:nvSpPr>
        <p:spPr>
          <a:xfrm>
            <a:off x="5318185" y="4482674"/>
            <a:ext cx="3956532" cy="215444"/>
          </a:xfrm>
          <a:prstGeom prst="rect">
            <a:avLst/>
          </a:prstGeom>
          <a:noFill/>
        </p:spPr>
        <p:txBody>
          <a:bodyPr wrap="none" rtlCol="0">
            <a:spAutoFit/>
          </a:bodyPr>
          <a:lstStyle/>
          <a:p>
            <a:r>
              <a:rPr lang="en-US" sz="800" b="0" i="0" dirty="0">
                <a:solidFill>
                  <a:srgbClr val="444444"/>
                </a:solidFill>
                <a:effectLst/>
                <a:latin typeface="minion-pro"/>
              </a:rPr>
              <a:t>Syed, Matthew. 2015. </a:t>
            </a:r>
            <a:r>
              <a:rPr lang="en-US" sz="800" b="0" i="1" u="none" strike="noStrike" dirty="0">
                <a:solidFill>
                  <a:srgbClr val="CB5C4D"/>
                </a:solidFill>
                <a:effectLst/>
                <a:latin typeface="minion-pro"/>
                <a:hlinkClick r:id="rId4"/>
              </a:rPr>
              <a:t>Black Box Thinking</a:t>
            </a:r>
            <a:r>
              <a:rPr lang="en-US" sz="800" b="0" i="0" dirty="0">
                <a:solidFill>
                  <a:srgbClr val="444444"/>
                </a:solidFill>
                <a:effectLst/>
                <a:latin typeface="minion-pro"/>
              </a:rPr>
              <a:t>. New York: Penguin Random House. pp 33-37</a:t>
            </a:r>
            <a:endParaRPr lang="en-US" sz="800" dirty="0"/>
          </a:p>
        </p:txBody>
      </p:sp>
    </p:spTree>
    <p:extLst>
      <p:ext uri="{BB962C8B-B14F-4D97-AF65-F5344CB8AC3E}">
        <p14:creationId xmlns:p14="http://schemas.microsoft.com/office/powerpoint/2010/main" val="189523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A3B9-AB6F-4F65-A633-3416373E49F0}"/>
              </a:ext>
            </a:extLst>
          </p:cNvPr>
          <p:cNvSpPr>
            <a:spLocks noGrp="1"/>
          </p:cNvSpPr>
          <p:nvPr>
            <p:ph type="title"/>
          </p:nvPr>
        </p:nvSpPr>
        <p:spPr/>
        <p:txBody>
          <a:bodyPr/>
          <a:lstStyle/>
          <a:p>
            <a:r>
              <a:rPr lang="en-US" dirty="0"/>
              <a:t>What can we learn from these cases?</a:t>
            </a:r>
          </a:p>
        </p:txBody>
      </p:sp>
      <p:sp>
        <p:nvSpPr>
          <p:cNvPr id="3" name="Content Placeholder 2"/>
          <p:cNvSpPr>
            <a:spLocks noGrp="1"/>
          </p:cNvSpPr>
          <p:nvPr>
            <p:ph idx="1"/>
          </p:nvPr>
        </p:nvSpPr>
        <p:spPr/>
        <p:txBody>
          <a:bodyPr>
            <a:normAutofit/>
          </a:bodyPr>
          <a:lstStyle/>
          <a:p>
            <a:pPr marL="0" indent="0">
              <a:buNone/>
            </a:pPr>
            <a:r>
              <a:rPr lang="en-US" sz="2000" dirty="0"/>
              <a:t>The Coin Flip Case:</a:t>
            </a:r>
          </a:p>
          <a:p>
            <a:pPr marL="400050" lvl="1" indent="0">
              <a:buNone/>
            </a:pPr>
            <a:r>
              <a:rPr lang="en-US" sz="2000" dirty="0"/>
              <a:t>This is an illustration of philosophical orientations we have about the world, and its consistencies. The second person is illustrating a more </a:t>
            </a:r>
            <a:r>
              <a:rPr lang="en-US" sz="2000" b="1" dirty="0"/>
              <a:t>empirically based perspective </a:t>
            </a:r>
            <a:r>
              <a:rPr lang="en-US" sz="2000" dirty="0"/>
              <a:t>– showing an inclination to give “what is observed” precedence over “what is supposed”, thus drawing theory from evidence. The first person, however, is showing a tendency to give precedence “what is supposed” (aka </a:t>
            </a:r>
            <a:r>
              <a:rPr lang="en-US" sz="2000" b="1" dirty="0"/>
              <a:t>theoretical based perspective</a:t>
            </a:r>
            <a:r>
              <a:rPr lang="en-US" sz="2000" dirty="0"/>
              <a:t>), over “what is seen”, therefore fitting theories to what is observed.</a:t>
            </a:r>
          </a:p>
        </p:txBody>
      </p:sp>
    </p:spTree>
    <p:extLst>
      <p:ext uri="{BB962C8B-B14F-4D97-AF65-F5344CB8AC3E}">
        <p14:creationId xmlns:p14="http://schemas.microsoft.com/office/powerpoint/2010/main" val="265796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A3B9-AB6F-4F65-A633-3416373E49F0}"/>
              </a:ext>
            </a:extLst>
          </p:cNvPr>
          <p:cNvSpPr>
            <a:spLocks noGrp="1"/>
          </p:cNvSpPr>
          <p:nvPr>
            <p:ph type="title"/>
          </p:nvPr>
        </p:nvSpPr>
        <p:spPr/>
        <p:txBody>
          <a:bodyPr/>
          <a:lstStyle/>
          <a:p>
            <a:r>
              <a:rPr lang="en-US" dirty="0"/>
              <a:t>What can we learn from these cases?</a:t>
            </a:r>
          </a:p>
        </p:txBody>
      </p:sp>
      <p:sp>
        <p:nvSpPr>
          <p:cNvPr id="3" name="Content Placeholder 2"/>
          <p:cNvSpPr>
            <a:spLocks noGrp="1"/>
          </p:cNvSpPr>
          <p:nvPr>
            <p:ph idx="1"/>
          </p:nvPr>
        </p:nvSpPr>
        <p:spPr/>
        <p:txBody>
          <a:bodyPr>
            <a:normAutofit/>
          </a:bodyPr>
          <a:lstStyle/>
          <a:p>
            <a:pPr marL="0" indent="0">
              <a:buNone/>
            </a:pPr>
            <a:r>
              <a:rPr lang="en-US" sz="2000" dirty="0"/>
              <a:t>The Military Plane Case:</a:t>
            </a:r>
          </a:p>
          <a:p>
            <a:pPr marL="400050" lvl="1" indent="0">
              <a:buNone/>
            </a:pPr>
            <a:r>
              <a:rPr lang="en-US" sz="2000" dirty="0"/>
              <a:t>They were attempting to predict the occurrence of an incident (plane is shot down) without having data on any cases of this! The were drawn to the prevalence of data, but lost sight of its relevance to the question. </a:t>
            </a:r>
          </a:p>
        </p:txBody>
      </p:sp>
    </p:spTree>
    <p:extLst>
      <p:ext uri="{BB962C8B-B14F-4D97-AF65-F5344CB8AC3E}">
        <p14:creationId xmlns:p14="http://schemas.microsoft.com/office/powerpoint/2010/main" val="42516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3938487" cy="1355479"/>
          </a:xfrm>
        </p:spPr>
        <p:txBody>
          <a:bodyPr>
            <a:normAutofit/>
          </a:bodyPr>
          <a:lstStyle/>
          <a:p>
            <a:r>
              <a:rPr lang="en-US" dirty="0"/>
              <a:t>Decision Making and Problem Solving in Business</a:t>
            </a:r>
          </a:p>
        </p:txBody>
      </p:sp>
      <p:sp>
        <p:nvSpPr>
          <p:cNvPr id="3" name="Content Placeholder 2"/>
          <p:cNvSpPr>
            <a:spLocks noGrp="1"/>
          </p:cNvSpPr>
          <p:nvPr>
            <p:ph idx="1"/>
          </p:nvPr>
        </p:nvSpPr>
        <p:spPr>
          <a:xfrm>
            <a:off x="628650" y="1749972"/>
            <a:ext cx="4089168" cy="2882750"/>
          </a:xfrm>
        </p:spPr>
        <p:txBody>
          <a:bodyPr>
            <a:normAutofit/>
          </a:bodyPr>
          <a:lstStyle/>
          <a:p>
            <a:pPr>
              <a:spcBef>
                <a:spcPts val="900"/>
              </a:spcBef>
            </a:pPr>
            <a:r>
              <a:rPr lang="en-CA" sz="1300" dirty="0"/>
              <a:t>In business, we analyze data to gain information, to improve outcomes through better (more informed) decision making. </a:t>
            </a:r>
          </a:p>
          <a:p>
            <a:pPr lvl="1">
              <a:spcBef>
                <a:spcPts val="900"/>
              </a:spcBef>
            </a:pPr>
            <a:r>
              <a:rPr lang="en-CA" sz="1300" dirty="0"/>
              <a:t>a choice that you make about what actions you will take (or not take) in a given situation.</a:t>
            </a:r>
          </a:p>
          <a:p>
            <a:pPr>
              <a:spcBef>
                <a:spcPts val="900"/>
              </a:spcBef>
            </a:pPr>
            <a:r>
              <a:rPr lang="en-CA" sz="1300" dirty="0"/>
              <a:t>A good decision is one we’d classify as a </a:t>
            </a:r>
            <a:r>
              <a:rPr lang="en-CA" sz="1300" i="1" dirty="0"/>
              <a:t>rational decision.</a:t>
            </a:r>
          </a:p>
          <a:p>
            <a:pPr>
              <a:spcBef>
                <a:spcPts val="900"/>
              </a:spcBef>
            </a:pPr>
            <a:r>
              <a:rPr lang="en-CA" sz="1300" dirty="0"/>
              <a:t>After analysing the consequences of each option, a </a:t>
            </a:r>
            <a:r>
              <a:rPr lang="en-CA" sz="1300" i="1" dirty="0"/>
              <a:t>rational decision maker</a:t>
            </a:r>
            <a:r>
              <a:rPr lang="en-CA" sz="1300" dirty="0"/>
              <a:t> will choose the option the generates the greatest utility (benefit, in whatever form it is measured)</a:t>
            </a:r>
          </a:p>
        </p:txBody>
      </p:sp>
      <p:pic>
        <p:nvPicPr>
          <p:cNvPr id="5" name="Picture 4" descr="Desk with productivity items">
            <a:extLst>
              <a:ext uri="{FF2B5EF4-FFF2-40B4-BE49-F238E27FC236}">
                <a16:creationId xmlns:a16="http://schemas.microsoft.com/office/drawing/2014/main" id="{255F7CC7-2052-DED3-CAE4-88C409C8F749}"/>
              </a:ext>
            </a:extLst>
          </p:cNvPr>
          <p:cNvPicPr>
            <a:picLocks noChangeAspect="1"/>
          </p:cNvPicPr>
          <p:nvPr/>
        </p:nvPicPr>
        <p:blipFill rotWithShape="1">
          <a:blip r:embed="rId3"/>
          <a:srcRect l="28606" r="13357"/>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6144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Choice Theory</a:t>
            </a:r>
          </a:p>
        </p:txBody>
      </p:sp>
      <p:sp>
        <p:nvSpPr>
          <p:cNvPr id="3" name="Content Placeholder 2"/>
          <p:cNvSpPr>
            <a:spLocks noGrp="1"/>
          </p:cNvSpPr>
          <p:nvPr>
            <p:ph idx="1"/>
          </p:nvPr>
        </p:nvSpPr>
        <p:spPr/>
        <p:txBody>
          <a:bodyPr>
            <a:normAutofit/>
          </a:bodyPr>
          <a:lstStyle/>
          <a:p>
            <a:r>
              <a:rPr lang="en-US" dirty="0"/>
              <a:t>Rational choice theory is an economic theory (principle) that states that individuals always make prudent and logical decisions. These decisions provide people with the greatest benefit or satisfaction — given the choices available — and are also in their highest self-interest. </a:t>
            </a:r>
          </a:p>
          <a:p>
            <a:endParaRPr lang="en-US" dirty="0"/>
          </a:p>
          <a:p>
            <a:r>
              <a:rPr lang="en-US" dirty="0"/>
              <a:t>But, why are so many business decisions seemingly irrational?</a:t>
            </a:r>
          </a:p>
        </p:txBody>
      </p:sp>
    </p:spTree>
    <p:extLst>
      <p:ext uri="{BB962C8B-B14F-4D97-AF65-F5344CB8AC3E}">
        <p14:creationId xmlns:p14="http://schemas.microsoft.com/office/powerpoint/2010/main" val="253344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921" y="1196494"/>
            <a:ext cx="6517064" cy="2941811"/>
          </a:xfrm>
        </p:spPr>
        <p:txBody>
          <a:bodyPr>
            <a:normAutofit/>
          </a:bodyPr>
          <a:lstStyle/>
          <a:p>
            <a:r>
              <a:rPr lang="en-CA" noProof="0" dirty="0"/>
              <a:t>The rationality of individuals is </a:t>
            </a:r>
            <a:r>
              <a:rPr lang="en-CA" b="1" noProof="0" dirty="0"/>
              <a:t>bounded </a:t>
            </a:r>
            <a:r>
              <a:rPr lang="en-CA" noProof="0" dirty="0"/>
              <a:t>(limited) by </a:t>
            </a:r>
          </a:p>
          <a:p>
            <a:pPr lvl="1"/>
            <a:r>
              <a:rPr lang="en-CA" noProof="0" dirty="0"/>
              <a:t>cognitive capacity</a:t>
            </a:r>
          </a:p>
          <a:p>
            <a:pPr lvl="1"/>
            <a:r>
              <a:rPr lang="en-CA" noProof="0" dirty="0"/>
              <a:t>time (budget)</a:t>
            </a:r>
          </a:p>
          <a:p>
            <a:pPr lvl="1"/>
            <a:r>
              <a:rPr lang="en-CA" noProof="0" dirty="0"/>
              <a:t>limited knowledge/access to information </a:t>
            </a:r>
          </a:p>
          <a:p>
            <a:endParaRPr lang="en-CA" noProof="0" dirty="0"/>
          </a:p>
          <a:p>
            <a:r>
              <a:rPr lang="en-CA" dirty="0"/>
              <a:t>Satisficing</a:t>
            </a:r>
          </a:p>
          <a:p>
            <a:pPr lvl="1"/>
            <a:r>
              <a:rPr lang="en-US" dirty="0"/>
              <a:t>Satisficing is a decision-making strategy that entails searching through the available alternatives until an acceptability threshold is met.</a:t>
            </a:r>
          </a:p>
          <a:p>
            <a:endParaRPr lang="en-CA" noProof="0" dirty="0"/>
          </a:p>
        </p:txBody>
      </p:sp>
      <p:sp>
        <p:nvSpPr>
          <p:cNvPr id="7" name="Title 6"/>
          <p:cNvSpPr>
            <a:spLocks noGrp="1"/>
          </p:cNvSpPr>
          <p:nvPr>
            <p:ph type="title"/>
          </p:nvPr>
        </p:nvSpPr>
        <p:spPr>
          <a:xfrm>
            <a:off x="152400" y="-23679"/>
            <a:ext cx="6981748" cy="1486943"/>
          </a:xfrm>
        </p:spPr>
        <p:txBody>
          <a:bodyPr>
            <a:normAutofit/>
          </a:bodyPr>
          <a:lstStyle/>
          <a:p>
            <a:r>
              <a:rPr lang="en-CA" sz="2700" dirty="0"/>
              <a:t>Bounded rationality</a:t>
            </a:r>
            <a:endParaRPr lang="en-CA" sz="21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183" y="597931"/>
            <a:ext cx="1157288" cy="1621631"/>
          </a:xfrm>
          <a:prstGeom prst="rect">
            <a:avLst/>
          </a:prstGeom>
        </p:spPr>
      </p:pic>
      <p:sp>
        <p:nvSpPr>
          <p:cNvPr id="6" name="TextBox 5"/>
          <p:cNvSpPr txBox="1"/>
          <p:nvPr/>
        </p:nvSpPr>
        <p:spPr>
          <a:xfrm>
            <a:off x="7342485" y="2216240"/>
            <a:ext cx="1629742" cy="646331"/>
          </a:xfrm>
          <a:prstGeom prst="rect">
            <a:avLst/>
          </a:prstGeom>
          <a:noFill/>
        </p:spPr>
        <p:txBody>
          <a:bodyPr wrap="none" rtlCol="0">
            <a:spAutoFit/>
          </a:bodyPr>
          <a:lstStyle/>
          <a:p>
            <a:r>
              <a:rPr lang="en-US" sz="1800" dirty="0"/>
              <a:t>Herbert Simon</a:t>
            </a:r>
          </a:p>
          <a:p>
            <a:pPr algn="ctr"/>
            <a:r>
              <a:rPr lang="en-US" sz="1800" dirty="0"/>
              <a:t>(1916-2001)</a:t>
            </a:r>
          </a:p>
        </p:txBody>
      </p:sp>
      <p:sp>
        <p:nvSpPr>
          <p:cNvPr id="5" name="TextBox 4"/>
          <p:cNvSpPr txBox="1"/>
          <p:nvPr/>
        </p:nvSpPr>
        <p:spPr>
          <a:xfrm>
            <a:off x="4321079" y="4022436"/>
            <a:ext cx="4572000" cy="784830"/>
          </a:xfrm>
          <a:prstGeom prst="rect">
            <a:avLst/>
          </a:prstGeom>
          <a:noFill/>
        </p:spPr>
        <p:txBody>
          <a:bodyPr wrap="square" rtlCol="0">
            <a:spAutoFit/>
          </a:bodyPr>
          <a:lstStyle/>
          <a:p>
            <a:pPr algn="r"/>
            <a:r>
              <a:rPr lang="en-US" sz="1500" dirty="0">
                <a:highlight>
                  <a:srgbClr val="FFFF00"/>
                </a:highlight>
              </a:rPr>
              <a:t>Our models and assumptions we use in such decision-making processes can’t always be correct, as they are the product of a satisficing process.</a:t>
            </a:r>
          </a:p>
        </p:txBody>
      </p:sp>
    </p:spTree>
    <p:extLst>
      <p:ext uri="{BB962C8B-B14F-4D97-AF65-F5344CB8AC3E}">
        <p14:creationId xmlns:p14="http://schemas.microsoft.com/office/powerpoint/2010/main" val="1192431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the question is: </a:t>
            </a:r>
            <a:br>
              <a:rPr lang="en-US" dirty="0"/>
            </a:br>
            <a:r>
              <a:rPr lang="en-US" sz="2400" i="1" dirty="0"/>
              <a:t>How tightly should we “tie-ourselves to the mast”?</a:t>
            </a:r>
          </a:p>
        </p:txBody>
      </p:sp>
      <p:sp>
        <p:nvSpPr>
          <p:cNvPr id="3" name="Content Placeholder 2"/>
          <p:cNvSpPr>
            <a:spLocks noGrp="1"/>
          </p:cNvSpPr>
          <p:nvPr>
            <p:ph idx="1"/>
          </p:nvPr>
        </p:nvSpPr>
        <p:spPr/>
        <p:txBody>
          <a:bodyPr>
            <a:normAutofit/>
          </a:bodyPr>
          <a:lstStyle/>
          <a:p>
            <a:r>
              <a:rPr lang="en-US" dirty="0"/>
              <a:t>We maintain certain beliefs, or models, about this world. </a:t>
            </a:r>
          </a:p>
          <a:p>
            <a:r>
              <a:rPr lang="en-US" dirty="0"/>
              <a:t>These models are created through past-experience and are not normally developed using rigorous analysis. </a:t>
            </a:r>
          </a:p>
          <a:p>
            <a:r>
              <a:rPr lang="en-US" dirty="0"/>
              <a:t>When face with a novel situation – past assumptions/models can often produce invalid or contradictory results to what we are seeing.</a:t>
            </a:r>
          </a:p>
          <a:p>
            <a:r>
              <a:rPr lang="en-US" dirty="0"/>
              <a:t>At what point do we develop new assumptions, or models, or what we are seeing?</a:t>
            </a:r>
          </a:p>
        </p:txBody>
      </p:sp>
    </p:spTree>
    <p:extLst>
      <p:ext uri="{BB962C8B-B14F-4D97-AF65-F5344CB8AC3E}">
        <p14:creationId xmlns:p14="http://schemas.microsoft.com/office/powerpoint/2010/main" val="378682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C8FB-DAC0-A1FB-B752-693F38996317}"/>
              </a:ext>
            </a:extLst>
          </p:cNvPr>
          <p:cNvSpPr>
            <a:spLocks noGrp="1"/>
          </p:cNvSpPr>
          <p:nvPr>
            <p:ph type="title"/>
          </p:nvPr>
        </p:nvSpPr>
        <p:spPr/>
        <p:txBody>
          <a:bodyPr>
            <a:normAutofit/>
          </a:bodyPr>
          <a:lstStyle/>
          <a:p>
            <a:r>
              <a:rPr lang="en-US" dirty="0"/>
              <a:t>The BDT Framework: Beliefs, Discoveries and the Truth</a:t>
            </a:r>
          </a:p>
        </p:txBody>
      </p:sp>
      <p:sp>
        <p:nvSpPr>
          <p:cNvPr id="4" name="Slide Number Placeholder 3">
            <a:extLst>
              <a:ext uri="{FF2B5EF4-FFF2-40B4-BE49-F238E27FC236}">
                <a16:creationId xmlns:a16="http://schemas.microsoft.com/office/drawing/2014/main" id="{FE002916-592A-845C-E654-4A04C2980D4F}"/>
              </a:ext>
            </a:extLst>
          </p:cNvPr>
          <p:cNvSpPr>
            <a:spLocks noGrp="1"/>
          </p:cNvSpPr>
          <p:nvPr>
            <p:ph type="sldNum" sz="quarter" idx="12"/>
          </p:nvPr>
        </p:nvSpPr>
        <p:spPr/>
        <p:txBody>
          <a:bodyPr/>
          <a:lstStyle/>
          <a:p>
            <a:fld id="{D195B2C9-073E-4EE9-98F9-79BCD43CC226}" type="slidenum">
              <a:rPr lang="en-US" smtClean="0"/>
              <a:pPr/>
              <a:t>19</a:t>
            </a:fld>
            <a:endParaRPr lang="en-US" dirty="0"/>
          </a:p>
        </p:txBody>
      </p:sp>
      <p:sp>
        <p:nvSpPr>
          <p:cNvPr id="8" name="Oval 7">
            <a:extLst>
              <a:ext uri="{FF2B5EF4-FFF2-40B4-BE49-F238E27FC236}">
                <a16:creationId xmlns:a16="http://schemas.microsoft.com/office/drawing/2014/main" id="{B4EB8AAB-5DF2-6053-0560-DE7FF4CE8923}"/>
              </a:ext>
            </a:extLst>
          </p:cNvPr>
          <p:cNvSpPr/>
          <p:nvPr/>
        </p:nvSpPr>
        <p:spPr>
          <a:xfrm>
            <a:off x="2632364" y="1268016"/>
            <a:ext cx="1828800" cy="1828800"/>
          </a:xfrm>
          <a:prstGeom prst="ellipse">
            <a:avLst/>
          </a:prstGeom>
          <a:solidFill>
            <a:schemeClr val="accent1">
              <a:alpha val="2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260C02-2D7F-052C-27DE-EC0B97C45D09}"/>
              </a:ext>
            </a:extLst>
          </p:cNvPr>
          <p:cNvSpPr/>
          <p:nvPr/>
        </p:nvSpPr>
        <p:spPr>
          <a:xfrm>
            <a:off x="3990111" y="1268016"/>
            <a:ext cx="1828800" cy="1828800"/>
          </a:xfrm>
          <a:prstGeom prst="ellipse">
            <a:avLst/>
          </a:prstGeom>
          <a:solidFill>
            <a:srgbClr val="006747">
              <a:alpha val="20000"/>
            </a:srgb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A01B89-0CB8-3B4D-1B7E-E84588A070B2}"/>
              </a:ext>
            </a:extLst>
          </p:cNvPr>
          <p:cNvSpPr/>
          <p:nvPr/>
        </p:nvSpPr>
        <p:spPr>
          <a:xfrm>
            <a:off x="3311238" y="2522621"/>
            <a:ext cx="1828800" cy="1828800"/>
          </a:xfrm>
          <a:prstGeom prst="ellipse">
            <a:avLst/>
          </a:prstGeom>
          <a:solidFill>
            <a:srgbClr val="FF0000">
              <a:alpha val="2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B0F43D-53DA-2F91-BC5A-45395918791D}"/>
              </a:ext>
            </a:extLst>
          </p:cNvPr>
          <p:cNvSpPr txBox="1"/>
          <p:nvPr/>
        </p:nvSpPr>
        <p:spPr>
          <a:xfrm>
            <a:off x="2030460" y="1333509"/>
            <a:ext cx="915635" cy="300082"/>
          </a:xfrm>
          <a:prstGeom prst="rect">
            <a:avLst/>
          </a:prstGeom>
          <a:noFill/>
        </p:spPr>
        <p:txBody>
          <a:bodyPr wrap="none" rtlCol="0">
            <a:spAutoFit/>
          </a:bodyPr>
          <a:lstStyle/>
          <a:p>
            <a:r>
              <a:rPr lang="en-US" b="1" dirty="0"/>
              <a:t>BELIEFS</a:t>
            </a:r>
          </a:p>
        </p:txBody>
      </p:sp>
      <p:sp>
        <p:nvSpPr>
          <p:cNvPr id="13" name="TextBox 12">
            <a:extLst>
              <a:ext uri="{FF2B5EF4-FFF2-40B4-BE49-F238E27FC236}">
                <a16:creationId xmlns:a16="http://schemas.microsoft.com/office/drawing/2014/main" id="{77B143F7-56C1-C7B9-C530-9C7D424E3B9D}"/>
              </a:ext>
            </a:extLst>
          </p:cNvPr>
          <p:cNvSpPr txBox="1"/>
          <p:nvPr/>
        </p:nvSpPr>
        <p:spPr>
          <a:xfrm>
            <a:off x="5532581" y="1323472"/>
            <a:ext cx="771365" cy="300082"/>
          </a:xfrm>
          <a:prstGeom prst="rect">
            <a:avLst/>
          </a:prstGeom>
          <a:noFill/>
        </p:spPr>
        <p:txBody>
          <a:bodyPr wrap="none" rtlCol="0">
            <a:spAutoFit/>
          </a:bodyPr>
          <a:lstStyle/>
          <a:p>
            <a:r>
              <a:rPr lang="en-US" b="1" dirty="0"/>
              <a:t>TRUTH</a:t>
            </a:r>
          </a:p>
        </p:txBody>
      </p:sp>
      <p:sp>
        <p:nvSpPr>
          <p:cNvPr id="14" name="TextBox 13">
            <a:extLst>
              <a:ext uri="{FF2B5EF4-FFF2-40B4-BE49-F238E27FC236}">
                <a16:creationId xmlns:a16="http://schemas.microsoft.com/office/drawing/2014/main" id="{BE3AF9B1-EF17-ABC8-582E-0D58AD049011}"/>
              </a:ext>
            </a:extLst>
          </p:cNvPr>
          <p:cNvSpPr txBox="1"/>
          <p:nvPr/>
        </p:nvSpPr>
        <p:spPr>
          <a:xfrm>
            <a:off x="3656901" y="4282171"/>
            <a:ext cx="1011815" cy="300082"/>
          </a:xfrm>
          <a:prstGeom prst="rect">
            <a:avLst/>
          </a:prstGeom>
          <a:noFill/>
        </p:spPr>
        <p:txBody>
          <a:bodyPr wrap="none" rtlCol="0">
            <a:spAutoFit/>
          </a:bodyPr>
          <a:lstStyle/>
          <a:p>
            <a:r>
              <a:rPr lang="en-US" b="1" dirty="0"/>
              <a:t>FINDINGS</a:t>
            </a:r>
          </a:p>
        </p:txBody>
      </p:sp>
      <p:sp>
        <p:nvSpPr>
          <p:cNvPr id="15" name="TextBox 14">
            <a:extLst>
              <a:ext uri="{FF2B5EF4-FFF2-40B4-BE49-F238E27FC236}">
                <a16:creationId xmlns:a16="http://schemas.microsoft.com/office/drawing/2014/main" id="{2C56D08D-20D3-1387-31FD-0EC56C62B798}"/>
              </a:ext>
            </a:extLst>
          </p:cNvPr>
          <p:cNvSpPr txBox="1"/>
          <p:nvPr/>
        </p:nvSpPr>
        <p:spPr>
          <a:xfrm>
            <a:off x="5843539" y="2770464"/>
            <a:ext cx="2306013" cy="923330"/>
          </a:xfrm>
          <a:prstGeom prst="rect">
            <a:avLst/>
          </a:prstGeom>
          <a:noFill/>
        </p:spPr>
        <p:txBody>
          <a:bodyPr wrap="square" rtlCol="0">
            <a:spAutoFit/>
          </a:bodyPr>
          <a:lstStyle/>
          <a:p>
            <a:r>
              <a:rPr lang="en-US" dirty="0"/>
              <a:t>A finding that is true and you believe it – Great! This is where we want to be in Data Analytics</a:t>
            </a:r>
          </a:p>
        </p:txBody>
      </p:sp>
      <p:cxnSp>
        <p:nvCxnSpPr>
          <p:cNvPr id="17" name="Straight Arrow Connector 16">
            <a:extLst>
              <a:ext uri="{FF2B5EF4-FFF2-40B4-BE49-F238E27FC236}">
                <a16:creationId xmlns:a16="http://schemas.microsoft.com/office/drawing/2014/main" id="{5C7BAE82-DEF8-E9BA-53F2-2C38AF2D17FD}"/>
              </a:ext>
            </a:extLst>
          </p:cNvPr>
          <p:cNvCxnSpPr>
            <a:cxnSpLocks/>
            <a:stCxn id="15" idx="1"/>
          </p:cNvCxnSpPr>
          <p:nvPr/>
        </p:nvCxnSpPr>
        <p:spPr>
          <a:xfrm flipH="1" flipV="1">
            <a:off x="4220670" y="2592339"/>
            <a:ext cx="1622869" cy="6397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DC0F9A-4A31-4F0C-8A6A-FDDEB04FAA45}"/>
              </a:ext>
            </a:extLst>
          </p:cNvPr>
          <p:cNvSpPr>
            <a:spLocks noGrp="1"/>
          </p:cNvSpPr>
          <p:nvPr>
            <p:ph type="title"/>
          </p:nvPr>
        </p:nvSpPr>
        <p:spPr/>
        <p:txBody>
          <a:bodyPr/>
          <a:lstStyle/>
          <a:p>
            <a:r>
              <a:rPr lang="en-US" dirty="0"/>
              <a:t>Guiding Agenda</a:t>
            </a:r>
          </a:p>
        </p:txBody>
      </p:sp>
      <p:sp>
        <p:nvSpPr>
          <p:cNvPr id="2" name="Content Placeholder 1">
            <a:extLst>
              <a:ext uri="{FF2B5EF4-FFF2-40B4-BE49-F238E27FC236}">
                <a16:creationId xmlns:a16="http://schemas.microsoft.com/office/drawing/2014/main" id="{5A41604C-6372-B3E1-9E2B-1A1C77F8BEDD}"/>
              </a:ext>
            </a:extLst>
          </p:cNvPr>
          <p:cNvSpPr>
            <a:spLocks noGrp="1"/>
          </p:cNvSpPr>
          <p:nvPr>
            <p:ph idx="1"/>
          </p:nvPr>
        </p:nvSpPr>
        <p:spPr/>
        <p:txBody>
          <a:bodyPr>
            <a:normAutofit fontScale="40000" lnSpcReduction="20000"/>
          </a:bodyPr>
          <a:lstStyle/>
          <a:p>
            <a:pPr>
              <a:lnSpc>
                <a:spcPct val="150000"/>
              </a:lnSpc>
              <a:spcBef>
                <a:spcPts val="329"/>
              </a:spcBef>
              <a:buFont typeface="Wingdings" pitchFamily="2" charset="2"/>
              <a:buChar char="§"/>
            </a:pPr>
            <a:r>
              <a:rPr lang="en-US" altLang="en-US" sz="2400" dirty="0">
                <a:latin typeface="Arial" pitchFamily="34" charset="0"/>
                <a:cs typeface="Arial" pitchFamily="34" charset="0"/>
              </a:rPr>
              <a:t>08:30-08:35 - Class Agenda</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08:35-08:45 - Introductions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08:45-09:05 - Review syllabus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09:05-09:10 - First day attendance quiz</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09:10-10:00 - Introduction to Analytics and Data Mining</a:t>
            </a:r>
          </a:p>
          <a:p>
            <a:pPr lvl="1">
              <a:lnSpc>
                <a:spcPct val="150000"/>
              </a:lnSpc>
              <a:spcBef>
                <a:spcPts val="329"/>
              </a:spcBef>
              <a:buFont typeface="Wingdings" pitchFamily="2" charset="2"/>
              <a:buChar char="§"/>
            </a:pPr>
            <a:r>
              <a:rPr lang="en-US" altLang="en-US" sz="2100" dirty="0"/>
              <a:t>Rationality in decision making</a:t>
            </a:r>
          </a:p>
          <a:p>
            <a:pPr lvl="1">
              <a:lnSpc>
                <a:spcPct val="150000"/>
              </a:lnSpc>
              <a:spcBef>
                <a:spcPts val="329"/>
              </a:spcBef>
              <a:buFont typeface="Wingdings" pitchFamily="2" charset="2"/>
              <a:buChar char="§"/>
            </a:pPr>
            <a:r>
              <a:rPr lang="en-US" altLang="en-US" sz="2100" dirty="0">
                <a:latin typeface="Arial" pitchFamily="34" charset="0"/>
                <a:cs typeface="Arial" pitchFamily="34" charset="0"/>
              </a:rPr>
              <a:t>The rise of analytics</a:t>
            </a:r>
          </a:p>
          <a:p>
            <a:pPr lvl="1">
              <a:lnSpc>
                <a:spcPct val="150000"/>
              </a:lnSpc>
              <a:spcBef>
                <a:spcPts val="329"/>
              </a:spcBef>
              <a:buFont typeface="Wingdings" pitchFamily="2" charset="2"/>
              <a:buChar char="§"/>
            </a:pPr>
            <a:r>
              <a:rPr lang="en-US" altLang="en-US" sz="2100" dirty="0">
                <a:latin typeface="Arial" pitchFamily="34" charset="0"/>
                <a:cs typeface="Arial" pitchFamily="34" charset="0"/>
              </a:rPr>
              <a:t>Models and modeling</a:t>
            </a:r>
          </a:p>
          <a:p>
            <a:pPr>
              <a:lnSpc>
                <a:spcPct val="150000"/>
              </a:lnSpc>
              <a:spcBef>
                <a:spcPts val="329"/>
              </a:spcBef>
              <a:buFont typeface="Wingdings" pitchFamily="2" charset="2"/>
              <a:buChar char="§"/>
            </a:pPr>
            <a:r>
              <a:rPr lang="en-US" altLang="en-US" sz="2400" dirty="0"/>
              <a:t>10</a:t>
            </a:r>
            <a:r>
              <a:rPr lang="en-US" altLang="en-US" sz="2400" dirty="0">
                <a:latin typeface="Arial" pitchFamily="34" charset="0"/>
                <a:cs typeface="Arial" pitchFamily="34" charset="0"/>
              </a:rPr>
              <a:t>:00-10:10 - Break</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10:10-10:25 - Introduce </a:t>
            </a:r>
            <a:r>
              <a:rPr lang="en-US" altLang="en-US" sz="2400" dirty="0" err="1">
                <a:latin typeface="Arial" pitchFamily="34" charset="0"/>
                <a:cs typeface="Arial" pitchFamily="34" charset="0"/>
              </a:rPr>
              <a:t>DataCamp</a:t>
            </a:r>
            <a:r>
              <a:rPr lang="en-US" altLang="en-US" sz="2400" dirty="0">
                <a:latin typeface="Arial" pitchFamily="34" charset="0"/>
                <a:cs typeface="Arial" pitchFamily="34" charset="0"/>
              </a:rPr>
              <a:t>, get everyone signed up -- take assessment to prove they have signed up</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10:25-11:10 - Install Anaconda, demonstrate how to start </a:t>
            </a:r>
            <a:r>
              <a:rPr lang="en-US" altLang="en-US" sz="2400" dirty="0" err="1">
                <a:latin typeface="Arial" pitchFamily="34" charset="0"/>
                <a:cs typeface="Arial" pitchFamily="34" charset="0"/>
              </a:rPr>
              <a:t>jupyter</a:t>
            </a:r>
            <a:r>
              <a:rPr lang="en-US" altLang="en-US" sz="2400" dirty="0">
                <a:latin typeface="Arial" pitchFamily="34" charset="0"/>
                <a:cs typeface="Arial" pitchFamily="34" charset="0"/>
              </a:rPr>
              <a:t> lab, save files, </a:t>
            </a:r>
            <a:r>
              <a:rPr lang="en-US" altLang="en-US" sz="2400" dirty="0"/>
              <a:t>concept of cells, markdown, </a:t>
            </a:r>
            <a:r>
              <a:rPr lang="en-US" altLang="en-US" sz="2400" dirty="0">
                <a:latin typeface="Arial" pitchFamily="34" charset="0"/>
                <a:cs typeface="Arial" pitchFamily="34" charset="0"/>
              </a:rPr>
              <a:t>etc.</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11:10-11:20 - Submit Anaconda Verification</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11:20-11:30 - Class recap, questions, deliverables this week, and preparing for next class</a:t>
            </a:r>
          </a:p>
        </p:txBody>
      </p:sp>
    </p:spTree>
    <p:extLst>
      <p:ext uri="{BB962C8B-B14F-4D97-AF65-F5344CB8AC3E}">
        <p14:creationId xmlns:p14="http://schemas.microsoft.com/office/powerpoint/2010/main" val="11627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C8FB-DAC0-A1FB-B752-693F38996317}"/>
              </a:ext>
            </a:extLst>
          </p:cNvPr>
          <p:cNvSpPr>
            <a:spLocks noGrp="1"/>
          </p:cNvSpPr>
          <p:nvPr>
            <p:ph type="title"/>
          </p:nvPr>
        </p:nvSpPr>
        <p:spPr/>
        <p:txBody>
          <a:bodyPr>
            <a:normAutofit/>
          </a:bodyPr>
          <a:lstStyle/>
          <a:p>
            <a:r>
              <a:rPr lang="en-US" dirty="0"/>
              <a:t>The BFT Framework: Beliefs, Findings, and the Truth</a:t>
            </a:r>
          </a:p>
        </p:txBody>
      </p:sp>
      <p:sp>
        <p:nvSpPr>
          <p:cNvPr id="4" name="Slide Number Placeholder 3">
            <a:extLst>
              <a:ext uri="{FF2B5EF4-FFF2-40B4-BE49-F238E27FC236}">
                <a16:creationId xmlns:a16="http://schemas.microsoft.com/office/drawing/2014/main" id="{FE002916-592A-845C-E654-4A04C2980D4F}"/>
              </a:ext>
            </a:extLst>
          </p:cNvPr>
          <p:cNvSpPr>
            <a:spLocks noGrp="1"/>
          </p:cNvSpPr>
          <p:nvPr>
            <p:ph type="sldNum" sz="quarter" idx="12"/>
          </p:nvPr>
        </p:nvSpPr>
        <p:spPr/>
        <p:txBody>
          <a:bodyPr/>
          <a:lstStyle/>
          <a:p>
            <a:fld id="{D195B2C9-073E-4EE9-98F9-79BCD43CC226}" type="slidenum">
              <a:rPr lang="en-US" smtClean="0"/>
              <a:pPr/>
              <a:t>20</a:t>
            </a:fld>
            <a:endParaRPr lang="en-US" dirty="0"/>
          </a:p>
        </p:txBody>
      </p:sp>
      <p:sp>
        <p:nvSpPr>
          <p:cNvPr id="8" name="Oval 7">
            <a:extLst>
              <a:ext uri="{FF2B5EF4-FFF2-40B4-BE49-F238E27FC236}">
                <a16:creationId xmlns:a16="http://schemas.microsoft.com/office/drawing/2014/main" id="{B4EB8AAB-5DF2-6053-0560-DE7FF4CE8923}"/>
              </a:ext>
            </a:extLst>
          </p:cNvPr>
          <p:cNvSpPr/>
          <p:nvPr/>
        </p:nvSpPr>
        <p:spPr>
          <a:xfrm>
            <a:off x="2632364" y="1268016"/>
            <a:ext cx="1828800" cy="1828800"/>
          </a:xfrm>
          <a:prstGeom prst="ellipse">
            <a:avLst/>
          </a:prstGeom>
          <a:solidFill>
            <a:schemeClr val="accent1">
              <a:alpha val="2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260C02-2D7F-052C-27DE-EC0B97C45D09}"/>
              </a:ext>
            </a:extLst>
          </p:cNvPr>
          <p:cNvSpPr/>
          <p:nvPr/>
        </p:nvSpPr>
        <p:spPr>
          <a:xfrm>
            <a:off x="3990111" y="1268016"/>
            <a:ext cx="1828800" cy="1828800"/>
          </a:xfrm>
          <a:prstGeom prst="ellipse">
            <a:avLst/>
          </a:prstGeom>
          <a:solidFill>
            <a:srgbClr val="006747">
              <a:alpha val="20000"/>
            </a:srgb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A01B89-0CB8-3B4D-1B7E-E84588A070B2}"/>
              </a:ext>
            </a:extLst>
          </p:cNvPr>
          <p:cNvSpPr/>
          <p:nvPr/>
        </p:nvSpPr>
        <p:spPr>
          <a:xfrm>
            <a:off x="3311238" y="2522621"/>
            <a:ext cx="1828800" cy="1828800"/>
          </a:xfrm>
          <a:prstGeom prst="ellipse">
            <a:avLst/>
          </a:prstGeom>
          <a:solidFill>
            <a:srgbClr val="FF0000">
              <a:alpha val="2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B0F43D-53DA-2F91-BC5A-45395918791D}"/>
              </a:ext>
            </a:extLst>
          </p:cNvPr>
          <p:cNvSpPr txBox="1"/>
          <p:nvPr/>
        </p:nvSpPr>
        <p:spPr>
          <a:xfrm>
            <a:off x="2030460" y="1333509"/>
            <a:ext cx="915635" cy="300082"/>
          </a:xfrm>
          <a:prstGeom prst="rect">
            <a:avLst/>
          </a:prstGeom>
          <a:noFill/>
        </p:spPr>
        <p:txBody>
          <a:bodyPr wrap="none" rtlCol="0">
            <a:spAutoFit/>
          </a:bodyPr>
          <a:lstStyle/>
          <a:p>
            <a:r>
              <a:rPr lang="en-US" b="1" dirty="0"/>
              <a:t>BELIEFS</a:t>
            </a:r>
          </a:p>
        </p:txBody>
      </p:sp>
      <p:sp>
        <p:nvSpPr>
          <p:cNvPr id="13" name="TextBox 12">
            <a:extLst>
              <a:ext uri="{FF2B5EF4-FFF2-40B4-BE49-F238E27FC236}">
                <a16:creationId xmlns:a16="http://schemas.microsoft.com/office/drawing/2014/main" id="{77B143F7-56C1-C7B9-C530-9C7D424E3B9D}"/>
              </a:ext>
            </a:extLst>
          </p:cNvPr>
          <p:cNvSpPr txBox="1"/>
          <p:nvPr/>
        </p:nvSpPr>
        <p:spPr>
          <a:xfrm>
            <a:off x="5532581" y="1323472"/>
            <a:ext cx="771365" cy="300082"/>
          </a:xfrm>
          <a:prstGeom prst="rect">
            <a:avLst/>
          </a:prstGeom>
          <a:noFill/>
        </p:spPr>
        <p:txBody>
          <a:bodyPr wrap="none" rtlCol="0">
            <a:spAutoFit/>
          </a:bodyPr>
          <a:lstStyle/>
          <a:p>
            <a:r>
              <a:rPr lang="en-US" b="1" dirty="0"/>
              <a:t>TRUTH</a:t>
            </a:r>
          </a:p>
        </p:txBody>
      </p:sp>
      <p:sp>
        <p:nvSpPr>
          <p:cNvPr id="14" name="TextBox 13">
            <a:extLst>
              <a:ext uri="{FF2B5EF4-FFF2-40B4-BE49-F238E27FC236}">
                <a16:creationId xmlns:a16="http://schemas.microsoft.com/office/drawing/2014/main" id="{BE3AF9B1-EF17-ABC8-582E-0D58AD049011}"/>
              </a:ext>
            </a:extLst>
          </p:cNvPr>
          <p:cNvSpPr txBox="1"/>
          <p:nvPr/>
        </p:nvSpPr>
        <p:spPr>
          <a:xfrm>
            <a:off x="3719730" y="4291917"/>
            <a:ext cx="1011815" cy="300082"/>
          </a:xfrm>
          <a:prstGeom prst="rect">
            <a:avLst/>
          </a:prstGeom>
          <a:noFill/>
        </p:spPr>
        <p:txBody>
          <a:bodyPr wrap="none" rtlCol="0">
            <a:spAutoFit/>
          </a:bodyPr>
          <a:lstStyle/>
          <a:p>
            <a:r>
              <a:rPr lang="en-US" b="1" dirty="0"/>
              <a:t>FINDINGS</a:t>
            </a:r>
          </a:p>
        </p:txBody>
      </p:sp>
      <p:sp>
        <p:nvSpPr>
          <p:cNvPr id="3" name="TextBox 2">
            <a:extLst>
              <a:ext uri="{FF2B5EF4-FFF2-40B4-BE49-F238E27FC236}">
                <a16:creationId xmlns:a16="http://schemas.microsoft.com/office/drawing/2014/main" id="{AEABF17C-8CBA-B288-CCF0-14F8CC93EAB8}"/>
              </a:ext>
            </a:extLst>
          </p:cNvPr>
          <p:cNvSpPr txBox="1"/>
          <p:nvPr/>
        </p:nvSpPr>
        <p:spPr>
          <a:xfrm>
            <a:off x="871299" y="2794329"/>
            <a:ext cx="1761066" cy="715581"/>
          </a:xfrm>
          <a:prstGeom prst="rect">
            <a:avLst/>
          </a:prstGeom>
          <a:noFill/>
        </p:spPr>
        <p:txBody>
          <a:bodyPr wrap="square" rtlCol="0">
            <a:spAutoFit/>
          </a:bodyPr>
          <a:lstStyle/>
          <a:p>
            <a:r>
              <a:rPr lang="en-US" b="1" dirty="0"/>
              <a:t>Error 1: You believe an untrue finding</a:t>
            </a:r>
          </a:p>
        </p:txBody>
      </p:sp>
      <p:sp>
        <p:nvSpPr>
          <p:cNvPr id="5" name="TextBox 4">
            <a:extLst>
              <a:ext uri="{FF2B5EF4-FFF2-40B4-BE49-F238E27FC236}">
                <a16:creationId xmlns:a16="http://schemas.microsoft.com/office/drawing/2014/main" id="{034C08BE-67EF-6440-D52B-DB4A4C0D64A2}"/>
              </a:ext>
            </a:extLst>
          </p:cNvPr>
          <p:cNvSpPr txBox="1"/>
          <p:nvPr/>
        </p:nvSpPr>
        <p:spPr>
          <a:xfrm>
            <a:off x="5759451" y="2721440"/>
            <a:ext cx="1761066" cy="715581"/>
          </a:xfrm>
          <a:prstGeom prst="rect">
            <a:avLst/>
          </a:prstGeom>
          <a:noFill/>
        </p:spPr>
        <p:txBody>
          <a:bodyPr wrap="square" rtlCol="0">
            <a:spAutoFit/>
          </a:bodyPr>
          <a:lstStyle/>
          <a:p>
            <a:pPr algn="r"/>
            <a:r>
              <a:rPr lang="en-US" b="1" dirty="0"/>
              <a:t>Error 2: You don’t believe a true finding</a:t>
            </a:r>
          </a:p>
        </p:txBody>
      </p:sp>
      <p:cxnSp>
        <p:nvCxnSpPr>
          <p:cNvPr id="7" name="Straight Arrow Connector 6">
            <a:extLst>
              <a:ext uri="{FF2B5EF4-FFF2-40B4-BE49-F238E27FC236}">
                <a16:creationId xmlns:a16="http://schemas.microsoft.com/office/drawing/2014/main" id="{D5DFFA9E-D21F-9097-E28D-1AE50928CBB4}"/>
              </a:ext>
            </a:extLst>
          </p:cNvPr>
          <p:cNvCxnSpPr/>
          <p:nvPr/>
        </p:nvCxnSpPr>
        <p:spPr>
          <a:xfrm flipV="1">
            <a:off x="2147329" y="2841721"/>
            <a:ext cx="1675820" cy="708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C8FED0-02F7-2548-B861-EE9537AF7EE0}"/>
              </a:ext>
            </a:extLst>
          </p:cNvPr>
          <p:cNvCxnSpPr>
            <a:cxnSpLocks/>
          </p:cNvCxnSpPr>
          <p:nvPr/>
        </p:nvCxnSpPr>
        <p:spPr>
          <a:xfrm flipH="1" flipV="1">
            <a:off x="4478513" y="2877127"/>
            <a:ext cx="1589778" cy="1511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10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12D7E-AB74-3BB1-DEE9-4E84EDFF76F0}"/>
              </a:ext>
            </a:extLst>
          </p:cNvPr>
          <p:cNvSpPr txBox="1"/>
          <p:nvPr/>
        </p:nvSpPr>
        <p:spPr>
          <a:xfrm>
            <a:off x="4340689" y="2659249"/>
            <a:ext cx="4070345" cy="469359"/>
          </a:xfrm>
          <a:prstGeom prst="rect">
            <a:avLst/>
          </a:prstGeom>
          <a:noFill/>
        </p:spPr>
        <p:txBody>
          <a:bodyPr wrap="none" rtlCol="0">
            <a:spAutoFit/>
          </a:bodyPr>
          <a:lstStyle/>
          <a:p>
            <a:r>
              <a:rPr lang="en-US" sz="1100" dirty="0"/>
              <a:t>Michael Lewis, </a:t>
            </a:r>
            <a:r>
              <a:rPr lang="en-US" sz="1100" i="1" dirty="0"/>
              <a:t>Moneyball: The Art of Winning an Unfair Game</a:t>
            </a:r>
            <a:br>
              <a:rPr lang="en-US" sz="3600" dirty="0"/>
            </a:br>
            <a:endParaRPr lang="en-US" dirty="0"/>
          </a:p>
        </p:txBody>
      </p:sp>
      <p:pic>
        <p:nvPicPr>
          <p:cNvPr id="1026" name="Picture 2">
            <a:extLst>
              <a:ext uri="{FF2B5EF4-FFF2-40B4-BE49-F238E27FC236}">
                <a16:creationId xmlns:a16="http://schemas.microsoft.com/office/drawing/2014/main" id="{F1D11BFC-026D-9355-1A53-21D7288DD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76" y="622333"/>
            <a:ext cx="1868178" cy="281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6219E2-5FAD-8CEF-07A5-E4960EE040E3}"/>
              </a:ext>
            </a:extLst>
          </p:cNvPr>
          <p:cNvSpPr txBox="1"/>
          <p:nvPr/>
        </p:nvSpPr>
        <p:spPr>
          <a:xfrm>
            <a:off x="3324314" y="1029235"/>
            <a:ext cx="5282313" cy="1569660"/>
          </a:xfrm>
          <a:prstGeom prst="rect">
            <a:avLst/>
          </a:prstGeom>
          <a:noFill/>
        </p:spPr>
        <p:txBody>
          <a:bodyPr wrap="square" rtlCol="0">
            <a:spAutoFit/>
          </a:bodyPr>
          <a:lstStyle/>
          <a:p>
            <a:r>
              <a:rPr lang="en-US" sz="2400" dirty="0">
                <a:solidFill>
                  <a:srgbClr val="006747"/>
                </a:solidFill>
              </a:rPr>
              <a:t>“People…operate with beliefs and bias. To the extent you can eliminate both and replace them with data, you gain a clear advantage.” </a:t>
            </a:r>
          </a:p>
        </p:txBody>
      </p:sp>
    </p:spTree>
    <p:extLst>
      <p:ext uri="{BB962C8B-B14F-4D97-AF65-F5344CB8AC3E}">
        <p14:creationId xmlns:p14="http://schemas.microsoft.com/office/powerpoint/2010/main" val="346350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CD72-0673-91E8-EF45-169447131D93}"/>
              </a:ext>
            </a:extLst>
          </p:cNvPr>
          <p:cNvSpPr>
            <a:spLocks noGrp="1"/>
          </p:cNvSpPr>
          <p:nvPr>
            <p:ph type="title"/>
          </p:nvPr>
        </p:nvSpPr>
        <p:spPr/>
        <p:txBody>
          <a:bodyPr>
            <a:normAutofit/>
          </a:bodyPr>
          <a:lstStyle/>
          <a:p>
            <a:r>
              <a:rPr lang="en-US" dirty="0"/>
              <a:t>Increasing ‘rationality’</a:t>
            </a:r>
            <a:br>
              <a:rPr lang="en-US" dirty="0"/>
            </a:br>
            <a:r>
              <a:rPr lang="en-US" dirty="0"/>
              <a:t>   </a:t>
            </a:r>
            <a:r>
              <a:rPr lang="en-US" sz="2000" dirty="0"/>
              <a:t>- moving from ‘gut feel’ to systematic analysis</a:t>
            </a:r>
          </a:p>
        </p:txBody>
      </p:sp>
      <p:sp>
        <p:nvSpPr>
          <p:cNvPr id="3" name="Content Placeholder 2">
            <a:extLst>
              <a:ext uri="{FF2B5EF4-FFF2-40B4-BE49-F238E27FC236}">
                <a16:creationId xmlns:a16="http://schemas.microsoft.com/office/drawing/2014/main" id="{A32F57CB-FB40-4113-8227-837868471757}"/>
              </a:ext>
            </a:extLst>
          </p:cNvPr>
          <p:cNvSpPr>
            <a:spLocks noGrp="1"/>
          </p:cNvSpPr>
          <p:nvPr>
            <p:ph idx="1"/>
          </p:nvPr>
        </p:nvSpPr>
        <p:spPr/>
        <p:txBody>
          <a:bodyPr/>
          <a:lstStyle/>
          <a:p>
            <a:r>
              <a:rPr lang="en-US" dirty="0"/>
              <a:t>Many managers operate on ‘gut feel’:</a:t>
            </a:r>
          </a:p>
          <a:p>
            <a:pPr lvl="1"/>
            <a:r>
              <a:rPr lang="en-US" sz="2000" dirty="0"/>
              <a:t>As business analytics professionals, you will face this.</a:t>
            </a:r>
          </a:p>
          <a:p>
            <a:r>
              <a:rPr lang="en-US" dirty="0"/>
              <a:t>Utilize data and modeling techniques to systematically evaluate outcomes.</a:t>
            </a:r>
          </a:p>
          <a:p>
            <a:pPr lvl="1"/>
            <a:r>
              <a:rPr lang="en-US" sz="2000" dirty="0"/>
              <a:t>Avoid seeing False findings as True </a:t>
            </a:r>
          </a:p>
          <a:p>
            <a:pPr lvl="1"/>
            <a:r>
              <a:rPr lang="en-US" sz="2000" dirty="0"/>
              <a:t>Avoid seeing True findings as False</a:t>
            </a:r>
          </a:p>
          <a:p>
            <a:pPr lvl="1"/>
            <a:r>
              <a:rPr lang="en-US" sz="2000" dirty="0"/>
              <a:t>In this course you will gain knowledge and experience in using data mining techniques to improve the quality of business decisions.</a:t>
            </a:r>
          </a:p>
          <a:p>
            <a:pPr lvl="1"/>
            <a:endParaRPr lang="en-US" sz="2000" dirty="0"/>
          </a:p>
          <a:p>
            <a:pPr lvl="2"/>
            <a:endParaRPr lang="en-US" sz="2000" dirty="0"/>
          </a:p>
          <a:p>
            <a:pPr lvl="1"/>
            <a:endParaRPr lang="en-US" sz="2000" dirty="0"/>
          </a:p>
        </p:txBody>
      </p:sp>
      <p:sp>
        <p:nvSpPr>
          <p:cNvPr id="4" name="Slide Number Placeholder 3">
            <a:extLst>
              <a:ext uri="{FF2B5EF4-FFF2-40B4-BE49-F238E27FC236}">
                <a16:creationId xmlns:a16="http://schemas.microsoft.com/office/drawing/2014/main" id="{C48E9CE2-11C6-275A-D967-51708B91A445}"/>
              </a:ext>
            </a:extLst>
          </p:cNvPr>
          <p:cNvSpPr>
            <a:spLocks noGrp="1"/>
          </p:cNvSpPr>
          <p:nvPr>
            <p:ph type="sldNum" sz="quarter" idx="12"/>
          </p:nvPr>
        </p:nvSpPr>
        <p:spPr/>
        <p:txBody>
          <a:bodyPr/>
          <a:lstStyle/>
          <a:p>
            <a:fld id="{D195B2C9-073E-4EE9-98F9-79BCD43CC226}" type="slidenum">
              <a:rPr lang="en-US" smtClean="0"/>
              <a:pPr/>
              <a:t>22</a:t>
            </a:fld>
            <a:endParaRPr lang="en-US" dirty="0"/>
          </a:p>
        </p:txBody>
      </p:sp>
      <p:sp>
        <p:nvSpPr>
          <p:cNvPr id="5" name="Right Brace 4">
            <a:extLst>
              <a:ext uri="{FF2B5EF4-FFF2-40B4-BE49-F238E27FC236}">
                <a16:creationId xmlns:a16="http://schemas.microsoft.com/office/drawing/2014/main" id="{FFF3FA52-6B52-F337-74FA-9EE096BBE794}"/>
              </a:ext>
            </a:extLst>
          </p:cNvPr>
          <p:cNvSpPr/>
          <p:nvPr/>
        </p:nvSpPr>
        <p:spPr bwMode="auto">
          <a:xfrm>
            <a:off x="5715000" y="2730732"/>
            <a:ext cx="152400" cy="655658"/>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TextBox 5">
            <a:extLst>
              <a:ext uri="{FF2B5EF4-FFF2-40B4-BE49-F238E27FC236}">
                <a16:creationId xmlns:a16="http://schemas.microsoft.com/office/drawing/2014/main" id="{009E318C-0944-C445-5A94-ADF6D6611700}"/>
              </a:ext>
            </a:extLst>
          </p:cNvPr>
          <p:cNvSpPr txBox="1"/>
          <p:nvPr/>
        </p:nvSpPr>
        <p:spPr>
          <a:xfrm>
            <a:off x="5825399" y="2689229"/>
            <a:ext cx="3318601"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Keep an open mind</a:t>
            </a:r>
          </a:p>
          <a:p>
            <a:r>
              <a:rPr lang="en-US" sz="1400" dirty="0">
                <a:latin typeface="Calibri" panose="020F0502020204030204" pitchFamily="34" charset="0"/>
                <a:cs typeface="Calibri" panose="020F0502020204030204" pitchFamily="34" charset="0"/>
              </a:rPr>
              <a:t>Become proficient in the techniques of DM</a:t>
            </a:r>
          </a:p>
          <a:p>
            <a:r>
              <a:rPr lang="en-US" sz="1400" dirty="0">
                <a:latin typeface="Calibri" panose="020F0502020204030204" pitchFamily="34" charset="0"/>
                <a:cs typeface="Calibri" panose="020F0502020204030204" pitchFamily="34" charset="0"/>
              </a:rPr>
              <a:t>Get a Masters in Business Analytics </a:t>
            </a:r>
            <a:r>
              <a:rPr lang="en-US" sz="1400" dirty="0">
                <a:latin typeface="Calibri" panose="020F0502020204030204" pitchFamily="34" charset="0"/>
                <a:cs typeface="Calibri" panose="020F0502020204030204" pitchFamily="34" charset="0"/>
                <a:sym typeface="Wingdings" panose="05000000000000000000" pitchFamily="2" charset="2"/>
              </a:rPr>
              <a:t></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986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1190-9426-1903-E613-08983E2AA187}"/>
              </a:ext>
            </a:extLst>
          </p:cNvPr>
          <p:cNvSpPr>
            <a:spLocks noGrp="1"/>
          </p:cNvSpPr>
          <p:nvPr>
            <p:ph type="title"/>
          </p:nvPr>
        </p:nvSpPr>
        <p:spPr/>
        <p:txBody>
          <a:bodyPr>
            <a:normAutofit/>
          </a:bodyPr>
          <a:lstStyle/>
          <a:p>
            <a:r>
              <a:rPr lang="en-US" dirty="0"/>
              <a:t>The Rise of Analytics</a:t>
            </a:r>
          </a:p>
        </p:txBody>
      </p:sp>
      <p:sp>
        <p:nvSpPr>
          <p:cNvPr id="4" name="Slide Number Placeholder 3">
            <a:extLst>
              <a:ext uri="{FF2B5EF4-FFF2-40B4-BE49-F238E27FC236}">
                <a16:creationId xmlns:a16="http://schemas.microsoft.com/office/drawing/2014/main" id="{FD076DE7-9380-80BF-5411-E700CCFA863E}"/>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23</a:t>
            </a:fld>
            <a:endParaRPr lang="en-US" dirty="0"/>
          </a:p>
        </p:txBody>
      </p:sp>
    </p:spTree>
    <p:extLst>
      <p:ext uri="{BB962C8B-B14F-4D97-AF65-F5344CB8AC3E}">
        <p14:creationId xmlns:p14="http://schemas.microsoft.com/office/powerpoint/2010/main" val="207250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B69DA-88C3-C437-FD37-540DA187E143}"/>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F040355F-877D-F5CC-3767-F270EF315605}"/>
              </a:ext>
            </a:extLst>
          </p:cNvPr>
          <p:cNvSpPr>
            <a:spLocks noGrp="1"/>
          </p:cNvSpPr>
          <p:nvPr>
            <p:ph idx="1"/>
          </p:nvPr>
        </p:nvSpPr>
        <p:spPr/>
        <p:txBody>
          <a:bodyPr/>
          <a:lstStyle/>
          <a:p>
            <a:r>
              <a:rPr lang="en-US" dirty="0"/>
              <a:t>Understand what Solow’s Paradox is/was, and how this is changing in today’s data driven world.</a:t>
            </a:r>
          </a:p>
          <a:p>
            <a:r>
              <a:rPr lang="en-US" dirty="0"/>
              <a:t>Understand big data, and the 6v’s</a:t>
            </a:r>
          </a:p>
          <a:p>
            <a:r>
              <a:rPr lang="en-US" dirty="0"/>
              <a:t>Situate Data Mining and Data Analytics within the large scope of data science.</a:t>
            </a:r>
          </a:p>
          <a:p>
            <a:r>
              <a:rPr lang="en-US" dirty="0"/>
              <a:t>Describe the four types of data analytics.</a:t>
            </a:r>
          </a:p>
          <a:p>
            <a:r>
              <a:rPr lang="en-US" dirty="0"/>
              <a:t>Describe some examples of the use of data analytics in business.</a:t>
            </a:r>
          </a:p>
        </p:txBody>
      </p:sp>
    </p:spTree>
    <p:extLst>
      <p:ext uri="{BB962C8B-B14F-4D97-AF65-F5344CB8AC3E}">
        <p14:creationId xmlns:p14="http://schemas.microsoft.com/office/powerpoint/2010/main" val="326960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5578-31F9-389A-CAB9-F7B2D0459CE8}"/>
              </a:ext>
            </a:extLst>
          </p:cNvPr>
          <p:cNvSpPr>
            <a:spLocks noGrp="1"/>
          </p:cNvSpPr>
          <p:nvPr>
            <p:ph type="title"/>
          </p:nvPr>
        </p:nvSpPr>
        <p:spPr>
          <a:xfrm>
            <a:off x="308182" y="140224"/>
            <a:ext cx="7886700" cy="994172"/>
          </a:xfrm>
        </p:spPr>
        <p:txBody>
          <a:bodyPr>
            <a:normAutofit/>
          </a:bodyPr>
          <a:lstStyle/>
          <a:p>
            <a:r>
              <a:rPr lang="en-US" sz="3200" b="1" dirty="0"/>
              <a:t>1987….</a:t>
            </a:r>
            <a:br>
              <a:rPr lang="en-US" sz="3200" b="1" dirty="0"/>
            </a:br>
            <a:endParaRPr lang="en-US" dirty="0"/>
          </a:p>
        </p:txBody>
      </p:sp>
      <p:sp>
        <p:nvSpPr>
          <p:cNvPr id="3" name="Content Placeholder 2">
            <a:extLst>
              <a:ext uri="{FF2B5EF4-FFF2-40B4-BE49-F238E27FC236}">
                <a16:creationId xmlns:a16="http://schemas.microsoft.com/office/drawing/2014/main" id="{3894A011-E8DF-CB82-23A1-0692327742BD}"/>
              </a:ext>
            </a:extLst>
          </p:cNvPr>
          <p:cNvSpPr>
            <a:spLocks noGrp="1"/>
          </p:cNvSpPr>
          <p:nvPr>
            <p:ph idx="1"/>
          </p:nvPr>
        </p:nvSpPr>
        <p:spPr>
          <a:xfrm>
            <a:off x="1519015" y="1544434"/>
            <a:ext cx="4938935" cy="3263504"/>
          </a:xfrm>
        </p:spPr>
        <p:txBody>
          <a:bodyPr/>
          <a:lstStyle/>
          <a:p>
            <a:pPr marL="0" indent="0">
              <a:buNone/>
            </a:pPr>
            <a:r>
              <a:rPr lang="en-US" dirty="0"/>
              <a:t>“You can see the computer age everywhere but in the productivity statistics“.</a:t>
            </a:r>
          </a:p>
        </p:txBody>
      </p:sp>
      <p:sp>
        <p:nvSpPr>
          <p:cNvPr id="4" name="Slide Number Placeholder 3">
            <a:extLst>
              <a:ext uri="{FF2B5EF4-FFF2-40B4-BE49-F238E27FC236}">
                <a16:creationId xmlns:a16="http://schemas.microsoft.com/office/drawing/2014/main" id="{AB061E50-2E07-44AE-AAA9-AEC70680D99F}"/>
              </a:ext>
            </a:extLst>
          </p:cNvPr>
          <p:cNvSpPr>
            <a:spLocks noGrp="1"/>
          </p:cNvSpPr>
          <p:nvPr>
            <p:ph type="sldNum" sz="quarter" idx="12"/>
          </p:nvPr>
        </p:nvSpPr>
        <p:spPr/>
        <p:txBody>
          <a:bodyPr/>
          <a:lstStyle/>
          <a:p>
            <a:fld id="{179A9A4E-4C82-4D44-9372-C31BB3818094}" type="slidenum">
              <a:rPr lang="en-US" smtClean="0"/>
              <a:pPr/>
              <a:t>25</a:t>
            </a:fld>
            <a:endParaRPr lang="en-US" dirty="0"/>
          </a:p>
        </p:txBody>
      </p:sp>
      <p:sp>
        <p:nvSpPr>
          <p:cNvPr id="5" name="TextBox 4">
            <a:extLst>
              <a:ext uri="{FF2B5EF4-FFF2-40B4-BE49-F238E27FC236}">
                <a16:creationId xmlns:a16="http://schemas.microsoft.com/office/drawing/2014/main" id="{4F32C532-AE99-4AD4-916F-CB6FC68FB1AC}"/>
              </a:ext>
            </a:extLst>
          </p:cNvPr>
          <p:cNvSpPr txBox="1"/>
          <p:nvPr/>
        </p:nvSpPr>
        <p:spPr>
          <a:xfrm>
            <a:off x="5823958" y="3140406"/>
            <a:ext cx="1565305" cy="276999"/>
          </a:xfrm>
          <a:prstGeom prst="rect">
            <a:avLst/>
          </a:prstGeom>
          <a:noFill/>
        </p:spPr>
        <p:txBody>
          <a:bodyPr wrap="square" rtlCol="0">
            <a:spAutoFit/>
          </a:bodyPr>
          <a:lstStyle/>
          <a:p>
            <a:pPr algn="r"/>
            <a:r>
              <a:rPr lang="en-US" sz="1200" i="1" dirty="0"/>
              <a:t>Robert Solow, 1987 </a:t>
            </a:r>
          </a:p>
        </p:txBody>
      </p:sp>
      <p:pic>
        <p:nvPicPr>
          <p:cNvPr id="2050" name="Picture 2" descr="Robert Solow (born August 23, 1924), American economist, educator, author |  World Biographical Encyclopedia">
            <a:extLst>
              <a:ext uri="{FF2B5EF4-FFF2-40B4-BE49-F238E27FC236}">
                <a16:creationId xmlns:a16="http://schemas.microsoft.com/office/drawing/2014/main" id="{4A711B49-E6FD-D9A7-2130-34D0387D1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58" y="1275215"/>
            <a:ext cx="1171301" cy="176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90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46A27-E588-DF4F-55D6-91B1AAC35600}"/>
              </a:ext>
            </a:extLst>
          </p:cNvPr>
          <p:cNvSpPr>
            <a:spLocks noGrp="1"/>
          </p:cNvSpPr>
          <p:nvPr>
            <p:ph type="title"/>
          </p:nvPr>
        </p:nvSpPr>
        <p:spPr/>
        <p:txBody>
          <a:bodyPr>
            <a:normAutofit/>
          </a:bodyPr>
          <a:lstStyle/>
          <a:p>
            <a:r>
              <a:rPr lang="en-US" sz="3200" b="1" dirty="0"/>
              <a:t>Today…</a:t>
            </a:r>
            <a:br>
              <a:rPr lang="en-US" sz="3200" b="1" dirty="0"/>
            </a:br>
            <a:endParaRPr lang="en-US" dirty="0"/>
          </a:p>
        </p:txBody>
      </p:sp>
      <p:sp>
        <p:nvSpPr>
          <p:cNvPr id="6" name="Content Placeholder 5">
            <a:extLst>
              <a:ext uri="{FF2B5EF4-FFF2-40B4-BE49-F238E27FC236}">
                <a16:creationId xmlns:a16="http://schemas.microsoft.com/office/drawing/2014/main" id="{6809B4CB-2696-D6C4-325B-9827D62B9F80}"/>
              </a:ext>
            </a:extLst>
          </p:cNvPr>
          <p:cNvSpPr>
            <a:spLocks noGrp="1"/>
          </p:cNvSpPr>
          <p:nvPr>
            <p:ph idx="1"/>
          </p:nvPr>
        </p:nvSpPr>
        <p:spPr>
          <a:xfrm>
            <a:off x="761110" y="1963624"/>
            <a:ext cx="7886700" cy="3263504"/>
          </a:xfrm>
        </p:spPr>
        <p:txBody>
          <a:bodyPr/>
          <a:lstStyle/>
          <a:p>
            <a:pPr marL="0" indent="0">
              <a:buNone/>
            </a:pPr>
            <a:r>
              <a:rPr lang="en-US" dirty="0"/>
              <a:t>Since 2002, the top 5% of companies have increased productivity by 40%, while the other 95% of companies have barely increased productivity at all. </a:t>
            </a:r>
            <a:br>
              <a:rPr lang="en-US" dirty="0"/>
            </a:br>
            <a:endParaRPr lang="en-US" dirty="0"/>
          </a:p>
        </p:txBody>
      </p:sp>
      <p:sp>
        <p:nvSpPr>
          <p:cNvPr id="4" name="Slide Number Placeholder 3">
            <a:extLst>
              <a:ext uri="{FF2B5EF4-FFF2-40B4-BE49-F238E27FC236}">
                <a16:creationId xmlns:a16="http://schemas.microsoft.com/office/drawing/2014/main" id="{AB061E50-2E07-44AE-AAA9-AEC70680D99F}"/>
              </a:ext>
            </a:extLst>
          </p:cNvPr>
          <p:cNvSpPr>
            <a:spLocks noGrp="1"/>
          </p:cNvSpPr>
          <p:nvPr>
            <p:ph type="sldNum" sz="quarter" idx="12"/>
          </p:nvPr>
        </p:nvSpPr>
        <p:spPr/>
        <p:txBody>
          <a:bodyPr/>
          <a:lstStyle/>
          <a:p>
            <a:fld id="{179A9A4E-4C82-4D44-9372-C31BB3818094}" type="slidenum">
              <a:rPr lang="en-US" smtClean="0"/>
              <a:pPr/>
              <a:t>26</a:t>
            </a:fld>
            <a:endParaRPr lang="en-US" dirty="0"/>
          </a:p>
        </p:txBody>
      </p:sp>
      <p:sp>
        <p:nvSpPr>
          <p:cNvPr id="5" name="TextBox 4">
            <a:extLst>
              <a:ext uri="{FF2B5EF4-FFF2-40B4-BE49-F238E27FC236}">
                <a16:creationId xmlns:a16="http://schemas.microsoft.com/office/drawing/2014/main" id="{4F32C532-AE99-4AD4-916F-CB6FC68FB1AC}"/>
              </a:ext>
            </a:extLst>
          </p:cNvPr>
          <p:cNvSpPr txBox="1"/>
          <p:nvPr/>
        </p:nvSpPr>
        <p:spPr>
          <a:xfrm>
            <a:off x="990600" y="2931941"/>
            <a:ext cx="7162800" cy="276999"/>
          </a:xfrm>
          <a:prstGeom prst="rect">
            <a:avLst/>
          </a:prstGeom>
          <a:noFill/>
        </p:spPr>
        <p:txBody>
          <a:bodyPr wrap="square" rtlCol="0">
            <a:spAutoFit/>
          </a:bodyPr>
          <a:lstStyle/>
          <a:p>
            <a:pPr lvl="1" algn="r"/>
            <a:r>
              <a:rPr lang="en-US" sz="1200" i="1" dirty="0"/>
              <a:t>Andy Haldane, Chief Economist for the Bank of England</a:t>
            </a:r>
          </a:p>
        </p:txBody>
      </p:sp>
      <p:pic>
        <p:nvPicPr>
          <p:cNvPr id="1028" name="Picture 4" descr="Andy Haldane | Bank of England">
            <a:extLst>
              <a:ext uri="{FF2B5EF4-FFF2-40B4-BE49-F238E27FC236}">
                <a16:creationId xmlns:a16="http://schemas.microsoft.com/office/drawing/2014/main" id="{FF9BEA7E-66C7-9F95-C665-DB0A21936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995" y="449185"/>
            <a:ext cx="1751704" cy="11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3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849C-30BA-4129-8806-D843087E0EBD}"/>
              </a:ext>
            </a:extLst>
          </p:cNvPr>
          <p:cNvSpPr>
            <a:spLocks noGrp="1"/>
          </p:cNvSpPr>
          <p:nvPr>
            <p:ph type="title"/>
          </p:nvPr>
        </p:nvSpPr>
        <p:spPr>
          <a:xfrm>
            <a:off x="628650" y="149930"/>
            <a:ext cx="7886700" cy="994172"/>
          </a:xfrm>
        </p:spPr>
        <p:txBody>
          <a:bodyPr/>
          <a:lstStyle/>
          <a:p>
            <a:r>
              <a:rPr lang="en-US" dirty="0"/>
              <a:t>What explains this?	</a:t>
            </a:r>
          </a:p>
        </p:txBody>
      </p:sp>
      <p:sp>
        <p:nvSpPr>
          <p:cNvPr id="3" name="Content Placeholder 2">
            <a:extLst>
              <a:ext uri="{FF2B5EF4-FFF2-40B4-BE49-F238E27FC236}">
                <a16:creationId xmlns:a16="http://schemas.microsoft.com/office/drawing/2014/main" id="{377C5F15-307F-4C73-896B-794632BBA252}"/>
              </a:ext>
            </a:extLst>
          </p:cNvPr>
          <p:cNvSpPr>
            <a:spLocks noGrp="1"/>
          </p:cNvSpPr>
          <p:nvPr>
            <p:ph idx="1"/>
          </p:nvPr>
        </p:nvSpPr>
        <p:spPr>
          <a:xfrm>
            <a:off x="628650" y="1215394"/>
            <a:ext cx="7886700" cy="3263504"/>
          </a:xfrm>
        </p:spPr>
        <p:txBody>
          <a:bodyPr/>
          <a:lstStyle/>
          <a:p>
            <a:r>
              <a:rPr lang="en-US" sz="2000" dirty="0"/>
              <a:t>Some companies have found a solution to Solow’s Paradox and are rapidly improving their productivity.</a:t>
            </a:r>
          </a:p>
          <a:p>
            <a:r>
              <a:rPr lang="en-US" sz="2000" dirty="0"/>
              <a:t>Economists continue to explore what’s behind this trend, but a few things are clear</a:t>
            </a:r>
          </a:p>
          <a:p>
            <a:pPr lvl="1"/>
            <a:r>
              <a:rPr lang="en-US" sz="1800" dirty="0"/>
              <a:t>The Internet is increasing the rate of consolidation in many industries. </a:t>
            </a:r>
          </a:p>
          <a:p>
            <a:pPr lvl="2"/>
            <a:r>
              <a:rPr lang="en-US" sz="1800" dirty="0"/>
              <a:t>Differentiation is even more important today!</a:t>
            </a:r>
          </a:p>
          <a:p>
            <a:pPr lvl="1"/>
            <a:r>
              <a:rPr lang="en-US" sz="1800" dirty="0"/>
              <a:t>Effective use of data analytics and machine learning are being leveraged to improve and automate business processes and decision making.</a:t>
            </a:r>
          </a:p>
          <a:p>
            <a:pPr lvl="2"/>
            <a:r>
              <a:rPr lang="en-US" sz="1800" dirty="0"/>
              <a:t>Clearly, some companies do a better job at this than others!</a:t>
            </a:r>
          </a:p>
          <a:p>
            <a:endParaRPr lang="en-US" dirty="0"/>
          </a:p>
        </p:txBody>
      </p:sp>
      <p:sp>
        <p:nvSpPr>
          <p:cNvPr id="4" name="Slide Number Placeholder 3">
            <a:extLst>
              <a:ext uri="{FF2B5EF4-FFF2-40B4-BE49-F238E27FC236}">
                <a16:creationId xmlns:a16="http://schemas.microsoft.com/office/drawing/2014/main" id="{1F22D1AE-A7E1-48F2-94A7-869E29F91DB1}"/>
              </a:ext>
            </a:extLst>
          </p:cNvPr>
          <p:cNvSpPr>
            <a:spLocks noGrp="1"/>
          </p:cNvSpPr>
          <p:nvPr>
            <p:ph type="sldNum" sz="quarter" idx="12"/>
          </p:nvPr>
        </p:nvSpPr>
        <p:spPr/>
        <p:txBody>
          <a:bodyPr/>
          <a:lstStyle/>
          <a:p>
            <a:fld id="{179A9A4E-4C82-4D44-9372-C31BB3818094}" type="slidenum">
              <a:rPr lang="en-US" smtClean="0"/>
              <a:pPr/>
              <a:t>27</a:t>
            </a:fld>
            <a:endParaRPr lang="en-US" dirty="0"/>
          </a:p>
        </p:txBody>
      </p:sp>
    </p:spTree>
    <p:extLst>
      <p:ext uri="{BB962C8B-B14F-4D97-AF65-F5344CB8AC3E}">
        <p14:creationId xmlns:p14="http://schemas.microsoft.com/office/powerpoint/2010/main" val="125074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E7B5-018A-4F11-8BAD-B9FB53CE207F}"/>
              </a:ext>
            </a:extLst>
          </p:cNvPr>
          <p:cNvSpPr>
            <a:spLocks noGrp="1"/>
          </p:cNvSpPr>
          <p:nvPr>
            <p:ph type="title"/>
          </p:nvPr>
        </p:nvSpPr>
        <p:spPr/>
        <p:txBody>
          <a:bodyPr/>
          <a:lstStyle/>
          <a:p>
            <a:r>
              <a:rPr lang="en-US" dirty="0"/>
              <a:t>Data </a:t>
            </a:r>
            <a:r>
              <a:rPr lang="en-US" dirty="0" err="1"/>
              <a:t>data</a:t>
            </a:r>
            <a:r>
              <a:rPr lang="en-US" dirty="0"/>
              <a:t> everywhere…</a:t>
            </a:r>
          </a:p>
        </p:txBody>
      </p:sp>
      <p:sp>
        <p:nvSpPr>
          <p:cNvPr id="3" name="Content Placeholder 2">
            <a:extLst>
              <a:ext uri="{FF2B5EF4-FFF2-40B4-BE49-F238E27FC236}">
                <a16:creationId xmlns:a16="http://schemas.microsoft.com/office/drawing/2014/main" id="{75834D06-C893-4DB3-A213-41F833E2C396}"/>
              </a:ext>
            </a:extLst>
          </p:cNvPr>
          <p:cNvSpPr>
            <a:spLocks noGrp="1"/>
          </p:cNvSpPr>
          <p:nvPr>
            <p:ph idx="1"/>
          </p:nvPr>
        </p:nvSpPr>
        <p:spPr/>
        <p:txBody>
          <a:bodyPr/>
          <a:lstStyle/>
          <a:p>
            <a:r>
              <a:rPr lang="en-US" dirty="0"/>
              <a:t>2.5 quintillion bytes of data generated each day</a:t>
            </a:r>
          </a:p>
          <a:p>
            <a:r>
              <a:rPr lang="en-US" dirty="0"/>
              <a:t>Over the last two years, we’ve generated 90% of all the data that has ever been generated!</a:t>
            </a:r>
          </a:p>
          <a:p>
            <a:pPr lvl="1">
              <a:buFont typeface="Arial" panose="020B0604020202020204" pitchFamily="34" charset="0"/>
              <a:buChar char="•"/>
            </a:pPr>
            <a:r>
              <a:rPr lang="en-US" sz="1100" b="0" i="0" u="none" strike="noStrike" dirty="0">
                <a:solidFill>
                  <a:srgbClr val="003891"/>
                </a:solidFill>
                <a:effectLst/>
                <a:latin typeface="Georgia" panose="02040502050405020303" pitchFamily="18" charset="0"/>
                <a:hlinkClick r:id="rId3"/>
              </a:rPr>
              <a:t>We conduct more than half of our web searches from a mobile phone now</a:t>
            </a:r>
            <a:r>
              <a:rPr lang="en-US" sz="1100" b="0" i="0" dirty="0">
                <a:solidFill>
                  <a:srgbClr val="333333"/>
                </a:solidFill>
                <a:effectLst/>
                <a:latin typeface="Georgia" panose="02040502050405020303" pitchFamily="18" charset="0"/>
              </a:rPr>
              <a:t>.</a:t>
            </a:r>
          </a:p>
          <a:p>
            <a:pPr lvl="1">
              <a:buFont typeface="Arial" panose="020B0604020202020204" pitchFamily="34" charset="0"/>
              <a:buChar char="•"/>
            </a:pPr>
            <a:r>
              <a:rPr lang="en-US" sz="1100" b="0" i="0" dirty="0">
                <a:solidFill>
                  <a:srgbClr val="333333"/>
                </a:solidFill>
                <a:effectLst/>
                <a:latin typeface="Georgia" panose="02040502050405020303" pitchFamily="18" charset="0"/>
              </a:rPr>
              <a:t>More than</a:t>
            </a:r>
            <a:r>
              <a:rPr lang="en-US" sz="1100" b="0" i="0" u="none" strike="noStrike" dirty="0">
                <a:solidFill>
                  <a:srgbClr val="003891"/>
                </a:solidFill>
                <a:effectLst/>
                <a:latin typeface="Georgia" panose="02040502050405020303" pitchFamily="18" charset="0"/>
                <a:hlinkClick r:id="rId4"/>
              </a:rPr>
              <a:t> 3.7 billion</a:t>
            </a:r>
            <a:r>
              <a:rPr lang="en-US" sz="1100" b="0" i="0" dirty="0">
                <a:solidFill>
                  <a:srgbClr val="333333"/>
                </a:solidFill>
                <a:effectLst/>
                <a:latin typeface="Georgia" panose="02040502050405020303" pitchFamily="18" charset="0"/>
              </a:rPr>
              <a:t> humans use the internet (that’s a growth rate of 7.5 percent over 2016).</a:t>
            </a:r>
          </a:p>
          <a:p>
            <a:pPr lvl="1">
              <a:buFont typeface="Arial" panose="020B0604020202020204" pitchFamily="34" charset="0"/>
              <a:buChar char="•"/>
            </a:pPr>
            <a:r>
              <a:rPr lang="en-US" sz="1100" b="0" i="0" dirty="0">
                <a:solidFill>
                  <a:srgbClr val="333333"/>
                </a:solidFill>
                <a:effectLst/>
                <a:latin typeface="Georgia" panose="02040502050405020303" pitchFamily="18" charset="0"/>
              </a:rPr>
              <a:t>On average,</a:t>
            </a:r>
            <a:r>
              <a:rPr lang="en-US" sz="1100" b="0" i="0" u="none" strike="noStrike" dirty="0">
                <a:solidFill>
                  <a:srgbClr val="003891"/>
                </a:solidFill>
                <a:effectLst/>
                <a:latin typeface="Georgia" panose="02040502050405020303" pitchFamily="18" charset="0"/>
                <a:hlinkClick r:id="rId5"/>
              </a:rPr>
              <a:t> Google now processes more than 40,000 searches</a:t>
            </a:r>
            <a:r>
              <a:rPr lang="en-US" sz="1100" b="0" i="0" dirty="0">
                <a:solidFill>
                  <a:srgbClr val="333333"/>
                </a:solidFill>
                <a:effectLst/>
                <a:latin typeface="Georgia" panose="02040502050405020303" pitchFamily="18" charset="0"/>
              </a:rPr>
              <a:t> EVERY second (3.5 billion searches per day)!</a:t>
            </a:r>
          </a:p>
          <a:p>
            <a:pPr marL="0" indent="0" algn="l">
              <a:buNone/>
            </a:pPr>
            <a:endParaRPr lang="en-US" sz="1100" dirty="0">
              <a:solidFill>
                <a:srgbClr val="333333"/>
              </a:solidFill>
              <a:latin typeface="Georgia" panose="02040502050405020303" pitchFamily="18" charset="0"/>
            </a:endParaRPr>
          </a:p>
          <a:p>
            <a:pPr marL="0" indent="0" algn="l">
              <a:buNone/>
            </a:pPr>
            <a:endParaRPr lang="en-US" sz="1100" dirty="0">
              <a:solidFill>
                <a:srgbClr val="333333"/>
              </a:solidFill>
              <a:latin typeface="Georgia" panose="02040502050405020303" pitchFamily="18" charset="0"/>
            </a:endParaRPr>
          </a:p>
          <a:p>
            <a:pPr marL="0" indent="0" algn="l">
              <a:buNone/>
            </a:pPr>
            <a:r>
              <a:rPr lang="en-US" sz="1100" dirty="0">
                <a:solidFill>
                  <a:srgbClr val="333333"/>
                </a:solidFill>
                <a:latin typeface="Georgia" panose="02040502050405020303" pitchFamily="18" charset="0"/>
              </a:rPr>
              <a:t>See the infographic here (</a:t>
            </a:r>
            <a:r>
              <a:rPr lang="en-US" sz="900" dirty="0">
                <a:hlinkClick r:id="rId6"/>
              </a:rPr>
              <a:t>https://web-assets.domo.com/blog/wp-content/uploads/2017/07/17_domo_data-never-sleeps-5-01.png</a:t>
            </a:r>
            <a:r>
              <a:rPr lang="en-US" sz="1100" dirty="0">
                <a:solidFill>
                  <a:srgbClr val="333333"/>
                </a:solidFill>
                <a:latin typeface="Georgia" panose="02040502050405020303" pitchFamily="18" charset="0"/>
              </a:rPr>
              <a:t>)</a:t>
            </a:r>
          </a:p>
          <a:p>
            <a:pPr marL="0" indent="0" algn="l">
              <a:buNone/>
            </a:pPr>
            <a:endParaRPr lang="en-US" sz="1100" b="0" i="0" dirty="0">
              <a:solidFill>
                <a:srgbClr val="333333"/>
              </a:solidFill>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1508BA95-7192-4701-8EDA-4503615EE3FA}"/>
              </a:ext>
            </a:extLst>
          </p:cNvPr>
          <p:cNvSpPr>
            <a:spLocks noGrp="1"/>
          </p:cNvSpPr>
          <p:nvPr>
            <p:ph type="sldNum" sz="quarter" idx="12"/>
          </p:nvPr>
        </p:nvSpPr>
        <p:spPr/>
        <p:txBody>
          <a:bodyPr/>
          <a:lstStyle/>
          <a:p>
            <a:fld id="{179A9A4E-4C82-4D44-9372-C31BB3818094}" type="slidenum">
              <a:rPr lang="en-US" smtClean="0"/>
              <a:pPr/>
              <a:t>28</a:t>
            </a:fld>
            <a:endParaRPr lang="en-US" dirty="0"/>
          </a:p>
        </p:txBody>
      </p:sp>
    </p:spTree>
    <p:extLst>
      <p:ext uri="{BB962C8B-B14F-4D97-AF65-F5344CB8AC3E}">
        <p14:creationId xmlns:p14="http://schemas.microsoft.com/office/powerpoint/2010/main" val="288590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dirty="0"/>
              <a:t>Big Data</a:t>
            </a:r>
          </a:p>
        </p:txBody>
      </p:sp>
      <p:pic>
        <p:nvPicPr>
          <p:cNvPr id="3" name="Picture 2">
            <a:extLst>
              <a:ext uri="{FF2B5EF4-FFF2-40B4-BE49-F238E27FC236}">
                <a16:creationId xmlns:a16="http://schemas.microsoft.com/office/drawing/2014/main" id="{2FE4C511-F262-41BD-8AF2-034ACA5CF8AF}"/>
              </a:ext>
            </a:extLst>
          </p:cNvPr>
          <p:cNvPicPr>
            <a:picLocks noChangeAspect="1"/>
          </p:cNvPicPr>
          <p:nvPr/>
        </p:nvPicPr>
        <p:blipFill>
          <a:blip r:embed="rId3"/>
          <a:stretch>
            <a:fillRect/>
          </a:stretch>
        </p:blipFill>
        <p:spPr>
          <a:xfrm>
            <a:off x="383377" y="1302595"/>
            <a:ext cx="3606907" cy="3563413"/>
          </a:xfrm>
          <a:prstGeom prst="rect">
            <a:avLst/>
          </a:prstGeom>
        </p:spPr>
      </p:pic>
      <p:pic>
        <p:nvPicPr>
          <p:cNvPr id="2050" name="Picture 2" descr="Image result for big data 3v model">
            <a:extLst>
              <a:ext uri="{FF2B5EF4-FFF2-40B4-BE49-F238E27FC236}">
                <a16:creationId xmlns:a16="http://schemas.microsoft.com/office/drawing/2014/main" id="{1B54F232-16F9-49BD-9993-BE6518840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677" y="1188786"/>
            <a:ext cx="3535940" cy="353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6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5011-8CC6-41EF-8A68-B394BAD6625E}"/>
              </a:ext>
            </a:extLst>
          </p:cNvPr>
          <p:cNvSpPr>
            <a:spLocks noGrp="1"/>
          </p:cNvSpPr>
          <p:nvPr>
            <p:ph type="title"/>
          </p:nvPr>
        </p:nvSpPr>
        <p:spPr/>
        <p:txBody>
          <a:bodyPr>
            <a:normAutofit/>
          </a:bodyPr>
          <a:lstStyle/>
          <a:p>
            <a:r>
              <a:rPr lang="en-US" sz="3000" dirty="0"/>
              <a:t>Meet your professor</a:t>
            </a:r>
          </a:p>
        </p:txBody>
      </p:sp>
      <p:sp>
        <p:nvSpPr>
          <p:cNvPr id="3" name="Content Placeholder 2">
            <a:extLst>
              <a:ext uri="{FF2B5EF4-FFF2-40B4-BE49-F238E27FC236}">
                <a16:creationId xmlns:a16="http://schemas.microsoft.com/office/drawing/2014/main" id="{9100C661-4354-4378-AABB-F0C2FE8DE214}"/>
              </a:ext>
            </a:extLst>
          </p:cNvPr>
          <p:cNvSpPr>
            <a:spLocks noGrp="1"/>
          </p:cNvSpPr>
          <p:nvPr>
            <p:ph idx="1"/>
          </p:nvPr>
        </p:nvSpPr>
        <p:spPr>
          <a:xfrm>
            <a:off x="119086" y="1369219"/>
            <a:ext cx="5852160" cy="3263504"/>
          </a:xfrm>
        </p:spPr>
        <p:txBody>
          <a:bodyPr vert="horz" wrap="square" lIns="68580" tIns="34290" rIns="68580" bIns="34290" numCol="1" rtlCol="0" anchor="t" anchorCtr="0" compatLnSpc="1">
            <a:prstTxWarp prst="textNoShape">
              <a:avLst/>
            </a:prstTxWarp>
            <a:normAutofit/>
          </a:bodyPr>
          <a:lstStyle/>
          <a:p>
            <a:r>
              <a:rPr lang="en-US" sz="1400" dirty="0"/>
              <a:t>Dr. Tim Smith</a:t>
            </a:r>
            <a:endParaRPr lang="en-US" sz="1400" dirty="0">
              <a:cs typeface="Calibri"/>
            </a:endParaRPr>
          </a:p>
          <a:p>
            <a:pPr lvl="1"/>
            <a:r>
              <a:rPr lang="en-US" sz="1400" dirty="0"/>
              <a:t>PhD in Business Information Systems</a:t>
            </a:r>
            <a:endParaRPr lang="en-US" sz="1400" dirty="0">
              <a:cs typeface="Calibri"/>
            </a:endParaRPr>
          </a:p>
          <a:p>
            <a:r>
              <a:rPr lang="en-US" sz="1400" dirty="0">
                <a:cs typeface="Calibri"/>
              </a:rPr>
              <a:t>Research Interests include technology adoption , organizational routines,  health information technology, and application to deep learning models to cryptocurrency and blockchain. Coauthoring a textbook on Business Analytics (Prospect Press).</a:t>
            </a:r>
            <a:endParaRPr lang="en-US" sz="1400" dirty="0"/>
          </a:p>
          <a:p>
            <a:r>
              <a:rPr lang="en-US" sz="1400" dirty="0"/>
              <a:t>20+ years of professional experience</a:t>
            </a:r>
            <a:endParaRPr lang="en-US" sz="1400" dirty="0">
              <a:cs typeface="Calibri"/>
            </a:endParaRPr>
          </a:p>
          <a:p>
            <a:pPr lvl="1"/>
            <a:r>
              <a:rPr lang="en-US" sz="1400" dirty="0"/>
              <a:t>Systems programmer</a:t>
            </a:r>
            <a:endParaRPr lang="en-US" sz="1400" dirty="0">
              <a:cs typeface="Calibri"/>
            </a:endParaRPr>
          </a:p>
          <a:p>
            <a:pPr lvl="1"/>
            <a:r>
              <a:rPr lang="en-US" sz="1400" dirty="0"/>
              <a:t>Founder, and president of a software development company</a:t>
            </a:r>
            <a:endParaRPr lang="en-US" sz="1400" dirty="0">
              <a:cs typeface="Calibri"/>
            </a:endParaRPr>
          </a:p>
          <a:p>
            <a:pPr lvl="1"/>
            <a:r>
              <a:rPr lang="en-US" sz="1400" dirty="0"/>
              <a:t>Systems Architect</a:t>
            </a:r>
          </a:p>
          <a:p>
            <a:pPr lvl="1"/>
            <a:r>
              <a:rPr lang="en-US" sz="1400" dirty="0"/>
              <a:t>Telecom Executive</a:t>
            </a:r>
            <a:endParaRPr lang="en-US" sz="1400" dirty="0">
              <a:cs typeface="Calibri"/>
            </a:endParaRPr>
          </a:p>
          <a:p>
            <a:r>
              <a:rPr lang="en-US" sz="1400" dirty="0"/>
              <a:t>In my spare time, I like to travel, hike, fly-fish, and play guitar.</a:t>
            </a:r>
            <a:endParaRPr lang="en-US" sz="1400" dirty="0">
              <a:cs typeface="Calibri"/>
            </a:endParaRPr>
          </a:p>
        </p:txBody>
      </p:sp>
      <p:pic>
        <p:nvPicPr>
          <p:cNvPr id="5" name="Picture 4" descr="A person wearing sunglasses posing for the camera&#10;&#10;Description generated with very high confidence">
            <a:extLst>
              <a:ext uri="{FF2B5EF4-FFF2-40B4-BE49-F238E27FC236}">
                <a16:creationId xmlns:a16="http://schemas.microsoft.com/office/drawing/2014/main" id="{39F2A438-3A1A-472B-BC62-3B8FBC06F945}"/>
              </a:ext>
            </a:extLst>
          </p:cNvPr>
          <p:cNvPicPr>
            <a:picLocks noChangeAspect="1"/>
          </p:cNvPicPr>
          <p:nvPr/>
        </p:nvPicPr>
        <p:blipFill rotWithShape="1">
          <a:blip r:embed="rId3"/>
          <a:srcRect b="13491"/>
          <a:stretch/>
        </p:blipFill>
        <p:spPr>
          <a:xfrm>
            <a:off x="6066817" y="230182"/>
            <a:ext cx="2642500" cy="1714500"/>
          </a:xfrm>
          <a:prstGeom prst="rect">
            <a:avLst/>
          </a:prstGeom>
        </p:spPr>
      </p:pic>
      <p:pic>
        <p:nvPicPr>
          <p:cNvPr id="9" name="Picture 8" descr="A close up of a speaker&#10;&#10;Description automatically generated">
            <a:extLst>
              <a:ext uri="{FF2B5EF4-FFF2-40B4-BE49-F238E27FC236}">
                <a16:creationId xmlns:a16="http://schemas.microsoft.com/office/drawing/2014/main" id="{FFE44F34-8A97-49F4-B5EF-DCB3C6D37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819" y="2107802"/>
            <a:ext cx="2500495" cy="2300456"/>
          </a:xfrm>
          <a:prstGeom prst="rect">
            <a:avLst/>
          </a:prstGeom>
        </p:spPr>
      </p:pic>
    </p:spTree>
    <p:extLst>
      <p:ext uri="{BB962C8B-B14F-4D97-AF65-F5344CB8AC3E}">
        <p14:creationId xmlns:p14="http://schemas.microsoft.com/office/powerpoint/2010/main" val="455268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3Vs and 4Vs</a:t>
            </a:r>
          </a:p>
        </p:txBody>
      </p:sp>
      <p:pic>
        <p:nvPicPr>
          <p:cNvPr id="2050" name="Picture 2" descr="Image result for big data 3v model">
            <a:extLst>
              <a:ext uri="{FF2B5EF4-FFF2-40B4-BE49-F238E27FC236}">
                <a16:creationId xmlns:a16="http://schemas.microsoft.com/office/drawing/2014/main" id="{1B54F232-16F9-49BD-9993-BE6518840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19" y="886599"/>
            <a:ext cx="3292624" cy="32926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big data 4v model">
            <a:extLst>
              <a:ext uri="{FF2B5EF4-FFF2-40B4-BE49-F238E27FC236}">
                <a16:creationId xmlns:a16="http://schemas.microsoft.com/office/drawing/2014/main" id="{F7DB2263-BE0A-4111-A1DE-08B3EFFD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519" y="949916"/>
            <a:ext cx="5057180" cy="32926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2DB4758F-0214-C6EF-88B3-7505FDB7F699}"/>
              </a:ext>
            </a:extLst>
          </p:cNvPr>
          <p:cNvCxnSpPr/>
          <p:nvPr/>
        </p:nvCxnSpPr>
        <p:spPr>
          <a:xfrm>
            <a:off x="6967297" y="4062229"/>
            <a:ext cx="1736436"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76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5 Vs</a:t>
            </a:r>
          </a:p>
        </p:txBody>
      </p:sp>
      <p:pic>
        <p:nvPicPr>
          <p:cNvPr id="6150" name="Picture 6" descr="Image result for big data 5v model">
            <a:extLst>
              <a:ext uri="{FF2B5EF4-FFF2-40B4-BE49-F238E27FC236}">
                <a16:creationId xmlns:a16="http://schemas.microsoft.com/office/drawing/2014/main" id="{8EDD6BE4-6836-4210-A0DB-DAB131A4E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603" y="733875"/>
            <a:ext cx="5211687" cy="42581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37CC9E41-3E39-0652-EEFB-A2B23A951E2D}"/>
              </a:ext>
            </a:extLst>
          </p:cNvPr>
          <p:cNvCxnSpPr>
            <a:cxnSpLocks/>
          </p:cNvCxnSpPr>
          <p:nvPr/>
        </p:nvCxnSpPr>
        <p:spPr>
          <a:xfrm>
            <a:off x="6810279" y="2307320"/>
            <a:ext cx="511079"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994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6 Vs</a:t>
            </a:r>
          </a:p>
        </p:txBody>
      </p:sp>
      <p:grpSp>
        <p:nvGrpSpPr>
          <p:cNvPr id="4" name="Group 3">
            <a:extLst>
              <a:ext uri="{FF2B5EF4-FFF2-40B4-BE49-F238E27FC236}">
                <a16:creationId xmlns:a16="http://schemas.microsoft.com/office/drawing/2014/main" id="{99DEA267-0481-435E-B7C8-41E1F48DC263}"/>
              </a:ext>
            </a:extLst>
          </p:cNvPr>
          <p:cNvGrpSpPr/>
          <p:nvPr/>
        </p:nvGrpSpPr>
        <p:grpSpPr>
          <a:xfrm>
            <a:off x="2342903" y="706403"/>
            <a:ext cx="4654414" cy="4289439"/>
            <a:chOff x="2052494" y="680713"/>
            <a:chExt cx="4654414" cy="4410728"/>
          </a:xfrm>
        </p:grpSpPr>
        <p:pic>
          <p:nvPicPr>
            <p:cNvPr id="4100" name="Picture 4" descr="Image result for big data 5v model">
              <a:extLst>
                <a:ext uri="{FF2B5EF4-FFF2-40B4-BE49-F238E27FC236}">
                  <a16:creationId xmlns:a16="http://schemas.microsoft.com/office/drawing/2014/main" id="{D2DFD1A6-E160-40B7-B071-0CE6E1DDE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494" y="680713"/>
              <a:ext cx="4654414" cy="4410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D00C8C-620B-42F2-AA57-149FAA8BF193}"/>
                </a:ext>
              </a:extLst>
            </p:cNvPr>
            <p:cNvSpPr txBox="1"/>
            <p:nvPr/>
          </p:nvSpPr>
          <p:spPr>
            <a:xfrm>
              <a:off x="3904841" y="2562911"/>
              <a:ext cx="1138094" cy="646331"/>
            </a:xfrm>
            <a:prstGeom prst="rect">
              <a:avLst/>
            </a:prstGeom>
            <a:solidFill>
              <a:schemeClr val="bg1"/>
            </a:solidFill>
          </p:spPr>
          <p:txBody>
            <a:bodyPr wrap="square" rtlCol="0">
              <a:spAutoFit/>
            </a:bodyPr>
            <a:lstStyle/>
            <a:p>
              <a:pPr algn="ctr"/>
              <a:r>
                <a:rPr lang="en-US" sz="1800" b="1" dirty="0"/>
                <a:t>6 V’s of Big Data</a:t>
              </a:r>
            </a:p>
          </p:txBody>
        </p:sp>
      </p:grpSp>
      <p:cxnSp>
        <p:nvCxnSpPr>
          <p:cNvPr id="5" name="Straight Connector 4">
            <a:extLst>
              <a:ext uri="{FF2B5EF4-FFF2-40B4-BE49-F238E27FC236}">
                <a16:creationId xmlns:a16="http://schemas.microsoft.com/office/drawing/2014/main" id="{2C78CA28-86AF-700B-2F7B-C4EC3406BA3E}"/>
              </a:ext>
            </a:extLst>
          </p:cNvPr>
          <p:cNvCxnSpPr>
            <a:cxnSpLocks/>
          </p:cNvCxnSpPr>
          <p:nvPr/>
        </p:nvCxnSpPr>
        <p:spPr>
          <a:xfrm>
            <a:off x="4510425" y="3825163"/>
            <a:ext cx="511079"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0A2280-F3C1-EBA9-C35D-EE79E9D6B813}"/>
              </a:ext>
            </a:extLst>
          </p:cNvPr>
          <p:cNvSpPr txBox="1"/>
          <p:nvPr/>
        </p:nvSpPr>
        <p:spPr>
          <a:xfrm>
            <a:off x="6329988" y="4361825"/>
            <a:ext cx="2469187" cy="577081"/>
          </a:xfrm>
          <a:prstGeom prst="rect">
            <a:avLst/>
          </a:prstGeom>
          <a:noFill/>
        </p:spPr>
        <p:txBody>
          <a:bodyPr wrap="square" rtlCol="0">
            <a:spAutoFit/>
          </a:bodyPr>
          <a:lstStyle/>
          <a:p>
            <a:r>
              <a:rPr lang="en-US" sz="1050" i="1" dirty="0"/>
              <a:t>Note: Some experts have kept adding new V’s (i.e., 17!) – but beyond 6 is probably not necessary or valuable. </a:t>
            </a:r>
          </a:p>
        </p:txBody>
      </p:sp>
    </p:spTree>
    <p:extLst>
      <p:ext uri="{BB962C8B-B14F-4D97-AF65-F5344CB8AC3E}">
        <p14:creationId xmlns:p14="http://schemas.microsoft.com/office/powerpoint/2010/main" val="379325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Confusion</a:t>
            </a:r>
            <a:r>
              <a:rPr lang="en-US" dirty="0"/>
              <a:t>: DM / DA / DS / ML</a:t>
            </a:r>
          </a:p>
        </p:txBody>
      </p:sp>
      <p:pic>
        <p:nvPicPr>
          <p:cNvPr id="6" name="Picture 5" descr="A close up of a logo&#10;&#10;Description automatically generated">
            <a:extLst>
              <a:ext uri="{FF2B5EF4-FFF2-40B4-BE49-F238E27FC236}">
                <a16:creationId xmlns:a16="http://schemas.microsoft.com/office/drawing/2014/main" id="{3D8FEF57-3831-4EB8-9738-C2E9B5912FBD}"/>
              </a:ext>
            </a:extLst>
          </p:cNvPr>
          <p:cNvPicPr>
            <a:picLocks noChangeAspect="1"/>
          </p:cNvPicPr>
          <p:nvPr/>
        </p:nvPicPr>
        <p:blipFill rotWithShape="1">
          <a:blip r:embed="rId3"/>
          <a:srcRect l="15593" r="17375"/>
          <a:stretch/>
        </p:blipFill>
        <p:spPr>
          <a:xfrm rot="18982258">
            <a:off x="1820834" y="1042283"/>
            <a:ext cx="4066233" cy="3938357"/>
          </a:xfrm>
          <a:prstGeom prst="rect">
            <a:avLst/>
          </a:prstGeom>
        </p:spPr>
      </p:pic>
      <p:sp>
        <p:nvSpPr>
          <p:cNvPr id="7" name="Oval 6">
            <a:extLst>
              <a:ext uri="{FF2B5EF4-FFF2-40B4-BE49-F238E27FC236}">
                <a16:creationId xmlns:a16="http://schemas.microsoft.com/office/drawing/2014/main" id="{D3E7427E-34E5-4FEB-B74C-7EEAB193D8F4}"/>
              </a:ext>
            </a:extLst>
          </p:cNvPr>
          <p:cNvSpPr/>
          <p:nvPr/>
        </p:nvSpPr>
        <p:spPr>
          <a:xfrm>
            <a:off x="5053781" y="2812027"/>
            <a:ext cx="2264696" cy="2057630"/>
          </a:xfrm>
          <a:prstGeom prst="ellipse">
            <a:avLst/>
          </a:prstGeom>
          <a:solidFill>
            <a:schemeClr val="accent6">
              <a:lumMod val="60000"/>
              <a:lumOff val="40000"/>
              <a:alpha val="61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Machine Learning</a:t>
            </a:r>
          </a:p>
        </p:txBody>
      </p:sp>
    </p:spTree>
    <p:extLst>
      <p:ext uri="{BB962C8B-B14F-4D97-AF65-F5344CB8AC3E}">
        <p14:creationId xmlns:p14="http://schemas.microsoft.com/office/powerpoint/2010/main" val="40762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3000" dirty="0"/>
              <a:t>What is Data Analytics?</a:t>
            </a:r>
          </a:p>
        </p:txBody>
      </p:sp>
      <p:sp>
        <p:nvSpPr>
          <p:cNvPr id="30721" name="Content Placeholder 1"/>
          <p:cNvSpPr>
            <a:spLocks noGrp="1"/>
          </p:cNvSpPr>
          <p:nvPr>
            <p:ph idx="1"/>
          </p:nvPr>
        </p:nvSpPr>
        <p:spPr/>
        <p:txBody>
          <a:bodyPr/>
          <a:lstStyle/>
          <a:p>
            <a:pPr marL="82154" indent="0">
              <a:buNone/>
            </a:pPr>
            <a:r>
              <a:rPr lang="en-US" sz="2100" b="1" dirty="0"/>
              <a:t>Analytics</a:t>
            </a:r>
            <a:r>
              <a:rPr lang="en-US" sz="2100" dirty="0"/>
              <a:t> is the use of:</a:t>
            </a:r>
          </a:p>
          <a:p>
            <a:pPr marL="82154" indent="0">
              <a:buNone/>
            </a:pPr>
            <a:r>
              <a:rPr lang="en-US" sz="2100" dirty="0"/>
              <a:t>	data, </a:t>
            </a:r>
          </a:p>
          <a:p>
            <a:pPr marL="82154" indent="0">
              <a:buNone/>
            </a:pPr>
            <a:r>
              <a:rPr lang="en-US" sz="2100" dirty="0"/>
              <a:t>	information technology, </a:t>
            </a:r>
          </a:p>
          <a:p>
            <a:pPr marL="82154" indent="0">
              <a:buNone/>
            </a:pPr>
            <a:r>
              <a:rPr lang="en-US" sz="2100" dirty="0"/>
              <a:t>	statistical analysis, </a:t>
            </a:r>
          </a:p>
          <a:p>
            <a:pPr marL="82154" indent="0">
              <a:buNone/>
            </a:pPr>
            <a:r>
              <a:rPr lang="en-US" sz="2100" dirty="0"/>
              <a:t>	quantitative methods, and </a:t>
            </a:r>
          </a:p>
          <a:p>
            <a:pPr marL="82154" indent="0">
              <a:buNone/>
            </a:pPr>
            <a:r>
              <a:rPr lang="en-US" sz="2100" dirty="0"/>
              <a:t>	mathematical or computer-based models </a:t>
            </a:r>
          </a:p>
          <a:p>
            <a:pPr marL="82154" indent="0">
              <a:buNone/>
            </a:pPr>
            <a:r>
              <a:rPr lang="en-US" sz="2100" dirty="0"/>
              <a:t>to help managers gain improved insight about their business operations and make better, fact-based decisions</a:t>
            </a:r>
          </a:p>
        </p:txBody>
      </p:sp>
      <p:sp>
        <p:nvSpPr>
          <p:cNvPr id="3" name="Slide Number Placeholder 2"/>
          <p:cNvSpPr>
            <a:spLocks noGrp="1"/>
          </p:cNvSpPr>
          <p:nvPr>
            <p:ph type="sldNum" sz="quarter" idx="12"/>
          </p:nvPr>
        </p:nvSpPr>
        <p:spPr/>
        <p:txBody>
          <a:bodyPr/>
          <a:lstStyle/>
          <a:p>
            <a:fld id="{D195B2C9-073E-4EE9-98F9-79BCD43CC226}" type="slidenum">
              <a:rPr lang="en-US" smtClean="0"/>
              <a:pPr/>
              <a:t>34</a:t>
            </a:fld>
            <a:endParaRPr lang="en-US" dirty="0"/>
          </a:p>
        </p:txBody>
      </p:sp>
    </p:spTree>
    <p:extLst>
      <p:ext uri="{BB962C8B-B14F-4D97-AF65-F5344CB8AC3E}">
        <p14:creationId xmlns:p14="http://schemas.microsoft.com/office/powerpoint/2010/main" val="3072026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5721390"/>
              </p:ext>
            </p:extLst>
          </p:nvPr>
        </p:nvGraphicFramePr>
        <p:xfrm>
          <a:off x="358588" y="791882"/>
          <a:ext cx="8286376" cy="4205503"/>
        </p:xfrm>
        <a:graphic>
          <a:graphicData uri="http://schemas.openxmlformats.org/drawingml/2006/table">
            <a:tbl>
              <a:tblPr firstRow="1" bandRow="1">
                <a:tableStyleId>{5C22544A-7EE6-4342-B048-85BDC9FD1C3A}</a:tableStyleId>
              </a:tblPr>
              <a:tblGrid>
                <a:gridCol w="2230948">
                  <a:extLst>
                    <a:ext uri="{9D8B030D-6E8A-4147-A177-3AD203B41FA5}">
                      <a16:colId xmlns:a16="http://schemas.microsoft.com/office/drawing/2014/main" val="20000"/>
                    </a:ext>
                  </a:extLst>
                </a:gridCol>
                <a:gridCol w="3027714">
                  <a:extLst>
                    <a:ext uri="{9D8B030D-6E8A-4147-A177-3AD203B41FA5}">
                      <a16:colId xmlns:a16="http://schemas.microsoft.com/office/drawing/2014/main" val="20001"/>
                    </a:ext>
                  </a:extLst>
                </a:gridCol>
                <a:gridCol w="3027714">
                  <a:extLst>
                    <a:ext uri="{9D8B030D-6E8A-4147-A177-3AD203B41FA5}">
                      <a16:colId xmlns:a16="http://schemas.microsoft.com/office/drawing/2014/main" val="706060686"/>
                    </a:ext>
                  </a:extLst>
                </a:gridCol>
              </a:tblGrid>
              <a:tr h="253512">
                <a:tc>
                  <a:txBody>
                    <a:bodyPr/>
                    <a:lstStyle/>
                    <a:p>
                      <a:pPr algn="l"/>
                      <a:r>
                        <a:rPr lang="en-US" sz="1300" dirty="0"/>
                        <a:t>Application</a:t>
                      </a:r>
                    </a:p>
                  </a:txBody>
                  <a:tcPr marL="68580" marR="68580" marT="34290" marB="34290"/>
                </a:tc>
                <a:tc>
                  <a:txBody>
                    <a:bodyPr/>
                    <a:lstStyle/>
                    <a:p>
                      <a:pPr algn="l"/>
                      <a:r>
                        <a:rPr lang="en-US" sz="1300" dirty="0"/>
                        <a:t>Business Problem</a:t>
                      </a:r>
                    </a:p>
                  </a:txBody>
                  <a:tcPr marL="68580" marR="68580" marT="34290" marB="34290"/>
                </a:tc>
                <a:tc>
                  <a:txBody>
                    <a:bodyPr/>
                    <a:lstStyle/>
                    <a:p>
                      <a:pPr algn="l"/>
                      <a:r>
                        <a:rPr lang="en-US" sz="1300" dirty="0"/>
                        <a:t>Prediction</a:t>
                      </a:r>
                      <a:r>
                        <a:rPr lang="en-US" sz="1300" baseline="0" dirty="0"/>
                        <a:t> Goal</a:t>
                      </a:r>
                      <a:endParaRPr lang="en-US" sz="1300" dirty="0"/>
                    </a:p>
                  </a:txBody>
                  <a:tcPr marL="68580" marR="68580" marT="34290" marB="34290"/>
                </a:tc>
                <a:extLst>
                  <a:ext uri="{0D108BD9-81ED-4DB2-BD59-A6C34878D82A}">
                    <a16:rowId xmlns:a16="http://schemas.microsoft.com/office/drawing/2014/main" val="10000"/>
                  </a:ext>
                </a:extLst>
              </a:tr>
              <a:tr h="630160">
                <a:tc>
                  <a:txBody>
                    <a:bodyPr/>
                    <a:lstStyle/>
                    <a:p>
                      <a:r>
                        <a:rPr lang="en-US" sz="1300" dirty="0"/>
                        <a:t>Credit</a:t>
                      </a:r>
                      <a:r>
                        <a:rPr lang="en-US" sz="1300" baseline="0" dirty="0"/>
                        <a:t> Scoring</a:t>
                      </a:r>
                      <a:endParaRPr lang="en-US" sz="1300" i="1" dirty="0"/>
                    </a:p>
                  </a:txBody>
                  <a:tcPr marL="68580" marR="68580" marT="34290" marB="34290"/>
                </a:tc>
                <a:tc>
                  <a:txBody>
                    <a:bodyPr/>
                    <a:lstStyle/>
                    <a:p>
                      <a:r>
                        <a:rPr lang="en-US" sz="1300" dirty="0"/>
                        <a:t>How to assess and control risk within existing (or new) consumer portfolios?</a:t>
                      </a:r>
                    </a:p>
                  </a:txBody>
                  <a:tcPr marL="68580" marR="68580" marT="34290" marB="34290"/>
                </a:tc>
                <a:tc>
                  <a:txBody>
                    <a:bodyPr/>
                    <a:lstStyle/>
                    <a:p>
                      <a:r>
                        <a:rPr lang="en-US" sz="1300" dirty="0"/>
                        <a:t>Measure credit worthiness of new and existing set of customers</a:t>
                      </a:r>
                    </a:p>
                  </a:txBody>
                  <a:tcPr marL="68580" marR="68580" marT="34290" marB="34290"/>
                </a:tc>
                <a:extLst>
                  <a:ext uri="{0D108BD9-81ED-4DB2-BD59-A6C34878D82A}">
                    <a16:rowId xmlns:a16="http://schemas.microsoft.com/office/drawing/2014/main" val="10001"/>
                  </a:ext>
                </a:extLst>
              </a:tr>
              <a:tr h="7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Market Basket Analysis</a:t>
                      </a:r>
                      <a:endParaRPr lang="en-US" sz="1300" i="1" dirty="0"/>
                    </a:p>
                  </a:txBody>
                  <a:tcPr marL="68580" marR="68580" marT="34290" marB="34290"/>
                </a:tc>
                <a:tc>
                  <a:txBody>
                    <a:bodyPr/>
                    <a:lstStyle/>
                    <a:p>
                      <a:r>
                        <a:rPr lang="en-US" sz="1300" dirty="0"/>
                        <a:t>How to</a:t>
                      </a:r>
                      <a:r>
                        <a:rPr lang="en-US" sz="1300" baseline="0" dirty="0"/>
                        <a:t> increase sales with cross-sell/up-sell, loyalty programs, promotions?</a:t>
                      </a:r>
                      <a:endParaRPr lang="en-US" sz="13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Which products are likely</a:t>
                      </a:r>
                      <a:r>
                        <a:rPr lang="en-US" sz="1300" baseline="0" dirty="0"/>
                        <a:t> to purchased together?</a:t>
                      </a:r>
                      <a:endParaRPr lang="en-US" sz="1300" dirty="0"/>
                    </a:p>
                  </a:txBody>
                  <a:tcPr marL="68580" marR="68580" marT="34290" marB="34290"/>
                </a:tc>
                <a:extLst>
                  <a:ext uri="{0D108BD9-81ED-4DB2-BD59-A6C34878D82A}">
                    <a16:rowId xmlns:a16="http://schemas.microsoft.com/office/drawing/2014/main" val="10002"/>
                  </a:ext>
                </a:extLst>
              </a:tr>
              <a:tr h="630160">
                <a:tc>
                  <a:txBody>
                    <a:bodyPr/>
                    <a:lstStyle/>
                    <a:p>
                      <a:r>
                        <a:rPr lang="en-US" sz="1300" dirty="0"/>
                        <a:t>Asset</a:t>
                      </a:r>
                      <a:r>
                        <a:rPr lang="en-US" sz="1300" baseline="0" dirty="0"/>
                        <a:t> Maintenance </a:t>
                      </a:r>
                      <a:endParaRPr lang="en-US" sz="1300" i="1"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How to minimize operational</a:t>
                      </a:r>
                      <a:r>
                        <a:rPr lang="en-US" sz="1300" baseline="0" dirty="0"/>
                        <a:t> disruptions and </a:t>
                      </a:r>
                      <a:r>
                        <a:rPr lang="en-US" sz="1300" dirty="0"/>
                        <a:t>maintenance costs?</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Identify</a:t>
                      </a:r>
                      <a:r>
                        <a:rPr lang="en-US" sz="1300" baseline="0" dirty="0"/>
                        <a:t> real drivers of </a:t>
                      </a:r>
                      <a:r>
                        <a:rPr lang="en-US" sz="1300" dirty="0"/>
                        <a:t>asset or equipment</a:t>
                      </a:r>
                      <a:r>
                        <a:rPr lang="en-US" sz="1300" baseline="0" dirty="0"/>
                        <a:t> failure. Optimize asset life maintenance and replacement.</a:t>
                      </a:r>
                      <a:endParaRPr lang="en-US" sz="1300" dirty="0"/>
                    </a:p>
                  </a:txBody>
                  <a:tcPr marL="68580" marR="68580" marT="34290" marB="34290"/>
                </a:tc>
                <a:extLst>
                  <a:ext uri="{0D108BD9-81ED-4DB2-BD59-A6C34878D82A}">
                    <a16:rowId xmlns:a16="http://schemas.microsoft.com/office/drawing/2014/main" val="10003"/>
                  </a:ext>
                </a:extLst>
              </a:tr>
              <a:tr h="618910">
                <a:tc>
                  <a:txBody>
                    <a:bodyPr/>
                    <a:lstStyle/>
                    <a:p>
                      <a:r>
                        <a:rPr lang="en-US" sz="1300" dirty="0"/>
                        <a:t>Health &amp;</a:t>
                      </a:r>
                      <a:r>
                        <a:rPr lang="en-US" sz="1300" baseline="0" dirty="0"/>
                        <a:t> Condition Mgmt.</a:t>
                      </a:r>
                      <a:r>
                        <a:rPr lang="en-US" sz="1300" i="1" baseline="0" dirty="0"/>
                        <a:t> </a:t>
                      </a:r>
                      <a:endParaRPr lang="en-US" sz="1300" i="1"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How can we reduce</a:t>
                      </a:r>
                      <a:r>
                        <a:rPr lang="en-US" sz="1300" baseline="0" dirty="0"/>
                        <a:t> healthcare costs and satisfy patients?</a:t>
                      </a:r>
                      <a:endParaRPr lang="en-US" sz="13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Identify patients at risk of a chronic illness &amp; offer</a:t>
                      </a:r>
                      <a:r>
                        <a:rPr lang="en-US" sz="1300" baseline="0" dirty="0"/>
                        <a:t> treatment program</a:t>
                      </a:r>
                      <a:endParaRPr lang="en-US" sz="1300" dirty="0"/>
                    </a:p>
                  </a:txBody>
                  <a:tcPr marL="68580" marR="68580" marT="34290" marB="34290"/>
                </a:tc>
                <a:extLst>
                  <a:ext uri="{0D108BD9-81ED-4DB2-BD59-A6C34878D82A}">
                    <a16:rowId xmlns:a16="http://schemas.microsoft.com/office/drawing/2014/main" val="10004"/>
                  </a:ext>
                </a:extLst>
              </a:tr>
              <a:tr h="611668">
                <a:tc>
                  <a:txBody>
                    <a:bodyPr/>
                    <a:lstStyle/>
                    <a:p>
                      <a:pPr algn="l"/>
                      <a:r>
                        <a:rPr lang="en-US" sz="1300" baseline="0" dirty="0"/>
                        <a:t>Fraud Mgmt. </a:t>
                      </a:r>
                      <a:endParaRPr lang="en-US" sz="1300" i="1" dirty="0"/>
                    </a:p>
                  </a:txBody>
                  <a:tcPr marL="68580" marR="68580" marT="34290" marB="34290"/>
                </a:tc>
                <a:tc>
                  <a:txBody>
                    <a:bodyPr/>
                    <a:lstStyle/>
                    <a:p>
                      <a:pPr algn="l"/>
                      <a:r>
                        <a:rPr lang="en-US" sz="1300" kern="1200" dirty="0">
                          <a:solidFill>
                            <a:schemeClr val="dk1"/>
                          </a:solidFill>
                          <a:latin typeface="+mn-lt"/>
                          <a:ea typeface="+mn-ea"/>
                          <a:cs typeface="+mn-cs"/>
                        </a:rPr>
                        <a:t>How to decrease fraud losses and lower false positives? </a:t>
                      </a:r>
                      <a:endParaRPr lang="en-US" sz="1300" dirty="0"/>
                    </a:p>
                  </a:txBody>
                  <a:tcPr marL="68580" marR="68580" marT="34290" marB="34290"/>
                </a:tc>
                <a:tc>
                  <a:txBody>
                    <a:bodyPr/>
                    <a:lstStyle/>
                    <a:p>
                      <a:pPr algn="l"/>
                      <a:r>
                        <a:rPr lang="en-US" sz="1300" dirty="0"/>
                        <a:t>Detect unknown</a:t>
                      </a:r>
                      <a:r>
                        <a:rPr lang="en-US" sz="1300" baseline="0" dirty="0"/>
                        <a:t> fraud cases and future risks</a:t>
                      </a:r>
                      <a:endParaRPr lang="en-US" sz="1300" dirty="0"/>
                    </a:p>
                  </a:txBody>
                  <a:tcPr marL="68580" marR="68580" marT="34290" marB="34290"/>
                </a:tc>
                <a:extLst>
                  <a:ext uri="{0D108BD9-81ED-4DB2-BD59-A6C34878D82A}">
                    <a16:rowId xmlns:a16="http://schemas.microsoft.com/office/drawing/2014/main" val="10005"/>
                  </a:ext>
                </a:extLst>
              </a:tr>
              <a:tr h="630160">
                <a:tc>
                  <a:txBody>
                    <a:bodyPr/>
                    <a:lstStyle/>
                    <a:p>
                      <a:pPr algn="l"/>
                      <a:r>
                        <a:rPr lang="en-US" sz="1300" dirty="0"/>
                        <a:t>Drug Discovery</a:t>
                      </a:r>
                      <a:endParaRPr lang="en-US" sz="1300" i="1" dirty="0"/>
                    </a:p>
                  </a:txBody>
                  <a:tcPr marL="68580" marR="68580" marT="34290" marB="34290"/>
                </a:tc>
                <a:tc>
                  <a:txBody>
                    <a:bodyPr/>
                    <a:lstStyle/>
                    <a:p>
                      <a:pPr algn="l"/>
                      <a:r>
                        <a:rPr lang="en-US" sz="1300" dirty="0"/>
                        <a:t>How to bring</a:t>
                      </a:r>
                      <a:r>
                        <a:rPr lang="en-US" sz="1300" baseline="0" dirty="0"/>
                        <a:t> </a:t>
                      </a:r>
                      <a:r>
                        <a:rPr lang="en-US" sz="1300" dirty="0"/>
                        <a:t>drugs</a:t>
                      </a:r>
                      <a:r>
                        <a:rPr lang="en-US" sz="1300" baseline="0" dirty="0"/>
                        <a:t> </a:t>
                      </a:r>
                      <a:r>
                        <a:rPr lang="en-US" sz="1300" dirty="0"/>
                        <a:t>quickly and effectively</a:t>
                      </a:r>
                      <a:r>
                        <a:rPr lang="en-US" sz="1300" baseline="0" dirty="0"/>
                        <a:t> </a:t>
                      </a:r>
                      <a:r>
                        <a:rPr lang="en-US" sz="1300" dirty="0"/>
                        <a:t>to the marketplace?</a:t>
                      </a:r>
                    </a:p>
                  </a:txBody>
                  <a:tcPr marL="68580" marR="68580" marT="34290" marB="34290"/>
                </a:tc>
                <a:tc>
                  <a:txBody>
                    <a:bodyPr/>
                    <a:lstStyle/>
                    <a:p>
                      <a:pPr algn="l"/>
                      <a:r>
                        <a:rPr lang="en-US" sz="1300" dirty="0"/>
                        <a:t>Find compounds that have</a:t>
                      </a:r>
                      <a:r>
                        <a:rPr lang="en-US" sz="1300" baseline="0" dirty="0"/>
                        <a:t> desirable effects &amp; detect drug behavior during trials </a:t>
                      </a:r>
                      <a:endParaRPr lang="en-US" sz="13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274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5EC85AD-B727-7DCE-B036-AC868D17E6CA}"/>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fontAlgn="auto">
              <a:spcAft>
                <a:spcPts val="0"/>
              </a:spcAft>
              <a:defRPr/>
            </a:pPr>
            <a:r>
              <a:rPr lang="en-US" sz="2400" dirty="0"/>
              <a:t>Scope of Analytics</a:t>
            </a:r>
          </a:p>
        </p:txBody>
      </p:sp>
      <p:sp>
        <p:nvSpPr>
          <p:cNvPr id="4" name="Slide Number Placeholder 3"/>
          <p:cNvSpPr>
            <a:spLocks noGrp="1"/>
          </p:cNvSpPr>
          <p:nvPr>
            <p:ph type="sldNum" sz="quarter" idx="12"/>
          </p:nvPr>
        </p:nvSpPr>
        <p:spPr/>
        <p:txBody>
          <a:bodyPr/>
          <a:lstStyle/>
          <a:p>
            <a:fld id="{D195B2C9-073E-4EE9-98F9-79BCD43CC226}" type="slidenum">
              <a:rPr lang="en-US" smtClean="0"/>
              <a:pPr/>
              <a:t>36</a:t>
            </a:fld>
            <a:endParaRPr lang="en-US" dirty="0"/>
          </a:p>
        </p:txBody>
      </p:sp>
    </p:spTree>
    <p:extLst>
      <p:ext uri="{BB962C8B-B14F-4D97-AF65-F5344CB8AC3E}">
        <p14:creationId xmlns:p14="http://schemas.microsoft.com/office/powerpoint/2010/main" val="64606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D92C-1516-B76F-6C6A-21105A99DBAD}"/>
              </a:ext>
            </a:extLst>
          </p:cNvPr>
          <p:cNvSpPr>
            <a:spLocks noGrp="1"/>
          </p:cNvSpPr>
          <p:nvPr>
            <p:ph type="title"/>
          </p:nvPr>
        </p:nvSpPr>
        <p:spPr/>
        <p:txBody>
          <a:bodyPr/>
          <a:lstStyle/>
          <a:p>
            <a:r>
              <a:rPr lang="en-US" dirty="0"/>
              <a:t>Models and Modeling</a:t>
            </a:r>
          </a:p>
        </p:txBody>
      </p:sp>
    </p:spTree>
    <p:extLst>
      <p:ext uri="{BB962C8B-B14F-4D97-AF65-F5344CB8AC3E}">
        <p14:creationId xmlns:p14="http://schemas.microsoft.com/office/powerpoint/2010/main" val="266253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6ADCA3-0EED-0344-31DB-915C11E52A9D}"/>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EC25DE6C-2C6F-496C-13F1-2996E775C28B}"/>
              </a:ext>
            </a:extLst>
          </p:cNvPr>
          <p:cNvSpPr>
            <a:spLocks noGrp="1"/>
          </p:cNvSpPr>
          <p:nvPr>
            <p:ph idx="1"/>
          </p:nvPr>
        </p:nvSpPr>
        <p:spPr/>
        <p:txBody>
          <a:bodyPr/>
          <a:lstStyle/>
          <a:p>
            <a:r>
              <a:rPr lang="en-US" dirty="0"/>
              <a:t>Understand what data models are</a:t>
            </a:r>
          </a:p>
          <a:p>
            <a:r>
              <a:rPr lang="en-US" dirty="0"/>
              <a:t>Relate data modeling to answering questions from data</a:t>
            </a:r>
          </a:p>
          <a:p>
            <a:r>
              <a:rPr lang="en-US" dirty="0"/>
              <a:t>Identify common errors we find in data modeling</a:t>
            </a:r>
          </a:p>
        </p:txBody>
      </p:sp>
    </p:spTree>
    <p:extLst>
      <p:ext uri="{BB962C8B-B14F-4D97-AF65-F5344CB8AC3E}">
        <p14:creationId xmlns:p14="http://schemas.microsoft.com/office/powerpoint/2010/main" val="290897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33CF-98E0-41F5-A6B0-FE6C69B7ED3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B246BC69-7B4C-450F-84BB-E0255237C946}"/>
              </a:ext>
            </a:extLst>
          </p:cNvPr>
          <p:cNvSpPr>
            <a:spLocks noGrp="1"/>
          </p:cNvSpPr>
          <p:nvPr>
            <p:ph idx="1"/>
          </p:nvPr>
        </p:nvSpPr>
        <p:spPr/>
        <p:txBody>
          <a:bodyPr/>
          <a:lstStyle/>
          <a:p>
            <a:r>
              <a:rPr lang="en-US" sz="2000" b="0" i="0" dirty="0">
                <a:solidFill>
                  <a:srgbClr val="000000"/>
                </a:solidFill>
                <a:effectLst/>
                <a:latin typeface="VelinoText-Book"/>
              </a:rPr>
              <a:t>“A system of postulates, data, and inferences presented as a mathematical description of an entity or state of affairs</a:t>
            </a:r>
            <a:r>
              <a:rPr lang="en-US" sz="2000" dirty="0">
                <a:solidFill>
                  <a:srgbClr val="000000"/>
                </a:solidFill>
                <a:latin typeface="VelinoText-Book"/>
              </a:rPr>
              <a:t>”</a:t>
            </a:r>
            <a:r>
              <a:rPr lang="en-US" sz="2000" baseline="30000" dirty="0">
                <a:solidFill>
                  <a:srgbClr val="000000"/>
                </a:solidFill>
                <a:latin typeface="VelinoText-Book"/>
              </a:rPr>
              <a:t>1</a:t>
            </a:r>
          </a:p>
          <a:p>
            <a:r>
              <a:rPr lang="en-US" sz="2000" b="0" i="0" dirty="0">
                <a:solidFill>
                  <a:srgbClr val="000000"/>
                </a:solidFill>
                <a:effectLst/>
                <a:latin typeface="VelinoText-Book"/>
              </a:rPr>
              <a:t>Which of the following could we consider a “model”</a:t>
            </a:r>
          </a:p>
          <a:p>
            <a:pPr lvl="1"/>
            <a:r>
              <a:rPr lang="en-US" sz="1600" b="0" i="0" dirty="0">
                <a:solidFill>
                  <a:srgbClr val="000000"/>
                </a:solidFill>
                <a:effectLst/>
                <a:latin typeface="VelinoText-Book"/>
              </a:rPr>
              <a:t>y = 2x + 3</a:t>
            </a:r>
          </a:p>
          <a:p>
            <a:pPr lvl="2"/>
            <a:r>
              <a:rPr lang="en-US" sz="1400" b="0" i="0" dirty="0">
                <a:solidFill>
                  <a:srgbClr val="000000"/>
                </a:solidFill>
                <a:effectLst/>
                <a:latin typeface="VelinoText-Book"/>
              </a:rPr>
              <a:t>Yes, given a value (we’ll label as x), we can determine </a:t>
            </a:r>
            <a:r>
              <a:rPr lang="en-US" sz="1400" dirty="0">
                <a:solidFill>
                  <a:srgbClr val="000000"/>
                </a:solidFill>
                <a:latin typeface="VelinoText-Book"/>
              </a:rPr>
              <a:t>another </a:t>
            </a:r>
            <a:r>
              <a:rPr lang="en-US" sz="1400" b="0" i="0" dirty="0">
                <a:solidFill>
                  <a:srgbClr val="000000"/>
                </a:solidFill>
                <a:effectLst/>
                <a:latin typeface="VelinoText-Book"/>
              </a:rPr>
              <a:t>value (which we label as y).</a:t>
            </a:r>
          </a:p>
          <a:p>
            <a:pPr lvl="1"/>
            <a:r>
              <a:rPr lang="en-US" sz="1600" dirty="0">
                <a:solidFill>
                  <a:srgbClr val="000000"/>
                </a:solidFill>
                <a:latin typeface="VelinoText-Book"/>
              </a:rPr>
              <a:t>Color is red if x is 1, otherwise color is blue</a:t>
            </a:r>
          </a:p>
          <a:p>
            <a:pPr lvl="2"/>
            <a:r>
              <a:rPr lang="en-US" sz="1400" b="0" i="0" dirty="0">
                <a:solidFill>
                  <a:srgbClr val="000000"/>
                </a:solidFill>
                <a:effectLst/>
                <a:latin typeface="VelinoText-Book"/>
              </a:rPr>
              <a:t>Ye</a:t>
            </a:r>
            <a:r>
              <a:rPr lang="en-US" sz="1400" dirty="0">
                <a:solidFill>
                  <a:srgbClr val="000000"/>
                </a:solidFill>
                <a:latin typeface="VelinoText-Book"/>
              </a:rPr>
              <a:t>s, given a value (we’ll label as z), we can determine an associated color.</a:t>
            </a:r>
            <a:endParaRPr lang="en-US" sz="1400" b="0" i="0" dirty="0">
              <a:solidFill>
                <a:srgbClr val="000000"/>
              </a:solidFill>
              <a:effectLst/>
              <a:latin typeface="VelinoText-Book"/>
            </a:endParaRPr>
          </a:p>
        </p:txBody>
      </p:sp>
      <p:sp>
        <p:nvSpPr>
          <p:cNvPr id="4" name="Slide Number Placeholder 3">
            <a:extLst>
              <a:ext uri="{FF2B5EF4-FFF2-40B4-BE49-F238E27FC236}">
                <a16:creationId xmlns:a16="http://schemas.microsoft.com/office/drawing/2014/main" id="{280D202A-51AA-4F97-8E80-11908AE705C4}"/>
              </a:ext>
            </a:extLst>
          </p:cNvPr>
          <p:cNvSpPr>
            <a:spLocks noGrp="1"/>
          </p:cNvSpPr>
          <p:nvPr>
            <p:ph type="sldNum" sz="quarter" idx="12"/>
          </p:nvPr>
        </p:nvSpPr>
        <p:spPr/>
        <p:txBody>
          <a:bodyPr/>
          <a:lstStyle/>
          <a:p>
            <a:fld id="{179A9A4E-4C82-4D44-9372-C31BB3818094}" type="slidenum">
              <a:rPr lang="en-US" smtClean="0"/>
              <a:pPr/>
              <a:t>39</a:t>
            </a:fld>
            <a:endParaRPr lang="en-US" dirty="0"/>
          </a:p>
        </p:txBody>
      </p:sp>
    </p:spTree>
    <p:extLst>
      <p:ext uri="{BB962C8B-B14F-4D97-AF65-F5344CB8AC3E}">
        <p14:creationId xmlns:p14="http://schemas.microsoft.com/office/powerpoint/2010/main" val="123680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E6A6-FE3E-5ED7-5BC4-FECD5E74EC32}"/>
              </a:ext>
            </a:extLst>
          </p:cNvPr>
          <p:cNvSpPr>
            <a:spLocks noGrp="1"/>
          </p:cNvSpPr>
          <p:nvPr>
            <p:ph type="title"/>
          </p:nvPr>
        </p:nvSpPr>
        <p:spPr/>
        <p:txBody>
          <a:bodyPr/>
          <a:lstStyle/>
          <a:p>
            <a:r>
              <a:rPr lang="en-US" dirty="0"/>
              <a:t>Introduce Yourselves</a:t>
            </a:r>
          </a:p>
        </p:txBody>
      </p:sp>
      <p:sp>
        <p:nvSpPr>
          <p:cNvPr id="3" name="Content Placeholder 2">
            <a:extLst>
              <a:ext uri="{FF2B5EF4-FFF2-40B4-BE49-F238E27FC236}">
                <a16:creationId xmlns:a16="http://schemas.microsoft.com/office/drawing/2014/main" id="{1EC97E38-1972-C2EC-F30C-06AD42AE056B}"/>
              </a:ext>
            </a:extLst>
          </p:cNvPr>
          <p:cNvSpPr>
            <a:spLocks noGrp="1"/>
          </p:cNvSpPr>
          <p:nvPr>
            <p:ph idx="1"/>
          </p:nvPr>
        </p:nvSpPr>
        <p:spPr/>
        <p:txBody>
          <a:bodyPr/>
          <a:lstStyle/>
          <a:p>
            <a:r>
              <a:rPr lang="en-US" dirty="0"/>
              <a:t>Introduce yourself to at least one person next to you (left, right, front, or back)</a:t>
            </a:r>
          </a:p>
          <a:p>
            <a:r>
              <a:rPr lang="en-US" dirty="0"/>
              <a:t>Tell them your name, and one interesting thing about yourself: </a:t>
            </a:r>
          </a:p>
          <a:p>
            <a:pPr lvl="1"/>
            <a:r>
              <a:rPr lang="en-US" sz="2000" dirty="0"/>
              <a:t>i.e., mine was that I played lead guitar in a heavy metal band</a:t>
            </a:r>
          </a:p>
          <a:p>
            <a:r>
              <a:rPr lang="en-US" sz="2000" dirty="0"/>
              <a:t>NOTE: You don’t need to limit yourself to one introduction</a:t>
            </a:r>
          </a:p>
        </p:txBody>
      </p:sp>
      <p:sp>
        <p:nvSpPr>
          <p:cNvPr id="4" name="Slide Number Placeholder 3">
            <a:extLst>
              <a:ext uri="{FF2B5EF4-FFF2-40B4-BE49-F238E27FC236}">
                <a16:creationId xmlns:a16="http://schemas.microsoft.com/office/drawing/2014/main" id="{9CC611F3-A38F-5923-CABC-20FD371D8408}"/>
              </a:ext>
            </a:extLst>
          </p:cNvPr>
          <p:cNvSpPr>
            <a:spLocks noGrp="1"/>
          </p:cNvSpPr>
          <p:nvPr>
            <p:ph type="sldNum" sz="quarter" idx="12"/>
          </p:nvPr>
        </p:nvSpPr>
        <p:spPr/>
        <p:txBody>
          <a:bodyPr/>
          <a:lstStyle/>
          <a:p>
            <a:fld id="{179A9A4E-4C82-4D44-9372-C31BB3818094}" type="slidenum">
              <a:rPr lang="en-US" smtClean="0"/>
              <a:pPr/>
              <a:t>4</a:t>
            </a:fld>
            <a:endParaRPr lang="en-US" dirty="0"/>
          </a:p>
        </p:txBody>
      </p:sp>
    </p:spTree>
    <p:extLst>
      <p:ext uri="{BB962C8B-B14F-4D97-AF65-F5344CB8AC3E}">
        <p14:creationId xmlns:p14="http://schemas.microsoft.com/office/powerpoint/2010/main" val="1056916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EAA6-9415-4F7C-AC7E-5EAF59C5626D}"/>
              </a:ext>
            </a:extLst>
          </p:cNvPr>
          <p:cNvSpPr>
            <a:spLocks noGrp="1"/>
          </p:cNvSpPr>
          <p:nvPr>
            <p:ph type="title"/>
          </p:nvPr>
        </p:nvSpPr>
        <p:spPr/>
        <p:txBody>
          <a:bodyPr/>
          <a:lstStyle/>
          <a:p>
            <a:r>
              <a:rPr lang="en-US" dirty="0"/>
              <a:t>Predictive Models</a:t>
            </a:r>
          </a:p>
        </p:txBody>
      </p:sp>
      <p:sp>
        <p:nvSpPr>
          <p:cNvPr id="3" name="Content Placeholder 2">
            <a:extLst>
              <a:ext uri="{FF2B5EF4-FFF2-40B4-BE49-F238E27FC236}">
                <a16:creationId xmlns:a16="http://schemas.microsoft.com/office/drawing/2014/main" id="{A3336FCE-28D2-4E16-B232-93E3030E39FD}"/>
              </a:ext>
            </a:extLst>
          </p:cNvPr>
          <p:cNvSpPr>
            <a:spLocks noGrp="1"/>
          </p:cNvSpPr>
          <p:nvPr>
            <p:ph idx="1"/>
          </p:nvPr>
        </p:nvSpPr>
        <p:spPr/>
        <p:txBody>
          <a:bodyPr/>
          <a:lstStyle/>
          <a:p>
            <a:r>
              <a:rPr lang="en-US" dirty="0"/>
              <a:t>Much of this course will be dedicated to looking at predictive models.</a:t>
            </a:r>
          </a:p>
          <a:p>
            <a:r>
              <a:rPr lang="en-US" dirty="0"/>
              <a:t>In predictive modeling we use various method to identify patterns from past data and from this develop models to help predict future outcomes. </a:t>
            </a:r>
          </a:p>
          <a:p>
            <a:r>
              <a:rPr lang="en-US" dirty="0"/>
              <a:t>Let’s look at an example…</a:t>
            </a:r>
          </a:p>
        </p:txBody>
      </p:sp>
      <p:sp>
        <p:nvSpPr>
          <p:cNvPr id="4" name="Slide Number Placeholder 3">
            <a:extLst>
              <a:ext uri="{FF2B5EF4-FFF2-40B4-BE49-F238E27FC236}">
                <a16:creationId xmlns:a16="http://schemas.microsoft.com/office/drawing/2014/main" id="{B0100190-DAB9-4B07-BD70-C457AB74EA42}"/>
              </a:ext>
            </a:extLst>
          </p:cNvPr>
          <p:cNvSpPr>
            <a:spLocks noGrp="1"/>
          </p:cNvSpPr>
          <p:nvPr>
            <p:ph type="sldNum" sz="quarter" idx="12"/>
          </p:nvPr>
        </p:nvSpPr>
        <p:spPr/>
        <p:txBody>
          <a:bodyPr/>
          <a:lstStyle/>
          <a:p>
            <a:fld id="{D195B2C9-073E-4EE9-98F9-79BCD43CC226}" type="slidenum">
              <a:rPr lang="en-US" smtClean="0"/>
              <a:pPr/>
              <a:t>40</a:t>
            </a:fld>
            <a:endParaRPr lang="en-US" dirty="0"/>
          </a:p>
        </p:txBody>
      </p:sp>
    </p:spTree>
    <p:extLst>
      <p:ext uri="{BB962C8B-B14F-4D97-AF65-F5344CB8AC3E}">
        <p14:creationId xmlns:p14="http://schemas.microsoft.com/office/powerpoint/2010/main" val="3395060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628650" y="608370"/>
            <a:ext cx="2501695" cy="4052528"/>
          </a:xfrm>
        </p:spPr>
        <p:txBody>
          <a:bodyPr>
            <a:normAutofit/>
          </a:bodyPr>
          <a:lstStyle/>
          <a:p>
            <a:r>
              <a:rPr lang="en-US" sz="2800" dirty="0">
                <a:solidFill>
                  <a:srgbClr val="FFFFFF"/>
                </a:solidFill>
              </a:rPr>
              <a:t>Classification Modeling Example: </a:t>
            </a:r>
            <a:r>
              <a:rPr lang="en-US" sz="2800" i="1" dirty="0">
                <a:solidFill>
                  <a:srgbClr val="FFFFFF"/>
                </a:solidFill>
              </a:rPr>
              <a:t>Riding Lawn Mower Ownership</a:t>
            </a:r>
          </a:p>
        </p:txBody>
      </p:sp>
      <p:sp>
        <p:nvSpPr>
          <p:cNvPr id="13" name="Rectangle 1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a:xfrm>
            <a:off x="8250174" y="4581144"/>
            <a:ext cx="411480" cy="411480"/>
          </a:xfrm>
          <a:prstGeom prst="ellipse">
            <a:avLst/>
          </a:prstGeom>
          <a:solidFill>
            <a:srgbClr val="898989"/>
          </a:solidFill>
        </p:spPr>
        <p:txBody>
          <a:bodyPr>
            <a:normAutofit fontScale="70000" lnSpcReduction="20000"/>
          </a:bodyPr>
          <a:lstStyle/>
          <a:p>
            <a:pPr algn="ctr">
              <a:spcAft>
                <a:spcPts val="600"/>
              </a:spcAft>
            </a:pPr>
            <a:fld id="{179A9A4E-4C82-4D44-9372-C31BB3818094}" type="slidenum">
              <a:rPr lang="en-US" sz="1100">
                <a:solidFill>
                  <a:srgbClr val="FFFFFF">
                    <a:alpha val="80000"/>
                  </a:srgbClr>
                </a:solidFill>
              </a:rPr>
              <a:pPr algn="ctr">
                <a:spcAft>
                  <a:spcPts val="600"/>
                </a:spcAft>
              </a:pPr>
              <a:t>41</a:t>
            </a:fld>
            <a:endParaRPr lang="en-US" sz="1100">
              <a:solidFill>
                <a:srgbClr val="FFFFFF">
                  <a:alpha val="80000"/>
                </a:srgbClr>
              </a:solidFill>
            </a:endParaRPr>
          </a:p>
        </p:txBody>
      </p:sp>
      <p:graphicFrame>
        <p:nvGraphicFramePr>
          <p:cNvPr id="8" name="Content Placeholder 4">
            <a:extLst>
              <a:ext uri="{FF2B5EF4-FFF2-40B4-BE49-F238E27FC236}">
                <a16:creationId xmlns:a16="http://schemas.microsoft.com/office/drawing/2014/main" id="{656D0923-9EF7-43B3-9D0F-2E0278951ED0}"/>
              </a:ext>
            </a:extLst>
          </p:cNvPr>
          <p:cNvGraphicFramePr>
            <a:graphicFrameLocks noGrp="1"/>
          </p:cNvGraphicFramePr>
          <p:nvPr>
            <p:ph idx="1"/>
          </p:nvPr>
        </p:nvGraphicFramePr>
        <p:xfrm>
          <a:off x="4823912" y="482203"/>
          <a:ext cx="3108534" cy="4179100"/>
        </p:xfrm>
        <a:graphic>
          <a:graphicData uri="http://schemas.openxmlformats.org/drawingml/2006/table">
            <a:tbl>
              <a:tblPr firstRow="1" bandRow="1">
                <a:tableStyleId>{5C22544A-7EE6-4342-B048-85BDC9FD1C3A}</a:tableStyleId>
              </a:tblPr>
              <a:tblGrid>
                <a:gridCol w="971025">
                  <a:extLst>
                    <a:ext uri="{9D8B030D-6E8A-4147-A177-3AD203B41FA5}">
                      <a16:colId xmlns:a16="http://schemas.microsoft.com/office/drawing/2014/main" val="3216186164"/>
                    </a:ext>
                  </a:extLst>
                </a:gridCol>
                <a:gridCol w="994615">
                  <a:extLst>
                    <a:ext uri="{9D8B030D-6E8A-4147-A177-3AD203B41FA5}">
                      <a16:colId xmlns:a16="http://schemas.microsoft.com/office/drawing/2014/main" val="653452734"/>
                    </a:ext>
                  </a:extLst>
                </a:gridCol>
                <a:gridCol w="1142894">
                  <a:extLst>
                    <a:ext uri="{9D8B030D-6E8A-4147-A177-3AD203B41FA5}">
                      <a16:colId xmlns:a16="http://schemas.microsoft.com/office/drawing/2014/main" val="3415505470"/>
                    </a:ext>
                  </a:extLst>
                </a:gridCol>
              </a:tblGrid>
              <a:tr h="167164">
                <a:tc>
                  <a:txBody>
                    <a:bodyPr/>
                    <a:lstStyle/>
                    <a:p>
                      <a:pPr algn="ctr" fontAlgn="b">
                        <a:spcBef>
                          <a:spcPts val="0"/>
                        </a:spcBef>
                        <a:spcAft>
                          <a:spcPts val="0"/>
                        </a:spcAft>
                      </a:pPr>
                      <a:r>
                        <a:rPr lang="en-US" sz="900" u="none" strike="noStrike">
                          <a:effectLst/>
                        </a:rPr>
                        <a:t>Income</a:t>
                      </a:r>
                      <a:endParaRPr lang="en-US" sz="1500" b="0" i="0" u="none" strike="noStrike">
                        <a:effectLst/>
                        <a:latin typeface="Arial" panose="020B0604020202020204" pitchFamily="34" charset="0"/>
                      </a:endParaRPr>
                    </a:p>
                  </a:txBody>
                  <a:tcPr marL="5287" marR="5287" marT="5287" marB="0" anchor="b"/>
                </a:tc>
                <a:tc>
                  <a:txBody>
                    <a:bodyPr/>
                    <a:lstStyle/>
                    <a:p>
                      <a:pPr algn="ctr" fontAlgn="b">
                        <a:spcBef>
                          <a:spcPts val="0"/>
                        </a:spcBef>
                        <a:spcAft>
                          <a:spcPts val="0"/>
                        </a:spcAft>
                      </a:pPr>
                      <a:r>
                        <a:rPr lang="en-US" sz="900" u="none" strike="noStrike">
                          <a:effectLst/>
                        </a:rPr>
                        <a:t>Lot_Size</a:t>
                      </a:r>
                      <a:endParaRPr lang="en-US" sz="1500" b="0" i="0" u="none" strike="noStrike">
                        <a:effectLst/>
                        <a:latin typeface="Arial" panose="020B0604020202020204" pitchFamily="34" charset="0"/>
                      </a:endParaRPr>
                    </a:p>
                  </a:txBody>
                  <a:tcPr marL="5287" marR="5287" marT="5287" marB="0" anchor="b"/>
                </a:tc>
                <a:tc>
                  <a:txBody>
                    <a:bodyPr/>
                    <a:lstStyle/>
                    <a:p>
                      <a:pPr algn="ctr" fontAlgn="b">
                        <a:spcBef>
                          <a:spcPts val="0"/>
                        </a:spcBef>
                        <a:spcAft>
                          <a:spcPts val="0"/>
                        </a:spcAft>
                      </a:pPr>
                      <a:r>
                        <a:rPr lang="en-US" sz="900" u="none" strike="noStrike">
                          <a:effectLst/>
                        </a:rPr>
                        <a:t>Ownership</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87633102"/>
                  </a:ext>
                </a:extLst>
              </a:tr>
              <a:tr h="167164">
                <a:tc>
                  <a:txBody>
                    <a:bodyPr/>
                    <a:lstStyle/>
                    <a:p>
                      <a:pPr algn="r" fontAlgn="b">
                        <a:spcBef>
                          <a:spcPts val="0"/>
                        </a:spcBef>
                        <a:spcAft>
                          <a:spcPts val="0"/>
                        </a:spcAft>
                      </a:pPr>
                      <a:r>
                        <a:rPr lang="en-US" sz="900" u="none" strike="noStrike">
                          <a:effectLst/>
                        </a:rPr>
                        <a:t>60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010443040"/>
                  </a:ext>
                </a:extLst>
              </a:tr>
              <a:tr h="167164">
                <a:tc>
                  <a:txBody>
                    <a:bodyPr/>
                    <a:lstStyle/>
                    <a:p>
                      <a:pPr algn="r" fontAlgn="b">
                        <a:spcBef>
                          <a:spcPts val="0"/>
                        </a:spcBef>
                        <a:spcAft>
                          <a:spcPts val="0"/>
                        </a:spcAft>
                      </a:pPr>
                      <a:r>
                        <a:rPr lang="en-US" sz="900" u="none" strike="noStrike">
                          <a:effectLst/>
                        </a:rPr>
                        <a:t>85.5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69801885"/>
                  </a:ext>
                </a:extLst>
              </a:tr>
              <a:tr h="167164">
                <a:tc>
                  <a:txBody>
                    <a:bodyPr/>
                    <a:lstStyle/>
                    <a:p>
                      <a:pPr algn="r" fontAlgn="b">
                        <a:spcBef>
                          <a:spcPts val="0"/>
                        </a:spcBef>
                        <a:spcAft>
                          <a:spcPts val="0"/>
                        </a:spcAft>
                      </a:pPr>
                      <a:r>
                        <a:rPr lang="en-US" sz="900" u="none" strike="noStrike">
                          <a:effectLst/>
                        </a:rPr>
                        <a:t>64.8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21.6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883991270"/>
                  </a:ext>
                </a:extLst>
              </a:tr>
              <a:tr h="167164">
                <a:tc>
                  <a:txBody>
                    <a:bodyPr/>
                    <a:lstStyle/>
                    <a:p>
                      <a:pPr algn="r" fontAlgn="b">
                        <a:spcBef>
                          <a:spcPts val="0"/>
                        </a:spcBef>
                        <a:spcAft>
                          <a:spcPts val="0"/>
                        </a:spcAft>
                      </a:pPr>
                      <a:r>
                        <a:rPr lang="en-US" sz="900" u="none" strike="noStrike">
                          <a:effectLst/>
                        </a:rPr>
                        <a:t>61.5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369436778"/>
                  </a:ext>
                </a:extLst>
              </a:tr>
              <a:tr h="167164">
                <a:tc>
                  <a:txBody>
                    <a:bodyPr/>
                    <a:lstStyle/>
                    <a:p>
                      <a:pPr algn="r" fontAlgn="b">
                        <a:spcBef>
                          <a:spcPts val="0"/>
                        </a:spcBef>
                        <a:spcAft>
                          <a:spcPts val="0"/>
                        </a:spcAft>
                      </a:pPr>
                      <a:r>
                        <a:rPr lang="en-US" sz="900" u="none" strike="noStrike">
                          <a:effectLst/>
                        </a:rPr>
                        <a:t>87</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23.6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11800167"/>
                  </a:ext>
                </a:extLst>
              </a:tr>
              <a:tr h="167164">
                <a:tc>
                  <a:txBody>
                    <a:bodyPr/>
                    <a:lstStyle/>
                    <a:p>
                      <a:pPr algn="r" fontAlgn="b">
                        <a:spcBef>
                          <a:spcPts val="0"/>
                        </a:spcBef>
                        <a:spcAft>
                          <a:spcPts val="0"/>
                        </a:spcAft>
                      </a:pPr>
                      <a:r>
                        <a:rPr lang="en-US" sz="900" u="none" strike="noStrike">
                          <a:effectLst/>
                        </a:rPr>
                        <a:t>110.1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19.2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900451421"/>
                  </a:ext>
                </a:extLst>
              </a:tr>
              <a:tr h="167164">
                <a:tc>
                  <a:txBody>
                    <a:bodyPr/>
                    <a:lstStyle/>
                    <a:p>
                      <a:pPr algn="r" fontAlgn="b">
                        <a:spcBef>
                          <a:spcPts val="0"/>
                        </a:spcBef>
                        <a:spcAft>
                          <a:spcPts val="0"/>
                        </a:spcAft>
                      </a:pPr>
                      <a:r>
                        <a:rPr lang="en-US" sz="900" u="none" strike="noStrike">
                          <a:effectLst/>
                        </a:rPr>
                        <a:t>108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786435252"/>
                  </a:ext>
                </a:extLst>
              </a:tr>
              <a:tr h="167164">
                <a:tc>
                  <a:txBody>
                    <a:bodyPr/>
                    <a:lstStyle/>
                    <a:p>
                      <a:pPr algn="r" fontAlgn="b">
                        <a:spcBef>
                          <a:spcPts val="0"/>
                        </a:spcBef>
                        <a:spcAft>
                          <a:spcPts val="0"/>
                        </a:spcAft>
                      </a:pPr>
                      <a:r>
                        <a:rPr lang="en-US" sz="900" u="none" strike="noStrike">
                          <a:effectLst/>
                        </a:rPr>
                        <a:t>82.8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22.4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264034679"/>
                  </a:ext>
                </a:extLst>
              </a:tr>
              <a:tr h="167164">
                <a:tc>
                  <a:txBody>
                    <a:bodyPr/>
                    <a:lstStyle/>
                    <a:p>
                      <a:pPr algn="r" fontAlgn="b">
                        <a:spcBef>
                          <a:spcPts val="0"/>
                        </a:spcBef>
                        <a:spcAft>
                          <a:spcPts val="0"/>
                        </a:spcAft>
                      </a:pPr>
                      <a:r>
                        <a:rPr lang="en-US" sz="900" u="none" strike="noStrike">
                          <a:effectLst/>
                        </a:rPr>
                        <a:t>69</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04096311"/>
                  </a:ext>
                </a:extLst>
              </a:tr>
              <a:tr h="167164">
                <a:tc>
                  <a:txBody>
                    <a:bodyPr/>
                    <a:lstStyle/>
                    <a:p>
                      <a:pPr algn="r" fontAlgn="b">
                        <a:spcBef>
                          <a:spcPts val="0"/>
                        </a:spcBef>
                        <a:spcAft>
                          <a:spcPts val="0"/>
                        </a:spcAft>
                      </a:pPr>
                      <a:r>
                        <a:rPr lang="en-US" sz="900" u="none" strike="noStrike">
                          <a:effectLst/>
                        </a:rPr>
                        <a:t>93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095415586"/>
                  </a:ext>
                </a:extLst>
              </a:tr>
              <a:tr h="167164">
                <a:tc>
                  <a:txBody>
                    <a:bodyPr/>
                    <a:lstStyle/>
                    <a:p>
                      <a:pPr algn="r" fontAlgn="b">
                        <a:spcBef>
                          <a:spcPts val="0"/>
                        </a:spcBef>
                        <a:spcAft>
                          <a:spcPts val="0"/>
                        </a:spcAft>
                      </a:pPr>
                      <a:r>
                        <a:rPr lang="en-US" sz="900" u="none" strike="noStrike">
                          <a:effectLst/>
                        </a:rPr>
                        <a:t>51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105842063"/>
                  </a:ext>
                </a:extLst>
              </a:tr>
              <a:tr h="167164">
                <a:tc>
                  <a:txBody>
                    <a:bodyPr/>
                    <a:lstStyle/>
                    <a:p>
                      <a:pPr algn="r" fontAlgn="b">
                        <a:spcBef>
                          <a:spcPts val="0"/>
                        </a:spcBef>
                        <a:spcAft>
                          <a:spcPts val="0"/>
                        </a:spcAft>
                      </a:pPr>
                      <a:r>
                        <a:rPr lang="en-US" sz="900" u="none" strike="noStrike">
                          <a:effectLst/>
                        </a:rPr>
                        <a:t>81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965226609"/>
                  </a:ext>
                </a:extLst>
              </a:tr>
              <a:tr h="167164">
                <a:tc>
                  <a:txBody>
                    <a:bodyPr/>
                    <a:lstStyle/>
                    <a:p>
                      <a:pPr algn="r" fontAlgn="b">
                        <a:spcBef>
                          <a:spcPts val="0"/>
                        </a:spcBef>
                        <a:spcAft>
                          <a:spcPts val="0"/>
                        </a:spcAft>
                      </a:pPr>
                      <a:r>
                        <a:rPr lang="en-US" sz="900" u="none" strike="noStrike">
                          <a:effectLst/>
                        </a:rPr>
                        <a:t>75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19.6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700890368"/>
                  </a:ext>
                </a:extLst>
              </a:tr>
              <a:tr h="167164">
                <a:tc>
                  <a:txBody>
                    <a:bodyPr/>
                    <a:lstStyle/>
                    <a:p>
                      <a:pPr algn="r" fontAlgn="b">
                        <a:spcBef>
                          <a:spcPts val="0"/>
                        </a:spcBef>
                        <a:spcAft>
                          <a:spcPts val="0"/>
                        </a:spcAft>
                      </a:pPr>
                      <a:r>
                        <a:rPr lang="en-US" sz="900" u="none" strike="noStrike">
                          <a:effectLst/>
                        </a:rPr>
                        <a:t>52.8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086709657"/>
                  </a:ext>
                </a:extLst>
              </a:tr>
              <a:tr h="167164">
                <a:tc>
                  <a:txBody>
                    <a:bodyPr/>
                    <a:lstStyle/>
                    <a:p>
                      <a:pPr algn="r" fontAlgn="b">
                        <a:spcBef>
                          <a:spcPts val="0"/>
                        </a:spcBef>
                        <a:spcAft>
                          <a:spcPts val="0"/>
                        </a:spcAft>
                      </a:pPr>
                      <a:r>
                        <a:rPr lang="en-US" sz="900" u="none" strike="noStrike">
                          <a:effectLst/>
                        </a:rPr>
                        <a:t>64.8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017769899"/>
                  </a:ext>
                </a:extLst>
              </a:tr>
              <a:tr h="167164">
                <a:tc>
                  <a:txBody>
                    <a:bodyPr/>
                    <a:lstStyle/>
                    <a:p>
                      <a:pPr algn="r" fontAlgn="b">
                        <a:spcBef>
                          <a:spcPts val="0"/>
                        </a:spcBef>
                        <a:spcAft>
                          <a:spcPts val="0"/>
                        </a:spcAft>
                      </a:pPr>
                      <a:r>
                        <a:rPr lang="en-US" sz="900" u="none" strike="noStrike">
                          <a:effectLst/>
                        </a:rPr>
                        <a:t>43.2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0151280"/>
                  </a:ext>
                </a:extLst>
              </a:tr>
              <a:tr h="167164">
                <a:tc>
                  <a:txBody>
                    <a:bodyPr/>
                    <a:lstStyle/>
                    <a:p>
                      <a:pPr algn="r" fontAlgn="b">
                        <a:spcBef>
                          <a:spcPts val="0"/>
                        </a:spcBef>
                        <a:spcAft>
                          <a:spcPts val="0"/>
                        </a:spcAft>
                      </a:pPr>
                      <a:r>
                        <a:rPr lang="en-US" sz="900" u="none" strike="noStrike">
                          <a:effectLst/>
                        </a:rPr>
                        <a:t>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901677822"/>
                  </a:ext>
                </a:extLst>
              </a:tr>
              <a:tr h="167164">
                <a:tc>
                  <a:txBody>
                    <a:bodyPr/>
                    <a:lstStyle/>
                    <a:p>
                      <a:pPr algn="r" fontAlgn="b">
                        <a:spcBef>
                          <a:spcPts val="0"/>
                        </a:spcBef>
                        <a:spcAft>
                          <a:spcPts val="0"/>
                        </a:spcAft>
                      </a:pPr>
                      <a:r>
                        <a:rPr lang="en-US" sz="900" u="none" strike="noStrike">
                          <a:effectLst/>
                        </a:rPr>
                        <a:t>49.2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679699929"/>
                  </a:ext>
                </a:extLst>
              </a:tr>
              <a:tr h="167164">
                <a:tc>
                  <a:txBody>
                    <a:bodyPr/>
                    <a:lstStyle/>
                    <a:p>
                      <a:pPr algn="r" fontAlgn="b">
                        <a:spcBef>
                          <a:spcPts val="0"/>
                        </a:spcBef>
                        <a:spcAft>
                          <a:spcPts val="0"/>
                        </a:spcAft>
                      </a:pPr>
                      <a:r>
                        <a:rPr lang="en-US" sz="900" u="none" strike="noStrike">
                          <a:effectLst/>
                        </a:rPr>
                        <a:t>59.4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054385671"/>
                  </a:ext>
                </a:extLst>
              </a:tr>
              <a:tr h="167164">
                <a:tc>
                  <a:txBody>
                    <a:bodyPr/>
                    <a:lstStyle/>
                    <a:p>
                      <a:pPr algn="r" fontAlgn="b">
                        <a:spcBef>
                          <a:spcPts val="0"/>
                        </a:spcBef>
                        <a:spcAft>
                          <a:spcPts val="0"/>
                        </a:spcAft>
                      </a:pPr>
                      <a:r>
                        <a:rPr lang="en-US" sz="900" u="none" strike="noStrike">
                          <a:effectLst/>
                        </a:rPr>
                        <a:t>66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91890998"/>
                  </a:ext>
                </a:extLst>
              </a:tr>
              <a:tr h="167164">
                <a:tc>
                  <a:txBody>
                    <a:bodyPr/>
                    <a:lstStyle/>
                    <a:p>
                      <a:pPr algn="r" fontAlgn="b">
                        <a:spcBef>
                          <a:spcPts val="0"/>
                        </a:spcBef>
                        <a:spcAft>
                          <a:spcPts val="0"/>
                        </a:spcAft>
                      </a:pPr>
                      <a:r>
                        <a:rPr lang="en-US" sz="900" u="none" strike="noStrike">
                          <a:effectLst/>
                        </a:rPr>
                        <a:t>47.4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278107324"/>
                  </a:ext>
                </a:extLst>
              </a:tr>
              <a:tr h="167164">
                <a:tc>
                  <a:txBody>
                    <a:bodyPr/>
                    <a:lstStyle/>
                    <a:p>
                      <a:pPr algn="r" fontAlgn="b">
                        <a:spcBef>
                          <a:spcPts val="0"/>
                        </a:spcBef>
                        <a:spcAft>
                          <a:spcPts val="0"/>
                        </a:spcAft>
                      </a:pPr>
                      <a:r>
                        <a:rPr lang="en-US" sz="900" u="none" strike="noStrike">
                          <a:effectLst/>
                        </a:rPr>
                        <a:t>33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914244624"/>
                  </a:ext>
                </a:extLst>
              </a:tr>
              <a:tr h="167164">
                <a:tc>
                  <a:txBody>
                    <a:bodyPr/>
                    <a:lstStyle/>
                    <a:p>
                      <a:pPr algn="r" fontAlgn="b">
                        <a:spcBef>
                          <a:spcPts val="0"/>
                        </a:spcBef>
                        <a:spcAft>
                          <a:spcPts val="0"/>
                        </a:spcAft>
                      </a:pPr>
                      <a:r>
                        <a:rPr lang="en-US" sz="900" u="none" strike="noStrike">
                          <a:effectLst/>
                        </a:rPr>
                        <a:t>51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006708744"/>
                  </a:ext>
                </a:extLst>
              </a:tr>
              <a:tr h="167164">
                <a:tc>
                  <a:txBody>
                    <a:bodyPr/>
                    <a:lstStyle/>
                    <a:p>
                      <a:pPr algn="r" fontAlgn="b">
                        <a:spcBef>
                          <a:spcPts val="0"/>
                        </a:spcBef>
                        <a:spcAft>
                          <a:spcPts val="0"/>
                        </a:spcAft>
                      </a:pPr>
                      <a:r>
                        <a:rPr lang="en-US" sz="900" u="none" strike="noStrike">
                          <a:effectLst/>
                        </a:rPr>
                        <a:t>63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187264604"/>
                  </a:ext>
                </a:extLst>
              </a:tr>
            </a:tbl>
          </a:graphicData>
        </a:graphic>
      </p:graphicFrame>
    </p:spTree>
    <p:extLst>
      <p:ext uri="{BB962C8B-B14F-4D97-AF65-F5344CB8AC3E}">
        <p14:creationId xmlns:p14="http://schemas.microsoft.com/office/powerpoint/2010/main" val="1876124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457200" y="76653"/>
            <a:ext cx="7772400" cy="857250"/>
          </a:xfrm>
        </p:spPr>
        <p:txBody>
          <a:bodyPr/>
          <a:lstStyle/>
          <a:p>
            <a:r>
              <a:rPr lang="en-US" dirty="0"/>
              <a:t>Our data</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4"/>
          </p:nvPr>
        </p:nvSpPr>
        <p:spPr/>
        <p:txBody>
          <a:bodyPr/>
          <a:lstStyle/>
          <a:p>
            <a:fld id="{179A9A4E-4C82-4D44-9372-C31BB3818094}" type="slidenum">
              <a:rPr lang="en-US" smtClean="0"/>
              <a:pPr/>
              <a:t>42</a:t>
            </a:fld>
            <a:endParaRPr lang="en-US" dirty="0"/>
          </a:p>
        </p:txBody>
      </p:sp>
      <p:pic>
        <p:nvPicPr>
          <p:cNvPr id="10" name="Picture 9" descr="A picture containing colorful, large&#10;&#10;Description automatically generated">
            <a:extLst>
              <a:ext uri="{FF2B5EF4-FFF2-40B4-BE49-F238E27FC236}">
                <a16:creationId xmlns:a16="http://schemas.microsoft.com/office/drawing/2014/main" id="{7039A840-6AF0-4A5A-BC75-4E3E62E9EA7D}"/>
              </a:ext>
            </a:extLst>
          </p:cNvPr>
          <p:cNvPicPr>
            <a:picLocks noChangeAspect="1"/>
          </p:cNvPicPr>
          <p:nvPr/>
        </p:nvPicPr>
        <p:blipFill>
          <a:blip r:embed="rId3"/>
          <a:stretch>
            <a:fillRect/>
          </a:stretch>
        </p:blipFill>
        <p:spPr>
          <a:xfrm>
            <a:off x="2286000" y="769145"/>
            <a:ext cx="3790950" cy="3790950"/>
          </a:xfrm>
          <a:prstGeom prst="rect">
            <a:avLst/>
          </a:prstGeom>
        </p:spPr>
      </p:pic>
      <p:sp>
        <p:nvSpPr>
          <p:cNvPr id="3" name="Rectangle 2">
            <a:extLst>
              <a:ext uri="{FF2B5EF4-FFF2-40B4-BE49-F238E27FC236}">
                <a16:creationId xmlns:a16="http://schemas.microsoft.com/office/drawing/2014/main" id="{C1A35B57-F011-F4BC-27E0-EA8051644818}"/>
              </a:ext>
            </a:extLst>
          </p:cNvPr>
          <p:cNvSpPr/>
          <p:nvPr/>
        </p:nvSpPr>
        <p:spPr>
          <a:xfrm>
            <a:off x="3897630" y="680085"/>
            <a:ext cx="754380" cy="2538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75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Models</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43</a:t>
            </a:fld>
            <a:endParaRPr lang="en-US" dirty="0"/>
          </a:p>
        </p:txBody>
      </p:sp>
      <p:grpSp>
        <p:nvGrpSpPr>
          <p:cNvPr id="5" name="Group 4">
            <a:extLst>
              <a:ext uri="{FF2B5EF4-FFF2-40B4-BE49-F238E27FC236}">
                <a16:creationId xmlns:a16="http://schemas.microsoft.com/office/drawing/2014/main" id="{119F74ED-FEDA-434C-9D27-8DB3A36FA30D}"/>
              </a:ext>
            </a:extLst>
          </p:cNvPr>
          <p:cNvGrpSpPr/>
          <p:nvPr/>
        </p:nvGrpSpPr>
        <p:grpSpPr>
          <a:xfrm>
            <a:off x="965970" y="1057589"/>
            <a:ext cx="6934200" cy="3467100"/>
            <a:chOff x="990600" y="1125869"/>
            <a:chExt cx="6934200" cy="3467100"/>
          </a:xfrm>
        </p:grpSpPr>
        <p:pic>
          <p:nvPicPr>
            <p:cNvPr id="6" name="Picture 5" descr="A picture containing table, sitting, small, large&#10;&#10;Description automatically generated">
              <a:extLst>
                <a:ext uri="{FF2B5EF4-FFF2-40B4-BE49-F238E27FC236}">
                  <a16:creationId xmlns:a16="http://schemas.microsoft.com/office/drawing/2014/main" id="{C130A5A8-4C9D-4CF8-973B-24C4BFA0438B}"/>
                </a:ext>
              </a:extLst>
            </p:cNvPr>
            <p:cNvPicPr>
              <a:picLocks noChangeAspect="1"/>
            </p:cNvPicPr>
            <p:nvPr/>
          </p:nvPicPr>
          <p:blipFill>
            <a:blip r:embed="rId3"/>
            <a:stretch>
              <a:fillRect/>
            </a:stretch>
          </p:blipFill>
          <p:spPr>
            <a:xfrm>
              <a:off x="990600" y="1125869"/>
              <a:ext cx="6934200" cy="3467100"/>
            </a:xfrm>
            <a:prstGeom prst="rect">
              <a:avLst/>
            </a:prstGeom>
          </p:spPr>
        </p:pic>
        <p:sp>
          <p:nvSpPr>
            <p:cNvPr id="3" name="Rectangle 2">
              <a:extLst>
                <a:ext uri="{FF2B5EF4-FFF2-40B4-BE49-F238E27FC236}">
                  <a16:creationId xmlns:a16="http://schemas.microsoft.com/office/drawing/2014/main" id="{A2F92F05-321C-4196-87DB-9A1E7201B8AE}"/>
                </a:ext>
              </a:extLst>
            </p:cNvPr>
            <p:cNvSpPr/>
            <p:nvPr/>
          </p:nvSpPr>
          <p:spPr bwMode="auto">
            <a:xfrm>
              <a:off x="4376508" y="1125869"/>
              <a:ext cx="228600" cy="3427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3311397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olorful, large&#10;&#10;Description automatically generated">
            <a:extLst>
              <a:ext uri="{FF2B5EF4-FFF2-40B4-BE49-F238E27FC236}">
                <a16:creationId xmlns:a16="http://schemas.microsoft.com/office/drawing/2014/main" id="{CA5460E6-A5FB-B74A-517B-E925A17D7626}"/>
              </a:ext>
            </a:extLst>
          </p:cNvPr>
          <p:cNvPicPr>
            <a:picLocks noChangeAspect="1"/>
          </p:cNvPicPr>
          <p:nvPr/>
        </p:nvPicPr>
        <p:blipFill>
          <a:blip r:embed="rId3"/>
          <a:stretch>
            <a:fillRect/>
          </a:stretch>
        </p:blipFill>
        <p:spPr>
          <a:xfrm>
            <a:off x="2535381" y="1268016"/>
            <a:ext cx="3186955" cy="3186955"/>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Models</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44</a:t>
            </a:fld>
            <a:endParaRPr lang="en-US" dirty="0"/>
          </a:p>
        </p:txBody>
      </p:sp>
      <p:sp>
        <p:nvSpPr>
          <p:cNvPr id="9" name="Freeform: Shape 8">
            <a:extLst>
              <a:ext uri="{FF2B5EF4-FFF2-40B4-BE49-F238E27FC236}">
                <a16:creationId xmlns:a16="http://schemas.microsoft.com/office/drawing/2014/main" id="{468C9C61-A390-B2B2-905D-AFCFC2B4BC64}"/>
              </a:ext>
            </a:extLst>
          </p:cNvPr>
          <p:cNvSpPr/>
          <p:nvPr/>
        </p:nvSpPr>
        <p:spPr>
          <a:xfrm>
            <a:off x="2868706" y="1607671"/>
            <a:ext cx="2626659" cy="2554941"/>
          </a:xfrm>
          <a:custGeom>
            <a:avLst/>
            <a:gdLst>
              <a:gd name="connsiteX0" fmla="*/ 0 w 2626659"/>
              <a:gd name="connsiteY0" fmla="*/ 0 h 2554941"/>
              <a:gd name="connsiteX1" fmla="*/ 8965 w 2626659"/>
              <a:gd name="connsiteY1" fmla="*/ 14941 h 2554941"/>
              <a:gd name="connsiteX2" fmla="*/ 11953 w 2626659"/>
              <a:gd name="connsiteY2" fmla="*/ 23905 h 2554941"/>
              <a:gd name="connsiteX3" fmla="*/ 20918 w 2626659"/>
              <a:gd name="connsiteY3" fmla="*/ 35858 h 2554941"/>
              <a:gd name="connsiteX4" fmla="*/ 26894 w 2626659"/>
              <a:gd name="connsiteY4" fmla="*/ 50800 h 2554941"/>
              <a:gd name="connsiteX5" fmla="*/ 38847 w 2626659"/>
              <a:gd name="connsiteY5" fmla="*/ 71717 h 2554941"/>
              <a:gd name="connsiteX6" fmla="*/ 47812 w 2626659"/>
              <a:gd name="connsiteY6" fmla="*/ 89647 h 2554941"/>
              <a:gd name="connsiteX7" fmla="*/ 59765 w 2626659"/>
              <a:gd name="connsiteY7" fmla="*/ 101600 h 2554941"/>
              <a:gd name="connsiteX8" fmla="*/ 83670 w 2626659"/>
              <a:gd name="connsiteY8" fmla="*/ 140447 h 2554941"/>
              <a:gd name="connsiteX9" fmla="*/ 98612 w 2626659"/>
              <a:gd name="connsiteY9" fmla="*/ 158376 h 2554941"/>
              <a:gd name="connsiteX10" fmla="*/ 107576 w 2626659"/>
              <a:gd name="connsiteY10" fmla="*/ 170329 h 2554941"/>
              <a:gd name="connsiteX11" fmla="*/ 140447 w 2626659"/>
              <a:gd name="connsiteY11" fmla="*/ 203200 h 2554941"/>
              <a:gd name="connsiteX12" fmla="*/ 152400 w 2626659"/>
              <a:gd name="connsiteY12" fmla="*/ 221129 h 2554941"/>
              <a:gd name="connsiteX13" fmla="*/ 170329 w 2626659"/>
              <a:gd name="connsiteY13" fmla="*/ 236070 h 2554941"/>
              <a:gd name="connsiteX14" fmla="*/ 191247 w 2626659"/>
              <a:gd name="connsiteY14" fmla="*/ 256988 h 2554941"/>
              <a:gd name="connsiteX15" fmla="*/ 200212 w 2626659"/>
              <a:gd name="connsiteY15" fmla="*/ 262964 h 2554941"/>
              <a:gd name="connsiteX16" fmla="*/ 221129 w 2626659"/>
              <a:gd name="connsiteY16" fmla="*/ 283882 h 2554941"/>
              <a:gd name="connsiteX17" fmla="*/ 242047 w 2626659"/>
              <a:gd name="connsiteY17" fmla="*/ 298823 h 2554941"/>
              <a:gd name="connsiteX18" fmla="*/ 292847 w 2626659"/>
              <a:gd name="connsiteY18" fmla="*/ 343647 h 2554941"/>
              <a:gd name="connsiteX19" fmla="*/ 316753 w 2626659"/>
              <a:gd name="connsiteY19" fmla="*/ 364564 h 2554941"/>
              <a:gd name="connsiteX20" fmla="*/ 343647 w 2626659"/>
              <a:gd name="connsiteY20" fmla="*/ 385482 h 2554941"/>
              <a:gd name="connsiteX21" fmla="*/ 382494 w 2626659"/>
              <a:gd name="connsiteY21" fmla="*/ 418353 h 2554941"/>
              <a:gd name="connsiteX22" fmla="*/ 394447 w 2626659"/>
              <a:gd name="connsiteY22" fmla="*/ 430305 h 2554941"/>
              <a:gd name="connsiteX23" fmla="*/ 406400 w 2626659"/>
              <a:gd name="connsiteY23" fmla="*/ 439270 h 2554941"/>
              <a:gd name="connsiteX24" fmla="*/ 421341 w 2626659"/>
              <a:gd name="connsiteY24" fmla="*/ 454211 h 2554941"/>
              <a:gd name="connsiteX25" fmla="*/ 481106 w 2626659"/>
              <a:gd name="connsiteY25" fmla="*/ 487082 h 2554941"/>
              <a:gd name="connsiteX26" fmla="*/ 510988 w 2626659"/>
              <a:gd name="connsiteY26" fmla="*/ 502023 h 2554941"/>
              <a:gd name="connsiteX27" fmla="*/ 543859 w 2626659"/>
              <a:gd name="connsiteY27" fmla="*/ 513976 h 2554941"/>
              <a:gd name="connsiteX28" fmla="*/ 576729 w 2626659"/>
              <a:gd name="connsiteY28" fmla="*/ 528917 h 2554941"/>
              <a:gd name="connsiteX29" fmla="*/ 597647 w 2626659"/>
              <a:gd name="connsiteY29" fmla="*/ 534894 h 2554941"/>
              <a:gd name="connsiteX30" fmla="*/ 642470 w 2626659"/>
              <a:gd name="connsiteY30" fmla="*/ 549835 h 2554941"/>
              <a:gd name="connsiteX31" fmla="*/ 660400 w 2626659"/>
              <a:gd name="connsiteY31" fmla="*/ 558800 h 2554941"/>
              <a:gd name="connsiteX32" fmla="*/ 681318 w 2626659"/>
              <a:gd name="connsiteY32" fmla="*/ 570753 h 2554941"/>
              <a:gd name="connsiteX33" fmla="*/ 708212 w 2626659"/>
              <a:gd name="connsiteY33" fmla="*/ 579717 h 2554941"/>
              <a:gd name="connsiteX34" fmla="*/ 720165 w 2626659"/>
              <a:gd name="connsiteY34" fmla="*/ 585694 h 2554941"/>
              <a:gd name="connsiteX35" fmla="*/ 818776 w 2626659"/>
              <a:gd name="connsiteY35" fmla="*/ 618564 h 2554941"/>
              <a:gd name="connsiteX36" fmla="*/ 845670 w 2626659"/>
              <a:gd name="connsiteY36" fmla="*/ 627529 h 2554941"/>
              <a:gd name="connsiteX37" fmla="*/ 854635 w 2626659"/>
              <a:gd name="connsiteY37" fmla="*/ 636494 h 2554941"/>
              <a:gd name="connsiteX38" fmla="*/ 953247 w 2626659"/>
              <a:gd name="connsiteY38" fmla="*/ 684305 h 2554941"/>
              <a:gd name="connsiteX39" fmla="*/ 983129 w 2626659"/>
              <a:gd name="connsiteY39" fmla="*/ 717176 h 2554941"/>
              <a:gd name="connsiteX40" fmla="*/ 992094 w 2626659"/>
              <a:gd name="connsiteY40" fmla="*/ 735105 h 2554941"/>
              <a:gd name="connsiteX41" fmla="*/ 1001059 w 2626659"/>
              <a:gd name="connsiteY41" fmla="*/ 773953 h 2554941"/>
              <a:gd name="connsiteX42" fmla="*/ 992094 w 2626659"/>
              <a:gd name="connsiteY42" fmla="*/ 866588 h 2554941"/>
              <a:gd name="connsiteX43" fmla="*/ 989106 w 2626659"/>
              <a:gd name="connsiteY43" fmla="*/ 905435 h 2554941"/>
              <a:gd name="connsiteX44" fmla="*/ 980141 w 2626659"/>
              <a:gd name="connsiteY44" fmla="*/ 932329 h 2554941"/>
              <a:gd name="connsiteX45" fmla="*/ 971176 w 2626659"/>
              <a:gd name="connsiteY45" fmla="*/ 956235 h 2554941"/>
              <a:gd name="connsiteX46" fmla="*/ 965200 w 2626659"/>
              <a:gd name="connsiteY46" fmla="*/ 974164 h 2554941"/>
              <a:gd name="connsiteX47" fmla="*/ 959223 w 2626659"/>
              <a:gd name="connsiteY47" fmla="*/ 989105 h 2554941"/>
              <a:gd name="connsiteX48" fmla="*/ 953247 w 2626659"/>
              <a:gd name="connsiteY48" fmla="*/ 1013011 h 2554941"/>
              <a:gd name="connsiteX49" fmla="*/ 935318 w 2626659"/>
              <a:gd name="connsiteY49" fmla="*/ 1066800 h 2554941"/>
              <a:gd name="connsiteX50" fmla="*/ 917388 w 2626659"/>
              <a:gd name="connsiteY50" fmla="*/ 1150470 h 2554941"/>
              <a:gd name="connsiteX51" fmla="*/ 926353 w 2626659"/>
              <a:gd name="connsiteY51" fmla="*/ 1270000 h 2554941"/>
              <a:gd name="connsiteX52" fmla="*/ 929341 w 2626659"/>
              <a:gd name="connsiteY52" fmla="*/ 1278964 h 2554941"/>
              <a:gd name="connsiteX53" fmla="*/ 935318 w 2626659"/>
              <a:gd name="connsiteY53" fmla="*/ 1287929 h 2554941"/>
              <a:gd name="connsiteX54" fmla="*/ 947270 w 2626659"/>
              <a:gd name="connsiteY54" fmla="*/ 1323788 h 2554941"/>
              <a:gd name="connsiteX55" fmla="*/ 953247 w 2626659"/>
              <a:gd name="connsiteY55" fmla="*/ 1332753 h 2554941"/>
              <a:gd name="connsiteX56" fmla="*/ 959223 w 2626659"/>
              <a:gd name="connsiteY56" fmla="*/ 1347694 h 2554941"/>
              <a:gd name="connsiteX57" fmla="*/ 962212 w 2626659"/>
              <a:gd name="connsiteY57" fmla="*/ 1356658 h 2554941"/>
              <a:gd name="connsiteX58" fmla="*/ 992094 w 2626659"/>
              <a:gd name="connsiteY58" fmla="*/ 1386541 h 2554941"/>
              <a:gd name="connsiteX59" fmla="*/ 1001059 w 2626659"/>
              <a:gd name="connsiteY59" fmla="*/ 1398494 h 2554941"/>
              <a:gd name="connsiteX60" fmla="*/ 1039906 w 2626659"/>
              <a:gd name="connsiteY60" fmla="*/ 1413435 h 2554941"/>
              <a:gd name="connsiteX61" fmla="*/ 1075765 w 2626659"/>
              <a:gd name="connsiteY61" fmla="*/ 1422400 h 2554941"/>
              <a:gd name="connsiteX62" fmla="*/ 1087718 w 2626659"/>
              <a:gd name="connsiteY62" fmla="*/ 1416423 h 2554941"/>
              <a:gd name="connsiteX63" fmla="*/ 1105647 w 2626659"/>
              <a:gd name="connsiteY63" fmla="*/ 1410447 h 2554941"/>
              <a:gd name="connsiteX64" fmla="*/ 1132541 w 2626659"/>
              <a:gd name="connsiteY64" fmla="*/ 1380564 h 2554941"/>
              <a:gd name="connsiteX65" fmla="*/ 1135529 w 2626659"/>
              <a:gd name="connsiteY65" fmla="*/ 1371600 h 2554941"/>
              <a:gd name="connsiteX66" fmla="*/ 1141506 w 2626659"/>
              <a:gd name="connsiteY66" fmla="*/ 1359647 h 2554941"/>
              <a:gd name="connsiteX67" fmla="*/ 1144494 w 2626659"/>
              <a:gd name="connsiteY67" fmla="*/ 1347694 h 2554941"/>
              <a:gd name="connsiteX68" fmla="*/ 1150470 w 2626659"/>
              <a:gd name="connsiteY68" fmla="*/ 1338729 h 2554941"/>
              <a:gd name="connsiteX69" fmla="*/ 1153459 w 2626659"/>
              <a:gd name="connsiteY69" fmla="*/ 1329764 h 2554941"/>
              <a:gd name="connsiteX70" fmla="*/ 1165412 w 2626659"/>
              <a:gd name="connsiteY70" fmla="*/ 1314823 h 2554941"/>
              <a:gd name="connsiteX71" fmla="*/ 1180353 w 2626659"/>
              <a:gd name="connsiteY71" fmla="*/ 1293905 h 2554941"/>
              <a:gd name="connsiteX72" fmla="*/ 1192306 w 2626659"/>
              <a:gd name="connsiteY72" fmla="*/ 1270000 h 2554941"/>
              <a:gd name="connsiteX73" fmla="*/ 1198282 w 2626659"/>
              <a:gd name="connsiteY73" fmla="*/ 1258047 h 2554941"/>
              <a:gd name="connsiteX74" fmla="*/ 1210235 w 2626659"/>
              <a:gd name="connsiteY74" fmla="*/ 1231153 h 2554941"/>
              <a:gd name="connsiteX75" fmla="*/ 1216212 w 2626659"/>
              <a:gd name="connsiteY75" fmla="*/ 1222188 h 2554941"/>
              <a:gd name="connsiteX76" fmla="*/ 1234141 w 2626659"/>
              <a:gd name="connsiteY76" fmla="*/ 1210235 h 2554941"/>
              <a:gd name="connsiteX77" fmla="*/ 1255059 w 2626659"/>
              <a:gd name="connsiteY77" fmla="*/ 1186329 h 2554941"/>
              <a:gd name="connsiteX78" fmla="*/ 1261035 w 2626659"/>
              <a:gd name="connsiteY78" fmla="*/ 1177364 h 2554941"/>
              <a:gd name="connsiteX79" fmla="*/ 1278965 w 2626659"/>
              <a:gd name="connsiteY79" fmla="*/ 1159435 h 2554941"/>
              <a:gd name="connsiteX80" fmla="*/ 1293906 w 2626659"/>
              <a:gd name="connsiteY80" fmla="*/ 1144494 h 2554941"/>
              <a:gd name="connsiteX81" fmla="*/ 1305859 w 2626659"/>
              <a:gd name="connsiteY81" fmla="*/ 1135529 h 2554941"/>
              <a:gd name="connsiteX82" fmla="*/ 1320800 w 2626659"/>
              <a:gd name="connsiteY82" fmla="*/ 1117600 h 2554941"/>
              <a:gd name="connsiteX83" fmla="*/ 1338729 w 2626659"/>
              <a:gd name="connsiteY83" fmla="*/ 1099670 h 2554941"/>
              <a:gd name="connsiteX84" fmla="*/ 1344706 w 2626659"/>
              <a:gd name="connsiteY84" fmla="*/ 1090705 h 2554941"/>
              <a:gd name="connsiteX85" fmla="*/ 1362635 w 2626659"/>
              <a:gd name="connsiteY85" fmla="*/ 1069788 h 2554941"/>
              <a:gd name="connsiteX86" fmla="*/ 1371600 w 2626659"/>
              <a:gd name="connsiteY86" fmla="*/ 1063811 h 2554941"/>
              <a:gd name="connsiteX87" fmla="*/ 1380565 w 2626659"/>
              <a:gd name="connsiteY87" fmla="*/ 1051858 h 2554941"/>
              <a:gd name="connsiteX88" fmla="*/ 1425388 w 2626659"/>
              <a:gd name="connsiteY88" fmla="*/ 1018988 h 2554941"/>
              <a:gd name="connsiteX89" fmla="*/ 1446306 w 2626659"/>
              <a:gd name="connsiteY89" fmla="*/ 1010023 h 2554941"/>
              <a:gd name="connsiteX90" fmla="*/ 1458259 w 2626659"/>
              <a:gd name="connsiteY90" fmla="*/ 1001058 h 2554941"/>
              <a:gd name="connsiteX91" fmla="*/ 1488141 w 2626659"/>
              <a:gd name="connsiteY91" fmla="*/ 998070 h 2554941"/>
              <a:gd name="connsiteX92" fmla="*/ 1547906 w 2626659"/>
              <a:gd name="connsiteY92" fmla="*/ 1007035 h 2554941"/>
              <a:gd name="connsiteX93" fmla="*/ 1565835 w 2626659"/>
              <a:gd name="connsiteY93" fmla="*/ 1018988 h 2554941"/>
              <a:gd name="connsiteX94" fmla="*/ 1583765 w 2626659"/>
              <a:gd name="connsiteY94" fmla="*/ 1024964 h 2554941"/>
              <a:gd name="connsiteX95" fmla="*/ 1595718 w 2626659"/>
              <a:gd name="connsiteY95" fmla="*/ 1030941 h 2554941"/>
              <a:gd name="connsiteX96" fmla="*/ 1607670 w 2626659"/>
              <a:gd name="connsiteY96" fmla="*/ 1033929 h 2554941"/>
              <a:gd name="connsiteX97" fmla="*/ 1679388 w 2626659"/>
              <a:gd name="connsiteY97" fmla="*/ 1054847 h 2554941"/>
              <a:gd name="connsiteX98" fmla="*/ 1697318 w 2626659"/>
              <a:gd name="connsiteY98" fmla="*/ 1063811 h 2554941"/>
              <a:gd name="connsiteX99" fmla="*/ 1733176 w 2626659"/>
              <a:gd name="connsiteY99" fmla="*/ 1084729 h 2554941"/>
              <a:gd name="connsiteX100" fmla="*/ 1754094 w 2626659"/>
              <a:gd name="connsiteY100" fmla="*/ 1099670 h 2554941"/>
              <a:gd name="connsiteX101" fmla="*/ 1775012 w 2626659"/>
              <a:gd name="connsiteY101" fmla="*/ 1111623 h 2554941"/>
              <a:gd name="connsiteX102" fmla="*/ 1831788 w 2626659"/>
              <a:gd name="connsiteY102" fmla="*/ 1165411 h 2554941"/>
              <a:gd name="connsiteX103" fmla="*/ 1840753 w 2626659"/>
              <a:gd name="connsiteY103" fmla="*/ 1180353 h 2554941"/>
              <a:gd name="connsiteX104" fmla="*/ 1861670 w 2626659"/>
              <a:gd name="connsiteY104" fmla="*/ 1210235 h 2554941"/>
              <a:gd name="connsiteX105" fmla="*/ 1873623 w 2626659"/>
              <a:gd name="connsiteY105" fmla="*/ 1243105 h 2554941"/>
              <a:gd name="connsiteX106" fmla="*/ 1885576 w 2626659"/>
              <a:gd name="connsiteY106" fmla="*/ 1264023 h 2554941"/>
              <a:gd name="connsiteX107" fmla="*/ 1891553 w 2626659"/>
              <a:gd name="connsiteY107" fmla="*/ 1278964 h 2554941"/>
              <a:gd name="connsiteX108" fmla="*/ 1891553 w 2626659"/>
              <a:gd name="connsiteY108" fmla="*/ 1419411 h 2554941"/>
              <a:gd name="connsiteX109" fmla="*/ 1873623 w 2626659"/>
              <a:gd name="connsiteY109" fmla="*/ 1446305 h 2554941"/>
              <a:gd name="connsiteX110" fmla="*/ 1858682 w 2626659"/>
              <a:gd name="connsiteY110" fmla="*/ 1470211 h 2554941"/>
              <a:gd name="connsiteX111" fmla="*/ 1804894 w 2626659"/>
              <a:gd name="connsiteY111" fmla="*/ 1529976 h 2554941"/>
              <a:gd name="connsiteX112" fmla="*/ 1772023 w 2626659"/>
              <a:gd name="connsiteY112" fmla="*/ 1556870 h 2554941"/>
              <a:gd name="connsiteX113" fmla="*/ 1739153 w 2626659"/>
              <a:gd name="connsiteY113" fmla="*/ 1568823 h 2554941"/>
              <a:gd name="connsiteX114" fmla="*/ 1697318 w 2626659"/>
              <a:gd name="connsiteY114" fmla="*/ 1601694 h 2554941"/>
              <a:gd name="connsiteX115" fmla="*/ 1688353 w 2626659"/>
              <a:gd name="connsiteY115" fmla="*/ 1613647 h 2554941"/>
              <a:gd name="connsiteX116" fmla="*/ 1676400 w 2626659"/>
              <a:gd name="connsiteY116" fmla="*/ 1658470 h 2554941"/>
              <a:gd name="connsiteX117" fmla="*/ 1670423 w 2626659"/>
              <a:gd name="connsiteY117" fmla="*/ 1742141 h 2554941"/>
              <a:gd name="connsiteX118" fmla="*/ 1682376 w 2626659"/>
              <a:gd name="connsiteY118" fmla="*/ 1792941 h 2554941"/>
              <a:gd name="connsiteX119" fmla="*/ 1700306 w 2626659"/>
              <a:gd name="connsiteY119" fmla="*/ 1867647 h 2554941"/>
              <a:gd name="connsiteX120" fmla="*/ 1715247 w 2626659"/>
              <a:gd name="connsiteY120" fmla="*/ 1906494 h 2554941"/>
              <a:gd name="connsiteX121" fmla="*/ 1733176 w 2626659"/>
              <a:gd name="connsiteY121" fmla="*/ 1927411 h 2554941"/>
              <a:gd name="connsiteX122" fmla="*/ 1754094 w 2626659"/>
              <a:gd name="connsiteY122" fmla="*/ 1972235 h 2554941"/>
              <a:gd name="connsiteX123" fmla="*/ 1831788 w 2626659"/>
              <a:gd name="connsiteY123" fmla="*/ 2082800 h 2554941"/>
              <a:gd name="connsiteX124" fmla="*/ 1990165 w 2626659"/>
              <a:gd name="connsiteY124" fmla="*/ 2223247 h 2554941"/>
              <a:gd name="connsiteX125" fmla="*/ 2142565 w 2626659"/>
              <a:gd name="connsiteY125" fmla="*/ 2348753 h 2554941"/>
              <a:gd name="connsiteX126" fmla="*/ 2241176 w 2626659"/>
              <a:gd name="connsiteY126" fmla="*/ 2423458 h 2554941"/>
              <a:gd name="connsiteX127" fmla="*/ 2357718 w 2626659"/>
              <a:gd name="connsiteY127" fmla="*/ 2456329 h 2554941"/>
              <a:gd name="connsiteX128" fmla="*/ 2396565 w 2626659"/>
              <a:gd name="connsiteY128" fmla="*/ 2468282 h 2554941"/>
              <a:gd name="connsiteX129" fmla="*/ 2480235 w 2626659"/>
              <a:gd name="connsiteY129" fmla="*/ 2477247 h 2554941"/>
              <a:gd name="connsiteX130" fmla="*/ 2540000 w 2626659"/>
              <a:gd name="connsiteY130" fmla="*/ 2510117 h 2554941"/>
              <a:gd name="connsiteX131" fmla="*/ 2557929 w 2626659"/>
              <a:gd name="connsiteY131" fmla="*/ 2519082 h 2554941"/>
              <a:gd name="connsiteX132" fmla="*/ 2593788 w 2626659"/>
              <a:gd name="connsiteY132" fmla="*/ 2542988 h 2554941"/>
              <a:gd name="connsiteX133" fmla="*/ 2608729 w 2626659"/>
              <a:gd name="connsiteY133" fmla="*/ 2548964 h 2554941"/>
              <a:gd name="connsiteX134" fmla="*/ 2626659 w 2626659"/>
              <a:gd name="connsiteY134" fmla="*/ 2554941 h 255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2626659" h="2554941">
                <a:moveTo>
                  <a:pt x="0" y="0"/>
                </a:moveTo>
                <a:cubicBezTo>
                  <a:pt x="2988" y="4980"/>
                  <a:pt x="6367" y="9746"/>
                  <a:pt x="8965" y="14941"/>
                </a:cubicBezTo>
                <a:cubicBezTo>
                  <a:pt x="10374" y="17758"/>
                  <a:pt x="10390" y="21170"/>
                  <a:pt x="11953" y="23905"/>
                </a:cubicBezTo>
                <a:cubicBezTo>
                  <a:pt x="14424" y="28229"/>
                  <a:pt x="18499" y="31504"/>
                  <a:pt x="20918" y="35858"/>
                </a:cubicBezTo>
                <a:cubicBezTo>
                  <a:pt x="23523" y="40547"/>
                  <a:pt x="24495" y="46002"/>
                  <a:pt x="26894" y="50800"/>
                </a:cubicBezTo>
                <a:cubicBezTo>
                  <a:pt x="30485" y="57983"/>
                  <a:pt x="35040" y="64646"/>
                  <a:pt x="38847" y="71717"/>
                </a:cubicBezTo>
                <a:cubicBezTo>
                  <a:pt x="42015" y="77600"/>
                  <a:pt x="43980" y="84173"/>
                  <a:pt x="47812" y="89647"/>
                </a:cubicBezTo>
                <a:cubicBezTo>
                  <a:pt x="51043" y="94263"/>
                  <a:pt x="56516" y="96997"/>
                  <a:pt x="59765" y="101600"/>
                </a:cubicBezTo>
                <a:cubicBezTo>
                  <a:pt x="68533" y="114022"/>
                  <a:pt x="73936" y="128767"/>
                  <a:pt x="83670" y="140447"/>
                </a:cubicBezTo>
                <a:cubicBezTo>
                  <a:pt x="88651" y="146423"/>
                  <a:pt x="93752" y="152301"/>
                  <a:pt x="98612" y="158376"/>
                </a:cubicBezTo>
                <a:cubicBezTo>
                  <a:pt x="101723" y="162265"/>
                  <a:pt x="104178" y="166688"/>
                  <a:pt x="107576" y="170329"/>
                </a:cubicBezTo>
                <a:cubicBezTo>
                  <a:pt x="118149" y="181657"/>
                  <a:pt x="131851" y="190307"/>
                  <a:pt x="140447" y="203200"/>
                </a:cubicBezTo>
                <a:cubicBezTo>
                  <a:pt x="144431" y="209176"/>
                  <a:pt x="147568" y="215814"/>
                  <a:pt x="152400" y="221129"/>
                </a:cubicBezTo>
                <a:cubicBezTo>
                  <a:pt x="157633" y="226885"/>
                  <a:pt x="164613" y="230793"/>
                  <a:pt x="170329" y="236070"/>
                </a:cubicBezTo>
                <a:cubicBezTo>
                  <a:pt x="177575" y="242758"/>
                  <a:pt x="183042" y="251519"/>
                  <a:pt x="191247" y="256988"/>
                </a:cubicBezTo>
                <a:cubicBezTo>
                  <a:pt x="194235" y="258980"/>
                  <a:pt x="197543" y="260561"/>
                  <a:pt x="200212" y="262964"/>
                </a:cubicBezTo>
                <a:cubicBezTo>
                  <a:pt x="207541" y="269560"/>
                  <a:pt x="213642" y="277465"/>
                  <a:pt x="221129" y="283882"/>
                </a:cubicBezTo>
                <a:cubicBezTo>
                  <a:pt x="227635" y="289458"/>
                  <a:pt x="235464" y="293337"/>
                  <a:pt x="242047" y="298823"/>
                </a:cubicBezTo>
                <a:cubicBezTo>
                  <a:pt x="259396" y="313280"/>
                  <a:pt x="275894" y="328728"/>
                  <a:pt x="292847" y="343647"/>
                </a:cubicBezTo>
                <a:cubicBezTo>
                  <a:pt x="300796" y="350642"/>
                  <a:pt x="308395" y="358063"/>
                  <a:pt x="316753" y="364564"/>
                </a:cubicBezTo>
                <a:cubicBezTo>
                  <a:pt x="325718" y="371537"/>
                  <a:pt x="334857" y="378290"/>
                  <a:pt x="343647" y="385482"/>
                </a:cubicBezTo>
                <a:cubicBezTo>
                  <a:pt x="356775" y="396224"/>
                  <a:pt x="370499" y="406359"/>
                  <a:pt x="382494" y="418353"/>
                </a:cubicBezTo>
                <a:cubicBezTo>
                  <a:pt x="386478" y="422337"/>
                  <a:pt x="390207" y="426595"/>
                  <a:pt x="394447" y="430305"/>
                </a:cubicBezTo>
                <a:cubicBezTo>
                  <a:pt x="398195" y="433585"/>
                  <a:pt x="402678" y="435961"/>
                  <a:pt x="406400" y="439270"/>
                </a:cubicBezTo>
                <a:cubicBezTo>
                  <a:pt x="411664" y="443949"/>
                  <a:pt x="415571" y="450172"/>
                  <a:pt x="421341" y="454211"/>
                </a:cubicBezTo>
                <a:cubicBezTo>
                  <a:pt x="478454" y="494189"/>
                  <a:pt x="447620" y="471455"/>
                  <a:pt x="481106" y="487082"/>
                </a:cubicBezTo>
                <a:cubicBezTo>
                  <a:pt x="491198" y="491792"/>
                  <a:pt x="500752" y="497636"/>
                  <a:pt x="510988" y="502023"/>
                </a:cubicBezTo>
                <a:cubicBezTo>
                  <a:pt x="521704" y="506616"/>
                  <a:pt x="533068" y="509562"/>
                  <a:pt x="543859" y="513976"/>
                </a:cubicBezTo>
                <a:cubicBezTo>
                  <a:pt x="554998" y="518533"/>
                  <a:pt x="565667" y="524176"/>
                  <a:pt x="576729" y="528917"/>
                </a:cubicBezTo>
                <a:cubicBezTo>
                  <a:pt x="585435" y="532648"/>
                  <a:pt x="588056" y="531865"/>
                  <a:pt x="597647" y="534894"/>
                </a:cubicBezTo>
                <a:cubicBezTo>
                  <a:pt x="612665" y="539637"/>
                  <a:pt x="628383" y="542792"/>
                  <a:pt x="642470" y="549835"/>
                </a:cubicBezTo>
                <a:cubicBezTo>
                  <a:pt x="648447" y="552823"/>
                  <a:pt x="654517" y="555632"/>
                  <a:pt x="660400" y="558800"/>
                </a:cubicBezTo>
                <a:cubicBezTo>
                  <a:pt x="667471" y="562607"/>
                  <a:pt x="674135" y="567162"/>
                  <a:pt x="681318" y="570753"/>
                </a:cubicBezTo>
                <a:cubicBezTo>
                  <a:pt x="692570" y="576379"/>
                  <a:pt x="696799" y="576864"/>
                  <a:pt x="708212" y="579717"/>
                </a:cubicBezTo>
                <a:cubicBezTo>
                  <a:pt x="712196" y="581709"/>
                  <a:pt x="715988" y="584147"/>
                  <a:pt x="720165" y="585694"/>
                </a:cubicBezTo>
                <a:cubicBezTo>
                  <a:pt x="802137" y="616055"/>
                  <a:pt x="764194" y="601328"/>
                  <a:pt x="818776" y="618564"/>
                </a:cubicBezTo>
                <a:cubicBezTo>
                  <a:pt x="827787" y="621410"/>
                  <a:pt x="836705" y="624541"/>
                  <a:pt x="845670" y="627529"/>
                </a:cubicBezTo>
                <a:cubicBezTo>
                  <a:pt x="848658" y="630517"/>
                  <a:pt x="850935" y="634452"/>
                  <a:pt x="854635" y="636494"/>
                </a:cubicBezTo>
                <a:cubicBezTo>
                  <a:pt x="903644" y="663534"/>
                  <a:pt x="915008" y="667918"/>
                  <a:pt x="953247" y="684305"/>
                </a:cubicBezTo>
                <a:cubicBezTo>
                  <a:pt x="963121" y="694180"/>
                  <a:pt x="975350" y="705508"/>
                  <a:pt x="983129" y="717176"/>
                </a:cubicBezTo>
                <a:cubicBezTo>
                  <a:pt x="986835" y="722736"/>
                  <a:pt x="989106" y="729129"/>
                  <a:pt x="992094" y="735105"/>
                </a:cubicBezTo>
                <a:cubicBezTo>
                  <a:pt x="999302" y="763939"/>
                  <a:pt x="996459" y="750957"/>
                  <a:pt x="1001059" y="773953"/>
                </a:cubicBezTo>
                <a:cubicBezTo>
                  <a:pt x="998071" y="804831"/>
                  <a:pt x="994903" y="835693"/>
                  <a:pt x="992094" y="866588"/>
                </a:cubicBezTo>
                <a:cubicBezTo>
                  <a:pt x="990918" y="879522"/>
                  <a:pt x="991429" y="892657"/>
                  <a:pt x="989106" y="905435"/>
                </a:cubicBezTo>
                <a:cubicBezTo>
                  <a:pt x="987416" y="914732"/>
                  <a:pt x="983286" y="923418"/>
                  <a:pt x="980141" y="932329"/>
                </a:cubicBezTo>
                <a:cubicBezTo>
                  <a:pt x="977308" y="940354"/>
                  <a:pt x="974038" y="948220"/>
                  <a:pt x="971176" y="956235"/>
                </a:cubicBezTo>
                <a:cubicBezTo>
                  <a:pt x="969057" y="962168"/>
                  <a:pt x="967353" y="968244"/>
                  <a:pt x="965200" y="974164"/>
                </a:cubicBezTo>
                <a:cubicBezTo>
                  <a:pt x="963367" y="979205"/>
                  <a:pt x="960801" y="983978"/>
                  <a:pt x="959223" y="989105"/>
                </a:cubicBezTo>
                <a:cubicBezTo>
                  <a:pt x="956807" y="996956"/>
                  <a:pt x="955697" y="1005171"/>
                  <a:pt x="953247" y="1013011"/>
                </a:cubicBezTo>
                <a:cubicBezTo>
                  <a:pt x="937372" y="1063812"/>
                  <a:pt x="950709" y="1007799"/>
                  <a:pt x="935318" y="1066800"/>
                </a:cubicBezTo>
                <a:cubicBezTo>
                  <a:pt x="928236" y="1093949"/>
                  <a:pt x="922872" y="1123051"/>
                  <a:pt x="917388" y="1150470"/>
                </a:cubicBezTo>
                <a:cubicBezTo>
                  <a:pt x="920007" y="1234271"/>
                  <a:pt x="912802" y="1220316"/>
                  <a:pt x="926353" y="1270000"/>
                </a:cubicBezTo>
                <a:cubicBezTo>
                  <a:pt x="927182" y="1273039"/>
                  <a:pt x="927932" y="1276147"/>
                  <a:pt x="929341" y="1278964"/>
                </a:cubicBezTo>
                <a:cubicBezTo>
                  <a:pt x="930947" y="1282176"/>
                  <a:pt x="933326" y="1284941"/>
                  <a:pt x="935318" y="1287929"/>
                </a:cubicBezTo>
                <a:cubicBezTo>
                  <a:pt x="940396" y="1308245"/>
                  <a:pt x="938693" y="1308779"/>
                  <a:pt x="947270" y="1323788"/>
                </a:cubicBezTo>
                <a:cubicBezTo>
                  <a:pt x="949052" y="1326906"/>
                  <a:pt x="951641" y="1329541"/>
                  <a:pt x="953247" y="1332753"/>
                </a:cubicBezTo>
                <a:cubicBezTo>
                  <a:pt x="955646" y="1337551"/>
                  <a:pt x="957339" y="1342672"/>
                  <a:pt x="959223" y="1347694"/>
                </a:cubicBezTo>
                <a:cubicBezTo>
                  <a:pt x="960329" y="1350643"/>
                  <a:pt x="960177" y="1354254"/>
                  <a:pt x="962212" y="1356658"/>
                </a:cubicBezTo>
                <a:cubicBezTo>
                  <a:pt x="971311" y="1367412"/>
                  <a:pt x="983642" y="1375272"/>
                  <a:pt x="992094" y="1386541"/>
                </a:cubicBezTo>
                <a:cubicBezTo>
                  <a:pt x="995082" y="1390525"/>
                  <a:pt x="997311" y="1395214"/>
                  <a:pt x="1001059" y="1398494"/>
                </a:cubicBezTo>
                <a:cubicBezTo>
                  <a:pt x="1014509" y="1410263"/>
                  <a:pt x="1022435" y="1408059"/>
                  <a:pt x="1039906" y="1413435"/>
                </a:cubicBezTo>
                <a:cubicBezTo>
                  <a:pt x="1073415" y="1423745"/>
                  <a:pt x="1033743" y="1416395"/>
                  <a:pt x="1075765" y="1422400"/>
                </a:cubicBezTo>
                <a:cubicBezTo>
                  <a:pt x="1079749" y="1420408"/>
                  <a:pt x="1083582" y="1418077"/>
                  <a:pt x="1087718" y="1416423"/>
                </a:cubicBezTo>
                <a:cubicBezTo>
                  <a:pt x="1093567" y="1414083"/>
                  <a:pt x="1100405" y="1413941"/>
                  <a:pt x="1105647" y="1410447"/>
                </a:cubicBezTo>
                <a:cubicBezTo>
                  <a:pt x="1116370" y="1403298"/>
                  <a:pt x="1124826" y="1390850"/>
                  <a:pt x="1132541" y="1380564"/>
                </a:cubicBezTo>
                <a:cubicBezTo>
                  <a:pt x="1133537" y="1377576"/>
                  <a:pt x="1134288" y="1374495"/>
                  <a:pt x="1135529" y="1371600"/>
                </a:cubicBezTo>
                <a:cubicBezTo>
                  <a:pt x="1137284" y="1367506"/>
                  <a:pt x="1139942" y="1363818"/>
                  <a:pt x="1141506" y="1359647"/>
                </a:cubicBezTo>
                <a:cubicBezTo>
                  <a:pt x="1142948" y="1355802"/>
                  <a:pt x="1142876" y="1351469"/>
                  <a:pt x="1144494" y="1347694"/>
                </a:cubicBezTo>
                <a:cubicBezTo>
                  <a:pt x="1145909" y="1344393"/>
                  <a:pt x="1148864" y="1341941"/>
                  <a:pt x="1150470" y="1338729"/>
                </a:cubicBezTo>
                <a:cubicBezTo>
                  <a:pt x="1151879" y="1335912"/>
                  <a:pt x="1152050" y="1332581"/>
                  <a:pt x="1153459" y="1329764"/>
                </a:cubicBezTo>
                <a:cubicBezTo>
                  <a:pt x="1157229" y="1322225"/>
                  <a:pt x="1159853" y="1320382"/>
                  <a:pt x="1165412" y="1314823"/>
                </a:cubicBezTo>
                <a:cubicBezTo>
                  <a:pt x="1190294" y="1265056"/>
                  <a:pt x="1152095" y="1338309"/>
                  <a:pt x="1180353" y="1293905"/>
                </a:cubicBezTo>
                <a:cubicBezTo>
                  <a:pt x="1185136" y="1286389"/>
                  <a:pt x="1188322" y="1277968"/>
                  <a:pt x="1192306" y="1270000"/>
                </a:cubicBezTo>
                <a:cubicBezTo>
                  <a:pt x="1194298" y="1266016"/>
                  <a:pt x="1196628" y="1262183"/>
                  <a:pt x="1198282" y="1258047"/>
                </a:cubicBezTo>
                <a:cubicBezTo>
                  <a:pt x="1202550" y="1247377"/>
                  <a:pt x="1204652" y="1240922"/>
                  <a:pt x="1210235" y="1231153"/>
                </a:cubicBezTo>
                <a:cubicBezTo>
                  <a:pt x="1212017" y="1228035"/>
                  <a:pt x="1213509" y="1224553"/>
                  <a:pt x="1216212" y="1222188"/>
                </a:cubicBezTo>
                <a:cubicBezTo>
                  <a:pt x="1221618" y="1217458"/>
                  <a:pt x="1228863" y="1215107"/>
                  <a:pt x="1234141" y="1210235"/>
                </a:cubicBezTo>
                <a:cubicBezTo>
                  <a:pt x="1241921" y="1203053"/>
                  <a:pt x="1248354" y="1194524"/>
                  <a:pt x="1255059" y="1186329"/>
                </a:cubicBezTo>
                <a:cubicBezTo>
                  <a:pt x="1257333" y="1183549"/>
                  <a:pt x="1258649" y="1180048"/>
                  <a:pt x="1261035" y="1177364"/>
                </a:cubicBezTo>
                <a:cubicBezTo>
                  <a:pt x="1266650" y="1171047"/>
                  <a:pt x="1272988" y="1165411"/>
                  <a:pt x="1278965" y="1159435"/>
                </a:cubicBezTo>
                <a:cubicBezTo>
                  <a:pt x="1283945" y="1154455"/>
                  <a:pt x="1288271" y="1148720"/>
                  <a:pt x="1293906" y="1144494"/>
                </a:cubicBezTo>
                <a:cubicBezTo>
                  <a:pt x="1297890" y="1141506"/>
                  <a:pt x="1302337" y="1139051"/>
                  <a:pt x="1305859" y="1135529"/>
                </a:cubicBezTo>
                <a:cubicBezTo>
                  <a:pt x="1311360" y="1130028"/>
                  <a:pt x="1315543" y="1123335"/>
                  <a:pt x="1320800" y="1117600"/>
                </a:cubicBezTo>
                <a:cubicBezTo>
                  <a:pt x="1326511" y="1111369"/>
                  <a:pt x="1333114" y="1105987"/>
                  <a:pt x="1338729" y="1099670"/>
                </a:cubicBezTo>
                <a:cubicBezTo>
                  <a:pt x="1341115" y="1096986"/>
                  <a:pt x="1342462" y="1093510"/>
                  <a:pt x="1344706" y="1090705"/>
                </a:cubicBezTo>
                <a:cubicBezTo>
                  <a:pt x="1350443" y="1083534"/>
                  <a:pt x="1356142" y="1076281"/>
                  <a:pt x="1362635" y="1069788"/>
                </a:cubicBezTo>
                <a:cubicBezTo>
                  <a:pt x="1365175" y="1067248"/>
                  <a:pt x="1369060" y="1066351"/>
                  <a:pt x="1371600" y="1063811"/>
                </a:cubicBezTo>
                <a:cubicBezTo>
                  <a:pt x="1375122" y="1060289"/>
                  <a:pt x="1376924" y="1055256"/>
                  <a:pt x="1380565" y="1051858"/>
                </a:cubicBezTo>
                <a:cubicBezTo>
                  <a:pt x="1412464" y="1022086"/>
                  <a:pt x="1402954" y="1026465"/>
                  <a:pt x="1425388" y="1018988"/>
                </a:cubicBezTo>
                <a:cubicBezTo>
                  <a:pt x="1458018" y="997234"/>
                  <a:pt x="1407716" y="1029318"/>
                  <a:pt x="1446306" y="1010023"/>
                </a:cubicBezTo>
                <a:cubicBezTo>
                  <a:pt x="1450761" y="1007796"/>
                  <a:pt x="1453470" y="1002426"/>
                  <a:pt x="1458259" y="1001058"/>
                </a:cubicBezTo>
                <a:cubicBezTo>
                  <a:pt x="1467884" y="998308"/>
                  <a:pt x="1478180" y="999066"/>
                  <a:pt x="1488141" y="998070"/>
                </a:cubicBezTo>
                <a:cubicBezTo>
                  <a:pt x="1506871" y="999511"/>
                  <a:pt x="1529770" y="998664"/>
                  <a:pt x="1547906" y="1007035"/>
                </a:cubicBezTo>
                <a:cubicBezTo>
                  <a:pt x="1554428" y="1010045"/>
                  <a:pt x="1559411" y="1015776"/>
                  <a:pt x="1565835" y="1018988"/>
                </a:cubicBezTo>
                <a:cubicBezTo>
                  <a:pt x="1571470" y="1021805"/>
                  <a:pt x="1577916" y="1022624"/>
                  <a:pt x="1583765" y="1024964"/>
                </a:cubicBezTo>
                <a:cubicBezTo>
                  <a:pt x="1587901" y="1026618"/>
                  <a:pt x="1591547" y="1029377"/>
                  <a:pt x="1595718" y="1030941"/>
                </a:cubicBezTo>
                <a:cubicBezTo>
                  <a:pt x="1599563" y="1032383"/>
                  <a:pt x="1603750" y="1032704"/>
                  <a:pt x="1607670" y="1033929"/>
                </a:cubicBezTo>
                <a:cubicBezTo>
                  <a:pt x="1671067" y="1053741"/>
                  <a:pt x="1615807" y="1038951"/>
                  <a:pt x="1679388" y="1054847"/>
                </a:cubicBezTo>
                <a:cubicBezTo>
                  <a:pt x="1712151" y="1076687"/>
                  <a:pt x="1666372" y="1047306"/>
                  <a:pt x="1697318" y="1063811"/>
                </a:cubicBezTo>
                <a:cubicBezTo>
                  <a:pt x="1709528" y="1070323"/>
                  <a:pt x="1721442" y="1077395"/>
                  <a:pt x="1733176" y="1084729"/>
                </a:cubicBezTo>
                <a:cubicBezTo>
                  <a:pt x="1773636" y="1110017"/>
                  <a:pt x="1722501" y="1080715"/>
                  <a:pt x="1754094" y="1099670"/>
                </a:cubicBezTo>
                <a:cubicBezTo>
                  <a:pt x="1760980" y="1103802"/>
                  <a:pt x="1768477" y="1106955"/>
                  <a:pt x="1775012" y="1111623"/>
                </a:cubicBezTo>
                <a:cubicBezTo>
                  <a:pt x="1787592" y="1120609"/>
                  <a:pt x="1828405" y="1159773"/>
                  <a:pt x="1831788" y="1165411"/>
                </a:cubicBezTo>
                <a:cubicBezTo>
                  <a:pt x="1834776" y="1170392"/>
                  <a:pt x="1837531" y="1175520"/>
                  <a:pt x="1840753" y="1180353"/>
                </a:cubicBezTo>
                <a:cubicBezTo>
                  <a:pt x="1847371" y="1190279"/>
                  <a:pt x="1856557" y="1199370"/>
                  <a:pt x="1861670" y="1210235"/>
                </a:cubicBezTo>
                <a:cubicBezTo>
                  <a:pt x="1866634" y="1220784"/>
                  <a:pt x="1868888" y="1232451"/>
                  <a:pt x="1873623" y="1243105"/>
                </a:cubicBezTo>
                <a:cubicBezTo>
                  <a:pt x="1876885" y="1250444"/>
                  <a:pt x="1881984" y="1256840"/>
                  <a:pt x="1885576" y="1264023"/>
                </a:cubicBezTo>
                <a:cubicBezTo>
                  <a:pt x="1887975" y="1268821"/>
                  <a:pt x="1889561" y="1273984"/>
                  <a:pt x="1891553" y="1278964"/>
                </a:cubicBezTo>
                <a:cubicBezTo>
                  <a:pt x="1901678" y="1334659"/>
                  <a:pt x="1905482" y="1341062"/>
                  <a:pt x="1891553" y="1419411"/>
                </a:cubicBezTo>
                <a:cubicBezTo>
                  <a:pt x="1889667" y="1430019"/>
                  <a:pt x="1879476" y="1437259"/>
                  <a:pt x="1873623" y="1446305"/>
                </a:cubicBezTo>
                <a:cubicBezTo>
                  <a:pt x="1868518" y="1454194"/>
                  <a:pt x="1864632" y="1462938"/>
                  <a:pt x="1858682" y="1470211"/>
                </a:cubicBezTo>
                <a:cubicBezTo>
                  <a:pt x="1836549" y="1497263"/>
                  <a:pt x="1830345" y="1507070"/>
                  <a:pt x="1804894" y="1529976"/>
                </a:cubicBezTo>
                <a:cubicBezTo>
                  <a:pt x="1794371" y="1539446"/>
                  <a:pt x="1785328" y="1552032"/>
                  <a:pt x="1772023" y="1556870"/>
                </a:cubicBezTo>
                <a:cubicBezTo>
                  <a:pt x="1761066" y="1560854"/>
                  <a:pt x="1749581" y="1563609"/>
                  <a:pt x="1739153" y="1568823"/>
                </a:cubicBezTo>
                <a:cubicBezTo>
                  <a:pt x="1722036" y="1577382"/>
                  <a:pt x="1709656" y="1587814"/>
                  <a:pt x="1697318" y="1601694"/>
                </a:cubicBezTo>
                <a:cubicBezTo>
                  <a:pt x="1694009" y="1605416"/>
                  <a:pt x="1691341" y="1609663"/>
                  <a:pt x="1688353" y="1613647"/>
                </a:cubicBezTo>
                <a:cubicBezTo>
                  <a:pt x="1686326" y="1620741"/>
                  <a:pt x="1677104" y="1652133"/>
                  <a:pt x="1676400" y="1658470"/>
                </a:cubicBezTo>
                <a:cubicBezTo>
                  <a:pt x="1673312" y="1686260"/>
                  <a:pt x="1670423" y="1742141"/>
                  <a:pt x="1670423" y="1742141"/>
                </a:cubicBezTo>
                <a:cubicBezTo>
                  <a:pt x="1674407" y="1759074"/>
                  <a:pt x="1678658" y="1775947"/>
                  <a:pt x="1682376" y="1792941"/>
                </a:cubicBezTo>
                <a:cubicBezTo>
                  <a:pt x="1690878" y="1831808"/>
                  <a:pt x="1688670" y="1834195"/>
                  <a:pt x="1700306" y="1867647"/>
                </a:cubicBezTo>
                <a:cubicBezTo>
                  <a:pt x="1704864" y="1880751"/>
                  <a:pt x="1708561" y="1894338"/>
                  <a:pt x="1715247" y="1906494"/>
                </a:cubicBezTo>
                <a:cubicBezTo>
                  <a:pt x="1719673" y="1914540"/>
                  <a:pt x="1728504" y="1919505"/>
                  <a:pt x="1733176" y="1927411"/>
                </a:cubicBezTo>
                <a:cubicBezTo>
                  <a:pt x="1741564" y="1941606"/>
                  <a:pt x="1746051" y="1957842"/>
                  <a:pt x="1754094" y="1972235"/>
                </a:cubicBezTo>
                <a:cubicBezTo>
                  <a:pt x="1768911" y="1998750"/>
                  <a:pt x="1809871" y="2061537"/>
                  <a:pt x="1831788" y="2082800"/>
                </a:cubicBezTo>
                <a:cubicBezTo>
                  <a:pt x="1882432" y="2131932"/>
                  <a:pt x="1938604" y="2175078"/>
                  <a:pt x="1990165" y="2223247"/>
                </a:cubicBezTo>
                <a:cubicBezTo>
                  <a:pt x="2173918" y="2394910"/>
                  <a:pt x="1938833" y="2200947"/>
                  <a:pt x="2142565" y="2348753"/>
                </a:cubicBezTo>
                <a:cubicBezTo>
                  <a:pt x="2157236" y="2359397"/>
                  <a:pt x="2210445" y="2411166"/>
                  <a:pt x="2241176" y="2423458"/>
                </a:cubicBezTo>
                <a:cubicBezTo>
                  <a:pt x="2318765" y="2454494"/>
                  <a:pt x="2296153" y="2440368"/>
                  <a:pt x="2357718" y="2456329"/>
                </a:cubicBezTo>
                <a:cubicBezTo>
                  <a:pt x="2370833" y="2459729"/>
                  <a:pt x="2383210" y="2466002"/>
                  <a:pt x="2396565" y="2468282"/>
                </a:cubicBezTo>
                <a:cubicBezTo>
                  <a:pt x="2424215" y="2473003"/>
                  <a:pt x="2452345" y="2474259"/>
                  <a:pt x="2480235" y="2477247"/>
                </a:cubicBezTo>
                <a:cubicBezTo>
                  <a:pt x="2512377" y="2487960"/>
                  <a:pt x="2458176" y="2469203"/>
                  <a:pt x="2540000" y="2510117"/>
                </a:cubicBezTo>
                <a:cubicBezTo>
                  <a:pt x="2545976" y="2513105"/>
                  <a:pt x="2552228" y="2515598"/>
                  <a:pt x="2557929" y="2519082"/>
                </a:cubicBezTo>
                <a:cubicBezTo>
                  <a:pt x="2570187" y="2526573"/>
                  <a:pt x="2580450" y="2537653"/>
                  <a:pt x="2593788" y="2542988"/>
                </a:cubicBezTo>
                <a:cubicBezTo>
                  <a:pt x="2598768" y="2544980"/>
                  <a:pt x="2603688" y="2547131"/>
                  <a:pt x="2608729" y="2548964"/>
                </a:cubicBezTo>
                <a:cubicBezTo>
                  <a:pt x="2614650" y="2551117"/>
                  <a:pt x="2626659" y="2554941"/>
                  <a:pt x="2626659" y="25549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260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CA32-CFB4-4BD7-88EE-231F25B1F01E}"/>
              </a:ext>
            </a:extLst>
          </p:cNvPr>
          <p:cNvSpPr>
            <a:spLocks noGrp="1"/>
          </p:cNvSpPr>
          <p:nvPr>
            <p:ph type="title"/>
          </p:nvPr>
        </p:nvSpPr>
        <p:spPr/>
        <p:txBody>
          <a:bodyPr/>
          <a:lstStyle/>
          <a:p>
            <a:r>
              <a:rPr lang="en-US" dirty="0"/>
              <a:t>Models: The map, not the territory</a:t>
            </a:r>
          </a:p>
        </p:txBody>
      </p:sp>
      <p:sp>
        <p:nvSpPr>
          <p:cNvPr id="3" name="Content Placeholder 2">
            <a:extLst>
              <a:ext uri="{FF2B5EF4-FFF2-40B4-BE49-F238E27FC236}">
                <a16:creationId xmlns:a16="http://schemas.microsoft.com/office/drawing/2014/main" id="{B78A3131-60E5-46D1-9F89-9E65649B05A5}"/>
              </a:ext>
            </a:extLst>
          </p:cNvPr>
          <p:cNvSpPr>
            <a:spLocks noGrp="1"/>
          </p:cNvSpPr>
          <p:nvPr>
            <p:ph idx="1"/>
          </p:nvPr>
        </p:nvSpPr>
        <p:spPr/>
        <p:txBody>
          <a:bodyPr/>
          <a:lstStyle/>
          <a:p>
            <a:r>
              <a:rPr lang="en-US" dirty="0"/>
              <a:t>“All models are wrong, but some are useful”</a:t>
            </a:r>
          </a:p>
        </p:txBody>
      </p:sp>
      <p:sp>
        <p:nvSpPr>
          <p:cNvPr id="4" name="Slide Number Placeholder 3">
            <a:extLst>
              <a:ext uri="{FF2B5EF4-FFF2-40B4-BE49-F238E27FC236}">
                <a16:creationId xmlns:a16="http://schemas.microsoft.com/office/drawing/2014/main" id="{5A12C57C-0521-4736-BD8A-9AB497EC6475}"/>
              </a:ext>
            </a:extLst>
          </p:cNvPr>
          <p:cNvSpPr>
            <a:spLocks noGrp="1"/>
          </p:cNvSpPr>
          <p:nvPr>
            <p:ph type="sldNum" sz="quarter" idx="12"/>
          </p:nvPr>
        </p:nvSpPr>
        <p:spPr/>
        <p:txBody>
          <a:bodyPr/>
          <a:lstStyle/>
          <a:p>
            <a:fld id="{179A9A4E-4C82-4D44-9372-C31BB3818094}" type="slidenum">
              <a:rPr lang="en-US" smtClean="0"/>
              <a:pPr/>
              <a:t>45</a:t>
            </a:fld>
            <a:endParaRPr lang="en-US" dirty="0"/>
          </a:p>
        </p:txBody>
      </p:sp>
      <p:pic>
        <p:nvPicPr>
          <p:cNvPr id="1026" name="Picture 2">
            <a:extLst>
              <a:ext uri="{FF2B5EF4-FFF2-40B4-BE49-F238E27FC236}">
                <a16:creationId xmlns:a16="http://schemas.microsoft.com/office/drawing/2014/main" id="{7EA08E00-58BC-46A8-9BAA-0B4403EDE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804942"/>
            <a:ext cx="1905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890071-67C0-40E0-ACB0-E679FD43C1EB}"/>
              </a:ext>
            </a:extLst>
          </p:cNvPr>
          <p:cNvSpPr txBox="1"/>
          <p:nvPr/>
        </p:nvSpPr>
        <p:spPr>
          <a:xfrm>
            <a:off x="7086600" y="3424438"/>
            <a:ext cx="1676400" cy="400110"/>
          </a:xfrm>
          <a:prstGeom prst="rect">
            <a:avLst/>
          </a:prstGeom>
          <a:noFill/>
        </p:spPr>
        <p:txBody>
          <a:bodyPr wrap="square">
            <a:spAutoFit/>
          </a:bodyPr>
          <a:lstStyle/>
          <a:p>
            <a:pPr algn="ctr"/>
            <a:r>
              <a:rPr lang="en-US" sz="1200" i="1" dirty="0">
                <a:solidFill>
                  <a:srgbClr val="202122"/>
                </a:solidFill>
                <a:effectLst/>
                <a:latin typeface="Arial" panose="020B0604020202020204" pitchFamily="34" charset="0"/>
              </a:rPr>
              <a:t>Dr. George Box</a:t>
            </a:r>
          </a:p>
          <a:p>
            <a:pPr algn="ctr"/>
            <a:r>
              <a:rPr lang="en-US" sz="800" dirty="0">
                <a:solidFill>
                  <a:srgbClr val="202122"/>
                </a:solidFill>
                <a:latin typeface="Arial" panose="020B0604020202020204" pitchFamily="34" charset="0"/>
              </a:rPr>
              <a:t>(</a:t>
            </a:r>
            <a:r>
              <a:rPr lang="en-US" sz="600" b="0" dirty="0">
                <a:solidFill>
                  <a:srgbClr val="202122"/>
                </a:solidFill>
                <a:effectLst/>
                <a:latin typeface="Arial" panose="020B0604020202020204" pitchFamily="34" charset="0"/>
              </a:rPr>
              <a:t>18 October 1919 – 28 March 2013</a:t>
            </a:r>
            <a:r>
              <a:rPr lang="en-US" sz="800" b="0" dirty="0">
                <a:solidFill>
                  <a:srgbClr val="202122"/>
                </a:solidFill>
                <a:latin typeface="Arial" panose="020B0604020202020204" pitchFamily="34" charset="0"/>
              </a:rPr>
              <a:t>)</a:t>
            </a:r>
            <a:endParaRPr lang="en-US" sz="800" dirty="0"/>
          </a:p>
        </p:txBody>
      </p:sp>
      <p:sp>
        <p:nvSpPr>
          <p:cNvPr id="5" name="TextBox 4">
            <a:extLst>
              <a:ext uri="{FF2B5EF4-FFF2-40B4-BE49-F238E27FC236}">
                <a16:creationId xmlns:a16="http://schemas.microsoft.com/office/drawing/2014/main" id="{BC6E866C-E899-4364-B98B-23596BA4F6CD}"/>
              </a:ext>
            </a:extLst>
          </p:cNvPr>
          <p:cNvSpPr txBox="1"/>
          <p:nvPr/>
        </p:nvSpPr>
        <p:spPr>
          <a:xfrm>
            <a:off x="1295400" y="1835450"/>
            <a:ext cx="5181600" cy="2062103"/>
          </a:xfrm>
          <a:prstGeom prst="rect">
            <a:avLst/>
          </a:prstGeom>
          <a:noFill/>
        </p:spPr>
        <p:txBody>
          <a:bodyPr wrap="square" rtlCol="0">
            <a:spAutoFit/>
          </a:bodyPr>
          <a:lstStyle/>
          <a:p>
            <a:r>
              <a:rPr lang="en-US" dirty="0"/>
              <a:t>When we apply models to predict something in the “real world”, all models will have some level of error. </a:t>
            </a:r>
          </a:p>
          <a:p>
            <a:pPr marL="342900" indent="-342900">
              <a:buFont typeface="+mj-lt"/>
              <a:buAutoNum type="arabicPeriod"/>
            </a:pPr>
            <a:r>
              <a:rPr lang="en-US" sz="1400" dirty="0"/>
              <a:t>Errors in measurement</a:t>
            </a:r>
          </a:p>
          <a:p>
            <a:pPr marL="342900" indent="-342900">
              <a:buFont typeface="+mj-lt"/>
              <a:buAutoNum type="arabicPeriod"/>
            </a:pPr>
            <a:r>
              <a:rPr lang="en-US" sz="1400" dirty="0"/>
              <a:t>Errors in Data</a:t>
            </a:r>
          </a:p>
          <a:p>
            <a:pPr marL="342900" indent="-342900">
              <a:buFont typeface="+mj-lt"/>
              <a:buAutoNum type="arabicPeriod"/>
            </a:pPr>
            <a:r>
              <a:rPr lang="en-US" sz="1400" dirty="0"/>
              <a:t>Unmeasured/accounted for influences</a:t>
            </a:r>
          </a:p>
          <a:p>
            <a:pPr marL="342900" indent="-342900">
              <a:buFont typeface="+mj-lt"/>
              <a:buAutoNum type="arabicPeriod"/>
            </a:pPr>
            <a:r>
              <a:rPr lang="en-US" sz="1400" dirty="0"/>
              <a:t>Randomness</a:t>
            </a:r>
          </a:p>
        </p:txBody>
      </p:sp>
    </p:spTree>
    <p:extLst>
      <p:ext uri="{BB962C8B-B14F-4D97-AF65-F5344CB8AC3E}">
        <p14:creationId xmlns:p14="http://schemas.microsoft.com/office/powerpoint/2010/main" val="121741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44F6-3E9B-42C4-9E29-7C33B707515F}"/>
              </a:ext>
            </a:extLst>
          </p:cNvPr>
          <p:cNvSpPr>
            <a:spLocks noGrp="1"/>
          </p:cNvSpPr>
          <p:nvPr>
            <p:ph type="title"/>
          </p:nvPr>
        </p:nvSpPr>
        <p:spPr/>
        <p:txBody>
          <a:bodyPr/>
          <a:lstStyle/>
          <a:p>
            <a:r>
              <a:rPr lang="en-US" dirty="0"/>
              <a:t>Errors in Measurement</a:t>
            </a:r>
          </a:p>
        </p:txBody>
      </p:sp>
      <p:sp>
        <p:nvSpPr>
          <p:cNvPr id="3" name="Content Placeholder 2">
            <a:extLst>
              <a:ext uri="{FF2B5EF4-FFF2-40B4-BE49-F238E27FC236}">
                <a16:creationId xmlns:a16="http://schemas.microsoft.com/office/drawing/2014/main" id="{77560F56-DDA8-4F32-87C7-BA3550E8B12E}"/>
              </a:ext>
            </a:extLst>
          </p:cNvPr>
          <p:cNvSpPr>
            <a:spLocks noGrp="1"/>
          </p:cNvSpPr>
          <p:nvPr>
            <p:ph idx="1"/>
          </p:nvPr>
        </p:nvSpPr>
        <p:spPr>
          <a:xfrm>
            <a:off x="628650" y="1369219"/>
            <a:ext cx="4171180" cy="3263504"/>
          </a:xfrm>
        </p:spPr>
        <p:txBody>
          <a:bodyPr/>
          <a:lstStyle/>
          <a:p>
            <a:r>
              <a:rPr lang="en-US" dirty="0"/>
              <a:t>Valid?</a:t>
            </a:r>
          </a:p>
          <a:p>
            <a:pPr lvl="1"/>
            <a:r>
              <a:rPr lang="en-US" dirty="0"/>
              <a:t>Are you measuring what you think you are?</a:t>
            </a:r>
          </a:p>
          <a:p>
            <a:r>
              <a:rPr lang="en-US" dirty="0"/>
              <a:t>Reliable?</a:t>
            </a:r>
          </a:p>
          <a:p>
            <a:pPr lvl="1"/>
            <a:r>
              <a:rPr lang="en-US" dirty="0"/>
              <a:t>Is your measure a reliable measure of real conditions (is it accurate)?</a:t>
            </a:r>
          </a:p>
        </p:txBody>
      </p:sp>
      <p:sp>
        <p:nvSpPr>
          <p:cNvPr id="4" name="Slide Number Placeholder 3">
            <a:extLst>
              <a:ext uri="{FF2B5EF4-FFF2-40B4-BE49-F238E27FC236}">
                <a16:creationId xmlns:a16="http://schemas.microsoft.com/office/drawing/2014/main" id="{B6DF0186-3CEC-4481-B717-6650F15C64C7}"/>
              </a:ext>
            </a:extLst>
          </p:cNvPr>
          <p:cNvSpPr>
            <a:spLocks noGrp="1"/>
          </p:cNvSpPr>
          <p:nvPr>
            <p:ph type="sldNum" sz="quarter" idx="12"/>
          </p:nvPr>
        </p:nvSpPr>
        <p:spPr/>
        <p:txBody>
          <a:bodyPr/>
          <a:lstStyle/>
          <a:p>
            <a:fld id="{179A9A4E-4C82-4D44-9372-C31BB3818094}" type="slidenum">
              <a:rPr lang="en-US" smtClean="0"/>
              <a:pPr/>
              <a:t>46</a:t>
            </a:fld>
            <a:endParaRPr lang="en-US" dirty="0"/>
          </a:p>
        </p:txBody>
      </p:sp>
      <p:pic>
        <p:nvPicPr>
          <p:cNvPr id="3074" name="Picture 2" descr="The relationship between reliability and validity illustrated as... |  Download Scientific Diagram">
            <a:extLst>
              <a:ext uri="{FF2B5EF4-FFF2-40B4-BE49-F238E27FC236}">
                <a16:creationId xmlns:a16="http://schemas.microsoft.com/office/drawing/2014/main" id="{85B97A13-8A74-463D-B58C-9DB448485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55416"/>
            <a:ext cx="4397730" cy="40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25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14CA-2A71-46C5-B2A0-256BF8F4802F}"/>
              </a:ext>
            </a:extLst>
          </p:cNvPr>
          <p:cNvSpPr>
            <a:spLocks noGrp="1"/>
          </p:cNvSpPr>
          <p:nvPr>
            <p:ph type="title"/>
          </p:nvPr>
        </p:nvSpPr>
        <p:spPr/>
        <p:txBody>
          <a:bodyPr/>
          <a:lstStyle/>
          <a:p>
            <a:r>
              <a:rPr lang="en-US" dirty="0"/>
              <a:t>Errors in Data</a:t>
            </a:r>
          </a:p>
        </p:txBody>
      </p:sp>
      <p:sp>
        <p:nvSpPr>
          <p:cNvPr id="3" name="Content Placeholder 2">
            <a:extLst>
              <a:ext uri="{FF2B5EF4-FFF2-40B4-BE49-F238E27FC236}">
                <a16:creationId xmlns:a16="http://schemas.microsoft.com/office/drawing/2014/main" id="{69AA7DC9-79E4-4678-906E-799260B217A8}"/>
              </a:ext>
            </a:extLst>
          </p:cNvPr>
          <p:cNvSpPr>
            <a:spLocks noGrp="1"/>
          </p:cNvSpPr>
          <p:nvPr>
            <p:ph idx="1"/>
          </p:nvPr>
        </p:nvSpPr>
        <p:spPr/>
        <p:txBody>
          <a:bodyPr/>
          <a:lstStyle/>
          <a:p>
            <a:r>
              <a:rPr lang="en-US" dirty="0"/>
              <a:t>Data can be corrupt, mismanaged, or missing.</a:t>
            </a:r>
          </a:p>
        </p:txBody>
      </p:sp>
      <p:sp>
        <p:nvSpPr>
          <p:cNvPr id="4" name="Slide Number Placeholder 3">
            <a:extLst>
              <a:ext uri="{FF2B5EF4-FFF2-40B4-BE49-F238E27FC236}">
                <a16:creationId xmlns:a16="http://schemas.microsoft.com/office/drawing/2014/main" id="{B63D0B49-7459-428A-9255-A37D801CBC7F}"/>
              </a:ext>
            </a:extLst>
          </p:cNvPr>
          <p:cNvSpPr>
            <a:spLocks noGrp="1"/>
          </p:cNvSpPr>
          <p:nvPr>
            <p:ph type="sldNum" sz="quarter" idx="12"/>
          </p:nvPr>
        </p:nvSpPr>
        <p:spPr/>
        <p:txBody>
          <a:bodyPr/>
          <a:lstStyle/>
          <a:p>
            <a:fld id="{179A9A4E-4C82-4D44-9372-C31BB3818094}" type="slidenum">
              <a:rPr lang="en-US" smtClean="0"/>
              <a:pPr/>
              <a:t>47</a:t>
            </a:fld>
            <a:endParaRPr lang="en-US" dirty="0"/>
          </a:p>
        </p:txBody>
      </p:sp>
      <p:graphicFrame>
        <p:nvGraphicFramePr>
          <p:cNvPr id="6" name="Table 5">
            <a:extLst>
              <a:ext uri="{FF2B5EF4-FFF2-40B4-BE49-F238E27FC236}">
                <a16:creationId xmlns:a16="http://schemas.microsoft.com/office/drawing/2014/main" id="{E264B87C-07A3-4B37-8D5A-A8C3E6AA35AA}"/>
              </a:ext>
            </a:extLst>
          </p:cNvPr>
          <p:cNvGraphicFramePr/>
          <p:nvPr/>
        </p:nvGraphicFramePr>
        <p:xfrm>
          <a:off x="1600200" y="1808306"/>
          <a:ext cx="4495800" cy="2523741"/>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589164518"/>
                    </a:ext>
                  </a:extLst>
                </a:gridCol>
                <a:gridCol w="1498600">
                  <a:extLst>
                    <a:ext uri="{9D8B030D-6E8A-4147-A177-3AD203B41FA5}">
                      <a16:colId xmlns:a16="http://schemas.microsoft.com/office/drawing/2014/main" val="1779668726"/>
                    </a:ext>
                  </a:extLst>
                </a:gridCol>
                <a:gridCol w="1498600">
                  <a:extLst>
                    <a:ext uri="{9D8B030D-6E8A-4147-A177-3AD203B41FA5}">
                      <a16:colId xmlns:a16="http://schemas.microsoft.com/office/drawing/2014/main" val="3879924553"/>
                    </a:ext>
                  </a:extLst>
                </a:gridCol>
              </a:tblGrid>
              <a:tr h="210883">
                <a:tc rowSpan="2">
                  <a:txBody>
                    <a:bodyPr/>
                    <a:lstStyle/>
                    <a:p>
                      <a:pPr algn="ctr" rtl="0" fontAlgn="b">
                        <a:spcBef>
                          <a:spcPts val="0"/>
                        </a:spcBef>
                        <a:spcAft>
                          <a:spcPts val="0"/>
                        </a:spcAft>
                      </a:pPr>
                      <a:r>
                        <a:rPr lang="en-US" sz="1200" u="none" strike="noStrike">
                          <a:effectLst/>
                        </a:rPr>
                        <a:t>Date</a:t>
                      </a:r>
                      <a:endParaRPr lang="en-US" sz="1200" b="0" i="0" u="none" strike="noStrike">
                        <a:effectLst/>
                        <a:latin typeface="Arial" panose="020B0604020202020204" pitchFamily="34" charset="0"/>
                      </a:endParaRPr>
                    </a:p>
                  </a:txBody>
                  <a:tcPr marL="19288" marR="19288" marT="12859" marB="12859" anchor="b"/>
                </a:tc>
                <a:tc gridSpan="2">
                  <a:txBody>
                    <a:bodyPr/>
                    <a:lstStyle/>
                    <a:p>
                      <a:pPr algn="ctr" rtl="0" fontAlgn="b">
                        <a:spcBef>
                          <a:spcPts val="0"/>
                        </a:spcBef>
                        <a:spcAft>
                          <a:spcPts val="0"/>
                        </a:spcAft>
                      </a:pPr>
                      <a:r>
                        <a:rPr lang="en-US" sz="1200" u="none" strike="noStrike" dirty="0">
                          <a:effectLst/>
                        </a:rPr>
                        <a:t>Temp</a:t>
                      </a:r>
                      <a:endParaRPr lang="en-US" sz="1200" b="0" i="0" u="none" strike="noStrike" dirty="0">
                        <a:effectLst/>
                        <a:latin typeface="Arial" panose="020B0604020202020204" pitchFamily="34" charset="0"/>
                      </a:endParaRPr>
                    </a:p>
                  </a:txBody>
                  <a:tcPr marL="19288" marR="19288" marT="12859" marB="12859" anchor="b"/>
                </a:tc>
                <a:tc hMerge="1">
                  <a:txBody>
                    <a:bodyPr/>
                    <a:lstStyle/>
                    <a:p>
                      <a:endParaRPr lang="en-US"/>
                    </a:p>
                  </a:txBody>
                  <a:tcPr/>
                </a:tc>
                <a:extLst>
                  <a:ext uri="{0D108BD9-81ED-4DB2-BD59-A6C34878D82A}">
                    <a16:rowId xmlns:a16="http://schemas.microsoft.com/office/drawing/2014/main" val="3247483929"/>
                  </a:ext>
                </a:extLst>
              </a:tr>
              <a:tr h="210883">
                <a:tc vMerge="1">
                  <a:txBody>
                    <a:bodyPr/>
                    <a:lstStyle/>
                    <a:p>
                      <a:endParaRPr lang="en-US"/>
                    </a:p>
                  </a:txBody>
                  <a:tcPr/>
                </a:tc>
                <a:tc>
                  <a:txBody>
                    <a:bodyPr/>
                    <a:lstStyle/>
                    <a:p>
                      <a:pPr algn="ctr" rtl="0" fontAlgn="b">
                        <a:spcBef>
                          <a:spcPts val="0"/>
                        </a:spcBef>
                        <a:spcAft>
                          <a:spcPts val="0"/>
                        </a:spcAft>
                      </a:pPr>
                      <a:r>
                        <a:rPr lang="en-US" sz="1200" u="none" strike="noStrike" dirty="0">
                          <a:effectLst/>
                        </a:rPr>
                        <a:t>High</a:t>
                      </a:r>
                      <a:endParaRPr lang="en-US" sz="1200" b="0" i="0" u="none" strike="noStrike" dirty="0">
                        <a:effectLst/>
                        <a:latin typeface="Arial" panose="020B0604020202020204" pitchFamily="34" charset="0"/>
                      </a:endParaRPr>
                    </a:p>
                  </a:txBody>
                  <a:tcPr marL="19288" marR="19288" marT="12859" marB="12859" anchor="b"/>
                </a:tc>
                <a:tc>
                  <a:txBody>
                    <a:bodyPr/>
                    <a:lstStyle/>
                    <a:p>
                      <a:pPr algn="ctr" rtl="0" fontAlgn="b">
                        <a:spcBef>
                          <a:spcPts val="0"/>
                        </a:spcBef>
                        <a:spcAft>
                          <a:spcPts val="0"/>
                        </a:spcAft>
                      </a:pPr>
                      <a:r>
                        <a:rPr lang="en-US" sz="1200" u="none" strike="noStrike" dirty="0">
                          <a:effectLst/>
                        </a:rPr>
                        <a:t>Low</a:t>
                      </a:r>
                      <a:endParaRPr lang="en-US" sz="1200" b="0" i="0" u="none" strike="noStrike" dirty="0">
                        <a:effectLst/>
                        <a:latin typeface="Arial" panose="020B0604020202020204" pitchFamily="34" charset="0"/>
                      </a:endParaRPr>
                    </a:p>
                  </a:txBody>
                  <a:tcPr marL="19288" marR="19288" marT="12859" marB="12859" anchor="b"/>
                </a:tc>
                <a:extLst>
                  <a:ext uri="{0D108BD9-81ED-4DB2-BD59-A6C34878D82A}">
                    <a16:rowId xmlns:a16="http://schemas.microsoft.com/office/drawing/2014/main" val="3198236225"/>
                  </a:ext>
                </a:extLst>
              </a:tr>
              <a:tr h="210883">
                <a:tc>
                  <a:txBody>
                    <a:bodyPr/>
                    <a:lstStyle/>
                    <a:p>
                      <a:pPr algn="l" rtl="0" fontAlgn="b">
                        <a:spcBef>
                          <a:spcPts val="0"/>
                        </a:spcBef>
                        <a:spcAft>
                          <a:spcPts val="0"/>
                        </a:spcAft>
                      </a:pPr>
                      <a:r>
                        <a:rPr lang="en-US" sz="1200" u="none" strike="noStrike">
                          <a:effectLst/>
                        </a:rPr>
                        <a:t>January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36</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20</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525254"/>
                  </a:ext>
                </a:extLst>
              </a:tr>
              <a:tr h="210883">
                <a:tc>
                  <a:txBody>
                    <a:bodyPr/>
                    <a:lstStyle/>
                    <a:p>
                      <a:pPr algn="l" rtl="0" fontAlgn="b">
                        <a:spcBef>
                          <a:spcPts val="0"/>
                        </a:spcBef>
                        <a:spcAft>
                          <a:spcPts val="0"/>
                        </a:spcAft>
                      </a:pPr>
                      <a:r>
                        <a:rPr lang="en-US" sz="1200" u="none" strike="noStrike">
                          <a:effectLst/>
                        </a:rPr>
                        <a:t>February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32</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15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464219249"/>
                  </a:ext>
                </a:extLst>
              </a:tr>
              <a:tr h="210883">
                <a:tc>
                  <a:txBody>
                    <a:bodyPr/>
                    <a:lstStyle/>
                    <a:p>
                      <a:pPr algn="l" rtl="0" fontAlgn="b">
                        <a:spcBef>
                          <a:spcPts val="0"/>
                        </a:spcBef>
                        <a:spcAft>
                          <a:spcPts val="0"/>
                        </a:spcAft>
                      </a:pPr>
                      <a:r>
                        <a:rPr lang="en-US" sz="1200" u="none" strike="noStrike">
                          <a:effectLst/>
                        </a:rPr>
                        <a:t>March</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43</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371118612"/>
                  </a:ext>
                </a:extLst>
              </a:tr>
              <a:tr h="210883">
                <a:tc>
                  <a:txBody>
                    <a:bodyPr/>
                    <a:lstStyle/>
                    <a:p>
                      <a:pPr algn="l" rtl="0" fontAlgn="b">
                        <a:spcBef>
                          <a:spcPts val="0"/>
                        </a:spcBef>
                        <a:spcAft>
                          <a:spcPts val="0"/>
                        </a:spcAft>
                      </a:pPr>
                      <a:r>
                        <a:rPr lang="en-US" sz="1200" u="none" strike="noStrike">
                          <a:effectLst/>
                        </a:rPr>
                        <a:t>April</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65</a:t>
                      </a:r>
                      <a:endParaRPr lang="en-US" sz="1200" b="0" i="0" u="none" strike="noStrike">
                        <a:effectLst/>
                        <a:latin typeface="Arial" panose="020B0604020202020204" pitchFamily="34" charset="0"/>
                      </a:endParaRPr>
                    </a:p>
                  </a:txBody>
                  <a:tcPr marL="19288" marR="19288" marT="12859" marB="12859" anchor="b"/>
                </a:tc>
                <a:tc>
                  <a:txBody>
                    <a:bodyPr/>
                    <a:lstStyle/>
                    <a:p>
                      <a:pPr algn="l" rtl="0" fontAlgn="b">
                        <a:spcBef>
                          <a:spcPts val="0"/>
                        </a:spcBef>
                        <a:spcAft>
                          <a:spcPts val="0"/>
                        </a:spcAft>
                      </a:pP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707534261"/>
                  </a:ext>
                </a:extLst>
              </a:tr>
              <a:tr h="210883">
                <a:tc>
                  <a:txBody>
                    <a:bodyPr/>
                    <a:lstStyle/>
                    <a:p>
                      <a:pPr algn="l" rtl="0" fontAlgn="b">
                        <a:spcBef>
                          <a:spcPts val="0"/>
                        </a:spcBef>
                        <a:spcAft>
                          <a:spcPts val="0"/>
                        </a:spcAft>
                      </a:pPr>
                      <a:r>
                        <a:rPr lang="en-US" sz="1200" u="none" strike="noStrike">
                          <a:effectLst/>
                        </a:rPr>
                        <a:t>June</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77</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49</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021193637"/>
                  </a:ext>
                </a:extLst>
              </a:tr>
              <a:tr h="210883">
                <a:tc>
                  <a:txBody>
                    <a:bodyPr/>
                    <a:lstStyle/>
                    <a:p>
                      <a:pPr algn="l" rtl="0" fontAlgn="b">
                        <a:spcBef>
                          <a:spcPts val="0"/>
                        </a:spcBef>
                        <a:spcAft>
                          <a:spcPts val="0"/>
                        </a:spcAft>
                      </a:pPr>
                      <a:r>
                        <a:rPr lang="en-US" sz="1200" u="none" strike="noStrike">
                          <a:effectLst/>
                        </a:rPr>
                        <a:t>July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dirty="0">
                          <a:effectLst/>
                        </a:rPr>
                        <a:t>Ab#4a~</a:t>
                      </a:r>
                      <a:endParaRPr lang="en-US" sz="1200" b="0" i="0" u="none" strike="noStrike" dirty="0">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1677893843"/>
                  </a:ext>
                </a:extLst>
              </a:tr>
              <a:tr h="167783">
                <a:tc>
                  <a:txBody>
                    <a:bodyPr/>
                    <a:lstStyle/>
                    <a:p>
                      <a:pPr algn="l" rtl="0" fontAlgn="b">
                        <a:spcBef>
                          <a:spcPts val="0"/>
                        </a:spcBef>
                        <a:spcAft>
                          <a:spcPts val="0"/>
                        </a:spcAft>
                      </a:pPr>
                      <a:r>
                        <a:rPr lang="en-US" sz="1200" u="none" strike="noStrike">
                          <a:effectLst/>
                        </a:rPr>
                        <a:t>September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85</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54</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216946000"/>
                  </a:ext>
                </a:extLst>
              </a:tr>
              <a:tr h="210883">
                <a:tc>
                  <a:txBody>
                    <a:bodyPr/>
                    <a:lstStyle/>
                    <a:p>
                      <a:pPr algn="l" rtl="0" fontAlgn="b">
                        <a:spcBef>
                          <a:spcPts val="0"/>
                        </a:spcBef>
                        <a:spcAft>
                          <a:spcPts val="0"/>
                        </a:spcAft>
                      </a:pPr>
                      <a:r>
                        <a:rPr lang="en-US" sz="1200" u="none" strike="noStrike">
                          <a:effectLst/>
                        </a:rPr>
                        <a:t>October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67</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40</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966118301"/>
                  </a:ext>
                </a:extLst>
              </a:tr>
              <a:tr h="165215">
                <a:tc>
                  <a:txBody>
                    <a:bodyPr/>
                    <a:lstStyle/>
                    <a:p>
                      <a:pPr algn="l" rtl="0" fontAlgn="b">
                        <a:spcBef>
                          <a:spcPts val="0"/>
                        </a:spcBef>
                        <a:spcAft>
                          <a:spcPts val="0"/>
                        </a:spcAft>
                      </a:pPr>
                      <a:r>
                        <a:rPr lang="en-US" sz="1200" u="none" strike="noStrike">
                          <a:effectLst/>
                        </a:rPr>
                        <a:t>November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56</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21</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1336352685"/>
                  </a:ext>
                </a:extLst>
              </a:tr>
              <a:tr h="147498">
                <a:tc>
                  <a:txBody>
                    <a:bodyPr/>
                    <a:lstStyle/>
                    <a:p>
                      <a:pPr algn="l" rtl="0" fontAlgn="b">
                        <a:spcBef>
                          <a:spcPts val="0"/>
                        </a:spcBef>
                        <a:spcAft>
                          <a:spcPts val="0"/>
                        </a:spcAft>
                      </a:pPr>
                      <a:r>
                        <a:rPr lang="en-US" sz="1200" u="none" strike="noStrike">
                          <a:effectLst/>
                        </a:rPr>
                        <a:t>December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44</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dirty="0">
                          <a:effectLst/>
                        </a:rPr>
                        <a:t>19</a:t>
                      </a:r>
                      <a:endParaRPr lang="en-US" sz="1200" b="0" i="0" u="none" strike="noStrike" dirty="0">
                        <a:effectLst/>
                        <a:latin typeface="Arial" panose="020B0604020202020204" pitchFamily="34" charset="0"/>
                      </a:endParaRPr>
                    </a:p>
                  </a:txBody>
                  <a:tcPr marL="19288" marR="19288" marT="12859" marB="12859" anchor="b"/>
                </a:tc>
                <a:extLst>
                  <a:ext uri="{0D108BD9-81ED-4DB2-BD59-A6C34878D82A}">
                    <a16:rowId xmlns:a16="http://schemas.microsoft.com/office/drawing/2014/main" val="3537475731"/>
                  </a:ext>
                </a:extLst>
              </a:tr>
            </a:tbl>
          </a:graphicData>
        </a:graphic>
      </p:graphicFrame>
      <p:sp>
        <p:nvSpPr>
          <p:cNvPr id="5" name="Speech Bubble: Rectangle 4">
            <a:extLst>
              <a:ext uri="{FF2B5EF4-FFF2-40B4-BE49-F238E27FC236}">
                <a16:creationId xmlns:a16="http://schemas.microsoft.com/office/drawing/2014/main" id="{B90DDE72-F1ED-4FAD-9458-5442A3142D52}"/>
              </a:ext>
            </a:extLst>
          </p:cNvPr>
          <p:cNvSpPr/>
          <p:nvPr/>
        </p:nvSpPr>
        <p:spPr bwMode="auto">
          <a:xfrm>
            <a:off x="304800" y="2647950"/>
            <a:ext cx="685800" cy="304800"/>
          </a:xfrm>
          <a:prstGeom prst="wedgeRectCallout">
            <a:avLst>
              <a:gd name="adj1" fmla="val 129378"/>
              <a:gd name="adj2" fmla="val 9098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Speech Bubble: Rectangle 7">
            <a:extLst>
              <a:ext uri="{FF2B5EF4-FFF2-40B4-BE49-F238E27FC236}">
                <a16:creationId xmlns:a16="http://schemas.microsoft.com/office/drawing/2014/main" id="{F3AF365F-891F-43F7-9EC0-37D8234A2E5B}"/>
              </a:ext>
            </a:extLst>
          </p:cNvPr>
          <p:cNvSpPr/>
          <p:nvPr/>
        </p:nvSpPr>
        <p:spPr bwMode="auto">
          <a:xfrm>
            <a:off x="304800" y="2647950"/>
            <a:ext cx="685800" cy="304800"/>
          </a:xfrm>
          <a:prstGeom prst="wedgeRectCallout">
            <a:avLst>
              <a:gd name="adj1" fmla="val 139505"/>
              <a:gd name="adj2" fmla="val 22958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Aug. and May?</a:t>
            </a:r>
          </a:p>
        </p:txBody>
      </p:sp>
      <p:sp>
        <p:nvSpPr>
          <p:cNvPr id="10" name="Speech Bubble: Rectangle 9">
            <a:extLst>
              <a:ext uri="{FF2B5EF4-FFF2-40B4-BE49-F238E27FC236}">
                <a16:creationId xmlns:a16="http://schemas.microsoft.com/office/drawing/2014/main" id="{B10ACF34-15A6-49AC-8BF1-5A2D9F8A08E4}"/>
              </a:ext>
            </a:extLst>
          </p:cNvPr>
          <p:cNvSpPr/>
          <p:nvPr/>
        </p:nvSpPr>
        <p:spPr bwMode="auto">
          <a:xfrm>
            <a:off x="7010400" y="2190750"/>
            <a:ext cx="685800" cy="304800"/>
          </a:xfrm>
          <a:prstGeom prst="wedgeRectCallout">
            <a:avLst>
              <a:gd name="adj1" fmla="val -183702"/>
              <a:gd name="adj2" fmla="val 20110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Missing value</a:t>
            </a:r>
          </a:p>
        </p:txBody>
      </p:sp>
      <p:sp>
        <p:nvSpPr>
          <p:cNvPr id="12" name="Speech Bubble: Rectangle 11">
            <a:extLst>
              <a:ext uri="{FF2B5EF4-FFF2-40B4-BE49-F238E27FC236}">
                <a16:creationId xmlns:a16="http://schemas.microsoft.com/office/drawing/2014/main" id="{F7D9C72F-749C-4537-83FF-764EE8D4DBB8}"/>
              </a:ext>
            </a:extLst>
          </p:cNvPr>
          <p:cNvSpPr/>
          <p:nvPr/>
        </p:nvSpPr>
        <p:spPr bwMode="auto">
          <a:xfrm>
            <a:off x="7200900" y="2988680"/>
            <a:ext cx="685800" cy="304800"/>
          </a:xfrm>
          <a:prstGeom prst="wedgeRectCallout">
            <a:avLst>
              <a:gd name="adj1" fmla="val -431803"/>
              <a:gd name="adj2" fmla="val 6629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Corrupt value</a:t>
            </a:r>
          </a:p>
        </p:txBody>
      </p:sp>
    </p:spTree>
    <p:extLst>
      <p:ext uri="{BB962C8B-B14F-4D97-AF65-F5344CB8AC3E}">
        <p14:creationId xmlns:p14="http://schemas.microsoft.com/office/powerpoint/2010/main" val="84282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 modern house on fire - Download Free Vectors, Clipart Graphics &amp; Vector  Art">
            <a:extLst>
              <a:ext uri="{FF2B5EF4-FFF2-40B4-BE49-F238E27FC236}">
                <a16:creationId xmlns:a16="http://schemas.microsoft.com/office/drawing/2014/main" id="{BA788BD5-7BA6-46A4-B7C0-F06CA669E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30137"/>
            <a:ext cx="2438400" cy="187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80F80A-2DF6-4BDF-A6D3-A9C8CDB695DD}"/>
              </a:ext>
            </a:extLst>
          </p:cNvPr>
          <p:cNvSpPr>
            <a:spLocks noGrp="1"/>
          </p:cNvSpPr>
          <p:nvPr>
            <p:ph type="title"/>
          </p:nvPr>
        </p:nvSpPr>
        <p:spPr>
          <a:xfrm>
            <a:off x="246880" y="-92396"/>
            <a:ext cx="7886700" cy="994172"/>
          </a:xfrm>
        </p:spPr>
        <p:txBody>
          <a:bodyPr>
            <a:normAutofit fontScale="90000"/>
          </a:bodyPr>
          <a:lstStyle/>
          <a:p>
            <a:r>
              <a:rPr lang="en-US" sz="3600" dirty="0"/>
              <a:t>Unmeasured/accounted for influences</a:t>
            </a:r>
            <a:endParaRPr lang="en-US" dirty="0"/>
          </a:p>
        </p:txBody>
      </p:sp>
      <p:sp>
        <p:nvSpPr>
          <p:cNvPr id="3" name="Content Placeholder 2">
            <a:extLst>
              <a:ext uri="{FF2B5EF4-FFF2-40B4-BE49-F238E27FC236}">
                <a16:creationId xmlns:a16="http://schemas.microsoft.com/office/drawing/2014/main" id="{B3585F7A-0422-D58A-FD61-634708F27CF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8591898-4ABA-4871-B4BF-0EE81401F9D4}"/>
              </a:ext>
            </a:extLst>
          </p:cNvPr>
          <p:cNvSpPr>
            <a:spLocks noGrp="1"/>
          </p:cNvSpPr>
          <p:nvPr>
            <p:ph type="sldNum" sz="quarter" idx="12"/>
          </p:nvPr>
        </p:nvSpPr>
        <p:spPr/>
        <p:txBody>
          <a:bodyPr/>
          <a:lstStyle/>
          <a:p>
            <a:fld id="{179A9A4E-4C82-4D44-9372-C31BB3818094}" type="slidenum">
              <a:rPr lang="en-US" smtClean="0"/>
              <a:pPr/>
              <a:t>48</a:t>
            </a:fld>
            <a:endParaRPr lang="en-US" dirty="0"/>
          </a:p>
        </p:txBody>
      </p:sp>
      <p:graphicFrame>
        <p:nvGraphicFramePr>
          <p:cNvPr id="5" name="Table 4">
            <a:extLst>
              <a:ext uri="{FF2B5EF4-FFF2-40B4-BE49-F238E27FC236}">
                <a16:creationId xmlns:a16="http://schemas.microsoft.com/office/drawing/2014/main" id="{F1F461F6-8163-416F-B011-7CE910E4FFAF}"/>
              </a:ext>
            </a:extLst>
          </p:cNvPr>
          <p:cNvGraphicFramePr/>
          <p:nvPr/>
        </p:nvGraphicFramePr>
        <p:xfrm>
          <a:off x="473597" y="1090751"/>
          <a:ext cx="3112033" cy="3076298"/>
        </p:xfrm>
        <a:graphic>
          <a:graphicData uri="http://schemas.openxmlformats.org/drawingml/2006/table">
            <a:tbl>
              <a:tblPr>
                <a:tableStyleId>{5C22544A-7EE6-4342-B048-85BDC9FD1C3A}</a:tableStyleId>
              </a:tblPr>
              <a:tblGrid>
                <a:gridCol w="749992">
                  <a:extLst>
                    <a:ext uri="{9D8B030D-6E8A-4147-A177-3AD203B41FA5}">
                      <a16:colId xmlns:a16="http://schemas.microsoft.com/office/drawing/2014/main" val="496870729"/>
                    </a:ext>
                  </a:extLst>
                </a:gridCol>
                <a:gridCol w="1094815">
                  <a:extLst>
                    <a:ext uri="{9D8B030D-6E8A-4147-A177-3AD203B41FA5}">
                      <a16:colId xmlns:a16="http://schemas.microsoft.com/office/drawing/2014/main" val="4288950226"/>
                    </a:ext>
                  </a:extLst>
                </a:gridCol>
                <a:gridCol w="1267226">
                  <a:extLst>
                    <a:ext uri="{9D8B030D-6E8A-4147-A177-3AD203B41FA5}">
                      <a16:colId xmlns:a16="http://schemas.microsoft.com/office/drawing/2014/main" val="3225199018"/>
                    </a:ext>
                  </a:extLst>
                </a:gridCol>
              </a:tblGrid>
              <a:tr h="162488">
                <a:tc>
                  <a:txBody>
                    <a:bodyPr/>
                    <a:lstStyle/>
                    <a:p>
                      <a:pPr algn="ctr" fontAlgn="b">
                        <a:spcBef>
                          <a:spcPts val="0"/>
                        </a:spcBef>
                        <a:spcAft>
                          <a:spcPts val="0"/>
                        </a:spcAft>
                      </a:pPr>
                      <a:r>
                        <a:rPr lang="en-US" sz="900" u="none" strike="noStrike">
                          <a:effectLst/>
                        </a:rPr>
                        <a:t>Date</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Insurance claim</a:t>
                      </a:r>
                      <a:endParaRPr lang="en-US" sz="1600" b="0" i="0" u="none" strike="noStrike">
                        <a:effectLst/>
                        <a:latin typeface="Arial" panose="020B0604020202020204" pitchFamily="34" charset="0"/>
                      </a:endParaRPr>
                    </a:p>
                  </a:txBody>
                  <a:tcPr marL="8645" marR="8645" marT="17289" marB="17289" anchor="b"/>
                </a:tc>
                <a:tc>
                  <a:txBody>
                    <a:bodyPr/>
                    <a:lstStyle/>
                    <a:p>
                      <a:pPr algn="ctr" fontAlgn="ctr">
                        <a:spcBef>
                          <a:spcPts val="0"/>
                        </a:spcBef>
                        <a:spcAft>
                          <a:spcPts val="0"/>
                        </a:spcAft>
                      </a:pPr>
                      <a:r>
                        <a:rPr lang="en-US" sz="900" u="none" strike="noStrike">
                          <a:effectLst/>
                        </a:rPr>
                        <a:t>Firemen dispatched</a:t>
                      </a:r>
                      <a:endParaRPr lang="en-US" sz="1600" b="0" i="0" u="none" strike="noStrike">
                        <a:effectLst/>
                        <a:latin typeface="Arial" panose="020B0604020202020204" pitchFamily="34" charset="0"/>
                      </a:endParaRPr>
                    </a:p>
                  </a:txBody>
                  <a:tcPr marL="8645" marR="8645" marT="17289" marB="17289" anchor="ctr"/>
                </a:tc>
                <a:extLst>
                  <a:ext uri="{0D108BD9-81ED-4DB2-BD59-A6C34878D82A}">
                    <a16:rowId xmlns:a16="http://schemas.microsoft.com/office/drawing/2014/main" val="3800071859"/>
                  </a:ext>
                </a:extLst>
              </a:tr>
              <a:tr h="181535">
                <a:tc>
                  <a:txBody>
                    <a:bodyPr/>
                    <a:lstStyle/>
                    <a:p>
                      <a:pPr algn="r" fontAlgn="b">
                        <a:spcBef>
                          <a:spcPts val="0"/>
                        </a:spcBef>
                        <a:spcAft>
                          <a:spcPts val="0"/>
                        </a:spcAft>
                      </a:pPr>
                      <a:r>
                        <a:rPr lang="en-US" sz="900" u="none" strike="noStrike">
                          <a:effectLst/>
                        </a:rPr>
                        <a:t>1/5/2020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$20,020.00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616959224"/>
                  </a:ext>
                </a:extLst>
              </a:tr>
              <a:tr h="181535">
                <a:tc>
                  <a:txBody>
                    <a:bodyPr/>
                    <a:lstStyle/>
                    <a:p>
                      <a:pPr algn="r" fontAlgn="b">
                        <a:spcBef>
                          <a:spcPts val="0"/>
                        </a:spcBef>
                        <a:spcAft>
                          <a:spcPts val="0"/>
                        </a:spcAft>
                      </a:pPr>
                      <a:r>
                        <a:rPr lang="en-US" sz="900" u="none" strike="noStrike">
                          <a:effectLst/>
                        </a:rPr>
                        <a:t>2/5/2020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$100,000.00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02857532"/>
                  </a:ext>
                </a:extLst>
              </a:tr>
              <a:tr h="181535">
                <a:tc>
                  <a:txBody>
                    <a:bodyPr/>
                    <a:lstStyle/>
                    <a:p>
                      <a:pPr algn="r" fontAlgn="b">
                        <a:spcBef>
                          <a:spcPts val="0"/>
                        </a:spcBef>
                        <a:spcAft>
                          <a:spcPts val="0"/>
                        </a:spcAft>
                      </a:pPr>
                      <a:r>
                        <a:rPr lang="en-US" sz="900" u="none" strike="noStrike">
                          <a:effectLst/>
                        </a:rPr>
                        <a:t>3/5/2020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596416763"/>
                  </a:ext>
                </a:extLst>
              </a:tr>
              <a:tr h="181535">
                <a:tc>
                  <a:txBody>
                    <a:bodyPr/>
                    <a:lstStyle/>
                    <a:p>
                      <a:pPr algn="r" fontAlgn="b">
                        <a:spcBef>
                          <a:spcPts val="0"/>
                        </a:spcBef>
                        <a:spcAft>
                          <a:spcPts val="0"/>
                        </a:spcAft>
                      </a:pPr>
                      <a:r>
                        <a:rPr lang="en-US" sz="900" u="none" strike="noStrike">
                          <a:effectLst/>
                        </a:rPr>
                        <a:t>4/5/2020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$23,478.00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2528845498"/>
                  </a:ext>
                </a:extLst>
              </a:tr>
              <a:tr h="181535">
                <a:tc>
                  <a:txBody>
                    <a:bodyPr/>
                    <a:lstStyle/>
                    <a:p>
                      <a:pPr algn="r" fontAlgn="b">
                        <a:spcBef>
                          <a:spcPts val="0"/>
                        </a:spcBef>
                        <a:spcAft>
                          <a:spcPts val="0"/>
                        </a:spcAft>
                      </a:pPr>
                      <a:r>
                        <a:rPr lang="en-US" sz="900" u="none" strike="noStrike">
                          <a:effectLst/>
                        </a:rPr>
                        <a:t>5/5/2020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$234,776.00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14</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848969414"/>
                  </a:ext>
                </a:extLst>
              </a:tr>
              <a:tr h="181535">
                <a:tc>
                  <a:txBody>
                    <a:bodyPr/>
                    <a:lstStyle/>
                    <a:p>
                      <a:pPr algn="r" fontAlgn="b">
                        <a:spcBef>
                          <a:spcPts val="0"/>
                        </a:spcBef>
                        <a:spcAft>
                          <a:spcPts val="0"/>
                        </a:spcAft>
                      </a:pPr>
                      <a:r>
                        <a:rPr lang="en-US" sz="900" u="none" strike="noStrike">
                          <a:effectLst/>
                        </a:rPr>
                        <a:t>6/5/2020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$200,500.00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2157506831"/>
                  </a:ext>
                </a:extLst>
              </a:tr>
              <a:tr h="181535">
                <a:tc>
                  <a:txBody>
                    <a:bodyPr/>
                    <a:lstStyle/>
                    <a:p>
                      <a:pPr algn="r" fontAlgn="b">
                        <a:spcBef>
                          <a:spcPts val="0"/>
                        </a:spcBef>
                        <a:spcAft>
                          <a:spcPts val="0"/>
                        </a:spcAft>
                      </a:pPr>
                      <a:r>
                        <a:rPr lang="en-US" sz="900" u="none" strike="noStrike">
                          <a:effectLst/>
                        </a:rPr>
                        <a:t>7/5/2020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$1,220,500.00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885320786"/>
                  </a:ext>
                </a:extLst>
              </a:tr>
              <a:tr h="181535">
                <a:tc>
                  <a:txBody>
                    <a:bodyPr/>
                    <a:lstStyle/>
                    <a:p>
                      <a:pPr algn="r" fontAlgn="b">
                        <a:spcBef>
                          <a:spcPts val="0"/>
                        </a:spcBef>
                        <a:spcAft>
                          <a:spcPts val="0"/>
                        </a:spcAft>
                      </a:pPr>
                      <a:r>
                        <a:rPr lang="en-US" sz="900" u="none" strike="noStrike">
                          <a:effectLst/>
                        </a:rPr>
                        <a:t>8/5/2020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14</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4138202954"/>
                  </a:ext>
                </a:extLst>
              </a:tr>
              <a:tr h="181535">
                <a:tc>
                  <a:txBody>
                    <a:bodyPr/>
                    <a:lstStyle/>
                    <a:p>
                      <a:pPr algn="r" fontAlgn="b">
                        <a:spcBef>
                          <a:spcPts val="0"/>
                        </a:spcBef>
                        <a:spcAft>
                          <a:spcPts val="0"/>
                        </a:spcAft>
                      </a:pPr>
                      <a:r>
                        <a:rPr lang="en-US" sz="900" u="none" strike="noStrike">
                          <a:effectLst/>
                        </a:rPr>
                        <a:t>9/5/2020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$5,690.00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0444841"/>
                  </a:ext>
                </a:extLst>
              </a:tr>
              <a:tr h="181535">
                <a:tc>
                  <a:txBody>
                    <a:bodyPr/>
                    <a:lstStyle/>
                    <a:p>
                      <a:pPr algn="r" fontAlgn="b">
                        <a:spcBef>
                          <a:spcPts val="0"/>
                        </a:spcBef>
                        <a:spcAft>
                          <a:spcPts val="0"/>
                        </a:spcAft>
                      </a:pPr>
                      <a:r>
                        <a:rPr lang="en-US" sz="900" u="none" strike="noStrike">
                          <a:effectLst/>
                        </a:rPr>
                        <a:t>10/5/2020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$456,231.00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15826047"/>
                  </a:ext>
                </a:extLst>
              </a:tr>
              <a:tr h="181535">
                <a:tc>
                  <a:txBody>
                    <a:bodyPr/>
                    <a:lstStyle/>
                    <a:p>
                      <a:pPr algn="r" fontAlgn="b">
                        <a:spcBef>
                          <a:spcPts val="0"/>
                        </a:spcBef>
                        <a:spcAft>
                          <a:spcPts val="0"/>
                        </a:spcAft>
                      </a:pPr>
                      <a:r>
                        <a:rPr lang="en-US" sz="900" u="none" strike="noStrike">
                          <a:effectLst/>
                        </a:rPr>
                        <a:t>11/5/2020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396828451"/>
                  </a:ext>
                </a:extLst>
              </a:tr>
              <a:tr h="181535">
                <a:tc>
                  <a:txBody>
                    <a:bodyPr/>
                    <a:lstStyle/>
                    <a:p>
                      <a:pPr algn="r" fontAlgn="b">
                        <a:spcBef>
                          <a:spcPts val="0"/>
                        </a:spcBef>
                        <a:spcAft>
                          <a:spcPts val="0"/>
                        </a:spcAft>
                      </a:pPr>
                      <a:r>
                        <a:rPr lang="en-US" sz="900" u="none" strike="noStrike">
                          <a:effectLst/>
                        </a:rPr>
                        <a:t>12/5/2020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$890,900.00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4223103282"/>
                  </a:ext>
                </a:extLst>
              </a:tr>
              <a:tr h="181535">
                <a:tc>
                  <a:txBody>
                    <a:bodyPr/>
                    <a:lstStyle/>
                    <a:p>
                      <a:pPr algn="r" fontAlgn="b">
                        <a:spcBef>
                          <a:spcPts val="0"/>
                        </a:spcBef>
                        <a:spcAft>
                          <a:spcPts val="0"/>
                        </a:spcAft>
                      </a:pPr>
                      <a:r>
                        <a:rPr lang="en-US" sz="900" u="none" strike="noStrike">
                          <a:effectLst/>
                        </a:rPr>
                        <a:t>13/05/2020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$760,000.00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27</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857593119"/>
                  </a:ext>
                </a:extLst>
              </a:tr>
              <a:tr h="181535">
                <a:tc>
                  <a:txBody>
                    <a:bodyPr/>
                    <a:lstStyle/>
                    <a:p>
                      <a:pPr algn="r" fontAlgn="b">
                        <a:spcBef>
                          <a:spcPts val="0"/>
                        </a:spcBef>
                        <a:spcAft>
                          <a:spcPts val="0"/>
                        </a:spcAft>
                      </a:pPr>
                      <a:r>
                        <a:rPr lang="en-US" sz="900" u="none" strike="noStrike">
                          <a:effectLst/>
                        </a:rPr>
                        <a:t>14/05/2020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$49,000.00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17958250"/>
                  </a:ext>
                </a:extLst>
              </a:tr>
              <a:tr h="181535">
                <a:tc>
                  <a:txBody>
                    <a:bodyPr/>
                    <a:lstStyle/>
                    <a:p>
                      <a:pPr algn="r" fontAlgn="b">
                        <a:spcBef>
                          <a:spcPts val="0"/>
                        </a:spcBef>
                        <a:spcAft>
                          <a:spcPts val="0"/>
                        </a:spcAft>
                      </a:pPr>
                      <a:r>
                        <a:rPr lang="en-US" sz="900" u="none" strike="noStrike">
                          <a:effectLst/>
                        </a:rPr>
                        <a:t>15/05/2020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$86,000.00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10</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639789629"/>
                  </a:ext>
                </a:extLst>
              </a:tr>
              <a:tr h="181535">
                <a:tc>
                  <a:txBody>
                    <a:bodyPr/>
                    <a:lstStyle/>
                    <a:p>
                      <a:pPr algn="r" fontAlgn="b">
                        <a:spcBef>
                          <a:spcPts val="0"/>
                        </a:spcBef>
                        <a:spcAft>
                          <a:spcPts val="0"/>
                        </a:spcAft>
                      </a:pPr>
                      <a:r>
                        <a:rPr lang="en-US" sz="900" u="none" strike="noStrike">
                          <a:effectLst/>
                        </a:rPr>
                        <a:t>16/05/2020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$389,000.00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dirty="0">
                          <a:effectLst/>
                        </a:rPr>
                        <a:t>23</a:t>
                      </a:r>
                      <a:endParaRPr lang="en-US" sz="1600" b="0" i="0" u="none" strike="noStrike" dirty="0">
                        <a:effectLst/>
                        <a:latin typeface="Arial" panose="020B0604020202020204" pitchFamily="34" charset="0"/>
                      </a:endParaRPr>
                    </a:p>
                  </a:txBody>
                  <a:tcPr marL="8645" marR="8645" marT="17289" marB="17289" anchor="b"/>
                </a:tc>
                <a:extLst>
                  <a:ext uri="{0D108BD9-81ED-4DB2-BD59-A6C34878D82A}">
                    <a16:rowId xmlns:a16="http://schemas.microsoft.com/office/drawing/2014/main" val="4125970889"/>
                  </a:ext>
                </a:extLst>
              </a:tr>
            </a:tbl>
          </a:graphicData>
        </a:graphic>
      </p:graphicFrame>
      <p:sp>
        <p:nvSpPr>
          <p:cNvPr id="9" name="TextBox 8">
            <a:extLst>
              <a:ext uri="{FF2B5EF4-FFF2-40B4-BE49-F238E27FC236}">
                <a16:creationId xmlns:a16="http://schemas.microsoft.com/office/drawing/2014/main" id="{9847C337-7D22-4925-883F-7562872975A9}"/>
              </a:ext>
            </a:extLst>
          </p:cNvPr>
          <p:cNvSpPr txBox="1"/>
          <p:nvPr/>
        </p:nvSpPr>
        <p:spPr>
          <a:xfrm>
            <a:off x="6955806" y="2174729"/>
            <a:ext cx="2081019" cy="307777"/>
          </a:xfrm>
          <a:prstGeom prst="rect">
            <a:avLst/>
          </a:prstGeom>
          <a:noFill/>
        </p:spPr>
        <p:txBody>
          <a:bodyPr wrap="none" rtlCol="0">
            <a:spAutoFit/>
          </a:bodyPr>
          <a:lstStyle/>
          <a:p>
            <a:r>
              <a:rPr lang="en-US" sz="1400" dirty="0"/>
              <a:t>Why is this model wrong?</a:t>
            </a:r>
          </a:p>
        </p:txBody>
      </p:sp>
      <p:grpSp>
        <p:nvGrpSpPr>
          <p:cNvPr id="37" name="Group 36">
            <a:extLst>
              <a:ext uri="{FF2B5EF4-FFF2-40B4-BE49-F238E27FC236}">
                <a16:creationId xmlns:a16="http://schemas.microsoft.com/office/drawing/2014/main" id="{064110F3-E381-474B-8164-EEE1FAAB0531}"/>
              </a:ext>
            </a:extLst>
          </p:cNvPr>
          <p:cNvGrpSpPr/>
          <p:nvPr/>
        </p:nvGrpSpPr>
        <p:grpSpPr>
          <a:xfrm>
            <a:off x="7099496" y="2601629"/>
            <a:ext cx="1928620" cy="222056"/>
            <a:chOff x="7104180" y="3122272"/>
            <a:chExt cx="1928620" cy="222056"/>
          </a:xfrm>
        </p:grpSpPr>
        <p:sp>
          <p:nvSpPr>
            <p:cNvPr id="12" name="Oval 11">
              <a:extLst>
                <a:ext uri="{FF2B5EF4-FFF2-40B4-BE49-F238E27FC236}">
                  <a16:creationId xmlns:a16="http://schemas.microsoft.com/office/drawing/2014/main" id="{808C5111-CF89-4B91-B9D1-90DC9F8B5862}"/>
                </a:ext>
              </a:extLst>
            </p:cNvPr>
            <p:cNvSpPr/>
            <p:nvPr/>
          </p:nvSpPr>
          <p:spPr bwMode="auto">
            <a:xfrm>
              <a:off x="7104180" y="3122272"/>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 Firemen</a:t>
              </a:r>
            </a:p>
          </p:txBody>
        </p:sp>
        <p:sp>
          <p:nvSpPr>
            <p:cNvPr id="13" name="Oval 12">
              <a:extLst>
                <a:ext uri="{FF2B5EF4-FFF2-40B4-BE49-F238E27FC236}">
                  <a16:creationId xmlns:a16="http://schemas.microsoft.com/office/drawing/2014/main" id="{F5471297-3AF7-4132-ADB4-497C14201F74}"/>
                </a:ext>
              </a:extLst>
            </p:cNvPr>
            <p:cNvSpPr/>
            <p:nvPr/>
          </p:nvSpPr>
          <p:spPr bwMode="auto">
            <a:xfrm>
              <a:off x="8373290" y="3122272"/>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Cost</a:t>
              </a:r>
            </a:p>
          </p:txBody>
        </p:sp>
        <p:cxnSp>
          <p:nvCxnSpPr>
            <p:cNvPr id="16" name="Straight Arrow Connector 15">
              <a:extLst>
                <a:ext uri="{FF2B5EF4-FFF2-40B4-BE49-F238E27FC236}">
                  <a16:creationId xmlns:a16="http://schemas.microsoft.com/office/drawing/2014/main" id="{0CF091CF-580E-4E9C-A8FB-DC6A9495841F}"/>
                </a:ext>
              </a:extLst>
            </p:cNvPr>
            <p:cNvCxnSpPr>
              <a:cxnSpLocks/>
              <a:stCxn id="12" idx="6"/>
              <a:endCxn id="13" idx="2"/>
            </p:cNvCxnSpPr>
            <p:nvPr/>
          </p:nvCxnSpPr>
          <p:spPr bwMode="auto">
            <a:xfrm>
              <a:off x="7763690" y="3233300"/>
              <a:ext cx="609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24" name="Oval 23">
            <a:extLst>
              <a:ext uri="{FF2B5EF4-FFF2-40B4-BE49-F238E27FC236}">
                <a16:creationId xmlns:a16="http://schemas.microsoft.com/office/drawing/2014/main" id="{D56AABC9-DFD2-43DA-917D-995581620DA4}"/>
              </a:ext>
            </a:extLst>
          </p:cNvPr>
          <p:cNvSpPr/>
          <p:nvPr/>
        </p:nvSpPr>
        <p:spPr bwMode="auto">
          <a:xfrm>
            <a:off x="7079102" y="3547939"/>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 Firemen</a:t>
            </a:r>
          </a:p>
        </p:txBody>
      </p:sp>
      <p:sp>
        <p:nvSpPr>
          <p:cNvPr id="25" name="Oval 24">
            <a:extLst>
              <a:ext uri="{FF2B5EF4-FFF2-40B4-BE49-F238E27FC236}">
                <a16:creationId xmlns:a16="http://schemas.microsoft.com/office/drawing/2014/main" id="{9DAA912E-3756-4713-B4F2-CBD7523169F3}"/>
              </a:ext>
            </a:extLst>
          </p:cNvPr>
          <p:cNvSpPr/>
          <p:nvPr/>
        </p:nvSpPr>
        <p:spPr bwMode="auto">
          <a:xfrm>
            <a:off x="8348212" y="3547939"/>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Cost</a:t>
            </a:r>
          </a:p>
        </p:txBody>
      </p:sp>
      <p:cxnSp>
        <p:nvCxnSpPr>
          <p:cNvPr id="26" name="Straight Arrow Connector 25">
            <a:extLst>
              <a:ext uri="{FF2B5EF4-FFF2-40B4-BE49-F238E27FC236}">
                <a16:creationId xmlns:a16="http://schemas.microsoft.com/office/drawing/2014/main" id="{A8DC1DBA-B8EE-4D2D-A267-D1BEB9807458}"/>
              </a:ext>
            </a:extLst>
          </p:cNvPr>
          <p:cNvCxnSpPr>
            <a:cxnSpLocks/>
            <a:stCxn id="24" idx="4"/>
            <a:endCxn id="34" idx="1"/>
          </p:cNvCxnSpPr>
          <p:nvPr/>
        </p:nvCxnSpPr>
        <p:spPr bwMode="auto">
          <a:xfrm>
            <a:off x="7408857" y="3769995"/>
            <a:ext cx="333892" cy="2056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EB3629C9-485E-4397-B633-B1880FA5042F}"/>
              </a:ext>
            </a:extLst>
          </p:cNvPr>
          <p:cNvCxnSpPr>
            <a:cxnSpLocks/>
            <a:stCxn id="25" idx="4"/>
            <a:endCxn id="34" idx="7"/>
          </p:cNvCxnSpPr>
          <p:nvPr/>
        </p:nvCxnSpPr>
        <p:spPr bwMode="auto">
          <a:xfrm flipH="1">
            <a:off x="8209093" y="3769995"/>
            <a:ext cx="468874" cy="2056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4" name="Oval 33">
            <a:extLst>
              <a:ext uri="{FF2B5EF4-FFF2-40B4-BE49-F238E27FC236}">
                <a16:creationId xmlns:a16="http://schemas.microsoft.com/office/drawing/2014/main" id="{AEBFBCE0-9621-4D20-AC7A-10E854F3BA58}"/>
              </a:ext>
            </a:extLst>
          </p:cNvPr>
          <p:cNvSpPr/>
          <p:nvPr/>
        </p:nvSpPr>
        <p:spPr bwMode="auto">
          <a:xfrm>
            <a:off x="7646166" y="3943175"/>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Size of fire</a:t>
            </a:r>
          </a:p>
        </p:txBody>
      </p:sp>
      <p:sp>
        <p:nvSpPr>
          <p:cNvPr id="40" name="TextBox 39">
            <a:extLst>
              <a:ext uri="{FF2B5EF4-FFF2-40B4-BE49-F238E27FC236}">
                <a16:creationId xmlns:a16="http://schemas.microsoft.com/office/drawing/2014/main" id="{DD7F0711-A1DB-4B67-BDE6-E2C83901C801}"/>
              </a:ext>
            </a:extLst>
          </p:cNvPr>
          <p:cNvSpPr txBox="1"/>
          <p:nvPr/>
        </p:nvSpPr>
        <p:spPr>
          <a:xfrm>
            <a:off x="7017868" y="3127056"/>
            <a:ext cx="2081019" cy="1261884"/>
          </a:xfrm>
          <a:prstGeom prst="rect">
            <a:avLst/>
          </a:prstGeom>
          <a:noFill/>
        </p:spPr>
        <p:txBody>
          <a:bodyPr wrap="square" rtlCol="0">
            <a:spAutoFit/>
          </a:bodyPr>
          <a:lstStyle/>
          <a:p>
            <a:pPr algn="ctr"/>
            <a:r>
              <a:rPr lang="en-US" sz="1400" dirty="0"/>
              <a:t>Unaccounted for Factor! </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r>
              <a:rPr lang="en-US" sz="800" dirty="0"/>
              <a:t>(a spurious correlation)</a:t>
            </a:r>
          </a:p>
        </p:txBody>
      </p:sp>
      <p:graphicFrame>
        <p:nvGraphicFramePr>
          <p:cNvPr id="38" name="Chart 37">
            <a:extLst>
              <a:ext uri="{FF2B5EF4-FFF2-40B4-BE49-F238E27FC236}">
                <a16:creationId xmlns:a16="http://schemas.microsoft.com/office/drawing/2014/main" id="{749F74E8-82C9-4ED0-A29E-ED61DE56DDBF}"/>
              </a:ext>
            </a:extLst>
          </p:cNvPr>
          <p:cNvGraphicFramePr>
            <a:graphicFrameLocks/>
          </p:cNvGraphicFramePr>
          <p:nvPr/>
        </p:nvGraphicFramePr>
        <p:xfrm>
          <a:off x="3593767" y="1482541"/>
          <a:ext cx="329184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a:extLst>
              <a:ext uri="{FF2B5EF4-FFF2-40B4-BE49-F238E27FC236}">
                <a16:creationId xmlns:a16="http://schemas.microsoft.com/office/drawing/2014/main" id="{0C1CE5BA-B06F-4726-A197-429EC2E70147}"/>
              </a:ext>
            </a:extLst>
          </p:cNvPr>
          <p:cNvGraphicFramePr>
            <a:graphicFrameLocks/>
          </p:cNvGraphicFramePr>
          <p:nvPr>
            <p:extLst>
              <p:ext uri="{D42A27DB-BD31-4B8C-83A1-F6EECF244321}">
                <p14:modId xmlns:p14="http://schemas.microsoft.com/office/powerpoint/2010/main" val="474430806"/>
              </p:ext>
            </p:extLst>
          </p:nvPr>
        </p:nvGraphicFramePr>
        <p:xfrm>
          <a:off x="3593767" y="1482541"/>
          <a:ext cx="3301812" cy="2917505"/>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BA8089A3-6551-4FA9-A5DA-935342DBB9E6}"/>
              </a:ext>
            </a:extLst>
          </p:cNvPr>
          <p:cNvSpPr txBox="1"/>
          <p:nvPr/>
        </p:nvSpPr>
        <p:spPr>
          <a:xfrm>
            <a:off x="7515856" y="2491794"/>
            <a:ext cx="1085041" cy="246221"/>
          </a:xfrm>
          <a:prstGeom prst="rect">
            <a:avLst/>
          </a:prstGeom>
          <a:noFill/>
        </p:spPr>
        <p:txBody>
          <a:bodyPr wrap="square">
            <a:spAutoFit/>
          </a:bodyPr>
          <a:lstStyle/>
          <a:p>
            <a:pPr algn="ctr" rtl="0">
              <a:defRPr sz="900" b="0" i="0" u="none" strike="noStrike" kern="1200" baseline="0">
                <a:solidFill>
                  <a:srgbClr val="000000">
                    <a:lumMod val="65000"/>
                    <a:lumOff val="35000"/>
                  </a:srgbClr>
                </a:solidFill>
                <a:latin typeface="+mn-lt"/>
                <a:ea typeface="+mn-ea"/>
                <a:cs typeface="+mn-cs"/>
              </a:defRPr>
            </a:pPr>
            <a:r>
              <a:rPr lang="en-US" sz="500" baseline="0" dirty="0"/>
              <a:t>y = 1715.3x</a:t>
            </a:r>
            <a:r>
              <a:rPr lang="en-US" sz="500" baseline="30000" dirty="0"/>
              <a:t>2</a:t>
            </a:r>
            <a:r>
              <a:rPr lang="en-US" sz="500" baseline="0" dirty="0"/>
              <a:t> - 13623x + 21404</a:t>
            </a:r>
            <a:br>
              <a:rPr lang="en-US" sz="500" baseline="0" dirty="0"/>
            </a:br>
            <a:r>
              <a:rPr lang="en-US" sz="500" baseline="0" dirty="0"/>
              <a:t>R² = 0.9011</a:t>
            </a:r>
            <a:endParaRPr lang="en-US" sz="500" dirty="0"/>
          </a:p>
        </p:txBody>
      </p:sp>
    </p:spTree>
    <p:extLst>
      <p:ext uri="{BB962C8B-B14F-4D97-AF65-F5344CB8AC3E}">
        <p14:creationId xmlns:p14="http://schemas.microsoft.com/office/powerpoint/2010/main" val="16181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animBg="1"/>
      <p:bldP spid="25" grpId="0" animBg="1"/>
      <p:bldP spid="34" grpId="0" animBg="1"/>
      <p:bldP spid="40" grpId="0"/>
      <p:bldGraphic spid="38" grpId="0">
        <p:bldAsOne/>
      </p:bldGraphic>
      <p:bldGraphic spid="39" grpId="0">
        <p:bldAsOne/>
      </p:bldGraphic>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EA0F-3AC8-44E5-BCDE-65505579A82B}"/>
              </a:ext>
            </a:extLst>
          </p:cNvPr>
          <p:cNvSpPr>
            <a:spLocks noGrp="1"/>
          </p:cNvSpPr>
          <p:nvPr>
            <p:ph type="title"/>
          </p:nvPr>
        </p:nvSpPr>
        <p:spPr/>
        <p:txBody>
          <a:bodyPr/>
          <a:lstStyle/>
          <a:p>
            <a:r>
              <a:rPr lang="en-US" dirty="0"/>
              <a:t>How do we handle random “noise”</a:t>
            </a:r>
          </a:p>
        </p:txBody>
      </p:sp>
      <p:sp>
        <p:nvSpPr>
          <p:cNvPr id="3" name="Content Placeholder 2">
            <a:extLst>
              <a:ext uri="{FF2B5EF4-FFF2-40B4-BE49-F238E27FC236}">
                <a16:creationId xmlns:a16="http://schemas.microsoft.com/office/drawing/2014/main" id="{335E22F4-9A01-4751-A654-1742BD9C16A4}"/>
              </a:ext>
            </a:extLst>
          </p:cNvPr>
          <p:cNvSpPr>
            <a:spLocks noGrp="1"/>
          </p:cNvSpPr>
          <p:nvPr>
            <p:ph idx="1"/>
          </p:nvPr>
        </p:nvSpPr>
        <p:spPr>
          <a:xfrm>
            <a:off x="628650" y="1369219"/>
            <a:ext cx="7594792" cy="3263504"/>
          </a:xfrm>
        </p:spPr>
        <p:txBody>
          <a:bodyPr/>
          <a:lstStyle/>
          <a:p>
            <a:r>
              <a:rPr lang="en-US" dirty="0"/>
              <a:t>Recognize that randomness exists</a:t>
            </a:r>
          </a:p>
          <a:p>
            <a:pPr lvl="1"/>
            <a:r>
              <a:rPr lang="en-US" dirty="0"/>
              <a:t>“overfitting” a model may make it fragile</a:t>
            </a:r>
          </a:p>
          <a:p>
            <a:r>
              <a:rPr lang="en-US" dirty="0"/>
              <a:t>Make sure there are no patterns in the noise </a:t>
            </a:r>
          </a:p>
          <a:p>
            <a:pPr lvl="1"/>
            <a:r>
              <a:rPr lang="en-US" dirty="0"/>
              <a:t>If there were patterns, it wouldn’t be random noise. </a:t>
            </a:r>
          </a:p>
          <a:p>
            <a:r>
              <a:rPr lang="en-US" dirty="0"/>
              <a:t>Don’t find patterns that are not there</a:t>
            </a:r>
          </a:p>
          <a:p>
            <a:pPr lvl="1"/>
            <a:r>
              <a:rPr lang="en-US" dirty="0"/>
              <a:t>Don’t fit your model to match the random noise</a:t>
            </a:r>
          </a:p>
          <a:p>
            <a:r>
              <a:rPr lang="en-US" dirty="0"/>
              <a:t>Measure the performance of the model</a:t>
            </a:r>
          </a:p>
          <a:p>
            <a:pPr lvl="1"/>
            <a:r>
              <a:rPr lang="en-US" dirty="0"/>
              <a:t>In the practice, models are never 100% accurate</a:t>
            </a:r>
          </a:p>
        </p:txBody>
      </p:sp>
      <p:sp>
        <p:nvSpPr>
          <p:cNvPr id="4" name="Slide Number Placeholder 3">
            <a:extLst>
              <a:ext uri="{FF2B5EF4-FFF2-40B4-BE49-F238E27FC236}">
                <a16:creationId xmlns:a16="http://schemas.microsoft.com/office/drawing/2014/main" id="{4CF6B698-7534-4756-8EAD-40268BCFBCDD}"/>
              </a:ext>
            </a:extLst>
          </p:cNvPr>
          <p:cNvSpPr>
            <a:spLocks noGrp="1"/>
          </p:cNvSpPr>
          <p:nvPr>
            <p:ph type="sldNum" sz="quarter" idx="12"/>
          </p:nvPr>
        </p:nvSpPr>
        <p:spPr/>
        <p:txBody>
          <a:bodyPr/>
          <a:lstStyle/>
          <a:p>
            <a:fld id="{179A9A4E-4C82-4D44-9372-C31BB3818094}" type="slidenum">
              <a:rPr lang="en-US" smtClean="0"/>
              <a:pPr/>
              <a:t>49</a:t>
            </a:fld>
            <a:endParaRPr lang="en-US" dirty="0"/>
          </a:p>
        </p:txBody>
      </p:sp>
    </p:spTree>
    <p:extLst>
      <p:ext uri="{BB962C8B-B14F-4D97-AF65-F5344CB8AC3E}">
        <p14:creationId xmlns:p14="http://schemas.microsoft.com/office/powerpoint/2010/main" val="319304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Course Introduction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5</a:t>
            </a:fld>
            <a:endParaRPr lang="en-US" dirty="0"/>
          </a:p>
        </p:txBody>
      </p:sp>
    </p:spTree>
    <p:extLst>
      <p:ext uri="{BB962C8B-B14F-4D97-AF65-F5344CB8AC3E}">
        <p14:creationId xmlns:p14="http://schemas.microsoft.com/office/powerpoint/2010/main" val="2672216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EA0F-3AC8-44E5-BCDE-65505579A82B}"/>
              </a:ext>
            </a:extLst>
          </p:cNvPr>
          <p:cNvSpPr>
            <a:spLocks noGrp="1"/>
          </p:cNvSpPr>
          <p:nvPr>
            <p:ph type="title"/>
          </p:nvPr>
        </p:nvSpPr>
        <p:spPr/>
        <p:txBody>
          <a:bodyPr/>
          <a:lstStyle/>
          <a:p>
            <a:r>
              <a:rPr lang="en-US" dirty="0"/>
              <a:t>In the world Random or Determined?</a:t>
            </a:r>
          </a:p>
        </p:txBody>
      </p:sp>
      <p:sp>
        <p:nvSpPr>
          <p:cNvPr id="3" name="Content Placeholder 2">
            <a:extLst>
              <a:ext uri="{FF2B5EF4-FFF2-40B4-BE49-F238E27FC236}">
                <a16:creationId xmlns:a16="http://schemas.microsoft.com/office/drawing/2014/main" id="{335E22F4-9A01-4751-A654-1742BD9C16A4}"/>
              </a:ext>
            </a:extLst>
          </p:cNvPr>
          <p:cNvSpPr>
            <a:spLocks noGrp="1"/>
          </p:cNvSpPr>
          <p:nvPr>
            <p:ph idx="1"/>
          </p:nvPr>
        </p:nvSpPr>
        <p:spPr/>
        <p:txBody>
          <a:bodyPr/>
          <a:lstStyle/>
          <a:p>
            <a:r>
              <a:rPr lang="en-US" dirty="0"/>
              <a:t>This is a deep philosophical debate</a:t>
            </a:r>
          </a:p>
          <a:p>
            <a:pPr lvl="1"/>
            <a:r>
              <a:rPr lang="en-US" sz="1800" dirty="0"/>
              <a:t>A term often used is “signal and noise”. We look for “signal”, this is a consistency in the data that can be expected to be reasonably durable in the near future. But there is always some level of noise in real world data. </a:t>
            </a:r>
          </a:p>
          <a:p>
            <a:r>
              <a:rPr lang="en-US" sz="2400" dirty="0"/>
              <a:t>Something to ponder… If we could properly measure and account for every event from the birth of the universe – would we eliminate noise? Or is “noise” (randomness) inherent in the universe?</a:t>
            </a:r>
          </a:p>
        </p:txBody>
      </p:sp>
      <p:sp>
        <p:nvSpPr>
          <p:cNvPr id="4" name="Slide Number Placeholder 3">
            <a:extLst>
              <a:ext uri="{FF2B5EF4-FFF2-40B4-BE49-F238E27FC236}">
                <a16:creationId xmlns:a16="http://schemas.microsoft.com/office/drawing/2014/main" id="{4CF6B698-7534-4756-8EAD-40268BCFBCDD}"/>
              </a:ext>
            </a:extLst>
          </p:cNvPr>
          <p:cNvSpPr>
            <a:spLocks noGrp="1"/>
          </p:cNvSpPr>
          <p:nvPr>
            <p:ph type="sldNum" sz="quarter" idx="12"/>
          </p:nvPr>
        </p:nvSpPr>
        <p:spPr/>
        <p:txBody>
          <a:bodyPr/>
          <a:lstStyle/>
          <a:p>
            <a:fld id="{179A9A4E-4C82-4D44-9372-C31BB3818094}" type="slidenum">
              <a:rPr lang="en-US" smtClean="0"/>
              <a:pPr/>
              <a:t>50</a:t>
            </a:fld>
            <a:endParaRPr lang="en-US" dirty="0"/>
          </a:p>
        </p:txBody>
      </p:sp>
    </p:spTree>
    <p:extLst>
      <p:ext uri="{BB962C8B-B14F-4D97-AF65-F5344CB8AC3E}">
        <p14:creationId xmlns:p14="http://schemas.microsoft.com/office/powerpoint/2010/main" val="932194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A97-EBEF-BD96-21F4-8460CA87BB8E}"/>
              </a:ext>
            </a:extLst>
          </p:cNvPr>
          <p:cNvSpPr>
            <a:spLocks noGrp="1"/>
          </p:cNvSpPr>
          <p:nvPr>
            <p:ph type="title"/>
          </p:nvPr>
        </p:nvSpPr>
        <p:spPr/>
        <p:txBody>
          <a:bodyPr/>
          <a:lstStyle/>
          <a:p>
            <a:r>
              <a:rPr lang="en-US" dirty="0" err="1"/>
              <a:t>DataCamp</a:t>
            </a:r>
            <a:endParaRPr lang="en-US" dirty="0"/>
          </a:p>
        </p:txBody>
      </p:sp>
    </p:spTree>
    <p:extLst>
      <p:ext uri="{BB962C8B-B14F-4D97-AF65-F5344CB8AC3E}">
        <p14:creationId xmlns:p14="http://schemas.microsoft.com/office/powerpoint/2010/main" val="2906110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B449-EE29-40AF-D346-7EBD1B6E1FBE}"/>
              </a:ext>
            </a:extLst>
          </p:cNvPr>
          <p:cNvSpPr>
            <a:spLocks noGrp="1"/>
          </p:cNvSpPr>
          <p:nvPr>
            <p:ph type="title"/>
          </p:nvPr>
        </p:nvSpPr>
        <p:spPr/>
        <p:txBody>
          <a:bodyPr/>
          <a:lstStyle/>
          <a:p>
            <a:r>
              <a:rPr lang="en-US" dirty="0"/>
              <a:t>Data Camp</a:t>
            </a:r>
          </a:p>
        </p:txBody>
      </p:sp>
      <p:sp>
        <p:nvSpPr>
          <p:cNvPr id="3" name="Content Placeholder 2">
            <a:extLst>
              <a:ext uri="{FF2B5EF4-FFF2-40B4-BE49-F238E27FC236}">
                <a16:creationId xmlns:a16="http://schemas.microsoft.com/office/drawing/2014/main" id="{26E2A7B2-EF67-D8ED-FF2E-F5E0F3EAE708}"/>
              </a:ext>
            </a:extLst>
          </p:cNvPr>
          <p:cNvSpPr>
            <a:spLocks noGrp="1"/>
          </p:cNvSpPr>
          <p:nvPr>
            <p:ph idx="1"/>
          </p:nvPr>
        </p:nvSpPr>
        <p:spPr/>
        <p:txBody>
          <a:bodyPr/>
          <a:lstStyle/>
          <a:p>
            <a:r>
              <a:rPr lang="en-US" dirty="0"/>
              <a:t>Accept invitation and create account using USF email</a:t>
            </a:r>
          </a:p>
          <a:p>
            <a:r>
              <a:rPr lang="en-US" dirty="0"/>
              <a:t>To verify you have successfully created your account, take the </a:t>
            </a:r>
            <a:r>
              <a:rPr lang="en-US" b="1" dirty="0"/>
              <a:t>Understanding and Interpreting Data </a:t>
            </a:r>
            <a:r>
              <a:rPr lang="en-US" dirty="0"/>
              <a:t>assessment </a:t>
            </a:r>
          </a:p>
          <a:p>
            <a:pPr lvl="1"/>
            <a:r>
              <a:rPr lang="en-US" dirty="0"/>
              <a:t>…your performance on this is not </a:t>
            </a:r>
            <a:r>
              <a:rPr lang="en-US" i="1" dirty="0"/>
              <a:t>graded  </a:t>
            </a:r>
            <a:r>
              <a:rPr lang="en-US" dirty="0"/>
              <a:t>– completing it results in full marks)</a:t>
            </a:r>
          </a:p>
        </p:txBody>
      </p:sp>
    </p:spTree>
    <p:extLst>
      <p:ext uri="{BB962C8B-B14F-4D97-AF65-F5344CB8AC3E}">
        <p14:creationId xmlns:p14="http://schemas.microsoft.com/office/powerpoint/2010/main" val="423767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5334-88A5-FBDE-D2A1-2DE7CBD80D94}"/>
              </a:ext>
            </a:extLst>
          </p:cNvPr>
          <p:cNvSpPr>
            <a:spLocks noGrp="1"/>
          </p:cNvSpPr>
          <p:nvPr>
            <p:ph type="title"/>
          </p:nvPr>
        </p:nvSpPr>
        <p:spPr/>
        <p:txBody>
          <a:bodyPr/>
          <a:lstStyle/>
          <a:p>
            <a:r>
              <a:rPr lang="en-US" dirty="0" err="1"/>
              <a:t>Jupyter</a:t>
            </a:r>
            <a:r>
              <a:rPr lang="en-US" dirty="0"/>
              <a:t> Lab &amp; Anaconda</a:t>
            </a:r>
          </a:p>
        </p:txBody>
      </p:sp>
    </p:spTree>
    <p:extLst>
      <p:ext uri="{BB962C8B-B14F-4D97-AF65-F5344CB8AC3E}">
        <p14:creationId xmlns:p14="http://schemas.microsoft.com/office/powerpoint/2010/main" val="281489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47EE-3504-CBB2-9D23-13B971BD18F0}"/>
              </a:ext>
            </a:extLst>
          </p:cNvPr>
          <p:cNvSpPr>
            <a:spLocks noGrp="1"/>
          </p:cNvSpPr>
          <p:nvPr>
            <p:ph type="title"/>
          </p:nvPr>
        </p:nvSpPr>
        <p:spPr/>
        <p:txBody>
          <a:bodyPr/>
          <a:lstStyle/>
          <a:p>
            <a:r>
              <a:rPr lang="en-US" dirty="0"/>
              <a:t>Anaconda and </a:t>
            </a:r>
            <a:r>
              <a:rPr lang="en-US" dirty="0" err="1"/>
              <a:t>Jupyter</a:t>
            </a:r>
            <a:r>
              <a:rPr lang="en-US" dirty="0"/>
              <a:t> Lab	</a:t>
            </a:r>
          </a:p>
        </p:txBody>
      </p:sp>
      <p:sp>
        <p:nvSpPr>
          <p:cNvPr id="3" name="Content Placeholder 2">
            <a:extLst>
              <a:ext uri="{FF2B5EF4-FFF2-40B4-BE49-F238E27FC236}">
                <a16:creationId xmlns:a16="http://schemas.microsoft.com/office/drawing/2014/main" id="{58137B43-09F7-6CE1-459E-C5185D17327B}"/>
              </a:ext>
            </a:extLst>
          </p:cNvPr>
          <p:cNvSpPr>
            <a:spLocks noGrp="1"/>
          </p:cNvSpPr>
          <p:nvPr>
            <p:ph idx="1"/>
          </p:nvPr>
        </p:nvSpPr>
        <p:spPr/>
        <p:txBody>
          <a:bodyPr/>
          <a:lstStyle/>
          <a:p>
            <a:r>
              <a:rPr lang="en-US" dirty="0"/>
              <a:t>Download and install Anaconda</a:t>
            </a:r>
          </a:p>
          <a:p>
            <a:r>
              <a:rPr lang="en-US" dirty="0"/>
              <a:t>Run </a:t>
            </a:r>
            <a:r>
              <a:rPr lang="en-US" dirty="0" err="1"/>
              <a:t>Jupyter</a:t>
            </a:r>
            <a:r>
              <a:rPr lang="en-US" dirty="0"/>
              <a:t> Lab</a:t>
            </a:r>
          </a:p>
          <a:p>
            <a:r>
              <a:rPr lang="en-US" dirty="0"/>
              <a:t>Follow along with professor </a:t>
            </a:r>
          </a:p>
          <a:p>
            <a:r>
              <a:rPr lang="en-US" dirty="0"/>
              <a:t>Create and submit installation verification assignment to Canvas.</a:t>
            </a:r>
          </a:p>
        </p:txBody>
      </p:sp>
    </p:spTree>
    <p:extLst>
      <p:ext uri="{BB962C8B-B14F-4D97-AF65-F5344CB8AC3E}">
        <p14:creationId xmlns:p14="http://schemas.microsoft.com/office/powerpoint/2010/main" val="4270785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154357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00D-8B19-4810-9EEC-66F2EEB989E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19A82FF-53BA-4588-A082-BEBEA51716DC}"/>
              </a:ext>
            </a:extLst>
          </p:cNvPr>
          <p:cNvSpPr>
            <a:spLocks noGrp="1"/>
          </p:cNvSpPr>
          <p:nvPr>
            <p:ph idx="1"/>
          </p:nvPr>
        </p:nvSpPr>
        <p:spPr>
          <a:xfrm>
            <a:off x="628650" y="1268016"/>
            <a:ext cx="7886700" cy="3263504"/>
          </a:xfrm>
        </p:spPr>
        <p:txBody>
          <a:bodyPr>
            <a:normAutofit fontScale="92500" lnSpcReduction="10000"/>
          </a:bodyPr>
          <a:lstStyle/>
          <a:p>
            <a:r>
              <a:rPr lang="en-US" sz="2000" dirty="0"/>
              <a:t>We have reviewed the syllabus, canvas, and </a:t>
            </a:r>
            <a:r>
              <a:rPr lang="en-US" sz="2000" dirty="0" err="1"/>
              <a:t>datacamp</a:t>
            </a:r>
            <a:r>
              <a:rPr lang="en-US" sz="2000" dirty="0"/>
              <a:t>.</a:t>
            </a:r>
          </a:p>
          <a:p>
            <a:r>
              <a:rPr lang="en-US" sz="2000" dirty="0"/>
              <a:t>You are now subscribed to </a:t>
            </a:r>
            <a:r>
              <a:rPr lang="en-US" sz="2000" dirty="0" err="1"/>
              <a:t>datacamp</a:t>
            </a:r>
            <a:r>
              <a:rPr lang="en-US" sz="2000" dirty="0"/>
              <a:t> and can begin working on the assigned courses. </a:t>
            </a:r>
          </a:p>
          <a:p>
            <a:r>
              <a:rPr lang="en-US" sz="2000" dirty="0"/>
              <a:t>You have anaconda installed, know how to launch </a:t>
            </a:r>
            <a:r>
              <a:rPr lang="en-US" sz="2000" dirty="0" err="1"/>
              <a:t>jupyter</a:t>
            </a:r>
            <a:r>
              <a:rPr lang="en-US" sz="2000" dirty="0"/>
              <a:t> lab, and have a basic understanding of how to use </a:t>
            </a:r>
            <a:r>
              <a:rPr lang="en-US" sz="2000" dirty="0" err="1"/>
              <a:t>jupyter</a:t>
            </a:r>
            <a:r>
              <a:rPr lang="en-US" sz="2000" dirty="0"/>
              <a:t> lab notebooks.</a:t>
            </a:r>
          </a:p>
          <a:p>
            <a:r>
              <a:rPr lang="en-US" sz="2000" dirty="0"/>
              <a:t>You understand some of the challenges of data analytics and modeling. </a:t>
            </a:r>
          </a:p>
          <a:p>
            <a:r>
              <a:rPr lang="en-US" sz="2000" dirty="0"/>
              <a:t>You understand the key categories of analytics, and situate analytics within data mining, data science, machine learning, etc.</a:t>
            </a:r>
          </a:p>
          <a:p>
            <a:r>
              <a:rPr lang="en-US" sz="2000" dirty="0"/>
              <a:t>You understand how models can be incorrect, and a few of the key errors you find with modeling data.</a:t>
            </a:r>
          </a:p>
        </p:txBody>
      </p:sp>
      <p:sp>
        <p:nvSpPr>
          <p:cNvPr id="4" name="Slide Number Placeholder 3">
            <a:extLst>
              <a:ext uri="{FF2B5EF4-FFF2-40B4-BE49-F238E27FC236}">
                <a16:creationId xmlns:a16="http://schemas.microsoft.com/office/drawing/2014/main" id="{9D986E15-603C-48BA-8B57-CF7E86097B30}"/>
              </a:ext>
            </a:extLst>
          </p:cNvPr>
          <p:cNvSpPr>
            <a:spLocks noGrp="1"/>
          </p:cNvSpPr>
          <p:nvPr>
            <p:ph type="sldNum" sz="quarter" idx="12"/>
          </p:nvPr>
        </p:nvSpPr>
        <p:spPr/>
        <p:txBody>
          <a:bodyPr/>
          <a:lstStyle/>
          <a:p>
            <a:fld id="{179A9A4E-4C82-4D44-9372-C31BB3818094}" type="slidenum">
              <a:rPr lang="en-US" smtClean="0"/>
              <a:pPr/>
              <a:t>56</a:t>
            </a:fld>
            <a:endParaRPr lang="en-US" dirty="0"/>
          </a:p>
        </p:txBody>
      </p:sp>
    </p:spTree>
    <p:extLst>
      <p:ext uri="{BB962C8B-B14F-4D97-AF65-F5344CB8AC3E}">
        <p14:creationId xmlns:p14="http://schemas.microsoft.com/office/powerpoint/2010/main" val="2688925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E0DA-9CE3-40E6-992D-42E598600863}"/>
              </a:ext>
            </a:extLst>
          </p:cNvPr>
          <p:cNvSpPr>
            <a:spLocks noGrp="1"/>
          </p:cNvSpPr>
          <p:nvPr>
            <p:ph type="title"/>
          </p:nvPr>
        </p:nvSpPr>
        <p:spPr/>
        <p:txBody>
          <a:bodyPr/>
          <a:lstStyle/>
          <a:p>
            <a:r>
              <a:rPr lang="en-US" dirty="0"/>
              <a:t>Discussion Board</a:t>
            </a:r>
          </a:p>
        </p:txBody>
      </p:sp>
      <p:sp>
        <p:nvSpPr>
          <p:cNvPr id="3" name="Content Placeholder 2">
            <a:extLst>
              <a:ext uri="{FF2B5EF4-FFF2-40B4-BE49-F238E27FC236}">
                <a16:creationId xmlns:a16="http://schemas.microsoft.com/office/drawing/2014/main" id="{63EFC374-E947-4272-90A6-F5CAE33FCD24}"/>
              </a:ext>
            </a:extLst>
          </p:cNvPr>
          <p:cNvSpPr>
            <a:spLocks noGrp="1"/>
          </p:cNvSpPr>
          <p:nvPr>
            <p:ph idx="1"/>
          </p:nvPr>
        </p:nvSpPr>
        <p:spPr>
          <a:xfrm>
            <a:off x="628650" y="1146334"/>
            <a:ext cx="7886700" cy="3263504"/>
          </a:xfrm>
        </p:spPr>
        <p:txBody>
          <a:bodyPr>
            <a:normAutofit lnSpcReduction="10000"/>
          </a:bodyPr>
          <a:lstStyle/>
          <a:p>
            <a:r>
              <a:rPr lang="en-US" dirty="0"/>
              <a:t>After class, be sure to go to the discussion board and respond to this week's questions. </a:t>
            </a:r>
          </a:p>
          <a:p>
            <a:endParaRPr lang="en-US" dirty="0"/>
          </a:p>
          <a:p>
            <a:r>
              <a:rPr lang="en-US" dirty="0"/>
              <a:t>Describe an example of a modeling failure that you’ve noticed in your work, in your daily life, in the news… etc.</a:t>
            </a:r>
          </a:p>
          <a:p>
            <a:pPr lvl="1"/>
            <a:r>
              <a:rPr lang="en-US" dirty="0"/>
              <a:t>What was the objective/question/problem?</a:t>
            </a:r>
          </a:p>
          <a:p>
            <a:pPr lvl="1"/>
            <a:r>
              <a:rPr lang="en-US" dirty="0"/>
              <a:t>What was wrong with the model?</a:t>
            </a:r>
          </a:p>
          <a:p>
            <a:pPr lvl="1"/>
            <a:r>
              <a:rPr lang="en-US" dirty="0"/>
              <a:t>How could this model be improved; or should it have even been tried?</a:t>
            </a:r>
          </a:p>
          <a:p>
            <a:pPr lvl="1"/>
            <a:endParaRPr lang="en-US" dirty="0"/>
          </a:p>
          <a:p>
            <a:r>
              <a:rPr lang="en-US" dirty="0"/>
              <a:t>Be sure to provide links/references when applicable.</a:t>
            </a:r>
          </a:p>
          <a:p>
            <a:pPr marL="0" indent="0">
              <a:buNone/>
            </a:pPr>
            <a:endParaRPr lang="en-US" dirty="0"/>
          </a:p>
        </p:txBody>
      </p:sp>
      <p:sp>
        <p:nvSpPr>
          <p:cNvPr id="4" name="Slide Number Placeholder 3">
            <a:extLst>
              <a:ext uri="{FF2B5EF4-FFF2-40B4-BE49-F238E27FC236}">
                <a16:creationId xmlns:a16="http://schemas.microsoft.com/office/drawing/2014/main" id="{9DD5BA65-738B-48CA-A605-272D86A69754}"/>
              </a:ext>
            </a:extLst>
          </p:cNvPr>
          <p:cNvSpPr>
            <a:spLocks noGrp="1"/>
          </p:cNvSpPr>
          <p:nvPr>
            <p:ph type="sldNum" sz="quarter" idx="12"/>
          </p:nvPr>
        </p:nvSpPr>
        <p:spPr/>
        <p:txBody>
          <a:bodyPr/>
          <a:lstStyle/>
          <a:p>
            <a:fld id="{179A9A4E-4C82-4D44-9372-C31BB3818094}" type="slidenum">
              <a:rPr lang="en-US" smtClean="0"/>
              <a:pPr/>
              <a:t>57</a:t>
            </a:fld>
            <a:endParaRPr lang="en-US" dirty="0"/>
          </a:p>
        </p:txBody>
      </p:sp>
    </p:spTree>
    <p:extLst>
      <p:ext uri="{BB962C8B-B14F-4D97-AF65-F5344CB8AC3E}">
        <p14:creationId xmlns:p14="http://schemas.microsoft.com/office/powerpoint/2010/main" val="2919440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DEA-1AF9-4EDC-B289-C38F5E12B782}"/>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68A61868-04F7-4B6E-A723-2FEE43ED484F}"/>
              </a:ext>
            </a:extLst>
          </p:cNvPr>
          <p:cNvSpPr>
            <a:spLocks noGrp="1"/>
          </p:cNvSpPr>
          <p:nvPr>
            <p:ph idx="1"/>
          </p:nvPr>
        </p:nvSpPr>
        <p:spPr/>
        <p:txBody>
          <a:bodyPr/>
          <a:lstStyle/>
          <a:p>
            <a:r>
              <a:rPr lang="en-US" sz="2400" dirty="0"/>
              <a:t>I will introduce Python, demonstrate more about how to use </a:t>
            </a:r>
            <a:r>
              <a:rPr lang="en-US" sz="2400" dirty="0" err="1"/>
              <a:t>Jupyter</a:t>
            </a:r>
            <a:r>
              <a:rPr lang="en-US" sz="2400" dirty="0"/>
              <a:t> Notebooks, and  we will look deeper into the issues of modeling data.</a:t>
            </a:r>
          </a:p>
          <a:p>
            <a:r>
              <a:rPr lang="en-US" sz="2400" dirty="0"/>
              <a:t>I will quiz you on material from the 3 assigned data camp courses this week. </a:t>
            </a:r>
          </a:p>
          <a:p>
            <a:r>
              <a:rPr lang="en-US" sz="2400" dirty="0"/>
              <a:t>We will introduce a typology of models to help classify models and map potential modeling techniques to a given problem.</a:t>
            </a:r>
          </a:p>
        </p:txBody>
      </p:sp>
      <p:sp>
        <p:nvSpPr>
          <p:cNvPr id="4" name="Slide Number Placeholder 3">
            <a:extLst>
              <a:ext uri="{FF2B5EF4-FFF2-40B4-BE49-F238E27FC236}">
                <a16:creationId xmlns:a16="http://schemas.microsoft.com/office/drawing/2014/main" id="{56E6BFA5-DF15-4E2A-999E-CA7F0EF98F6B}"/>
              </a:ext>
            </a:extLst>
          </p:cNvPr>
          <p:cNvSpPr>
            <a:spLocks noGrp="1"/>
          </p:cNvSpPr>
          <p:nvPr>
            <p:ph type="sldNum" sz="quarter" idx="12"/>
          </p:nvPr>
        </p:nvSpPr>
        <p:spPr/>
        <p:txBody>
          <a:bodyPr/>
          <a:lstStyle/>
          <a:p>
            <a:fld id="{179A9A4E-4C82-4D44-9372-C31BB3818094}" type="slidenum">
              <a:rPr lang="en-US" smtClean="0"/>
              <a:pPr/>
              <a:t>58</a:t>
            </a:fld>
            <a:endParaRPr lang="en-US" dirty="0"/>
          </a:p>
        </p:txBody>
      </p:sp>
    </p:spTree>
    <p:extLst>
      <p:ext uri="{BB962C8B-B14F-4D97-AF65-F5344CB8AC3E}">
        <p14:creationId xmlns:p14="http://schemas.microsoft.com/office/powerpoint/2010/main" val="1390210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D79-0215-4836-AA53-EB042819BBD1}"/>
              </a:ext>
            </a:extLst>
          </p:cNvPr>
          <p:cNvSpPr>
            <a:spLocks noGrp="1"/>
          </p:cNvSpPr>
          <p:nvPr>
            <p:ph type="title"/>
          </p:nvPr>
        </p:nvSpPr>
        <p:spPr/>
        <p:txBody>
          <a:bodyPr/>
          <a:lstStyle/>
          <a:p>
            <a:r>
              <a:rPr lang="en-US" dirty="0"/>
              <a:t>To do List for this week:</a:t>
            </a:r>
          </a:p>
        </p:txBody>
      </p:sp>
      <p:sp>
        <p:nvSpPr>
          <p:cNvPr id="3" name="Content Placeholder 2">
            <a:extLst>
              <a:ext uri="{FF2B5EF4-FFF2-40B4-BE49-F238E27FC236}">
                <a16:creationId xmlns:a16="http://schemas.microsoft.com/office/drawing/2014/main" id="{DCDE55B8-F248-4B56-BF8C-6F921B2B7B71}"/>
              </a:ext>
            </a:extLst>
          </p:cNvPr>
          <p:cNvSpPr>
            <a:spLocks noGrp="1"/>
          </p:cNvSpPr>
          <p:nvPr>
            <p:ph idx="1"/>
          </p:nvPr>
        </p:nvSpPr>
        <p:spPr/>
        <p:txBody>
          <a:bodyPr>
            <a:normAutofit/>
          </a:bodyPr>
          <a:lstStyle/>
          <a:p>
            <a:r>
              <a:rPr lang="en-US" dirty="0"/>
              <a:t>Complete the assigned </a:t>
            </a:r>
            <a:r>
              <a:rPr lang="en-US" dirty="0" err="1"/>
              <a:t>DataCamp</a:t>
            </a:r>
            <a:r>
              <a:rPr lang="en-US" dirty="0"/>
              <a:t> courses.</a:t>
            </a:r>
          </a:p>
          <a:p>
            <a:pPr lvl="1"/>
            <a:r>
              <a:rPr lang="en-US" dirty="0"/>
              <a:t>Introduction to Python</a:t>
            </a:r>
          </a:p>
          <a:p>
            <a:pPr lvl="1"/>
            <a:r>
              <a:rPr lang="en-US" dirty="0"/>
              <a:t>Intermediate Python</a:t>
            </a:r>
          </a:p>
          <a:p>
            <a:pPr lvl="1"/>
            <a:r>
              <a:rPr lang="en-US" dirty="0"/>
              <a:t>Python Data Science Toolkit – Part 1</a:t>
            </a:r>
          </a:p>
          <a:p>
            <a:pPr lvl="1"/>
            <a:r>
              <a:rPr lang="en-US" sz="1400" i="1" dirty="0"/>
              <a:t>NOTE: you do not need to purchase a </a:t>
            </a:r>
            <a:r>
              <a:rPr lang="en-US" sz="1400" i="1" dirty="0" err="1"/>
              <a:t>DataCamp</a:t>
            </a:r>
            <a:r>
              <a:rPr lang="en-US" sz="1400" i="1" dirty="0"/>
              <a:t> subscription, but if you have one, be sure to only do the assigned course from the class (otherwise, I will have no record of your attempt)</a:t>
            </a:r>
          </a:p>
          <a:p>
            <a:r>
              <a:rPr lang="en-US" dirty="0"/>
              <a:t>Participate in this week's discussion </a:t>
            </a:r>
          </a:p>
          <a:p>
            <a:pPr lvl="1"/>
            <a:r>
              <a:rPr lang="en-US" dirty="0"/>
              <a:t>Post your response to this week’s discussion question.</a:t>
            </a:r>
          </a:p>
          <a:p>
            <a:pPr lvl="1"/>
            <a:r>
              <a:rPr lang="en-US" dirty="0"/>
              <a:t>Add to/respond to at least one other student posting.</a:t>
            </a:r>
          </a:p>
        </p:txBody>
      </p:sp>
      <p:sp>
        <p:nvSpPr>
          <p:cNvPr id="4" name="Slide Number Placeholder 3">
            <a:extLst>
              <a:ext uri="{FF2B5EF4-FFF2-40B4-BE49-F238E27FC236}">
                <a16:creationId xmlns:a16="http://schemas.microsoft.com/office/drawing/2014/main" id="{C33CF022-883B-418A-B3FB-BB89FA27A88B}"/>
              </a:ext>
            </a:extLst>
          </p:cNvPr>
          <p:cNvSpPr>
            <a:spLocks noGrp="1"/>
          </p:cNvSpPr>
          <p:nvPr>
            <p:ph type="sldNum" sz="quarter" idx="12"/>
          </p:nvPr>
        </p:nvSpPr>
        <p:spPr/>
        <p:txBody>
          <a:bodyPr/>
          <a:lstStyle/>
          <a:p>
            <a:fld id="{179A9A4E-4C82-4D44-9372-C31BB3818094}" type="slidenum">
              <a:rPr lang="en-US" smtClean="0"/>
              <a:pPr/>
              <a:t>59</a:t>
            </a:fld>
            <a:endParaRPr lang="en-US" dirty="0"/>
          </a:p>
        </p:txBody>
      </p:sp>
    </p:spTree>
    <p:extLst>
      <p:ext uri="{BB962C8B-B14F-4D97-AF65-F5344CB8AC3E}">
        <p14:creationId xmlns:p14="http://schemas.microsoft.com/office/powerpoint/2010/main" val="382040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410497-E53E-E609-1AF1-FC10987154C4}"/>
              </a:ext>
            </a:extLst>
          </p:cNvPr>
          <p:cNvSpPr>
            <a:spLocks noGrp="1"/>
          </p:cNvSpPr>
          <p:nvPr>
            <p:ph type="title"/>
          </p:nvPr>
        </p:nvSpPr>
        <p:spPr/>
        <p:txBody>
          <a:bodyPr/>
          <a:lstStyle/>
          <a:p>
            <a:r>
              <a:rPr lang="en-US" dirty="0"/>
              <a:t>ISM6136 – Data Mining</a:t>
            </a:r>
          </a:p>
        </p:txBody>
      </p:sp>
      <p:sp>
        <p:nvSpPr>
          <p:cNvPr id="4" name="Content Placeholder 3">
            <a:extLst>
              <a:ext uri="{FF2B5EF4-FFF2-40B4-BE49-F238E27FC236}">
                <a16:creationId xmlns:a16="http://schemas.microsoft.com/office/drawing/2014/main" id="{3B6A7165-124F-DC57-ECB6-78946B7418E3}"/>
              </a:ext>
            </a:extLst>
          </p:cNvPr>
          <p:cNvSpPr>
            <a:spLocks noGrp="1"/>
          </p:cNvSpPr>
          <p:nvPr>
            <p:ph idx="1"/>
          </p:nvPr>
        </p:nvSpPr>
        <p:spPr/>
        <p:txBody>
          <a:bodyPr/>
          <a:lstStyle/>
          <a:p>
            <a:r>
              <a:rPr lang="en-US" dirty="0"/>
              <a:t>Review Syllabus</a:t>
            </a:r>
          </a:p>
          <a:p>
            <a:r>
              <a:rPr lang="en-US" dirty="0"/>
              <a:t>Review Academic Integrity Policy (Cheating)</a:t>
            </a:r>
          </a:p>
          <a:p>
            <a:r>
              <a:rPr lang="en-US" dirty="0"/>
              <a:t>Review Canvas and how to navigate course content</a:t>
            </a:r>
          </a:p>
          <a:p>
            <a:r>
              <a:rPr lang="en-US" dirty="0"/>
              <a:t>First day attendance quiz</a:t>
            </a:r>
          </a:p>
        </p:txBody>
      </p:sp>
    </p:spTree>
    <p:extLst>
      <p:ext uri="{BB962C8B-B14F-4D97-AF65-F5344CB8AC3E}">
        <p14:creationId xmlns:p14="http://schemas.microsoft.com/office/powerpoint/2010/main" val="2195406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1190-9426-1903-E613-08983E2AA187}"/>
              </a:ext>
            </a:extLst>
          </p:cNvPr>
          <p:cNvSpPr>
            <a:spLocks noGrp="1"/>
          </p:cNvSpPr>
          <p:nvPr>
            <p:ph type="title"/>
          </p:nvPr>
        </p:nvSpPr>
        <p:spPr/>
        <p:txBody>
          <a:bodyPr>
            <a:normAutofit/>
          </a:bodyPr>
          <a:lstStyle/>
          <a:p>
            <a:r>
              <a:rPr lang="en-US" dirty="0"/>
              <a:t>Rationality in decision making</a:t>
            </a:r>
          </a:p>
        </p:txBody>
      </p:sp>
      <p:sp>
        <p:nvSpPr>
          <p:cNvPr id="4" name="Slide Number Placeholder 3">
            <a:extLst>
              <a:ext uri="{FF2B5EF4-FFF2-40B4-BE49-F238E27FC236}">
                <a16:creationId xmlns:a16="http://schemas.microsoft.com/office/drawing/2014/main" id="{FD076DE7-9380-80BF-5411-E700CCFA863E}"/>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7</a:t>
            </a:fld>
            <a:endParaRPr lang="en-US" dirty="0"/>
          </a:p>
        </p:txBody>
      </p:sp>
    </p:spTree>
    <p:extLst>
      <p:ext uri="{BB962C8B-B14F-4D97-AF65-F5344CB8AC3E}">
        <p14:creationId xmlns:p14="http://schemas.microsoft.com/office/powerpoint/2010/main" val="7055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lstStyle/>
          <a:p>
            <a:r>
              <a:rPr lang="en-US" dirty="0"/>
              <a:t>Understand empirical vs theoretic approaches</a:t>
            </a:r>
          </a:p>
          <a:p>
            <a:r>
              <a:rPr lang="en-US" dirty="0"/>
              <a:t>Understand the idea of satisficing, and the constraints managers face on making ‘rational decisions’</a:t>
            </a:r>
          </a:p>
          <a:p>
            <a:r>
              <a:rPr lang="en-US" dirty="0"/>
              <a:t>Understand the impact of beliefs on matching truth to findings</a:t>
            </a:r>
          </a:p>
          <a:p>
            <a:r>
              <a:rPr lang="en-US" dirty="0"/>
              <a:t>Understand two key strategies for increasing ‘rationality’ in decision making.</a:t>
            </a:r>
          </a:p>
          <a:p>
            <a:endParaRPr lang="en-US" dirty="0"/>
          </a:p>
          <a:p>
            <a:pPr lvl="1"/>
            <a:endParaRPr lang="en-US" dirty="0"/>
          </a:p>
          <a:p>
            <a:endParaRPr lang="en-US" dirty="0"/>
          </a:p>
        </p:txBody>
      </p:sp>
    </p:spTree>
    <p:extLst>
      <p:ext uri="{BB962C8B-B14F-4D97-AF65-F5344CB8AC3E}">
        <p14:creationId xmlns:p14="http://schemas.microsoft.com/office/powerpoint/2010/main" val="296428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B55-C133-4DF5-92BC-5A690A6AD847}"/>
              </a:ext>
            </a:extLst>
          </p:cNvPr>
          <p:cNvSpPr>
            <a:spLocks noGrp="1"/>
          </p:cNvSpPr>
          <p:nvPr>
            <p:ph type="title"/>
          </p:nvPr>
        </p:nvSpPr>
        <p:spPr/>
        <p:txBody>
          <a:bodyPr/>
          <a:lstStyle/>
          <a:p>
            <a:r>
              <a:rPr lang="en-US" dirty="0"/>
              <a:t>Let’s begin</a:t>
            </a:r>
          </a:p>
        </p:txBody>
      </p:sp>
      <p:sp>
        <p:nvSpPr>
          <p:cNvPr id="3" name="Content Placeholder 2">
            <a:extLst>
              <a:ext uri="{FF2B5EF4-FFF2-40B4-BE49-F238E27FC236}">
                <a16:creationId xmlns:a16="http://schemas.microsoft.com/office/drawing/2014/main" id="{E4BD3A70-8E7A-4660-A7BA-62D74423F7DA}"/>
              </a:ext>
            </a:extLst>
          </p:cNvPr>
          <p:cNvSpPr>
            <a:spLocks noGrp="1"/>
          </p:cNvSpPr>
          <p:nvPr>
            <p:ph idx="1"/>
          </p:nvPr>
        </p:nvSpPr>
        <p:spPr/>
        <p:txBody>
          <a:bodyPr/>
          <a:lstStyle/>
          <a:p>
            <a:r>
              <a:rPr lang="en-US" dirty="0"/>
              <a:t>Let’s focus on some of the philosophical fundamentals of what we’re trying to accomplish when we attempt to conduct business analytics. </a:t>
            </a:r>
          </a:p>
          <a:p>
            <a:r>
              <a:rPr lang="en-US" dirty="0"/>
              <a:t>Much of what we’re trying to do is to have some sense of what the future holds, and what effects our decisions will have on that future….</a:t>
            </a:r>
          </a:p>
        </p:txBody>
      </p:sp>
      <p:sp>
        <p:nvSpPr>
          <p:cNvPr id="4" name="Slide Number Placeholder 3">
            <a:extLst>
              <a:ext uri="{FF2B5EF4-FFF2-40B4-BE49-F238E27FC236}">
                <a16:creationId xmlns:a16="http://schemas.microsoft.com/office/drawing/2014/main" id="{13AE8C1F-3FB1-4EAB-818B-9CD377A2834B}"/>
              </a:ext>
            </a:extLst>
          </p:cNvPr>
          <p:cNvSpPr>
            <a:spLocks noGrp="1"/>
          </p:cNvSpPr>
          <p:nvPr>
            <p:ph type="sldNum" sz="quarter" idx="12"/>
          </p:nvPr>
        </p:nvSpPr>
        <p:spPr/>
        <p:txBody>
          <a:bodyPr/>
          <a:lstStyle/>
          <a:p>
            <a:fld id="{179A9A4E-4C82-4D44-9372-C31BB3818094}" type="slidenum">
              <a:rPr lang="en-US" smtClean="0"/>
              <a:pPr/>
              <a:t>9</a:t>
            </a:fld>
            <a:endParaRPr lang="en-US" dirty="0"/>
          </a:p>
        </p:txBody>
      </p:sp>
    </p:spTree>
    <p:extLst>
      <p:ext uri="{BB962C8B-B14F-4D97-AF65-F5344CB8AC3E}">
        <p14:creationId xmlns:p14="http://schemas.microsoft.com/office/powerpoint/2010/main" val="2942725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3250</TotalTime>
  <Words>3567</Words>
  <Application>Microsoft Office PowerPoint</Application>
  <PresentationFormat>On-screen Show (16:9)</PresentationFormat>
  <Paragraphs>568</Paragraphs>
  <Slides>60</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Georgia</vt:lpstr>
      <vt:lpstr>minion-pro</vt:lpstr>
      <vt:lpstr>Times</vt:lpstr>
      <vt:lpstr>Univers 65</vt:lpstr>
      <vt:lpstr>VelinoText-Book</vt:lpstr>
      <vt:lpstr>Wingdings</vt:lpstr>
      <vt:lpstr>Office Theme</vt:lpstr>
      <vt:lpstr>ISM 6136</vt:lpstr>
      <vt:lpstr>Guiding Agenda</vt:lpstr>
      <vt:lpstr>Meet your professor</vt:lpstr>
      <vt:lpstr>Introduce Yourselves</vt:lpstr>
      <vt:lpstr>Course Introduction</vt:lpstr>
      <vt:lpstr>ISM6136 – Data Mining</vt:lpstr>
      <vt:lpstr>Rationality in decision making</vt:lpstr>
      <vt:lpstr>Learning Objectives</vt:lpstr>
      <vt:lpstr>Let’s begin</vt:lpstr>
      <vt:lpstr>Coin Flip</vt:lpstr>
      <vt:lpstr>Two perspectives:</vt:lpstr>
      <vt:lpstr>What about this Case?:</vt:lpstr>
      <vt:lpstr>What can we learn from these cases?</vt:lpstr>
      <vt:lpstr>What can we learn from these cases?</vt:lpstr>
      <vt:lpstr>Decision Making and Problem Solving in Business</vt:lpstr>
      <vt:lpstr>Rational Choice Theory</vt:lpstr>
      <vt:lpstr>Bounded rationality</vt:lpstr>
      <vt:lpstr>So the question is:  How tightly should we “tie-ourselves to the mast”?</vt:lpstr>
      <vt:lpstr>The BDT Framework: Beliefs, Discoveries and the Truth</vt:lpstr>
      <vt:lpstr>The BFT Framework: Beliefs, Findings, and the Truth</vt:lpstr>
      <vt:lpstr>PowerPoint Presentation</vt:lpstr>
      <vt:lpstr>Increasing ‘rationality’    - moving from ‘gut feel’ to systematic analysis</vt:lpstr>
      <vt:lpstr>The Rise of Analytics</vt:lpstr>
      <vt:lpstr>Learning objectives</vt:lpstr>
      <vt:lpstr>1987…. </vt:lpstr>
      <vt:lpstr>Today… </vt:lpstr>
      <vt:lpstr>What explains this? </vt:lpstr>
      <vt:lpstr>Data data everywhere…</vt:lpstr>
      <vt:lpstr>Big Data</vt:lpstr>
      <vt:lpstr>Other Systems: Big Data – 3Vs and 4Vs</vt:lpstr>
      <vt:lpstr>Other Systems: Big Data – 5 Vs</vt:lpstr>
      <vt:lpstr>Other Systems: Big Data – 6 Vs</vt:lpstr>
      <vt:lpstr>Confusion: DM / DA / DS / ML</vt:lpstr>
      <vt:lpstr>What is Data Analytics?</vt:lpstr>
      <vt:lpstr>PowerPoint Presentation</vt:lpstr>
      <vt:lpstr>Scope of Analytics</vt:lpstr>
      <vt:lpstr>Models and Modeling</vt:lpstr>
      <vt:lpstr>Learning Objectives</vt:lpstr>
      <vt:lpstr>Models</vt:lpstr>
      <vt:lpstr>Predictive Models</vt:lpstr>
      <vt:lpstr>Classification Modeling Example: Riding Lawn Mower Ownership</vt:lpstr>
      <vt:lpstr>Our data</vt:lpstr>
      <vt:lpstr>Classification Models</vt:lpstr>
      <vt:lpstr>Classification Models</vt:lpstr>
      <vt:lpstr>Models: The map, not the territory</vt:lpstr>
      <vt:lpstr>Errors in Measurement</vt:lpstr>
      <vt:lpstr>Errors in Data</vt:lpstr>
      <vt:lpstr>Unmeasured/accounted for influences</vt:lpstr>
      <vt:lpstr>How do we handle random “noise”</vt:lpstr>
      <vt:lpstr>In the world Random or Determined?</vt:lpstr>
      <vt:lpstr>DataCamp</vt:lpstr>
      <vt:lpstr>Data Camp</vt:lpstr>
      <vt:lpstr>Jupyter Lab &amp; Anaconda</vt:lpstr>
      <vt:lpstr>Anaconda and Jupyter Lab </vt:lpstr>
      <vt:lpstr>Summary</vt:lpstr>
      <vt:lpstr>Summary</vt:lpstr>
      <vt:lpstr>Discussion Board</vt:lpstr>
      <vt:lpstr>Next Week</vt:lpstr>
      <vt:lpstr>To do List for this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 Smith</cp:lastModifiedBy>
  <cp:revision>98</cp:revision>
  <dcterms:created xsi:type="dcterms:W3CDTF">2019-11-06T18:18:56Z</dcterms:created>
  <dcterms:modified xsi:type="dcterms:W3CDTF">2022-08-22T10:43:00Z</dcterms:modified>
</cp:coreProperties>
</file>