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64" r:id="rId2"/>
    <p:sldId id="713" r:id="rId3"/>
    <p:sldId id="682" r:id="rId4"/>
    <p:sldId id="711" r:id="rId5"/>
    <p:sldId id="712" r:id="rId6"/>
    <p:sldId id="355" r:id="rId7"/>
    <p:sldId id="679" r:id="rId8"/>
    <p:sldId id="678" r:id="rId9"/>
    <p:sldId id="714" r:id="rId10"/>
    <p:sldId id="715" r:id="rId11"/>
    <p:sldId id="657" r:id="rId12"/>
    <p:sldId id="671" r:id="rId13"/>
    <p:sldId id="680" r:id="rId14"/>
    <p:sldId id="681" r:id="rId15"/>
    <p:sldId id="677" r:id="rId16"/>
    <p:sldId id="267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h, Tim [ISBA]" initials="ST[" lastIdx="2" clrIdx="0">
    <p:extLst>
      <p:ext uri="{19B8F6BF-5375-455C-9EA6-DF929625EA0E}">
        <p15:presenceInfo xmlns:p15="http://schemas.microsoft.com/office/powerpoint/2012/main" userId="S::timsmith@iastate.edu::f31654f8-e825-44b9-9f42-ae59432b1e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  <a:srgbClr val="ECEAD1"/>
    <a:srgbClr val="CFC493"/>
    <a:srgbClr val="466069"/>
    <a:srgbClr val="7E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0"/>
    <p:restoredTop sz="94557" autoAdjust="0"/>
  </p:normalViewPr>
  <p:slideViewPr>
    <p:cSldViewPr snapToGrid="0" snapToObjects="1">
      <p:cViewPr varScale="1">
        <p:scale>
          <a:sx n="360" d="100"/>
          <a:sy n="360" d="100"/>
        </p:scale>
        <p:origin x="184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94" d="100"/>
          <a:sy n="194" d="100"/>
        </p:scale>
        <p:origin x="1518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376C-9A93-4286-A919-CFCA4B03E74D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50BC1-4EC3-450B-9FF3-D8E80A33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9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0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4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22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31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07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79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8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84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99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3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8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82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01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35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81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70006"/>
            <a:ext cx="7886700" cy="1512038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002285"/>
            <a:ext cx="7886700" cy="562570"/>
          </a:xfrm>
        </p:spPr>
        <p:txBody>
          <a:bodyPr>
            <a:normAutofit/>
          </a:bodyPr>
          <a:lstStyle>
            <a:lvl1pPr marL="0" indent="0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4409631"/>
            <a:ext cx="7886700" cy="29733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319696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663764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2990483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 userDrawn="1"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4815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-2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3"/>
            <a:ext cx="3145064" cy="2734967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0E8F77-71F3-F946-9D23-CC819E7051D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2000" cy="51435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0883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709" y="740569"/>
            <a:ext cx="4371831" cy="3655219"/>
          </a:xfrm>
        </p:spPr>
        <p:txBody>
          <a:bodyPr/>
          <a:lstStyle>
            <a:lvl1pPr>
              <a:defRPr sz="2400">
                <a:solidFill>
                  <a:srgbClr val="006747"/>
                </a:solidFill>
              </a:defRPr>
            </a:lvl1pPr>
            <a:lvl2pPr>
              <a:defRPr sz="2100">
                <a:solidFill>
                  <a:srgbClr val="006747"/>
                </a:solidFill>
              </a:defRPr>
            </a:lvl2pPr>
            <a:lvl3pPr>
              <a:defRPr sz="1800">
                <a:solidFill>
                  <a:srgbClr val="006747"/>
                </a:solidFill>
              </a:defRPr>
            </a:lvl3pPr>
            <a:lvl4pPr>
              <a:defRPr sz="1500">
                <a:solidFill>
                  <a:srgbClr val="006747"/>
                </a:solidFill>
              </a:defRPr>
            </a:lvl4pPr>
            <a:lvl5pPr>
              <a:defRPr sz="1500">
                <a:solidFill>
                  <a:srgbClr val="006747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0" y="342900"/>
            <a:ext cx="3099679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3604"/>
            <a:ext cx="4034626" cy="220894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83AE0ED-DAFE-6347-ACD6-B8BA2CC2DB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33963" y="-33338"/>
            <a:ext cx="3606800" cy="373221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1888F3-4D41-1847-B79F-091A153FEBA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033963" y="3871644"/>
            <a:ext cx="3606800" cy="453776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4C2C-1ED6-0F47-810A-EE823A1E98D4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og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66172" y="740569"/>
            <a:ext cx="2949178" cy="80248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88B55E94-566B-064E-82B6-C977F84F7C6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60663" y="740569"/>
            <a:ext cx="4627562" cy="36544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109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D12-1E52-6C4E-9F94-C31ED28A5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67360"/>
            <a:ext cx="7886700" cy="1087964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4F18-B776-DD4E-AAD8-649F4A38F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575565"/>
            <a:ext cx="7886700" cy="562570"/>
          </a:xfrm>
        </p:spPr>
        <p:txBody>
          <a:bodyPr>
            <a:normAutofit/>
          </a:bodyPr>
          <a:lstStyle>
            <a:lvl1pPr marL="0" indent="0" algn="r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5BBF53-4D71-3C4A-B4D0-13621C769C2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2296351"/>
            <a:ext cx="7886700" cy="297332"/>
          </a:xfrm>
        </p:spPr>
        <p:txBody>
          <a:bodyPr>
            <a:normAutofit/>
          </a:bodyPr>
          <a:lstStyle>
            <a:lvl1pPr marL="0" indent="0" algn="r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438533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848573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38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918853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71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15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070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432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5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96650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75352"/>
            <a:ext cx="7886700" cy="692663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4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BB23591-16BE-954D-B59B-91BFDA66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E2CF947-D569-5840-90FE-2AE8871A80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1369219"/>
            <a:ext cx="3874984" cy="32635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3">
    <p:bg>
      <p:bgPr>
        <a:solidFill>
          <a:srgbClr val="EC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0E96-9F1D-4749-BDBF-344ADF8F90F9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77" r:id="rId3"/>
    <p:sldLayoutId id="2147483676" r:id="rId4"/>
    <p:sldLayoutId id="2147483662" r:id="rId5"/>
    <p:sldLayoutId id="2147483664" r:id="rId6"/>
    <p:sldLayoutId id="2147483672" r:id="rId7"/>
    <p:sldLayoutId id="2147483675" r:id="rId8"/>
    <p:sldLayoutId id="2147483665" r:id="rId9"/>
    <p:sldLayoutId id="2147483666" r:id="rId10"/>
    <p:sldLayoutId id="2147483671" r:id="rId11"/>
    <p:sldLayoutId id="2147483667" r:id="rId12"/>
    <p:sldLayoutId id="2147483670" r:id="rId13"/>
    <p:sldLayoutId id="2147483668" r:id="rId14"/>
    <p:sldLayoutId id="2147483673" r:id="rId15"/>
    <p:sldLayoutId id="2147483669" r:id="rId16"/>
    <p:sldLayoutId id="2147483678" r:id="rId17"/>
    <p:sldLayoutId id="2147483674" r:id="rId18"/>
    <p:sldLayoutId id="2147483680" r:id="rId19"/>
    <p:sldLayoutId id="2147483682" r:id="rId20"/>
    <p:sldLayoutId id="2147483683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6DCE-5506-AE49-9AA5-4EB0B252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ISM 6136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15A3-AD07-F048-8B5A-7D44B354D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Mining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854F3-E1E6-B445-9497-094416CE94B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Dr. Tim Smith</a:t>
            </a:r>
          </a:p>
        </p:txBody>
      </p:sp>
    </p:spTree>
    <p:extLst>
      <p:ext uri="{BB962C8B-B14F-4D97-AF65-F5344CB8AC3E}">
        <p14:creationId xmlns:p14="http://schemas.microsoft.com/office/powerpoint/2010/main" val="107824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AD79-284A-2A54-02C1-D79C7B3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72D5-0776-9BBC-FA99-723792E33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4493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Learn how to fit a multivariable linear model using </a:t>
            </a:r>
            <a:r>
              <a:rPr lang="en-US" dirty="0" err="1"/>
              <a:t>sklearn</a:t>
            </a:r>
            <a:r>
              <a:rPr lang="en-US" dirty="0"/>
              <a:t> linear regression</a:t>
            </a:r>
          </a:p>
          <a:p>
            <a:r>
              <a:rPr lang="en-US" dirty="0"/>
              <a:t>See how our Python learnings can be applied to fitting a multivariable model</a:t>
            </a:r>
          </a:p>
          <a:p>
            <a:r>
              <a:rPr lang="en-US" dirty="0"/>
              <a:t>Explore relationships between variables using a pairwise (correlation) plot.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5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B897-0A2B-A99F-0BA3-D1A03D97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fit a Multivariable Linear Model using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LinearRegression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71EE3-F6CD-F0DF-1981-6A1107B237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286250"/>
            <a:ext cx="2133600" cy="274638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1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AD79-284A-2A54-02C1-D79C7B3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72D5-0776-9BBC-FA99-723792E33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4493"/>
            <a:ext cx="7886700" cy="32635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See </a:t>
            </a:r>
            <a:r>
              <a:rPr lang="en-US" i="1" dirty="0">
                <a:solidFill>
                  <a:srgbClr val="92D050"/>
                </a:solidFill>
              </a:rPr>
              <a:t>class_3_partC_Data_Exploration_and_Proprocessing.ipynb</a:t>
            </a:r>
          </a:p>
          <a:p>
            <a:r>
              <a:rPr lang="en-US" dirty="0"/>
              <a:t>Load data</a:t>
            </a:r>
          </a:p>
          <a:p>
            <a:r>
              <a:rPr lang="en-US" dirty="0"/>
              <a:t>Explore number of rows and columns</a:t>
            </a:r>
          </a:p>
          <a:p>
            <a:r>
              <a:rPr lang="en-US" dirty="0"/>
              <a:t>Rename columns (a common task)</a:t>
            </a:r>
          </a:p>
          <a:p>
            <a:r>
              <a:rPr lang="en-US" dirty="0"/>
              <a:t>Drop any columns you’re not interested in</a:t>
            </a:r>
          </a:p>
          <a:p>
            <a:r>
              <a:rPr lang="en-US" dirty="0"/>
              <a:t>Identify any categorical datatypes, and make sure they are loaded correctly into the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Identify missing data</a:t>
            </a:r>
          </a:p>
          <a:p>
            <a:pPr lvl="1"/>
            <a:r>
              <a:rPr lang="en-US" dirty="0"/>
              <a:t>Identify rows that contain more than one missing value, and drop these from the analysis</a:t>
            </a:r>
          </a:p>
          <a:p>
            <a:pPr lvl="1"/>
            <a:r>
              <a:rPr lang="en-US" dirty="0"/>
              <a:t>For any rows that contain only one missing value, impute the missing value by using the mean of the variable.</a:t>
            </a:r>
          </a:p>
          <a:p>
            <a:r>
              <a:rPr lang="en-US" dirty="0"/>
              <a:t>Convert Categorical Data into Dummy Variables</a:t>
            </a:r>
          </a:p>
          <a:p>
            <a:r>
              <a:rPr lang="en-US" dirty="0"/>
              <a:t>Normalize data values</a:t>
            </a:r>
          </a:p>
          <a:p>
            <a:r>
              <a:rPr lang="en-US" dirty="0"/>
              <a:t>Practice accessing data in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Subsampling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86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439D-EF99-8951-DF47-CCC3E466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coming week…</a:t>
            </a:r>
          </a:p>
        </p:txBody>
      </p:sp>
    </p:spTree>
    <p:extLst>
      <p:ext uri="{BB962C8B-B14F-4D97-AF65-F5344CB8AC3E}">
        <p14:creationId xmlns:p14="http://schemas.microsoft.com/office/powerpoint/2010/main" val="4122985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AD79-284A-2A54-02C1-D79C7B3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72D5-0776-9BBC-FA99-723792E33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4493"/>
            <a:ext cx="7886700" cy="32635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Complete Assignment #1</a:t>
            </a:r>
          </a:p>
          <a:p>
            <a:pPr lvl="1"/>
            <a:r>
              <a:rPr lang="en-US" dirty="0"/>
              <a:t>As discussed in the first class, you can work in with up to 2 others (3 total).</a:t>
            </a:r>
          </a:p>
          <a:p>
            <a:pPr lvl="1"/>
            <a:r>
              <a:rPr lang="en-US" dirty="0"/>
              <a:t>At the top of your notebook you must include the full name of each student that worked on the assignment.</a:t>
            </a:r>
          </a:p>
          <a:p>
            <a:pPr lvl="1"/>
            <a:r>
              <a:rPr lang="en-US" dirty="0"/>
              <a:t>If an assignment is a copy of another submission that isn’t part of the group; this will result in the academic penalty discussed in the first class (and found in the syllabus).</a:t>
            </a:r>
          </a:p>
          <a:p>
            <a:pPr lvl="1"/>
            <a:r>
              <a:rPr lang="en-US" dirty="0"/>
              <a:t>You can access the assignment details in Canvas.</a:t>
            </a:r>
          </a:p>
          <a:p>
            <a:r>
              <a:rPr lang="en-US" dirty="0"/>
              <a:t>Prepare for Quiz1, 2 and 3 (which will be given at the start of next class)</a:t>
            </a:r>
          </a:p>
          <a:p>
            <a:r>
              <a:rPr lang="en-US" dirty="0"/>
              <a:t>Optional: Complete the Bonus01 and Bonus02 </a:t>
            </a:r>
            <a:r>
              <a:rPr lang="en-US" dirty="0" err="1"/>
              <a:t>DataCamp</a:t>
            </a:r>
            <a:r>
              <a:rPr lang="en-US" dirty="0"/>
              <a:t> assignments.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60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439D-EF99-8951-DF47-CCC3E466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17135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CB97E-45C6-4E77-C571-0B96D18F995C}"/>
              </a:ext>
            </a:extLst>
          </p:cNvPr>
          <p:cNvSpPr txBox="1"/>
          <p:nvPr/>
        </p:nvSpPr>
        <p:spPr>
          <a:xfrm>
            <a:off x="2456873" y="1634836"/>
            <a:ext cx="4637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Happy Learning!</a:t>
            </a:r>
          </a:p>
        </p:txBody>
      </p:sp>
    </p:spTree>
    <p:extLst>
      <p:ext uri="{BB962C8B-B14F-4D97-AF65-F5344CB8AC3E}">
        <p14:creationId xmlns:p14="http://schemas.microsoft.com/office/powerpoint/2010/main" val="233293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B897-0A2B-A99F-0BA3-D1A03D97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Last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71EE3-F6CD-F0DF-1981-6A1107B237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286250"/>
            <a:ext cx="2133600" cy="274638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5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AD79-284A-2A54-02C1-D79C7B3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72D5-0776-9BBC-FA99-723792E33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4493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Understand basic data labeling and terms</a:t>
            </a:r>
          </a:p>
          <a:p>
            <a:r>
              <a:rPr lang="en-US" dirty="0"/>
              <a:t>Understand the role of the representational model verses the hidden relationship</a:t>
            </a:r>
          </a:p>
          <a:p>
            <a:r>
              <a:rPr lang="en-US" dirty="0"/>
              <a:t>Understand the distinction between modeling technique used and the parameters of the model</a:t>
            </a:r>
          </a:p>
          <a:p>
            <a:r>
              <a:rPr lang="en-US" dirty="0"/>
              <a:t>Understand the problem of overfitting and how this is mitigated by data splitting</a:t>
            </a:r>
          </a:p>
          <a:p>
            <a:r>
              <a:rPr lang="en-US" dirty="0"/>
              <a:t>Understand the k-fold cross validation technique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4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AD79-284A-2A54-02C1-D79C7B3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72D5-0776-9BBC-FA99-723792E3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able to identify and discuss the three common paradigms of data mining process.</a:t>
            </a:r>
          </a:p>
          <a:p>
            <a:r>
              <a:rPr lang="en-US" dirty="0"/>
              <a:t>Understand supervised vs unsupervised learning</a:t>
            </a:r>
          </a:p>
          <a:p>
            <a:r>
              <a:rPr lang="en-US" dirty="0"/>
              <a:t>Categorize the common machine learning techniques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4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AD79-284A-2A54-02C1-D79C7B3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72D5-0776-9BBC-FA99-723792E3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Understand why Python in Data Analytics</a:t>
            </a:r>
          </a:p>
          <a:p>
            <a:r>
              <a:rPr lang="en-US" dirty="0"/>
              <a:t>Understand how to create, load, and edit </a:t>
            </a:r>
            <a:r>
              <a:rPr lang="en-US" dirty="0" err="1"/>
              <a:t>Jupyter</a:t>
            </a:r>
            <a:r>
              <a:rPr lang="en-US" dirty="0"/>
              <a:t> Lab Notebooks</a:t>
            </a:r>
          </a:p>
          <a:p>
            <a:r>
              <a:rPr lang="en-US" dirty="0"/>
              <a:t>Be able to navigate within a notebook – change cell types, create new cells, delete cells, copy and paste cells, and moved cells.</a:t>
            </a:r>
          </a:p>
          <a:p>
            <a:r>
              <a:rPr lang="en-US" dirty="0"/>
              <a:t>Know how to create a csv file and load csv file intro pandas.</a:t>
            </a:r>
          </a:p>
          <a:p>
            <a:r>
              <a:rPr lang="en-US" dirty="0"/>
              <a:t>Review python fundamentals from assigned </a:t>
            </a:r>
            <a:r>
              <a:rPr lang="en-US" dirty="0" err="1"/>
              <a:t>DataCamp</a:t>
            </a:r>
            <a:r>
              <a:rPr lang="en-US" dirty="0"/>
              <a:t> courses: Variables, Variable Types, Immutable vs Mutable, common data structures (list and dictionaries), </a:t>
            </a:r>
            <a:r>
              <a:rPr lang="en-US" dirty="0" err="1"/>
              <a:t>Numpy</a:t>
            </a:r>
            <a:r>
              <a:rPr lang="en-US" dirty="0"/>
              <a:t> and Pandas, and creating basic scatterplots using matplotlib.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6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DC0F9A-4A31-4F0C-8A6A-FDDEB04F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41604C-6372-B3E1-9E2B-1A1C77F8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spcBef>
                <a:spcPts val="329"/>
              </a:spcBef>
              <a:buFont typeface="Wingdings" pitchFamily="2" charset="2"/>
              <a:buChar char="§"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Part A: Creating and </a:t>
            </a:r>
            <a:r>
              <a:rPr lang="en-US" altLang="en-US" sz="2400" dirty="0"/>
              <a:t>testing a number of 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polynomial regression models</a:t>
            </a:r>
          </a:p>
          <a:p>
            <a:pPr lvl="1">
              <a:lnSpc>
                <a:spcPct val="150000"/>
              </a:lnSpc>
              <a:spcBef>
                <a:spcPts val="329"/>
              </a:spcBef>
              <a:buFont typeface="Wingdings" pitchFamily="2" charset="2"/>
              <a:buChar char="§"/>
            </a:pPr>
            <a:r>
              <a:rPr lang="en-US" altLang="en-US" sz="2100" dirty="0"/>
              <a:t>Look for </a:t>
            </a:r>
            <a:r>
              <a:rPr lang="en-US" altLang="en-US" sz="2100" i="1" dirty="0">
                <a:solidFill>
                  <a:srgbClr val="92D050"/>
                </a:solidFill>
              </a:rPr>
              <a:t>class03_partA_polynomial_data_gen.ipynb</a:t>
            </a:r>
            <a:r>
              <a:rPr lang="en-US" altLang="en-US" sz="2100" i="1" dirty="0"/>
              <a:t> </a:t>
            </a:r>
            <a:r>
              <a:rPr lang="en-US" altLang="en-US" sz="2100" dirty="0"/>
              <a:t>and </a:t>
            </a:r>
            <a:r>
              <a:rPr lang="en-US" altLang="en-US" sz="2100" i="1" dirty="0">
                <a:solidFill>
                  <a:srgbClr val="92D050"/>
                </a:solidFill>
              </a:rPr>
              <a:t>class03_partA_polynomial_model.ipynb</a:t>
            </a:r>
          </a:p>
          <a:p>
            <a:pPr>
              <a:lnSpc>
                <a:spcPct val="150000"/>
              </a:lnSpc>
              <a:spcBef>
                <a:spcPts val="329"/>
              </a:spcBef>
              <a:buFont typeface="Wingdings" pitchFamily="2" charset="2"/>
              <a:buChar char="§"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Part B: Creating a multivariable Regression Model</a:t>
            </a:r>
          </a:p>
          <a:p>
            <a:pPr lvl="1">
              <a:lnSpc>
                <a:spcPct val="150000"/>
              </a:lnSpc>
              <a:spcBef>
                <a:spcPts val="329"/>
              </a:spcBef>
              <a:buFont typeface="Wingdings" pitchFamily="2" charset="2"/>
              <a:buChar char="§"/>
            </a:pPr>
            <a:r>
              <a:rPr lang="en-US" altLang="en-US" sz="2100" dirty="0">
                <a:latin typeface="Arial" pitchFamily="34" charset="0"/>
                <a:cs typeface="Arial" pitchFamily="34" charset="0"/>
              </a:rPr>
              <a:t>Look </a:t>
            </a:r>
            <a:r>
              <a:rPr lang="en-US" altLang="en-US" sz="2100" dirty="0"/>
              <a:t>for </a:t>
            </a:r>
            <a:r>
              <a:rPr lang="en-US" altLang="en-US" sz="2100" i="1" dirty="0">
                <a:solidFill>
                  <a:srgbClr val="92D050"/>
                </a:solidFill>
              </a:rPr>
              <a:t>class03_partB_multivariable_data_gen.ipynb </a:t>
            </a:r>
            <a:r>
              <a:rPr lang="en-US" altLang="en-US" sz="2100" dirty="0"/>
              <a:t>and </a:t>
            </a:r>
            <a:r>
              <a:rPr lang="en-US" altLang="en-US" sz="2100" i="1" dirty="0">
                <a:solidFill>
                  <a:srgbClr val="92D050"/>
                </a:solidFill>
              </a:rPr>
              <a:t>class03_partB_multivariable_model.ipynb</a:t>
            </a:r>
            <a:endParaRPr lang="en-US" altLang="en-US" sz="2100" i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329"/>
              </a:spcBef>
              <a:buFont typeface="Wingdings" pitchFamily="2" charset="2"/>
              <a:buChar char="§"/>
            </a:pPr>
            <a:r>
              <a:rPr lang="en-US" altLang="en-US" sz="2400" dirty="0"/>
              <a:t>Part C: Basic data preprocessing and exploration</a:t>
            </a:r>
          </a:p>
          <a:p>
            <a:pPr lvl="1">
              <a:lnSpc>
                <a:spcPct val="150000"/>
              </a:lnSpc>
              <a:spcBef>
                <a:spcPts val="329"/>
              </a:spcBef>
              <a:buFont typeface="Wingdings" pitchFamily="2" charset="2"/>
              <a:buChar char="§"/>
            </a:pPr>
            <a:r>
              <a:rPr lang="en-US" altLang="en-US" sz="2100" dirty="0"/>
              <a:t>Look for </a:t>
            </a:r>
            <a:r>
              <a:rPr lang="en-US" altLang="en-US" sz="2100" i="1" dirty="0">
                <a:solidFill>
                  <a:srgbClr val="92D050"/>
                </a:solidFill>
              </a:rPr>
              <a:t>class_3_partC_Data_Exploration_and_Proprocessing.ipynb </a:t>
            </a:r>
            <a:r>
              <a:rPr lang="en-US" altLang="en-US" sz="2100" dirty="0"/>
              <a:t>and </a:t>
            </a:r>
            <a:r>
              <a:rPr lang="en-US" altLang="en-US" sz="2100" i="1" dirty="0" err="1">
                <a:solidFill>
                  <a:srgbClr val="92D050"/>
                </a:solidFill>
              </a:rPr>
              <a:t>WestRoxbury.csv</a:t>
            </a:r>
            <a:endParaRPr lang="en-US" altLang="en-US" sz="2100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7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439D-EF99-8951-DF47-CCC3E466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fit and test Polynomial Models</a:t>
            </a:r>
          </a:p>
        </p:txBody>
      </p:sp>
    </p:spTree>
    <p:extLst>
      <p:ext uri="{BB962C8B-B14F-4D97-AF65-F5344CB8AC3E}">
        <p14:creationId xmlns:p14="http://schemas.microsoft.com/office/powerpoint/2010/main" val="247451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AD79-284A-2A54-02C1-D79C7B3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72D5-0776-9BBC-FA99-723792E33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4493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Learn how to fit a polynomial model using </a:t>
            </a:r>
            <a:r>
              <a:rPr lang="en-US" dirty="0" err="1"/>
              <a:t>sklearn</a:t>
            </a:r>
            <a:r>
              <a:rPr lang="en-US" dirty="0"/>
              <a:t> linear regression modeling</a:t>
            </a:r>
          </a:p>
          <a:p>
            <a:r>
              <a:rPr lang="en-US" dirty="0"/>
              <a:t>Understand how we can use a train/test data partition to identify the ‘best model’ </a:t>
            </a:r>
          </a:p>
          <a:p>
            <a:r>
              <a:rPr lang="en-US" dirty="0"/>
              <a:t>See how our Python learnings can be applied to fitting and testing models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0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439D-EF99-8951-DF47-CCC3E466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42224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{59DB9003-08C6-A44B-B374-62BE413F1DB3}tf16401378</Template>
  <TotalTime>4090</TotalTime>
  <Words>648</Words>
  <Application>Microsoft Macintosh PowerPoint</Application>
  <PresentationFormat>On-screen Show (16:9)</PresentationFormat>
  <Paragraphs>93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Univers 65</vt:lpstr>
      <vt:lpstr>Wingdings</vt:lpstr>
      <vt:lpstr>Office Theme</vt:lpstr>
      <vt:lpstr>ISM 6136</vt:lpstr>
      <vt:lpstr>Recap of Last Class</vt:lpstr>
      <vt:lpstr>Learning Objectives</vt:lpstr>
      <vt:lpstr>Learning Objectives</vt:lpstr>
      <vt:lpstr>Learning Objectives</vt:lpstr>
      <vt:lpstr>Guiding Agenda</vt:lpstr>
      <vt:lpstr>How to fit and test Polynomial Models</vt:lpstr>
      <vt:lpstr>Learning Objectives</vt:lpstr>
      <vt:lpstr>Summary</vt:lpstr>
      <vt:lpstr>Learning Objectives</vt:lpstr>
      <vt:lpstr>How to fit a Multivariable Linear Model using SKLearn LinearRegression</vt:lpstr>
      <vt:lpstr>Learning Objectives</vt:lpstr>
      <vt:lpstr>This coming week…</vt:lpstr>
      <vt:lpstr>This week…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Tim Smith</dc:creator>
  <cp:lastModifiedBy>Timothy Smith</cp:lastModifiedBy>
  <cp:revision>161</cp:revision>
  <dcterms:created xsi:type="dcterms:W3CDTF">2019-11-06T18:18:56Z</dcterms:created>
  <dcterms:modified xsi:type="dcterms:W3CDTF">2022-09-05T21:04:40Z</dcterms:modified>
</cp:coreProperties>
</file>