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64" r:id="rId2"/>
    <p:sldId id="726" r:id="rId3"/>
    <p:sldId id="736" r:id="rId4"/>
    <p:sldId id="737" r:id="rId5"/>
    <p:sldId id="718" r:id="rId6"/>
    <p:sldId id="723" r:id="rId7"/>
    <p:sldId id="730" r:id="rId8"/>
    <p:sldId id="298" r:id="rId9"/>
    <p:sldId id="724" r:id="rId10"/>
    <p:sldId id="284" r:id="rId11"/>
    <p:sldId id="722" r:id="rId12"/>
    <p:sldId id="734" r:id="rId13"/>
    <p:sldId id="653" r:id="rId14"/>
    <p:sldId id="649" r:id="rId15"/>
    <p:sldId id="650" r:id="rId16"/>
    <p:sldId id="651" r:id="rId17"/>
    <p:sldId id="654" r:id="rId18"/>
    <p:sldId id="655" r:id="rId19"/>
    <p:sldId id="656" r:id="rId20"/>
    <p:sldId id="657" r:id="rId21"/>
    <p:sldId id="658" r:id="rId22"/>
    <p:sldId id="660" r:id="rId23"/>
    <p:sldId id="661" r:id="rId24"/>
    <p:sldId id="662" r:id="rId25"/>
    <p:sldId id="725" r:id="rId26"/>
    <p:sldId id="659" r:id="rId27"/>
    <p:sldId id="663" r:id="rId28"/>
    <p:sldId id="731" r:id="rId29"/>
    <p:sldId id="665" r:id="rId30"/>
    <p:sldId id="666" r:id="rId31"/>
    <p:sldId id="674" r:id="rId32"/>
    <p:sldId id="732" r:id="rId33"/>
    <p:sldId id="720" r:id="rId34"/>
    <p:sldId id="713" r:id="rId35"/>
    <p:sldId id="735" r:id="rId36"/>
    <p:sldId id="678" r:id="rId37"/>
    <p:sldId id="701" r:id="rId38"/>
    <p:sldId id="702" r:id="rId39"/>
    <p:sldId id="703" r:id="rId40"/>
    <p:sldId id="704" r:id="rId41"/>
    <p:sldId id="705" r:id="rId42"/>
    <p:sldId id="706" r:id="rId43"/>
    <p:sldId id="707" r:id="rId44"/>
    <p:sldId id="708" r:id="rId45"/>
    <p:sldId id="709" r:id="rId46"/>
    <p:sldId id="710" r:id="rId47"/>
    <p:sldId id="715" r:id="rId48"/>
    <p:sldId id="716" r:id="rId49"/>
    <p:sldId id="721" r:id="rId50"/>
    <p:sldId id="675" r:id="rId51"/>
    <p:sldId id="684" r:id="rId52"/>
    <p:sldId id="733" r:id="rId53"/>
    <p:sldId id="267" r:id="rId5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Tim [ISBA]" initials="ST[" lastIdx="2" clrIdx="0">
    <p:extLst>
      <p:ext uri="{19B8F6BF-5375-455C-9EA6-DF929625EA0E}">
        <p15:presenceInfo xmlns:p15="http://schemas.microsoft.com/office/powerpoint/2012/main" userId="S::timsmith@iastate.edu::f31654f8-e825-44b9-9f42-ae59432b1e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a:srgbClr val="ECEAD1"/>
    <a:srgbClr val="CFC493"/>
    <a:srgbClr val="466069"/>
    <a:srgbClr val="7E9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541" autoAdjust="0"/>
  </p:normalViewPr>
  <p:slideViewPr>
    <p:cSldViewPr snapToGrid="0" snapToObjects="1">
      <p:cViewPr varScale="1">
        <p:scale>
          <a:sx n="165" d="100"/>
          <a:sy n="165" d="100"/>
        </p:scale>
        <p:origin x="1320" y="18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94" d="100"/>
          <a:sy n="194" d="100"/>
        </p:scale>
        <p:origin x="1518" y="1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376C-9A93-4286-A919-CFCA4B03E74D}"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50BC1-4EC3-450B-9FF3-D8E80A334FB3}" type="slidenum">
              <a:rPr lang="en-US" smtClean="0"/>
              <a:t>‹#›</a:t>
            </a:fld>
            <a:endParaRPr lang="en-US"/>
          </a:p>
        </p:txBody>
      </p:sp>
    </p:spTree>
    <p:extLst>
      <p:ext uri="{BB962C8B-B14F-4D97-AF65-F5344CB8AC3E}">
        <p14:creationId xmlns:p14="http://schemas.microsoft.com/office/powerpoint/2010/main" val="101069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1</a:t>
            </a:fld>
            <a:endParaRPr lang="en-US"/>
          </a:p>
        </p:txBody>
      </p:sp>
    </p:spTree>
    <p:extLst>
      <p:ext uri="{BB962C8B-B14F-4D97-AF65-F5344CB8AC3E}">
        <p14:creationId xmlns:p14="http://schemas.microsoft.com/office/powerpoint/2010/main" val="497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21</a:t>
            </a:fld>
            <a:endParaRPr lang="en-US"/>
          </a:p>
        </p:txBody>
      </p:sp>
    </p:spTree>
    <p:extLst>
      <p:ext uri="{BB962C8B-B14F-4D97-AF65-F5344CB8AC3E}">
        <p14:creationId xmlns:p14="http://schemas.microsoft.com/office/powerpoint/2010/main" val="337422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22</a:t>
            </a:fld>
            <a:endParaRPr lang="en-US"/>
          </a:p>
        </p:txBody>
      </p:sp>
    </p:spTree>
    <p:extLst>
      <p:ext uri="{BB962C8B-B14F-4D97-AF65-F5344CB8AC3E}">
        <p14:creationId xmlns:p14="http://schemas.microsoft.com/office/powerpoint/2010/main" val="99499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23</a:t>
            </a:fld>
            <a:endParaRPr lang="en-US"/>
          </a:p>
        </p:txBody>
      </p:sp>
    </p:spTree>
    <p:extLst>
      <p:ext uri="{BB962C8B-B14F-4D97-AF65-F5344CB8AC3E}">
        <p14:creationId xmlns:p14="http://schemas.microsoft.com/office/powerpoint/2010/main" val="2690207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24</a:t>
            </a:fld>
            <a:endParaRPr lang="en-US"/>
          </a:p>
        </p:txBody>
      </p:sp>
    </p:spTree>
    <p:extLst>
      <p:ext uri="{BB962C8B-B14F-4D97-AF65-F5344CB8AC3E}">
        <p14:creationId xmlns:p14="http://schemas.microsoft.com/office/powerpoint/2010/main" val="238386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25</a:t>
            </a:fld>
            <a:endParaRPr lang="en-US"/>
          </a:p>
        </p:txBody>
      </p:sp>
    </p:spTree>
    <p:extLst>
      <p:ext uri="{BB962C8B-B14F-4D97-AF65-F5344CB8AC3E}">
        <p14:creationId xmlns:p14="http://schemas.microsoft.com/office/powerpoint/2010/main" val="212110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27</a:t>
            </a:fld>
            <a:endParaRPr lang="en-US"/>
          </a:p>
        </p:txBody>
      </p:sp>
    </p:spTree>
    <p:extLst>
      <p:ext uri="{BB962C8B-B14F-4D97-AF65-F5344CB8AC3E}">
        <p14:creationId xmlns:p14="http://schemas.microsoft.com/office/powerpoint/2010/main" val="407820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33</a:t>
            </a:fld>
            <a:endParaRPr lang="en-US"/>
          </a:p>
        </p:txBody>
      </p:sp>
    </p:spTree>
    <p:extLst>
      <p:ext uri="{BB962C8B-B14F-4D97-AF65-F5344CB8AC3E}">
        <p14:creationId xmlns:p14="http://schemas.microsoft.com/office/powerpoint/2010/main" val="368341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34</a:t>
            </a:fld>
            <a:endParaRPr lang="en-US"/>
          </a:p>
        </p:txBody>
      </p:sp>
    </p:spTree>
    <p:extLst>
      <p:ext uri="{BB962C8B-B14F-4D97-AF65-F5344CB8AC3E}">
        <p14:creationId xmlns:p14="http://schemas.microsoft.com/office/powerpoint/2010/main" val="313649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50BC1-4EC3-450B-9FF3-D8E80A334FB3}" type="slidenum">
              <a:rPr lang="en-US" smtClean="0"/>
              <a:t>49</a:t>
            </a:fld>
            <a:endParaRPr lang="en-US"/>
          </a:p>
        </p:txBody>
      </p:sp>
    </p:spTree>
    <p:extLst>
      <p:ext uri="{BB962C8B-B14F-4D97-AF65-F5344CB8AC3E}">
        <p14:creationId xmlns:p14="http://schemas.microsoft.com/office/powerpoint/2010/main" val="412748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53</a:t>
            </a:fld>
            <a:endParaRPr lang="en-US"/>
          </a:p>
        </p:txBody>
      </p:sp>
    </p:spTree>
    <p:extLst>
      <p:ext uri="{BB962C8B-B14F-4D97-AF65-F5344CB8AC3E}">
        <p14:creationId xmlns:p14="http://schemas.microsoft.com/office/powerpoint/2010/main" val="192538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5</a:t>
            </a:fld>
            <a:endParaRPr lang="en-US"/>
          </a:p>
        </p:txBody>
      </p:sp>
    </p:spTree>
    <p:extLst>
      <p:ext uri="{BB962C8B-B14F-4D97-AF65-F5344CB8AC3E}">
        <p14:creationId xmlns:p14="http://schemas.microsoft.com/office/powerpoint/2010/main" val="306101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A50BC1-4EC3-450B-9FF3-D8E80A334FB3}" type="slidenum">
              <a:rPr lang="en-US" smtClean="0"/>
              <a:t>11</a:t>
            </a:fld>
            <a:endParaRPr lang="en-US"/>
          </a:p>
        </p:txBody>
      </p:sp>
    </p:spTree>
    <p:extLst>
      <p:ext uri="{BB962C8B-B14F-4D97-AF65-F5344CB8AC3E}">
        <p14:creationId xmlns:p14="http://schemas.microsoft.com/office/powerpoint/2010/main" val="202188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15</a:t>
            </a:fld>
            <a:endParaRPr lang="en-US"/>
          </a:p>
        </p:txBody>
      </p:sp>
    </p:spTree>
    <p:extLst>
      <p:ext uri="{BB962C8B-B14F-4D97-AF65-F5344CB8AC3E}">
        <p14:creationId xmlns:p14="http://schemas.microsoft.com/office/powerpoint/2010/main" val="49885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16</a:t>
            </a:fld>
            <a:endParaRPr lang="en-US"/>
          </a:p>
        </p:txBody>
      </p:sp>
    </p:spTree>
    <p:extLst>
      <p:ext uri="{BB962C8B-B14F-4D97-AF65-F5344CB8AC3E}">
        <p14:creationId xmlns:p14="http://schemas.microsoft.com/office/powerpoint/2010/main" val="2582063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17</a:t>
            </a:fld>
            <a:endParaRPr lang="en-US"/>
          </a:p>
        </p:txBody>
      </p:sp>
    </p:spTree>
    <p:extLst>
      <p:ext uri="{BB962C8B-B14F-4D97-AF65-F5344CB8AC3E}">
        <p14:creationId xmlns:p14="http://schemas.microsoft.com/office/powerpoint/2010/main" val="27344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18</a:t>
            </a:fld>
            <a:endParaRPr lang="en-US"/>
          </a:p>
        </p:txBody>
      </p:sp>
    </p:spTree>
    <p:extLst>
      <p:ext uri="{BB962C8B-B14F-4D97-AF65-F5344CB8AC3E}">
        <p14:creationId xmlns:p14="http://schemas.microsoft.com/office/powerpoint/2010/main" val="216351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19</a:t>
            </a:fld>
            <a:endParaRPr lang="en-US"/>
          </a:p>
        </p:txBody>
      </p:sp>
    </p:spTree>
    <p:extLst>
      <p:ext uri="{BB962C8B-B14F-4D97-AF65-F5344CB8AC3E}">
        <p14:creationId xmlns:p14="http://schemas.microsoft.com/office/powerpoint/2010/main" val="684381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A6D18E-8B09-B24B-9169-4FC527B8D84F}" type="slidenum">
              <a:rPr lang="en-US" smtClean="0"/>
              <a:pPr/>
              <a:t>20</a:t>
            </a:fld>
            <a:endParaRPr lang="en-US"/>
          </a:p>
        </p:txBody>
      </p:sp>
    </p:spTree>
    <p:extLst>
      <p:ext uri="{BB962C8B-B14F-4D97-AF65-F5344CB8AC3E}">
        <p14:creationId xmlns:p14="http://schemas.microsoft.com/office/powerpoint/2010/main" val="2280952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623888" y="470006"/>
            <a:ext cx="7886700" cy="1512038"/>
          </a:xfrm>
        </p:spPr>
        <p:txBody>
          <a:bodyPr anchor="b"/>
          <a:lstStyle>
            <a:lvl1pPr>
              <a:defRPr sz="45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623888" y="2002285"/>
            <a:ext cx="7886700" cy="562570"/>
          </a:xfrm>
        </p:spPr>
        <p:txBody>
          <a:bodyPr>
            <a:normAutofit/>
          </a:bodyPr>
          <a:lstStyle>
            <a:lvl1pPr marL="0" indent="0">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623888" y="4409631"/>
            <a:ext cx="7886700" cy="297332"/>
          </a:xfrm>
        </p:spPr>
        <p:txBody>
          <a:bodyPr>
            <a:normAutofit/>
          </a:bodyPr>
          <a:lstStyle>
            <a:lvl1pPr marL="0" indent="0">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19696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6637642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29904835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userDrawn="1"/>
        </p:nvSpPr>
        <p:spPr>
          <a:xfrm>
            <a:off x="182880" y="219456"/>
            <a:ext cx="8750808" cy="475488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628650" y="2011204"/>
            <a:ext cx="7886700" cy="994172"/>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54815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011203"/>
            <a:ext cx="3145064" cy="2734967"/>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4572000" y="0"/>
            <a:ext cx="4572000" cy="51435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8308837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7"/>
            <a:ext cx="3887391" cy="520438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1" y="342900"/>
            <a:ext cx="2949178" cy="1200150"/>
          </a:xfrm>
        </p:spPr>
        <p:txBody>
          <a:bodyPr anchor="b"/>
          <a:lstStyle>
            <a:lvl1pPr>
              <a:defRPr sz="2400">
                <a:solidFill>
                  <a:schemeClr val="bg1"/>
                </a:solidFill>
              </a:defRPr>
            </a:lvl1pPr>
          </a:lstStyle>
          <a:p>
            <a:r>
              <a:rPr lang="en-US" dirty="0"/>
              <a:t>Header Goes Here</a:t>
            </a:r>
          </a:p>
        </p:txBody>
      </p:sp>
      <p:sp>
        <p:nvSpPr>
          <p:cNvPr id="3" name="Content Placeholder 2"/>
          <p:cNvSpPr>
            <a:spLocks noGrp="1"/>
          </p:cNvSpPr>
          <p:nvPr>
            <p:ph idx="1"/>
          </p:nvPr>
        </p:nvSpPr>
        <p:spPr>
          <a:xfrm>
            <a:off x="4144709" y="740569"/>
            <a:ext cx="4371831" cy="3655219"/>
          </a:xfrm>
        </p:spPr>
        <p:txBody>
          <a:bodyPr/>
          <a:lstStyle>
            <a:lvl1pPr>
              <a:defRPr sz="2400">
                <a:solidFill>
                  <a:srgbClr val="006747"/>
                </a:solidFill>
              </a:defRPr>
            </a:lvl1pPr>
            <a:lvl2pPr>
              <a:defRPr sz="2100">
                <a:solidFill>
                  <a:srgbClr val="006747"/>
                </a:solidFill>
              </a:defRPr>
            </a:lvl2pPr>
            <a:lvl3pPr>
              <a:defRPr sz="1800">
                <a:solidFill>
                  <a:srgbClr val="006747"/>
                </a:solidFill>
              </a:defRPr>
            </a:lvl3pPr>
            <a:lvl4pPr>
              <a:defRPr sz="1500">
                <a:solidFill>
                  <a:srgbClr val="006747"/>
                </a:solidFill>
              </a:defRPr>
            </a:lvl4pPr>
            <a:lvl5pPr>
              <a:defRPr sz="1500">
                <a:solidFill>
                  <a:srgbClr val="006747"/>
                </a:solidFill>
              </a:defRPr>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89620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userDrawn="1"/>
        </p:nvSpPr>
        <p:spPr>
          <a:xfrm>
            <a:off x="0" y="-34016"/>
            <a:ext cx="9144000" cy="219159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9840" y="342900"/>
            <a:ext cx="3099679" cy="1200150"/>
          </a:xfrm>
        </p:spPr>
        <p:txBody>
          <a:bodyPr anchor="b"/>
          <a:lstStyle>
            <a:lvl1pPr>
              <a:defRPr sz="2400">
                <a:solidFill>
                  <a:schemeClr val="bg1"/>
                </a:solidFill>
              </a:defRPr>
            </a:lvl1pPr>
          </a:lstStyle>
          <a:p>
            <a:r>
              <a:rPr lang="en-US" dirty="0"/>
              <a:t>Header Goes Here</a:t>
            </a:r>
          </a:p>
        </p:txBody>
      </p:sp>
      <p:sp>
        <p:nvSpPr>
          <p:cNvPr id="4" name="Text Placeholder 3"/>
          <p:cNvSpPr>
            <a:spLocks noGrp="1"/>
          </p:cNvSpPr>
          <p:nvPr>
            <p:ph type="body" sz="half" idx="2"/>
          </p:nvPr>
        </p:nvSpPr>
        <p:spPr>
          <a:xfrm>
            <a:off x="629841" y="2383604"/>
            <a:ext cx="4034626" cy="2208944"/>
          </a:xfrm>
        </p:spPr>
        <p:txBody>
          <a:bodyPr>
            <a:normAutofit/>
          </a:bodyPr>
          <a:lstStyle>
            <a:lvl1pPr marL="0" indent="0">
              <a:buNone/>
              <a:defRPr sz="18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5033963" y="-33338"/>
            <a:ext cx="3606800" cy="3732213"/>
          </a:xfrm>
        </p:spPr>
        <p:txBody>
          <a:bodyPr/>
          <a:lstStyle/>
          <a:p>
            <a:endParaRPr lang="en-US"/>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5033963" y="3871644"/>
            <a:ext cx="3606800" cy="453776"/>
          </a:xfrm>
        </p:spPr>
        <p:txBody>
          <a:bodyPr/>
          <a:lstStyle>
            <a:lvl1pPr marL="0" indent="0" algn="ctr">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Tree>
    <p:extLst>
      <p:ext uri="{BB962C8B-B14F-4D97-AF65-F5344CB8AC3E}">
        <p14:creationId xmlns:p14="http://schemas.microsoft.com/office/powerpoint/2010/main" val="103760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p:spPr>
        <p:txBody>
          <a:bodyPr anchor="b"/>
          <a:lstStyle>
            <a:lvl1pPr>
              <a:defRPr sz="24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57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66172" y="740569"/>
            <a:ext cx="2949178" cy="802480"/>
          </a:xfrm>
        </p:spPr>
        <p:txBody>
          <a:bodyPr anchor="b"/>
          <a:lstStyle>
            <a:lvl1pPr>
              <a:defRPr sz="24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5566172" y="1543050"/>
            <a:ext cx="2949178" cy="2858691"/>
          </a:xfrm>
        </p:spPr>
        <p:txBody>
          <a:bodyPr/>
          <a:lstStyle>
            <a:lvl1pPr marL="0" indent="0">
              <a:buNone/>
              <a:defRPr sz="1200">
                <a:solidFill>
                  <a:srgbClr val="46606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endParaRPr lang="en-US" dirty="0"/>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660663" y="740569"/>
            <a:ext cx="4627562" cy="3654425"/>
          </a:xfrm>
        </p:spPr>
        <p:txBody>
          <a:bodyPr/>
          <a:lstStyle/>
          <a:p>
            <a:endParaRPr lang="en-US" dirty="0"/>
          </a:p>
        </p:txBody>
      </p:sp>
    </p:spTree>
    <p:extLst>
      <p:ext uri="{BB962C8B-B14F-4D97-AF65-F5344CB8AC3E}">
        <p14:creationId xmlns:p14="http://schemas.microsoft.com/office/powerpoint/2010/main" val="4141946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109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623888" y="467360"/>
            <a:ext cx="7886700" cy="1087964"/>
          </a:xfrm>
        </p:spPr>
        <p:txBody>
          <a:bodyPr anchor="b"/>
          <a:lstStyle>
            <a:lvl1pPr algn="r">
              <a:defRPr sz="45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623888" y="1575565"/>
            <a:ext cx="7886700" cy="562570"/>
          </a:xfrm>
        </p:spPr>
        <p:txBody>
          <a:bodyPr>
            <a:normAutofit/>
          </a:bodyPr>
          <a:lstStyle>
            <a:lvl1pPr marL="0" indent="0" algn="r">
              <a:buNone/>
              <a:defRPr sz="1600" b="1" spc="1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623888" y="2296351"/>
            <a:ext cx="7886700" cy="297332"/>
          </a:xfrm>
        </p:spPr>
        <p:txBody>
          <a:bodyPr>
            <a:normAutofit/>
          </a:bodyPr>
          <a:lstStyle>
            <a:lvl1pPr marL="0" indent="0" algn="r">
              <a:buNone/>
              <a:defRPr sz="1400" b="0">
                <a:solidFill>
                  <a:srgbClr val="ECEAD1"/>
                </a:solidFill>
                <a:effectLs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43853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384857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5"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27843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2918853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87271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87391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154630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800100"/>
            <a:ext cx="37338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7"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90504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39495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63639" y="1245947"/>
            <a:ext cx="8223161" cy="30861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1"/>
            <a:ext cx="2133600" cy="273844"/>
          </a:xfrm>
          <a:prstGeom prst="rect">
            <a:avLst/>
          </a:prstGeom>
        </p:spPr>
        <p:txBody>
          <a:bodyPr vert="horz" lIns="91440" tIns="45720" rIns="91440" bIns="45720" rtlCol="0" anchor="ctr"/>
          <a:lstStyle>
            <a:lvl1pPr algn="r">
              <a:defRPr sz="900">
                <a:solidFill>
                  <a:srgbClr val="ACA39A"/>
                </a:solidFill>
              </a:defRPr>
            </a:lvl1pPr>
          </a:lstStyle>
          <a:p>
            <a:fld id="{179A9A4E-4C82-4D44-9372-C31BB3818094}" type="slidenum">
              <a:rPr lang="en-US" smtClean="0"/>
              <a:pPr/>
              <a:t>‹#›</a:t>
            </a:fld>
            <a:endParaRPr lang="en-US" dirty="0"/>
          </a:p>
        </p:txBody>
      </p:sp>
      <p:sp>
        <p:nvSpPr>
          <p:cNvPr id="7" name="Rectangle 6"/>
          <p:cNvSpPr/>
          <p:nvPr userDrawn="1"/>
        </p:nvSpPr>
        <p:spPr>
          <a:xfrm>
            <a:off x="5715001" y="4667066"/>
            <a:ext cx="2396810" cy="369332"/>
          </a:xfrm>
          <a:prstGeom prst="rect">
            <a:avLst/>
          </a:prstGeom>
        </p:spPr>
        <p:txBody>
          <a:bodyPr wrap="none">
            <a:spAutoFit/>
          </a:bodyPr>
          <a:lstStyle/>
          <a:p>
            <a:pPr lvl="0"/>
            <a:r>
              <a:rPr lang="en-US" sz="1800" dirty="0">
                <a:solidFill>
                  <a:schemeClr val="bg1"/>
                </a:solidFill>
              </a:rPr>
              <a:t>Ivy College of Business</a:t>
            </a:r>
          </a:p>
        </p:txBody>
      </p:sp>
    </p:spTree>
    <p:extLst>
      <p:ext uri="{BB962C8B-B14F-4D97-AF65-F5344CB8AC3E}">
        <p14:creationId xmlns:p14="http://schemas.microsoft.com/office/powerpoint/2010/main" val="9665039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286250"/>
            <a:ext cx="2133600" cy="273844"/>
          </a:xfrm>
          <a:prstGeom prst="rect">
            <a:avLst/>
          </a:prstGeom>
        </p:spPr>
        <p:txBody>
          <a:bodyPr vert="horz" lIns="91440" tIns="45720" rIns="91440" bIns="45720" rtlCol="0" anchor="ctr"/>
          <a:lstStyle>
            <a:lvl1pPr algn="r">
              <a:defRPr sz="12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6324600" y="4743450"/>
            <a:ext cx="2438400" cy="285750"/>
          </a:xfrm>
        </p:spPr>
        <p:txBody>
          <a:bodyPr/>
          <a:lstStyle>
            <a:lvl1pPr marL="0" indent="0" algn="r">
              <a:buNone/>
              <a:defRPr sz="1600"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895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75352"/>
            <a:ext cx="7886700" cy="692663"/>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50415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dirty="0"/>
          </a:p>
        </p:txBody>
      </p:sp>
    </p:spTree>
    <p:extLst>
      <p:ext uri="{BB962C8B-B14F-4D97-AF65-F5344CB8AC3E}">
        <p14:creationId xmlns:p14="http://schemas.microsoft.com/office/powerpoint/2010/main" val="275374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Tree>
    <p:extLst>
      <p:ext uri="{BB962C8B-B14F-4D97-AF65-F5344CB8AC3E}">
        <p14:creationId xmlns:p14="http://schemas.microsoft.com/office/powerpoint/2010/main" val="21801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93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userDrawn="1"/>
        </p:nvSpPr>
        <p:spPr>
          <a:xfrm>
            <a:off x="1" y="0"/>
            <a:ext cx="179462" cy="51435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0F5EC011-0DA0-DB45-996E-85C7F379AB45}"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628650" y="1369219"/>
            <a:ext cx="3874984" cy="3263504"/>
          </a:xfrm>
        </p:spPr>
        <p:txBody>
          <a:bodyPr/>
          <a:lstStyle/>
          <a:p>
            <a:endParaRPr lang="en-US"/>
          </a:p>
        </p:txBody>
      </p:sp>
    </p:spTree>
    <p:extLst>
      <p:ext uri="{BB962C8B-B14F-4D97-AF65-F5344CB8AC3E}">
        <p14:creationId xmlns:p14="http://schemas.microsoft.com/office/powerpoint/2010/main" val="1838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6286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0F5EC011-0DA0-DB45-996E-85C7F379AB45}"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8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4" name="Content Placeholder 3"/>
          <p:cNvSpPr>
            <a:spLocks noGrp="1"/>
          </p:cNvSpPr>
          <p:nvPr>
            <p:ph sz="half" idx="2"/>
          </p:nvPr>
        </p:nvSpPr>
        <p:spPr>
          <a:xfrm>
            <a:off x="629842" y="1878806"/>
            <a:ext cx="3868340"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solidFill>
                  <a:srgbClr val="006747"/>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endParaRPr lang="en-US" dirty="0"/>
          </a:p>
        </p:txBody>
      </p:sp>
      <p:sp>
        <p:nvSpPr>
          <p:cNvPr id="6" name="Content Placeholder 5"/>
          <p:cNvSpPr>
            <a:spLocks noGrp="1"/>
          </p:cNvSpPr>
          <p:nvPr>
            <p:ph sz="quarter" idx="4"/>
          </p:nvPr>
        </p:nvSpPr>
        <p:spPr>
          <a:xfrm>
            <a:off x="4629150" y="1878806"/>
            <a:ext cx="3887391" cy="2763441"/>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0F5EC011-0DA0-DB45-996E-85C7F379AB45}" type="slidenum">
              <a:rPr lang="en-US" smtClean="0"/>
              <a:t>‹#›</a:t>
            </a:fld>
            <a:endParaRPr lang="en-US" dirty="0"/>
          </a:p>
        </p:txBody>
      </p:sp>
      <p:sp>
        <p:nvSpPr>
          <p:cNvPr id="10" name="Rectangle 9">
            <a:extLst>
              <a:ext uri="{FF2B5EF4-FFF2-40B4-BE49-F238E27FC236}">
                <a16:creationId xmlns:a16="http://schemas.microsoft.com/office/drawing/2014/main" id="{DEE8CF8B-D494-CC47-8E2D-52DC8E8EF28F}"/>
              </a:ext>
            </a:extLst>
          </p:cNvPr>
          <p:cNvSpPr/>
          <p:nvPr userDrawn="1"/>
        </p:nvSpPr>
        <p:spPr>
          <a:xfrm>
            <a:off x="0" y="0"/>
            <a:ext cx="9144000" cy="139304"/>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930E96-9F1D-4749-BDBF-344ADF8F90F9}" type="datetimeFigureOut">
              <a:rPr lang="en-US" smtClean="0"/>
              <a:t>11/6/22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5EC011-0DA0-DB45-996E-85C7F379AB45}" type="slidenum">
              <a:rPr lang="en-US" smtClean="0"/>
              <a:t>‹#›</a:t>
            </a:fld>
            <a:endParaRPr lang="en-US"/>
          </a:p>
        </p:txBody>
      </p:sp>
    </p:spTree>
    <p:extLst>
      <p:ext uri="{BB962C8B-B14F-4D97-AF65-F5344CB8AC3E}">
        <p14:creationId xmlns:p14="http://schemas.microsoft.com/office/powerpoint/2010/main" val="1848561185"/>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77" r:id="rId3"/>
    <p:sldLayoutId id="2147483676" r:id="rId4"/>
    <p:sldLayoutId id="2147483662" r:id="rId5"/>
    <p:sldLayoutId id="2147483664" r:id="rId6"/>
    <p:sldLayoutId id="2147483672" r:id="rId7"/>
    <p:sldLayoutId id="2147483675" r:id="rId8"/>
    <p:sldLayoutId id="2147483665" r:id="rId9"/>
    <p:sldLayoutId id="2147483666" r:id="rId10"/>
    <p:sldLayoutId id="2147483671" r:id="rId11"/>
    <p:sldLayoutId id="2147483667" r:id="rId12"/>
    <p:sldLayoutId id="2147483670" r:id="rId13"/>
    <p:sldLayoutId id="2147483668" r:id="rId14"/>
    <p:sldLayoutId id="2147483673" r:id="rId15"/>
    <p:sldLayoutId id="2147483669" r:id="rId16"/>
    <p:sldLayoutId id="2147483678" r:id="rId17"/>
    <p:sldLayoutId id="2147483674" r:id="rId18"/>
    <p:sldLayoutId id="2147483680" r:id="rId19"/>
    <p:sldLayoutId id="2147483682" r:id="rId20"/>
    <p:sldLayoutId id="2147483683"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30.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5.xml"/><Relationship Id="rId5" Type="http://schemas.openxmlformats.org/officeDocument/2006/relationships/image" Target="../media/image24.jpe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6DCE-5506-AE49-9AA5-4EB0B2528574}"/>
              </a:ext>
            </a:extLst>
          </p:cNvPr>
          <p:cNvSpPr>
            <a:spLocks noGrp="1"/>
          </p:cNvSpPr>
          <p:nvPr>
            <p:ph type="title"/>
          </p:nvPr>
        </p:nvSpPr>
        <p:spPr/>
        <p:txBody>
          <a:bodyPr/>
          <a:lstStyle/>
          <a:p>
            <a:r>
              <a:rPr lang="en-US" dirty="0"/>
              <a:t>ISM 6136</a:t>
            </a:r>
          </a:p>
        </p:txBody>
      </p:sp>
      <p:sp>
        <p:nvSpPr>
          <p:cNvPr id="3" name="Text Placeholder 2">
            <a:extLst>
              <a:ext uri="{FF2B5EF4-FFF2-40B4-BE49-F238E27FC236}">
                <a16:creationId xmlns:a16="http://schemas.microsoft.com/office/drawing/2014/main" id="{E56915A3-AD07-F048-8B5A-7D44B354DF7A}"/>
              </a:ext>
            </a:extLst>
          </p:cNvPr>
          <p:cNvSpPr>
            <a:spLocks noGrp="1"/>
          </p:cNvSpPr>
          <p:nvPr>
            <p:ph type="body" idx="1"/>
          </p:nvPr>
        </p:nvSpPr>
        <p:spPr/>
        <p:txBody>
          <a:bodyPr>
            <a:normAutofit/>
          </a:bodyPr>
          <a:lstStyle/>
          <a:p>
            <a:r>
              <a:rPr lang="en-US" dirty="0"/>
              <a:t>Data Mining</a:t>
            </a:r>
          </a:p>
        </p:txBody>
      </p:sp>
      <p:sp>
        <p:nvSpPr>
          <p:cNvPr id="4" name="Text Placeholder 3">
            <a:extLst>
              <a:ext uri="{FF2B5EF4-FFF2-40B4-BE49-F238E27FC236}">
                <a16:creationId xmlns:a16="http://schemas.microsoft.com/office/drawing/2014/main" id="{1CA854F3-E1E6-B445-9497-094416CE94BE}"/>
              </a:ext>
            </a:extLst>
          </p:cNvPr>
          <p:cNvSpPr>
            <a:spLocks noGrp="1"/>
          </p:cNvSpPr>
          <p:nvPr>
            <p:ph type="body" idx="11"/>
          </p:nvPr>
        </p:nvSpPr>
        <p:spPr/>
        <p:txBody>
          <a:bodyPr/>
          <a:lstStyle/>
          <a:p>
            <a:r>
              <a:rPr lang="en-US" dirty="0"/>
              <a:t>Dr. Tim Smith</a:t>
            </a:r>
          </a:p>
        </p:txBody>
      </p:sp>
    </p:spTree>
    <p:extLst>
      <p:ext uri="{BB962C8B-B14F-4D97-AF65-F5344CB8AC3E}">
        <p14:creationId xmlns:p14="http://schemas.microsoft.com/office/powerpoint/2010/main" val="107824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p:txBody>
          <a:bodyPr/>
          <a:lstStyle/>
          <a:p>
            <a:r>
              <a:rPr lang="en-US" dirty="0"/>
              <a:t>Evaluating a binary classifier</a:t>
            </a:r>
          </a:p>
        </p:txBody>
      </p:sp>
      <p:sp>
        <p:nvSpPr>
          <p:cNvPr id="5" name="Content Placeholder 4">
            <a:extLst>
              <a:ext uri="{FF2B5EF4-FFF2-40B4-BE49-F238E27FC236}">
                <a16:creationId xmlns:a16="http://schemas.microsoft.com/office/drawing/2014/main" id="{F2BC41D5-8C21-D289-B290-A5C7CA26FE9F}"/>
              </a:ext>
            </a:extLst>
          </p:cNvPr>
          <p:cNvSpPr>
            <a:spLocks noGrp="1"/>
          </p:cNvSpPr>
          <p:nvPr>
            <p:ph idx="1"/>
          </p:nvPr>
        </p:nvSpPr>
        <p:spPr/>
        <p:txBody>
          <a:bodyPr/>
          <a:lstStyle/>
          <a:p>
            <a:r>
              <a:rPr lang="en-US" dirty="0"/>
              <a:t>Overall accuracy is one metric</a:t>
            </a:r>
          </a:p>
        </p:txBody>
      </p:sp>
      <p:graphicFrame>
        <p:nvGraphicFramePr>
          <p:cNvPr id="6" name="Table 6">
            <a:extLst>
              <a:ext uri="{FF2B5EF4-FFF2-40B4-BE49-F238E27FC236}">
                <a16:creationId xmlns:a16="http://schemas.microsoft.com/office/drawing/2014/main" id="{90FA93FB-93AB-EE91-BB8E-F69633C038D8}"/>
              </a:ext>
            </a:extLst>
          </p:cNvPr>
          <p:cNvGraphicFramePr>
            <a:graphicFrameLocks noGrp="1"/>
          </p:cNvGraphicFramePr>
          <p:nvPr>
            <p:extLst>
              <p:ext uri="{D42A27DB-BD31-4B8C-83A1-F6EECF244321}">
                <p14:modId xmlns:p14="http://schemas.microsoft.com/office/powerpoint/2010/main" val="1478905003"/>
              </p:ext>
            </p:extLst>
          </p:nvPr>
        </p:nvGraphicFramePr>
        <p:xfrm>
          <a:off x="849823" y="1919099"/>
          <a:ext cx="6096000" cy="259588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2519550994"/>
                    </a:ext>
                  </a:extLst>
                </a:gridCol>
                <a:gridCol w="2032000">
                  <a:extLst>
                    <a:ext uri="{9D8B030D-6E8A-4147-A177-3AD203B41FA5}">
                      <a16:colId xmlns:a16="http://schemas.microsoft.com/office/drawing/2014/main" val="1126844831"/>
                    </a:ext>
                  </a:extLst>
                </a:gridCol>
                <a:gridCol w="2032000">
                  <a:extLst>
                    <a:ext uri="{9D8B030D-6E8A-4147-A177-3AD203B41FA5}">
                      <a16:colId xmlns:a16="http://schemas.microsoft.com/office/drawing/2014/main" val="4107349031"/>
                    </a:ext>
                  </a:extLst>
                </a:gridCol>
              </a:tblGrid>
              <a:tr h="370840">
                <a:tc>
                  <a:txBody>
                    <a:bodyPr/>
                    <a:lstStyle/>
                    <a:p>
                      <a:r>
                        <a:rPr lang="en-US" dirty="0"/>
                        <a:t>Input</a:t>
                      </a:r>
                    </a:p>
                  </a:txBody>
                  <a:tcPr/>
                </a:tc>
                <a:tc>
                  <a:txBody>
                    <a:bodyPr/>
                    <a:lstStyle/>
                    <a:p>
                      <a:r>
                        <a:rPr lang="en-US" dirty="0"/>
                        <a:t>Target</a:t>
                      </a:r>
                    </a:p>
                  </a:txBody>
                  <a:tcPr/>
                </a:tc>
                <a:tc>
                  <a:txBody>
                    <a:bodyPr/>
                    <a:lstStyle/>
                    <a:p>
                      <a:r>
                        <a:rPr lang="en-US" dirty="0"/>
                        <a:t>Prediction</a:t>
                      </a:r>
                    </a:p>
                  </a:txBody>
                  <a:tcPr/>
                </a:tc>
                <a:extLst>
                  <a:ext uri="{0D108BD9-81ED-4DB2-BD59-A6C34878D82A}">
                    <a16:rowId xmlns:a16="http://schemas.microsoft.com/office/drawing/2014/main" val="3812258105"/>
                  </a:ext>
                </a:extLst>
              </a:tr>
              <a:tr h="370840">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259485408"/>
                  </a:ext>
                </a:extLst>
              </a:tr>
              <a:tr h="370840">
                <a:tc>
                  <a:txBody>
                    <a:bodyPr/>
                    <a:lstStyle/>
                    <a:p>
                      <a:r>
                        <a:rPr lang="en-US" dirty="0"/>
                        <a:t>23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635851996"/>
                  </a:ext>
                </a:extLst>
              </a:tr>
              <a:tr h="370840">
                <a:tc>
                  <a:txBody>
                    <a:bodyPr/>
                    <a:lstStyle/>
                    <a:p>
                      <a:r>
                        <a:rPr lang="en-US" dirty="0"/>
                        <a:t>34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982681893"/>
                  </a:ext>
                </a:extLst>
              </a:tr>
              <a:tr h="370840">
                <a:tc>
                  <a:txBody>
                    <a:bodyPr/>
                    <a:lstStyle/>
                    <a:p>
                      <a:r>
                        <a:rPr lang="en-US" dirty="0"/>
                        <a:t>23</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19899308"/>
                  </a:ext>
                </a:extLst>
              </a:tr>
              <a:tr h="370840">
                <a:tc>
                  <a:txBody>
                    <a:bodyPr/>
                    <a:lstStyle/>
                    <a:p>
                      <a:r>
                        <a:rPr lang="en-US" dirty="0"/>
                        <a:t>66</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800807369"/>
                  </a:ext>
                </a:extLst>
              </a:tr>
              <a:tr h="370840">
                <a:tc>
                  <a:txBody>
                    <a:bodyPr/>
                    <a:lstStyle/>
                    <a:p>
                      <a:r>
                        <a:rPr lang="en-US" dirty="0"/>
                        <a:t>43</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450348109"/>
                  </a:ext>
                </a:extLst>
              </a:tr>
            </a:tbl>
          </a:graphicData>
        </a:graphic>
      </p:graphicFrame>
      <p:sp>
        <p:nvSpPr>
          <p:cNvPr id="7" name="TextBox 6">
            <a:extLst>
              <a:ext uri="{FF2B5EF4-FFF2-40B4-BE49-F238E27FC236}">
                <a16:creationId xmlns:a16="http://schemas.microsoft.com/office/drawing/2014/main" id="{09D4D75F-3E62-451B-16AC-C04936259408}"/>
              </a:ext>
            </a:extLst>
          </p:cNvPr>
          <p:cNvSpPr txBox="1"/>
          <p:nvPr/>
        </p:nvSpPr>
        <p:spPr>
          <a:xfrm>
            <a:off x="7245456" y="1916058"/>
            <a:ext cx="1957149" cy="2169825"/>
          </a:xfrm>
          <a:prstGeom prst="rect">
            <a:avLst/>
          </a:prstGeom>
          <a:noFill/>
        </p:spPr>
        <p:txBody>
          <a:bodyPr wrap="square" rtlCol="0">
            <a:spAutoFit/>
          </a:bodyPr>
          <a:lstStyle/>
          <a:p>
            <a:r>
              <a:rPr lang="en-US" dirty="0"/>
              <a:t>Out of 6 predictions, 5 were correct. </a:t>
            </a:r>
          </a:p>
          <a:p>
            <a:endParaRPr lang="en-US" dirty="0"/>
          </a:p>
          <a:p>
            <a:r>
              <a:rPr lang="en-US" dirty="0"/>
              <a:t>Accuracy is correct prediction count over total predictions.</a:t>
            </a:r>
          </a:p>
          <a:p>
            <a:endParaRPr lang="en-US" dirty="0"/>
          </a:p>
          <a:p>
            <a:r>
              <a:rPr lang="en-US" dirty="0"/>
              <a:t>In this case:</a:t>
            </a:r>
          </a:p>
          <a:p>
            <a:r>
              <a:rPr lang="en-US" dirty="0"/>
              <a:t>Accuracy = 5/6 = 83.33%</a:t>
            </a:r>
          </a:p>
        </p:txBody>
      </p:sp>
      <p:pic>
        <p:nvPicPr>
          <p:cNvPr id="9" name="Graphic 8" descr="Checkmark">
            <a:extLst>
              <a:ext uri="{FF2B5EF4-FFF2-40B4-BE49-F238E27FC236}">
                <a16:creationId xmlns:a16="http://schemas.microsoft.com/office/drawing/2014/main" id="{5E6EB228-5D32-C945-3F9B-8CA65D12DC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2292958"/>
            <a:ext cx="278792" cy="278792"/>
          </a:xfrm>
          <a:prstGeom prst="rect">
            <a:avLst/>
          </a:prstGeom>
        </p:spPr>
      </p:pic>
      <p:pic>
        <p:nvPicPr>
          <p:cNvPr id="10" name="Graphic 9" descr="Checkmark">
            <a:extLst>
              <a:ext uri="{FF2B5EF4-FFF2-40B4-BE49-F238E27FC236}">
                <a16:creationId xmlns:a16="http://schemas.microsoft.com/office/drawing/2014/main" id="{5E9DCE03-AC31-CD91-A9F6-31C1886BF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2677949"/>
            <a:ext cx="278792" cy="278792"/>
          </a:xfrm>
          <a:prstGeom prst="rect">
            <a:avLst/>
          </a:prstGeom>
        </p:spPr>
      </p:pic>
      <p:pic>
        <p:nvPicPr>
          <p:cNvPr id="11" name="Graphic 10" descr="Checkmark">
            <a:extLst>
              <a:ext uri="{FF2B5EF4-FFF2-40B4-BE49-F238E27FC236}">
                <a16:creationId xmlns:a16="http://schemas.microsoft.com/office/drawing/2014/main" id="{A9FCDF0E-DA52-8F84-7F2A-B16BA96986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3072077"/>
            <a:ext cx="278792" cy="278792"/>
          </a:xfrm>
          <a:prstGeom prst="rect">
            <a:avLst/>
          </a:prstGeom>
        </p:spPr>
      </p:pic>
      <p:pic>
        <p:nvPicPr>
          <p:cNvPr id="12" name="Graphic 11" descr="Checkmark">
            <a:extLst>
              <a:ext uri="{FF2B5EF4-FFF2-40B4-BE49-F238E27FC236}">
                <a16:creationId xmlns:a16="http://schemas.microsoft.com/office/drawing/2014/main" id="{0A5CDE98-DA38-2B63-E863-B5F33ECC03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3807091"/>
            <a:ext cx="278792" cy="278792"/>
          </a:xfrm>
          <a:prstGeom prst="rect">
            <a:avLst/>
          </a:prstGeom>
        </p:spPr>
      </p:pic>
      <p:pic>
        <p:nvPicPr>
          <p:cNvPr id="13" name="Graphic 12" descr="Checkmark">
            <a:extLst>
              <a:ext uri="{FF2B5EF4-FFF2-40B4-BE49-F238E27FC236}">
                <a16:creationId xmlns:a16="http://schemas.microsoft.com/office/drawing/2014/main" id="{9B8CCAB8-A4C1-2499-BCED-5310ED36B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425" y="4187086"/>
            <a:ext cx="278792" cy="278792"/>
          </a:xfrm>
          <a:prstGeom prst="rect">
            <a:avLst/>
          </a:prstGeom>
        </p:spPr>
      </p:pic>
      <p:pic>
        <p:nvPicPr>
          <p:cNvPr id="15" name="Graphic 14" descr="Close">
            <a:extLst>
              <a:ext uri="{FF2B5EF4-FFF2-40B4-BE49-F238E27FC236}">
                <a16:creationId xmlns:a16="http://schemas.microsoft.com/office/drawing/2014/main" id="{5181A385-1B5F-D610-59FC-9ADA80EA98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82425" y="3450518"/>
            <a:ext cx="278792" cy="278792"/>
          </a:xfrm>
          <a:prstGeom prst="rect">
            <a:avLst/>
          </a:prstGeom>
        </p:spPr>
      </p:pic>
    </p:spTree>
    <p:extLst>
      <p:ext uri="{BB962C8B-B14F-4D97-AF65-F5344CB8AC3E}">
        <p14:creationId xmlns:p14="http://schemas.microsoft.com/office/powerpoint/2010/main" val="205955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Classification Modeling using</a:t>
            </a:r>
            <a:br>
              <a:rPr lang="en-US" dirty="0"/>
            </a:br>
            <a:r>
              <a:rPr lang="en-US" dirty="0"/>
              <a:t>k-NN</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11</a:t>
            </a:fld>
            <a:endParaRPr lang="en-US" dirty="0"/>
          </a:p>
        </p:txBody>
      </p:sp>
    </p:spTree>
    <p:extLst>
      <p:ext uri="{BB962C8B-B14F-4D97-AF65-F5344CB8AC3E}">
        <p14:creationId xmlns:p14="http://schemas.microsoft.com/office/powerpoint/2010/main" val="361877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Understand how k-NN classifies new data.</a:t>
            </a:r>
          </a:p>
          <a:p>
            <a:r>
              <a:rPr lang="en-US" dirty="0"/>
              <a:t>Understand how to implement a k-NN classifier using python.</a:t>
            </a:r>
          </a:p>
          <a:p>
            <a:r>
              <a:rPr lang="en-US" dirty="0"/>
              <a:t>Understand one of the big issues k-NN (and other modeling techniques) can have </a:t>
            </a:r>
          </a:p>
          <a:p>
            <a:pPr lvl="1"/>
            <a:r>
              <a:rPr lang="en-US" dirty="0"/>
              <a:t>This problem is revealed later in the slides and will be discussed/explored.</a:t>
            </a:r>
          </a:p>
          <a:p>
            <a:pPr marL="0" indent="0">
              <a:buNone/>
            </a:pPr>
            <a:endParaRPr lang="en-US" dirty="0"/>
          </a:p>
        </p:txBody>
      </p:sp>
    </p:spTree>
    <p:extLst>
      <p:ext uri="{BB962C8B-B14F-4D97-AF65-F5344CB8AC3E}">
        <p14:creationId xmlns:p14="http://schemas.microsoft.com/office/powerpoint/2010/main" val="17125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D526-A2DE-4C99-8700-41BD30EBDE6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5F1E5015-90D1-4D62-8A16-1F48AFB99769}"/>
              </a:ext>
            </a:extLst>
          </p:cNvPr>
          <p:cNvSpPr>
            <a:spLocks noGrp="1"/>
          </p:cNvSpPr>
          <p:nvPr>
            <p:ph idx="1"/>
          </p:nvPr>
        </p:nvSpPr>
        <p:spPr/>
        <p:txBody>
          <a:bodyPr/>
          <a:lstStyle/>
          <a:p>
            <a:r>
              <a:rPr lang="en-US" sz="2000" b="0" i="0" dirty="0">
                <a:effectLst/>
                <a:latin typeface="Times New Roman" panose="02020603050405020304" pitchFamily="18" charset="0"/>
              </a:rPr>
              <a:t>There are many ways we could </a:t>
            </a:r>
            <a:r>
              <a:rPr lang="en-US" sz="2000" dirty="0">
                <a:latin typeface="Times New Roman" panose="02020603050405020304" pitchFamily="18" charset="0"/>
              </a:rPr>
              <a:t>model a classifier.</a:t>
            </a:r>
          </a:p>
          <a:p>
            <a:r>
              <a:rPr lang="en-US" sz="2000" b="0" i="0" dirty="0">
                <a:effectLst/>
                <a:latin typeface="Times New Roman" panose="02020603050405020304" pitchFamily="18" charset="0"/>
              </a:rPr>
              <a:t>Today we will create our first classifier using k-NN (k-nearest neighbors)</a:t>
            </a:r>
          </a:p>
          <a:p>
            <a:pPr lvl="1"/>
            <a:r>
              <a:rPr lang="en-US" sz="2000" b="0" i="0" dirty="0">
                <a:effectLst/>
                <a:latin typeface="Times New Roman" panose="02020603050405020304" pitchFamily="18" charset="0"/>
              </a:rPr>
              <a:t>Don’t confuse this with K-means clustering – which represents an unsupervised algorithm, mainly used for clustering. </a:t>
            </a:r>
          </a:p>
          <a:p>
            <a:r>
              <a:rPr lang="en-US" sz="2000" dirty="0">
                <a:latin typeface="Times New Roman" panose="02020603050405020304" pitchFamily="18" charset="0"/>
              </a:rPr>
              <a:t>High level overview….</a:t>
            </a:r>
          </a:p>
          <a:p>
            <a:pPr lvl="1"/>
            <a:r>
              <a:rPr lang="en-US" sz="1700" dirty="0">
                <a:latin typeface="Times New Roman" panose="02020603050405020304" pitchFamily="18" charset="0"/>
              </a:rPr>
              <a:t>k-NN looks at the distance between a new point and those around it. Based on knowing the classification of its neighbors, we can predict the classification of this new point.</a:t>
            </a:r>
          </a:p>
          <a:p>
            <a:endParaRPr lang="en-US" sz="2000" dirty="0"/>
          </a:p>
        </p:txBody>
      </p:sp>
      <p:sp>
        <p:nvSpPr>
          <p:cNvPr id="4" name="Slide Number Placeholder 3">
            <a:extLst>
              <a:ext uri="{FF2B5EF4-FFF2-40B4-BE49-F238E27FC236}">
                <a16:creationId xmlns:a16="http://schemas.microsoft.com/office/drawing/2014/main" id="{90492874-3637-4DFE-AA20-38626085A3F4}"/>
              </a:ext>
            </a:extLst>
          </p:cNvPr>
          <p:cNvSpPr>
            <a:spLocks noGrp="1"/>
          </p:cNvSpPr>
          <p:nvPr>
            <p:ph type="sldNum" sz="quarter" idx="12"/>
          </p:nvPr>
        </p:nvSpPr>
        <p:spPr/>
        <p:txBody>
          <a:bodyPr/>
          <a:lstStyle/>
          <a:p>
            <a:fld id="{179A9A4E-4C82-4D44-9372-C31BB3818094}" type="slidenum">
              <a:rPr lang="en-US" smtClean="0"/>
              <a:pPr/>
              <a:t>13</a:t>
            </a:fld>
            <a:endParaRPr lang="en-US" dirty="0"/>
          </a:p>
        </p:txBody>
      </p:sp>
    </p:spTree>
    <p:extLst>
      <p:ext uri="{BB962C8B-B14F-4D97-AF65-F5344CB8AC3E}">
        <p14:creationId xmlns:p14="http://schemas.microsoft.com/office/powerpoint/2010/main" val="199731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85130"/>
            <a:ext cx="7886700" cy="994172"/>
          </a:xfrm>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14</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extLst>
              <p:ext uri="{D42A27DB-BD31-4B8C-83A1-F6EECF244321}">
                <p14:modId xmlns:p14="http://schemas.microsoft.com/office/powerpoint/2010/main" val="4270337234"/>
              </p:ext>
            </p:extLst>
          </p:nvPr>
        </p:nvGraphicFramePr>
        <p:xfrm>
          <a:off x="1021577" y="856028"/>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pic>
        <p:nvPicPr>
          <p:cNvPr id="1026" name="Picture 2">
            <a:extLst>
              <a:ext uri="{FF2B5EF4-FFF2-40B4-BE49-F238E27FC236}">
                <a16:creationId xmlns:a16="http://schemas.microsoft.com/office/drawing/2014/main" id="{7483B172-40C0-4929-A890-9574CA79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839" y="1443037"/>
            <a:ext cx="3543300" cy="2562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811256-6854-456C-ABD6-7B04BF834D23}"/>
              </a:ext>
            </a:extLst>
          </p:cNvPr>
          <p:cNvSpPr txBox="1"/>
          <p:nvPr/>
        </p:nvSpPr>
        <p:spPr>
          <a:xfrm>
            <a:off x="3825489" y="971550"/>
            <a:ext cx="5089911" cy="584775"/>
          </a:xfrm>
          <a:prstGeom prst="rect">
            <a:avLst/>
          </a:prstGeom>
          <a:noFill/>
        </p:spPr>
        <p:txBody>
          <a:bodyPr wrap="square" rtlCol="0">
            <a:spAutoFit/>
          </a:bodyPr>
          <a:lstStyle/>
          <a:p>
            <a:r>
              <a:rPr lang="en-US" sz="1600" dirty="0"/>
              <a:t>By looking at our count distribution, we can see that we have excellent representation of each category</a:t>
            </a:r>
          </a:p>
        </p:txBody>
      </p:sp>
      <p:sp>
        <p:nvSpPr>
          <p:cNvPr id="6" name="TextBox 5">
            <a:extLst>
              <a:ext uri="{FF2B5EF4-FFF2-40B4-BE49-F238E27FC236}">
                <a16:creationId xmlns:a16="http://schemas.microsoft.com/office/drawing/2014/main" id="{71110285-8AA6-4AE2-8CB5-38793CE6DA3A}"/>
              </a:ext>
            </a:extLst>
          </p:cNvPr>
          <p:cNvSpPr txBox="1"/>
          <p:nvPr/>
        </p:nvSpPr>
        <p:spPr>
          <a:xfrm>
            <a:off x="3825489" y="3913464"/>
            <a:ext cx="4572000" cy="600164"/>
          </a:xfrm>
          <a:prstGeom prst="rect">
            <a:avLst/>
          </a:prstGeom>
          <a:noFill/>
        </p:spPr>
        <p:txBody>
          <a:bodyPr wrap="square" rtlCol="0">
            <a:spAutoFit/>
          </a:bodyPr>
          <a:lstStyle/>
          <a:p>
            <a:r>
              <a:rPr lang="en-US" sz="1100" dirty="0"/>
              <a:t>NOTE: What does and “acceptable” distribution look like? This is a judgment call on your part. If there is one class with little representation, the predictive power of any model you fit will be lower than if we have a more even split.</a:t>
            </a:r>
          </a:p>
        </p:txBody>
      </p:sp>
    </p:spTree>
    <p:extLst>
      <p:ext uri="{BB962C8B-B14F-4D97-AF65-F5344CB8AC3E}">
        <p14:creationId xmlns:p14="http://schemas.microsoft.com/office/powerpoint/2010/main" val="12643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105967"/>
            <a:ext cx="7886700" cy="994172"/>
          </a:xfrm>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15</a:t>
            </a:fld>
            <a:endParaRPr lang="en-US" dirty="0"/>
          </a:p>
        </p:txBody>
      </p:sp>
      <p:pic>
        <p:nvPicPr>
          <p:cNvPr id="2050" name="Picture 2">
            <a:extLst>
              <a:ext uri="{FF2B5EF4-FFF2-40B4-BE49-F238E27FC236}">
                <a16:creationId xmlns:a16="http://schemas.microsoft.com/office/drawing/2014/main" id="{A71806B7-984B-419A-81CC-8DABF86E9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169195"/>
            <a:ext cx="3390900" cy="3390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35F5C7-687A-43F8-8C5E-B8089A1509CE}"/>
              </a:ext>
            </a:extLst>
          </p:cNvPr>
          <p:cNvSpPr txBox="1"/>
          <p:nvPr/>
        </p:nvSpPr>
        <p:spPr>
          <a:xfrm>
            <a:off x="3962400" y="858823"/>
            <a:ext cx="2081595" cy="369332"/>
          </a:xfrm>
          <a:prstGeom prst="rect">
            <a:avLst/>
          </a:prstGeom>
          <a:noFill/>
        </p:spPr>
        <p:txBody>
          <a:bodyPr wrap="none" rtlCol="0">
            <a:spAutoFit/>
          </a:bodyPr>
          <a:lstStyle/>
          <a:p>
            <a:r>
              <a:rPr lang="en-US" sz="1800" dirty="0"/>
              <a:t>Visualize our data…</a:t>
            </a:r>
          </a:p>
        </p:txBody>
      </p:sp>
      <p:sp>
        <p:nvSpPr>
          <p:cNvPr id="6" name="TextBox 5">
            <a:extLst>
              <a:ext uri="{FF2B5EF4-FFF2-40B4-BE49-F238E27FC236}">
                <a16:creationId xmlns:a16="http://schemas.microsoft.com/office/drawing/2014/main" id="{777FA110-3087-45F8-98BA-EE9894884CC8}"/>
              </a:ext>
            </a:extLst>
          </p:cNvPr>
          <p:cNvSpPr txBox="1"/>
          <p:nvPr/>
        </p:nvSpPr>
        <p:spPr>
          <a:xfrm>
            <a:off x="6555158" y="1816209"/>
            <a:ext cx="2590800" cy="181588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Question: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What model can we develop that will allow us to predict ownership based on having Income and </a:t>
            </a:r>
            <a:r>
              <a:rPr lang="en-US" sz="1600" dirty="0" err="1">
                <a:latin typeface="Arial" panose="020B0604020202020204" pitchFamily="34" charset="0"/>
                <a:cs typeface="Arial" panose="020B0604020202020204" pitchFamily="34" charset="0"/>
              </a:rPr>
              <a:t>LotSize</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3539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80829" y="-29571"/>
            <a:ext cx="7886700" cy="994172"/>
          </a:xfrm>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16</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grpSp>
        <p:nvGrpSpPr>
          <p:cNvPr id="8" name="Group 7">
            <a:extLst>
              <a:ext uri="{FF2B5EF4-FFF2-40B4-BE49-F238E27FC236}">
                <a16:creationId xmlns:a16="http://schemas.microsoft.com/office/drawing/2014/main" id="{59DAA464-6A64-428A-89C8-E34B0B7D3E56}"/>
              </a:ext>
            </a:extLst>
          </p:cNvPr>
          <p:cNvGrpSpPr/>
          <p:nvPr/>
        </p:nvGrpSpPr>
        <p:grpSpPr>
          <a:xfrm>
            <a:off x="2717564" y="751287"/>
            <a:ext cx="4724400" cy="2362200"/>
            <a:chOff x="990600" y="1125869"/>
            <a:chExt cx="6934200" cy="3467100"/>
          </a:xfrm>
        </p:grpSpPr>
        <p:pic>
          <p:nvPicPr>
            <p:cNvPr id="9" name="Picture 8" descr="A picture containing table, sitting, small, large&#10;&#10;Description automatically generated">
              <a:extLst>
                <a:ext uri="{FF2B5EF4-FFF2-40B4-BE49-F238E27FC236}">
                  <a16:creationId xmlns:a16="http://schemas.microsoft.com/office/drawing/2014/main" id="{3B08D09B-3A88-4E37-A60F-794DB51FE642}"/>
                </a:ext>
              </a:extLst>
            </p:cNvPr>
            <p:cNvPicPr>
              <a:picLocks noChangeAspect="1"/>
            </p:cNvPicPr>
            <p:nvPr/>
          </p:nvPicPr>
          <p:blipFill>
            <a:blip r:embed="rId3"/>
            <a:stretch>
              <a:fillRect/>
            </a:stretch>
          </p:blipFill>
          <p:spPr>
            <a:xfrm>
              <a:off x="990600" y="1125869"/>
              <a:ext cx="6934200" cy="3467100"/>
            </a:xfrm>
            <a:prstGeom prst="rect">
              <a:avLst/>
            </a:prstGeom>
          </p:spPr>
        </p:pic>
        <p:sp>
          <p:nvSpPr>
            <p:cNvPr id="10" name="Rectangle 9">
              <a:extLst>
                <a:ext uri="{FF2B5EF4-FFF2-40B4-BE49-F238E27FC236}">
                  <a16:creationId xmlns:a16="http://schemas.microsoft.com/office/drawing/2014/main" id="{62FD8E2D-9D1E-421C-AA6A-D428ACC7BABC}"/>
                </a:ext>
              </a:extLst>
            </p:cNvPr>
            <p:cNvSpPr/>
            <p:nvPr/>
          </p:nvSpPr>
          <p:spPr bwMode="auto">
            <a:xfrm>
              <a:off x="4376508" y="1125869"/>
              <a:ext cx="228600" cy="3427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
        <p:nvSpPr>
          <p:cNvPr id="7" name="TextBox 6">
            <a:extLst>
              <a:ext uri="{FF2B5EF4-FFF2-40B4-BE49-F238E27FC236}">
                <a16:creationId xmlns:a16="http://schemas.microsoft.com/office/drawing/2014/main" id="{DA190B5A-C16B-46E9-BE01-97CA577DDC11}"/>
              </a:ext>
            </a:extLst>
          </p:cNvPr>
          <p:cNvSpPr txBox="1"/>
          <p:nvPr/>
        </p:nvSpPr>
        <p:spPr>
          <a:xfrm>
            <a:off x="2971800" y="3362980"/>
            <a:ext cx="3733800"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In the first class, we contemplated a linear classifier and a tree classifier and some seemingly random line that we drew (more on these later) .</a:t>
            </a:r>
          </a:p>
        </p:txBody>
      </p:sp>
      <p:pic>
        <p:nvPicPr>
          <p:cNvPr id="12" name="Picture 11">
            <a:extLst>
              <a:ext uri="{FF2B5EF4-FFF2-40B4-BE49-F238E27FC236}">
                <a16:creationId xmlns:a16="http://schemas.microsoft.com/office/drawing/2014/main" id="{59F36C54-4AE1-45BD-8800-4A64DAFB7146}"/>
              </a:ext>
            </a:extLst>
          </p:cNvPr>
          <p:cNvPicPr>
            <a:picLocks noChangeAspect="1"/>
          </p:cNvPicPr>
          <p:nvPr/>
        </p:nvPicPr>
        <p:blipFill>
          <a:blip r:embed="rId4"/>
          <a:stretch>
            <a:fillRect/>
          </a:stretch>
        </p:blipFill>
        <p:spPr>
          <a:xfrm>
            <a:off x="6791059" y="1986751"/>
            <a:ext cx="2352941" cy="2352941"/>
          </a:xfrm>
          <a:prstGeom prst="rect">
            <a:avLst/>
          </a:prstGeom>
        </p:spPr>
      </p:pic>
    </p:spTree>
    <p:extLst>
      <p:ext uri="{BB962C8B-B14F-4D97-AF65-F5344CB8AC3E}">
        <p14:creationId xmlns:p14="http://schemas.microsoft.com/office/powerpoint/2010/main" val="93885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0"/>
            <a:ext cx="7886700" cy="994172"/>
          </a:xfrm>
        </p:spPr>
        <p:txBody>
          <a:bodyPr/>
          <a:lstStyle/>
          <a:p>
            <a:r>
              <a:rPr lang="en-US" dirty="0"/>
              <a:t>k-NN</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17</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15" name="TextBox 14">
            <a:extLst>
              <a:ext uri="{FF2B5EF4-FFF2-40B4-BE49-F238E27FC236}">
                <a16:creationId xmlns:a16="http://schemas.microsoft.com/office/drawing/2014/main" id="{DD47CE86-5889-44CB-9990-3FDE344FCB88}"/>
              </a:ext>
            </a:extLst>
          </p:cNvPr>
          <p:cNvSpPr txBox="1"/>
          <p:nvPr/>
        </p:nvSpPr>
        <p:spPr>
          <a:xfrm>
            <a:off x="6848247" y="3515625"/>
            <a:ext cx="1970901" cy="954107"/>
          </a:xfrm>
          <a:prstGeom prst="rect">
            <a:avLst/>
          </a:prstGeom>
          <a:solidFill>
            <a:srgbClr val="FFFF00"/>
          </a:solidFill>
        </p:spPr>
        <p:txBody>
          <a:bodyPr wrap="square" rtlCol="0">
            <a:spAutoFit/>
          </a:bodyPr>
          <a:lstStyle/>
          <a:p>
            <a:pPr algn="ctr"/>
            <a:r>
              <a:rPr lang="en-US" sz="1400" b="1" dirty="0">
                <a:solidFill>
                  <a:srgbClr val="C00000"/>
                </a:solidFill>
                <a:latin typeface="Arial" panose="020B0604020202020204" pitchFamily="34" charset="0"/>
                <a:cs typeface="Arial" panose="020B0604020202020204" pitchFamily="34" charset="0"/>
              </a:rPr>
              <a:t>There is an algorithm for that! </a:t>
            </a:r>
          </a:p>
          <a:p>
            <a:pPr algn="ctr"/>
            <a:endParaRPr lang="en-US" sz="1400" b="1" dirty="0">
              <a:solidFill>
                <a:srgbClr val="C00000"/>
              </a:solidFill>
              <a:latin typeface="Arial" panose="020B0604020202020204" pitchFamily="34" charset="0"/>
              <a:cs typeface="Arial" panose="020B0604020202020204" pitchFamily="34" charset="0"/>
            </a:endParaRPr>
          </a:p>
          <a:p>
            <a:pPr algn="ctr"/>
            <a:r>
              <a:rPr lang="en-US" sz="1400" b="1" dirty="0">
                <a:solidFill>
                  <a:srgbClr val="C00000"/>
                </a:solidFill>
                <a:latin typeface="Arial" panose="020B0604020202020204" pitchFamily="34" charset="0"/>
                <a:cs typeface="Arial" panose="020B0604020202020204" pitchFamily="34" charset="0"/>
              </a:rPr>
              <a:t>K-Nearest Neighbors</a:t>
            </a:r>
          </a:p>
        </p:txBody>
      </p:sp>
      <p:sp>
        <p:nvSpPr>
          <p:cNvPr id="3" name="TextBox 2">
            <a:extLst>
              <a:ext uri="{FF2B5EF4-FFF2-40B4-BE49-F238E27FC236}">
                <a16:creationId xmlns:a16="http://schemas.microsoft.com/office/drawing/2014/main" id="{5E07B296-B5A6-425A-90DC-FD16D991DA56}"/>
              </a:ext>
            </a:extLst>
          </p:cNvPr>
          <p:cNvSpPr txBox="1"/>
          <p:nvPr/>
        </p:nvSpPr>
        <p:spPr>
          <a:xfrm>
            <a:off x="6836215" y="623510"/>
            <a:ext cx="174230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here’s another way... </a:t>
            </a:r>
          </a:p>
        </p:txBody>
      </p:sp>
      <p:sp>
        <p:nvSpPr>
          <p:cNvPr id="9" name="TextBox 8">
            <a:extLst>
              <a:ext uri="{FF2B5EF4-FFF2-40B4-BE49-F238E27FC236}">
                <a16:creationId xmlns:a16="http://schemas.microsoft.com/office/drawing/2014/main" id="{B7DE5B76-D70F-4EDD-BDA1-5B9E069F3AFE}"/>
              </a:ext>
            </a:extLst>
          </p:cNvPr>
          <p:cNvSpPr txBox="1"/>
          <p:nvPr/>
        </p:nvSpPr>
        <p:spPr>
          <a:xfrm>
            <a:off x="6848247" y="1336239"/>
            <a:ext cx="1742301" cy="209288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Look at each data point, then choose k neighbors (where k is some integer between 1 and the total number of observations).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Based on these identified k-nearest neighbors, look at the actual category for each, and then choose the major category. This is your prediction for the given point.</a:t>
            </a:r>
          </a:p>
        </p:txBody>
      </p:sp>
    </p:spTree>
    <p:extLst>
      <p:ext uri="{BB962C8B-B14F-4D97-AF65-F5344CB8AC3E}">
        <p14:creationId xmlns:p14="http://schemas.microsoft.com/office/powerpoint/2010/main" val="27467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13691"/>
            <a:ext cx="7886700" cy="994172"/>
          </a:xfrm>
        </p:spPr>
        <p:txBody>
          <a:bodyPr/>
          <a:lstStyle/>
          <a:p>
            <a:r>
              <a:rPr lang="en-US" dirty="0"/>
              <a:t>k-NN</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18</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3" name="TextBox 2">
            <a:extLst>
              <a:ext uri="{FF2B5EF4-FFF2-40B4-BE49-F238E27FC236}">
                <a16:creationId xmlns:a16="http://schemas.microsoft.com/office/drawing/2014/main" id="{5E07B296-B5A6-425A-90DC-FD16D991DA56}"/>
              </a:ext>
            </a:extLst>
          </p:cNvPr>
          <p:cNvSpPr txBox="1"/>
          <p:nvPr/>
        </p:nvSpPr>
        <p:spPr>
          <a:xfrm>
            <a:off x="6836215" y="623510"/>
            <a:ext cx="174230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Set k</a:t>
            </a:r>
          </a:p>
        </p:txBody>
      </p:sp>
      <p:sp>
        <p:nvSpPr>
          <p:cNvPr id="9" name="TextBox 8">
            <a:extLst>
              <a:ext uri="{FF2B5EF4-FFF2-40B4-BE49-F238E27FC236}">
                <a16:creationId xmlns:a16="http://schemas.microsoft.com/office/drawing/2014/main" id="{B7DE5B76-D70F-4EDD-BDA1-5B9E069F3AFE}"/>
              </a:ext>
            </a:extLst>
          </p:cNvPr>
          <p:cNvSpPr txBox="1"/>
          <p:nvPr/>
        </p:nvSpPr>
        <p:spPr>
          <a:xfrm>
            <a:off x="6848247" y="1336239"/>
            <a:ext cx="1742301" cy="1938992"/>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Let’s look at k=3, therefore we are testing a 3-nn model.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Let’s look at observation #9.</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We see that of the three nearest neighbors, all are “Owners”. Therefore, we’d predict that this is an owner. Correct!</a:t>
            </a:r>
          </a:p>
        </p:txBody>
      </p:sp>
      <p:sp>
        <p:nvSpPr>
          <p:cNvPr id="6" name="Oval 5">
            <a:extLst>
              <a:ext uri="{FF2B5EF4-FFF2-40B4-BE49-F238E27FC236}">
                <a16:creationId xmlns:a16="http://schemas.microsoft.com/office/drawing/2014/main" id="{85B027D9-60A9-40D6-BE8E-C999063347D6}"/>
              </a:ext>
            </a:extLst>
          </p:cNvPr>
          <p:cNvSpPr/>
          <p:nvPr/>
        </p:nvSpPr>
        <p:spPr bwMode="auto">
          <a:xfrm>
            <a:off x="4644189" y="1336508"/>
            <a:ext cx="1503369" cy="1503369"/>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15001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0"/>
            <a:ext cx="7886700" cy="994172"/>
          </a:xfrm>
        </p:spPr>
        <p:txBody>
          <a:bodyPr/>
          <a:lstStyle/>
          <a:p>
            <a:r>
              <a:rPr lang="en-US" dirty="0"/>
              <a:t>k-NN</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19</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3" name="TextBox 2">
            <a:extLst>
              <a:ext uri="{FF2B5EF4-FFF2-40B4-BE49-F238E27FC236}">
                <a16:creationId xmlns:a16="http://schemas.microsoft.com/office/drawing/2014/main" id="{5E07B296-B5A6-425A-90DC-FD16D991DA56}"/>
              </a:ext>
            </a:extLst>
          </p:cNvPr>
          <p:cNvSpPr txBox="1"/>
          <p:nvPr/>
        </p:nvSpPr>
        <p:spPr>
          <a:xfrm>
            <a:off x="6836215" y="623510"/>
            <a:ext cx="174230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Now here’s another way... </a:t>
            </a:r>
          </a:p>
        </p:txBody>
      </p:sp>
      <p:sp>
        <p:nvSpPr>
          <p:cNvPr id="9" name="TextBox 8">
            <a:extLst>
              <a:ext uri="{FF2B5EF4-FFF2-40B4-BE49-F238E27FC236}">
                <a16:creationId xmlns:a16="http://schemas.microsoft.com/office/drawing/2014/main" id="{B7DE5B76-D70F-4EDD-BDA1-5B9E069F3AFE}"/>
              </a:ext>
            </a:extLst>
          </p:cNvPr>
          <p:cNvSpPr txBox="1"/>
          <p:nvPr/>
        </p:nvSpPr>
        <p:spPr>
          <a:xfrm>
            <a:off x="6848247" y="1336239"/>
            <a:ext cx="1742301" cy="132343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Now, let’s look at observation #0.</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We see that of the three nearest neighbors, all are “Nonowners”. Therefore, we’d predict that this is a nonowner. Incorrect </a:t>
            </a:r>
            <a:r>
              <a:rPr lang="en-US" sz="1000" dirty="0">
                <a:latin typeface="Arial" panose="020B0604020202020204" pitchFamily="34" charset="0"/>
                <a:cs typeface="Arial" panose="020B0604020202020204" pitchFamily="34" charset="0"/>
                <a:sym typeface="Wingdings" panose="05000000000000000000" pitchFamily="2" charset="2"/>
              </a:rPr>
              <a:t></a:t>
            </a:r>
            <a:endParaRPr lang="en-US" sz="100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85B027D9-60A9-40D6-BE8E-C999063347D6}"/>
              </a:ext>
            </a:extLst>
          </p:cNvPr>
          <p:cNvSpPr/>
          <p:nvPr/>
        </p:nvSpPr>
        <p:spPr bwMode="auto">
          <a:xfrm>
            <a:off x="3621505" y="2251911"/>
            <a:ext cx="918411" cy="918411"/>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49502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A372-81C4-B643-F475-BE8495C157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BCD332C-C01B-BE22-55BC-987854163095}"/>
              </a:ext>
            </a:extLst>
          </p:cNvPr>
          <p:cNvSpPr>
            <a:spLocks noGrp="1"/>
          </p:cNvSpPr>
          <p:nvPr>
            <p:ph idx="1"/>
          </p:nvPr>
        </p:nvSpPr>
        <p:spPr/>
        <p:txBody>
          <a:bodyPr>
            <a:normAutofit/>
          </a:bodyPr>
          <a:lstStyle/>
          <a:p>
            <a:r>
              <a:rPr lang="en-US" dirty="0"/>
              <a:t>08:35-09:05 – Quiz 1 and 2 </a:t>
            </a:r>
          </a:p>
          <a:p>
            <a:r>
              <a:rPr lang="en-US" dirty="0"/>
              <a:t>09:05-09:15 - Introduction to Classification Modeling</a:t>
            </a:r>
          </a:p>
          <a:p>
            <a:r>
              <a:rPr lang="en-US" dirty="0"/>
              <a:t>09:15-10:00 - Introduction to k-NN</a:t>
            </a:r>
          </a:p>
          <a:p>
            <a:r>
              <a:rPr lang="en-US" dirty="0"/>
              <a:t>Break</a:t>
            </a:r>
          </a:p>
          <a:p>
            <a:r>
              <a:rPr lang="en-US" dirty="0"/>
              <a:t>10:00-10:20 – k-NN Example walkthrough</a:t>
            </a:r>
          </a:p>
          <a:p>
            <a:r>
              <a:rPr lang="en-US" dirty="0"/>
              <a:t>10:20-10:30 - Introduction to Confusion Matrices</a:t>
            </a:r>
          </a:p>
          <a:p>
            <a:r>
              <a:rPr lang="en-US"/>
              <a:t>10:30-11:35 </a:t>
            </a:r>
            <a:r>
              <a:rPr lang="en-US" dirty="0"/>
              <a:t>- The Case of Universal Bank</a:t>
            </a:r>
          </a:p>
        </p:txBody>
      </p:sp>
    </p:spTree>
    <p:extLst>
      <p:ext uri="{BB962C8B-B14F-4D97-AF65-F5344CB8AC3E}">
        <p14:creationId xmlns:p14="http://schemas.microsoft.com/office/powerpoint/2010/main" val="282623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13691"/>
            <a:ext cx="7886700" cy="994172"/>
          </a:xfrm>
        </p:spPr>
        <p:txBody>
          <a:bodyPr/>
          <a:lstStyle/>
          <a:p>
            <a:r>
              <a:rPr lang="en-US" dirty="0"/>
              <a:t>k</a:t>
            </a:r>
            <a:r>
              <a:rPr lang="en-US"/>
              <a:t>-NN</a:t>
            </a:r>
            <a:endParaRPr lang="en-US" dirty="0"/>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20</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14.8</a:t>
                      </a:r>
                      <a:endParaRPr lang="en-US" sz="1200" b="0" i="0" u="none" strike="noStrike" dirty="0">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3" name="TextBox 2">
            <a:extLst>
              <a:ext uri="{FF2B5EF4-FFF2-40B4-BE49-F238E27FC236}">
                <a16:creationId xmlns:a16="http://schemas.microsoft.com/office/drawing/2014/main" id="{5E07B296-B5A6-425A-90DC-FD16D991DA56}"/>
              </a:ext>
            </a:extLst>
          </p:cNvPr>
          <p:cNvSpPr txBox="1"/>
          <p:nvPr/>
        </p:nvSpPr>
        <p:spPr>
          <a:xfrm>
            <a:off x="6841942" y="964532"/>
            <a:ext cx="1742301" cy="2123658"/>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We keep doing this for every value in the train data set.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After doing this, we calculated how well the given k value of 3 predicted outcomes by calculating the percentage of correct predictions.</a:t>
            </a:r>
          </a:p>
        </p:txBody>
      </p:sp>
      <p:sp>
        <p:nvSpPr>
          <p:cNvPr id="6" name="Oval 5">
            <a:extLst>
              <a:ext uri="{FF2B5EF4-FFF2-40B4-BE49-F238E27FC236}">
                <a16:creationId xmlns:a16="http://schemas.microsoft.com/office/drawing/2014/main" id="{85B027D9-60A9-40D6-BE8E-C999063347D6}"/>
              </a:ext>
            </a:extLst>
          </p:cNvPr>
          <p:cNvSpPr/>
          <p:nvPr/>
        </p:nvSpPr>
        <p:spPr bwMode="auto">
          <a:xfrm>
            <a:off x="3581401" y="2190750"/>
            <a:ext cx="990600" cy="992605"/>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Oval 6">
            <a:extLst>
              <a:ext uri="{FF2B5EF4-FFF2-40B4-BE49-F238E27FC236}">
                <a16:creationId xmlns:a16="http://schemas.microsoft.com/office/drawing/2014/main" id="{7BA911FE-E212-491E-B040-3F8B389CDBA4}"/>
              </a:ext>
            </a:extLst>
          </p:cNvPr>
          <p:cNvSpPr/>
          <p:nvPr/>
        </p:nvSpPr>
        <p:spPr bwMode="auto">
          <a:xfrm>
            <a:off x="4644189" y="1336508"/>
            <a:ext cx="1503369" cy="1503369"/>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a:extLst>
              <a:ext uri="{FF2B5EF4-FFF2-40B4-BE49-F238E27FC236}">
                <a16:creationId xmlns:a16="http://schemas.microsoft.com/office/drawing/2014/main" id="{632793E2-2E3F-4CBE-8C7F-E78946EFD247}"/>
              </a:ext>
            </a:extLst>
          </p:cNvPr>
          <p:cNvSpPr/>
          <p:nvPr/>
        </p:nvSpPr>
        <p:spPr bwMode="auto">
          <a:xfrm>
            <a:off x="5054982" y="2077174"/>
            <a:ext cx="1648324" cy="1648324"/>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Oval 10">
            <a:extLst>
              <a:ext uri="{FF2B5EF4-FFF2-40B4-BE49-F238E27FC236}">
                <a16:creationId xmlns:a16="http://schemas.microsoft.com/office/drawing/2014/main" id="{31C7023A-E225-4FAD-B54C-988261F7A16E}"/>
              </a:ext>
            </a:extLst>
          </p:cNvPr>
          <p:cNvSpPr/>
          <p:nvPr/>
        </p:nvSpPr>
        <p:spPr bwMode="auto">
          <a:xfrm>
            <a:off x="2753500" y="1446946"/>
            <a:ext cx="1429041" cy="1429041"/>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
        <p:nvSpPr>
          <p:cNvPr id="17" name="Oval 16">
            <a:extLst>
              <a:ext uri="{FF2B5EF4-FFF2-40B4-BE49-F238E27FC236}">
                <a16:creationId xmlns:a16="http://schemas.microsoft.com/office/drawing/2014/main" id="{5AC6EEC0-841A-48B9-A873-0B8C21AC53DE}"/>
              </a:ext>
            </a:extLst>
          </p:cNvPr>
          <p:cNvSpPr/>
          <p:nvPr/>
        </p:nvSpPr>
        <p:spPr bwMode="auto">
          <a:xfrm>
            <a:off x="3534052" y="2901009"/>
            <a:ext cx="1382294" cy="1385094"/>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Oval 18">
            <a:extLst>
              <a:ext uri="{FF2B5EF4-FFF2-40B4-BE49-F238E27FC236}">
                <a16:creationId xmlns:a16="http://schemas.microsoft.com/office/drawing/2014/main" id="{A9A5E22C-611E-486D-A63F-603704BA6813}"/>
              </a:ext>
            </a:extLst>
          </p:cNvPr>
          <p:cNvSpPr/>
          <p:nvPr/>
        </p:nvSpPr>
        <p:spPr bwMode="auto">
          <a:xfrm>
            <a:off x="4186795" y="1968514"/>
            <a:ext cx="892434" cy="892434"/>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61306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0" y="0"/>
            <a:ext cx="7886700" cy="994172"/>
          </a:xfrm>
        </p:spPr>
        <p:txBody>
          <a:bodyPr/>
          <a:lstStyle/>
          <a:p>
            <a:r>
              <a:rPr lang="en-US" dirty="0"/>
              <a:t>k-NN</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21</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3" name="TextBox 2">
            <a:extLst>
              <a:ext uri="{FF2B5EF4-FFF2-40B4-BE49-F238E27FC236}">
                <a16:creationId xmlns:a16="http://schemas.microsoft.com/office/drawing/2014/main" id="{5E07B296-B5A6-425A-90DC-FD16D991DA56}"/>
              </a:ext>
            </a:extLst>
          </p:cNvPr>
          <p:cNvSpPr txBox="1"/>
          <p:nvPr/>
        </p:nvSpPr>
        <p:spPr>
          <a:xfrm>
            <a:off x="6756590" y="1002090"/>
            <a:ext cx="1742301" cy="2931572"/>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Now, what about other possible values of k?</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We can redo the NN procedure for any value of k (between 1 and n-1).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For instance, here we see k=3</a:t>
            </a:r>
          </a:p>
          <a:p>
            <a:endParaRPr lang="en-US" sz="1200" dirty="0">
              <a:latin typeface="Arial" panose="020B0604020202020204" pitchFamily="34" charset="0"/>
              <a:cs typeface="Arial" panose="020B0604020202020204" pitchFamily="34" charset="0"/>
            </a:endParaRPr>
          </a:p>
          <a:p>
            <a:r>
              <a:rPr lang="en-US" sz="1050" i="1" dirty="0">
                <a:latin typeface="Arial" panose="020B0604020202020204" pitchFamily="34" charset="0"/>
                <a:cs typeface="Arial" panose="020B0604020202020204" pitchFamily="34" charset="0"/>
              </a:rPr>
              <a:t>NOTE: This is for illustration purposes…as you may notice, I haven’t put a circle around every value in our training set.</a:t>
            </a:r>
          </a:p>
        </p:txBody>
      </p:sp>
      <p:sp>
        <p:nvSpPr>
          <p:cNvPr id="6" name="Oval 5">
            <a:extLst>
              <a:ext uri="{FF2B5EF4-FFF2-40B4-BE49-F238E27FC236}">
                <a16:creationId xmlns:a16="http://schemas.microsoft.com/office/drawing/2014/main" id="{85B027D9-60A9-40D6-BE8E-C999063347D6}"/>
              </a:ext>
            </a:extLst>
          </p:cNvPr>
          <p:cNvSpPr/>
          <p:nvPr/>
        </p:nvSpPr>
        <p:spPr bwMode="auto">
          <a:xfrm>
            <a:off x="4542713" y="1424724"/>
            <a:ext cx="1475595" cy="1312263"/>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Oval 6">
            <a:extLst>
              <a:ext uri="{FF2B5EF4-FFF2-40B4-BE49-F238E27FC236}">
                <a16:creationId xmlns:a16="http://schemas.microsoft.com/office/drawing/2014/main" id="{0D8C55AA-9DFE-4F72-9263-48B19D681E52}"/>
              </a:ext>
            </a:extLst>
          </p:cNvPr>
          <p:cNvSpPr/>
          <p:nvPr/>
        </p:nvSpPr>
        <p:spPr bwMode="auto">
          <a:xfrm>
            <a:off x="5023885" y="1937446"/>
            <a:ext cx="1849766" cy="1853504"/>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Oval 7">
            <a:extLst>
              <a:ext uri="{FF2B5EF4-FFF2-40B4-BE49-F238E27FC236}">
                <a16:creationId xmlns:a16="http://schemas.microsoft.com/office/drawing/2014/main" id="{9D3A182A-2F50-451F-83F5-22BCD0587C21}"/>
              </a:ext>
            </a:extLst>
          </p:cNvPr>
          <p:cNvSpPr/>
          <p:nvPr/>
        </p:nvSpPr>
        <p:spPr bwMode="auto">
          <a:xfrm>
            <a:off x="3568371" y="2885585"/>
            <a:ext cx="1350634" cy="1353364"/>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a:extLst>
              <a:ext uri="{FF2B5EF4-FFF2-40B4-BE49-F238E27FC236}">
                <a16:creationId xmlns:a16="http://schemas.microsoft.com/office/drawing/2014/main" id="{80C0BB81-02F1-46EA-9FF6-8C3FDC5A5D53}"/>
              </a:ext>
            </a:extLst>
          </p:cNvPr>
          <p:cNvSpPr/>
          <p:nvPr/>
        </p:nvSpPr>
        <p:spPr bwMode="auto">
          <a:xfrm>
            <a:off x="3239864" y="1278423"/>
            <a:ext cx="994881" cy="994172"/>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Oval 11">
            <a:extLst>
              <a:ext uri="{FF2B5EF4-FFF2-40B4-BE49-F238E27FC236}">
                <a16:creationId xmlns:a16="http://schemas.microsoft.com/office/drawing/2014/main" id="{71ECE814-DDD0-47A5-B306-4C03E1C33DBF}"/>
              </a:ext>
            </a:extLst>
          </p:cNvPr>
          <p:cNvSpPr/>
          <p:nvPr/>
        </p:nvSpPr>
        <p:spPr bwMode="auto">
          <a:xfrm flipH="1">
            <a:off x="4243687" y="1937446"/>
            <a:ext cx="946224" cy="948139"/>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Oval 13">
            <a:extLst>
              <a:ext uri="{FF2B5EF4-FFF2-40B4-BE49-F238E27FC236}">
                <a16:creationId xmlns:a16="http://schemas.microsoft.com/office/drawing/2014/main" id="{E4EB7830-1A28-4EB8-BFB1-8096FC86C409}"/>
              </a:ext>
            </a:extLst>
          </p:cNvPr>
          <p:cNvSpPr/>
          <p:nvPr/>
        </p:nvSpPr>
        <p:spPr bwMode="auto">
          <a:xfrm flipH="1">
            <a:off x="3594053" y="2127979"/>
            <a:ext cx="1037461" cy="1039560"/>
          </a:xfrm>
          <a:prstGeom prst="ellipse">
            <a:avLst/>
          </a:prstGeom>
          <a:noFill/>
          <a:ln w="15875" cap="flat" cmpd="sng" algn="ctr">
            <a:solidFill>
              <a:srgbClr val="CE1126"/>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Box 17">
            <a:extLst>
              <a:ext uri="{FF2B5EF4-FFF2-40B4-BE49-F238E27FC236}">
                <a16:creationId xmlns:a16="http://schemas.microsoft.com/office/drawing/2014/main" id="{5CB1B716-74B5-4843-8600-FFE2C075AC7D}"/>
              </a:ext>
            </a:extLst>
          </p:cNvPr>
          <p:cNvSpPr txBox="1"/>
          <p:nvPr/>
        </p:nvSpPr>
        <p:spPr>
          <a:xfrm>
            <a:off x="8430742" y="1784840"/>
            <a:ext cx="816916" cy="646331"/>
          </a:xfrm>
          <a:prstGeom prst="rect">
            <a:avLst/>
          </a:prstGeom>
          <a:noFill/>
        </p:spPr>
        <p:txBody>
          <a:bodyPr wrap="square" rtlCol="0">
            <a:spAutoFit/>
          </a:bodyPr>
          <a:lstStyle/>
          <a:p>
            <a:r>
              <a:rPr lang="en-US" sz="900" dirty="0"/>
              <a:t>n is the number of observations (aka rows)</a:t>
            </a:r>
          </a:p>
        </p:txBody>
      </p:sp>
      <p:cxnSp>
        <p:nvCxnSpPr>
          <p:cNvPr id="21" name="Straight Arrow Connector 20">
            <a:extLst>
              <a:ext uri="{FF2B5EF4-FFF2-40B4-BE49-F238E27FC236}">
                <a16:creationId xmlns:a16="http://schemas.microsoft.com/office/drawing/2014/main" id="{CB4AD176-0BE2-4969-A072-17FE37C9C57E}"/>
              </a:ext>
            </a:extLst>
          </p:cNvPr>
          <p:cNvCxnSpPr>
            <a:cxnSpLocks/>
            <a:endCxn id="18" idx="1"/>
          </p:cNvCxnSpPr>
          <p:nvPr/>
        </p:nvCxnSpPr>
        <p:spPr bwMode="auto">
          <a:xfrm flipV="1">
            <a:off x="7475621" y="2108006"/>
            <a:ext cx="955121" cy="1138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7836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917F91-1AF6-4839-A954-4274C1185B3C}"/>
              </a:ext>
            </a:extLst>
          </p:cNvPr>
          <p:cNvPicPr>
            <a:picLocks noChangeAspect="1"/>
          </p:cNvPicPr>
          <p:nvPr/>
        </p:nvPicPr>
        <p:blipFill>
          <a:blip r:embed="rId3"/>
          <a:stretch>
            <a:fillRect/>
          </a:stretch>
        </p:blipFill>
        <p:spPr>
          <a:xfrm>
            <a:off x="2921381" y="791870"/>
            <a:ext cx="3647300" cy="3591474"/>
          </a:xfrm>
          <a:prstGeom prst="rect">
            <a:avLst/>
          </a:prstGeom>
        </p:spPr>
      </p:pic>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a:xfrm>
            <a:off x="-17470" y="13691"/>
            <a:ext cx="7886700" cy="994172"/>
          </a:xfrm>
        </p:spPr>
        <p:txBody>
          <a:bodyPr/>
          <a:lstStyle/>
          <a:p>
            <a:r>
              <a:rPr lang="en-US" dirty="0"/>
              <a:t>k-NN</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22</a:t>
            </a:fld>
            <a:endParaRPr lang="en-US" dirty="0"/>
          </a:p>
        </p:txBody>
      </p:sp>
      <p:graphicFrame>
        <p:nvGraphicFramePr>
          <p:cNvPr id="5" name="Table 4">
            <a:extLst>
              <a:ext uri="{FF2B5EF4-FFF2-40B4-BE49-F238E27FC236}">
                <a16:creationId xmlns:a16="http://schemas.microsoft.com/office/drawing/2014/main" id="{656D0923-9EF7-43B3-9D0F-2E0278951ED0}"/>
              </a:ext>
            </a:extLst>
          </p:cNvPr>
          <p:cNvGraphicFramePr/>
          <p:nvPr/>
        </p:nvGraphicFramePr>
        <p:xfrm>
          <a:off x="304800" y="819150"/>
          <a:ext cx="2286001" cy="3657600"/>
        </p:xfrm>
        <a:graphic>
          <a:graphicData uri="http://schemas.openxmlformats.org/drawingml/2006/table">
            <a:tbl>
              <a:tblPr>
                <a:tableStyleId>{5C22544A-7EE6-4342-B048-85BDC9FD1C3A}</a:tableStyleId>
              </a:tblPr>
              <a:tblGrid>
                <a:gridCol w="713593">
                  <a:extLst>
                    <a:ext uri="{9D8B030D-6E8A-4147-A177-3AD203B41FA5}">
                      <a16:colId xmlns:a16="http://schemas.microsoft.com/office/drawing/2014/main" val="3216186164"/>
                    </a:ext>
                  </a:extLst>
                </a:gridCol>
                <a:gridCol w="731120">
                  <a:extLst>
                    <a:ext uri="{9D8B030D-6E8A-4147-A177-3AD203B41FA5}">
                      <a16:colId xmlns:a16="http://schemas.microsoft.com/office/drawing/2014/main" val="653452734"/>
                    </a:ext>
                  </a:extLst>
                </a:gridCol>
                <a:gridCol w="841288">
                  <a:extLst>
                    <a:ext uri="{9D8B030D-6E8A-4147-A177-3AD203B41FA5}">
                      <a16:colId xmlns:a16="http://schemas.microsoft.com/office/drawing/2014/main" val="3415505470"/>
                    </a:ext>
                  </a:extLst>
                </a:gridCol>
              </a:tblGrid>
              <a:tr h="146304">
                <a:tc>
                  <a:txBody>
                    <a:bodyPr/>
                    <a:lstStyle/>
                    <a:p>
                      <a:pPr algn="ctr" fontAlgn="b">
                        <a:spcBef>
                          <a:spcPts val="0"/>
                        </a:spcBef>
                        <a:spcAft>
                          <a:spcPts val="0"/>
                        </a:spcAft>
                      </a:pPr>
                      <a:r>
                        <a:rPr lang="en-US" sz="700" u="none" strike="noStrike">
                          <a:effectLst/>
                        </a:rPr>
                        <a:t>Income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Lot_Size</a:t>
                      </a:r>
                      <a:endParaRPr lang="en-US" sz="1200" b="0" i="0" u="none" strike="noStrike">
                        <a:effectLst/>
                        <a:latin typeface="Arial" panose="020B0604020202020204" pitchFamily="34" charset="0"/>
                      </a:endParaRPr>
                    </a:p>
                  </a:txBody>
                  <a:tcPr marL="6172" marR="6172" marT="6172" marB="0" anchor="b"/>
                </a:tc>
                <a:tc>
                  <a:txBody>
                    <a:bodyPr/>
                    <a:lstStyle/>
                    <a:p>
                      <a:pPr algn="ctr" fontAlgn="b">
                        <a:spcBef>
                          <a:spcPts val="0"/>
                        </a:spcBef>
                        <a:spcAft>
                          <a:spcPts val="0"/>
                        </a:spcAft>
                      </a:pPr>
                      <a:r>
                        <a:rPr lang="en-US" sz="700" u="none" strike="noStrike">
                          <a:effectLst/>
                        </a:rPr>
                        <a:t>Ownership</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87633102"/>
                  </a:ext>
                </a:extLst>
              </a:tr>
              <a:tr h="146304">
                <a:tc>
                  <a:txBody>
                    <a:bodyPr/>
                    <a:lstStyle/>
                    <a:p>
                      <a:pPr algn="r" fontAlgn="b">
                        <a:spcBef>
                          <a:spcPts val="0"/>
                        </a:spcBef>
                        <a:spcAft>
                          <a:spcPts val="0"/>
                        </a:spcAft>
                      </a:pPr>
                      <a:r>
                        <a:rPr lang="en-US" sz="700" u="none" strike="noStrike">
                          <a:effectLst/>
                        </a:rPr>
                        <a:t>60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10443040"/>
                  </a:ext>
                </a:extLst>
              </a:tr>
              <a:tr h="146304">
                <a:tc>
                  <a:txBody>
                    <a:bodyPr/>
                    <a:lstStyle/>
                    <a:p>
                      <a:pPr algn="r" fontAlgn="b">
                        <a:spcBef>
                          <a:spcPts val="0"/>
                        </a:spcBef>
                        <a:spcAft>
                          <a:spcPts val="0"/>
                        </a:spcAft>
                      </a:pPr>
                      <a:r>
                        <a:rPr lang="en-US" sz="700" u="none" strike="noStrike">
                          <a:effectLst/>
                        </a:rPr>
                        <a:t>85.5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69801885"/>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883991270"/>
                  </a:ext>
                </a:extLst>
              </a:tr>
              <a:tr h="146304">
                <a:tc>
                  <a:txBody>
                    <a:bodyPr/>
                    <a:lstStyle/>
                    <a:p>
                      <a:pPr algn="r" fontAlgn="b">
                        <a:spcBef>
                          <a:spcPts val="0"/>
                        </a:spcBef>
                        <a:spcAft>
                          <a:spcPts val="0"/>
                        </a:spcAft>
                      </a:pPr>
                      <a:r>
                        <a:rPr lang="en-US" sz="700" u="none" strike="noStrike">
                          <a:effectLst/>
                        </a:rPr>
                        <a:t>61.5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369436778"/>
                  </a:ext>
                </a:extLst>
              </a:tr>
              <a:tr h="146304">
                <a:tc>
                  <a:txBody>
                    <a:bodyPr/>
                    <a:lstStyle/>
                    <a:p>
                      <a:pPr algn="r" fontAlgn="b">
                        <a:spcBef>
                          <a:spcPts val="0"/>
                        </a:spcBef>
                        <a:spcAft>
                          <a:spcPts val="0"/>
                        </a:spcAft>
                      </a:pPr>
                      <a:r>
                        <a:rPr lang="en-US" sz="700" u="none" strike="noStrike">
                          <a:effectLst/>
                        </a:rPr>
                        <a:t>87</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23.6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11800167"/>
                  </a:ext>
                </a:extLst>
              </a:tr>
              <a:tr h="146304">
                <a:tc>
                  <a:txBody>
                    <a:bodyPr/>
                    <a:lstStyle/>
                    <a:p>
                      <a:pPr algn="r" fontAlgn="b">
                        <a:spcBef>
                          <a:spcPts val="0"/>
                        </a:spcBef>
                        <a:spcAft>
                          <a:spcPts val="0"/>
                        </a:spcAft>
                      </a:pPr>
                      <a:r>
                        <a:rPr lang="en-US" sz="700" u="none" strike="noStrike">
                          <a:effectLst/>
                        </a:rPr>
                        <a:t>110.1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0451421"/>
                  </a:ext>
                </a:extLst>
              </a:tr>
              <a:tr h="146304">
                <a:tc>
                  <a:txBody>
                    <a:bodyPr/>
                    <a:lstStyle/>
                    <a:p>
                      <a:pPr algn="r" fontAlgn="b">
                        <a:spcBef>
                          <a:spcPts val="0"/>
                        </a:spcBef>
                        <a:spcAft>
                          <a:spcPts val="0"/>
                        </a:spcAft>
                      </a:pPr>
                      <a:r>
                        <a:rPr lang="en-US" sz="700" u="none" strike="noStrike">
                          <a:effectLst/>
                        </a:rPr>
                        <a:t>108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786435252"/>
                  </a:ext>
                </a:extLst>
              </a:tr>
              <a:tr h="146304">
                <a:tc>
                  <a:txBody>
                    <a:bodyPr/>
                    <a:lstStyle/>
                    <a:p>
                      <a:pPr algn="r" fontAlgn="b">
                        <a:spcBef>
                          <a:spcPts val="0"/>
                        </a:spcBef>
                        <a:spcAft>
                          <a:spcPts val="0"/>
                        </a:spcAft>
                      </a:pPr>
                      <a:r>
                        <a:rPr lang="en-US" sz="700" u="none" strike="noStrike">
                          <a:effectLst/>
                        </a:rPr>
                        <a:t>82.8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264034679"/>
                  </a:ext>
                </a:extLst>
              </a:tr>
              <a:tr h="146304">
                <a:tc>
                  <a:txBody>
                    <a:bodyPr/>
                    <a:lstStyle/>
                    <a:p>
                      <a:pPr algn="r" fontAlgn="b">
                        <a:spcBef>
                          <a:spcPts val="0"/>
                        </a:spcBef>
                        <a:spcAft>
                          <a:spcPts val="0"/>
                        </a:spcAft>
                      </a:pPr>
                      <a:r>
                        <a:rPr lang="en-US" sz="700" u="none" strike="noStrike">
                          <a:effectLst/>
                        </a:rPr>
                        <a:t>69</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604096311"/>
                  </a:ext>
                </a:extLst>
              </a:tr>
              <a:tr h="146304">
                <a:tc>
                  <a:txBody>
                    <a:bodyPr/>
                    <a:lstStyle/>
                    <a:p>
                      <a:pPr algn="r" fontAlgn="b">
                        <a:spcBef>
                          <a:spcPts val="0"/>
                        </a:spcBef>
                        <a:spcAft>
                          <a:spcPts val="0"/>
                        </a:spcAft>
                      </a:pPr>
                      <a:r>
                        <a:rPr lang="en-US" sz="700" u="none" strike="noStrike">
                          <a:effectLst/>
                        </a:rPr>
                        <a:t>93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095415586"/>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105842063"/>
                  </a:ext>
                </a:extLst>
              </a:tr>
              <a:tr h="146304">
                <a:tc>
                  <a:txBody>
                    <a:bodyPr/>
                    <a:lstStyle/>
                    <a:p>
                      <a:pPr algn="r" fontAlgn="b">
                        <a:spcBef>
                          <a:spcPts val="0"/>
                        </a:spcBef>
                        <a:spcAft>
                          <a:spcPts val="0"/>
                        </a:spcAft>
                      </a:pPr>
                      <a:r>
                        <a:rPr lang="en-US" sz="700" u="none" strike="noStrike">
                          <a:effectLst/>
                        </a:rPr>
                        <a:t>81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65226609"/>
                  </a:ext>
                </a:extLst>
              </a:tr>
              <a:tr h="146304">
                <a:tc>
                  <a:txBody>
                    <a:bodyPr/>
                    <a:lstStyle/>
                    <a:p>
                      <a:pPr algn="r" fontAlgn="b">
                        <a:spcBef>
                          <a:spcPts val="0"/>
                        </a:spcBef>
                        <a:spcAft>
                          <a:spcPts val="0"/>
                        </a:spcAft>
                      </a:pPr>
                      <a:r>
                        <a:rPr lang="en-US" sz="700" u="none" strike="noStrike">
                          <a:effectLst/>
                        </a:rPr>
                        <a:t>75</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19.6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2700890368"/>
                  </a:ext>
                </a:extLst>
              </a:tr>
              <a:tr h="146304">
                <a:tc>
                  <a:txBody>
                    <a:bodyPr/>
                    <a:lstStyle/>
                    <a:p>
                      <a:pPr algn="r" fontAlgn="b">
                        <a:spcBef>
                          <a:spcPts val="0"/>
                        </a:spcBef>
                        <a:spcAft>
                          <a:spcPts val="0"/>
                        </a:spcAft>
                      </a:pPr>
                      <a:r>
                        <a:rPr lang="en-US" sz="700" u="none" strike="noStrike">
                          <a:effectLst/>
                        </a:rPr>
                        <a:t>52.8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086709657"/>
                  </a:ext>
                </a:extLst>
              </a:tr>
              <a:tr h="146304">
                <a:tc>
                  <a:txBody>
                    <a:bodyPr/>
                    <a:lstStyle/>
                    <a:p>
                      <a:pPr algn="r" fontAlgn="b">
                        <a:spcBef>
                          <a:spcPts val="0"/>
                        </a:spcBef>
                        <a:spcAft>
                          <a:spcPts val="0"/>
                        </a:spcAft>
                      </a:pPr>
                      <a:r>
                        <a:rPr lang="en-US" sz="700" u="none" strike="noStrike">
                          <a:effectLst/>
                        </a:rPr>
                        <a:t>64.8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17769899"/>
                  </a:ext>
                </a:extLst>
              </a:tr>
              <a:tr h="146304">
                <a:tc>
                  <a:txBody>
                    <a:bodyPr/>
                    <a:lstStyle/>
                    <a:p>
                      <a:pPr algn="r" fontAlgn="b">
                        <a:spcBef>
                          <a:spcPts val="0"/>
                        </a:spcBef>
                        <a:spcAft>
                          <a:spcPts val="0"/>
                        </a:spcAft>
                      </a:pPr>
                      <a:r>
                        <a:rPr lang="en-US" sz="700" u="none" strike="noStrike">
                          <a:effectLst/>
                        </a:rPr>
                        <a:t>43.2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20.4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160151280"/>
                  </a:ext>
                </a:extLst>
              </a:tr>
              <a:tr h="146304">
                <a:tc>
                  <a:txBody>
                    <a:bodyPr/>
                    <a:lstStyle/>
                    <a:p>
                      <a:pPr algn="r" fontAlgn="b">
                        <a:spcBef>
                          <a:spcPts val="0"/>
                        </a:spcBef>
                        <a:spcAft>
                          <a:spcPts val="0"/>
                        </a:spcAft>
                      </a:pPr>
                      <a:r>
                        <a:rPr lang="en-US" sz="700" u="none" strike="noStrike">
                          <a:effectLst/>
                        </a:rPr>
                        <a:t>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901677822"/>
                  </a:ext>
                </a:extLst>
              </a:tr>
              <a:tr h="146304">
                <a:tc>
                  <a:txBody>
                    <a:bodyPr/>
                    <a:lstStyle/>
                    <a:p>
                      <a:pPr algn="r" fontAlgn="b">
                        <a:spcBef>
                          <a:spcPts val="0"/>
                        </a:spcBef>
                        <a:spcAft>
                          <a:spcPts val="0"/>
                        </a:spcAft>
                      </a:pPr>
                      <a:r>
                        <a:rPr lang="en-US" sz="700" u="none" strike="noStrike">
                          <a:effectLst/>
                        </a:rPr>
                        <a:t>49.2</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17.6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679699929"/>
                  </a:ext>
                </a:extLst>
              </a:tr>
              <a:tr h="146304">
                <a:tc>
                  <a:txBody>
                    <a:bodyPr/>
                    <a:lstStyle/>
                    <a:p>
                      <a:pPr algn="r" fontAlgn="b">
                        <a:spcBef>
                          <a:spcPts val="0"/>
                        </a:spcBef>
                        <a:spcAft>
                          <a:spcPts val="0"/>
                        </a:spcAft>
                      </a:pPr>
                      <a:r>
                        <a:rPr lang="en-US" sz="700" u="none" strike="noStrike">
                          <a:effectLst/>
                        </a:rPr>
                        <a:t>59.4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054385671"/>
                  </a:ext>
                </a:extLst>
              </a:tr>
              <a:tr h="146304">
                <a:tc>
                  <a:txBody>
                    <a:bodyPr/>
                    <a:lstStyle/>
                    <a:p>
                      <a:pPr algn="r" fontAlgn="b">
                        <a:spcBef>
                          <a:spcPts val="0"/>
                        </a:spcBef>
                        <a:spcAft>
                          <a:spcPts val="0"/>
                        </a:spcAft>
                      </a:pPr>
                      <a:r>
                        <a:rPr lang="en-US" sz="700" u="none" strike="noStrike">
                          <a:effectLst/>
                        </a:rPr>
                        <a:t>66</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491890998"/>
                  </a:ext>
                </a:extLst>
              </a:tr>
              <a:tr h="146304">
                <a:tc>
                  <a:txBody>
                    <a:bodyPr/>
                    <a:lstStyle/>
                    <a:p>
                      <a:pPr algn="r" fontAlgn="b">
                        <a:spcBef>
                          <a:spcPts val="0"/>
                        </a:spcBef>
                        <a:spcAft>
                          <a:spcPts val="0"/>
                        </a:spcAft>
                      </a:pPr>
                      <a:r>
                        <a:rPr lang="en-US" sz="700" u="none" strike="noStrike">
                          <a:effectLst/>
                        </a:rPr>
                        <a:t>47.4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16.4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278107324"/>
                  </a:ext>
                </a:extLst>
              </a:tr>
              <a:tr h="146304">
                <a:tc>
                  <a:txBody>
                    <a:bodyPr/>
                    <a:lstStyle/>
                    <a:p>
                      <a:pPr algn="r" fontAlgn="b">
                        <a:spcBef>
                          <a:spcPts val="0"/>
                        </a:spcBef>
                        <a:spcAft>
                          <a:spcPts val="0"/>
                        </a:spcAft>
                      </a:pPr>
                      <a:r>
                        <a:rPr lang="en-US" sz="700" u="none" strike="noStrike">
                          <a:effectLst/>
                        </a:rPr>
                        <a:t>33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18.8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1914244624"/>
                  </a:ext>
                </a:extLst>
              </a:tr>
              <a:tr h="146304">
                <a:tc>
                  <a:txBody>
                    <a:bodyPr/>
                    <a:lstStyle/>
                    <a:p>
                      <a:pPr algn="r" fontAlgn="b">
                        <a:spcBef>
                          <a:spcPts val="0"/>
                        </a:spcBef>
                        <a:spcAft>
                          <a:spcPts val="0"/>
                        </a:spcAft>
                      </a:pPr>
                      <a:r>
                        <a:rPr lang="en-US" sz="700" u="none" strike="noStrike">
                          <a:effectLst/>
                        </a:rPr>
                        <a:t>51</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Nonowner</a:t>
                      </a:r>
                      <a:endParaRPr lang="en-US" sz="1200" b="0" i="0" u="none" strike="noStrike">
                        <a:effectLst/>
                        <a:latin typeface="Arial" panose="020B0604020202020204" pitchFamily="34" charset="0"/>
                      </a:endParaRPr>
                    </a:p>
                  </a:txBody>
                  <a:tcPr marL="6172" marR="6172" marT="6172" marB="0" anchor="b"/>
                </a:tc>
                <a:extLst>
                  <a:ext uri="{0D108BD9-81ED-4DB2-BD59-A6C34878D82A}">
                    <a16:rowId xmlns:a16="http://schemas.microsoft.com/office/drawing/2014/main" val="3006708744"/>
                  </a:ext>
                </a:extLst>
              </a:tr>
              <a:tr h="146304">
                <a:tc>
                  <a:txBody>
                    <a:bodyPr/>
                    <a:lstStyle/>
                    <a:p>
                      <a:pPr algn="r" fontAlgn="b">
                        <a:spcBef>
                          <a:spcPts val="0"/>
                        </a:spcBef>
                        <a:spcAft>
                          <a:spcPts val="0"/>
                        </a:spcAft>
                      </a:pPr>
                      <a:r>
                        <a:rPr lang="en-US" sz="700" u="none" strike="noStrike">
                          <a:effectLst/>
                        </a:rPr>
                        <a:t>63</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a:effectLst/>
                        </a:rPr>
                        <a:t>14.8</a:t>
                      </a:r>
                      <a:endParaRPr lang="en-US" sz="1200" b="0" i="0" u="none" strike="noStrike">
                        <a:effectLst/>
                        <a:latin typeface="Arial" panose="020B0604020202020204" pitchFamily="34" charset="0"/>
                      </a:endParaRPr>
                    </a:p>
                  </a:txBody>
                  <a:tcPr marL="6172" marR="6172" marT="6172" marB="0" anchor="b"/>
                </a:tc>
                <a:tc>
                  <a:txBody>
                    <a:bodyPr/>
                    <a:lstStyle/>
                    <a:p>
                      <a:pPr algn="r" fontAlgn="b">
                        <a:spcBef>
                          <a:spcPts val="0"/>
                        </a:spcBef>
                        <a:spcAft>
                          <a:spcPts val="0"/>
                        </a:spcAft>
                      </a:pPr>
                      <a:r>
                        <a:rPr lang="en-US" sz="700" u="none" strike="noStrike" dirty="0">
                          <a:effectLst/>
                        </a:rPr>
                        <a:t>Nonowner</a:t>
                      </a:r>
                      <a:endParaRPr lang="en-US" sz="1200" b="0" i="0" u="none" strike="noStrike" dirty="0">
                        <a:effectLst/>
                        <a:latin typeface="Arial" panose="020B0604020202020204" pitchFamily="34" charset="0"/>
                      </a:endParaRPr>
                    </a:p>
                  </a:txBody>
                  <a:tcPr marL="6172" marR="6172" marT="6172" marB="0" anchor="b"/>
                </a:tc>
                <a:extLst>
                  <a:ext uri="{0D108BD9-81ED-4DB2-BD59-A6C34878D82A}">
                    <a16:rowId xmlns:a16="http://schemas.microsoft.com/office/drawing/2014/main" val="2187264604"/>
                  </a:ext>
                </a:extLst>
              </a:tr>
            </a:tbl>
          </a:graphicData>
        </a:graphic>
      </p:graphicFrame>
      <p:sp>
        <p:nvSpPr>
          <p:cNvPr id="3" name="TextBox 2">
            <a:extLst>
              <a:ext uri="{FF2B5EF4-FFF2-40B4-BE49-F238E27FC236}">
                <a16:creationId xmlns:a16="http://schemas.microsoft.com/office/drawing/2014/main" id="{5E07B296-B5A6-425A-90DC-FD16D991DA56}"/>
              </a:ext>
            </a:extLst>
          </p:cNvPr>
          <p:cNvSpPr txBox="1"/>
          <p:nvPr/>
        </p:nvSpPr>
        <p:spPr>
          <a:xfrm>
            <a:off x="6740548" y="568872"/>
            <a:ext cx="2292314" cy="1015663"/>
          </a:xfrm>
          <a:prstGeom prst="rect">
            <a:avLst/>
          </a:prstGeom>
          <a:noFill/>
        </p:spPr>
        <p:txBody>
          <a:bodyPr wrap="square" rtlCol="0">
            <a:spAutoFit/>
          </a:bodyPr>
          <a:lstStyle/>
          <a:p>
            <a:r>
              <a:rPr lang="en-US" sz="1200">
                <a:latin typeface="Arial" panose="020B0604020202020204" pitchFamily="34" charset="0"/>
                <a:cs typeface="Arial" panose="020B0604020202020204" pitchFamily="34" charset="0"/>
              </a:rPr>
              <a:t>If we keep repeat this process for all values from 1 to the number of observations, we determine a percentage accuracy for each value of k.</a:t>
            </a:r>
            <a:endParaRPr lang="en-US" sz="1050" i="1" dirty="0">
              <a:latin typeface="Arial" panose="020B0604020202020204" pitchFamily="34" charset="0"/>
              <a:cs typeface="Arial" panose="020B0604020202020204" pitchFamily="34" charset="0"/>
            </a:endParaRPr>
          </a:p>
        </p:txBody>
      </p:sp>
      <p:graphicFrame>
        <p:nvGraphicFramePr>
          <p:cNvPr id="9" name="Table 10">
            <a:extLst>
              <a:ext uri="{FF2B5EF4-FFF2-40B4-BE49-F238E27FC236}">
                <a16:creationId xmlns:a16="http://schemas.microsoft.com/office/drawing/2014/main" id="{900BB7EA-7871-4541-82A2-51A5AF3ECBA5}"/>
              </a:ext>
            </a:extLst>
          </p:cNvPr>
          <p:cNvGraphicFramePr>
            <a:graphicFrameLocks noGrp="1"/>
          </p:cNvGraphicFramePr>
          <p:nvPr/>
        </p:nvGraphicFramePr>
        <p:xfrm>
          <a:off x="6899260" y="1690839"/>
          <a:ext cx="1939940" cy="2559780"/>
        </p:xfrm>
        <a:graphic>
          <a:graphicData uri="http://schemas.openxmlformats.org/drawingml/2006/table">
            <a:tbl>
              <a:tblPr firstRow="1" bandRow="1">
                <a:tableStyleId>{5C22544A-7EE6-4342-B048-85BDC9FD1C3A}</a:tableStyleId>
              </a:tblPr>
              <a:tblGrid>
                <a:gridCol w="969970">
                  <a:extLst>
                    <a:ext uri="{9D8B030D-6E8A-4147-A177-3AD203B41FA5}">
                      <a16:colId xmlns:a16="http://schemas.microsoft.com/office/drawing/2014/main" val="992414584"/>
                    </a:ext>
                  </a:extLst>
                </a:gridCol>
                <a:gridCol w="969970">
                  <a:extLst>
                    <a:ext uri="{9D8B030D-6E8A-4147-A177-3AD203B41FA5}">
                      <a16:colId xmlns:a16="http://schemas.microsoft.com/office/drawing/2014/main" val="2536220134"/>
                    </a:ext>
                  </a:extLst>
                </a:gridCol>
              </a:tblGrid>
              <a:tr h="178623">
                <a:tc>
                  <a:txBody>
                    <a:bodyPr/>
                    <a:lstStyle/>
                    <a:p>
                      <a:r>
                        <a:rPr lang="en-US" sz="900" dirty="0">
                          <a:solidFill>
                            <a:schemeClr val="tx1"/>
                          </a:solidFill>
                        </a:rPr>
                        <a:t>k</a:t>
                      </a:r>
                    </a:p>
                  </a:txBody>
                  <a:tcPr marT="0" marB="0"/>
                </a:tc>
                <a:tc>
                  <a:txBody>
                    <a:bodyPr/>
                    <a:lstStyle/>
                    <a:p>
                      <a:r>
                        <a:rPr lang="en-US" sz="900" dirty="0">
                          <a:solidFill>
                            <a:schemeClr val="tx1"/>
                          </a:solidFill>
                        </a:rPr>
                        <a:t>Accuracy</a:t>
                      </a:r>
                    </a:p>
                  </a:txBody>
                  <a:tcPr marT="0" marB="0"/>
                </a:tc>
                <a:extLst>
                  <a:ext uri="{0D108BD9-81ED-4DB2-BD59-A6C34878D82A}">
                    <a16:rowId xmlns:a16="http://schemas.microsoft.com/office/drawing/2014/main" val="4271767117"/>
                  </a:ext>
                </a:extLst>
              </a:tr>
              <a:tr h="178623">
                <a:tc>
                  <a:txBody>
                    <a:bodyPr/>
                    <a:lstStyle/>
                    <a:p>
                      <a:r>
                        <a:rPr lang="en-US" sz="900" dirty="0">
                          <a:solidFill>
                            <a:schemeClr val="tx1"/>
                          </a:solidFill>
                        </a:rPr>
                        <a:t>1</a:t>
                      </a:r>
                    </a:p>
                  </a:txBody>
                  <a:tcPr marT="0" marB="0"/>
                </a:tc>
                <a:tc>
                  <a:txBody>
                    <a:bodyPr/>
                    <a:lstStyle/>
                    <a:p>
                      <a:r>
                        <a:rPr lang="en-US" sz="900" dirty="0">
                          <a:solidFill>
                            <a:schemeClr val="tx1"/>
                          </a:solidFill>
                        </a:rPr>
                        <a:t>0.7</a:t>
                      </a:r>
                    </a:p>
                  </a:txBody>
                  <a:tcPr marT="0" marB="0"/>
                </a:tc>
                <a:extLst>
                  <a:ext uri="{0D108BD9-81ED-4DB2-BD59-A6C34878D82A}">
                    <a16:rowId xmlns:a16="http://schemas.microsoft.com/office/drawing/2014/main" val="1974501821"/>
                  </a:ext>
                </a:extLst>
              </a:tr>
              <a:tr h="178623">
                <a:tc>
                  <a:txBody>
                    <a:bodyPr/>
                    <a:lstStyle/>
                    <a:p>
                      <a:r>
                        <a:rPr lang="en-US" sz="900" dirty="0">
                          <a:solidFill>
                            <a:schemeClr val="tx1"/>
                          </a:solidFill>
                        </a:rPr>
                        <a:t>2</a:t>
                      </a:r>
                    </a:p>
                  </a:txBody>
                  <a:tcPr marT="0" marB="0"/>
                </a:tc>
                <a:tc>
                  <a:txBody>
                    <a:bodyPr/>
                    <a:lstStyle/>
                    <a:p>
                      <a:r>
                        <a:rPr lang="en-US" sz="900" dirty="0">
                          <a:solidFill>
                            <a:schemeClr val="tx1"/>
                          </a:solidFill>
                        </a:rPr>
                        <a:t>0.8</a:t>
                      </a:r>
                    </a:p>
                  </a:txBody>
                  <a:tcPr marT="0" marB="0"/>
                </a:tc>
                <a:extLst>
                  <a:ext uri="{0D108BD9-81ED-4DB2-BD59-A6C34878D82A}">
                    <a16:rowId xmlns:a16="http://schemas.microsoft.com/office/drawing/2014/main" val="3777956981"/>
                  </a:ext>
                </a:extLst>
              </a:tr>
              <a:tr h="178623">
                <a:tc>
                  <a:txBody>
                    <a:bodyPr/>
                    <a:lstStyle/>
                    <a:p>
                      <a:r>
                        <a:rPr lang="en-US" sz="900" dirty="0">
                          <a:solidFill>
                            <a:schemeClr val="tx1"/>
                          </a:solidFill>
                        </a:rPr>
                        <a:t>3</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1145189021"/>
                  </a:ext>
                </a:extLst>
              </a:tr>
              <a:tr h="178623">
                <a:tc>
                  <a:txBody>
                    <a:bodyPr/>
                    <a:lstStyle/>
                    <a:p>
                      <a:r>
                        <a:rPr lang="en-US" sz="900" dirty="0">
                          <a:solidFill>
                            <a:schemeClr val="tx1"/>
                          </a:solidFill>
                        </a:rPr>
                        <a:t>4</a:t>
                      </a:r>
                    </a:p>
                  </a:txBody>
                  <a:tcPr marT="0" marB="0"/>
                </a:tc>
                <a:tc>
                  <a:txBody>
                    <a:bodyPr/>
                    <a:lstStyle/>
                    <a:p>
                      <a:r>
                        <a:rPr lang="en-US" sz="900" dirty="0">
                          <a:solidFill>
                            <a:schemeClr val="tx1"/>
                          </a:solidFill>
                        </a:rPr>
                        <a:t>0.7</a:t>
                      </a:r>
                    </a:p>
                  </a:txBody>
                  <a:tcPr marT="0" marB="0"/>
                </a:tc>
                <a:extLst>
                  <a:ext uri="{0D108BD9-81ED-4DB2-BD59-A6C34878D82A}">
                    <a16:rowId xmlns:a16="http://schemas.microsoft.com/office/drawing/2014/main" val="814402547"/>
                  </a:ext>
                </a:extLst>
              </a:tr>
              <a:tr h="178623">
                <a:tc>
                  <a:txBody>
                    <a:bodyPr/>
                    <a:lstStyle/>
                    <a:p>
                      <a:r>
                        <a:rPr lang="en-US" sz="900" dirty="0">
                          <a:solidFill>
                            <a:schemeClr val="tx1"/>
                          </a:solidFill>
                        </a:rPr>
                        <a:t>5</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150153718"/>
                  </a:ext>
                </a:extLst>
              </a:tr>
              <a:tr h="178623">
                <a:tc>
                  <a:txBody>
                    <a:bodyPr/>
                    <a:lstStyle/>
                    <a:p>
                      <a:r>
                        <a:rPr lang="en-US" sz="900" dirty="0">
                          <a:solidFill>
                            <a:schemeClr val="tx1"/>
                          </a:solidFill>
                        </a:rPr>
                        <a:t>6</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1805705980"/>
                  </a:ext>
                </a:extLst>
              </a:tr>
              <a:tr h="178623">
                <a:tc>
                  <a:txBody>
                    <a:bodyPr/>
                    <a:lstStyle/>
                    <a:p>
                      <a:r>
                        <a:rPr lang="en-US" sz="900" dirty="0">
                          <a:solidFill>
                            <a:schemeClr val="tx1"/>
                          </a:solidFill>
                        </a:rPr>
                        <a:t>7</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4250903813"/>
                  </a:ext>
                </a:extLst>
              </a:tr>
              <a:tr h="178623">
                <a:tc>
                  <a:txBody>
                    <a:bodyPr/>
                    <a:lstStyle/>
                    <a:p>
                      <a:r>
                        <a:rPr lang="en-US" sz="900" dirty="0">
                          <a:solidFill>
                            <a:schemeClr val="tx1"/>
                          </a:solidFill>
                        </a:rPr>
                        <a:t>8</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3828431900"/>
                  </a:ext>
                </a:extLst>
              </a:tr>
              <a:tr h="178623">
                <a:tc>
                  <a:txBody>
                    <a:bodyPr/>
                    <a:lstStyle/>
                    <a:p>
                      <a:r>
                        <a:rPr lang="en-US" sz="900" dirty="0">
                          <a:solidFill>
                            <a:schemeClr val="tx1"/>
                          </a:solidFill>
                        </a:rPr>
                        <a:t>9</a:t>
                      </a:r>
                    </a:p>
                  </a:txBody>
                  <a:tcPr marT="0" marB="0"/>
                </a:tc>
                <a:tc>
                  <a:txBody>
                    <a:bodyPr/>
                    <a:lstStyle/>
                    <a:p>
                      <a:r>
                        <a:rPr lang="en-US" sz="900" dirty="0">
                          <a:solidFill>
                            <a:schemeClr val="tx1"/>
                          </a:solidFill>
                        </a:rPr>
                        <a:t>0.8</a:t>
                      </a:r>
                    </a:p>
                  </a:txBody>
                  <a:tcPr marT="0" marB="0"/>
                </a:tc>
                <a:extLst>
                  <a:ext uri="{0D108BD9-81ED-4DB2-BD59-A6C34878D82A}">
                    <a16:rowId xmlns:a16="http://schemas.microsoft.com/office/drawing/2014/main" val="1237074828"/>
                  </a:ext>
                </a:extLst>
              </a:tr>
              <a:tr h="237681">
                <a:tc>
                  <a:txBody>
                    <a:bodyPr/>
                    <a:lstStyle/>
                    <a:p>
                      <a:r>
                        <a:rPr lang="en-US" sz="900" dirty="0">
                          <a:solidFill>
                            <a:schemeClr val="tx1"/>
                          </a:solidFill>
                        </a:rPr>
                        <a:t>10</a:t>
                      </a:r>
                    </a:p>
                  </a:txBody>
                  <a:tcPr marT="0" marB="0"/>
                </a:tc>
                <a:tc>
                  <a:txBody>
                    <a:bodyPr/>
                    <a:lstStyle/>
                    <a:p>
                      <a:r>
                        <a:rPr lang="en-US" sz="900" dirty="0">
                          <a:solidFill>
                            <a:schemeClr val="tx1"/>
                          </a:solidFill>
                        </a:rPr>
                        <a:t>0.8</a:t>
                      </a:r>
                    </a:p>
                  </a:txBody>
                  <a:tcPr marT="0" marB="0"/>
                </a:tc>
                <a:extLst>
                  <a:ext uri="{0D108BD9-81ED-4DB2-BD59-A6C34878D82A}">
                    <a16:rowId xmlns:a16="http://schemas.microsoft.com/office/drawing/2014/main" val="22859195"/>
                  </a:ext>
                </a:extLst>
              </a:tr>
              <a:tr h="178623">
                <a:tc>
                  <a:txBody>
                    <a:bodyPr/>
                    <a:lstStyle/>
                    <a:p>
                      <a:r>
                        <a:rPr lang="en-US" sz="900" dirty="0">
                          <a:solidFill>
                            <a:schemeClr val="tx1"/>
                          </a:solidFill>
                        </a:rPr>
                        <a:t>11</a:t>
                      </a:r>
                    </a:p>
                  </a:txBody>
                  <a:tcPr marT="0" marB="0"/>
                </a:tc>
                <a:tc>
                  <a:txBody>
                    <a:bodyPr/>
                    <a:lstStyle/>
                    <a:p>
                      <a:r>
                        <a:rPr lang="en-US" sz="900" dirty="0">
                          <a:solidFill>
                            <a:schemeClr val="tx1"/>
                          </a:solidFill>
                        </a:rPr>
                        <a:t>0.9</a:t>
                      </a:r>
                    </a:p>
                  </a:txBody>
                  <a:tcPr marT="0" marB="0"/>
                </a:tc>
                <a:extLst>
                  <a:ext uri="{0D108BD9-81ED-4DB2-BD59-A6C34878D82A}">
                    <a16:rowId xmlns:a16="http://schemas.microsoft.com/office/drawing/2014/main" val="4217149481"/>
                  </a:ext>
                </a:extLst>
              </a:tr>
              <a:tr h="178623">
                <a:tc>
                  <a:txBody>
                    <a:bodyPr/>
                    <a:lstStyle/>
                    <a:p>
                      <a:r>
                        <a:rPr lang="en-US" sz="900" dirty="0">
                          <a:solidFill>
                            <a:schemeClr val="tx1"/>
                          </a:solidFill>
                        </a:rPr>
                        <a:t>12</a:t>
                      </a:r>
                    </a:p>
                  </a:txBody>
                  <a:tcPr marT="0" marB="0"/>
                </a:tc>
                <a:tc>
                  <a:txBody>
                    <a:bodyPr/>
                    <a:lstStyle/>
                    <a:p>
                      <a:r>
                        <a:rPr lang="en-US" sz="900" dirty="0">
                          <a:solidFill>
                            <a:schemeClr val="tx1"/>
                          </a:solidFill>
                        </a:rPr>
                        <a:t>0.4</a:t>
                      </a:r>
                    </a:p>
                  </a:txBody>
                  <a:tcPr marT="0" marB="0"/>
                </a:tc>
                <a:extLst>
                  <a:ext uri="{0D108BD9-81ED-4DB2-BD59-A6C34878D82A}">
                    <a16:rowId xmlns:a16="http://schemas.microsoft.com/office/drawing/2014/main" val="2560289661"/>
                  </a:ext>
                </a:extLst>
              </a:tr>
              <a:tr h="178623">
                <a:tc>
                  <a:txBody>
                    <a:bodyPr/>
                    <a:lstStyle/>
                    <a:p>
                      <a:r>
                        <a:rPr lang="en-US" sz="900" dirty="0">
                          <a:solidFill>
                            <a:schemeClr val="tx1"/>
                          </a:solidFill>
                        </a:rPr>
                        <a:t>13</a:t>
                      </a:r>
                    </a:p>
                  </a:txBody>
                  <a:tcPr marT="0" marB="0"/>
                </a:tc>
                <a:tc>
                  <a:txBody>
                    <a:bodyPr/>
                    <a:lstStyle/>
                    <a:p>
                      <a:r>
                        <a:rPr lang="en-US" sz="900" dirty="0">
                          <a:solidFill>
                            <a:schemeClr val="tx1"/>
                          </a:solidFill>
                        </a:rPr>
                        <a:t>0.4</a:t>
                      </a:r>
                    </a:p>
                  </a:txBody>
                  <a:tcPr marT="0" marB="0"/>
                </a:tc>
                <a:extLst>
                  <a:ext uri="{0D108BD9-81ED-4DB2-BD59-A6C34878D82A}">
                    <a16:rowId xmlns:a16="http://schemas.microsoft.com/office/drawing/2014/main" val="1569859546"/>
                  </a:ext>
                </a:extLst>
              </a:tr>
            </a:tbl>
          </a:graphicData>
        </a:graphic>
      </p:graphicFrame>
    </p:spTree>
    <p:extLst>
      <p:ext uri="{BB962C8B-B14F-4D97-AF65-F5344CB8AC3E}">
        <p14:creationId xmlns:p14="http://schemas.microsoft.com/office/powerpoint/2010/main" val="197395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23</a:t>
            </a:fld>
            <a:endParaRPr lang="en-US" dirty="0"/>
          </a:p>
        </p:txBody>
      </p:sp>
      <p:graphicFrame>
        <p:nvGraphicFramePr>
          <p:cNvPr id="9" name="Table 10">
            <a:extLst>
              <a:ext uri="{FF2B5EF4-FFF2-40B4-BE49-F238E27FC236}">
                <a16:creationId xmlns:a16="http://schemas.microsoft.com/office/drawing/2014/main" id="{900BB7EA-7871-4541-82A2-51A5AF3ECBA5}"/>
              </a:ext>
            </a:extLst>
          </p:cNvPr>
          <p:cNvGraphicFramePr>
            <a:graphicFrameLocks noGrp="1"/>
          </p:cNvGraphicFramePr>
          <p:nvPr/>
        </p:nvGraphicFramePr>
        <p:xfrm>
          <a:off x="609600" y="1291860"/>
          <a:ext cx="1939940" cy="2559780"/>
        </p:xfrm>
        <a:graphic>
          <a:graphicData uri="http://schemas.openxmlformats.org/drawingml/2006/table">
            <a:tbl>
              <a:tblPr firstRow="1" bandRow="1">
                <a:tableStyleId>{5C22544A-7EE6-4342-B048-85BDC9FD1C3A}</a:tableStyleId>
              </a:tblPr>
              <a:tblGrid>
                <a:gridCol w="969970">
                  <a:extLst>
                    <a:ext uri="{9D8B030D-6E8A-4147-A177-3AD203B41FA5}">
                      <a16:colId xmlns:a16="http://schemas.microsoft.com/office/drawing/2014/main" val="992414584"/>
                    </a:ext>
                  </a:extLst>
                </a:gridCol>
                <a:gridCol w="969970">
                  <a:extLst>
                    <a:ext uri="{9D8B030D-6E8A-4147-A177-3AD203B41FA5}">
                      <a16:colId xmlns:a16="http://schemas.microsoft.com/office/drawing/2014/main" val="2536220134"/>
                    </a:ext>
                  </a:extLst>
                </a:gridCol>
              </a:tblGrid>
              <a:tr h="178623">
                <a:tc>
                  <a:txBody>
                    <a:bodyPr/>
                    <a:lstStyle/>
                    <a:p>
                      <a:r>
                        <a:rPr lang="en-US" sz="1000" dirty="0">
                          <a:solidFill>
                            <a:schemeClr val="tx1"/>
                          </a:solidFill>
                        </a:rPr>
                        <a:t>k</a:t>
                      </a:r>
                    </a:p>
                  </a:txBody>
                  <a:tcPr marT="0" marB="0"/>
                </a:tc>
                <a:tc>
                  <a:txBody>
                    <a:bodyPr/>
                    <a:lstStyle/>
                    <a:p>
                      <a:r>
                        <a:rPr lang="en-US" sz="1000" dirty="0">
                          <a:solidFill>
                            <a:schemeClr val="tx1"/>
                          </a:solidFill>
                        </a:rPr>
                        <a:t>Accuracy</a:t>
                      </a:r>
                    </a:p>
                  </a:txBody>
                  <a:tcPr marT="0" marB="0"/>
                </a:tc>
                <a:extLst>
                  <a:ext uri="{0D108BD9-81ED-4DB2-BD59-A6C34878D82A}">
                    <a16:rowId xmlns:a16="http://schemas.microsoft.com/office/drawing/2014/main" val="4271767117"/>
                  </a:ext>
                </a:extLst>
              </a:tr>
              <a:tr h="178623">
                <a:tc>
                  <a:txBody>
                    <a:bodyPr/>
                    <a:lstStyle/>
                    <a:p>
                      <a:r>
                        <a:rPr lang="en-US" sz="1000" dirty="0">
                          <a:solidFill>
                            <a:schemeClr val="tx1"/>
                          </a:solidFill>
                        </a:rPr>
                        <a:t>1</a:t>
                      </a:r>
                    </a:p>
                  </a:txBody>
                  <a:tcPr marT="0" marB="0"/>
                </a:tc>
                <a:tc>
                  <a:txBody>
                    <a:bodyPr/>
                    <a:lstStyle/>
                    <a:p>
                      <a:r>
                        <a:rPr lang="en-US" sz="1000" dirty="0">
                          <a:solidFill>
                            <a:schemeClr val="tx1"/>
                          </a:solidFill>
                        </a:rPr>
                        <a:t>0.7</a:t>
                      </a:r>
                    </a:p>
                  </a:txBody>
                  <a:tcPr marT="0" marB="0"/>
                </a:tc>
                <a:extLst>
                  <a:ext uri="{0D108BD9-81ED-4DB2-BD59-A6C34878D82A}">
                    <a16:rowId xmlns:a16="http://schemas.microsoft.com/office/drawing/2014/main" val="1974501821"/>
                  </a:ext>
                </a:extLst>
              </a:tr>
              <a:tr h="178623">
                <a:tc>
                  <a:txBody>
                    <a:bodyPr/>
                    <a:lstStyle/>
                    <a:p>
                      <a:r>
                        <a:rPr lang="en-US" sz="1000" dirty="0">
                          <a:solidFill>
                            <a:schemeClr val="tx1"/>
                          </a:solidFill>
                        </a:rPr>
                        <a:t>2</a:t>
                      </a:r>
                    </a:p>
                  </a:txBody>
                  <a:tcPr marT="0" marB="0"/>
                </a:tc>
                <a:tc>
                  <a:txBody>
                    <a:bodyPr/>
                    <a:lstStyle/>
                    <a:p>
                      <a:r>
                        <a:rPr lang="en-US" sz="1000" dirty="0">
                          <a:solidFill>
                            <a:schemeClr val="tx1"/>
                          </a:solidFill>
                        </a:rPr>
                        <a:t>0.8</a:t>
                      </a:r>
                    </a:p>
                  </a:txBody>
                  <a:tcPr marT="0" marB="0"/>
                </a:tc>
                <a:extLst>
                  <a:ext uri="{0D108BD9-81ED-4DB2-BD59-A6C34878D82A}">
                    <a16:rowId xmlns:a16="http://schemas.microsoft.com/office/drawing/2014/main" val="3777956981"/>
                  </a:ext>
                </a:extLst>
              </a:tr>
              <a:tr h="178623">
                <a:tc>
                  <a:txBody>
                    <a:bodyPr/>
                    <a:lstStyle/>
                    <a:p>
                      <a:r>
                        <a:rPr lang="en-US" sz="1000" dirty="0">
                          <a:solidFill>
                            <a:schemeClr val="tx1"/>
                          </a:solidFill>
                        </a:rPr>
                        <a:t>3</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145189021"/>
                  </a:ext>
                </a:extLst>
              </a:tr>
              <a:tr h="178623">
                <a:tc>
                  <a:txBody>
                    <a:bodyPr/>
                    <a:lstStyle/>
                    <a:p>
                      <a:r>
                        <a:rPr lang="en-US" sz="1000" dirty="0">
                          <a:solidFill>
                            <a:schemeClr val="tx1"/>
                          </a:solidFill>
                        </a:rPr>
                        <a:t>4</a:t>
                      </a:r>
                    </a:p>
                  </a:txBody>
                  <a:tcPr marT="0" marB="0"/>
                </a:tc>
                <a:tc>
                  <a:txBody>
                    <a:bodyPr/>
                    <a:lstStyle/>
                    <a:p>
                      <a:r>
                        <a:rPr lang="en-US" sz="1000" dirty="0">
                          <a:solidFill>
                            <a:schemeClr val="tx1"/>
                          </a:solidFill>
                        </a:rPr>
                        <a:t>0.7</a:t>
                      </a:r>
                    </a:p>
                  </a:txBody>
                  <a:tcPr marT="0" marB="0"/>
                </a:tc>
                <a:extLst>
                  <a:ext uri="{0D108BD9-81ED-4DB2-BD59-A6C34878D82A}">
                    <a16:rowId xmlns:a16="http://schemas.microsoft.com/office/drawing/2014/main" val="814402547"/>
                  </a:ext>
                </a:extLst>
              </a:tr>
              <a:tr h="178623">
                <a:tc>
                  <a:txBody>
                    <a:bodyPr/>
                    <a:lstStyle/>
                    <a:p>
                      <a:r>
                        <a:rPr lang="en-US" sz="1000" dirty="0">
                          <a:solidFill>
                            <a:schemeClr val="tx1"/>
                          </a:solidFill>
                        </a:rPr>
                        <a:t>5</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50153718"/>
                  </a:ext>
                </a:extLst>
              </a:tr>
              <a:tr h="178623">
                <a:tc>
                  <a:txBody>
                    <a:bodyPr/>
                    <a:lstStyle/>
                    <a:p>
                      <a:r>
                        <a:rPr lang="en-US" sz="1000" dirty="0">
                          <a:solidFill>
                            <a:schemeClr val="tx1"/>
                          </a:solidFill>
                        </a:rPr>
                        <a:t>6</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805705980"/>
                  </a:ext>
                </a:extLst>
              </a:tr>
              <a:tr h="178623">
                <a:tc>
                  <a:txBody>
                    <a:bodyPr/>
                    <a:lstStyle/>
                    <a:p>
                      <a:r>
                        <a:rPr lang="en-US" sz="1000" dirty="0">
                          <a:solidFill>
                            <a:schemeClr val="tx1"/>
                          </a:solidFill>
                        </a:rPr>
                        <a:t>7</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4250903813"/>
                  </a:ext>
                </a:extLst>
              </a:tr>
              <a:tr h="178623">
                <a:tc>
                  <a:txBody>
                    <a:bodyPr/>
                    <a:lstStyle/>
                    <a:p>
                      <a:r>
                        <a:rPr lang="en-US" sz="1000" dirty="0">
                          <a:solidFill>
                            <a:schemeClr val="tx1"/>
                          </a:solidFill>
                        </a:rPr>
                        <a:t>8</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3828431900"/>
                  </a:ext>
                </a:extLst>
              </a:tr>
              <a:tr h="178623">
                <a:tc>
                  <a:txBody>
                    <a:bodyPr/>
                    <a:lstStyle/>
                    <a:p>
                      <a:r>
                        <a:rPr lang="en-US" sz="1000" dirty="0">
                          <a:solidFill>
                            <a:schemeClr val="tx1"/>
                          </a:solidFill>
                        </a:rPr>
                        <a:t>9</a:t>
                      </a:r>
                    </a:p>
                  </a:txBody>
                  <a:tcPr marT="0" marB="0"/>
                </a:tc>
                <a:tc>
                  <a:txBody>
                    <a:bodyPr/>
                    <a:lstStyle/>
                    <a:p>
                      <a:r>
                        <a:rPr lang="en-US" sz="1000" dirty="0">
                          <a:solidFill>
                            <a:schemeClr val="tx1"/>
                          </a:solidFill>
                        </a:rPr>
                        <a:t>0.8</a:t>
                      </a:r>
                    </a:p>
                  </a:txBody>
                  <a:tcPr marT="0" marB="0"/>
                </a:tc>
                <a:extLst>
                  <a:ext uri="{0D108BD9-81ED-4DB2-BD59-A6C34878D82A}">
                    <a16:rowId xmlns:a16="http://schemas.microsoft.com/office/drawing/2014/main" val="1237074828"/>
                  </a:ext>
                </a:extLst>
              </a:tr>
              <a:tr h="237681">
                <a:tc>
                  <a:txBody>
                    <a:bodyPr/>
                    <a:lstStyle/>
                    <a:p>
                      <a:r>
                        <a:rPr lang="en-US" sz="1000" dirty="0">
                          <a:solidFill>
                            <a:schemeClr val="tx1"/>
                          </a:solidFill>
                        </a:rPr>
                        <a:t>10</a:t>
                      </a:r>
                    </a:p>
                  </a:txBody>
                  <a:tcPr marT="0" marB="0"/>
                </a:tc>
                <a:tc>
                  <a:txBody>
                    <a:bodyPr/>
                    <a:lstStyle/>
                    <a:p>
                      <a:r>
                        <a:rPr lang="en-US" sz="1000" dirty="0">
                          <a:solidFill>
                            <a:schemeClr val="tx1"/>
                          </a:solidFill>
                        </a:rPr>
                        <a:t>0.8</a:t>
                      </a:r>
                    </a:p>
                  </a:txBody>
                  <a:tcPr marT="0" marB="0"/>
                </a:tc>
                <a:extLst>
                  <a:ext uri="{0D108BD9-81ED-4DB2-BD59-A6C34878D82A}">
                    <a16:rowId xmlns:a16="http://schemas.microsoft.com/office/drawing/2014/main" val="22859195"/>
                  </a:ext>
                </a:extLst>
              </a:tr>
              <a:tr h="178623">
                <a:tc>
                  <a:txBody>
                    <a:bodyPr/>
                    <a:lstStyle/>
                    <a:p>
                      <a:r>
                        <a:rPr lang="en-US" sz="1000" dirty="0">
                          <a:solidFill>
                            <a:schemeClr val="tx1"/>
                          </a:solidFill>
                        </a:rPr>
                        <a:t>11</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4217149481"/>
                  </a:ext>
                </a:extLst>
              </a:tr>
              <a:tr h="178623">
                <a:tc>
                  <a:txBody>
                    <a:bodyPr/>
                    <a:lstStyle/>
                    <a:p>
                      <a:r>
                        <a:rPr lang="en-US" sz="1000" dirty="0">
                          <a:solidFill>
                            <a:schemeClr val="tx1"/>
                          </a:solidFill>
                        </a:rPr>
                        <a:t>12</a:t>
                      </a:r>
                    </a:p>
                  </a:txBody>
                  <a:tcPr marT="0" marB="0"/>
                </a:tc>
                <a:tc>
                  <a:txBody>
                    <a:bodyPr/>
                    <a:lstStyle/>
                    <a:p>
                      <a:r>
                        <a:rPr lang="en-US" sz="1000" dirty="0">
                          <a:solidFill>
                            <a:schemeClr val="tx1"/>
                          </a:solidFill>
                        </a:rPr>
                        <a:t>0.4</a:t>
                      </a:r>
                    </a:p>
                  </a:txBody>
                  <a:tcPr marT="0" marB="0"/>
                </a:tc>
                <a:extLst>
                  <a:ext uri="{0D108BD9-81ED-4DB2-BD59-A6C34878D82A}">
                    <a16:rowId xmlns:a16="http://schemas.microsoft.com/office/drawing/2014/main" val="2560289661"/>
                  </a:ext>
                </a:extLst>
              </a:tr>
              <a:tr h="178623">
                <a:tc>
                  <a:txBody>
                    <a:bodyPr/>
                    <a:lstStyle/>
                    <a:p>
                      <a:r>
                        <a:rPr lang="en-US" sz="1000" dirty="0">
                          <a:solidFill>
                            <a:schemeClr val="tx1"/>
                          </a:solidFill>
                        </a:rPr>
                        <a:t>13</a:t>
                      </a:r>
                    </a:p>
                  </a:txBody>
                  <a:tcPr marT="0" marB="0"/>
                </a:tc>
                <a:tc>
                  <a:txBody>
                    <a:bodyPr/>
                    <a:lstStyle/>
                    <a:p>
                      <a:r>
                        <a:rPr lang="en-US" sz="1000" dirty="0">
                          <a:solidFill>
                            <a:schemeClr val="tx1"/>
                          </a:solidFill>
                        </a:rPr>
                        <a:t>0.4</a:t>
                      </a:r>
                    </a:p>
                  </a:txBody>
                  <a:tcPr marT="0" marB="0"/>
                </a:tc>
                <a:extLst>
                  <a:ext uri="{0D108BD9-81ED-4DB2-BD59-A6C34878D82A}">
                    <a16:rowId xmlns:a16="http://schemas.microsoft.com/office/drawing/2014/main" val="1569859546"/>
                  </a:ext>
                </a:extLst>
              </a:tr>
            </a:tbl>
          </a:graphicData>
        </a:graphic>
      </p:graphicFrame>
      <p:sp>
        <p:nvSpPr>
          <p:cNvPr id="6" name="TextBox 5">
            <a:extLst>
              <a:ext uri="{FF2B5EF4-FFF2-40B4-BE49-F238E27FC236}">
                <a16:creationId xmlns:a16="http://schemas.microsoft.com/office/drawing/2014/main" id="{303D1C02-8EE6-47BF-A77A-15584E524AD7}"/>
              </a:ext>
            </a:extLst>
          </p:cNvPr>
          <p:cNvSpPr txBox="1"/>
          <p:nvPr/>
        </p:nvSpPr>
        <p:spPr>
          <a:xfrm>
            <a:off x="3352800" y="1291860"/>
            <a:ext cx="3886200" cy="830997"/>
          </a:xfrm>
          <a:prstGeom prst="rect">
            <a:avLst/>
          </a:prstGeom>
          <a:noFill/>
        </p:spPr>
        <p:txBody>
          <a:bodyPr wrap="square" rtlCol="0">
            <a:spAutoFit/>
          </a:bodyPr>
          <a:lstStyle/>
          <a:p>
            <a:r>
              <a:rPr lang="en-US" dirty="0"/>
              <a:t>Question: Based on this table, which is the “best” model?</a:t>
            </a:r>
          </a:p>
        </p:txBody>
      </p:sp>
    </p:spTree>
    <p:extLst>
      <p:ext uri="{BB962C8B-B14F-4D97-AF65-F5344CB8AC3E}">
        <p14:creationId xmlns:p14="http://schemas.microsoft.com/office/powerpoint/2010/main" val="193525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24</a:t>
            </a:fld>
            <a:endParaRPr lang="en-US" dirty="0"/>
          </a:p>
        </p:txBody>
      </p:sp>
      <p:graphicFrame>
        <p:nvGraphicFramePr>
          <p:cNvPr id="9" name="Table 10">
            <a:extLst>
              <a:ext uri="{FF2B5EF4-FFF2-40B4-BE49-F238E27FC236}">
                <a16:creationId xmlns:a16="http://schemas.microsoft.com/office/drawing/2014/main" id="{900BB7EA-7871-4541-82A2-51A5AF3ECBA5}"/>
              </a:ext>
            </a:extLst>
          </p:cNvPr>
          <p:cNvGraphicFramePr>
            <a:graphicFrameLocks noGrp="1"/>
          </p:cNvGraphicFramePr>
          <p:nvPr>
            <p:extLst>
              <p:ext uri="{D42A27DB-BD31-4B8C-83A1-F6EECF244321}">
                <p14:modId xmlns:p14="http://schemas.microsoft.com/office/powerpoint/2010/main" val="4040637174"/>
              </p:ext>
            </p:extLst>
          </p:nvPr>
        </p:nvGraphicFramePr>
        <p:xfrm>
          <a:off x="609599" y="1291860"/>
          <a:ext cx="2358324" cy="2604830"/>
        </p:xfrm>
        <a:graphic>
          <a:graphicData uri="http://schemas.openxmlformats.org/drawingml/2006/table">
            <a:tbl>
              <a:tblPr firstRow="1" bandRow="1">
                <a:tableStyleId>{5C22544A-7EE6-4342-B048-85BDC9FD1C3A}</a:tableStyleId>
              </a:tblPr>
              <a:tblGrid>
                <a:gridCol w="786108">
                  <a:extLst>
                    <a:ext uri="{9D8B030D-6E8A-4147-A177-3AD203B41FA5}">
                      <a16:colId xmlns:a16="http://schemas.microsoft.com/office/drawing/2014/main" val="992414584"/>
                    </a:ext>
                  </a:extLst>
                </a:gridCol>
                <a:gridCol w="719812">
                  <a:extLst>
                    <a:ext uri="{9D8B030D-6E8A-4147-A177-3AD203B41FA5}">
                      <a16:colId xmlns:a16="http://schemas.microsoft.com/office/drawing/2014/main" val="2536220134"/>
                    </a:ext>
                  </a:extLst>
                </a:gridCol>
                <a:gridCol w="852404">
                  <a:extLst>
                    <a:ext uri="{9D8B030D-6E8A-4147-A177-3AD203B41FA5}">
                      <a16:colId xmlns:a16="http://schemas.microsoft.com/office/drawing/2014/main" val="3148760683"/>
                    </a:ext>
                  </a:extLst>
                </a:gridCol>
              </a:tblGrid>
              <a:tr h="178623">
                <a:tc>
                  <a:txBody>
                    <a:bodyPr/>
                    <a:lstStyle/>
                    <a:p>
                      <a:r>
                        <a:rPr lang="en-US" sz="1000" dirty="0">
                          <a:solidFill>
                            <a:schemeClr val="tx1"/>
                          </a:solidFill>
                        </a:rPr>
                        <a:t>k</a:t>
                      </a:r>
                    </a:p>
                  </a:txBody>
                  <a:tcPr marT="0" marB="0"/>
                </a:tc>
                <a:tc>
                  <a:txBody>
                    <a:bodyPr/>
                    <a:lstStyle/>
                    <a:p>
                      <a:r>
                        <a:rPr lang="en-US" sz="1000" dirty="0">
                          <a:solidFill>
                            <a:schemeClr val="tx1"/>
                          </a:solidFill>
                        </a:rPr>
                        <a:t>Training Data</a:t>
                      </a:r>
                    </a:p>
                  </a:txBody>
                  <a:tcPr marT="0" marB="0"/>
                </a:tc>
                <a:tc>
                  <a:txBody>
                    <a:bodyPr/>
                    <a:lstStyle/>
                    <a:p>
                      <a:r>
                        <a:rPr lang="en-US" sz="1000" dirty="0">
                          <a:solidFill>
                            <a:schemeClr val="tx1"/>
                          </a:solidFill>
                        </a:rPr>
                        <a:t>Validation Data</a:t>
                      </a:r>
                    </a:p>
                  </a:txBody>
                  <a:tcPr marT="0" marB="0"/>
                </a:tc>
                <a:extLst>
                  <a:ext uri="{0D108BD9-81ED-4DB2-BD59-A6C34878D82A}">
                    <a16:rowId xmlns:a16="http://schemas.microsoft.com/office/drawing/2014/main" val="2099406823"/>
                  </a:ext>
                </a:extLst>
              </a:tr>
              <a:tr h="178623">
                <a:tc>
                  <a:txBody>
                    <a:bodyPr/>
                    <a:lstStyle/>
                    <a:p>
                      <a:r>
                        <a:rPr lang="en-US" sz="1000" dirty="0">
                          <a:solidFill>
                            <a:schemeClr val="tx1"/>
                          </a:solidFill>
                        </a:rPr>
                        <a:t>1</a:t>
                      </a:r>
                    </a:p>
                  </a:txBody>
                  <a:tcPr marT="0" marB="0"/>
                </a:tc>
                <a:tc>
                  <a:txBody>
                    <a:bodyPr/>
                    <a:lstStyle/>
                    <a:p>
                      <a:r>
                        <a:rPr lang="en-US" sz="1000" dirty="0">
                          <a:solidFill>
                            <a:schemeClr val="tx1"/>
                          </a:solidFill>
                        </a:rPr>
                        <a:t>0.7</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974501821"/>
                  </a:ext>
                </a:extLst>
              </a:tr>
              <a:tr h="178623">
                <a:tc>
                  <a:txBody>
                    <a:bodyPr/>
                    <a:lstStyle/>
                    <a:p>
                      <a:r>
                        <a:rPr lang="en-US" sz="1000" dirty="0">
                          <a:solidFill>
                            <a:schemeClr val="tx1"/>
                          </a:solidFill>
                        </a:rPr>
                        <a:t>2</a:t>
                      </a:r>
                    </a:p>
                  </a:txBody>
                  <a:tcPr marT="0" marB="0"/>
                </a:tc>
                <a:tc>
                  <a:txBody>
                    <a:bodyPr/>
                    <a:lstStyle/>
                    <a:p>
                      <a:r>
                        <a:rPr lang="en-US" sz="1000" dirty="0">
                          <a:solidFill>
                            <a:schemeClr val="tx1"/>
                          </a:solidFill>
                        </a:rPr>
                        <a:t>0.8</a:t>
                      </a:r>
                    </a:p>
                  </a:txBody>
                  <a:tcPr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t>
                      </a:r>
                    </a:p>
                  </a:txBody>
                  <a:tcPr marT="0" marB="0"/>
                </a:tc>
                <a:extLst>
                  <a:ext uri="{0D108BD9-81ED-4DB2-BD59-A6C34878D82A}">
                    <a16:rowId xmlns:a16="http://schemas.microsoft.com/office/drawing/2014/main" val="3777956981"/>
                  </a:ext>
                </a:extLst>
              </a:tr>
              <a:tr h="178623">
                <a:tc>
                  <a:txBody>
                    <a:bodyPr/>
                    <a:lstStyle/>
                    <a:p>
                      <a:r>
                        <a:rPr lang="en-US" sz="1000" dirty="0">
                          <a:solidFill>
                            <a:schemeClr val="tx1"/>
                          </a:solidFill>
                        </a:rPr>
                        <a:t>3</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145189021"/>
                  </a:ext>
                </a:extLst>
              </a:tr>
              <a:tr h="178623">
                <a:tc>
                  <a:txBody>
                    <a:bodyPr/>
                    <a:lstStyle/>
                    <a:p>
                      <a:r>
                        <a:rPr lang="en-US" sz="1000" dirty="0">
                          <a:solidFill>
                            <a:schemeClr val="tx1"/>
                          </a:solidFill>
                        </a:rPr>
                        <a:t>4</a:t>
                      </a:r>
                    </a:p>
                  </a:txBody>
                  <a:tcPr marT="0" marB="0"/>
                </a:tc>
                <a:tc>
                  <a:txBody>
                    <a:bodyPr/>
                    <a:lstStyle/>
                    <a:p>
                      <a:r>
                        <a:rPr lang="en-US" sz="1000" dirty="0">
                          <a:solidFill>
                            <a:schemeClr val="tx1"/>
                          </a:solidFill>
                        </a:rPr>
                        <a:t>0.7</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814402547"/>
                  </a:ext>
                </a:extLst>
              </a:tr>
              <a:tr h="178623">
                <a:tc>
                  <a:txBody>
                    <a:bodyPr/>
                    <a:lstStyle/>
                    <a:p>
                      <a:r>
                        <a:rPr lang="en-US" sz="1000" dirty="0">
                          <a:solidFill>
                            <a:schemeClr val="tx1"/>
                          </a:solidFill>
                        </a:rPr>
                        <a:t>5</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50153718"/>
                  </a:ext>
                </a:extLst>
              </a:tr>
              <a:tr h="178623">
                <a:tc>
                  <a:txBody>
                    <a:bodyPr/>
                    <a:lstStyle/>
                    <a:p>
                      <a:r>
                        <a:rPr lang="en-US" sz="1000" dirty="0">
                          <a:solidFill>
                            <a:schemeClr val="tx1"/>
                          </a:solidFill>
                        </a:rPr>
                        <a:t>6</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805705980"/>
                  </a:ext>
                </a:extLst>
              </a:tr>
              <a:tr h="178623">
                <a:tc>
                  <a:txBody>
                    <a:bodyPr/>
                    <a:lstStyle/>
                    <a:p>
                      <a:r>
                        <a:rPr lang="en-US" sz="1000" dirty="0">
                          <a:solidFill>
                            <a:schemeClr val="tx1"/>
                          </a:solidFill>
                        </a:rPr>
                        <a:t>7</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4250903813"/>
                  </a:ext>
                </a:extLst>
              </a:tr>
              <a:tr h="178623">
                <a:tc>
                  <a:txBody>
                    <a:bodyPr/>
                    <a:lstStyle/>
                    <a:p>
                      <a:r>
                        <a:rPr lang="en-US" sz="1000" dirty="0">
                          <a:solidFill>
                            <a:schemeClr val="tx1"/>
                          </a:solidFill>
                        </a:rPr>
                        <a:t>8</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3828431900"/>
                  </a:ext>
                </a:extLst>
              </a:tr>
              <a:tr h="178623">
                <a:tc>
                  <a:txBody>
                    <a:bodyPr/>
                    <a:lstStyle/>
                    <a:p>
                      <a:r>
                        <a:rPr lang="en-US" sz="1000" dirty="0">
                          <a:solidFill>
                            <a:schemeClr val="tx1"/>
                          </a:solidFill>
                        </a:rPr>
                        <a:t>9</a:t>
                      </a:r>
                    </a:p>
                  </a:txBody>
                  <a:tcPr marT="0" marB="0"/>
                </a:tc>
                <a:tc>
                  <a:txBody>
                    <a:bodyPr/>
                    <a:lstStyle/>
                    <a:p>
                      <a:r>
                        <a:rPr lang="en-US" sz="1000" dirty="0">
                          <a:solidFill>
                            <a:schemeClr val="tx1"/>
                          </a:solidFill>
                        </a:rPr>
                        <a:t>0.8</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237074828"/>
                  </a:ext>
                </a:extLst>
              </a:tr>
              <a:tr h="156554">
                <a:tc>
                  <a:txBody>
                    <a:bodyPr/>
                    <a:lstStyle/>
                    <a:p>
                      <a:r>
                        <a:rPr lang="en-US" sz="1000" dirty="0">
                          <a:solidFill>
                            <a:schemeClr val="tx1"/>
                          </a:solidFill>
                        </a:rPr>
                        <a:t>10</a:t>
                      </a:r>
                    </a:p>
                  </a:txBody>
                  <a:tcPr marT="0" marB="0"/>
                </a:tc>
                <a:tc>
                  <a:txBody>
                    <a:bodyPr/>
                    <a:lstStyle/>
                    <a:p>
                      <a:r>
                        <a:rPr lang="en-US" sz="1000" dirty="0">
                          <a:solidFill>
                            <a:schemeClr val="tx1"/>
                          </a:solidFill>
                        </a:rPr>
                        <a:t>0.8</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22859195"/>
                  </a:ext>
                </a:extLst>
              </a:tr>
              <a:tr h="178623">
                <a:tc>
                  <a:txBody>
                    <a:bodyPr/>
                    <a:lstStyle/>
                    <a:p>
                      <a:r>
                        <a:rPr lang="en-US" sz="1000" dirty="0">
                          <a:solidFill>
                            <a:schemeClr val="tx1"/>
                          </a:solidFill>
                        </a:rPr>
                        <a:t>11</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4217149481"/>
                  </a:ext>
                </a:extLst>
              </a:tr>
              <a:tr h="178623">
                <a:tc>
                  <a:txBody>
                    <a:bodyPr/>
                    <a:lstStyle/>
                    <a:p>
                      <a:r>
                        <a:rPr lang="en-US" sz="1000" dirty="0">
                          <a:solidFill>
                            <a:schemeClr val="tx1"/>
                          </a:solidFill>
                        </a:rPr>
                        <a:t>12</a:t>
                      </a:r>
                    </a:p>
                  </a:txBody>
                  <a:tcPr marT="0" marB="0"/>
                </a:tc>
                <a:tc>
                  <a:txBody>
                    <a:bodyPr/>
                    <a:lstStyle/>
                    <a:p>
                      <a:r>
                        <a:rPr lang="en-US" sz="1000" dirty="0">
                          <a:solidFill>
                            <a:schemeClr val="tx1"/>
                          </a:solidFill>
                        </a:rPr>
                        <a:t>0.4</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2560289661"/>
                  </a:ext>
                </a:extLst>
              </a:tr>
              <a:tr h="178623">
                <a:tc>
                  <a:txBody>
                    <a:bodyPr/>
                    <a:lstStyle/>
                    <a:p>
                      <a:r>
                        <a:rPr lang="en-US" sz="1000" dirty="0">
                          <a:solidFill>
                            <a:schemeClr val="tx1"/>
                          </a:solidFill>
                        </a:rPr>
                        <a:t>13</a:t>
                      </a:r>
                    </a:p>
                  </a:txBody>
                  <a:tcPr marT="0" marB="0"/>
                </a:tc>
                <a:tc>
                  <a:txBody>
                    <a:bodyPr/>
                    <a:lstStyle/>
                    <a:p>
                      <a:r>
                        <a:rPr lang="en-US" sz="1000" dirty="0">
                          <a:solidFill>
                            <a:schemeClr val="tx1"/>
                          </a:solidFill>
                        </a:rPr>
                        <a:t>0.4</a:t>
                      </a:r>
                    </a:p>
                  </a:txBody>
                  <a:tcPr marT="0" marB="0"/>
                </a:tc>
                <a:tc>
                  <a:txBody>
                    <a:bodyPr/>
                    <a:lstStyle/>
                    <a:p>
                      <a:r>
                        <a:rPr lang="en-US" sz="1000" dirty="0">
                          <a:solidFill>
                            <a:schemeClr val="tx1"/>
                          </a:solidFill>
                        </a:rPr>
                        <a:t>?</a:t>
                      </a:r>
                    </a:p>
                  </a:txBody>
                  <a:tcPr marT="0" marB="0"/>
                </a:tc>
                <a:extLst>
                  <a:ext uri="{0D108BD9-81ED-4DB2-BD59-A6C34878D82A}">
                    <a16:rowId xmlns:a16="http://schemas.microsoft.com/office/drawing/2014/main" val="1569859546"/>
                  </a:ext>
                </a:extLst>
              </a:tr>
            </a:tbl>
          </a:graphicData>
        </a:graphic>
      </p:graphicFrame>
      <p:sp>
        <p:nvSpPr>
          <p:cNvPr id="6" name="TextBox 5">
            <a:extLst>
              <a:ext uri="{FF2B5EF4-FFF2-40B4-BE49-F238E27FC236}">
                <a16:creationId xmlns:a16="http://schemas.microsoft.com/office/drawing/2014/main" id="{303D1C02-8EE6-47BF-A77A-15584E524AD7}"/>
              </a:ext>
            </a:extLst>
          </p:cNvPr>
          <p:cNvSpPr txBox="1"/>
          <p:nvPr/>
        </p:nvSpPr>
        <p:spPr>
          <a:xfrm>
            <a:off x="3352800" y="1291860"/>
            <a:ext cx="3886200" cy="1938992"/>
          </a:xfrm>
          <a:prstGeom prst="rect">
            <a:avLst/>
          </a:prstGeom>
          <a:noFill/>
        </p:spPr>
        <p:txBody>
          <a:bodyPr wrap="square" rtlCol="0">
            <a:spAutoFit/>
          </a:bodyPr>
          <a:lstStyle/>
          <a:p>
            <a:r>
              <a:rPr lang="en-US" dirty="0"/>
              <a:t>To best determine performance, we should test the model on unseen data… in this case, the data we set aside for validation.</a:t>
            </a:r>
          </a:p>
        </p:txBody>
      </p:sp>
    </p:spTree>
    <p:extLst>
      <p:ext uri="{BB962C8B-B14F-4D97-AF65-F5344CB8AC3E}">
        <p14:creationId xmlns:p14="http://schemas.microsoft.com/office/powerpoint/2010/main" val="3885494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321A-DE7B-42FE-81A5-FC896378369C}"/>
              </a:ext>
            </a:extLst>
          </p:cNvPr>
          <p:cNvSpPr>
            <a:spLocks noGrp="1"/>
          </p:cNvSpPr>
          <p:nvPr>
            <p:ph type="title"/>
          </p:nvPr>
        </p:nvSpPr>
        <p:spPr/>
        <p:txBody>
          <a:bodyPr/>
          <a:lstStyle/>
          <a:p>
            <a:r>
              <a:rPr lang="en-US" dirty="0"/>
              <a:t>Classification Modeling Example</a:t>
            </a:r>
          </a:p>
        </p:txBody>
      </p:sp>
      <p:sp>
        <p:nvSpPr>
          <p:cNvPr id="4" name="Slide Number Placeholder 3">
            <a:extLst>
              <a:ext uri="{FF2B5EF4-FFF2-40B4-BE49-F238E27FC236}">
                <a16:creationId xmlns:a16="http://schemas.microsoft.com/office/drawing/2014/main" id="{9179FD39-6A5C-41AF-AED5-EE2C97651A37}"/>
              </a:ext>
            </a:extLst>
          </p:cNvPr>
          <p:cNvSpPr>
            <a:spLocks noGrp="1"/>
          </p:cNvSpPr>
          <p:nvPr>
            <p:ph type="sldNum" sz="quarter" idx="12"/>
          </p:nvPr>
        </p:nvSpPr>
        <p:spPr/>
        <p:txBody>
          <a:bodyPr/>
          <a:lstStyle/>
          <a:p>
            <a:fld id="{179A9A4E-4C82-4D44-9372-C31BB3818094}" type="slidenum">
              <a:rPr lang="en-US" smtClean="0"/>
              <a:pPr/>
              <a:t>25</a:t>
            </a:fld>
            <a:endParaRPr lang="en-US" dirty="0"/>
          </a:p>
        </p:txBody>
      </p:sp>
      <p:graphicFrame>
        <p:nvGraphicFramePr>
          <p:cNvPr id="9" name="Table 10">
            <a:extLst>
              <a:ext uri="{FF2B5EF4-FFF2-40B4-BE49-F238E27FC236}">
                <a16:creationId xmlns:a16="http://schemas.microsoft.com/office/drawing/2014/main" id="{900BB7EA-7871-4541-82A2-51A5AF3ECBA5}"/>
              </a:ext>
            </a:extLst>
          </p:cNvPr>
          <p:cNvGraphicFramePr>
            <a:graphicFrameLocks noGrp="1"/>
          </p:cNvGraphicFramePr>
          <p:nvPr>
            <p:extLst>
              <p:ext uri="{D42A27DB-BD31-4B8C-83A1-F6EECF244321}">
                <p14:modId xmlns:p14="http://schemas.microsoft.com/office/powerpoint/2010/main" val="1523797865"/>
              </p:ext>
            </p:extLst>
          </p:nvPr>
        </p:nvGraphicFramePr>
        <p:xfrm>
          <a:off x="609599" y="1291860"/>
          <a:ext cx="2358324" cy="2604830"/>
        </p:xfrm>
        <a:graphic>
          <a:graphicData uri="http://schemas.openxmlformats.org/drawingml/2006/table">
            <a:tbl>
              <a:tblPr firstRow="1" bandRow="1">
                <a:tableStyleId>{5C22544A-7EE6-4342-B048-85BDC9FD1C3A}</a:tableStyleId>
              </a:tblPr>
              <a:tblGrid>
                <a:gridCol w="786108">
                  <a:extLst>
                    <a:ext uri="{9D8B030D-6E8A-4147-A177-3AD203B41FA5}">
                      <a16:colId xmlns:a16="http://schemas.microsoft.com/office/drawing/2014/main" val="992414584"/>
                    </a:ext>
                  </a:extLst>
                </a:gridCol>
                <a:gridCol w="719812">
                  <a:extLst>
                    <a:ext uri="{9D8B030D-6E8A-4147-A177-3AD203B41FA5}">
                      <a16:colId xmlns:a16="http://schemas.microsoft.com/office/drawing/2014/main" val="2536220134"/>
                    </a:ext>
                  </a:extLst>
                </a:gridCol>
                <a:gridCol w="852404">
                  <a:extLst>
                    <a:ext uri="{9D8B030D-6E8A-4147-A177-3AD203B41FA5}">
                      <a16:colId xmlns:a16="http://schemas.microsoft.com/office/drawing/2014/main" val="3148760683"/>
                    </a:ext>
                  </a:extLst>
                </a:gridCol>
              </a:tblGrid>
              <a:tr h="178623">
                <a:tc>
                  <a:txBody>
                    <a:bodyPr/>
                    <a:lstStyle/>
                    <a:p>
                      <a:r>
                        <a:rPr lang="en-US" sz="1000" dirty="0">
                          <a:solidFill>
                            <a:schemeClr val="tx1"/>
                          </a:solidFill>
                        </a:rPr>
                        <a:t>k</a:t>
                      </a:r>
                    </a:p>
                  </a:txBody>
                  <a:tcPr marT="0" marB="0"/>
                </a:tc>
                <a:tc>
                  <a:txBody>
                    <a:bodyPr/>
                    <a:lstStyle/>
                    <a:p>
                      <a:r>
                        <a:rPr lang="en-US" sz="1000" dirty="0">
                          <a:solidFill>
                            <a:schemeClr val="tx1"/>
                          </a:solidFill>
                        </a:rPr>
                        <a:t>Training Data</a:t>
                      </a:r>
                    </a:p>
                  </a:txBody>
                  <a:tcPr marT="0" marB="0"/>
                </a:tc>
                <a:tc>
                  <a:txBody>
                    <a:bodyPr/>
                    <a:lstStyle/>
                    <a:p>
                      <a:r>
                        <a:rPr lang="en-US" sz="1000" dirty="0">
                          <a:solidFill>
                            <a:schemeClr val="tx1"/>
                          </a:solidFill>
                        </a:rPr>
                        <a:t>Validation Data</a:t>
                      </a:r>
                    </a:p>
                  </a:txBody>
                  <a:tcPr marT="0" marB="0"/>
                </a:tc>
                <a:extLst>
                  <a:ext uri="{0D108BD9-81ED-4DB2-BD59-A6C34878D82A}">
                    <a16:rowId xmlns:a16="http://schemas.microsoft.com/office/drawing/2014/main" val="2099406823"/>
                  </a:ext>
                </a:extLst>
              </a:tr>
              <a:tr h="178623">
                <a:tc>
                  <a:txBody>
                    <a:bodyPr/>
                    <a:lstStyle/>
                    <a:p>
                      <a:r>
                        <a:rPr lang="en-US" sz="1000" dirty="0">
                          <a:solidFill>
                            <a:schemeClr val="tx1"/>
                          </a:solidFill>
                        </a:rPr>
                        <a:t>1</a:t>
                      </a:r>
                    </a:p>
                  </a:txBody>
                  <a:tcPr marT="0" marB="0"/>
                </a:tc>
                <a:tc>
                  <a:txBody>
                    <a:bodyPr/>
                    <a:lstStyle/>
                    <a:p>
                      <a:r>
                        <a:rPr lang="en-US" sz="1000" dirty="0">
                          <a:solidFill>
                            <a:schemeClr val="tx1"/>
                          </a:solidFill>
                        </a:rPr>
                        <a:t>0.7</a:t>
                      </a:r>
                    </a:p>
                  </a:txBody>
                  <a:tcPr marT="0" marB="0"/>
                </a:tc>
                <a:tc>
                  <a:txBody>
                    <a:bodyPr/>
                    <a:lstStyle/>
                    <a:p>
                      <a:r>
                        <a:rPr lang="en-US" sz="1000" dirty="0">
                          <a:solidFill>
                            <a:schemeClr val="tx1"/>
                          </a:solidFill>
                        </a:rPr>
                        <a:t>0.7</a:t>
                      </a:r>
                    </a:p>
                  </a:txBody>
                  <a:tcPr marT="0" marB="0"/>
                </a:tc>
                <a:extLst>
                  <a:ext uri="{0D108BD9-81ED-4DB2-BD59-A6C34878D82A}">
                    <a16:rowId xmlns:a16="http://schemas.microsoft.com/office/drawing/2014/main" val="1974501821"/>
                  </a:ext>
                </a:extLst>
              </a:tr>
              <a:tr h="178623">
                <a:tc>
                  <a:txBody>
                    <a:bodyPr/>
                    <a:lstStyle/>
                    <a:p>
                      <a:r>
                        <a:rPr lang="en-US" sz="1000" dirty="0">
                          <a:solidFill>
                            <a:schemeClr val="tx1"/>
                          </a:solidFill>
                        </a:rPr>
                        <a:t>2</a:t>
                      </a:r>
                    </a:p>
                  </a:txBody>
                  <a:tcPr marT="0" marB="0"/>
                </a:tc>
                <a:tc>
                  <a:txBody>
                    <a:bodyPr/>
                    <a:lstStyle/>
                    <a:p>
                      <a:r>
                        <a:rPr lang="en-US" sz="1000" dirty="0">
                          <a:solidFill>
                            <a:schemeClr val="tx1"/>
                          </a:solidFill>
                        </a:rPr>
                        <a:t>0.8</a:t>
                      </a:r>
                    </a:p>
                  </a:txBody>
                  <a:tcPr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0.9</a:t>
                      </a:r>
                    </a:p>
                  </a:txBody>
                  <a:tcPr marT="0" marB="0"/>
                </a:tc>
                <a:extLst>
                  <a:ext uri="{0D108BD9-81ED-4DB2-BD59-A6C34878D82A}">
                    <a16:rowId xmlns:a16="http://schemas.microsoft.com/office/drawing/2014/main" val="3777956981"/>
                  </a:ext>
                </a:extLst>
              </a:tr>
              <a:tr h="178623">
                <a:tc>
                  <a:txBody>
                    <a:bodyPr/>
                    <a:lstStyle/>
                    <a:p>
                      <a:r>
                        <a:rPr lang="en-US" sz="1000" dirty="0">
                          <a:solidFill>
                            <a:schemeClr val="tx1"/>
                          </a:solidFill>
                        </a:rPr>
                        <a:t>3</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145189021"/>
                  </a:ext>
                </a:extLst>
              </a:tr>
              <a:tr h="178623">
                <a:tc>
                  <a:txBody>
                    <a:bodyPr/>
                    <a:lstStyle/>
                    <a:p>
                      <a:r>
                        <a:rPr lang="en-US" sz="1000" dirty="0">
                          <a:solidFill>
                            <a:schemeClr val="tx1"/>
                          </a:solidFill>
                        </a:rPr>
                        <a:t>4</a:t>
                      </a:r>
                    </a:p>
                  </a:txBody>
                  <a:tcPr marT="0" marB="0"/>
                </a:tc>
                <a:tc>
                  <a:txBody>
                    <a:bodyPr/>
                    <a:lstStyle/>
                    <a:p>
                      <a:r>
                        <a:rPr lang="en-US" sz="1000" dirty="0">
                          <a:solidFill>
                            <a:schemeClr val="tx1"/>
                          </a:solidFill>
                        </a:rPr>
                        <a:t>0.7</a:t>
                      </a:r>
                    </a:p>
                  </a:txBody>
                  <a:tcPr marT="0" marB="0"/>
                </a:tc>
                <a:tc>
                  <a:txBody>
                    <a:bodyPr/>
                    <a:lstStyle/>
                    <a:p>
                      <a:r>
                        <a:rPr lang="en-US" sz="1000" dirty="0">
                          <a:solidFill>
                            <a:schemeClr val="tx1"/>
                          </a:solidFill>
                        </a:rPr>
                        <a:t>0.8</a:t>
                      </a:r>
                    </a:p>
                  </a:txBody>
                  <a:tcPr marT="0" marB="0"/>
                </a:tc>
                <a:extLst>
                  <a:ext uri="{0D108BD9-81ED-4DB2-BD59-A6C34878D82A}">
                    <a16:rowId xmlns:a16="http://schemas.microsoft.com/office/drawing/2014/main" val="814402547"/>
                  </a:ext>
                </a:extLst>
              </a:tr>
              <a:tr h="178623">
                <a:tc>
                  <a:txBody>
                    <a:bodyPr/>
                    <a:lstStyle/>
                    <a:p>
                      <a:r>
                        <a:rPr lang="en-US" sz="1000" dirty="0">
                          <a:solidFill>
                            <a:schemeClr val="tx1"/>
                          </a:solidFill>
                        </a:rPr>
                        <a:t>5</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50153718"/>
                  </a:ext>
                </a:extLst>
              </a:tr>
              <a:tr h="178623">
                <a:tc>
                  <a:txBody>
                    <a:bodyPr/>
                    <a:lstStyle/>
                    <a:p>
                      <a:r>
                        <a:rPr lang="en-US" sz="1000" dirty="0">
                          <a:solidFill>
                            <a:schemeClr val="tx1"/>
                          </a:solidFill>
                        </a:rPr>
                        <a:t>6</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1805705980"/>
                  </a:ext>
                </a:extLst>
              </a:tr>
              <a:tr h="178623">
                <a:tc>
                  <a:txBody>
                    <a:bodyPr/>
                    <a:lstStyle/>
                    <a:p>
                      <a:r>
                        <a:rPr lang="en-US" sz="1000" dirty="0">
                          <a:solidFill>
                            <a:schemeClr val="tx1"/>
                          </a:solidFill>
                        </a:rPr>
                        <a:t>7</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4250903813"/>
                  </a:ext>
                </a:extLst>
              </a:tr>
              <a:tr h="178623">
                <a:tc>
                  <a:txBody>
                    <a:bodyPr/>
                    <a:lstStyle/>
                    <a:p>
                      <a:r>
                        <a:rPr lang="en-US" sz="1000" dirty="0">
                          <a:solidFill>
                            <a:schemeClr val="tx1"/>
                          </a:solidFill>
                        </a:rPr>
                        <a:t>8</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3828431900"/>
                  </a:ext>
                </a:extLst>
              </a:tr>
              <a:tr h="178623">
                <a:tc>
                  <a:txBody>
                    <a:bodyPr/>
                    <a:lstStyle/>
                    <a:p>
                      <a:r>
                        <a:rPr lang="en-US" sz="1000" dirty="0">
                          <a:solidFill>
                            <a:schemeClr val="tx1"/>
                          </a:solidFill>
                        </a:rPr>
                        <a:t>9</a:t>
                      </a:r>
                    </a:p>
                  </a:txBody>
                  <a:tcPr marT="0" marB="0"/>
                </a:tc>
                <a:tc>
                  <a:txBody>
                    <a:bodyPr/>
                    <a:lstStyle/>
                    <a:p>
                      <a:r>
                        <a:rPr lang="en-US" sz="1000" dirty="0">
                          <a:solidFill>
                            <a:schemeClr val="tx1"/>
                          </a:solidFill>
                        </a:rPr>
                        <a:t>0.8</a:t>
                      </a:r>
                    </a:p>
                  </a:txBody>
                  <a:tcPr marT="0" marB="0"/>
                </a:tc>
                <a:tc>
                  <a:txBody>
                    <a:bodyPr/>
                    <a:lstStyle/>
                    <a:p>
                      <a:r>
                        <a:rPr lang="en-US" sz="1000" dirty="0">
                          <a:solidFill>
                            <a:schemeClr val="tx1"/>
                          </a:solidFill>
                        </a:rPr>
                        <a:t>0.8</a:t>
                      </a:r>
                    </a:p>
                  </a:txBody>
                  <a:tcPr marT="0" marB="0"/>
                </a:tc>
                <a:extLst>
                  <a:ext uri="{0D108BD9-81ED-4DB2-BD59-A6C34878D82A}">
                    <a16:rowId xmlns:a16="http://schemas.microsoft.com/office/drawing/2014/main" val="1237074828"/>
                  </a:ext>
                </a:extLst>
              </a:tr>
              <a:tr h="156554">
                <a:tc>
                  <a:txBody>
                    <a:bodyPr/>
                    <a:lstStyle/>
                    <a:p>
                      <a:r>
                        <a:rPr lang="en-US" sz="1000" dirty="0">
                          <a:solidFill>
                            <a:schemeClr val="tx1"/>
                          </a:solidFill>
                        </a:rPr>
                        <a:t>10</a:t>
                      </a:r>
                    </a:p>
                  </a:txBody>
                  <a:tcPr marT="0" marB="0"/>
                </a:tc>
                <a:tc>
                  <a:txBody>
                    <a:bodyPr/>
                    <a:lstStyle/>
                    <a:p>
                      <a:r>
                        <a:rPr lang="en-US" sz="1000" dirty="0">
                          <a:solidFill>
                            <a:schemeClr val="tx1"/>
                          </a:solidFill>
                        </a:rPr>
                        <a:t>0.8</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22859195"/>
                  </a:ext>
                </a:extLst>
              </a:tr>
              <a:tr h="178623">
                <a:tc>
                  <a:txBody>
                    <a:bodyPr/>
                    <a:lstStyle/>
                    <a:p>
                      <a:r>
                        <a:rPr lang="en-US" sz="1000" dirty="0">
                          <a:solidFill>
                            <a:schemeClr val="tx1"/>
                          </a:solidFill>
                        </a:rPr>
                        <a:t>11</a:t>
                      </a:r>
                    </a:p>
                  </a:txBody>
                  <a:tcPr marT="0" marB="0"/>
                </a:tc>
                <a:tc>
                  <a:txBody>
                    <a:bodyPr/>
                    <a:lstStyle/>
                    <a:p>
                      <a:r>
                        <a:rPr lang="en-US" sz="1000" dirty="0">
                          <a:solidFill>
                            <a:schemeClr val="tx1"/>
                          </a:solidFill>
                        </a:rPr>
                        <a:t>0.9</a:t>
                      </a:r>
                    </a:p>
                  </a:txBody>
                  <a:tcPr marT="0" marB="0"/>
                </a:tc>
                <a:tc>
                  <a:txBody>
                    <a:bodyPr/>
                    <a:lstStyle/>
                    <a:p>
                      <a:r>
                        <a:rPr lang="en-US" sz="1000" dirty="0">
                          <a:solidFill>
                            <a:schemeClr val="tx1"/>
                          </a:solidFill>
                        </a:rPr>
                        <a:t>0.9</a:t>
                      </a:r>
                    </a:p>
                  </a:txBody>
                  <a:tcPr marT="0" marB="0"/>
                </a:tc>
                <a:extLst>
                  <a:ext uri="{0D108BD9-81ED-4DB2-BD59-A6C34878D82A}">
                    <a16:rowId xmlns:a16="http://schemas.microsoft.com/office/drawing/2014/main" val="4217149481"/>
                  </a:ext>
                </a:extLst>
              </a:tr>
              <a:tr h="178623">
                <a:tc>
                  <a:txBody>
                    <a:bodyPr/>
                    <a:lstStyle/>
                    <a:p>
                      <a:r>
                        <a:rPr lang="en-US" sz="1000" dirty="0">
                          <a:solidFill>
                            <a:schemeClr val="tx1"/>
                          </a:solidFill>
                        </a:rPr>
                        <a:t>12</a:t>
                      </a:r>
                    </a:p>
                  </a:txBody>
                  <a:tcPr marT="0" marB="0"/>
                </a:tc>
                <a:tc>
                  <a:txBody>
                    <a:bodyPr/>
                    <a:lstStyle/>
                    <a:p>
                      <a:r>
                        <a:rPr lang="en-US" sz="1000" dirty="0">
                          <a:solidFill>
                            <a:schemeClr val="tx1"/>
                          </a:solidFill>
                        </a:rPr>
                        <a:t>0.4</a:t>
                      </a:r>
                    </a:p>
                  </a:txBody>
                  <a:tcPr marT="0" marB="0"/>
                </a:tc>
                <a:tc>
                  <a:txBody>
                    <a:bodyPr/>
                    <a:lstStyle/>
                    <a:p>
                      <a:r>
                        <a:rPr lang="en-US" sz="1000" dirty="0">
                          <a:solidFill>
                            <a:schemeClr val="tx1"/>
                          </a:solidFill>
                        </a:rPr>
                        <a:t>0.5</a:t>
                      </a:r>
                    </a:p>
                  </a:txBody>
                  <a:tcPr marT="0" marB="0"/>
                </a:tc>
                <a:extLst>
                  <a:ext uri="{0D108BD9-81ED-4DB2-BD59-A6C34878D82A}">
                    <a16:rowId xmlns:a16="http://schemas.microsoft.com/office/drawing/2014/main" val="2560289661"/>
                  </a:ext>
                </a:extLst>
              </a:tr>
              <a:tr h="178623">
                <a:tc>
                  <a:txBody>
                    <a:bodyPr/>
                    <a:lstStyle/>
                    <a:p>
                      <a:r>
                        <a:rPr lang="en-US" sz="1000" dirty="0">
                          <a:solidFill>
                            <a:schemeClr val="tx1"/>
                          </a:solidFill>
                        </a:rPr>
                        <a:t>13</a:t>
                      </a:r>
                    </a:p>
                  </a:txBody>
                  <a:tcPr marT="0" marB="0"/>
                </a:tc>
                <a:tc>
                  <a:txBody>
                    <a:bodyPr/>
                    <a:lstStyle/>
                    <a:p>
                      <a:r>
                        <a:rPr lang="en-US" sz="1000" dirty="0">
                          <a:solidFill>
                            <a:schemeClr val="tx1"/>
                          </a:solidFill>
                        </a:rPr>
                        <a:t>0.4</a:t>
                      </a:r>
                    </a:p>
                  </a:txBody>
                  <a:tcPr marT="0" marB="0"/>
                </a:tc>
                <a:tc>
                  <a:txBody>
                    <a:bodyPr/>
                    <a:lstStyle/>
                    <a:p>
                      <a:r>
                        <a:rPr lang="en-US" sz="1000" dirty="0">
                          <a:solidFill>
                            <a:schemeClr val="tx1"/>
                          </a:solidFill>
                        </a:rPr>
                        <a:t>0.6</a:t>
                      </a:r>
                    </a:p>
                  </a:txBody>
                  <a:tcPr marT="0" marB="0"/>
                </a:tc>
                <a:extLst>
                  <a:ext uri="{0D108BD9-81ED-4DB2-BD59-A6C34878D82A}">
                    <a16:rowId xmlns:a16="http://schemas.microsoft.com/office/drawing/2014/main" val="1569859546"/>
                  </a:ext>
                </a:extLst>
              </a:tr>
            </a:tbl>
          </a:graphicData>
        </a:graphic>
      </p:graphicFrame>
      <p:sp>
        <p:nvSpPr>
          <p:cNvPr id="6" name="TextBox 5">
            <a:extLst>
              <a:ext uri="{FF2B5EF4-FFF2-40B4-BE49-F238E27FC236}">
                <a16:creationId xmlns:a16="http://schemas.microsoft.com/office/drawing/2014/main" id="{303D1C02-8EE6-47BF-A77A-15584E524AD7}"/>
              </a:ext>
            </a:extLst>
          </p:cNvPr>
          <p:cNvSpPr txBox="1"/>
          <p:nvPr/>
        </p:nvSpPr>
        <p:spPr>
          <a:xfrm>
            <a:off x="3352800" y="1291860"/>
            <a:ext cx="3886200" cy="1938992"/>
          </a:xfrm>
          <a:prstGeom prst="rect">
            <a:avLst/>
          </a:prstGeom>
          <a:noFill/>
        </p:spPr>
        <p:txBody>
          <a:bodyPr wrap="square" rtlCol="0">
            <a:spAutoFit/>
          </a:bodyPr>
          <a:lstStyle/>
          <a:p>
            <a:r>
              <a:rPr lang="en-US" dirty="0"/>
              <a:t>To best determine performance, we should test the model on unseen data… in this case, the data we set aside for validation.</a:t>
            </a:r>
          </a:p>
        </p:txBody>
      </p:sp>
    </p:spTree>
    <p:extLst>
      <p:ext uri="{BB962C8B-B14F-4D97-AF65-F5344CB8AC3E}">
        <p14:creationId xmlns:p14="http://schemas.microsoft.com/office/powerpoint/2010/main" val="173340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3333FB-7CA3-4B7D-9759-FDAD40F20A34}"/>
              </a:ext>
            </a:extLst>
          </p:cNvPr>
          <p:cNvPicPr>
            <a:picLocks noGrp="1" noChangeAspect="1"/>
          </p:cNvPicPr>
          <p:nvPr>
            <p:ph idx="1"/>
          </p:nvPr>
        </p:nvPicPr>
        <p:blipFill rotWithShape="1">
          <a:blip r:embed="rId2">
            <a:alphaModFix amt="25000"/>
          </a:blip>
          <a:stretch/>
        </p:blipFill>
        <p:spPr>
          <a:xfrm>
            <a:off x="-6207" y="-273143"/>
            <a:ext cx="6554928" cy="5572291"/>
          </a:xfrm>
          <a:prstGeom prst="rect">
            <a:avLst/>
          </a:prstGeom>
        </p:spPr>
      </p:pic>
      <p:sp>
        <p:nvSpPr>
          <p:cNvPr id="2" name="Title 1">
            <a:extLst>
              <a:ext uri="{FF2B5EF4-FFF2-40B4-BE49-F238E27FC236}">
                <a16:creationId xmlns:a16="http://schemas.microsoft.com/office/drawing/2014/main" id="{C1E4BFC4-837B-4B56-8C1A-229DD38B5137}"/>
              </a:ext>
            </a:extLst>
          </p:cNvPr>
          <p:cNvSpPr>
            <a:spLocks noGrp="1"/>
          </p:cNvSpPr>
          <p:nvPr>
            <p:ph type="title"/>
          </p:nvPr>
        </p:nvSpPr>
        <p:spPr>
          <a:xfrm>
            <a:off x="24078" y="14089"/>
            <a:ext cx="7886700" cy="994172"/>
          </a:xfrm>
        </p:spPr>
        <p:txBody>
          <a:bodyPr/>
          <a:lstStyle/>
          <a:p>
            <a:r>
              <a:rPr lang="en-US" dirty="0"/>
              <a:t>How do we calculate distance?</a:t>
            </a:r>
          </a:p>
        </p:txBody>
      </p:sp>
      <p:sp>
        <p:nvSpPr>
          <p:cNvPr id="4" name="Slide Number Placeholder 3">
            <a:extLst>
              <a:ext uri="{FF2B5EF4-FFF2-40B4-BE49-F238E27FC236}">
                <a16:creationId xmlns:a16="http://schemas.microsoft.com/office/drawing/2014/main" id="{3B7419D4-C307-4B29-B1C0-68A1C81595F0}"/>
              </a:ext>
            </a:extLst>
          </p:cNvPr>
          <p:cNvSpPr>
            <a:spLocks noGrp="1"/>
          </p:cNvSpPr>
          <p:nvPr>
            <p:ph type="sldNum" sz="quarter" idx="12"/>
          </p:nvPr>
        </p:nvSpPr>
        <p:spPr/>
        <p:txBody>
          <a:bodyPr/>
          <a:lstStyle/>
          <a:p>
            <a:fld id="{179A9A4E-4C82-4D44-9372-C31BB3818094}" type="slidenum">
              <a:rPr lang="en-US" smtClean="0"/>
              <a:pPr/>
              <a:t>26</a:t>
            </a:fld>
            <a:endParaRPr lang="en-US" dirty="0"/>
          </a:p>
        </p:txBody>
      </p:sp>
      <p:cxnSp>
        <p:nvCxnSpPr>
          <p:cNvPr id="8" name="Straight Arrow Connector 7">
            <a:extLst>
              <a:ext uri="{FF2B5EF4-FFF2-40B4-BE49-F238E27FC236}">
                <a16:creationId xmlns:a16="http://schemas.microsoft.com/office/drawing/2014/main" id="{33AD5F9A-66D5-453D-B251-5163494B94ED}"/>
              </a:ext>
            </a:extLst>
          </p:cNvPr>
          <p:cNvCxnSpPr/>
          <p:nvPr/>
        </p:nvCxnSpPr>
        <p:spPr bwMode="auto">
          <a:xfrm>
            <a:off x="4383503" y="1672086"/>
            <a:ext cx="1219200" cy="685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43A307C3-0106-4EAD-97A7-FA72D73DEFFC}"/>
              </a:ext>
            </a:extLst>
          </p:cNvPr>
          <p:cNvSpPr txBox="1"/>
          <p:nvPr/>
        </p:nvSpPr>
        <p:spPr>
          <a:xfrm>
            <a:off x="2576223" y="730378"/>
            <a:ext cx="638162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Calculate the distance between observation 9 and observation 5.</a:t>
            </a:r>
          </a:p>
        </p:txBody>
      </p:sp>
      <p:cxnSp>
        <p:nvCxnSpPr>
          <p:cNvPr id="11" name="Straight Connector 10">
            <a:extLst>
              <a:ext uri="{FF2B5EF4-FFF2-40B4-BE49-F238E27FC236}">
                <a16:creationId xmlns:a16="http://schemas.microsoft.com/office/drawing/2014/main" id="{67314CBD-5A14-4D91-B075-AD4E1977C06D}"/>
              </a:ext>
            </a:extLst>
          </p:cNvPr>
          <p:cNvCxnSpPr/>
          <p:nvPr/>
        </p:nvCxnSpPr>
        <p:spPr bwMode="auto">
          <a:xfrm>
            <a:off x="4327356" y="1708527"/>
            <a:ext cx="0" cy="66166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0D9D16E3-0060-480C-89DB-075DC84B1CC7}"/>
              </a:ext>
            </a:extLst>
          </p:cNvPr>
          <p:cNvCxnSpPr>
            <a:cxnSpLocks/>
          </p:cNvCxnSpPr>
          <p:nvPr/>
        </p:nvCxnSpPr>
        <p:spPr bwMode="auto">
          <a:xfrm flipH="1">
            <a:off x="4327356" y="2370187"/>
            <a:ext cx="129540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TextBox 15">
            <a:extLst>
              <a:ext uri="{FF2B5EF4-FFF2-40B4-BE49-F238E27FC236}">
                <a16:creationId xmlns:a16="http://schemas.microsoft.com/office/drawing/2014/main" id="{1036AA74-1A30-4041-BCFC-FF762947F7BE}"/>
              </a:ext>
            </a:extLst>
          </p:cNvPr>
          <p:cNvSpPr txBox="1"/>
          <p:nvPr/>
        </p:nvSpPr>
        <p:spPr>
          <a:xfrm>
            <a:off x="5586025" y="2467982"/>
            <a:ext cx="646331" cy="261610"/>
          </a:xfrm>
          <a:prstGeom prst="rect">
            <a:avLst/>
          </a:prstGeom>
          <a:noFill/>
        </p:spPr>
        <p:txBody>
          <a:bodyPr wrap="none" rtlCol="0">
            <a:spAutoFit/>
          </a:bodyPr>
          <a:lstStyle/>
          <a:p>
            <a:r>
              <a:rPr lang="en-US" sz="1100" dirty="0"/>
              <a:t>(X</a:t>
            </a:r>
            <a:r>
              <a:rPr lang="en-US" sz="1100" baseline="-25000" dirty="0"/>
              <a:t>5</a:t>
            </a:r>
            <a:r>
              <a:rPr lang="en-US" sz="1100" dirty="0"/>
              <a:t>, Y</a:t>
            </a:r>
            <a:r>
              <a:rPr lang="en-US" sz="1100" baseline="-25000" dirty="0"/>
              <a:t>5</a:t>
            </a:r>
            <a:r>
              <a:rPr lang="en-US" sz="1100" dirty="0"/>
              <a:t>)</a:t>
            </a:r>
          </a:p>
        </p:txBody>
      </p:sp>
      <p:sp>
        <p:nvSpPr>
          <p:cNvPr id="18" name="TextBox 17">
            <a:extLst>
              <a:ext uri="{FF2B5EF4-FFF2-40B4-BE49-F238E27FC236}">
                <a16:creationId xmlns:a16="http://schemas.microsoft.com/office/drawing/2014/main" id="{A3C50347-0F44-495C-B361-94FEF7F0B441}"/>
              </a:ext>
            </a:extLst>
          </p:cNvPr>
          <p:cNvSpPr txBox="1"/>
          <p:nvPr/>
        </p:nvSpPr>
        <p:spPr>
          <a:xfrm>
            <a:off x="3713127" y="1398174"/>
            <a:ext cx="670376" cy="261610"/>
          </a:xfrm>
          <a:prstGeom prst="rect">
            <a:avLst/>
          </a:prstGeom>
          <a:noFill/>
        </p:spPr>
        <p:txBody>
          <a:bodyPr wrap="none" rtlCol="0">
            <a:spAutoFit/>
          </a:bodyPr>
          <a:lstStyle/>
          <a:p>
            <a:r>
              <a:rPr lang="en-US" sz="1100" dirty="0"/>
              <a:t>(X</a:t>
            </a:r>
            <a:r>
              <a:rPr lang="en-US" sz="1100" baseline="-25000" dirty="0"/>
              <a:t>9</a:t>
            </a:r>
            <a:r>
              <a:rPr lang="en-US" sz="1100" dirty="0"/>
              <a:t>, Y</a:t>
            </a:r>
            <a:r>
              <a:rPr lang="en-US" sz="1100" baseline="-25000" dirty="0"/>
              <a:t>9</a:t>
            </a:r>
            <a:r>
              <a:rPr lang="en-US" sz="1100" dirty="0"/>
              <a:t>)</a:t>
            </a:r>
          </a:p>
        </p:txBody>
      </p:sp>
      <p:sp>
        <p:nvSpPr>
          <p:cNvPr id="20" name="TextBox 19">
            <a:extLst>
              <a:ext uri="{FF2B5EF4-FFF2-40B4-BE49-F238E27FC236}">
                <a16:creationId xmlns:a16="http://schemas.microsoft.com/office/drawing/2014/main" id="{E8CB0B56-39C1-4D56-B6AC-8CE730A5B7AB}"/>
              </a:ext>
            </a:extLst>
          </p:cNvPr>
          <p:cNvSpPr txBox="1"/>
          <p:nvPr/>
        </p:nvSpPr>
        <p:spPr>
          <a:xfrm>
            <a:off x="4651890" y="2522587"/>
            <a:ext cx="705642" cy="261610"/>
          </a:xfrm>
          <a:prstGeom prst="rect">
            <a:avLst/>
          </a:prstGeom>
          <a:noFill/>
        </p:spPr>
        <p:txBody>
          <a:bodyPr wrap="none" rtlCol="0">
            <a:spAutoFit/>
          </a:bodyPr>
          <a:lstStyle/>
          <a:p>
            <a:r>
              <a:rPr lang="en-US" sz="1100" dirty="0"/>
              <a:t>(X</a:t>
            </a:r>
            <a:r>
              <a:rPr lang="en-US" sz="1100" baseline="-25000" dirty="0"/>
              <a:t>9 </a:t>
            </a:r>
            <a:r>
              <a:rPr lang="en-US" sz="1100" dirty="0"/>
              <a:t>– X</a:t>
            </a:r>
            <a:r>
              <a:rPr lang="en-US" sz="1100" baseline="-25000" dirty="0"/>
              <a:t>5</a:t>
            </a:r>
            <a:r>
              <a:rPr lang="en-US" sz="1100" dirty="0"/>
              <a:t>)</a:t>
            </a:r>
          </a:p>
        </p:txBody>
      </p:sp>
      <p:sp>
        <p:nvSpPr>
          <p:cNvPr id="21" name="Left Brace 20">
            <a:extLst>
              <a:ext uri="{FF2B5EF4-FFF2-40B4-BE49-F238E27FC236}">
                <a16:creationId xmlns:a16="http://schemas.microsoft.com/office/drawing/2014/main" id="{5E3839CB-3C46-48BC-B2FF-182F15338107}"/>
              </a:ext>
            </a:extLst>
          </p:cNvPr>
          <p:cNvSpPr/>
          <p:nvPr/>
        </p:nvSpPr>
        <p:spPr bwMode="auto">
          <a:xfrm rot="16200000">
            <a:off x="4873636" y="1849664"/>
            <a:ext cx="202841" cy="1295401"/>
          </a:xfrm>
          <a:prstGeom prst="leftBrace">
            <a:avLst/>
          </a:prstGeom>
          <a:solidFill>
            <a:schemeClr val="bg1"/>
          </a:solidFill>
          <a:ln w="9525" cap="flat" cmpd="sng" algn="ctr">
            <a:solidFill>
              <a:srgbClr val="C0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TextBox 22">
            <a:extLst>
              <a:ext uri="{FF2B5EF4-FFF2-40B4-BE49-F238E27FC236}">
                <a16:creationId xmlns:a16="http://schemas.microsoft.com/office/drawing/2014/main" id="{83E4F6D1-1503-43A6-872D-42BBD4D23ED9}"/>
              </a:ext>
            </a:extLst>
          </p:cNvPr>
          <p:cNvSpPr txBox="1"/>
          <p:nvPr/>
        </p:nvSpPr>
        <p:spPr>
          <a:xfrm>
            <a:off x="3531137" y="1988725"/>
            <a:ext cx="705642" cy="261610"/>
          </a:xfrm>
          <a:prstGeom prst="rect">
            <a:avLst/>
          </a:prstGeom>
          <a:noFill/>
        </p:spPr>
        <p:txBody>
          <a:bodyPr wrap="none" rtlCol="0">
            <a:spAutoFit/>
          </a:bodyPr>
          <a:lstStyle/>
          <a:p>
            <a:r>
              <a:rPr lang="en-US" sz="1100" dirty="0"/>
              <a:t>(Y</a:t>
            </a:r>
            <a:r>
              <a:rPr lang="en-US" sz="1100" baseline="-25000" dirty="0"/>
              <a:t>9 </a:t>
            </a:r>
            <a:r>
              <a:rPr lang="en-US" sz="1100" dirty="0"/>
              <a:t>– Y</a:t>
            </a:r>
            <a:r>
              <a:rPr lang="en-US" sz="1100" baseline="-25000" dirty="0"/>
              <a:t>5</a:t>
            </a:r>
            <a:r>
              <a:rPr lang="en-US" sz="1100" dirty="0"/>
              <a:t>)</a:t>
            </a:r>
          </a:p>
        </p:txBody>
      </p:sp>
      <p:sp>
        <p:nvSpPr>
          <p:cNvPr id="25" name="Left Brace 24">
            <a:extLst>
              <a:ext uri="{FF2B5EF4-FFF2-40B4-BE49-F238E27FC236}">
                <a16:creationId xmlns:a16="http://schemas.microsoft.com/office/drawing/2014/main" id="{A0FE5484-E44B-4788-B05C-3CA9852D576B}"/>
              </a:ext>
            </a:extLst>
          </p:cNvPr>
          <p:cNvSpPr/>
          <p:nvPr/>
        </p:nvSpPr>
        <p:spPr bwMode="auto">
          <a:xfrm>
            <a:off x="4152397" y="1684387"/>
            <a:ext cx="168765" cy="726220"/>
          </a:xfrm>
          <a:prstGeom prst="leftBrace">
            <a:avLst/>
          </a:prstGeom>
          <a:solidFill>
            <a:schemeClr val="bg1"/>
          </a:solidFill>
          <a:ln w="9525" cap="flat" cmpd="sng" algn="ctr">
            <a:solidFill>
              <a:srgbClr val="C0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31" name="TextBox 30">
            <a:extLst>
              <a:ext uri="{FF2B5EF4-FFF2-40B4-BE49-F238E27FC236}">
                <a16:creationId xmlns:a16="http://schemas.microsoft.com/office/drawing/2014/main" id="{C1F0F138-84E7-490E-8CAB-23E4D281D78A}"/>
              </a:ext>
            </a:extLst>
          </p:cNvPr>
          <p:cNvSpPr txBox="1"/>
          <p:nvPr/>
        </p:nvSpPr>
        <p:spPr>
          <a:xfrm>
            <a:off x="6380579" y="2467982"/>
            <a:ext cx="2853621"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Note: Pythagorean Theorem also works to calculate distance in more the two dimensions.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7A43480-392C-4F26-A7F5-3BAB3284607F}"/>
                  </a:ext>
                </a:extLst>
              </p:cNvPr>
              <p:cNvSpPr txBox="1"/>
              <p:nvPr/>
            </p:nvSpPr>
            <p:spPr>
              <a:xfrm>
                <a:off x="4724400" y="1682006"/>
                <a:ext cx="1752598" cy="2973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sz="1100" i="1" smtClean="0">
                              <a:solidFill>
                                <a:srgbClr val="836967"/>
                              </a:solidFill>
                              <a:latin typeface="Cambria Math" panose="02040503050406030204" pitchFamily="18" charset="0"/>
                            </a:rPr>
                          </m:ctrlPr>
                        </m:radPr>
                        <m:deg/>
                        <m:e>
                          <m:sSup>
                            <m:sSupPr>
                              <m:ctrlPr>
                                <a:rPr lang="en-US" sz="1100" i="1">
                                  <a:solidFill>
                                    <a:srgbClr val="836967"/>
                                  </a:solidFill>
                                  <a:latin typeface="Cambria Math" panose="02040503050406030204" pitchFamily="18" charset="0"/>
                                </a:rPr>
                              </m:ctrlPr>
                            </m:sSupPr>
                            <m:e>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𝑋</m:t>
                                      </m:r>
                                    </m:e>
                                    <m:sub>
                                      <m:r>
                                        <a:rPr lang="en-US" sz="1100" i="0">
                                          <a:latin typeface="Cambria Math" panose="02040503050406030204" pitchFamily="18" charset="0"/>
                                        </a:rPr>
                                        <m:t>9</m:t>
                                      </m:r>
                                    </m:sub>
                                  </m:sSub>
                                  <m:r>
                                    <a:rPr lang="en-US" sz="1100" i="0">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𝑋</m:t>
                                      </m:r>
                                    </m:e>
                                    <m:sub>
                                      <m:r>
                                        <a:rPr lang="en-US" sz="1100" i="0">
                                          <a:latin typeface="Cambria Math" panose="02040503050406030204" pitchFamily="18" charset="0"/>
                                        </a:rPr>
                                        <m:t>5</m:t>
                                      </m:r>
                                    </m:sub>
                                  </m:sSub>
                                </m:e>
                              </m:d>
                            </m:e>
                            <m:sup>
                              <m:r>
                                <a:rPr lang="en-US" sz="1100" i="0">
                                  <a:latin typeface="Cambria Math" panose="02040503050406030204" pitchFamily="18" charset="0"/>
                                </a:rPr>
                                <m:t>2</m:t>
                              </m:r>
                            </m:sup>
                          </m:sSup>
                          <m:r>
                            <a:rPr lang="en-US" sz="1100" i="0">
                              <a:latin typeface="Cambria Math" panose="02040503050406030204" pitchFamily="18" charset="0"/>
                            </a:rPr>
                            <m:t>+</m:t>
                          </m:r>
                          <m:sSup>
                            <m:sSupPr>
                              <m:ctrlPr>
                                <a:rPr lang="en-US" sz="1100" i="1">
                                  <a:solidFill>
                                    <a:srgbClr val="836967"/>
                                  </a:solidFill>
                                  <a:latin typeface="Cambria Math" panose="02040503050406030204" pitchFamily="18" charset="0"/>
                                </a:rPr>
                              </m:ctrlPr>
                            </m:sSupPr>
                            <m:e>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𝑌</m:t>
                                      </m:r>
                                    </m:e>
                                    <m:sub>
                                      <m:r>
                                        <a:rPr lang="en-US" sz="1100" i="0">
                                          <a:latin typeface="Cambria Math" panose="02040503050406030204" pitchFamily="18" charset="0"/>
                                        </a:rPr>
                                        <m:t>9</m:t>
                                      </m:r>
                                    </m:sub>
                                  </m:sSub>
                                  <m:r>
                                    <a:rPr lang="en-US" sz="1100" i="0">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𝑌</m:t>
                                      </m:r>
                                    </m:e>
                                    <m:sub>
                                      <m:r>
                                        <a:rPr lang="en-US" sz="1100" i="0">
                                          <a:latin typeface="Cambria Math" panose="02040503050406030204" pitchFamily="18" charset="0"/>
                                        </a:rPr>
                                        <m:t>5</m:t>
                                      </m:r>
                                    </m:sub>
                                  </m:sSub>
                                </m:e>
                              </m:d>
                            </m:e>
                            <m:sup>
                              <m:r>
                                <a:rPr lang="en-US" sz="1100" i="0">
                                  <a:latin typeface="Cambria Math" panose="02040503050406030204" pitchFamily="18" charset="0"/>
                                </a:rPr>
                                <m:t>2</m:t>
                              </m:r>
                            </m:sup>
                          </m:sSup>
                          <m:r>
                            <a:rPr lang="en-US" sz="1100" i="0">
                              <a:latin typeface="Cambria Math" panose="02040503050406030204" pitchFamily="18" charset="0"/>
                            </a:rPr>
                            <m:t> </m:t>
                          </m:r>
                        </m:e>
                      </m:rad>
                    </m:oMath>
                  </m:oMathPara>
                </a14:m>
                <a:endParaRPr lang="en-US" dirty="0"/>
              </a:p>
            </p:txBody>
          </p:sp>
        </mc:Choice>
        <mc:Fallback xmlns="">
          <p:sp>
            <p:nvSpPr>
              <p:cNvPr id="37" name="TextBox 36">
                <a:extLst>
                  <a:ext uri="{FF2B5EF4-FFF2-40B4-BE49-F238E27FC236}">
                    <a16:creationId xmlns:a16="http://schemas.microsoft.com/office/drawing/2014/main" id="{E7A43480-392C-4F26-A7F5-3BAB3284607F}"/>
                  </a:ext>
                </a:extLst>
              </p:cNvPr>
              <p:cNvSpPr txBox="1">
                <a:spLocks noRot="1" noChangeAspect="1" noMove="1" noResize="1" noEditPoints="1" noAdjustHandles="1" noChangeArrowheads="1" noChangeShapeType="1" noTextEdit="1"/>
              </p:cNvSpPr>
              <p:nvPr/>
            </p:nvSpPr>
            <p:spPr>
              <a:xfrm>
                <a:off x="4724400" y="1682006"/>
                <a:ext cx="1752598" cy="297325"/>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56D6072-9111-4409-971E-80802A1DDB80}"/>
                  </a:ext>
                </a:extLst>
              </p:cNvPr>
              <p:cNvSpPr txBox="1"/>
              <p:nvPr/>
            </p:nvSpPr>
            <p:spPr>
              <a:xfrm>
                <a:off x="5357532" y="3174133"/>
                <a:ext cx="4588398" cy="315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solidFill>
                                <a:srgbClr val="836967"/>
                              </a:solidFill>
                              <a:latin typeface="Cambria Math" panose="02040503050406030204" pitchFamily="18" charset="0"/>
                            </a:rPr>
                          </m:ctrlPr>
                        </m:radPr>
                        <m:deg/>
                        <m:e>
                          <m:sSup>
                            <m:sSupPr>
                              <m:ctrlPr>
                                <a:rPr lang="en-US" sz="1200" i="1">
                                  <a:solidFill>
                                    <a:srgbClr val="836967"/>
                                  </a:solidFill>
                                  <a:latin typeface="Cambria Math" panose="02040503050406030204" pitchFamily="18" charset="0"/>
                                </a:rPr>
                              </m:ctrlPr>
                            </m:sSupPr>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𝑋</m:t>
                                      </m:r>
                                    </m:e>
                                    <m:sub>
                                      <m:r>
                                        <a:rPr lang="en-US" sz="1200" i="0">
                                          <a:latin typeface="Cambria Math" panose="02040503050406030204" pitchFamily="18" charset="0"/>
                                        </a:rPr>
                                        <m:t>9</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𝑋</m:t>
                                      </m:r>
                                    </m:e>
                                    <m:sub>
                                      <m:r>
                                        <a:rPr lang="en-US" sz="1200" i="0">
                                          <a:latin typeface="Cambria Math" panose="02040503050406030204" pitchFamily="18" charset="0"/>
                                        </a:rPr>
                                        <m:t>5</m:t>
                                      </m:r>
                                    </m:sub>
                                  </m:sSub>
                                </m:e>
                              </m:d>
                            </m:e>
                            <m:sup>
                              <m:r>
                                <a:rPr lang="en-US" sz="1200" i="0">
                                  <a:latin typeface="Cambria Math" panose="02040503050406030204" pitchFamily="18" charset="0"/>
                                </a:rPr>
                                <m:t>2</m:t>
                              </m:r>
                            </m:sup>
                          </m:sSup>
                          <m:r>
                            <a:rPr lang="en-US" sz="1200" i="0">
                              <a:latin typeface="Cambria Math" panose="02040503050406030204" pitchFamily="18" charset="0"/>
                            </a:rPr>
                            <m:t>+</m:t>
                          </m:r>
                          <m:sSup>
                            <m:sSupPr>
                              <m:ctrlPr>
                                <a:rPr lang="en-US" sz="1200" i="1">
                                  <a:solidFill>
                                    <a:srgbClr val="836967"/>
                                  </a:solidFill>
                                  <a:latin typeface="Cambria Math" panose="02040503050406030204" pitchFamily="18" charset="0"/>
                                </a:rPr>
                              </m:ctrlPr>
                            </m:sSupPr>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𝑌</m:t>
                                      </m:r>
                                    </m:e>
                                    <m:sub>
                                      <m:r>
                                        <a:rPr lang="en-US" sz="1200" i="0">
                                          <a:latin typeface="Cambria Math" panose="02040503050406030204" pitchFamily="18" charset="0"/>
                                        </a:rPr>
                                        <m:t>9</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𝑌</m:t>
                                      </m:r>
                                    </m:e>
                                    <m:sub>
                                      <m:r>
                                        <a:rPr lang="en-US" sz="1200" i="0">
                                          <a:latin typeface="Cambria Math" panose="02040503050406030204" pitchFamily="18" charset="0"/>
                                        </a:rPr>
                                        <m:t>5</m:t>
                                      </m:r>
                                    </m:sub>
                                  </m:sSub>
                                </m:e>
                              </m:d>
                            </m:e>
                            <m:sup>
                              <m:r>
                                <a:rPr lang="en-US" sz="1200" i="0">
                                  <a:latin typeface="Cambria Math" panose="02040503050406030204" pitchFamily="18" charset="0"/>
                                </a:rPr>
                                <m:t>2</m:t>
                              </m:r>
                            </m:sup>
                          </m:sSup>
                          <m:r>
                            <a:rPr lang="en-US" sz="1200" i="0">
                              <a:latin typeface="Cambria Math" panose="02040503050406030204" pitchFamily="18" charset="0"/>
                            </a:rPr>
                            <m:t>+</m:t>
                          </m:r>
                          <m:sSup>
                            <m:sSupPr>
                              <m:ctrlPr>
                                <a:rPr lang="en-US" sz="1200" i="1">
                                  <a:solidFill>
                                    <a:srgbClr val="836967"/>
                                  </a:solidFill>
                                  <a:latin typeface="Cambria Math" panose="02040503050406030204" pitchFamily="18" charset="0"/>
                                </a:rPr>
                              </m:ctrlPr>
                            </m:sSupPr>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𝑍</m:t>
                                      </m:r>
                                    </m:e>
                                    <m:sub>
                                      <m:r>
                                        <a:rPr lang="en-US" sz="1200" i="0">
                                          <a:latin typeface="Cambria Math" panose="02040503050406030204" pitchFamily="18" charset="0"/>
                                        </a:rPr>
                                        <m:t>9</m:t>
                                      </m:r>
                                    </m:sub>
                                  </m:sSub>
                                  <m:r>
                                    <a:rPr lang="en-US" sz="1200" i="0">
                                      <a:latin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𝑍</m:t>
                                      </m:r>
                                    </m:e>
                                    <m:sub>
                                      <m:r>
                                        <a:rPr lang="en-US" sz="1200" i="0">
                                          <a:latin typeface="Cambria Math" panose="02040503050406030204" pitchFamily="18" charset="0"/>
                                        </a:rPr>
                                        <m:t>5</m:t>
                                      </m:r>
                                    </m:sub>
                                  </m:sSub>
                                </m:e>
                              </m:d>
                            </m:e>
                            <m:sup>
                              <m:r>
                                <a:rPr lang="en-US" sz="1200" i="0">
                                  <a:latin typeface="Cambria Math" panose="02040503050406030204" pitchFamily="18" charset="0"/>
                                </a:rPr>
                                <m:t>2</m:t>
                              </m:r>
                            </m:sup>
                          </m:sSup>
                          <m:r>
                            <a:rPr lang="en-US" sz="1200" i="0">
                              <a:latin typeface="Cambria Math" panose="02040503050406030204" pitchFamily="18" charset="0"/>
                            </a:rPr>
                            <m:t> </m:t>
                          </m:r>
                        </m:e>
                      </m:rad>
                    </m:oMath>
                  </m:oMathPara>
                </a14:m>
                <a:endParaRPr lang="en-US" dirty="0"/>
              </a:p>
            </p:txBody>
          </p:sp>
        </mc:Choice>
        <mc:Fallback xmlns="">
          <p:sp>
            <p:nvSpPr>
              <p:cNvPr id="39" name="TextBox 38">
                <a:extLst>
                  <a:ext uri="{FF2B5EF4-FFF2-40B4-BE49-F238E27FC236}">
                    <a16:creationId xmlns:a16="http://schemas.microsoft.com/office/drawing/2014/main" id="{A56D6072-9111-4409-971E-80802A1DDB80}"/>
                  </a:ext>
                </a:extLst>
              </p:cNvPr>
              <p:cNvSpPr txBox="1">
                <a:spLocks noRot="1" noChangeAspect="1" noMove="1" noResize="1" noEditPoints="1" noAdjustHandles="1" noChangeArrowheads="1" noChangeShapeType="1" noTextEdit="1"/>
              </p:cNvSpPr>
              <p:nvPr/>
            </p:nvSpPr>
            <p:spPr>
              <a:xfrm>
                <a:off x="5357532" y="3174133"/>
                <a:ext cx="4588398" cy="315984"/>
              </a:xfrm>
              <a:prstGeom prst="rect">
                <a:avLst/>
              </a:prstGeom>
              <a:blipFill>
                <a:blip r:embed="rId4"/>
                <a:stretch>
                  <a:fillRect b="-3846"/>
                </a:stretch>
              </a:blipFill>
            </p:spPr>
            <p:txBody>
              <a:bodyPr/>
              <a:lstStyle/>
              <a:p>
                <a:r>
                  <a:rPr lang="en-US">
                    <a:noFill/>
                  </a:rPr>
                  <a:t> </a:t>
                </a:r>
              </a:p>
            </p:txBody>
          </p:sp>
        </mc:Fallback>
      </mc:AlternateContent>
    </p:spTree>
    <p:extLst>
      <p:ext uri="{BB962C8B-B14F-4D97-AF65-F5344CB8AC3E}">
        <p14:creationId xmlns:p14="http://schemas.microsoft.com/office/powerpoint/2010/main" val="739650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3333FB-7CA3-4B7D-9759-FDAD40F20A34}"/>
              </a:ext>
            </a:extLst>
          </p:cNvPr>
          <p:cNvPicPr>
            <a:picLocks noGrp="1" noChangeAspect="1"/>
          </p:cNvPicPr>
          <p:nvPr>
            <p:ph idx="1"/>
          </p:nvPr>
        </p:nvPicPr>
        <p:blipFill rotWithShape="1">
          <a:blip r:embed="rId3"/>
          <a:stretch/>
        </p:blipFill>
        <p:spPr>
          <a:xfrm>
            <a:off x="-1010983" y="518635"/>
            <a:ext cx="4837870" cy="4761079"/>
          </a:xfrm>
          <a:prstGeom prst="rect">
            <a:avLst/>
          </a:prstGeom>
        </p:spPr>
      </p:pic>
      <p:sp>
        <p:nvSpPr>
          <p:cNvPr id="2" name="Title 1">
            <a:extLst>
              <a:ext uri="{FF2B5EF4-FFF2-40B4-BE49-F238E27FC236}">
                <a16:creationId xmlns:a16="http://schemas.microsoft.com/office/drawing/2014/main" id="{C1E4BFC4-837B-4B56-8C1A-229DD38B5137}"/>
              </a:ext>
            </a:extLst>
          </p:cNvPr>
          <p:cNvSpPr>
            <a:spLocks noGrp="1"/>
          </p:cNvSpPr>
          <p:nvPr>
            <p:ph type="title"/>
          </p:nvPr>
        </p:nvSpPr>
        <p:spPr>
          <a:xfrm>
            <a:off x="883092" y="-203525"/>
            <a:ext cx="7886700" cy="994172"/>
          </a:xfrm>
        </p:spPr>
        <p:txBody>
          <a:bodyPr/>
          <a:lstStyle/>
          <a:p>
            <a:r>
              <a:rPr lang="en-US" dirty="0"/>
              <a:t>How do we calculate k-nearest?</a:t>
            </a:r>
          </a:p>
        </p:txBody>
      </p:sp>
      <p:sp>
        <p:nvSpPr>
          <p:cNvPr id="4" name="Slide Number Placeholder 3">
            <a:extLst>
              <a:ext uri="{FF2B5EF4-FFF2-40B4-BE49-F238E27FC236}">
                <a16:creationId xmlns:a16="http://schemas.microsoft.com/office/drawing/2014/main" id="{3B7419D4-C307-4B29-B1C0-68A1C81595F0}"/>
              </a:ext>
            </a:extLst>
          </p:cNvPr>
          <p:cNvSpPr>
            <a:spLocks noGrp="1"/>
          </p:cNvSpPr>
          <p:nvPr>
            <p:ph type="sldNum" sz="quarter" idx="12"/>
          </p:nvPr>
        </p:nvSpPr>
        <p:spPr/>
        <p:txBody>
          <a:bodyPr/>
          <a:lstStyle/>
          <a:p>
            <a:fld id="{179A9A4E-4C82-4D44-9372-C31BB3818094}" type="slidenum">
              <a:rPr lang="en-US" smtClean="0"/>
              <a:pPr/>
              <a:t>27</a:t>
            </a:fld>
            <a:endParaRPr lang="en-US" dirty="0"/>
          </a:p>
        </p:txBody>
      </p:sp>
      <p:cxnSp>
        <p:nvCxnSpPr>
          <p:cNvPr id="8" name="Straight Arrow Connector 7">
            <a:extLst>
              <a:ext uri="{FF2B5EF4-FFF2-40B4-BE49-F238E27FC236}">
                <a16:creationId xmlns:a16="http://schemas.microsoft.com/office/drawing/2014/main" id="{33AD5F9A-66D5-453D-B251-5163494B94ED}"/>
              </a:ext>
            </a:extLst>
          </p:cNvPr>
          <p:cNvCxnSpPr>
            <a:cxnSpLocks/>
            <a:endCxn id="3" idx="2"/>
          </p:cNvCxnSpPr>
          <p:nvPr/>
        </p:nvCxnSpPr>
        <p:spPr bwMode="auto">
          <a:xfrm>
            <a:off x="2305894" y="2236905"/>
            <a:ext cx="752562" cy="526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43A307C3-0106-4EAD-97A7-FA72D73DEFFC}"/>
              </a:ext>
            </a:extLst>
          </p:cNvPr>
          <p:cNvSpPr txBox="1"/>
          <p:nvPr/>
        </p:nvSpPr>
        <p:spPr>
          <a:xfrm>
            <a:off x="3657600" y="984584"/>
            <a:ext cx="5257800" cy="1815882"/>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Give the point of interest, the algorithm involves calculating the distance between this point and all other points in the data set (note: each “point” is an observation).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result is then sorted ascending, and the k lowest values are taken.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For instance, if we are testing 2-NN, then</a:t>
            </a:r>
          </a:p>
        </p:txBody>
      </p:sp>
      <p:sp>
        <p:nvSpPr>
          <p:cNvPr id="3" name="TextBox 2">
            <a:extLst>
              <a:ext uri="{FF2B5EF4-FFF2-40B4-BE49-F238E27FC236}">
                <a16:creationId xmlns:a16="http://schemas.microsoft.com/office/drawing/2014/main" id="{9F721D52-E6B1-4E36-B9AB-B1CF7EC5D532}"/>
              </a:ext>
            </a:extLst>
          </p:cNvPr>
          <p:cNvSpPr txBox="1"/>
          <p:nvPr/>
        </p:nvSpPr>
        <p:spPr>
          <a:xfrm>
            <a:off x="2883568" y="2501974"/>
            <a:ext cx="349776"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d1</a:t>
            </a:r>
          </a:p>
        </p:txBody>
      </p:sp>
      <p:cxnSp>
        <p:nvCxnSpPr>
          <p:cNvPr id="5" name="Straight Arrow Connector 4">
            <a:extLst>
              <a:ext uri="{FF2B5EF4-FFF2-40B4-BE49-F238E27FC236}">
                <a16:creationId xmlns:a16="http://schemas.microsoft.com/office/drawing/2014/main" id="{67CD49E4-2606-465D-B14E-3B0F7EC9A0E1}"/>
              </a:ext>
            </a:extLst>
          </p:cNvPr>
          <p:cNvCxnSpPr>
            <a:cxnSpLocks/>
            <a:endCxn id="29" idx="2"/>
          </p:cNvCxnSpPr>
          <p:nvPr/>
        </p:nvCxnSpPr>
        <p:spPr bwMode="auto">
          <a:xfrm flipH="1">
            <a:off x="1662896" y="2236905"/>
            <a:ext cx="528504" cy="1795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0B7299B9-1462-4D2B-BA85-7E4FB9877F1A}"/>
              </a:ext>
            </a:extLst>
          </p:cNvPr>
          <p:cNvCxnSpPr>
            <a:cxnSpLocks/>
          </p:cNvCxnSpPr>
          <p:nvPr/>
        </p:nvCxnSpPr>
        <p:spPr bwMode="auto">
          <a:xfrm flipH="1">
            <a:off x="1407026" y="2236905"/>
            <a:ext cx="811247" cy="34876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D6E7E984-DFCF-4FCA-8C48-8BF67489EEA1}"/>
              </a:ext>
            </a:extLst>
          </p:cNvPr>
          <p:cNvCxnSpPr>
            <a:cxnSpLocks/>
            <a:endCxn id="27" idx="1"/>
          </p:cNvCxnSpPr>
          <p:nvPr/>
        </p:nvCxnSpPr>
        <p:spPr bwMode="auto">
          <a:xfrm flipH="1" flipV="1">
            <a:off x="1711289" y="1723932"/>
            <a:ext cx="480111" cy="4308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TextBox 26">
            <a:extLst>
              <a:ext uri="{FF2B5EF4-FFF2-40B4-BE49-F238E27FC236}">
                <a16:creationId xmlns:a16="http://schemas.microsoft.com/office/drawing/2014/main" id="{29431657-6F30-4D1E-AD2F-D47979393AAD}"/>
              </a:ext>
            </a:extLst>
          </p:cNvPr>
          <p:cNvSpPr txBox="1"/>
          <p:nvPr/>
        </p:nvSpPr>
        <p:spPr>
          <a:xfrm>
            <a:off x="1711289" y="1593127"/>
            <a:ext cx="34176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d2</a:t>
            </a:r>
          </a:p>
        </p:txBody>
      </p:sp>
      <p:sp>
        <p:nvSpPr>
          <p:cNvPr id="29" name="TextBox 28">
            <a:extLst>
              <a:ext uri="{FF2B5EF4-FFF2-40B4-BE49-F238E27FC236}">
                <a16:creationId xmlns:a16="http://schemas.microsoft.com/office/drawing/2014/main" id="{97085D26-415D-4916-B81E-F9F477D66302}"/>
              </a:ext>
            </a:extLst>
          </p:cNvPr>
          <p:cNvSpPr txBox="1"/>
          <p:nvPr/>
        </p:nvSpPr>
        <p:spPr>
          <a:xfrm>
            <a:off x="1492016" y="2154803"/>
            <a:ext cx="341760"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d3</a:t>
            </a:r>
          </a:p>
        </p:txBody>
      </p:sp>
      <p:sp>
        <p:nvSpPr>
          <p:cNvPr id="33" name="TextBox 32">
            <a:extLst>
              <a:ext uri="{FF2B5EF4-FFF2-40B4-BE49-F238E27FC236}">
                <a16:creationId xmlns:a16="http://schemas.microsoft.com/office/drawing/2014/main" id="{F4AEB163-19AB-4AA6-9A63-E1FDDDF467EB}"/>
              </a:ext>
            </a:extLst>
          </p:cNvPr>
          <p:cNvSpPr txBox="1"/>
          <p:nvPr/>
        </p:nvSpPr>
        <p:spPr>
          <a:xfrm>
            <a:off x="1387810" y="2575848"/>
            <a:ext cx="341760"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d4</a:t>
            </a:r>
          </a:p>
        </p:txBody>
      </p:sp>
      <p:graphicFrame>
        <p:nvGraphicFramePr>
          <p:cNvPr id="41" name="Table 41">
            <a:extLst>
              <a:ext uri="{FF2B5EF4-FFF2-40B4-BE49-F238E27FC236}">
                <a16:creationId xmlns:a16="http://schemas.microsoft.com/office/drawing/2014/main" id="{EBE1752B-B8CD-460D-B470-E240239D90DA}"/>
              </a:ext>
            </a:extLst>
          </p:cNvPr>
          <p:cNvGraphicFramePr>
            <a:graphicFrameLocks noGrp="1"/>
          </p:cNvGraphicFramePr>
          <p:nvPr/>
        </p:nvGraphicFramePr>
        <p:xfrm>
          <a:off x="4305781" y="2899175"/>
          <a:ext cx="3429000" cy="12573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3821354363"/>
                    </a:ext>
                  </a:extLst>
                </a:gridCol>
                <a:gridCol w="1714500">
                  <a:extLst>
                    <a:ext uri="{9D8B030D-6E8A-4147-A177-3AD203B41FA5}">
                      <a16:colId xmlns:a16="http://schemas.microsoft.com/office/drawing/2014/main" val="815587772"/>
                    </a:ext>
                  </a:extLst>
                </a:gridCol>
              </a:tblGrid>
              <a:tr h="225600">
                <a:tc>
                  <a:txBody>
                    <a:bodyPr/>
                    <a:lstStyle/>
                    <a:p>
                      <a:endParaRPr lang="en-US" sz="1050" dirty="0"/>
                    </a:p>
                  </a:txBody>
                  <a:tcPr/>
                </a:tc>
                <a:tc>
                  <a:txBody>
                    <a:bodyPr/>
                    <a:lstStyle/>
                    <a:p>
                      <a:r>
                        <a:rPr lang="en-US" sz="1050" dirty="0"/>
                        <a:t>distance</a:t>
                      </a:r>
                    </a:p>
                  </a:txBody>
                  <a:tcPr/>
                </a:tc>
                <a:extLst>
                  <a:ext uri="{0D108BD9-81ED-4DB2-BD59-A6C34878D82A}">
                    <a16:rowId xmlns:a16="http://schemas.microsoft.com/office/drawing/2014/main" val="3531463219"/>
                  </a:ext>
                </a:extLst>
              </a:tr>
              <a:tr h="225600">
                <a:tc>
                  <a:txBody>
                    <a:bodyPr/>
                    <a:lstStyle/>
                    <a:p>
                      <a:r>
                        <a:rPr lang="en-US" sz="1050" dirty="0"/>
                        <a:t>d3</a:t>
                      </a:r>
                    </a:p>
                  </a:txBody>
                  <a:tcPr/>
                </a:tc>
                <a:tc>
                  <a:txBody>
                    <a:bodyPr/>
                    <a:lstStyle/>
                    <a:p>
                      <a:r>
                        <a:rPr lang="en-US" sz="1050" dirty="0"/>
                        <a:t>5.3</a:t>
                      </a:r>
                    </a:p>
                  </a:txBody>
                  <a:tcPr/>
                </a:tc>
                <a:extLst>
                  <a:ext uri="{0D108BD9-81ED-4DB2-BD59-A6C34878D82A}">
                    <a16:rowId xmlns:a16="http://schemas.microsoft.com/office/drawing/2014/main" val="2083390498"/>
                  </a:ext>
                </a:extLst>
              </a:tr>
              <a:tr h="225600">
                <a:tc>
                  <a:txBody>
                    <a:bodyPr/>
                    <a:lstStyle/>
                    <a:p>
                      <a:r>
                        <a:rPr lang="en-US" sz="1050" dirty="0"/>
                        <a:t>d2</a:t>
                      </a:r>
                    </a:p>
                  </a:txBody>
                  <a:tcPr/>
                </a:tc>
                <a:tc>
                  <a:txBody>
                    <a:bodyPr/>
                    <a:lstStyle/>
                    <a:p>
                      <a:r>
                        <a:rPr lang="en-US" sz="1050" dirty="0"/>
                        <a:t>5.9</a:t>
                      </a:r>
                    </a:p>
                  </a:txBody>
                  <a:tcPr/>
                </a:tc>
                <a:extLst>
                  <a:ext uri="{0D108BD9-81ED-4DB2-BD59-A6C34878D82A}">
                    <a16:rowId xmlns:a16="http://schemas.microsoft.com/office/drawing/2014/main" val="1626325036"/>
                  </a:ext>
                </a:extLst>
              </a:tr>
              <a:tr h="225600">
                <a:tc>
                  <a:txBody>
                    <a:bodyPr/>
                    <a:lstStyle/>
                    <a:p>
                      <a:r>
                        <a:rPr lang="en-US" sz="1050" dirty="0"/>
                        <a:t>d4</a:t>
                      </a:r>
                    </a:p>
                  </a:txBody>
                  <a:tcPr/>
                </a:tc>
                <a:tc>
                  <a:txBody>
                    <a:bodyPr/>
                    <a:lstStyle/>
                    <a:p>
                      <a:r>
                        <a:rPr lang="en-US" sz="1050" dirty="0"/>
                        <a:t>6.2</a:t>
                      </a:r>
                    </a:p>
                  </a:txBody>
                  <a:tcPr/>
                </a:tc>
                <a:extLst>
                  <a:ext uri="{0D108BD9-81ED-4DB2-BD59-A6C34878D82A}">
                    <a16:rowId xmlns:a16="http://schemas.microsoft.com/office/drawing/2014/main" val="3321184891"/>
                  </a:ext>
                </a:extLst>
              </a:tr>
              <a:tr h="225600">
                <a:tc>
                  <a:txBody>
                    <a:bodyPr/>
                    <a:lstStyle/>
                    <a:p>
                      <a:r>
                        <a:rPr lang="en-US" sz="1050" dirty="0"/>
                        <a:t>d1</a:t>
                      </a:r>
                    </a:p>
                  </a:txBody>
                  <a:tcPr/>
                </a:tc>
                <a:tc>
                  <a:txBody>
                    <a:bodyPr/>
                    <a:lstStyle/>
                    <a:p>
                      <a:r>
                        <a:rPr lang="en-US" sz="1050" dirty="0"/>
                        <a:t>7.0</a:t>
                      </a:r>
                    </a:p>
                  </a:txBody>
                  <a:tcPr/>
                </a:tc>
                <a:extLst>
                  <a:ext uri="{0D108BD9-81ED-4DB2-BD59-A6C34878D82A}">
                    <a16:rowId xmlns:a16="http://schemas.microsoft.com/office/drawing/2014/main" val="3296715765"/>
                  </a:ext>
                </a:extLst>
              </a:tr>
            </a:tbl>
          </a:graphicData>
        </a:graphic>
      </p:graphicFrame>
      <p:sp>
        <p:nvSpPr>
          <p:cNvPr id="42" name="Rectangle 41">
            <a:extLst>
              <a:ext uri="{FF2B5EF4-FFF2-40B4-BE49-F238E27FC236}">
                <a16:creationId xmlns:a16="http://schemas.microsoft.com/office/drawing/2014/main" id="{C4544240-4E68-4581-87E4-A9D001653D98}"/>
              </a:ext>
            </a:extLst>
          </p:cNvPr>
          <p:cNvSpPr/>
          <p:nvPr/>
        </p:nvSpPr>
        <p:spPr bwMode="auto">
          <a:xfrm>
            <a:off x="4038600" y="3181350"/>
            <a:ext cx="39624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3" name="TextBox 42">
            <a:extLst>
              <a:ext uri="{FF2B5EF4-FFF2-40B4-BE49-F238E27FC236}">
                <a16:creationId xmlns:a16="http://schemas.microsoft.com/office/drawing/2014/main" id="{F751F56E-7731-4E42-8BAB-E7E8AA476FBC}"/>
              </a:ext>
            </a:extLst>
          </p:cNvPr>
          <p:cNvSpPr txBox="1"/>
          <p:nvPr/>
        </p:nvSpPr>
        <p:spPr>
          <a:xfrm>
            <a:off x="8001000" y="3194506"/>
            <a:ext cx="934453"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2 nearest neighbors</a:t>
            </a:r>
          </a:p>
        </p:txBody>
      </p:sp>
    </p:spTree>
    <p:extLst>
      <p:ext uri="{BB962C8B-B14F-4D97-AF65-F5344CB8AC3E}">
        <p14:creationId xmlns:p14="http://schemas.microsoft.com/office/powerpoint/2010/main" val="3651272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A0AF-527C-BBE7-D614-2930B64CB43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2377C9E-4FD2-7002-E492-84BB290A123A}"/>
              </a:ext>
            </a:extLst>
          </p:cNvPr>
          <p:cNvSpPr>
            <a:spLocks noGrp="1"/>
          </p:cNvSpPr>
          <p:nvPr>
            <p:ph idx="1"/>
          </p:nvPr>
        </p:nvSpPr>
        <p:spPr/>
        <p:txBody>
          <a:bodyPr/>
          <a:lstStyle/>
          <a:p>
            <a:r>
              <a:rPr lang="en-US" dirty="0"/>
              <a:t>Download c04-knn-walkthrough.ipynb</a:t>
            </a:r>
          </a:p>
          <a:p>
            <a:r>
              <a:rPr lang="en-US" dirty="0"/>
              <a:t>The professor will walk through this notebook that demonstrates the concept of </a:t>
            </a:r>
            <a:r>
              <a:rPr lang="en-US" dirty="0" err="1"/>
              <a:t>knn</a:t>
            </a:r>
            <a:r>
              <a:rPr lang="en-US" dirty="0"/>
              <a:t>.</a:t>
            </a:r>
          </a:p>
        </p:txBody>
      </p:sp>
    </p:spTree>
    <p:extLst>
      <p:ext uri="{BB962C8B-B14F-4D97-AF65-F5344CB8AC3E}">
        <p14:creationId xmlns:p14="http://schemas.microsoft.com/office/powerpoint/2010/main" val="243604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DA0A-9ACC-40E7-95AC-E545DABD8AC4}"/>
              </a:ext>
            </a:extLst>
          </p:cNvPr>
          <p:cNvSpPr>
            <a:spLocks noGrp="1"/>
          </p:cNvSpPr>
          <p:nvPr>
            <p:ph type="title"/>
          </p:nvPr>
        </p:nvSpPr>
        <p:spPr/>
        <p:txBody>
          <a:bodyPr/>
          <a:lstStyle/>
          <a:p>
            <a:r>
              <a:rPr lang="en-US" dirty="0"/>
              <a:t>One potential problem… Scale</a:t>
            </a:r>
          </a:p>
        </p:txBody>
      </p:sp>
      <p:sp>
        <p:nvSpPr>
          <p:cNvPr id="3" name="Content Placeholder 2">
            <a:extLst>
              <a:ext uri="{FF2B5EF4-FFF2-40B4-BE49-F238E27FC236}">
                <a16:creationId xmlns:a16="http://schemas.microsoft.com/office/drawing/2014/main" id="{A9DFBBAF-E4A8-4BB5-93FC-8B554F0592FE}"/>
              </a:ext>
            </a:extLst>
          </p:cNvPr>
          <p:cNvSpPr>
            <a:spLocks noGrp="1"/>
          </p:cNvSpPr>
          <p:nvPr>
            <p:ph idx="1"/>
          </p:nvPr>
        </p:nvSpPr>
        <p:spPr/>
        <p:txBody>
          <a:bodyPr/>
          <a:lstStyle/>
          <a:p>
            <a:r>
              <a:rPr lang="en-US" sz="2000" dirty="0"/>
              <a:t>Unless the two values are recorded using the same scale, I terms of distance, then one variable may “dominate” the other. </a:t>
            </a:r>
          </a:p>
          <a:p>
            <a:r>
              <a:rPr lang="en-US" sz="2000" dirty="0"/>
              <a:t>To help address this problem, it’s often advised to create a common scale across your variables. </a:t>
            </a:r>
          </a:p>
          <a:p>
            <a:r>
              <a:rPr lang="en-US" sz="2000" dirty="0"/>
              <a:t>There are three common methods to accomplish this.</a:t>
            </a:r>
          </a:p>
          <a:p>
            <a:pPr lvl="1"/>
            <a:r>
              <a:rPr lang="en-US" sz="1800" dirty="0"/>
              <a:t>Min-Max Normalization</a:t>
            </a:r>
          </a:p>
          <a:p>
            <a:pPr lvl="1"/>
            <a:r>
              <a:rPr lang="en-US" sz="1800" dirty="0"/>
              <a:t>Mean Normalization</a:t>
            </a:r>
          </a:p>
          <a:p>
            <a:pPr lvl="1"/>
            <a:r>
              <a:rPr lang="en-US" sz="1800" dirty="0"/>
              <a:t>Standardization</a:t>
            </a:r>
          </a:p>
        </p:txBody>
      </p:sp>
      <p:sp>
        <p:nvSpPr>
          <p:cNvPr id="4" name="Slide Number Placeholder 3">
            <a:extLst>
              <a:ext uri="{FF2B5EF4-FFF2-40B4-BE49-F238E27FC236}">
                <a16:creationId xmlns:a16="http://schemas.microsoft.com/office/drawing/2014/main" id="{EB5AC254-77B4-4BD1-9DF0-39DC5A9AE09E}"/>
              </a:ext>
            </a:extLst>
          </p:cNvPr>
          <p:cNvSpPr>
            <a:spLocks noGrp="1"/>
          </p:cNvSpPr>
          <p:nvPr>
            <p:ph type="sldNum" sz="quarter" idx="12"/>
          </p:nvPr>
        </p:nvSpPr>
        <p:spPr/>
        <p:txBody>
          <a:bodyPr/>
          <a:lstStyle/>
          <a:p>
            <a:fld id="{179A9A4E-4C82-4D44-9372-C31BB3818094}" type="slidenum">
              <a:rPr lang="en-US" smtClean="0"/>
              <a:pPr/>
              <a:t>29</a:t>
            </a:fld>
            <a:endParaRPr lang="en-US" dirty="0"/>
          </a:p>
        </p:txBody>
      </p:sp>
    </p:spTree>
    <p:extLst>
      <p:ext uri="{BB962C8B-B14F-4D97-AF65-F5344CB8AC3E}">
        <p14:creationId xmlns:p14="http://schemas.microsoft.com/office/powerpoint/2010/main" val="327313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482B-FC19-3FB2-4348-5BFFD63B02D6}"/>
              </a:ext>
            </a:extLst>
          </p:cNvPr>
          <p:cNvSpPr>
            <a:spLocks noGrp="1"/>
          </p:cNvSpPr>
          <p:nvPr>
            <p:ph type="title"/>
          </p:nvPr>
        </p:nvSpPr>
        <p:spPr/>
        <p:txBody>
          <a:bodyPr/>
          <a:lstStyle/>
          <a:p>
            <a:r>
              <a:rPr lang="en-US" dirty="0"/>
              <a:t>Class Business</a:t>
            </a:r>
          </a:p>
        </p:txBody>
      </p:sp>
      <p:sp>
        <p:nvSpPr>
          <p:cNvPr id="3" name="Content Placeholder 2">
            <a:extLst>
              <a:ext uri="{FF2B5EF4-FFF2-40B4-BE49-F238E27FC236}">
                <a16:creationId xmlns:a16="http://schemas.microsoft.com/office/drawing/2014/main" id="{85B9F357-C958-66FD-AA57-B194179F1424}"/>
              </a:ext>
            </a:extLst>
          </p:cNvPr>
          <p:cNvSpPr>
            <a:spLocks noGrp="1"/>
          </p:cNvSpPr>
          <p:nvPr>
            <p:ph idx="1"/>
          </p:nvPr>
        </p:nvSpPr>
        <p:spPr/>
        <p:txBody>
          <a:bodyPr/>
          <a:lstStyle/>
          <a:p>
            <a:r>
              <a:rPr lang="en-US" dirty="0"/>
              <a:t>I will post a video outlining a sample solution this Thursday morning (I need to wait until after my Thursday class submits theirs).</a:t>
            </a:r>
          </a:p>
          <a:p>
            <a:r>
              <a:rPr lang="en-US" dirty="0"/>
              <a:t>We will only be taking two quizzes today – I discussed the content of these quizzes in the last live class. </a:t>
            </a:r>
          </a:p>
          <a:p>
            <a:r>
              <a:rPr lang="en-US" dirty="0"/>
              <a:t>Quizzes must be taken using Lockdown Browser</a:t>
            </a:r>
          </a:p>
          <a:p>
            <a:r>
              <a:rPr lang="en-US" dirty="0"/>
              <a:t>All electronic devices other than your laptop must be turned off and put away (not on desk, in lap, etc.).</a:t>
            </a:r>
          </a:p>
          <a:p>
            <a:pPr lvl="1"/>
            <a:r>
              <a:rPr lang="en-US" dirty="0"/>
              <a:t>A failure to do this will constitute an academic </a:t>
            </a:r>
            <a:r>
              <a:rPr lang="en-US"/>
              <a:t>integrity violation.</a:t>
            </a:r>
            <a:endParaRPr lang="en-US" dirty="0"/>
          </a:p>
        </p:txBody>
      </p:sp>
    </p:spTree>
    <p:extLst>
      <p:ext uri="{BB962C8B-B14F-4D97-AF65-F5344CB8AC3E}">
        <p14:creationId xmlns:p14="http://schemas.microsoft.com/office/powerpoint/2010/main" val="3126867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EA3F-2660-46DE-983E-978DA6C48CB5}"/>
              </a:ext>
            </a:extLst>
          </p:cNvPr>
          <p:cNvSpPr>
            <a:spLocks noGrp="1"/>
          </p:cNvSpPr>
          <p:nvPr>
            <p:ph type="title"/>
          </p:nvPr>
        </p:nvSpPr>
        <p:spPr/>
        <p:txBody>
          <a:bodyPr/>
          <a:lstStyle/>
          <a:p>
            <a:r>
              <a:rPr lang="en-US" dirty="0"/>
              <a:t>Scaling a variable</a:t>
            </a:r>
          </a:p>
        </p:txBody>
      </p:sp>
      <p:sp>
        <p:nvSpPr>
          <p:cNvPr id="4" name="Slide Number Placeholder 3">
            <a:extLst>
              <a:ext uri="{FF2B5EF4-FFF2-40B4-BE49-F238E27FC236}">
                <a16:creationId xmlns:a16="http://schemas.microsoft.com/office/drawing/2014/main" id="{C0C9638E-9B1D-47E5-AB89-3FF2F9CCC762}"/>
              </a:ext>
            </a:extLst>
          </p:cNvPr>
          <p:cNvSpPr>
            <a:spLocks noGrp="1"/>
          </p:cNvSpPr>
          <p:nvPr>
            <p:ph type="sldNum" sz="quarter" idx="12"/>
          </p:nvPr>
        </p:nvSpPr>
        <p:spPr/>
        <p:txBody>
          <a:bodyPr/>
          <a:lstStyle/>
          <a:p>
            <a:fld id="{179A9A4E-4C82-4D44-9372-C31BB3818094}" type="slidenum">
              <a:rPr lang="en-US" smtClean="0"/>
              <a:pPr/>
              <a:t>30</a:t>
            </a:fld>
            <a:endParaRPr lang="en-US" dirty="0"/>
          </a:p>
        </p:txBody>
      </p:sp>
      <p:sp>
        <p:nvSpPr>
          <p:cNvPr id="3" name="AutoShape 2" descr="x'={\frac  {x-{\text{min}}(x)}{{\text{max}}(x)-{\text{min}}(x)}}">
            <a:extLst>
              <a:ext uri="{FF2B5EF4-FFF2-40B4-BE49-F238E27FC236}">
                <a16:creationId xmlns:a16="http://schemas.microsoft.com/office/drawing/2014/main" id="{4A5E2B6A-9ECA-4EA0-82A7-88932719F0BC}"/>
              </a:ext>
            </a:extLst>
          </p:cNvPr>
          <p:cNvSpPr>
            <a:spLocks noChangeAspect="1" noChangeArrowheads="1"/>
          </p:cNvSpPr>
          <p:nvPr/>
        </p:nvSpPr>
        <p:spPr bwMode="auto">
          <a:xfrm>
            <a:off x="4419600" y="2419350"/>
            <a:ext cx="20574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DDA38A6A-21F8-47E3-BE66-C5D2190AEA86}"/>
              </a:ext>
            </a:extLst>
          </p:cNvPr>
          <p:cNvPicPr>
            <a:picLocks noChangeAspect="1"/>
          </p:cNvPicPr>
          <p:nvPr/>
        </p:nvPicPr>
        <p:blipFill>
          <a:blip r:embed="rId2"/>
          <a:stretch>
            <a:fillRect/>
          </a:stretch>
        </p:blipFill>
        <p:spPr>
          <a:xfrm>
            <a:off x="4372838" y="2233006"/>
            <a:ext cx="2629267" cy="809738"/>
          </a:xfrm>
          <a:prstGeom prst="rect">
            <a:avLst/>
          </a:prstGeom>
        </p:spPr>
      </p:pic>
      <p:pic>
        <p:nvPicPr>
          <p:cNvPr id="12" name="Picture 11">
            <a:extLst>
              <a:ext uri="{FF2B5EF4-FFF2-40B4-BE49-F238E27FC236}">
                <a16:creationId xmlns:a16="http://schemas.microsoft.com/office/drawing/2014/main" id="{1A0CF25A-A113-4D5D-B6E2-16ABF6F591A8}"/>
              </a:ext>
            </a:extLst>
          </p:cNvPr>
          <p:cNvPicPr>
            <a:picLocks noChangeAspect="1"/>
          </p:cNvPicPr>
          <p:nvPr/>
        </p:nvPicPr>
        <p:blipFill>
          <a:blip r:embed="rId3"/>
          <a:stretch>
            <a:fillRect/>
          </a:stretch>
        </p:blipFill>
        <p:spPr>
          <a:xfrm>
            <a:off x="4463328" y="1084975"/>
            <a:ext cx="2572109" cy="847843"/>
          </a:xfrm>
          <a:prstGeom prst="rect">
            <a:avLst/>
          </a:prstGeom>
        </p:spPr>
      </p:pic>
      <p:pic>
        <p:nvPicPr>
          <p:cNvPr id="16" name="Picture 15">
            <a:extLst>
              <a:ext uri="{FF2B5EF4-FFF2-40B4-BE49-F238E27FC236}">
                <a16:creationId xmlns:a16="http://schemas.microsoft.com/office/drawing/2014/main" id="{591717D4-D212-467C-B8BB-0F45D35878E0}"/>
              </a:ext>
            </a:extLst>
          </p:cNvPr>
          <p:cNvPicPr>
            <a:picLocks noChangeAspect="1"/>
          </p:cNvPicPr>
          <p:nvPr/>
        </p:nvPicPr>
        <p:blipFill>
          <a:blip r:embed="rId4"/>
          <a:stretch>
            <a:fillRect/>
          </a:stretch>
        </p:blipFill>
        <p:spPr>
          <a:xfrm>
            <a:off x="4463328" y="3375052"/>
            <a:ext cx="1428949" cy="666843"/>
          </a:xfrm>
          <a:prstGeom prst="rect">
            <a:avLst/>
          </a:prstGeom>
        </p:spPr>
      </p:pic>
      <p:sp>
        <p:nvSpPr>
          <p:cNvPr id="17" name="TextBox 16">
            <a:extLst>
              <a:ext uri="{FF2B5EF4-FFF2-40B4-BE49-F238E27FC236}">
                <a16:creationId xmlns:a16="http://schemas.microsoft.com/office/drawing/2014/main" id="{AAAE344B-9612-45C5-8D2B-3E16C93CA87A}"/>
              </a:ext>
            </a:extLst>
          </p:cNvPr>
          <p:cNvSpPr txBox="1"/>
          <p:nvPr/>
        </p:nvSpPr>
        <p:spPr>
          <a:xfrm>
            <a:off x="677391" y="1293330"/>
            <a:ext cx="3499676" cy="830997"/>
          </a:xfrm>
          <a:prstGeom prst="rect">
            <a:avLst/>
          </a:prstGeom>
          <a:noFill/>
        </p:spPr>
        <p:txBody>
          <a:bodyPr wrap="none" rtlCol="0">
            <a:spAutoFit/>
          </a:bodyPr>
          <a:lstStyle/>
          <a:p>
            <a:r>
              <a:rPr lang="en-US" b="1" i="0" dirty="0">
                <a:solidFill>
                  <a:srgbClr val="000000"/>
                </a:solidFill>
                <a:effectLst/>
                <a:latin typeface="Arial" panose="020B0604020202020204" pitchFamily="34" charset="0"/>
              </a:rPr>
              <a:t>Min-Max normalization</a:t>
            </a:r>
          </a:p>
          <a:p>
            <a:endParaRPr lang="en-US" dirty="0"/>
          </a:p>
        </p:txBody>
      </p:sp>
      <p:sp>
        <p:nvSpPr>
          <p:cNvPr id="19" name="TextBox 18">
            <a:extLst>
              <a:ext uri="{FF2B5EF4-FFF2-40B4-BE49-F238E27FC236}">
                <a16:creationId xmlns:a16="http://schemas.microsoft.com/office/drawing/2014/main" id="{FACE3A7F-769C-401A-A1EF-5E02A5A0A12A}"/>
              </a:ext>
            </a:extLst>
          </p:cNvPr>
          <p:cNvSpPr txBox="1"/>
          <p:nvPr/>
        </p:nvSpPr>
        <p:spPr>
          <a:xfrm>
            <a:off x="1167063" y="2340917"/>
            <a:ext cx="3100137" cy="461665"/>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rPr>
              <a:t>Mean normalization</a:t>
            </a:r>
          </a:p>
        </p:txBody>
      </p:sp>
      <p:sp>
        <p:nvSpPr>
          <p:cNvPr id="21" name="TextBox 20">
            <a:extLst>
              <a:ext uri="{FF2B5EF4-FFF2-40B4-BE49-F238E27FC236}">
                <a16:creationId xmlns:a16="http://schemas.microsoft.com/office/drawing/2014/main" id="{EA8B8C1D-F2A2-44EA-B0A6-50B5F34E89F8}"/>
              </a:ext>
            </a:extLst>
          </p:cNvPr>
          <p:cNvSpPr txBox="1"/>
          <p:nvPr/>
        </p:nvSpPr>
        <p:spPr>
          <a:xfrm>
            <a:off x="1788733" y="3386856"/>
            <a:ext cx="2584105" cy="707886"/>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rPr>
              <a:t>Standardization </a:t>
            </a:r>
            <a:r>
              <a:rPr lang="en-US" sz="1600" b="1" i="0" dirty="0">
                <a:solidFill>
                  <a:srgbClr val="000000"/>
                </a:solidFill>
                <a:effectLst/>
                <a:latin typeface="Arial" panose="020B0604020202020204" pitchFamily="34" charset="0"/>
              </a:rPr>
              <a:t>(Z-score Normalization)</a:t>
            </a:r>
            <a:endParaRPr lang="en-US" b="1" i="0" dirty="0">
              <a:solidFill>
                <a:srgbClr val="000000"/>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CD180EE8-65B7-4956-8FF7-6B7C62ABFD48}"/>
              </a:ext>
            </a:extLst>
          </p:cNvPr>
          <p:cNvSpPr/>
          <p:nvPr/>
        </p:nvSpPr>
        <p:spPr bwMode="auto">
          <a:xfrm>
            <a:off x="1524000" y="3257550"/>
            <a:ext cx="5029200" cy="9143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TextBox 23">
            <a:extLst>
              <a:ext uri="{FF2B5EF4-FFF2-40B4-BE49-F238E27FC236}">
                <a16:creationId xmlns:a16="http://schemas.microsoft.com/office/drawing/2014/main" id="{C38BBC1E-799E-48BB-8A20-37A2BC60FD89}"/>
              </a:ext>
            </a:extLst>
          </p:cNvPr>
          <p:cNvSpPr txBox="1"/>
          <p:nvPr/>
        </p:nvSpPr>
        <p:spPr>
          <a:xfrm>
            <a:off x="6522089" y="3363673"/>
            <a:ext cx="691175" cy="707886"/>
          </a:xfrm>
          <a:prstGeom prst="rect">
            <a:avLst/>
          </a:prstGeom>
          <a:noFill/>
        </p:spPr>
        <p:txBody>
          <a:bodyPr wrap="square">
            <a:spAutoFit/>
          </a:bodyPr>
          <a:lstStyle/>
          <a:p>
            <a:r>
              <a:rPr lang="en-US" sz="40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endParaRPr lang="en-US" sz="4000" dirty="0">
              <a:solidFill>
                <a:srgbClr val="00B050"/>
              </a:solidFill>
            </a:endParaRPr>
          </a:p>
        </p:txBody>
      </p:sp>
      <p:sp>
        <p:nvSpPr>
          <p:cNvPr id="25" name="TextBox 24">
            <a:extLst>
              <a:ext uri="{FF2B5EF4-FFF2-40B4-BE49-F238E27FC236}">
                <a16:creationId xmlns:a16="http://schemas.microsoft.com/office/drawing/2014/main" id="{1B6BCCE4-E39A-434B-A82E-4851BF91464C}"/>
              </a:ext>
            </a:extLst>
          </p:cNvPr>
          <p:cNvSpPr txBox="1"/>
          <p:nvPr/>
        </p:nvSpPr>
        <p:spPr>
          <a:xfrm>
            <a:off x="6990073" y="3448050"/>
            <a:ext cx="1942816" cy="369332"/>
          </a:xfrm>
          <a:prstGeom prst="rect">
            <a:avLst/>
          </a:prstGeom>
          <a:noFill/>
        </p:spPr>
        <p:txBody>
          <a:bodyPr wrap="square" rtlCol="0">
            <a:spAutoFit/>
          </a:bodyPr>
          <a:lstStyle/>
          <a:p>
            <a:r>
              <a:rPr lang="en-US" sz="1800" dirty="0"/>
              <a:t>Use for k-NN</a:t>
            </a:r>
          </a:p>
        </p:txBody>
      </p:sp>
    </p:spTree>
    <p:extLst>
      <p:ext uri="{BB962C8B-B14F-4D97-AF65-F5344CB8AC3E}">
        <p14:creationId xmlns:p14="http://schemas.microsoft.com/office/powerpoint/2010/main" val="4075576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EA3F-2660-46DE-983E-978DA6C48CB5}"/>
              </a:ext>
            </a:extLst>
          </p:cNvPr>
          <p:cNvSpPr>
            <a:spLocks noGrp="1"/>
          </p:cNvSpPr>
          <p:nvPr>
            <p:ph type="title"/>
          </p:nvPr>
        </p:nvSpPr>
        <p:spPr/>
        <p:txBody>
          <a:bodyPr/>
          <a:lstStyle/>
          <a:p>
            <a:r>
              <a:rPr lang="en-US" dirty="0"/>
              <a:t>Scaling a variable</a:t>
            </a:r>
          </a:p>
        </p:txBody>
      </p:sp>
      <p:sp>
        <p:nvSpPr>
          <p:cNvPr id="4" name="Slide Number Placeholder 3">
            <a:extLst>
              <a:ext uri="{FF2B5EF4-FFF2-40B4-BE49-F238E27FC236}">
                <a16:creationId xmlns:a16="http://schemas.microsoft.com/office/drawing/2014/main" id="{C0C9638E-9B1D-47E5-AB89-3FF2F9CCC762}"/>
              </a:ext>
            </a:extLst>
          </p:cNvPr>
          <p:cNvSpPr>
            <a:spLocks noGrp="1"/>
          </p:cNvSpPr>
          <p:nvPr>
            <p:ph type="sldNum" sz="quarter" idx="12"/>
          </p:nvPr>
        </p:nvSpPr>
        <p:spPr/>
        <p:txBody>
          <a:bodyPr/>
          <a:lstStyle/>
          <a:p>
            <a:fld id="{179A9A4E-4C82-4D44-9372-C31BB3818094}" type="slidenum">
              <a:rPr lang="en-US" smtClean="0"/>
              <a:pPr/>
              <a:t>31</a:t>
            </a:fld>
            <a:endParaRPr lang="en-US" dirty="0"/>
          </a:p>
        </p:txBody>
      </p:sp>
      <p:sp>
        <p:nvSpPr>
          <p:cNvPr id="3" name="AutoShape 2" descr="x'={\frac  {x-{\text{min}}(x)}{{\text{max}}(x)-{\text{min}}(x)}}">
            <a:extLst>
              <a:ext uri="{FF2B5EF4-FFF2-40B4-BE49-F238E27FC236}">
                <a16:creationId xmlns:a16="http://schemas.microsoft.com/office/drawing/2014/main" id="{4A5E2B6A-9ECA-4EA0-82A7-88932719F0BC}"/>
              </a:ext>
            </a:extLst>
          </p:cNvPr>
          <p:cNvSpPr>
            <a:spLocks noChangeAspect="1" noChangeArrowheads="1"/>
          </p:cNvSpPr>
          <p:nvPr/>
        </p:nvSpPr>
        <p:spPr bwMode="auto">
          <a:xfrm>
            <a:off x="4419600" y="2419350"/>
            <a:ext cx="2057400" cy="2057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591717D4-D212-467C-B8BB-0F45D35878E0}"/>
              </a:ext>
            </a:extLst>
          </p:cNvPr>
          <p:cNvPicPr>
            <a:picLocks noChangeAspect="1"/>
          </p:cNvPicPr>
          <p:nvPr/>
        </p:nvPicPr>
        <p:blipFill>
          <a:blip r:embed="rId2"/>
          <a:stretch>
            <a:fillRect/>
          </a:stretch>
        </p:blipFill>
        <p:spPr>
          <a:xfrm>
            <a:off x="6629400" y="114300"/>
            <a:ext cx="1428949" cy="666843"/>
          </a:xfrm>
          <a:prstGeom prst="rect">
            <a:avLst/>
          </a:prstGeom>
        </p:spPr>
      </p:pic>
      <p:sp>
        <p:nvSpPr>
          <p:cNvPr id="21" name="TextBox 20">
            <a:extLst>
              <a:ext uri="{FF2B5EF4-FFF2-40B4-BE49-F238E27FC236}">
                <a16:creationId xmlns:a16="http://schemas.microsoft.com/office/drawing/2014/main" id="{EA8B8C1D-F2A2-44EA-B0A6-50B5F34E89F8}"/>
              </a:ext>
            </a:extLst>
          </p:cNvPr>
          <p:cNvSpPr txBox="1"/>
          <p:nvPr/>
        </p:nvSpPr>
        <p:spPr>
          <a:xfrm>
            <a:off x="3954805" y="126104"/>
            <a:ext cx="2584105" cy="707886"/>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rPr>
              <a:t>Standardization </a:t>
            </a:r>
            <a:r>
              <a:rPr lang="en-US" sz="1600" b="1" i="0" dirty="0">
                <a:solidFill>
                  <a:srgbClr val="000000"/>
                </a:solidFill>
                <a:effectLst/>
                <a:latin typeface="Arial" panose="020B0604020202020204" pitchFamily="34" charset="0"/>
              </a:rPr>
              <a:t>(Z-score Normalization)</a:t>
            </a:r>
            <a:endParaRPr lang="en-US" b="1" i="0" dirty="0">
              <a:solidFill>
                <a:srgbClr val="000000"/>
              </a:solidFill>
              <a:effectLst/>
              <a:latin typeface="Arial" panose="020B0604020202020204" pitchFamily="34" charset="0"/>
            </a:endParaRPr>
          </a:p>
        </p:txBody>
      </p:sp>
      <p:pic>
        <p:nvPicPr>
          <p:cNvPr id="1026" name="Picture 2" descr="Curve of normal distribution and its main statistics in standardized variables. ">
            <a:extLst>
              <a:ext uri="{FF2B5EF4-FFF2-40B4-BE49-F238E27FC236}">
                <a16:creationId xmlns:a16="http://schemas.microsoft.com/office/drawing/2014/main" id="{1AC1DB23-043E-44F1-8724-DEDAB1F93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902" y="886864"/>
            <a:ext cx="4738194" cy="36272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36D46D-76B4-488B-84E2-4FBE7C603130}"/>
              </a:ext>
            </a:extLst>
          </p:cNvPr>
          <p:cNvSpPr txBox="1"/>
          <p:nvPr/>
        </p:nvSpPr>
        <p:spPr>
          <a:xfrm>
            <a:off x="8241224" y="278444"/>
            <a:ext cx="56778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mean</a:t>
            </a:r>
          </a:p>
        </p:txBody>
      </p:sp>
      <p:sp>
        <p:nvSpPr>
          <p:cNvPr id="6" name="TextBox 5">
            <a:extLst>
              <a:ext uri="{FF2B5EF4-FFF2-40B4-BE49-F238E27FC236}">
                <a16:creationId xmlns:a16="http://schemas.microsoft.com/office/drawing/2014/main" id="{77E08DBC-6CD9-45E7-8C42-2FD821A2C905}"/>
              </a:ext>
            </a:extLst>
          </p:cNvPr>
          <p:cNvSpPr txBox="1"/>
          <p:nvPr/>
        </p:nvSpPr>
        <p:spPr>
          <a:xfrm>
            <a:off x="7485646" y="832436"/>
            <a:ext cx="148790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Standard Deviation</a:t>
            </a:r>
          </a:p>
        </p:txBody>
      </p:sp>
      <p:cxnSp>
        <p:nvCxnSpPr>
          <p:cNvPr id="8" name="Straight Arrow Connector 7">
            <a:extLst>
              <a:ext uri="{FF2B5EF4-FFF2-40B4-BE49-F238E27FC236}">
                <a16:creationId xmlns:a16="http://schemas.microsoft.com/office/drawing/2014/main" id="{0922551F-AEF3-4922-A943-149D15EC88B4}"/>
              </a:ext>
            </a:extLst>
          </p:cNvPr>
          <p:cNvCxnSpPr>
            <a:stCxn id="5" idx="1"/>
          </p:cNvCxnSpPr>
          <p:nvPr/>
        </p:nvCxnSpPr>
        <p:spPr bwMode="auto">
          <a:xfrm flipH="1" flipV="1">
            <a:off x="7919275" y="278444"/>
            <a:ext cx="321949" cy="138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1D8EA602-AD85-41A7-86EB-322884C18A21}"/>
              </a:ext>
            </a:extLst>
          </p:cNvPr>
          <p:cNvCxnSpPr>
            <a:cxnSpLocks/>
          </p:cNvCxnSpPr>
          <p:nvPr/>
        </p:nvCxnSpPr>
        <p:spPr bwMode="auto">
          <a:xfrm flipH="1" flipV="1">
            <a:off x="7696202" y="668292"/>
            <a:ext cx="384047" cy="1798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7911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A0AF-527C-BBE7-D614-2930B64CB438}"/>
              </a:ext>
            </a:extLst>
          </p:cNvPr>
          <p:cNvSpPr>
            <a:spLocks noGrp="1"/>
          </p:cNvSpPr>
          <p:nvPr>
            <p:ph type="title"/>
          </p:nvPr>
        </p:nvSpPr>
        <p:spPr/>
        <p:txBody>
          <a:bodyPr>
            <a:normAutofit fontScale="90000"/>
          </a:bodyPr>
          <a:lstStyle/>
          <a:p>
            <a:r>
              <a:rPr lang="en-US" dirty="0"/>
              <a:t>Worked example with normalized variables</a:t>
            </a:r>
          </a:p>
        </p:txBody>
      </p:sp>
      <p:sp>
        <p:nvSpPr>
          <p:cNvPr id="3" name="Content Placeholder 2">
            <a:extLst>
              <a:ext uri="{FF2B5EF4-FFF2-40B4-BE49-F238E27FC236}">
                <a16:creationId xmlns:a16="http://schemas.microsoft.com/office/drawing/2014/main" id="{E2377C9E-4FD2-7002-E492-84BB290A123A}"/>
              </a:ext>
            </a:extLst>
          </p:cNvPr>
          <p:cNvSpPr>
            <a:spLocks noGrp="1"/>
          </p:cNvSpPr>
          <p:nvPr>
            <p:ph idx="1"/>
          </p:nvPr>
        </p:nvSpPr>
        <p:spPr/>
        <p:txBody>
          <a:bodyPr/>
          <a:lstStyle/>
          <a:p>
            <a:r>
              <a:rPr lang="en-US" dirty="0"/>
              <a:t>Download c04-knn-walkthrough-normalized.ipynb</a:t>
            </a:r>
          </a:p>
          <a:p>
            <a:r>
              <a:rPr lang="en-US" dirty="0"/>
              <a:t>The professor will walk through this notebook that demonstrates the concept of </a:t>
            </a:r>
            <a:r>
              <a:rPr lang="en-US" dirty="0" err="1"/>
              <a:t>knn</a:t>
            </a:r>
            <a:r>
              <a:rPr lang="en-US" dirty="0"/>
              <a:t> using normalized variables.</a:t>
            </a:r>
          </a:p>
        </p:txBody>
      </p:sp>
    </p:spTree>
    <p:extLst>
      <p:ext uri="{BB962C8B-B14F-4D97-AF65-F5344CB8AC3E}">
        <p14:creationId xmlns:p14="http://schemas.microsoft.com/office/powerpoint/2010/main" val="1585288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284F-2AE1-429D-84EC-17D5965EE923}"/>
              </a:ext>
            </a:extLst>
          </p:cNvPr>
          <p:cNvSpPr>
            <a:spLocks noGrp="1"/>
          </p:cNvSpPr>
          <p:nvPr>
            <p:ph type="title"/>
          </p:nvPr>
        </p:nvSpPr>
        <p:spPr/>
        <p:txBody>
          <a:bodyPr/>
          <a:lstStyle/>
          <a:p>
            <a:r>
              <a:rPr lang="en-US" dirty="0"/>
              <a:t>K-NN Summary</a:t>
            </a:r>
          </a:p>
        </p:txBody>
      </p:sp>
      <p:sp>
        <p:nvSpPr>
          <p:cNvPr id="3" name="Content Placeholder 2">
            <a:extLst>
              <a:ext uri="{FF2B5EF4-FFF2-40B4-BE49-F238E27FC236}">
                <a16:creationId xmlns:a16="http://schemas.microsoft.com/office/drawing/2014/main" id="{29A87BF0-2D8F-44D3-A2D3-A83C6BC33A04}"/>
              </a:ext>
            </a:extLst>
          </p:cNvPr>
          <p:cNvSpPr>
            <a:spLocks noGrp="1"/>
          </p:cNvSpPr>
          <p:nvPr>
            <p:ph idx="1"/>
          </p:nvPr>
        </p:nvSpPr>
        <p:spPr/>
        <p:txBody>
          <a:bodyPr>
            <a:normAutofit lnSpcReduction="10000"/>
          </a:bodyPr>
          <a:lstStyle/>
          <a:p>
            <a:r>
              <a:rPr lang="en-US" sz="2400" dirty="0"/>
              <a:t>Machine Learning algorithm</a:t>
            </a:r>
          </a:p>
          <a:p>
            <a:r>
              <a:rPr lang="en-US" sz="2400" dirty="0"/>
              <a:t>Focused on predicting outcomes</a:t>
            </a:r>
          </a:p>
          <a:p>
            <a:r>
              <a:rPr lang="en-US" sz="2400" dirty="0"/>
              <a:t>Doesn’t tell us anything about which factors are more Influential than others</a:t>
            </a:r>
          </a:p>
          <a:p>
            <a:r>
              <a:rPr lang="en-US" sz="2000" dirty="0"/>
              <a:t>Doesn’t require any assumptions around predictors.</a:t>
            </a:r>
          </a:p>
          <a:p>
            <a:r>
              <a:rPr lang="en-US" sz="2000" dirty="0"/>
              <a:t>Does require… </a:t>
            </a:r>
          </a:p>
          <a:p>
            <a:pPr lvl="1"/>
            <a:r>
              <a:rPr lang="en-US" sz="2000" dirty="0"/>
              <a:t>Rescaling all predictors to a common scale (normalization or standardization techniques)</a:t>
            </a:r>
          </a:p>
          <a:p>
            <a:pPr lvl="1"/>
            <a:r>
              <a:rPr lang="en-US" sz="2000" dirty="0"/>
              <a:t>Transforming categorical variable to dummy variable</a:t>
            </a:r>
          </a:p>
        </p:txBody>
      </p:sp>
      <p:sp>
        <p:nvSpPr>
          <p:cNvPr id="4" name="Slide Number Placeholder 3">
            <a:extLst>
              <a:ext uri="{FF2B5EF4-FFF2-40B4-BE49-F238E27FC236}">
                <a16:creationId xmlns:a16="http://schemas.microsoft.com/office/drawing/2014/main" id="{971CE70C-9054-4C64-B6B7-0EAC5BC063A7}"/>
              </a:ext>
            </a:extLst>
          </p:cNvPr>
          <p:cNvSpPr>
            <a:spLocks noGrp="1"/>
          </p:cNvSpPr>
          <p:nvPr>
            <p:ph type="sldNum" sz="quarter" idx="12"/>
          </p:nvPr>
        </p:nvSpPr>
        <p:spPr/>
        <p:txBody>
          <a:bodyPr/>
          <a:lstStyle/>
          <a:p>
            <a:fld id="{179A9A4E-4C82-4D44-9372-C31BB3818094}" type="slidenum">
              <a:rPr lang="en-US" smtClean="0"/>
              <a:pPr/>
              <a:t>33</a:t>
            </a:fld>
            <a:endParaRPr lang="en-US" dirty="0"/>
          </a:p>
        </p:txBody>
      </p:sp>
    </p:spTree>
    <p:extLst>
      <p:ext uri="{BB962C8B-B14F-4D97-AF65-F5344CB8AC3E}">
        <p14:creationId xmlns:p14="http://schemas.microsoft.com/office/powerpoint/2010/main" val="2460301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Scoring Classification Models</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34</a:t>
            </a:fld>
            <a:endParaRPr lang="en-US" dirty="0"/>
          </a:p>
        </p:txBody>
      </p:sp>
    </p:spTree>
    <p:extLst>
      <p:ext uri="{BB962C8B-B14F-4D97-AF65-F5344CB8AC3E}">
        <p14:creationId xmlns:p14="http://schemas.microsoft.com/office/powerpoint/2010/main" val="2386052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Read and interpret a confusion matrix</a:t>
            </a:r>
          </a:p>
          <a:p>
            <a:r>
              <a:rPr lang="en-US" dirty="0"/>
              <a:t>Understand the various scoring measures that can be derived from a confusion matrix.</a:t>
            </a:r>
          </a:p>
          <a:p>
            <a:r>
              <a:rPr lang="en-US" dirty="0"/>
              <a:t>Understand that the context of the problem will dictate which measures are most important to optimize. </a:t>
            </a:r>
          </a:p>
          <a:p>
            <a:r>
              <a:rPr lang="en-US" dirty="0"/>
              <a:t>Understand how we can evaluate models using profit and loss.</a:t>
            </a:r>
          </a:p>
        </p:txBody>
      </p:sp>
    </p:spTree>
    <p:extLst>
      <p:ext uri="{BB962C8B-B14F-4D97-AF65-F5344CB8AC3E}">
        <p14:creationId xmlns:p14="http://schemas.microsoft.com/office/powerpoint/2010/main" val="360071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lnSpcReduction="10000"/>
          </a:bodyPr>
          <a:lstStyle/>
          <a:p>
            <a:r>
              <a:rPr lang="en-US" dirty="0"/>
              <a:t>Understand that accuracy is not always the best measure of model performance.</a:t>
            </a:r>
          </a:p>
          <a:p>
            <a:r>
              <a:rPr lang="en-US" dirty="0"/>
              <a:t>Understand the types of errors classification models produce.</a:t>
            </a:r>
          </a:p>
          <a:p>
            <a:r>
              <a:rPr lang="en-US" dirty="0"/>
              <a:t>Be able to create a confusion matrix representation of the performance of a model.</a:t>
            </a:r>
          </a:p>
          <a:p>
            <a:r>
              <a:rPr lang="en-US" dirty="0"/>
              <a:t>Be able to calculate the metrics: Accuracy, Error Rate, Precision, Recall, and F1-Score.</a:t>
            </a:r>
          </a:p>
          <a:p>
            <a:r>
              <a:rPr lang="en-US" dirty="0"/>
              <a:t>Gain an appreciation of the trade-off between FP’s and FN’s.</a:t>
            </a:r>
          </a:p>
          <a:p>
            <a:r>
              <a:rPr lang="en-US" dirty="0"/>
              <a:t>Calculate the expected P&amp;L of both a ‘null model’, and a proposed model.</a:t>
            </a:r>
          </a:p>
        </p:txBody>
      </p:sp>
    </p:spTree>
    <p:extLst>
      <p:ext uri="{BB962C8B-B14F-4D97-AF65-F5344CB8AC3E}">
        <p14:creationId xmlns:p14="http://schemas.microsoft.com/office/powerpoint/2010/main" val="6684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A12A-197C-458F-B3E7-31A6274E399A}"/>
              </a:ext>
            </a:extLst>
          </p:cNvPr>
          <p:cNvSpPr>
            <a:spLocks noGrp="1"/>
          </p:cNvSpPr>
          <p:nvPr>
            <p:ph type="title"/>
          </p:nvPr>
        </p:nvSpPr>
        <p:spPr/>
        <p:txBody>
          <a:bodyPr/>
          <a:lstStyle/>
          <a:p>
            <a:r>
              <a:rPr lang="en-US" dirty="0"/>
              <a:t>Are there more performance measures?</a:t>
            </a:r>
          </a:p>
        </p:txBody>
      </p:sp>
      <p:sp>
        <p:nvSpPr>
          <p:cNvPr id="3" name="Content Placeholder 2">
            <a:extLst>
              <a:ext uri="{FF2B5EF4-FFF2-40B4-BE49-F238E27FC236}">
                <a16:creationId xmlns:a16="http://schemas.microsoft.com/office/drawing/2014/main" id="{AA8A893C-0B83-4563-9B99-6393327657DF}"/>
              </a:ext>
            </a:extLst>
          </p:cNvPr>
          <p:cNvSpPr>
            <a:spLocks noGrp="1"/>
          </p:cNvSpPr>
          <p:nvPr>
            <p:ph idx="1"/>
          </p:nvPr>
        </p:nvSpPr>
        <p:spPr/>
        <p:txBody>
          <a:bodyPr/>
          <a:lstStyle/>
          <a:p>
            <a:r>
              <a:rPr lang="en-US" dirty="0"/>
              <a:t>So far, we’ve measured the performance of classifier using </a:t>
            </a:r>
            <a:r>
              <a:rPr lang="en-US" b="1" u="sng" dirty="0"/>
              <a:t>accuracy</a:t>
            </a:r>
            <a:r>
              <a:rPr lang="en-US" dirty="0"/>
              <a:t>: That is, the percentage the model correctly predicted the target value.</a:t>
            </a:r>
          </a:p>
          <a:p>
            <a:endParaRPr lang="en-US" dirty="0"/>
          </a:p>
          <a:p>
            <a:r>
              <a:rPr lang="en-US" dirty="0"/>
              <a:t>Today, we will explore how we can more rigorously evaluate a classifier using something called a </a:t>
            </a:r>
            <a:r>
              <a:rPr lang="en-US" b="1" u="sng" dirty="0"/>
              <a:t>confusion matrix</a:t>
            </a:r>
            <a:r>
              <a:rPr lang="en-US" dirty="0"/>
              <a:t>.</a:t>
            </a:r>
          </a:p>
          <a:p>
            <a:endParaRPr lang="en-US" dirty="0"/>
          </a:p>
        </p:txBody>
      </p:sp>
    </p:spTree>
    <p:extLst>
      <p:ext uri="{BB962C8B-B14F-4D97-AF65-F5344CB8AC3E}">
        <p14:creationId xmlns:p14="http://schemas.microsoft.com/office/powerpoint/2010/main" val="22682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738701-737C-49D9-89EA-FF46801BA40B}"/>
              </a:ext>
            </a:extLst>
          </p:cNvPr>
          <p:cNvSpPr/>
          <p:nvPr/>
        </p:nvSpPr>
        <p:spPr bwMode="auto">
          <a:xfrm>
            <a:off x="6013891" y="1072323"/>
            <a:ext cx="1143000" cy="267369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 name="Rectangle 4">
            <a:extLst>
              <a:ext uri="{FF2B5EF4-FFF2-40B4-BE49-F238E27FC236}">
                <a16:creationId xmlns:a16="http://schemas.microsoft.com/office/drawing/2014/main" id="{BEE60596-777E-49E8-87C0-2D3EEC8EFF23}"/>
              </a:ext>
            </a:extLst>
          </p:cNvPr>
          <p:cNvSpPr/>
          <p:nvPr/>
        </p:nvSpPr>
        <p:spPr bwMode="auto">
          <a:xfrm>
            <a:off x="1752600" y="17145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6B35D2A6-72A5-4813-BCDE-B909B8F58BE1}"/>
              </a:ext>
            </a:extLst>
          </p:cNvPr>
          <p:cNvSpPr/>
          <p:nvPr/>
        </p:nvSpPr>
        <p:spPr bwMode="auto">
          <a:xfrm>
            <a:off x="2895600" y="17145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1FA1D5A9-DC03-438B-854E-2206A6493F2A}"/>
              </a:ext>
            </a:extLst>
          </p:cNvPr>
          <p:cNvSpPr/>
          <p:nvPr/>
        </p:nvSpPr>
        <p:spPr bwMode="auto">
          <a:xfrm>
            <a:off x="1752600" y="2571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77BDEC50-4B20-4D32-9D27-9AC13A6F1607}"/>
              </a:ext>
            </a:extLst>
          </p:cNvPr>
          <p:cNvSpPr/>
          <p:nvPr/>
        </p:nvSpPr>
        <p:spPr bwMode="auto">
          <a:xfrm>
            <a:off x="2895600" y="2571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671C2E51-85A4-442D-BF3A-1B29D3BE7B83}"/>
              </a:ext>
            </a:extLst>
          </p:cNvPr>
          <p:cNvSpPr txBox="1"/>
          <p:nvPr/>
        </p:nvSpPr>
        <p:spPr>
          <a:xfrm>
            <a:off x="1886319" y="125283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10" name="TextBox 9">
            <a:extLst>
              <a:ext uri="{FF2B5EF4-FFF2-40B4-BE49-F238E27FC236}">
                <a16:creationId xmlns:a16="http://schemas.microsoft.com/office/drawing/2014/main" id="{5CBF924F-3644-4E33-8A3D-FADD58975541}"/>
              </a:ext>
            </a:extLst>
          </p:cNvPr>
          <p:cNvSpPr txBox="1"/>
          <p:nvPr/>
        </p:nvSpPr>
        <p:spPr>
          <a:xfrm>
            <a:off x="2971800" y="125283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1" name="TextBox 10">
            <a:extLst>
              <a:ext uri="{FF2B5EF4-FFF2-40B4-BE49-F238E27FC236}">
                <a16:creationId xmlns:a16="http://schemas.microsoft.com/office/drawing/2014/main" id="{19D85725-BCEE-4557-AD01-A0B0E4820950}"/>
              </a:ext>
            </a:extLst>
          </p:cNvPr>
          <p:cNvSpPr txBox="1"/>
          <p:nvPr/>
        </p:nvSpPr>
        <p:spPr>
          <a:xfrm>
            <a:off x="1133701" y="199782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2" name="TextBox 11">
            <a:extLst>
              <a:ext uri="{FF2B5EF4-FFF2-40B4-BE49-F238E27FC236}">
                <a16:creationId xmlns:a16="http://schemas.microsoft.com/office/drawing/2014/main" id="{1A8F0A75-0DEB-4513-9519-E9EF6D1FA461}"/>
              </a:ext>
            </a:extLst>
          </p:cNvPr>
          <p:cNvSpPr txBox="1"/>
          <p:nvPr/>
        </p:nvSpPr>
        <p:spPr>
          <a:xfrm>
            <a:off x="1164323" y="280258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3" name="TextBox 12">
            <a:extLst>
              <a:ext uri="{FF2B5EF4-FFF2-40B4-BE49-F238E27FC236}">
                <a16:creationId xmlns:a16="http://schemas.microsoft.com/office/drawing/2014/main" id="{024C160E-9A1E-4F8E-985C-D1C0B0F16FAD}"/>
              </a:ext>
            </a:extLst>
          </p:cNvPr>
          <p:cNvSpPr txBox="1"/>
          <p:nvPr/>
        </p:nvSpPr>
        <p:spPr>
          <a:xfrm>
            <a:off x="6448124" y="2101037"/>
            <a:ext cx="1560042" cy="1546577"/>
          </a:xfrm>
          <a:prstGeom prst="rect">
            <a:avLst/>
          </a:prstGeom>
          <a:noFill/>
        </p:spPr>
        <p:txBody>
          <a:bodyPr wrap="none" rtlCol="0">
            <a:spAutoFit/>
          </a:bodyPr>
          <a:lstStyle/>
          <a:p>
            <a:r>
              <a:rPr lang="en-US" dirty="0"/>
              <a:t>True 	Positive</a:t>
            </a:r>
          </a:p>
          <a:p>
            <a:endParaRPr lang="en-US" dirty="0"/>
          </a:p>
          <a:p>
            <a:r>
              <a:rPr lang="en-US" dirty="0"/>
              <a:t>True 	Negative</a:t>
            </a:r>
          </a:p>
          <a:p>
            <a:endParaRPr lang="en-US" dirty="0"/>
          </a:p>
          <a:p>
            <a:r>
              <a:rPr lang="en-US" dirty="0"/>
              <a:t>False 	Negative</a:t>
            </a:r>
          </a:p>
          <a:p>
            <a:endParaRPr lang="en-US" dirty="0"/>
          </a:p>
          <a:p>
            <a:r>
              <a:rPr lang="en-US" dirty="0"/>
              <a:t>False 	Positive</a:t>
            </a:r>
          </a:p>
        </p:txBody>
      </p:sp>
      <p:sp>
        <p:nvSpPr>
          <p:cNvPr id="14" name="Rectangle 13">
            <a:extLst>
              <a:ext uri="{FF2B5EF4-FFF2-40B4-BE49-F238E27FC236}">
                <a16:creationId xmlns:a16="http://schemas.microsoft.com/office/drawing/2014/main" id="{062B3019-1F52-4BC3-BAF2-A33FEE35DDCD}"/>
              </a:ext>
            </a:extLst>
          </p:cNvPr>
          <p:cNvSpPr/>
          <p:nvPr/>
        </p:nvSpPr>
        <p:spPr bwMode="auto">
          <a:xfrm>
            <a:off x="7156891" y="1969595"/>
            <a:ext cx="1265513" cy="267369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TextBox 14">
            <a:extLst>
              <a:ext uri="{FF2B5EF4-FFF2-40B4-BE49-F238E27FC236}">
                <a16:creationId xmlns:a16="http://schemas.microsoft.com/office/drawing/2014/main" id="{95EE0710-83CA-42C9-B48A-017C01FFCDC6}"/>
              </a:ext>
            </a:extLst>
          </p:cNvPr>
          <p:cNvSpPr txBox="1"/>
          <p:nvPr/>
        </p:nvSpPr>
        <p:spPr>
          <a:xfrm>
            <a:off x="6013891" y="1117494"/>
            <a:ext cx="1143000"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Was prediction correct?</a:t>
            </a:r>
          </a:p>
        </p:txBody>
      </p:sp>
      <p:cxnSp>
        <p:nvCxnSpPr>
          <p:cNvPr id="16" name="Straight Connector 15">
            <a:extLst>
              <a:ext uri="{FF2B5EF4-FFF2-40B4-BE49-F238E27FC236}">
                <a16:creationId xmlns:a16="http://schemas.microsoft.com/office/drawing/2014/main" id="{BF5229C1-9134-4104-82D1-5B36AC477C5A}"/>
              </a:ext>
            </a:extLst>
          </p:cNvPr>
          <p:cNvCxnSpPr/>
          <p:nvPr/>
        </p:nvCxnSpPr>
        <p:spPr bwMode="auto">
          <a:xfrm>
            <a:off x="6160103" y="2473525"/>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99D13794-F044-4D73-A508-40E287003EAB}"/>
              </a:ext>
            </a:extLst>
          </p:cNvPr>
          <p:cNvCxnSpPr>
            <a:cxnSpLocks/>
          </p:cNvCxnSpPr>
          <p:nvPr/>
        </p:nvCxnSpPr>
        <p:spPr bwMode="auto">
          <a:xfrm>
            <a:off x="6128930" y="2874325"/>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1BEE844-36E1-4394-BDC5-927F671770EA}"/>
              </a:ext>
            </a:extLst>
          </p:cNvPr>
          <p:cNvCxnSpPr>
            <a:cxnSpLocks/>
          </p:cNvCxnSpPr>
          <p:nvPr/>
        </p:nvCxnSpPr>
        <p:spPr bwMode="auto">
          <a:xfrm>
            <a:off x="6122003" y="3299834"/>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3140ED58-44E0-42F6-8B9B-8062A18AE932}"/>
              </a:ext>
            </a:extLst>
          </p:cNvPr>
          <p:cNvSpPr txBox="1"/>
          <p:nvPr/>
        </p:nvSpPr>
        <p:spPr>
          <a:xfrm>
            <a:off x="7226903" y="4060835"/>
            <a:ext cx="1143000"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What was predicted?</a:t>
            </a:r>
          </a:p>
        </p:txBody>
      </p:sp>
      <p:cxnSp>
        <p:nvCxnSpPr>
          <p:cNvPr id="20" name="Straight Arrow Connector 19">
            <a:extLst>
              <a:ext uri="{FF2B5EF4-FFF2-40B4-BE49-F238E27FC236}">
                <a16:creationId xmlns:a16="http://schemas.microsoft.com/office/drawing/2014/main" id="{90D179B7-2AB1-45A0-8FDE-EC874C178255}"/>
              </a:ext>
            </a:extLst>
          </p:cNvPr>
          <p:cNvCxnSpPr>
            <a:cxnSpLocks/>
          </p:cNvCxnSpPr>
          <p:nvPr/>
        </p:nvCxnSpPr>
        <p:spPr bwMode="auto">
          <a:xfrm flipV="1">
            <a:off x="1264227" y="3486151"/>
            <a:ext cx="945573" cy="3545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2F018E28-F3D5-4480-A66D-FDDB2261BD41}"/>
              </a:ext>
            </a:extLst>
          </p:cNvPr>
          <p:cNvSpPr txBox="1"/>
          <p:nvPr/>
        </p:nvSpPr>
        <p:spPr>
          <a:xfrm>
            <a:off x="56780" y="3746020"/>
            <a:ext cx="4991839"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You may see different versions of confusion matrix; to help avoid ‘confusion’, we will follow the same format at the output from Python’s </a:t>
            </a:r>
            <a:r>
              <a:rPr lang="en-US" sz="1600" dirty="0" err="1">
                <a:latin typeface="Arial" panose="020B0604020202020204" pitchFamily="34" charset="0"/>
                <a:cs typeface="Arial" panose="020B0604020202020204" pitchFamily="34" charset="0"/>
              </a:rPr>
              <a:t>sklearn</a:t>
            </a:r>
            <a:r>
              <a:rPr lang="en-US" sz="1600" dirty="0">
                <a:latin typeface="Arial" panose="020B0604020202020204" pitchFamily="34" charset="0"/>
                <a:cs typeface="Arial" panose="020B0604020202020204" pitchFamily="34" charset="0"/>
              </a:rPr>
              <a:t> confusion matrix.</a:t>
            </a:r>
          </a:p>
        </p:txBody>
      </p:sp>
      <p:sp>
        <p:nvSpPr>
          <p:cNvPr id="22" name="Title 1">
            <a:extLst>
              <a:ext uri="{FF2B5EF4-FFF2-40B4-BE49-F238E27FC236}">
                <a16:creationId xmlns:a16="http://schemas.microsoft.com/office/drawing/2014/main" id="{A84DE5BC-0DF0-4D83-9AAE-AE2EA6FAC783}"/>
              </a:ext>
            </a:extLst>
          </p:cNvPr>
          <p:cNvSpPr>
            <a:spLocks noGrp="1"/>
          </p:cNvSpPr>
          <p:nvPr>
            <p:ph type="title"/>
          </p:nvPr>
        </p:nvSpPr>
        <p:spPr>
          <a:xfrm>
            <a:off x="153508" y="138635"/>
            <a:ext cx="6294616" cy="994172"/>
          </a:xfrm>
        </p:spPr>
        <p:txBody>
          <a:bodyPr>
            <a:normAutofit/>
          </a:bodyPr>
          <a:lstStyle/>
          <a:p>
            <a:r>
              <a:rPr lang="en-US" dirty="0"/>
              <a:t>Introducing the Confusion Matrix</a:t>
            </a:r>
          </a:p>
        </p:txBody>
      </p:sp>
    </p:spTree>
    <p:extLst>
      <p:ext uri="{BB962C8B-B14F-4D97-AF65-F5344CB8AC3E}">
        <p14:creationId xmlns:p14="http://schemas.microsoft.com/office/powerpoint/2010/main" val="25556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5579-FE6B-4C26-A43E-B98B89C043D1}"/>
              </a:ext>
            </a:extLst>
          </p:cNvPr>
          <p:cNvSpPr/>
          <p:nvPr/>
        </p:nvSpPr>
        <p:spPr bwMode="auto">
          <a:xfrm>
            <a:off x="1447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8009B71B-0FF1-4FC6-A61B-2A0195291340}"/>
              </a:ext>
            </a:extLst>
          </p:cNvPr>
          <p:cNvSpPr/>
          <p:nvPr/>
        </p:nvSpPr>
        <p:spPr bwMode="auto">
          <a:xfrm>
            <a:off x="2590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D288F10A-197E-4ADC-8967-A73E11FA9AA5}"/>
              </a:ext>
            </a:extLst>
          </p:cNvPr>
          <p:cNvSpPr/>
          <p:nvPr/>
        </p:nvSpPr>
        <p:spPr bwMode="auto">
          <a:xfrm>
            <a:off x="1447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33F531CD-27F3-4D36-8BF5-88B1D3C9590E}"/>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93F29394-3108-4366-A892-DCE45DDD47D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D3AA93CE-39A8-4760-8B3D-A19F68598B67}"/>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7ECA04F8-EE70-4A74-832A-06E70D09519B}"/>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A0CBC6E2-40AF-49DC-8D31-29459B177B00}"/>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7D71DEE4-88A7-4F54-8490-9E5122801B60}"/>
              </a:ext>
            </a:extLst>
          </p:cNvPr>
          <p:cNvSpPr txBox="1"/>
          <p:nvPr/>
        </p:nvSpPr>
        <p:spPr>
          <a:xfrm>
            <a:off x="4572000" y="2323908"/>
            <a:ext cx="334739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(TN+TP) / (TN+TP+FP+FN)</a:t>
            </a:r>
          </a:p>
        </p:txBody>
      </p:sp>
      <p:sp>
        <p:nvSpPr>
          <p:cNvPr id="13" name="TextBox 12">
            <a:extLst>
              <a:ext uri="{FF2B5EF4-FFF2-40B4-BE49-F238E27FC236}">
                <a16:creationId xmlns:a16="http://schemas.microsoft.com/office/drawing/2014/main" id="{A610838C-F0AE-4AF9-80F4-0B77313E20CD}"/>
              </a:ext>
            </a:extLst>
          </p:cNvPr>
          <p:cNvSpPr txBox="1"/>
          <p:nvPr/>
        </p:nvSpPr>
        <p:spPr>
          <a:xfrm>
            <a:off x="5410200" y="1809749"/>
            <a:ext cx="1535998"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Accuracy:</a:t>
            </a:r>
          </a:p>
        </p:txBody>
      </p:sp>
    </p:spTree>
    <p:extLst>
      <p:ext uri="{BB962C8B-B14F-4D97-AF65-F5344CB8AC3E}">
        <p14:creationId xmlns:p14="http://schemas.microsoft.com/office/powerpoint/2010/main" val="20667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16E0-F2C6-E5A3-5B6C-03E56F71BC98}"/>
              </a:ext>
            </a:extLst>
          </p:cNvPr>
          <p:cNvSpPr>
            <a:spLocks noGrp="1"/>
          </p:cNvSpPr>
          <p:nvPr>
            <p:ph type="title"/>
          </p:nvPr>
        </p:nvSpPr>
        <p:spPr/>
        <p:txBody>
          <a:bodyPr/>
          <a:lstStyle/>
          <a:p>
            <a:r>
              <a:rPr lang="en-US" dirty="0"/>
              <a:t>To give you a break</a:t>
            </a:r>
          </a:p>
        </p:txBody>
      </p:sp>
      <p:sp>
        <p:nvSpPr>
          <p:cNvPr id="3" name="Content Placeholder 2">
            <a:extLst>
              <a:ext uri="{FF2B5EF4-FFF2-40B4-BE49-F238E27FC236}">
                <a16:creationId xmlns:a16="http://schemas.microsoft.com/office/drawing/2014/main" id="{F897A448-9731-FC77-5AC8-F430401165EA}"/>
              </a:ext>
            </a:extLst>
          </p:cNvPr>
          <p:cNvSpPr>
            <a:spLocks noGrp="1"/>
          </p:cNvSpPr>
          <p:nvPr>
            <p:ph idx="1"/>
          </p:nvPr>
        </p:nvSpPr>
        <p:spPr/>
        <p:txBody>
          <a:bodyPr/>
          <a:lstStyle/>
          <a:p>
            <a:r>
              <a:rPr lang="en-US" dirty="0"/>
              <a:t>Our final quiz mark will be based on your highest 8 quizzes</a:t>
            </a:r>
          </a:p>
          <a:p>
            <a:pPr lvl="1"/>
            <a:r>
              <a:rPr lang="en-US" dirty="0"/>
              <a:t>2 of your lowest will be dropped.</a:t>
            </a:r>
          </a:p>
        </p:txBody>
      </p:sp>
    </p:spTree>
    <p:extLst>
      <p:ext uri="{BB962C8B-B14F-4D97-AF65-F5344CB8AC3E}">
        <p14:creationId xmlns:p14="http://schemas.microsoft.com/office/powerpoint/2010/main" val="247103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682175-0FBD-4B04-B455-734FE49058A7}"/>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40B8B52C-C2DF-4CA1-B7C0-4B151FE3C13F}"/>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43DC2298-E4FC-4594-935A-4B2B5E958474}"/>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2A365771-2D76-49BC-9362-0141F3E43866}"/>
              </a:ext>
            </a:extLst>
          </p:cNvPr>
          <p:cNvSpPr/>
          <p:nvPr/>
        </p:nvSpPr>
        <p:spPr bwMode="auto">
          <a:xfrm>
            <a:off x="2590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2D254A43-C957-4C6D-843E-AF006E019E73}"/>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91BD24FC-6D0A-4545-A24A-3841179B7794}"/>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658921D2-B316-4392-B88D-FB6955D95D15}"/>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FE716430-3107-4E75-9E31-29AB29AA2448}"/>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62B79F15-4306-4FD9-B121-8FD516B3B843}"/>
              </a:ext>
            </a:extLst>
          </p:cNvPr>
          <p:cNvSpPr txBox="1"/>
          <p:nvPr/>
        </p:nvSpPr>
        <p:spPr>
          <a:xfrm>
            <a:off x="4572000" y="2323908"/>
            <a:ext cx="334739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(FN+FP) / (TN+TP+FP+FN)</a:t>
            </a:r>
          </a:p>
        </p:txBody>
      </p:sp>
      <p:sp>
        <p:nvSpPr>
          <p:cNvPr id="13" name="TextBox 12">
            <a:extLst>
              <a:ext uri="{FF2B5EF4-FFF2-40B4-BE49-F238E27FC236}">
                <a16:creationId xmlns:a16="http://schemas.microsoft.com/office/drawing/2014/main" id="{2723AE0D-DE26-49F3-A2E9-1B3CBFA81886}"/>
              </a:ext>
            </a:extLst>
          </p:cNvPr>
          <p:cNvSpPr txBox="1"/>
          <p:nvPr/>
        </p:nvSpPr>
        <p:spPr>
          <a:xfrm>
            <a:off x="4494253" y="1757659"/>
            <a:ext cx="3502883" cy="400110"/>
          </a:xfrm>
          <a:prstGeom prst="rect">
            <a:avLst/>
          </a:prstGeom>
          <a:noFill/>
        </p:spPr>
        <p:txBody>
          <a:bodyPr wrap="none" rtlCol="0">
            <a:spAutoFit/>
          </a:bodyPr>
          <a:lstStyle/>
          <a:p>
            <a:pPr algn="ctr"/>
            <a:r>
              <a:rPr lang="en-US" sz="2000" dirty="0">
                <a:latin typeface="Arial" panose="020B0604020202020204" pitchFamily="34" charset="0"/>
                <a:cs typeface="Arial" panose="020B0604020202020204" pitchFamily="34" charset="0"/>
              </a:rPr>
              <a:t>Misclassification (error) Rate:</a:t>
            </a:r>
          </a:p>
        </p:txBody>
      </p:sp>
    </p:spTree>
    <p:extLst>
      <p:ext uri="{BB962C8B-B14F-4D97-AF65-F5344CB8AC3E}">
        <p14:creationId xmlns:p14="http://schemas.microsoft.com/office/powerpoint/2010/main" val="2712088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C0B8BA-5AF3-47F7-B20A-18274C5EB520}"/>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87791B4E-CC1A-4CFD-AFD9-49DE949CE08D}"/>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64A99B91-1703-40D7-8D67-B81C5A9248FB}"/>
              </a:ext>
            </a:extLst>
          </p:cNvPr>
          <p:cNvSpPr/>
          <p:nvPr/>
        </p:nvSpPr>
        <p:spPr bwMode="auto">
          <a:xfrm>
            <a:off x="1447800" y="266700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0C1C7878-41AF-4CEC-A157-0B3C688A50A9}"/>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FA46C506-9221-48F0-A96B-DDD3CAFFEB5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415C2703-A435-4886-BC94-B5665C831648}"/>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29145887-CCD4-402E-BCB2-23EE81287EB0}"/>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61CA7971-1ACB-44B7-A1E2-4DF92ABE4305}"/>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702F77B5-728B-4C70-B610-7940C1937F7F}"/>
              </a:ext>
            </a:extLst>
          </p:cNvPr>
          <p:cNvSpPr txBox="1"/>
          <p:nvPr/>
        </p:nvSpPr>
        <p:spPr>
          <a:xfrm>
            <a:off x="5385264" y="2320004"/>
            <a:ext cx="1696490"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TP / (TP+FP)</a:t>
            </a:r>
          </a:p>
        </p:txBody>
      </p:sp>
      <p:sp>
        <p:nvSpPr>
          <p:cNvPr id="13" name="TextBox 12">
            <a:extLst>
              <a:ext uri="{FF2B5EF4-FFF2-40B4-BE49-F238E27FC236}">
                <a16:creationId xmlns:a16="http://schemas.microsoft.com/office/drawing/2014/main" id="{A6D83D65-4876-435C-B517-79EE773B0C72}"/>
              </a:ext>
            </a:extLst>
          </p:cNvPr>
          <p:cNvSpPr txBox="1"/>
          <p:nvPr/>
        </p:nvSpPr>
        <p:spPr>
          <a:xfrm>
            <a:off x="4419600" y="2828956"/>
            <a:ext cx="4046656" cy="160043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12121"/>
                </a:solidFill>
                <a:effectLst/>
                <a:latin typeface="Roboto"/>
              </a:rPr>
              <a:t>When a positive value is predicted, how often is the prediction correct? In other words: How "precise" is the classifier when predicting positive instances?</a:t>
            </a:r>
          </a:p>
          <a:p>
            <a:pPr marL="285750" indent="-285750">
              <a:buFont typeface="Arial" panose="020B0604020202020204" pitchFamily="34" charset="0"/>
              <a:buChar char="•"/>
            </a:pPr>
            <a:endParaRPr lang="en-US" sz="1400" dirty="0">
              <a:solidFill>
                <a:srgbClr val="212121"/>
              </a:solidFill>
              <a:latin typeface="Roboto"/>
            </a:endParaRPr>
          </a:p>
          <a:p>
            <a:pPr marL="285750" indent="-285750">
              <a:buFont typeface="Arial" panose="020B0604020202020204" pitchFamily="34" charset="0"/>
              <a:buChar char="•"/>
            </a:pPr>
            <a:r>
              <a:rPr lang="en-US" sz="1400" dirty="0">
                <a:solidFill>
                  <a:srgbClr val="212121"/>
                </a:solidFill>
                <a:latin typeface="Roboto"/>
              </a:rPr>
              <a:t>Also referred to as Positive Predictive Value</a:t>
            </a:r>
            <a:endParaRPr lang="en-US" sz="1400" b="0" i="0" dirty="0">
              <a:solidFill>
                <a:srgbClr val="212121"/>
              </a:solidFill>
              <a:effectLst/>
              <a:latin typeface="Roboto"/>
            </a:endParaRPr>
          </a:p>
          <a:p>
            <a:endParaRPr lang="en-US" sz="1400" b="0" i="0" dirty="0">
              <a:solidFill>
                <a:srgbClr val="212121"/>
              </a:solidFill>
              <a:effectLst/>
              <a:latin typeface="Roboto"/>
            </a:endParaRPr>
          </a:p>
        </p:txBody>
      </p:sp>
      <p:sp>
        <p:nvSpPr>
          <p:cNvPr id="14" name="TextBox 13">
            <a:extLst>
              <a:ext uri="{FF2B5EF4-FFF2-40B4-BE49-F238E27FC236}">
                <a16:creationId xmlns:a16="http://schemas.microsoft.com/office/drawing/2014/main" id="{A52240B4-AB87-4A52-8540-3FE230390A5B}"/>
              </a:ext>
            </a:extLst>
          </p:cNvPr>
          <p:cNvSpPr txBox="1"/>
          <p:nvPr/>
        </p:nvSpPr>
        <p:spPr>
          <a:xfrm>
            <a:off x="5505361" y="1749497"/>
            <a:ext cx="1537601" cy="461665"/>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Precision:</a:t>
            </a:r>
          </a:p>
        </p:txBody>
      </p:sp>
    </p:spTree>
    <p:extLst>
      <p:ext uri="{BB962C8B-B14F-4D97-AF65-F5344CB8AC3E}">
        <p14:creationId xmlns:p14="http://schemas.microsoft.com/office/powerpoint/2010/main" val="4281943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5BCF56-17FF-4436-BAB1-7A5F4A86F718}"/>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16" name="Rectangle 15">
            <a:extLst>
              <a:ext uri="{FF2B5EF4-FFF2-40B4-BE49-F238E27FC236}">
                <a16:creationId xmlns:a16="http://schemas.microsoft.com/office/drawing/2014/main" id="{769289A8-C325-4191-85E8-0B8549A890C3}"/>
              </a:ext>
            </a:extLst>
          </p:cNvPr>
          <p:cNvSpPr/>
          <p:nvPr/>
        </p:nvSpPr>
        <p:spPr bwMode="auto">
          <a:xfrm>
            <a:off x="2590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17" name="Rectangle 16">
            <a:extLst>
              <a:ext uri="{FF2B5EF4-FFF2-40B4-BE49-F238E27FC236}">
                <a16:creationId xmlns:a16="http://schemas.microsoft.com/office/drawing/2014/main" id="{1B248F8C-9ACB-4806-9F0F-1F948B337913}"/>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18" name="Rectangle 17">
            <a:extLst>
              <a:ext uri="{FF2B5EF4-FFF2-40B4-BE49-F238E27FC236}">
                <a16:creationId xmlns:a16="http://schemas.microsoft.com/office/drawing/2014/main" id="{A2EFAE14-FDD9-4226-A2F1-A67449D87C68}"/>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19" name="TextBox 18">
            <a:extLst>
              <a:ext uri="{FF2B5EF4-FFF2-40B4-BE49-F238E27FC236}">
                <a16:creationId xmlns:a16="http://schemas.microsoft.com/office/drawing/2014/main" id="{17224697-2B86-4731-AE19-7DDCF22E9AF6}"/>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20" name="TextBox 19">
            <a:extLst>
              <a:ext uri="{FF2B5EF4-FFF2-40B4-BE49-F238E27FC236}">
                <a16:creationId xmlns:a16="http://schemas.microsoft.com/office/drawing/2014/main" id="{104FDD58-4337-42D3-81F9-7B59935C250F}"/>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21" name="TextBox 20">
            <a:extLst>
              <a:ext uri="{FF2B5EF4-FFF2-40B4-BE49-F238E27FC236}">
                <a16:creationId xmlns:a16="http://schemas.microsoft.com/office/drawing/2014/main" id="{65EEFED6-85D7-4F0B-AB5A-4B577E7CCB7B}"/>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22" name="TextBox 21">
            <a:extLst>
              <a:ext uri="{FF2B5EF4-FFF2-40B4-BE49-F238E27FC236}">
                <a16:creationId xmlns:a16="http://schemas.microsoft.com/office/drawing/2014/main" id="{D7E2BE25-26B6-45A6-A59A-58266080E00B}"/>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23" name="TextBox 22">
            <a:extLst>
              <a:ext uri="{FF2B5EF4-FFF2-40B4-BE49-F238E27FC236}">
                <a16:creationId xmlns:a16="http://schemas.microsoft.com/office/drawing/2014/main" id="{3B7B7C31-38F6-47A9-BCE0-70898EA36DA4}"/>
              </a:ext>
            </a:extLst>
          </p:cNvPr>
          <p:cNvSpPr txBox="1"/>
          <p:nvPr/>
        </p:nvSpPr>
        <p:spPr>
          <a:xfrm>
            <a:off x="5385264" y="2320004"/>
            <a:ext cx="171091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TP / (TP+FN)</a:t>
            </a:r>
          </a:p>
        </p:txBody>
      </p:sp>
      <p:sp>
        <p:nvSpPr>
          <p:cNvPr id="24" name="TextBox 23">
            <a:extLst>
              <a:ext uri="{FF2B5EF4-FFF2-40B4-BE49-F238E27FC236}">
                <a16:creationId xmlns:a16="http://schemas.microsoft.com/office/drawing/2014/main" id="{DB699C91-65BA-46D8-8D38-8B4DBB56F90E}"/>
              </a:ext>
            </a:extLst>
          </p:cNvPr>
          <p:cNvSpPr txBox="1"/>
          <p:nvPr/>
        </p:nvSpPr>
        <p:spPr>
          <a:xfrm>
            <a:off x="4419600" y="2886209"/>
            <a:ext cx="4046656" cy="1384995"/>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212121"/>
                </a:solidFill>
                <a:effectLst/>
                <a:latin typeface="Roboto"/>
              </a:rPr>
              <a:t>Ability of a classification model to identify all relevant instances</a:t>
            </a:r>
          </a:p>
          <a:p>
            <a:pPr marL="285750" indent="-285750">
              <a:buFont typeface="Arial" panose="020B0604020202020204" pitchFamily="34" charset="0"/>
              <a:buChar char="•"/>
            </a:pPr>
            <a:r>
              <a:rPr lang="en-US" sz="1400" b="0" i="0" dirty="0">
                <a:solidFill>
                  <a:srgbClr val="212121"/>
                </a:solidFill>
                <a:effectLst/>
                <a:latin typeface="Roboto"/>
              </a:rPr>
              <a:t>Also referred to as Sensitivity, Probability of Detection, True Positive Rate</a:t>
            </a:r>
          </a:p>
          <a:p>
            <a:br>
              <a:rPr lang="en-US" sz="1400" dirty="0"/>
            </a:br>
            <a:endParaRPr lang="en-US" sz="1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70031B7-045A-4669-88C9-8FA1F14AF3A9}"/>
              </a:ext>
            </a:extLst>
          </p:cNvPr>
          <p:cNvSpPr txBox="1"/>
          <p:nvPr/>
        </p:nvSpPr>
        <p:spPr>
          <a:xfrm>
            <a:off x="5677107" y="1712468"/>
            <a:ext cx="112723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Recall:</a:t>
            </a:r>
          </a:p>
        </p:txBody>
      </p:sp>
    </p:spTree>
    <p:extLst>
      <p:ext uri="{BB962C8B-B14F-4D97-AF65-F5344CB8AC3E}">
        <p14:creationId xmlns:p14="http://schemas.microsoft.com/office/powerpoint/2010/main" val="2020265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E2AA5B-9DE7-4A87-B0F0-55C8AD4B3FDF}"/>
              </a:ext>
            </a:extLst>
          </p:cNvPr>
          <p:cNvSpPr/>
          <p:nvPr/>
        </p:nvSpPr>
        <p:spPr bwMode="auto">
          <a:xfrm>
            <a:off x="1447800" y="1809750"/>
            <a:ext cx="1143000" cy="85725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9E20C742-1E16-4A29-89CA-905DBD3A1840}"/>
              </a:ext>
            </a:extLst>
          </p:cNvPr>
          <p:cNvSpPr/>
          <p:nvPr/>
        </p:nvSpPr>
        <p:spPr bwMode="auto">
          <a:xfrm>
            <a:off x="2590800" y="180975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8526979C-AA2D-4609-BF25-2B8D91B7A08F}"/>
              </a:ext>
            </a:extLst>
          </p:cNvPr>
          <p:cNvSpPr/>
          <p:nvPr/>
        </p:nvSpPr>
        <p:spPr bwMode="auto">
          <a:xfrm>
            <a:off x="1447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8CFFE718-EBEC-41FE-9591-E0FB4FC3ADC2}"/>
              </a:ext>
            </a:extLst>
          </p:cNvPr>
          <p:cNvSpPr/>
          <p:nvPr/>
        </p:nvSpPr>
        <p:spPr bwMode="auto">
          <a:xfrm>
            <a:off x="2590800" y="2667000"/>
            <a:ext cx="1143000" cy="85725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C7A05F2B-A5FC-4E00-A73F-552F47CB25A4}"/>
              </a:ext>
            </a:extLst>
          </p:cNvPr>
          <p:cNvSpPr txBox="1"/>
          <p:nvPr/>
        </p:nvSpPr>
        <p:spPr>
          <a:xfrm>
            <a:off x="1581519" y="1348085"/>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No</a:t>
            </a:r>
          </a:p>
        </p:txBody>
      </p:sp>
      <p:sp>
        <p:nvSpPr>
          <p:cNvPr id="9" name="TextBox 8">
            <a:extLst>
              <a:ext uri="{FF2B5EF4-FFF2-40B4-BE49-F238E27FC236}">
                <a16:creationId xmlns:a16="http://schemas.microsoft.com/office/drawing/2014/main" id="{A0DC91EF-B3B9-493B-9634-DA87767192AC}"/>
              </a:ext>
            </a:extLst>
          </p:cNvPr>
          <p:cNvSpPr txBox="1"/>
          <p:nvPr/>
        </p:nvSpPr>
        <p:spPr>
          <a:xfrm>
            <a:off x="2667000" y="1348084"/>
            <a:ext cx="875561"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Predicted </a:t>
            </a:r>
          </a:p>
          <a:p>
            <a:pPr algn="ctr"/>
            <a:r>
              <a:rPr lang="en-US" sz="1200" dirty="0">
                <a:latin typeface="Arial" panose="020B0604020202020204" pitchFamily="34" charset="0"/>
                <a:cs typeface="Arial" panose="020B0604020202020204" pitchFamily="34" charset="0"/>
              </a:rPr>
              <a:t>Yes</a:t>
            </a:r>
          </a:p>
        </p:txBody>
      </p:sp>
      <p:sp>
        <p:nvSpPr>
          <p:cNvPr id="10" name="TextBox 9">
            <a:extLst>
              <a:ext uri="{FF2B5EF4-FFF2-40B4-BE49-F238E27FC236}">
                <a16:creationId xmlns:a16="http://schemas.microsoft.com/office/drawing/2014/main" id="{B6B7A294-9E5D-4EFE-98F1-0E6122A88B06}"/>
              </a:ext>
            </a:extLst>
          </p:cNvPr>
          <p:cNvSpPr txBox="1"/>
          <p:nvPr/>
        </p:nvSpPr>
        <p:spPr>
          <a:xfrm>
            <a:off x="828901" y="2093076"/>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No</a:t>
            </a:r>
          </a:p>
        </p:txBody>
      </p:sp>
      <p:sp>
        <p:nvSpPr>
          <p:cNvPr id="11" name="TextBox 10">
            <a:extLst>
              <a:ext uri="{FF2B5EF4-FFF2-40B4-BE49-F238E27FC236}">
                <a16:creationId xmlns:a16="http://schemas.microsoft.com/office/drawing/2014/main" id="{80C8521F-D93F-4A6D-B226-48B31D858586}"/>
              </a:ext>
            </a:extLst>
          </p:cNvPr>
          <p:cNvSpPr txBox="1"/>
          <p:nvPr/>
        </p:nvSpPr>
        <p:spPr>
          <a:xfrm>
            <a:off x="859523" y="2897832"/>
            <a:ext cx="611065" cy="461665"/>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Actual</a:t>
            </a:r>
          </a:p>
          <a:p>
            <a:pPr algn="ctr"/>
            <a:r>
              <a:rPr lang="en-US" sz="1200" dirty="0">
                <a:latin typeface="Arial" panose="020B0604020202020204" pitchFamily="34" charset="0"/>
                <a:cs typeface="Arial" panose="020B0604020202020204" pitchFamily="34" charset="0"/>
              </a:rPr>
              <a:t>Yes</a:t>
            </a:r>
          </a:p>
        </p:txBody>
      </p:sp>
      <p:sp>
        <p:nvSpPr>
          <p:cNvPr id="12" name="TextBox 11">
            <a:extLst>
              <a:ext uri="{FF2B5EF4-FFF2-40B4-BE49-F238E27FC236}">
                <a16:creationId xmlns:a16="http://schemas.microsoft.com/office/drawing/2014/main" id="{EF764DCF-4506-4C3B-A742-838E57D95F96}"/>
              </a:ext>
            </a:extLst>
          </p:cNvPr>
          <p:cNvSpPr txBox="1"/>
          <p:nvPr/>
        </p:nvSpPr>
        <p:spPr>
          <a:xfrm>
            <a:off x="4495800" y="2331182"/>
            <a:ext cx="4636206"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(2*precision*recall) / (precision + recall)</a:t>
            </a:r>
          </a:p>
        </p:txBody>
      </p:sp>
      <p:sp>
        <p:nvSpPr>
          <p:cNvPr id="13" name="TextBox 12">
            <a:extLst>
              <a:ext uri="{FF2B5EF4-FFF2-40B4-BE49-F238E27FC236}">
                <a16:creationId xmlns:a16="http://schemas.microsoft.com/office/drawing/2014/main" id="{F8831640-7064-4479-90F0-CE2C6B3CAB18}"/>
              </a:ext>
            </a:extLst>
          </p:cNvPr>
          <p:cNvSpPr txBox="1"/>
          <p:nvPr/>
        </p:nvSpPr>
        <p:spPr>
          <a:xfrm>
            <a:off x="4419600" y="2886209"/>
            <a:ext cx="4046656" cy="800219"/>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212121"/>
                </a:solidFill>
                <a:effectLst/>
                <a:latin typeface="Roboto"/>
              </a:rPr>
              <a:t>A single metric that combines recall and precision using the harmonic mean</a:t>
            </a:r>
            <a:br>
              <a:rPr lang="en-US" sz="1400" dirty="0"/>
            </a:br>
            <a:endParaRPr lang="en-US"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5DCDF4B-0FF1-4112-B1C7-5184BF6D693C}"/>
              </a:ext>
            </a:extLst>
          </p:cNvPr>
          <p:cNvSpPr txBox="1"/>
          <p:nvPr/>
        </p:nvSpPr>
        <p:spPr>
          <a:xfrm>
            <a:off x="5794018" y="1714600"/>
            <a:ext cx="151836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F1 Score:</a:t>
            </a:r>
          </a:p>
        </p:txBody>
      </p:sp>
    </p:spTree>
    <p:extLst>
      <p:ext uri="{BB962C8B-B14F-4D97-AF65-F5344CB8AC3E}">
        <p14:creationId xmlns:p14="http://schemas.microsoft.com/office/powerpoint/2010/main" val="2439214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5790-B82B-46AE-BD07-6FA45B1A4FA4}"/>
              </a:ext>
            </a:extLst>
          </p:cNvPr>
          <p:cNvSpPr>
            <a:spLocks noGrp="1"/>
          </p:cNvSpPr>
          <p:nvPr>
            <p:ph type="title"/>
          </p:nvPr>
        </p:nvSpPr>
        <p:spPr/>
        <p:txBody>
          <a:bodyPr/>
          <a:lstStyle/>
          <a:p>
            <a:r>
              <a:rPr lang="en-US" dirty="0"/>
              <a:t>Let’s look at a couple of examples:</a:t>
            </a:r>
          </a:p>
        </p:txBody>
      </p:sp>
      <p:sp>
        <p:nvSpPr>
          <p:cNvPr id="3" name="Content Placeholder 2">
            <a:extLst>
              <a:ext uri="{FF2B5EF4-FFF2-40B4-BE49-F238E27FC236}">
                <a16:creationId xmlns:a16="http://schemas.microsoft.com/office/drawing/2014/main" id="{D31C5E50-23F6-4E38-B89A-0764CF87D250}"/>
              </a:ext>
            </a:extLst>
          </p:cNvPr>
          <p:cNvSpPr>
            <a:spLocks noGrp="1"/>
          </p:cNvSpPr>
          <p:nvPr>
            <p:ph idx="1"/>
          </p:nvPr>
        </p:nvSpPr>
        <p:spPr/>
        <p:txBody>
          <a:bodyPr/>
          <a:lstStyle/>
          <a:p>
            <a:r>
              <a:rPr lang="en-US" dirty="0"/>
              <a:t>Medical Test</a:t>
            </a:r>
          </a:p>
          <a:p>
            <a:pPr lvl="1"/>
            <a:r>
              <a:rPr lang="en-US" dirty="0"/>
              <a:t>is the patient sick or not sick)</a:t>
            </a:r>
          </a:p>
          <a:p>
            <a:pPr marL="342900" lvl="1" indent="0">
              <a:buNone/>
            </a:pPr>
            <a:endParaRPr lang="en-US" dirty="0"/>
          </a:p>
          <a:p>
            <a:r>
              <a:rPr lang="en-US" dirty="0"/>
              <a:t>Spam Detector</a:t>
            </a:r>
          </a:p>
          <a:p>
            <a:pPr lvl="1"/>
            <a:r>
              <a:rPr lang="en-US" dirty="0"/>
              <a:t>is the email spam or not spam</a:t>
            </a:r>
          </a:p>
        </p:txBody>
      </p:sp>
    </p:spTree>
    <p:extLst>
      <p:ext uri="{BB962C8B-B14F-4D97-AF65-F5344CB8AC3E}">
        <p14:creationId xmlns:p14="http://schemas.microsoft.com/office/powerpoint/2010/main" val="816124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B5B4-B3C1-4AEB-8B79-04E2CF95E505}"/>
              </a:ext>
            </a:extLst>
          </p:cNvPr>
          <p:cNvSpPr>
            <a:spLocks noGrp="1"/>
          </p:cNvSpPr>
          <p:nvPr>
            <p:ph type="title"/>
          </p:nvPr>
        </p:nvSpPr>
        <p:spPr/>
        <p:txBody>
          <a:bodyPr/>
          <a:lstStyle/>
          <a:p>
            <a:r>
              <a:rPr lang="en-US" dirty="0"/>
              <a:t>A medical test</a:t>
            </a:r>
          </a:p>
        </p:txBody>
      </p:sp>
      <p:sp>
        <p:nvSpPr>
          <p:cNvPr id="4" name="Rectangle 3">
            <a:extLst>
              <a:ext uri="{FF2B5EF4-FFF2-40B4-BE49-F238E27FC236}">
                <a16:creationId xmlns:a16="http://schemas.microsoft.com/office/drawing/2014/main" id="{79F95BCD-6441-4A97-8C81-52DD32A99A67}"/>
              </a:ext>
            </a:extLst>
          </p:cNvPr>
          <p:cNvSpPr/>
          <p:nvPr/>
        </p:nvSpPr>
        <p:spPr bwMode="auto">
          <a:xfrm>
            <a:off x="1752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5" name="Rectangle 4">
            <a:extLst>
              <a:ext uri="{FF2B5EF4-FFF2-40B4-BE49-F238E27FC236}">
                <a16:creationId xmlns:a16="http://schemas.microsoft.com/office/drawing/2014/main" id="{260CFC8B-9765-4545-9DF8-6E0380645B2C}"/>
              </a:ext>
            </a:extLst>
          </p:cNvPr>
          <p:cNvSpPr/>
          <p:nvPr/>
        </p:nvSpPr>
        <p:spPr bwMode="auto">
          <a:xfrm>
            <a:off x="2895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6" name="Rectangle 5">
            <a:extLst>
              <a:ext uri="{FF2B5EF4-FFF2-40B4-BE49-F238E27FC236}">
                <a16:creationId xmlns:a16="http://schemas.microsoft.com/office/drawing/2014/main" id="{5FD32254-95C0-498E-AA07-1E3D28DB82E1}"/>
              </a:ext>
            </a:extLst>
          </p:cNvPr>
          <p:cNvSpPr/>
          <p:nvPr/>
        </p:nvSpPr>
        <p:spPr bwMode="auto">
          <a:xfrm>
            <a:off x="1752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7" name="Rectangle 6">
            <a:extLst>
              <a:ext uri="{FF2B5EF4-FFF2-40B4-BE49-F238E27FC236}">
                <a16:creationId xmlns:a16="http://schemas.microsoft.com/office/drawing/2014/main" id="{52F4C6A8-D98B-4F79-BA4C-D040D461B4B5}"/>
              </a:ext>
            </a:extLst>
          </p:cNvPr>
          <p:cNvSpPr/>
          <p:nvPr/>
        </p:nvSpPr>
        <p:spPr bwMode="auto">
          <a:xfrm>
            <a:off x="2895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8" name="TextBox 7">
            <a:extLst>
              <a:ext uri="{FF2B5EF4-FFF2-40B4-BE49-F238E27FC236}">
                <a16:creationId xmlns:a16="http://schemas.microsoft.com/office/drawing/2014/main" id="{6DBAF61D-4DBC-496E-BB6D-E2EC55CD9F2C}"/>
              </a:ext>
            </a:extLst>
          </p:cNvPr>
          <p:cNvSpPr txBox="1"/>
          <p:nvPr/>
        </p:nvSpPr>
        <p:spPr>
          <a:xfrm>
            <a:off x="1840385" y="1250446"/>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Diagnosed Healthy</a:t>
            </a:r>
          </a:p>
        </p:txBody>
      </p:sp>
      <p:sp>
        <p:nvSpPr>
          <p:cNvPr id="9" name="TextBox 8">
            <a:extLst>
              <a:ext uri="{FF2B5EF4-FFF2-40B4-BE49-F238E27FC236}">
                <a16:creationId xmlns:a16="http://schemas.microsoft.com/office/drawing/2014/main" id="{43E348A6-8FDE-484E-A482-F9C43D6BE2A0}"/>
              </a:ext>
            </a:extLst>
          </p:cNvPr>
          <p:cNvSpPr txBox="1"/>
          <p:nvPr/>
        </p:nvSpPr>
        <p:spPr>
          <a:xfrm>
            <a:off x="2971800" y="1252834"/>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Diagnosed Sick</a:t>
            </a:r>
          </a:p>
        </p:txBody>
      </p:sp>
      <p:sp>
        <p:nvSpPr>
          <p:cNvPr id="10" name="TextBox 9">
            <a:extLst>
              <a:ext uri="{FF2B5EF4-FFF2-40B4-BE49-F238E27FC236}">
                <a16:creationId xmlns:a16="http://schemas.microsoft.com/office/drawing/2014/main" id="{B2B0AA9D-0A7C-4D02-B786-198C66F76743}"/>
              </a:ext>
            </a:extLst>
          </p:cNvPr>
          <p:cNvSpPr txBox="1"/>
          <p:nvPr/>
        </p:nvSpPr>
        <p:spPr>
          <a:xfrm>
            <a:off x="987590" y="2051222"/>
            <a:ext cx="70403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Healthy</a:t>
            </a:r>
          </a:p>
        </p:txBody>
      </p:sp>
      <p:sp>
        <p:nvSpPr>
          <p:cNvPr id="11" name="TextBox 10">
            <a:extLst>
              <a:ext uri="{FF2B5EF4-FFF2-40B4-BE49-F238E27FC236}">
                <a16:creationId xmlns:a16="http://schemas.microsoft.com/office/drawing/2014/main" id="{E72CF19A-7FE4-4FF8-BD2F-817779E141BC}"/>
              </a:ext>
            </a:extLst>
          </p:cNvPr>
          <p:cNvSpPr txBox="1"/>
          <p:nvPr/>
        </p:nvSpPr>
        <p:spPr>
          <a:xfrm>
            <a:off x="1216819" y="2815279"/>
            <a:ext cx="47481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Sick</a:t>
            </a:r>
          </a:p>
        </p:txBody>
      </p:sp>
      <p:pic>
        <p:nvPicPr>
          <p:cNvPr id="12" name="Picture 2" descr="ᐈ Person cartoon stock images, Royalty Free sick person cartoon animated |  download on Depositphotos®">
            <a:extLst>
              <a:ext uri="{FF2B5EF4-FFF2-40B4-BE49-F238E27FC236}">
                <a16:creationId xmlns:a16="http://schemas.microsoft.com/office/drawing/2014/main" id="{1E0DC954-A4FD-4BB0-85F4-D6AD5914F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219" y="2585594"/>
            <a:ext cx="704850" cy="78796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ᐈ Person cartoon stock images, Royalty Free sick person cartoon animated |  download on Depositphotos®">
            <a:extLst>
              <a:ext uri="{FF2B5EF4-FFF2-40B4-BE49-F238E27FC236}">
                <a16:creationId xmlns:a16="http://schemas.microsoft.com/office/drawing/2014/main" id="{B0B009F5-3698-4FDF-9FC5-1124EDC1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016" y="2583820"/>
            <a:ext cx="704850" cy="7879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miley face emoticons “save people energy” - Energy Live News">
            <a:extLst>
              <a:ext uri="{FF2B5EF4-FFF2-40B4-BE49-F238E27FC236}">
                <a16:creationId xmlns:a16="http://schemas.microsoft.com/office/drawing/2014/main" id="{BEADF5B4-F982-4A42-8687-2DC5E42C0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75" t="2672" r="5118" b="-1"/>
          <a:stretch/>
        </p:blipFill>
        <p:spPr bwMode="auto">
          <a:xfrm>
            <a:off x="2923309" y="1720685"/>
            <a:ext cx="1023784" cy="66107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C541A844-FE15-4273-A2D6-23CD58A93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444" y="2622332"/>
            <a:ext cx="269845" cy="1795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Ｘ光線 Images, Stock Photos &amp; Vectors | Shutterstock">
            <a:extLst>
              <a:ext uri="{FF2B5EF4-FFF2-40B4-BE49-F238E27FC236}">
                <a16:creationId xmlns:a16="http://schemas.microsoft.com/office/drawing/2014/main" id="{4EA7F10E-C5C9-4AAE-9C1F-08AD520B4EB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067" t="24286" r="25384" b="30556"/>
          <a:stretch/>
        </p:blipFill>
        <p:spPr bwMode="auto">
          <a:xfrm>
            <a:off x="2538875" y="2594913"/>
            <a:ext cx="269846" cy="2703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Ｘ光線 Images, Stock Photos &amp; Vectors | Shutterstock">
            <a:extLst>
              <a:ext uri="{FF2B5EF4-FFF2-40B4-BE49-F238E27FC236}">
                <a16:creationId xmlns:a16="http://schemas.microsoft.com/office/drawing/2014/main" id="{EE5DAB05-375F-45EA-97C1-04E08F4AAB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067" t="24286" r="25384" b="30556"/>
          <a:stretch/>
        </p:blipFill>
        <p:spPr bwMode="auto">
          <a:xfrm>
            <a:off x="3807382" y="1746225"/>
            <a:ext cx="215911" cy="2162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A8C2AA4-1D59-4E01-A5B0-05B04FDE5CC2}"/>
              </a:ext>
            </a:extLst>
          </p:cNvPr>
          <p:cNvSpPr txBox="1"/>
          <p:nvPr/>
        </p:nvSpPr>
        <p:spPr>
          <a:xfrm>
            <a:off x="3598144" y="3110250"/>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TP</a:t>
            </a:r>
          </a:p>
        </p:txBody>
      </p:sp>
      <p:pic>
        <p:nvPicPr>
          <p:cNvPr id="19" name="Picture 2" descr="Smiley face emoticons “save people energy” - Energy Live News">
            <a:extLst>
              <a:ext uri="{FF2B5EF4-FFF2-40B4-BE49-F238E27FC236}">
                <a16:creationId xmlns:a16="http://schemas.microsoft.com/office/drawing/2014/main" id="{15860D33-9D30-40B4-9554-5F9D8CC90E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75" t="2672" r="5118" b="-1"/>
          <a:stretch/>
        </p:blipFill>
        <p:spPr bwMode="auto">
          <a:xfrm>
            <a:off x="1771948" y="1723208"/>
            <a:ext cx="1023784" cy="6610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9870851A-48E5-443E-9DB8-2B6868473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444" y="1746225"/>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E053E40-93C5-4FC7-B65B-BB9A3FE0564E}"/>
              </a:ext>
            </a:extLst>
          </p:cNvPr>
          <p:cNvSpPr txBox="1"/>
          <p:nvPr/>
        </p:nvSpPr>
        <p:spPr>
          <a:xfrm>
            <a:off x="2452613" y="2253000"/>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TN</a:t>
            </a:r>
          </a:p>
        </p:txBody>
      </p:sp>
      <p:sp>
        <p:nvSpPr>
          <p:cNvPr id="22" name="TextBox 21">
            <a:extLst>
              <a:ext uri="{FF2B5EF4-FFF2-40B4-BE49-F238E27FC236}">
                <a16:creationId xmlns:a16="http://schemas.microsoft.com/office/drawing/2014/main" id="{58C94EC5-8F11-4866-9C2B-0BDDC759A434}"/>
              </a:ext>
            </a:extLst>
          </p:cNvPr>
          <p:cNvSpPr txBox="1"/>
          <p:nvPr/>
        </p:nvSpPr>
        <p:spPr>
          <a:xfrm>
            <a:off x="2444977" y="3030977"/>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FN</a:t>
            </a:r>
          </a:p>
        </p:txBody>
      </p:sp>
      <p:sp>
        <p:nvSpPr>
          <p:cNvPr id="23" name="TextBox 22">
            <a:extLst>
              <a:ext uri="{FF2B5EF4-FFF2-40B4-BE49-F238E27FC236}">
                <a16:creationId xmlns:a16="http://schemas.microsoft.com/office/drawing/2014/main" id="{71AE1F06-105D-4F40-A986-387FD10C62FD}"/>
              </a:ext>
            </a:extLst>
          </p:cNvPr>
          <p:cNvSpPr txBox="1"/>
          <p:nvPr/>
        </p:nvSpPr>
        <p:spPr>
          <a:xfrm>
            <a:off x="3594103" y="2272783"/>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FP</a:t>
            </a:r>
          </a:p>
        </p:txBody>
      </p:sp>
      <p:sp>
        <p:nvSpPr>
          <p:cNvPr id="24" name="TextBox 23">
            <a:extLst>
              <a:ext uri="{FF2B5EF4-FFF2-40B4-BE49-F238E27FC236}">
                <a16:creationId xmlns:a16="http://schemas.microsoft.com/office/drawing/2014/main" id="{CEFC4264-2998-4C0F-B569-E08204B02171}"/>
              </a:ext>
            </a:extLst>
          </p:cNvPr>
          <p:cNvSpPr txBox="1"/>
          <p:nvPr/>
        </p:nvSpPr>
        <p:spPr>
          <a:xfrm>
            <a:off x="4413334" y="1536174"/>
            <a:ext cx="4425866"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two errors that we can make FP and FN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C0F3EE8-49E5-4C7F-A4F1-7B7846632FB6}"/>
              </a:ext>
            </a:extLst>
          </p:cNvPr>
          <p:cNvSpPr txBox="1"/>
          <p:nvPr/>
        </p:nvSpPr>
        <p:spPr>
          <a:xfrm>
            <a:off x="1149201" y="3671242"/>
            <a:ext cx="7615354"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Each error will have some cost, but (depending on the severity of the illness and the invasiveness of the test) we may want to prefer Diagnosed Sick when they are Healthy over Diagnosed Healthy when they are sick.</a:t>
            </a:r>
          </a:p>
        </p:txBody>
      </p:sp>
    </p:spTree>
    <p:extLst>
      <p:ext uri="{BB962C8B-B14F-4D97-AF65-F5344CB8AC3E}">
        <p14:creationId xmlns:p14="http://schemas.microsoft.com/office/powerpoint/2010/main" val="341242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D88E-BDC6-448D-B3AC-85806273B677}"/>
              </a:ext>
            </a:extLst>
          </p:cNvPr>
          <p:cNvSpPr>
            <a:spLocks noGrp="1"/>
          </p:cNvSpPr>
          <p:nvPr>
            <p:ph type="title"/>
          </p:nvPr>
        </p:nvSpPr>
        <p:spPr/>
        <p:txBody>
          <a:bodyPr/>
          <a:lstStyle/>
          <a:p>
            <a:r>
              <a:rPr lang="en-US" dirty="0"/>
              <a:t>A spam detector</a:t>
            </a:r>
          </a:p>
        </p:txBody>
      </p:sp>
      <p:sp>
        <p:nvSpPr>
          <p:cNvPr id="4" name="Slide Number Placeholder 3">
            <a:extLst>
              <a:ext uri="{FF2B5EF4-FFF2-40B4-BE49-F238E27FC236}">
                <a16:creationId xmlns:a16="http://schemas.microsoft.com/office/drawing/2014/main" id="{46B146E3-0648-4178-81D8-99235895CEC0}"/>
              </a:ext>
            </a:extLst>
          </p:cNvPr>
          <p:cNvSpPr txBox="1">
            <a:spLocks/>
          </p:cNvSpPr>
          <p:nvPr/>
        </p:nvSpPr>
        <p:spPr>
          <a:xfrm>
            <a:off x="6553200" y="4286251"/>
            <a:ext cx="2133600" cy="273844"/>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79A9A4E-4C82-4D44-9372-C31BB3818094}" type="slidenum">
              <a:rPr lang="en-US" smtClean="0"/>
              <a:pPr/>
              <a:t>46</a:t>
            </a:fld>
            <a:endParaRPr lang="en-US" dirty="0"/>
          </a:p>
        </p:txBody>
      </p:sp>
      <p:sp>
        <p:nvSpPr>
          <p:cNvPr id="5" name="Rectangle 4">
            <a:extLst>
              <a:ext uri="{FF2B5EF4-FFF2-40B4-BE49-F238E27FC236}">
                <a16:creationId xmlns:a16="http://schemas.microsoft.com/office/drawing/2014/main" id="{A1CD3B37-343D-438E-8F3A-DAE0D1CF1775}"/>
              </a:ext>
            </a:extLst>
          </p:cNvPr>
          <p:cNvSpPr/>
          <p:nvPr/>
        </p:nvSpPr>
        <p:spPr bwMode="auto">
          <a:xfrm>
            <a:off x="1752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TN</a:t>
            </a:r>
          </a:p>
        </p:txBody>
      </p:sp>
      <p:sp>
        <p:nvSpPr>
          <p:cNvPr id="6" name="Rectangle 5">
            <a:extLst>
              <a:ext uri="{FF2B5EF4-FFF2-40B4-BE49-F238E27FC236}">
                <a16:creationId xmlns:a16="http://schemas.microsoft.com/office/drawing/2014/main" id="{D0D32653-B274-4ED3-AA52-168383AB4733}"/>
              </a:ext>
            </a:extLst>
          </p:cNvPr>
          <p:cNvSpPr/>
          <p:nvPr/>
        </p:nvSpPr>
        <p:spPr bwMode="auto">
          <a:xfrm>
            <a:off x="2895600" y="171450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FP</a:t>
            </a:r>
          </a:p>
        </p:txBody>
      </p:sp>
      <p:sp>
        <p:nvSpPr>
          <p:cNvPr id="7" name="Rectangle 6">
            <a:extLst>
              <a:ext uri="{FF2B5EF4-FFF2-40B4-BE49-F238E27FC236}">
                <a16:creationId xmlns:a16="http://schemas.microsoft.com/office/drawing/2014/main" id="{EA451DFC-4509-45F3-8509-D80986F00EBC}"/>
              </a:ext>
            </a:extLst>
          </p:cNvPr>
          <p:cNvSpPr/>
          <p:nvPr/>
        </p:nvSpPr>
        <p:spPr bwMode="auto">
          <a:xfrm>
            <a:off x="1752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FN</a:t>
            </a:r>
          </a:p>
        </p:txBody>
      </p:sp>
      <p:sp>
        <p:nvSpPr>
          <p:cNvPr id="8" name="Rectangle 7">
            <a:extLst>
              <a:ext uri="{FF2B5EF4-FFF2-40B4-BE49-F238E27FC236}">
                <a16:creationId xmlns:a16="http://schemas.microsoft.com/office/drawing/2014/main" id="{18950415-5103-4152-91DE-243602FC29CC}"/>
              </a:ext>
            </a:extLst>
          </p:cNvPr>
          <p:cNvSpPr/>
          <p:nvPr/>
        </p:nvSpPr>
        <p:spPr bwMode="auto">
          <a:xfrm>
            <a:off x="2895600" y="2571750"/>
            <a:ext cx="1143000" cy="857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TP</a:t>
            </a:r>
          </a:p>
        </p:txBody>
      </p:sp>
      <p:sp>
        <p:nvSpPr>
          <p:cNvPr id="9" name="TextBox 8">
            <a:extLst>
              <a:ext uri="{FF2B5EF4-FFF2-40B4-BE49-F238E27FC236}">
                <a16:creationId xmlns:a16="http://schemas.microsoft.com/office/drawing/2014/main" id="{94520EE4-C44B-4A2E-BFFF-48D021C5161E}"/>
              </a:ext>
            </a:extLst>
          </p:cNvPr>
          <p:cNvSpPr txBox="1"/>
          <p:nvPr/>
        </p:nvSpPr>
        <p:spPr>
          <a:xfrm>
            <a:off x="1840385" y="1250446"/>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Predicted as not spam</a:t>
            </a:r>
          </a:p>
        </p:txBody>
      </p:sp>
      <p:sp>
        <p:nvSpPr>
          <p:cNvPr id="10" name="TextBox 9">
            <a:extLst>
              <a:ext uri="{FF2B5EF4-FFF2-40B4-BE49-F238E27FC236}">
                <a16:creationId xmlns:a16="http://schemas.microsoft.com/office/drawing/2014/main" id="{BF6E247A-5533-4CD2-AEB3-8D57C06339A3}"/>
              </a:ext>
            </a:extLst>
          </p:cNvPr>
          <p:cNvSpPr txBox="1"/>
          <p:nvPr/>
        </p:nvSpPr>
        <p:spPr>
          <a:xfrm>
            <a:off x="2971800" y="1252834"/>
            <a:ext cx="1017115"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Predicted as spam</a:t>
            </a:r>
          </a:p>
        </p:txBody>
      </p:sp>
      <p:sp>
        <p:nvSpPr>
          <p:cNvPr id="11" name="TextBox 10">
            <a:extLst>
              <a:ext uri="{FF2B5EF4-FFF2-40B4-BE49-F238E27FC236}">
                <a16:creationId xmlns:a16="http://schemas.microsoft.com/office/drawing/2014/main" id="{2121098F-0427-4F8A-9943-90D6C2C0AD77}"/>
              </a:ext>
            </a:extLst>
          </p:cNvPr>
          <p:cNvSpPr txBox="1"/>
          <p:nvPr/>
        </p:nvSpPr>
        <p:spPr>
          <a:xfrm>
            <a:off x="911001" y="2012130"/>
            <a:ext cx="84189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Not spam</a:t>
            </a:r>
          </a:p>
        </p:txBody>
      </p:sp>
      <p:sp>
        <p:nvSpPr>
          <p:cNvPr id="12" name="TextBox 11">
            <a:extLst>
              <a:ext uri="{FF2B5EF4-FFF2-40B4-BE49-F238E27FC236}">
                <a16:creationId xmlns:a16="http://schemas.microsoft.com/office/drawing/2014/main" id="{CADAB438-A7D3-47B0-8E46-B56579B2C5C1}"/>
              </a:ext>
            </a:extLst>
          </p:cNvPr>
          <p:cNvSpPr txBox="1"/>
          <p:nvPr/>
        </p:nvSpPr>
        <p:spPr>
          <a:xfrm>
            <a:off x="1216819" y="2815279"/>
            <a:ext cx="58541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Spam</a:t>
            </a:r>
          </a:p>
        </p:txBody>
      </p:sp>
      <p:sp>
        <p:nvSpPr>
          <p:cNvPr id="13" name="TextBox 12">
            <a:extLst>
              <a:ext uri="{FF2B5EF4-FFF2-40B4-BE49-F238E27FC236}">
                <a16:creationId xmlns:a16="http://schemas.microsoft.com/office/drawing/2014/main" id="{72A89EE9-D27C-481E-B637-D06B30846710}"/>
              </a:ext>
            </a:extLst>
          </p:cNvPr>
          <p:cNvSpPr txBox="1"/>
          <p:nvPr/>
        </p:nvSpPr>
        <p:spPr>
          <a:xfrm>
            <a:off x="4413334" y="1536174"/>
            <a:ext cx="4425866"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Are the ‘costs’ of these two types of errors equal?</a:t>
            </a:r>
          </a:p>
          <a:p>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43ABC54-6FFA-4C73-8D12-3B831FF36C34}"/>
              </a:ext>
            </a:extLst>
          </p:cNvPr>
          <p:cNvSpPr txBox="1"/>
          <p:nvPr/>
        </p:nvSpPr>
        <p:spPr>
          <a:xfrm>
            <a:off x="553448" y="3756927"/>
            <a:ext cx="814720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Each error will have some cost, but we might want to prefer Predicted as Not Spam when it’s Spam over flagging a good email as spam.</a:t>
            </a:r>
          </a:p>
          <a:p>
            <a:endParaRPr lang="en-US" sz="1600" dirty="0"/>
          </a:p>
        </p:txBody>
      </p:sp>
      <p:pic>
        <p:nvPicPr>
          <p:cNvPr id="15" name="Picture 2" descr="How Spam Went from Canned Necessity to American Icon | Food | Smithsonian  Magazine">
            <a:extLst>
              <a:ext uri="{FF2B5EF4-FFF2-40B4-BE49-F238E27FC236}">
                <a16:creationId xmlns:a16="http://schemas.microsoft.com/office/drawing/2014/main" id="{21D6CB77-0960-4627-A223-DD6D9599E4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5" t="691" r="11566" b="-691"/>
          <a:stretch/>
        </p:blipFill>
        <p:spPr bwMode="auto">
          <a:xfrm>
            <a:off x="1816436" y="2630635"/>
            <a:ext cx="720279" cy="72543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How Spam Went from Canned Necessity to American Icon | Food | Smithsonian  Magazine">
            <a:extLst>
              <a:ext uri="{FF2B5EF4-FFF2-40B4-BE49-F238E27FC236}">
                <a16:creationId xmlns:a16="http://schemas.microsoft.com/office/drawing/2014/main" id="{3423C8C1-1D29-4261-8408-9D32932DC0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5" t="691" r="11566" b="-691"/>
          <a:stretch/>
        </p:blipFill>
        <p:spPr bwMode="auto">
          <a:xfrm>
            <a:off x="2972680" y="2616822"/>
            <a:ext cx="720279" cy="7254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8F7DEB69-8724-4426-90FC-ABCE081F0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444" y="2622332"/>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A3048AC-A2A3-41E1-97B3-6BAB22EDE3F6}"/>
              </a:ext>
            </a:extLst>
          </p:cNvPr>
          <p:cNvSpPr txBox="1"/>
          <p:nvPr/>
        </p:nvSpPr>
        <p:spPr>
          <a:xfrm>
            <a:off x="3598144" y="3110250"/>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TP</a:t>
            </a:r>
          </a:p>
        </p:txBody>
      </p:sp>
      <p:sp>
        <p:nvSpPr>
          <p:cNvPr id="19" name="TextBox 18">
            <a:extLst>
              <a:ext uri="{FF2B5EF4-FFF2-40B4-BE49-F238E27FC236}">
                <a16:creationId xmlns:a16="http://schemas.microsoft.com/office/drawing/2014/main" id="{15FAC1AD-0CD7-48E9-AA76-071F3D6EBC8A}"/>
              </a:ext>
            </a:extLst>
          </p:cNvPr>
          <p:cNvSpPr txBox="1"/>
          <p:nvPr/>
        </p:nvSpPr>
        <p:spPr>
          <a:xfrm>
            <a:off x="2444977" y="3030977"/>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FN</a:t>
            </a:r>
          </a:p>
        </p:txBody>
      </p:sp>
      <p:pic>
        <p:nvPicPr>
          <p:cNvPr id="20" name="Picture 2" descr="Ｘ光線 Images, Stock Photos &amp; Vectors | Shutterstock">
            <a:extLst>
              <a:ext uri="{FF2B5EF4-FFF2-40B4-BE49-F238E27FC236}">
                <a16:creationId xmlns:a16="http://schemas.microsoft.com/office/drawing/2014/main" id="{454A694D-1727-4116-B805-336F147F92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067" t="24286" r="25384" b="30556"/>
          <a:stretch/>
        </p:blipFill>
        <p:spPr bwMode="auto">
          <a:xfrm>
            <a:off x="2538875" y="2594913"/>
            <a:ext cx="269846" cy="2703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reating and sending relevant email marketing, not spam, by @attendly">
            <a:extLst>
              <a:ext uri="{FF2B5EF4-FFF2-40B4-BE49-F238E27FC236}">
                <a16:creationId xmlns:a16="http://schemas.microsoft.com/office/drawing/2014/main" id="{521C1757-0699-4D7A-BB0D-FCC35A4237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116" y="1720685"/>
            <a:ext cx="826017" cy="8260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reating and sending relevant email marketing, not spam, by @attendly">
            <a:extLst>
              <a:ext uri="{FF2B5EF4-FFF2-40B4-BE49-F238E27FC236}">
                <a16:creationId xmlns:a16="http://schemas.microsoft.com/office/drawing/2014/main" id="{191D060E-2E7E-4FF3-ACB1-D11386C68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244" y="1730344"/>
            <a:ext cx="826017" cy="82601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Ｘ光線 Images, Stock Photos &amp; Vectors | Shutterstock">
            <a:extLst>
              <a:ext uri="{FF2B5EF4-FFF2-40B4-BE49-F238E27FC236}">
                <a16:creationId xmlns:a16="http://schemas.microsoft.com/office/drawing/2014/main" id="{9891BBAE-72E2-4A55-90F8-F717310957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067" t="24286" r="25384" b="30556"/>
          <a:stretch/>
        </p:blipFill>
        <p:spPr bwMode="auto">
          <a:xfrm>
            <a:off x="3807382" y="1746225"/>
            <a:ext cx="215911" cy="21628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AC465D1A-9DA8-4C87-9680-7AEF842B1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444" y="1746225"/>
            <a:ext cx="269845" cy="1795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C84F592-2E8A-4A43-9ECA-E4BF367DB4FB}"/>
              </a:ext>
            </a:extLst>
          </p:cNvPr>
          <p:cNvSpPr txBox="1"/>
          <p:nvPr/>
        </p:nvSpPr>
        <p:spPr>
          <a:xfrm>
            <a:off x="2452613" y="2253000"/>
            <a:ext cx="492443"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TN</a:t>
            </a:r>
          </a:p>
        </p:txBody>
      </p:sp>
      <p:sp>
        <p:nvSpPr>
          <p:cNvPr id="26" name="TextBox 25">
            <a:extLst>
              <a:ext uri="{FF2B5EF4-FFF2-40B4-BE49-F238E27FC236}">
                <a16:creationId xmlns:a16="http://schemas.microsoft.com/office/drawing/2014/main" id="{F84354B0-2943-4BEE-BEE7-F097A5319B9F}"/>
              </a:ext>
            </a:extLst>
          </p:cNvPr>
          <p:cNvSpPr txBox="1"/>
          <p:nvPr/>
        </p:nvSpPr>
        <p:spPr>
          <a:xfrm>
            <a:off x="3594103" y="2272783"/>
            <a:ext cx="479618" cy="369332"/>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FP</a:t>
            </a:r>
          </a:p>
        </p:txBody>
      </p:sp>
    </p:spTree>
    <p:extLst>
      <p:ext uri="{BB962C8B-B14F-4D97-AF65-F5344CB8AC3E}">
        <p14:creationId xmlns:p14="http://schemas.microsoft.com/office/powerpoint/2010/main" val="41844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E948-2DB3-435C-A9EC-6CFD46A4263F}"/>
              </a:ext>
            </a:extLst>
          </p:cNvPr>
          <p:cNvSpPr>
            <a:spLocks noGrp="1"/>
          </p:cNvSpPr>
          <p:nvPr>
            <p:ph type="title"/>
          </p:nvPr>
        </p:nvSpPr>
        <p:spPr/>
        <p:txBody>
          <a:bodyPr/>
          <a:lstStyle/>
          <a:p>
            <a:r>
              <a:rPr lang="en-US" dirty="0"/>
              <a:t>Key points: It’s about understanding and analyzing trade-offs</a:t>
            </a:r>
          </a:p>
        </p:txBody>
      </p:sp>
      <p:sp>
        <p:nvSpPr>
          <p:cNvPr id="3" name="Content Placeholder 2">
            <a:extLst>
              <a:ext uri="{FF2B5EF4-FFF2-40B4-BE49-F238E27FC236}">
                <a16:creationId xmlns:a16="http://schemas.microsoft.com/office/drawing/2014/main" id="{E02CFA84-6D05-40B5-91AD-B4B7D1DCA918}"/>
              </a:ext>
            </a:extLst>
          </p:cNvPr>
          <p:cNvSpPr>
            <a:spLocks noGrp="1"/>
          </p:cNvSpPr>
          <p:nvPr>
            <p:ph idx="1"/>
          </p:nvPr>
        </p:nvSpPr>
        <p:spPr/>
        <p:txBody>
          <a:bodyPr/>
          <a:lstStyle/>
          <a:p>
            <a:r>
              <a:rPr lang="en-US" dirty="0"/>
              <a:t>It’s natural to initial focus on maximizing accuracy (or minimizing error rate). </a:t>
            </a:r>
          </a:p>
          <a:p>
            <a:pPr lvl="1"/>
            <a:r>
              <a:rPr lang="en-US" dirty="0"/>
              <a:t>In an ideal world we would be able to produce 100% accurate models, but this is rarely possible in real world situations.</a:t>
            </a:r>
          </a:p>
          <a:p>
            <a:r>
              <a:rPr lang="en-US" dirty="0"/>
              <a:t>Since we generally need to accept some error rate, we need to evaluate the cost of such errors:</a:t>
            </a:r>
          </a:p>
          <a:p>
            <a:pPr lvl="1"/>
            <a:r>
              <a:rPr lang="en-US" dirty="0"/>
              <a:t>If the cost of a FN is greater than a FP, we will want to focus more on optimize recall.</a:t>
            </a:r>
          </a:p>
          <a:p>
            <a:pPr lvl="1"/>
            <a:r>
              <a:rPr lang="en-US" dirty="0"/>
              <a:t>If the cost of an FP is greater than a FN, we will want to focus on optimizing recall.</a:t>
            </a:r>
          </a:p>
          <a:p>
            <a:pPr lvl="2"/>
            <a:r>
              <a:rPr lang="en-US" dirty="0"/>
              <a:t>NOTE: Later we will see </a:t>
            </a:r>
            <a:r>
              <a:rPr lang="en-US"/>
              <a:t>FBeta</a:t>
            </a:r>
            <a:r>
              <a:rPr lang="en-US" dirty="0"/>
              <a:t>, which can further help us in such situations.</a:t>
            </a:r>
          </a:p>
        </p:txBody>
      </p:sp>
    </p:spTree>
    <p:extLst>
      <p:ext uri="{BB962C8B-B14F-4D97-AF65-F5344CB8AC3E}">
        <p14:creationId xmlns:p14="http://schemas.microsoft.com/office/powerpoint/2010/main" val="9608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391F-BD23-40D8-9425-BF727ABC126C}"/>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869F1A9-AF46-4204-A4F2-A8586DEB723C}"/>
              </a:ext>
            </a:extLst>
          </p:cNvPr>
          <p:cNvSpPr>
            <a:spLocks noGrp="1"/>
          </p:cNvSpPr>
          <p:nvPr>
            <p:ph idx="1"/>
          </p:nvPr>
        </p:nvSpPr>
        <p:spPr/>
        <p:txBody>
          <a:bodyPr/>
          <a:lstStyle/>
          <a:p>
            <a:r>
              <a:rPr lang="en-US" dirty="0"/>
              <a:t>Let’s look at how we can apply our new knowledge of confusion matrices and k-NN to evaluate a real word problem</a:t>
            </a:r>
          </a:p>
          <a:p>
            <a:r>
              <a:rPr lang="en-US" dirty="0"/>
              <a:t>Download and follow along with C03-knn-universal-bank.ipynb</a:t>
            </a:r>
          </a:p>
          <a:p>
            <a:endParaRPr lang="en-US" dirty="0"/>
          </a:p>
        </p:txBody>
      </p:sp>
    </p:spTree>
    <p:extLst>
      <p:ext uri="{BB962C8B-B14F-4D97-AF65-F5344CB8AC3E}">
        <p14:creationId xmlns:p14="http://schemas.microsoft.com/office/powerpoint/2010/main" val="990288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AEFF-7167-49DB-86DF-C4182998D10E}"/>
              </a:ext>
            </a:extLst>
          </p:cNvPr>
          <p:cNvSpPr>
            <a:spLocks noGrp="1"/>
          </p:cNvSpPr>
          <p:nvPr>
            <p:ph type="title"/>
          </p:nvPr>
        </p:nvSpPr>
        <p:spPr/>
        <p:txBody>
          <a:bodyPr/>
          <a:lstStyle/>
          <a:p>
            <a:r>
              <a:rPr lang="en-US" dirty="0"/>
              <a:t>Summary of steps</a:t>
            </a:r>
          </a:p>
        </p:txBody>
      </p:sp>
      <p:sp>
        <p:nvSpPr>
          <p:cNvPr id="3" name="Content Placeholder 2">
            <a:extLst>
              <a:ext uri="{FF2B5EF4-FFF2-40B4-BE49-F238E27FC236}">
                <a16:creationId xmlns:a16="http://schemas.microsoft.com/office/drawing/2014/main" id="{CD6842F5-030C-4AAB-9F98-3BDD69FC959A}"/>
              </a:ext>
            </a:extLst>
          </p:cNvPr>
          <p:cNvSpPr>
            <a:spLocks noGrp="1"/>
          </p:cNvSpPr>
          <p:nvPr>
            <p:ph idx="1"/>
          </p:nvPr>
        </p:nvSpPr>
        <p:spPr/>
        <p:txBody>
          <a:bodyPr/>
          <a:lstStyle/>
          <a:p>
            <a:r>
              <a:rPr lang="en-US" sz="1600" b="1" i="0" dirty="0">
                <a:solidFill>
                  <a:srgbClr val="292929"/>
                </a:solidFill>
                <a:effectLst/>
                <a:latin typeface="medium-content-serif-font"/>
              </a:rPr>
              <a:t>Step 1: Import the necessary Libraries</a:t>
            </a:r>
          </a:p>
          <a:p>
            <a:r>
              <a:rPr lang="en-US" sz="1600" b="1" i="0" dirty="0">
                <a:solidFill>
                  <a:srgbClr val="292929"/>
                </a:solidFill>
                <a:effectLst/>
                <a:latin typeface="medium-content-serif-font"/>
              </a:rPr>
              <a:t>Step 2: Load and clean the dataset</a:t>
            </a:r>
          </a:p>
          <a:p>
            <a:pPr lvl="1"/>
            <a:r>
              <a:rPr lang="en-US" sz="1100" b="1" i="0" dirty="0">
                <a:solidFill>
                  <a:srgbClr val="292929"/>
                </a:solidFill>
                <a:effectLst/>
                <a:latin typeface="medium-content-serif-font"/>
              </a:rPr>
              <a:t>This process </a:t>
            </a:r>
            <a:r>
              <a:rPr lang="en-US" sz="1100" b="1" dirty="0">
                <a:solidFill>
                  <a:srgbClr val="292929"/>
                </a:solidFill>
                <a:latin typeface="medium-content-serif-font"/>
              </a:rPr>
              <a:t>varies by the problem context and actual data</a:t>
            </a:r>
          </a:p>
          <a:p>
            <a:pPr lvl="2"/>
            <a:r>
              <a:rPr lang="en-US" sz="1100" b="1" i="0" dirty="0">
                <a:solidFill>
                  <a:srgbClr val="292929"/>
                </a:solidFill>
                <a:effectLst/>
                <a:latin typeface="medium-content-serif-font"/>
              </a:rPr>
              <a:t>Check column names</a:t>
            </a:r>
          </a:p>
          <a:p>
            <a:pPr lvl="2"/>
            <a:r>
              <a:rPr lang="en-US" sz="1100" b="1" dirty="0">
                <a:solidFill>
                  <a:srgbClr val="292929"/>
                </a:solidFill>
                <a:latin typeface="medium-content-serif-font"/>
              </a:rPr>
              <a:t>Check to see you have good representation of all the categories found in your target variable</a:t>
            </a:r>
          </a:p>
          <a:p>
            <a:pPr lvl="2"/>
            <a:r>
              <a:rPr lang="en-US" sz="1100" b="1" dirty="0">
                <a:solidFill>
                  <a:srgbClr val="292929"/>
                </a:solidFill>
                <a:latin typeface="medium-content-serif-font"/>
              </a:rPr>
              <a:t>Drop records with a significant number of missing values</a:t>
            </a:r>
          </a:p>
          <a:p>
            <a:pPr lvl="2"/>
            <a:r>
              <a:rPr lang="en-US" sz="1100" b="1" i="0" dirty="0">
                <a:solidFill>
                  <a:srgbClr val="292929"/>
                </a:solidFill>
                <a:effectLst/>
                <a:latin typeface="medium-content-serif-font"/>
              </a:rPr>
              <a:t>Impute missing values</a:t>
            </a:r>
          </a:p>
          <a:p>
            <a:pPr lvl="2"/>
            <a:r>
              <a:rPr lang="en-US" sz="1100" b="1" dirty="0">
                <a:solidFill>
                  <a:srgbClr val="FF0000"/>
                </a:solidFill>
                <a:latin typeface="medium-content-serif-font"/>
              </a:rPr>
              <a:t>Identify and rebalance any significant data imbalances. &lt;- this is what you’ll explore in assignment02 and discussion04.</a:t>
            </a:r>
            <a:endParaRPr lang="en-US" sz="1100" b="1" i="0" dirty="0">
              <a:solidFill>
                <a:srgbClr val="FF0000"/>
              </a:solidFill>
              <a:effectLst/>
              <a:latin typeface="medium-content-serif-font"/>
            </a:endParaRPr>
          </a:p>
          <a:p>
            <a:r>
              <a:rPr lang="en-US" sz="1600" b="1" i="0" dirty="0">
                <a:solidFill>
                  <a:srgbClr val="292929"/>
                </a:solidFill>
                <a:effectLst/>
                <a:latin typeface="medium-content-serif-font"/>
              </a:rPr>
              <a:t>Step 3: Split the data into training and test sets</a:t>
            </a:r>
          </a:p>
          <a:p>
            <a:pPr lvl="1"/>
            <a:r>
              <a:rPr lang="en-US" sz="1100" b="1" dirty="0">
                <a:solidFill>
                  <a:srgbClr val="292929"/>
                </a:solidFill>
                <a:latin typeface="medium-content-serif-font"/>
              </a:rPr>
              <a:t>70/30 split is commonly used (book used a 60/40 split, so that’s what I used in the sample solution)</a:t>
            </a:r>
          </a:p>
          <a:p>
            <a:pPr lvl="2"/>
            <a:r>
              <a:rPr lang="en-US" sz="1100" b="1" i="0" dirty="0">
                <a:solidFill>
                  <a:srgbClr val="292929"/>
                </a:solidFill>
                <a:effectLst/>
                <a:latin typeface="medium-content-serif-font"/>
              </a:rPr>
              <a:t>Note: there is debate on </a:t>
            </a:r>
            <a:r>
              <a:rPr lang="en-US" sz="1100" b="1" dirty="0">
                <a:solidFill>
                  <a:srgbClr val="292929"/>
                </a:solidFill>
                <a:latin typeface="medium-content-serif-font"/>
              </a:rPr>
              <a:t>what is an appropriate ratio is/ literature indicates a 70-75% allocation for training might be optimal.</a:t>
            </a:r>
            <a:endParaRPr lang="en-US" sz="1100" b="1" i="0" dirty="0">
              <a:solidFill>
                <a:srgbClr val="292929"/>
              </a:solidFill>
              <a:effectLst/>
              <a:latin typeface="medium-content-serif-font"/>
            </a:endParaRPr>
          </a:p>
          <a:p>
            <a:pPr marL="0" indent="0">
              <a:buNone/>
            </a:pPr>
            <a:endParaRPr lang="en-US" sz="2000" dirty="0"/>
          </a:p>
        </p:txBody>
      </p:sp>
      <p:sp>
        <p:nvSpPr>
          <p:cNvPr id="4" name="Slide Number Placeholder 3">
            <a:extLst>
              <a:ext uri="{FF2B5EF4-FFF2-40B4-BE49-F238E27FC236}">
                <a16:creationId xmlns:a16="http://schemas.microsoft.com/office/drawing/2014/main" id="{3C2E7A2B-217A-4E7B-83BC-2C1A12EF4AD8}"/>
              </a:ext>
            </a:extLst>
          </p:cNvPr>
          <p:cNvSpPr>
            <a:spLocks noGrp="1"/>
          </p:cNvSpPr>
          <p:nvPr>
            <p:ph type="sldNum" sz="quarter" idx="12"/>
          </p:nvPr>
        </p:nvSpPr>
        <p:spPr/>
        <p:txBody>
          <a:bodyPr/>
          <a:lstStyle/>
          <a:p>
            <a:fld id="{179A9A4E-4C82-4D44-9372-C31BB3818094}" type="slidenum">
              <a:rPr lang="en-US" smtClean="0"/>
              <a:pPr/>
              <a:t>49</a:t>
            </a:fld>
            <a:endParaRPr lang="en-US" dirty="0"/>
          </a:p>
        </p:txBody>
      </p:sp>
    </p:spTree>
    <p:extLst>
      <p:ext uri="{BB962C8B-B14F-4D97-AF65-F5344CB8AC3E}">
        <p14:creationId xmlns:p14="http://schemas.microsoft.com/office/powerpoint/2010/main" val="20888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897-0A2B-A99F-0BA3-D1A03D971358}"/>
              </a:ext>
            </a:extLst>
          </p:cNvPr>
          <p:cNvSpPr>
            <a:spLocks noGrp="1"/>
          </p:cNvSpPr>
          <p:nvPr>
            <p:ph type="title"/>
          </p:nvPr>
        </p:nvSpPr>
        <p:spPr/>
        <p:txBody>
          <a:bodyPr/>
          <a:lstStyle/>
          <a:p>
            <a:r>
              <a:rPr lang="en-US" dirty="0"/>
              <a:t>Classification Models (Classifiers)</a:t>
            </a:r>
          </a:p>
        </p:txBody>
      </p:sp>
      <p:sp>
        <p:nvSpPr>
          <p:cNvPr id="4" name="Slide Number Placeholder 3">
            <a:extLst>
              <a:ext uri="{FF2B5EF4-FFF2-40B4-BE49-F238E27FC236}">
                <a16:creationId xmlns:a16="http://schemas.microsoft.com/office/drawing/2014/main" id="{D1371EE3-F6CD-F0DF-1981-6A1107B23799}"/>
              </a:ext>
            </a:extLst>
          </p:cNvPr>
          <p:cNvSpPr>
            <a:spLocks noGrp="1"/>
          </p:cNvSpPr>
          <p:nvPr>
            <p:ph type="sldNum" sz="quarter" idx="4294967295"/>
          </p:nvPr>
        </p:nvSpPr>
        <p:spPr>
          <a:xfrm>
            <a:off x="7010400" y="4286250"/>
            <a:ext cx="2133600" cy="274638"/>
          </a:xfrm>
        </p:spPr>
        <p:txBody>
          <a:bodyPr/>
          <a:lstStyle/>
          <a:p>
            <a:fld id="{179A9A4E-4C82-4D44-9372-C31BB3818094}" type="slidenum">
              <a:rPr lang="en-US" smtClean="0"/>
              <a:pPr/>
              <a:t>5</a:t>
            </a:fld>
            <a:endParaRPr lang="en-US" dirty="0"/>
          </a:p>
        </p:txBody>
      </p:sp>
    </p:spTree>
    <p:extLst>
      <p:ext uri="{BB962C8B-B14F-4D97-AF65-F5344CB8AC3E}">
        <p14:creationId xmlns:p14="http://schemas.microsoft.com/office/powerpoint/2010/main" val="3879026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AEFF-7167-49DB-86DF-C4182998D10E}"/>
              </a:ext>
            </a:extLst>
          </p:cNvPr>
          <p:cNvSpPr>
            <a:spLocks noGrp="1"/>
          </p:cNvSpPr>
          <p:nvPr>
            <p:ph type="title"/>
          </p:nvPr>
        </p:nvSpPr>
        <p:spPr/>
        <p:txBody>
          <a:bodyPr/>
          <a:lstStyle/>
          <a:p>
            <a:r>
              <a:rPr lang="en-US" dirty="0"/>
              <a:t>Summary of steps</a:t>
            </a:r>
          </a:p>
        </p:txBody>
      </p:sp>
      <p:sp>
        <p:nvSpPr>
          <p:cNvPr id="3" name="Content Placeholder 2">
            <a:extLst>
              <a:ext uri="{FF2B5EF4-FFF2-40B4-BE49-F238E27FC236}">
                <a16:creationId xmlns:a16="http://schemas.microsoft.com/office/drawing/2014/main" id="{CD6842F5-030C-4AAB-9F98-3BDD69FC959A}"/>
              </a:ext>
            </a:extLst>
          </p:cNvPr>
          <p:cNvSpPr>
            <a:spLocks noGrp="1"/>
          </p:cNvSpPr>
          <p:nvPr>
            <p:ph idx="1"/>
          </p:nvPr>
        </p:nvSpPr>
        <p:spPr/>
        <p:txBody>
          <a:bodyPr>
            <a:normAutofit lnSpcReduction="10000"/>
          </a:bodyPr>
          <a:lstStyle/>
          <a:p>
            <a:r>
              <a:rPr lang="en-US" sz="1600" b="1" i="0" dirty="0">
                <a:solidFill>
                  <a:srgbClr val="292929"/>
                </a:solidFill>
                <a:effectLst/>
                <a:latin typeface="medium-content-serif-font"/>
              </a:rPr>
              <a:t>Step 4: Standardize/Normalize the data scale of the predictors </a:t>
            </a:r>
          </a:p>
          <a:p>
            <a:pPr lvl="1"/>
            <a:r>
              <a:rPr lang="en-US" sz="1100" b="1" dirty="0">
                <a:solidFill>
                  <a:srgbClr val="292929"/>
                </a:solidFill>
                <a:latin typeface="medium-content-serif-font"/>
              </a:rPr>
              <a:t>Train(fit) your scaler on the training data</a:t>
            </a:r>
          </a:p>
          <a:p>
            <a:pPr lvl="1"/>
            <a:r>
              <a:rPr lang="en-US" sz="1100" b="1" i="0" dirty="0">
                <a:solidFill>
                  <a:srgbClr val="292929"/>
                </a:solidFill>
                <a:effectLst/>
                <a:latin typeface="medium-content-serif-font"/>
              </a:rPr>
              <a:t>Apply </a:t>
            </a:r>
            <a:r>
              <a:rPr lang="en-US" sz="1100" b="1" dirty="0">
                <a:solidFill>
                  <a:srgbClr val="292929"/>
                </a:solidFill>
                <a:latin typeface="medium-content-serif-font"/>
              </a:rPr>
              <a:t>the trained scaler on your training and validation dataset</a:t>
            </a:r>
          </a:p>
          <a:p>
            <a:pPr lvl="2"/>
            <a:r>
              <a:rPr lang="en-US" sz="1100" b="1" i="0" dirty="0">
                <a:solidFill>
                  <a:srgbClr val="292929"/>
                </a:solidFill>
                <a:effectLst/>
                <a:latin typeface="medium-content-serif-font"/>
              </a:rPr>
              <a:t>Do not normalize/standardize the target variable.</a:t>
            </a:r>
          </a:p>
          <a:p>
            <a:pPr lvl="1"/>
            <a:r>
              <a:rPr lang="en-US" sz="1100" b="1" i="0" dirty="0">
                <a:solidFill>
                  <a:srgbClr val="292929"/>
                </a:solidFill>
                <a:effectLst/>
                <a:latin typeface="medium-content-serif-font"/>
              </a:rPr>
              <a:t>Why standardize/normalize the predictors?</a:t>
            </a:r>
          </a:p>
          <a:p>
            <a:pPr lvl="2"/>
            <a:r>
              <a:rPr lang="en-US" sz="1100" b="1" i="0" dirty="0">
                <a:solidFill>
                  <a:srgbClr val="292929"/>
                </a:solidFill>
                <a:effectLst/>
                <a:latin typeface="medium-content-serif-font"/>
              </a:rPr>
              <a:t>A scale indicates how something is measured</a:t>
            </a:r>
          </a:p>
          <a:p>
            <a:pPr lvl="2"/>
            <a:r>
              <a:rPr lang="en-US" sz="1100" b="1" i="0" dirty="0">
                <a:solidFill>
                  <a:srgbClr val="292929"/>
                </a:solidFill>
                <a:effectLst/>
                <a:latin typeface="medium-content-serif-font"/>
              </a:rPr>
              <a:t>K-NN algorithm is based on the measurement of multidimensional distances</a:t>
            </a:r>
            <a:endParaRPr lang="en-US" sz="1100" b="1" dirty="0">
              <a:solidFill>
                <a:srgbClr val="292929"/>
              </a:solidFill>
              <a:latin typeface="medium-content-serif-font"/>
            </a:endParaRPr>
          </a:p>
          <a:p>
            <a:pPr lvl="2"/>
            <a:r>
              <a:rPr lang="en-US" sz="1100" b="1" i="0" dirty="0">
                <a:solidFill>
                  <a:srgbClr val="292929"/>
                </a:solidFill>
                <a:effectLst/>
                <a:latin typeface="medium-content-serif-font"/>
              </a:rPr>
              <a:t>Normalizing/standardizing variables brings all measures into the same scale</a:t>
            </a:r>
          </a:p>
          <a:p>
            <a:pPr lvl="1"/>
            <a:r>
              <a:rPr lang="en-US" sz="1100" b="1" dirty="0">
                <a:solidFill>
                  <a:srgbClr val="292929"/>
                </a:solidFill>
                <a:latin typeface="medium-content-serif-font"/>
              </a:rPr>
              <a:t>Why train the scaler only on the training data? </a:t>
            </a:r>
          </a:p>
          <a:p>
            <a:pPr lvl="2"/>
            <a:r>
              <a:rPr lang="en-US" sz="1100" b="1" dirty="0">
                <a:solidFill>
                  <a:srgbClr val="292929"/>
                </a:solidFill>
                <a:latin typeface="medium-content-serif-font"/>
              </a:rPr>
              <a:t>We don’t want information leak from our training set to our validation/test set. </a:t>
            </a:r>
          </a:p>
          <a:p>
            <a:pPr lvl="2"/>
            <a:r>
              <a:rPr lang="en-US" sz="1100" b="1" dirty="0">
                <a:solidFill>
                  <a:srgbClr val="292929"/>
                </a:solidFill>
                <a:latin typeface="medium-content-serif-font"/>
              </a:rPr>
              <a:t>Remember: We’re trying to simulate ‘future’ data, data that we’ve not seen (as this will be the situation in production, where we won’t know the target variable.</a:t>
            </a:r>
            <a:endParaRPr lang="en-US" sz="1100" b="1" i="0" dirty="0">
              <a:solidFill>
                <a:srgbClr val="292929"/>
              </a:solidFill>
              <a:effectLst/>
              <a:latin typeface="medium-content-serif-font"/>
            </a:endParaRPr>
          </a:p>
          <a:p>
            <a:r>
              <a:rPr lang="en-US" sz="1600" b="1" i="0" dirty="0">
                <a:solidFill>
                  <a:srgbClr val="292929"/>
                </a:solidFill>
                <a:effectLst/>
                <a:latin typeface="medium-content-serif-font"/>
              </a:rPr>
              <a:t>Step 5: Train the Model for each value of k using transformed training set and assess performance on validation/test data.</a:t>
            </a:r>
          </a:p>
          <a:p>
            <a:pPr lvl="1"/>
            <a:r>
              <a:rPr lang="en-US" sz="1200" b="1" dirty="0">
                <a:solidFill>
                  <a:srgbClr val="292929"/>
                </a:solidFill>
                <a:latin typeface="medium-content-serif-font"/>
              </a:rPr>
              <a:t>As a general rule, train model using k values up to n</a:t>
            </a:r>
            <a:r>
              <a:rPr lang="en-US" sz="1200" b="1" baseline="30000" dirty="0">
                <a:solidFill>
                  <a:srgbClr val="292929"/>
                </a:solidFill>
                <a:latin typeface="medium-content-serif-font"/>
              </a:rPr>
              <a:t>1/2 </a:t>
            </a:r>
            <a:r>
              <a:rPr lang="en-US" sz="1200" b="1" dirty="0">
                <a:solidFill>
                  <a:srgbClr val="292929"/>
                </a:solidFill>
                <a:latin typeface="medium-content-serif-font"/>
              </a:rPr>
              <a:t>(with large data sets this may take too long to process, so try a smaller set, and look at the trend in performance (step 6) for increasing k values)</a:t>
            </a:r>
            <a:endParaRPr lang="en-US" sz="2000" b="1" i="0" dirty="0">
              <a:solidFill>
                <a:srgbClr val="292929"/>
              </a:solidFill>
              <a:effectLst/>
              <a:latin typeface="medium-content-serif-font"/>
            </a:endParaRPr>
          </a:p>
          <a:p>
            <a:pPr marL="0" indent="0">
              <a:buNone/>
            </a:pPr>
            <a:endParaRPr lang="en-US" sz="2000" dirty="0"/>
          </a:p>
        </p:txBody>
      </p:sp>
      <p:sp>
        <p:nvSpPr>
          <p:cNvPr id="4" name="Slide Number Placeholder 3">
            <a:extLst>
              <a:ext uri="{FF2B5EF4-FFF2-40B4-BE49-F238E27FC236}">
                <a16:creationId xmlns:a16="http://schemas.microsoft.com/office/drawing/2014/main" id="{3C2E7A2B-217A-4E7B-83BC-2C1A12EF4AD8}"/>
              </a:ext>
            </a:extLst>
          </p:cNvPr>
          <p:cNvSpPr>
            <a:spLocks noGrp="1"/>
          </p:cNvSpPr>
          <p:nvPr>
            <p:ph type="sldNum" sz="quarter" idx="12"/>
          </p:nvPr>
        </p:nvSpPr>
        <p:spPr/>
        <p:txBody>
          <a:bodyPr/>
          <a:lstStyle/>
          <a:p>
            <a:fld id="{179A9A4E-4C82-4D44-9372-C31BB3818094}" type="slidenum">
              <a:rPr lang="en-US" smtClean="0"/>
              <a:pPr/>
              <a:t>50</a:t>
            </a:fld>
            <a:endParaRPr lang="en-US" dirty="0"/>
          </a:p>
        </p:txBody>
      </p:sp>
      <p:pic>
        <p:nvPicPr>
          <p:cNvPr id="6" name="Picture 5">
            <a:extLst>
              <a:ext uri="{FF2B5EF4-FFF2-40B4-BE49-F238E27FC236}">
                <a16:creationId xmlns:a16="http://schemas.microsoft.com/office/drawing/2014/main" id="{21017473-4C3A-462A-8D1B-C6CDAEF725EB}"/>
              </a:ext>
            </a:extLst>
          </p:cNvPr>
          <p:cNvPicPr>
            <a:picLocks noChangeAspect="1"/>
          </p:cNvPicPr>
          <p:nvPr/>
        </p:nvPicPr>
        <p:blipFill>
          <a:blip r:embed="rId2"/>
          <a:stretch>
            <a:fillRect/>
          </a:stretch>
        </p:blipFill>
        <p:spPr>
          <a:xfrm>
            <a:off x="6835509" y="1047750"/>
            <a:ext cx="1951495" cy="1338816"/>
          </a:xfrm>
          <a:prstGeom prst="rect">
            <a:avLst/>
          </a:prstGeom>
        </p:spPr>
      </p:pic>
    </p:spTree>
    <p:extLst>
      <p:ext uri="{BB962C8B-B14F-4D97-AF65-F5344CB8AC3E}">
        <p14:creationId xmlns:p14="http://schemas.microsoft.com/office/powerpoint/2010/main" val="18655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AEFF-7167-49DB-86DF-C4182998D10E}"/>
              </a:ext>
            </a:extLst>
          </p:cNvPr>
          <p:cNvSpPr>
            <a:spLocks noGrp="1"/>
          </p:cNvSpPr>
          <p:nvPr>
            <p:ph type="title"/>
          </p:nvPr>
        </p:nvSpPr>
        <p:spPr/>
        <p:txBody>
          <a:bodyPr/>
          <a:lstStyle/>
          <a:p>
            <a:r>
              <a:rPr lang="en-US" dirty="0"/>
              <a:t>Summary of steps</a:t>
            </a:r>
          </a:p>
        </p:txBody>
      </p:sp>
      <p:sp>
        <p:nvSpPr>
          <p:cNvPr id="3" name="Content Placeholder 2">
            <a:extLst>
              <a:ext uri="{FF2B5EF4-FFF2-40B4-BE49-F238E27FC236}">
                <a16:creationId xmlns:a16="http://schemas.microsoft.com/office/drawing/2014/main" id="{CD6842F5-030C-4AAB-9F98-3BDD69FC959A}"/>
              </a:ext>
            </a:extLst>
          </p:cNvPr>
          <p:cNvSpPr>
            <a:spLocks noGrp="1"/>
          </p:cNvSpPr>
          <p:nvPr>
            <p:ph idx="1"/>
          </p:nvPr>
        </p:nvSpPr>
        <p:spPr/>
        <p:txBody>
          <a:bodyPr>
            <a:normAutofit lnSpcReduction="10000"/>
          </a:bodyPr>
          <a:lstStyle/>
          <a:p>
            <a:r>
              <a:rPr lang="en-US" sz="1600" b="1" i="0" dirty="0">
                <a:solidFill>
                  <a:srgbClr val="292929"/>
                </a:solidFill>
                <a:effectLst/>
                <a:latin typeface="medium-content-serif-font"/>
              </a:rPr>
              <a:t>Step 7: Evaluate the performance of your set of k values, select a k value the produces the best performance (for the given context). </a:t>
            </a:r>
          </a:p>
          <a:p>
            <a:pPr lvl="1"/>
            <a:r>
              <a:rPr lang="en-US" sz="1200" b="1" dirty="0">
                <a:solidFill>
                  <a:srgbClr val="292929"/>
                </a:solidFill>
                <a:latin typeface="medium-content-serif-font"/>
              </a:rPr>
              <a:t>Determine the most appropriate scoring measure(s) (you may need to consider more than one).</a:t>
            </a:r>
            <a:endParaRPr lang="en-US" sz="1050" b="1" dirty="0">
              <a:solidFill>
                <a:srgbClr val="292929"/>
              </a:solidFill>
              <a:latin typeface="medium-content-serif-font"/>
            </a:endParaRPr>
          </a:p>
          <a:p>
            <a:pPr lvl="1"/>
            <a:r>
              <a:rPr lang="en-US" sz="1200" b="1" i="0" dirty="0">
                <a:solidFill>
                  <a:srgbClr val="292929"/>
                </a:solidFill>
                <a:effectLst/>
                <a:latin typeface="medium-content-serif-font"/>
              </a:rPr>
              <a:t>With many k values, you should visualize (or put into table form) the model score for variable values of k</a:t>
            </a:r>
          </a:p>
          <a:p>
            <a:pPr lvl="1"/>
            <a:endParaRPr lang="en-US" sz="1200" b="1" i="0" dirty="0">
              <a:solidFill>
                <a:srgbClr val="292929"/>
              </a:solidFill>
              <a:effectLst/>
              <a:latin typeface="medium-content-serif-font"/>
            </a:endParaRPr>
          </a:p>
          <a:p>
            <a:endParaRPr lang="en-US" sz="1600" b="1" dirty="0">
              <a:solidFill>
                <a:srgbClr val="292929"/>
              </a:solidFill>
              <a:latin typeface="medium-content-serif-font"/>
            </a:endParaRPr>
          </a:p>
          <a:p>
            <a:endParaRPr lang="en-US" sz="1600" b="1" dirty="0">
              <a:solidFill>
                <a:srgbClr val="292929"/>
              </a:solidFill>
              <a:latin typeface="medium-content-serif-font"/>
            </a:endParaRPr>
          </a:p>
          <a:p>
            <a:endParaRPr lang="en-US" sz="1600" b="1" dirty="0">
              <a:solidFill>
                <a:srgbClr val="292929"/>
              </a:solidFill>
              <a:latin typeface="medium-content-serif-font"/>
            </a:endParaRPr>
          </a:p>
          <a:p>
            <a:endParaRPr lang="en-US" sz="1600" b="1" dirty="0">
              <a:solidFill>
                <a:srgbClr val="292929"/>
              </a:solidFill>
              <a:latin typeface="medium-content-serif-font"/>
            </a:endParaRPr>
          </a:p>
          <a:p>
            <a:endParaRPr lang="en-US" sz="1600" b="1" dirty="0">
              <a:solidFill>
                <a:srgbClr val="292929"/>
              </a:solidFill>
              <a:latin typeface="medium-content-serif-font"/>
            </a:endParaRPr>
          </a:p>
          <a:p>
            <a:r>
              <a:rPr lang="en-US" sz="1600" b="1" dirty="0">
                <a:solidFill>
                  <a:srgbClr val="292929"/>
                </a:solidFill>
                <a:latin typeface="medium-content-serif-font"/>
              </a:rPr>
              <a:t>Step 8: Deploy Model</a:t>
            </a:r>
          </a:p>
          <a:p>
            <a:pPr lvl="1"/>
            <a:r>
              <a:rPr lang="en-US" sz="1200" b="1" dirty="0">
                <a:solidFill>
                  <a:srgbClr val="292929"/>
                </a:solidFill>
                <a:latin typeface="medium-content-serif-font"/>
              </a:rPr>
              <a:t>Support a single decision or Integrate model into business process(es) for continuous prediction</a:t>
            </a:r>
            <a:endParaRPr lang="en-US" sz="2000" b="1" i="0" dirty="0">
              <a:solidFill>
                <a:srgbClr val="292929"/>
              </a:solidFill>
              <a:effectLst/>
              <a:latin typeface="medium-content-serif-font"/>
            </a:endParaRPr>
          </a:p>
          <a:p>
            <a:pPr marL="0" indent="0">
              <a:buNone/>
            </a:pPr>
            <a:endParaRPr lang="en-US" sz="2000" dirty="0"/>
          </a:p>
        </p:txBody>
      </p:sp>
      <p:sp>
        <p:nvSpPr>
          <p:cNvPr id="4" name="Slide Number Placeholder 3">
            <a:extLst>
              <a:ext uri="{FF2B5EF4-FFF2-40B4-BE49-F238E27FC236}">
                <a16:creationId xmlns:a16="http://schemas.microsoft.com/office/drawing/2014/main" id="{3C2E7A2B-217A-4E7B-83BC-2C1A12EF4AD8}"/>
              </a:ext>
            </a:extLst>
          </p:cNvPr>
          <p:cNvSpPr>
            <a:spLocks noGrp="1"/>
          </p:cNvSpPr>
          <p:nvPr>
            <p:ph type="sldNum" sz="quarter" idx="12"/>
          </p:nvPr>
        </p:nvSpPr>
        <p:spPr/>
        <p:txBody>
          <a:bodyPr/>
          <a:lstStyle/>
          <a:p>
            <a:fld id="{179A9A4E-4C82-4D44-9372-C31BB3818094}" type="slidenum">
              <a:rPr lang="en-US" smtClean="0"/>
              <a:pPr/>
              <a:t>51</a:t>
            </a:fld>
            <a:endParaRPr lang="en-US" dirty="0"/>
          </a:p>
        </p:txBody>
      </p:sp>
      <p:pic>
        <p:nvPicPr>
          <p:cNvPr id="2050" name="Picture 2">
            <a:extLst>
              <a:ext uri="{FF2B5EF4-FFF2-40B4-BE49-F238E27FC236}">
                <a16:creationId xmlns:a16="http://schemas.microsoft.com/office/drawing/2014/main" id="{7155BC28-F1D9-4B57-B2FE-CADD1D2E5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498" y="2248819"/>
            <a:ext cx="2743200" cy="177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39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7DF1-7C76-BCA6-005A-ACF69B4EE361}"/>
              </a:ext>
            </a:extLst>
          </p:cNvPr>
          <p:cNvSpPr>
            <a:spLocks noGrp="1"/>
          </p:cNvSpPr>
          <p:nvPr>
            <p:ph type="title"/>
          </p:nvPr>
        </p:nvSpPr>
        <p:spPr/>
        <p:txBody>
          <a:bodyPr/>
          <a:lstStyle/>
          <a:p>
            <a:r>
              <a:rPr lang="en-US" dirty="0"/>
              <a:t>This week: Discussion posting 04 and assignment 02</a:t>
            </a:r>
          </a:p>
        </p:txBody>
      </p:sp>
      <p:sp>
        <p:nvSpPr>
          <p:cNvPr id="3" name="Content Placeholder 2">
            <a:extLst>
              <a:ext uri="{FF2B5EF4-FFF2-40B4-BE49-F238E27FC236}">
                <a16:creationId xmlns:a16="http://schemas.microsoft.com/office/drawing/2014/main" id="{5FCE17DF-2DE6-8F80-97C0-B9B6E5AB1ACF}"/>
              </a:ext>
            </a:extLst>
          </p:cNvPr>
          <p:cNvSpPr>
            <a:spLocks noGrp="1"/>
          </p:cNvSpPr>
          <p:nvPr>
            <p:ph idx="1"/>
          </p:nvPr>
        </p:nvSpPr>
        <p:spPr/>
        <p:txBody>
          <a:bodyPr>
            <a:normAutofit/>
          </a:bodyPr>
          <a:lstStyle/>
          <a:p>
            <a:r>
              <a:rPr lang="en-US" dirty="0"/>
              <a:t>Post your response to </a:t>
            </a:r>
            <a:r>
              <a:rPr lang="en-US"/>
              <a:t>this weeks discussion:</a:t>
            </a:r>
            <a:endParaRPr lang="en-US" dirty="0"/>
          </a:p>
          <a:p>
            <a:pPr lvl="1"/>
            <a:r>
              <a:rPr lang="en-US" dirty="0"/>
              <a:t>The question is about the imbalanced data we saw in our Universal bank example. </a:t>
            </a:r>
          </a:p>
          <a:p>
            <a:pPr lvl="1"/>
            <a:r>
              <a:rPr lang="en-US" dirty="0"/>
              <a:t>Research the problem of data imbalance. Identify and post one article that discusses the problem of data imbalance in machine learning/data mining. Then answer the following three questions:</a:t>
            </a:r>
          </a:p>
          <a:p>
            <a:pPr lvl="2"/>
            <a:r>
              <a:rPr lang="en-US" dirty="0"/>
              <a:t>What is data imbalance and how do we identify it?</a:t>
            </a:r>
          </a:p>
          <a:p>
            <a:pPr lvl="2"/>
            <a:r>
              <a:rPr lang="en-US" dirty="0"/>
              <a:t>How might imbalanced data impact a k-NN model?</a:t>
            </a:r>
          </a:p>
          <a:p>
            <a:pPr lvl="2"/>
            <a:r>
              <a:rPr lang="en-US" dirty="0"/>
              <a:t>What is _one_ approach we can use to reduce the problem of imbalanced data?</a:t>
            </a:r>
          </a:p>
          <a:p>
            <a:r>
              <a:rPr lang="en-US" dirty="0"/>
              <a:t>Assignment 02</a:t>
            </a:r>
          </a:p>
          <a:p>
            <a:pPr lvl="1"/>
            <a:r>
              <a:rPr lang="en-US" dirty="0"/>
              <a:t>Review the assignment 02 description on canvas.</a:t>
            </a:r>
          </a:p>
        </p:txBody>
      </p:sp>
    </p:spTree>
    <p:extLst>
      <p:ext uri="{BB962C8B-B14F-4D97-AF65-F5344CB8AC3E}">
        <p14:creationId xmlns:p14="http://schemas.microsoft.com/office/powerpoint/2010/main" val="790568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B97E-45C6-4E77-C571-0B96D18F995C}"/>
              </a:ext>
            </a:extLst>
          </p:cNvPr>
          <p:cNvSpPr txBox="1"/>
          <p:nvPr/>
        </p:nvSpPr>
        <p:spPr>
          <a:xfrm>
            <a:off x="2456873" y="1634836"/>
            <a:ext cx="4637808" cy="769441"/>
          </a:xfrm>
          <a:prstGeom prst="rect">
            <a:avLst/>
          </a:prstGeom>
          <a:noFill/>
        </p:spPr>
        <p:txBody>
          <a:bodyPr wrap="none" rtlCol="0">
            <a:spAutoFit/>
          </a:bodyPr>
          <a:lstStyle/>
          <a:p>
            <a:r>
              <a:rPr lang="en-US" sz="4400" b="1" dirty="0">
                <a:solidFill>
                  <a:schemeClr val="bg1"/>
                </a:solidFill>
              </a:rPr>
              <a:t>Happy Learning!</a:t>
            </a:r>
          </a:p>
        </p:txBody>
      </p:sp>
    </p:spTree>
    <p:extLst>
      <p:ext uri="{BB962C8B-B14F-4D97-AF65-F5344CB8AC3E}">
        <p14:creationId xmlns:p14="http://schemas.microsoft.com/office/powerpoint/2010/main" val="233293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6B5-D3AA-4959-9CAE-044EC141174B}"/>
              </a:ext>
            </a:extLst>
          </p:cNvPr>
          <p:cNvSpPr>
            <a:spLocks noGrp="1"/>
          </p:cNvSpPr>
          <p:nvPr>
            <p:ph type="title"/>
          </p:nvPr>
        </p:nvSpPr>
        <p:spPr/>
        <p:txBody>
          <a:bodyPr/>
          <a:lstStyle/>
          <a:p>
            <a:r>
              <a:rPr lang="en-US" dirty="0"/>
              <a:t>Learning outcomes :</a:t>
            </a:r>
          </a:p>
        </p:txBody>
      </p:sp>
      <p:sp>
        <p:nvSpPr>
          <p:cNvPr id="3" name="Content Placeholder 2">
            <a:extLst>
              <a:ext uri="{FF2B5EF4-FFF2-40B4-BE49-F238E27FC236}">
                <a16:creationId xmlns:a16="http://schemas.microsoft.com/office/drawing/2014/main" id="{FF58A83B-B0E9-4166-BB98-1EB44B847762}"/>
              </a:ext>
            </a:extLst>
          </p:cNvPr>
          <p:cNvSpPr>
            <a:spLocks noGrp="1"/>
          </p:cNvSpPr>
          <p:nvPr>
            <p:ph idx="1"/>
          </p:nvPr>
        </p:nvSpPr>
        <p:spPr/>
        <p:txBody>
          <a:bodyPr>
            <a:normAutofit/>
          </a:bodyPr>
          <a:lstStyle/>
          <a:p>
            <a:r>
              <a:rPr lang="en-US" dirty="0"/>
              <a:t>Understand the difference between a classification model and linear regression.</a:t>
            </a:r>
          </a:p>
          <a:p>
            <a:r>
              <a:rPr lang="en-US" dirty="0"/>
              <a:t>Understand the difference between binary classification modeling and multiclass classification modeling. </a:t>
            </a:r>
          </a:p>
          <a:p>
            <a:r>
              <a:rPr lang="en-US" dirty="0"/>
              <a:t>Know examples of both binary and multiclass classification modeling.</a:t>
            </a:r>
          </a:p>
        </p:txBody>
      </p:sp>
    </p:spTree>
    <p:extLst>
      <p:ext uri="{BB962C8B-B14F-4D97-AF65-F5344CB8AC3E}">
        <p14:creationId xmlns:p14="http://schemas.microsoft.com/office/powerpoint/2010/main" val="245666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2B43F-08DA-5E3D-793C-2D1AF084FD46}"/>
              </a:ext>
            </a:extLst>
          </p:cNvPr>
          <p:cNvSpPr>
            <a:spLocks noGrp="1"/>
          </p:cNvSpPr>
          <p:nvPr>
            <p:ph type="title"/>
          </p:nvPr>
        </p:nvSpPr>
        <p:spPr/>
        <p:txBody>
          <a:bodyPr/>
          <a:lstStyle/>
          <a:p>
            <a:r>
              <a:rPr lang="en-US" dirty="0"/>
              <a:t>Classification Modeling</a:t>
            </a:r>
          </a:p>
        </p:txBody>
      </p:sp>
      <p:sp>
        <p:nvSpPr>
          <p:cNvPr id="4" name="Content Placeholder 3">
            <a:extLst>
              <a:ext uri="{FF2B5EF4-FFF2-40B4-BE49-F238E27FC236}">
                <a16:creationId xmlns:a16="http://schemas.microsoft.com/office/drawing/2014/main" id="{E2DBE95C-1581-4F2A-8B58-9B866441F641}"/>
              </a:ext>
            </a:extLst>
          </p:cNvPr>
          <p:cNvSpPr>
            <a:spLocks noGrp="1"/>
          </p:cNvSpPr>
          <p:nvPr>
            <p:ph idx="1"/>
          </p:nvPr>
        </p:nvSpPr>
        <p:spPr/>
        <p:txBody>
          <a:bodyPr/>
          <a:lstStyle/>
          <a:p>
            <a:r>
              <a:rPr lang="en-US" dirty="0"/>
              <a:t>So far, we’ve used linear regression modeling to find patterns between continuous input variables and a continuous target variable. </a:t>
            </a:r>
          </a:p>
          <a:p>
            <a:r>
              <a:rPr lang="en-US" dirty="0"/>
              <a:t>…But, what about non-continuous targets?</a:t>
            </a:r>
          </a:p>
          <a:p>
            <a:endParaRPr lang="en-US" dirty="0"/>
          </a:p>
          <a:p>
            <a:r>
              <a:rPr lang="en-US" dirty="0"/>
              <a:t>When we attempt to predict a non-continuous target (aka category) we create a ‘classifier’ (also referred to as a </a:t>
            </a:r>
            <a:r>
              <a:rPr lang="en-US" b="1" dirty="0"/>
              <a:t>classification model</a:t>
            </a:r>
            <a:r>
              <a:rPr lang="en-US" dirty="0"/>
              <a:t>)</a:t>
            </a:r>
          </a:p>
        </p:txBody>
      </p:sp>
    </p:spTree>
    <p:extLst>
      <p:ext uri="{BB962C8B-B14F-4D97-AF65-F5344CB8AC3E}">
        <p14:creationId xmlns:p14="http://schemas.microsoft.com/office/powerpoint/2010/main" val="186807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a:xfrm>
            <a:off x="628650" y="100705"/>
            <a:ext cx="7886700" cy="527693"/>
          </a:xfrm>
        </p:spPr>
        <p:txBody>
          <a:bodyPr>
            <a:normAutofit/>
          </a:bodyPr>
          <a:lstStyle/>
          <a:p>
            <a:r>
              <a:rPr lang="en-US"/>
              <a:t>Classification</a:t>
            </a:r>
            <a:endParaRPr lang="en-US" dirty="0"/>
          </a:p>
        </p:txBody>
      </p:sp>
      <p:sp>
        <p:nvSpPr>
          <p:cNvPr id="4" name="Rectangle 3">
            <a:extLst>
              <a:ext uri="{FF2B5EF4-FFF2-40B4-BE49-F238E27FC236}">
                <a16:creationId xmlns:a16="http://schemas.microsoft.com/office/drawing/2014/main" id="{5192B2BB-0049-4F53-B312-EF814EE16367}"/>
              </a:ext>
            </a:extLst>
          </p:cNvPr>
          <p:cNvSpPr/>
          <p:nvPr/>
        </p:nvSpPr>
        <p:spPr>
          <a:xfrm>
            <a:off x="674721" y="628398"/>
            <a:ext cx="8316207" cy="2431435"/>
          </a:xfrm>
          <a:prstGeom prst="rect">
            <a:avLst/>
          </a:prstGeom>
        </p:spPr>
        <p:txBody>
          <a:bodyPr wrap="square">
            <a:spAutoFit/>
          </a:bodyPr>
          <a:lstStyle/>
          <a:p>
            <a:pPr marL="285750" indent="-285750">
              <a:buFont typeface="Wingdings" panose="05000000000000000000" pitchFamily="2" charset="2"/>
              <a:buChar char="ü"/>
            </a:pPr>
            <a:r>
              <a:rPr lang="en-US" sz="1800" dirty="0"/>
              <a:t>In many areas, decisions are made on a “yes” or “no” basis. This is called binary classification.</a:t>
            </a:r>
          </a:p>
          <a:p>
            <a:endParaRPr lang="en-US" sz="1800" dirty="0"/>
          </a:p>
          <a:p>
            <a:r>
              <a:rPr lang="en-US" sz="1800" dirty="0"/>
              <a:t>	</a:t>
            </a:r>
            <a:r>
              <a:rPr lang="en-US" sz="1600" dirty="0"/>
              <a:t>1. Credit score: give credit or not</a:t>
            </a:r>
          </a:p>
          <a:p>
            <a:r>
              <a:rPr lang="en-US" sz="1600" dirty="0"/>
              <a:t>	2. Spam or not: corporate email</a:t>
            </a:r>
          </a:p>
          <a:p>
            <a:r>
              <a:rPr lang="en-US" sz="1600" dirty="0"/>
              <a:t>	3. Fraudulent credit card transaction or not</a:t>
            </a:r>
          </a:p>
          <a:p>
            <a:r>
              <a:rPr lang="en-US" sz="1600" dirty="0"/>
              <a:t>	4. Hospital - operate or wait (the triage problem) [MASH unit]</a:t>
            </a:r>
          </a:p>
          <a:p>
            <a:r>
              <a:rPr lang="en-US" sz="1600" dirty="0"/>
              <a:t>	5. Invest or not: $1B fund</a:t>
            </a:r>
          </a:p>
          <a:p>
            <a:r>
              <a:rPr lang="en-US" sz="1600" dirty="0"/>
              <a:t>	6. Travel or not: critical corporate personnel or senior government officials</a:t>
            </a:r>
            <a:endParaRPr lang="en-US" sz="1800" dirty="0"/>
          </a:p>
        </p:txBody>
      </p:sp>
    </p:spTree>
    <p:extLst>
      <p:ext uri="{BB962C8B-B14F-4D97-AF65-F5344CB8AC3E}">
        <p14:creationId xmlns:p14="http://schemas.microsoft.com/office/powerpoint/2010/main" val="299791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57AE-5B78-4824-BF64-8165265B4D6B}"/>
              </a:ext>
            </a:extLst>
          </p:cNvPr>
          <p:cNvSpPr>
            <a:spLocks noGrp="1"/>
          </p:cNvSpPr>
          <p:nvPr>
            <p:ph type="title"/>
          </p:nvPr>
        </p:nvSpPr>
        <p:spPr>
          <a:xfrm>
            <a:off x="628650" y="100705"/>
            <a:ext cx="7886700" cy="527693"/>
          </a:xfrm>
        </p:spPr>
        <p:txBody>
          <a:bodyPr>
            <a:normAutofit/>
          </a:bodyPr>
          <a:lstStyle/>
          <a:p>
            <a:r>
              <a:rPr lang="en-US"/>
              <a:t>Classification</a:t>
            </a:r>
            <a:endParaRPr lang="en-US" dirty="0"/>
          </a:p>
        </p:txBody>
      </p:sp>
      <p:sp>
        <p:nvSpPr>
          <p:cNvPr id="4" name="Rectangle 3">
            <a:extLst>
              <a:ext uri="{FF2B5EF4-FFF2-40B4-BE49-F238E27FC236}">
                <a16:creationId xmlns:a16="http://schemas.microsoft.com/office/drawing/2014/main" id="{5192B2BB-0049-4F53-B312-EF814EE16367}"/>
              </a:ext>
            </a:extLst>
          </p:cNvPr>
          <p:cNvSpPr/>
          <p:nvPr/>
        </p:nvSpPr>
        <p:spPr>
          <a:xfrm>
            <a:off x="674721" y="628398"/>
            <a:ext cx="8316207" cy="2946961"/>
          </a:xfrm>
          <a:prstGeom prst="rect">
            <a:avLst/>
          </a:prstGeom>
        </p:spPr>
        <p:txBody>
          <a:bodyPr wrap="square">
            <a:spAutoFit/>
          </a:bodyPr>
          <a:lstStyle/>
          <a:p>
            <a:endParaRPr lang="en-US" sz="1800" dirty="0"/>
          </a:p>
          <a:p>
            <a:pPr marL="285750" indent="-285750">
              <a:buFont typeface="Wingdings" panose="05000000000000000000" pitchFamily="2" charset="2"/>
              <a:buChar char="ü"/>
            </a:pPr>
            <a:r>
              <a:rPr lang="en-US" sz="1800" dirty="0"/>
              <a:t>When the decision involves more than a “yes” or “no”, such as “maybe”, or “high”, “medium”, “low”, or recognizing handwritten numbers 0 – 9, then it is called multiclass classification.</a:t>
            </a:r>
          </a:p>
          <a:p>
            <a:pPr marL="285750" indent="-285750">
              <a:buFont typeface="Wingdings" panose="05000000000000000000" pitchFamily="2" charset="2"/>
              <a:buChar char="ü"/>
            </a:pPr>
            <a:endParaRPr lang="en-US" sz="1800" dirty="0"/>
          </a:p>
          <a:p>
            <a:r>
              <a:rPr lang="en-US" sz="1800" dirty="0"/>
              <a:t>	</a:t>
            </a:r>
            <a:r>
              <a:rPr lang="en-US" sz="1600" dirty="0"/>
              <a:t>1. Character Recognition: Digits 0 through 9</a:t>
            </a:r>
          </a:p>
          <a:p>
            <a:r>
              <a:rPr lang="en-US" sz="1600" dirty="0"/>
              <a:t>	2. Medical Diagnostics: Retinal scans to detect Diabetic Retinopathy (</a:t>
            </a:r>
            <a:r>
              <a:rPr lang="en-US" dirty="0"/>
              <a:t>mild, moderate, severe, or proliferative)</a:t>
            </a:r>
            <a:endParaRPr lang="en-US" sz="1600" dirty="0"/>
          </a:p>
          <a:p>
            <a:r>
              <a:rPr lang="en-US" sz="1600" dirty="0"/>
              <a:t>	3. Product Classification: Input an image and a description, and identify if the product is under electronics category, clothes, etc.</a:t>
            </a:r>
          </a:p>
          <a:p>
            <a:r>
              <a:rPr lang="en-US" sz="1600" dirty="0"/>
              <a:t>	</a:t>
            </a:r>
            <a:endParaRPr lang="en-US" sz="1800" dirty="0"/>
          </a:p>
        </p:txBody>
      </p:sp>
    </p:spTree>
    <p:extLst>
      <p:ext uri="{BB962C8B-B14F-4D97-AF65-F5344CB8AC3E}">
        <p14:creationId xmlns:p14="http://schemas.microsoft.com/office/powerpoint/2010/main" val="33169809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7569</TotalTime>
  <Words>3651</Words>
  <Application>Microsoft Macintosh PowerPoint</Application>
  <PresentationFormat>On-screen Show (16:9)</PresentationFormat>
  <Paragraphs>1199</Paragraphs>
  <Slides>53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Calibri</vt:lpstr>
      <vt:lpstr>Cambria Math</vt:lpstr>
      <vt:lpstr>medium-content-serif-font</vt:lpstr>
      <vt:lpstr>Roboto</vt:lpstr>
      <vt:lpstr>Times</vt:lpstr>
      <vt:lpstr>Times New Roman</vt:lpstr>
      <vt:lpstr>Univers 65</vt:lpstr>
      <vt:lpstr>Wingdings</vt:lpstr>
      <vt:lpstr>Office Theme</vt:lpstr>
      <vt:lpstr>ISM 6136</vt:lpstr>
      <vt:lpstr>Agenda</vt:lpstr>
      <vt:lpstr>Class Business</vt:lpstr>
      <vt:lpstr>To give you a break</vt:lpstr>
      <vt:lpstr>Classification Models (Classifiers)</vt:lpstr>
      <vt:lpstr>Learning outcomes :</vt:lpstr>
      <vt:lpstr>Classification Modeling</vt:lpstr>
      <vt:lpstr>Classification</vt:lpstr>
      <vt:lpstr>Classification</vt:lpstr>
      <vt:lpstr>Evaluating a binary classifier</vt:lpstr>
      <vt:lpstr>Classification Modeling using k-NN</vt:lpstr>
      <vt:lpstr>Learning outcomes :</vt:lpstr>
      <vt:lpstr>K-NN</vt:lpstr>
      <vt:lpstr>Classification Modeling Example</vt:lpstr>
      <vt:lpstr>Classification Modeling Example</vt:lpstr>
      <vt:lpstr>Classification Modeling Example</vt:lpstr>
      <vt:lpstr>k-NN</vt:lpstr>
      <vt:lpstr>k-NN</vt:lpstr>
      <vt:lpstr>k-NN</vt:lpstr>
      <vt:lpstr>k-NN</vt:lpstr>
      <vt:lpstr>k-NN</vt:lpstr>
      <vt:lpstr>k-NN</vt:lpstr>
      <vt:lpstr>Classification Modeling Example</vt:lpstr>
      <vt:lpstr>Classification Modeling Example</vt:lpstr>
      <vt:lpstr>Classification Modeling Example</vt:lpstr>
      <vt:lpstr>How do we calculate distance?</vt:lpstr>
      <vt:lpstr>How do we calculate k-nearest?</vt:lpstr>
      <vt:lpstr>Worked Example</vt:lpstr>
      <vt:lpstr>One potential problem… Scale</vt:lpstr>
      <vt:lpstr>Scaling a variable</vt:lpstr>
      <vt:lpstr>Scaling a variable</vt:lpstr>
      <vt:lpstr>Worked example with normalized variables</vt:lpstr>
      <vt:lpstr>K-NN Summary</vt:lpstr>
      <vt:lpstr>Scoring Classification Models</vt:lpstr>
      <vt:lpstr>Learning outcomes :</vt:lpstr>
      <vt:lpstr>Learning outcomes :</vt:lpstr>
      <vt:lpstr>Are there more performance measures?</vt:lpstr>
      <vt:lpstr>Introducing the Confusion Matrix</vt:lpstr>
      <vt:lpstr>PowerPoint Presentation</vt:lpstr>
      <vt:lpstr>PowerPoint Presentation</vt:lpstr>
      <vt:lpstr>PowerPoint Presentation</vt:lpstr>
      <vt:lpstr>PowerPoint Presentation</vt:lpstr>
      <vt:lpstr>PowerPoint Presentation</vt:lpstr>
      <vt:lpstr>Let’s look at a couple of examples:</vt:lpstr>
      <vt:lpstr>A medical test</vt:lpstr>
      <vt:lpstr>A spam detector</vt:lpstr>
      <vt:lpstr>Key points: It’s about understanding and analyzing trade-offs</vt:lpstr>
      <vt:lpstr>Activity</vt:lpstr>
      <vt:lpstr>Summary of steps</vt:lpstr>
      <vt:lpstr>Summary of steps</vt:lpstr>
      <vt:lpstr>Summary of steps</vt:lpstr>
      <vt:lpstr>This week: Discussion posting 04 and assignment 02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Tim Smith</dc:creator>
  <cp:lastModifiedBy>Timothy Smith</cp:lastModifiedBy>
  <cp:revision>226</cp:revision>
  <dcterms:created xsi:type="dcterms:W3CDTF">2019-11-06T18:18:56Z</dcterms:created>
  <dcterms:modified xsi:type="dcterms:W3CDTF">2022-11-06T21:12:05Z</dcterms:modified>
</cp:coreProperties>
</file>