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64" r:id="rId2"/>
    <p:sldId id="753" r:id="rId3"/>
    <p:sldId id="739" r:id="rId4"/>
    <p:sldId id="702" r:id="rId5"/>
    <p:sldId id="752" r:id="rId6"/>
    <p:sldId id="735" r:id="rId7"/>
    <p:sldId id="734" r:id="rId8"/>
    <p:sldId id="741" r:id="rId9"/>
    <p:sldId id="742" r:id="rId10"/>
    <p:sldId id="743" r:id="rId11"/>
    <p:sldId id="744" r:id="rId12"/>
    <p:sldId id="745" r:id="rId13"/>
    <p:sldId id="747" r:id="rId14"/>
    <p:sldId id="748" r:id="rId15"/>
    <p:sldId id="737" r:id="rId16"/>
    <p:sldId id="749" r:id="rId17"/>
    <p:sldId id="750" r:id="rId18"/>
    <p:sldId id="751" r:id="rId19"/>
    <p:sldId id="740" r:id="rId20"/>
    <p:sldId id="356" r:id="rId21"/>
    <p:sldId id="354" r:id="rId22"/>
    <p:sldId id="377" r:id="rId23"/>
    <p:sldId id="355" r:id="rId24"/>
    <p:sldId id="357" r:id="rId25"/>
    <p:sldId id="360" r:id="rId26"/>
    <p:sldId id="361" r:id="rId27"/>
    <p:sldId id="362" r:id="rId28"/>
    <p:sldId id="363" r:id="rId29"/>
    <p:sldId id="364" r:id="rId30"/>
    <p:sldId id="367" r:id="rId31"/>
    <p:sldId id="366" r:id="rId32"/>
    <p:sldId id="358" r:id="rId33"/>
    <p:sldId id="359" r:id="rId34"/>
    <p:sldId id="267"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4"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4523" autoAdjust="0"/>
  </p:normalViewPr>
  <p:slideViewPr>
    <p:cSldViewPr snapToGrid="0" snapToObjects="1">
      <p:cViewPr varScale="1">
        <p:scale>
          <a:sx n="288" d="100"/>
          <a:sy n="288" d="100"/>
        </p:scale>
        <p:origin x="1600" y="17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7</a:t>
            </a:fld>
            <a:endParaRPr lang="en-US"/>
          </a:p>
        </p:txBody>
      </p:sp>
    </p:spTree>
    <p:extLst>
      <p:ext uri="{BB962C8B-B14F-4D97-AF65-F5344CB8AC3E}">
        <p14:creationId xmlns:p14="http://schemas.microsoft.com/office/powerpoint/2010/main" val="384033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20</a:t>
            </a:fld>
            <a:endParaRPr lang="en-US"/>
          </a:p>
        </p:txBody>
      </p:sp>
    </p:spTree>
    <p:extLst>
      <p:ext uri="{BB962C8B-B14F-4D97-AF65-F5344CB8AC3E}">
        <p14:creationId xmlns:p14="http://schemas.microsoft.com/office/powerpoint/2010/main" val="420845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34</a:t>
            </a:fld>
            <a:endParaRPr lang="en-US"/>
          </a:p>
        </p:txBody>
      </p:sp>
    </p:spTree>
    <p:extLst>
      <p:ext uri="{BB962C8B-B14F-4D97-AF65-F5344CB8AC3E}">
        <p14:creationId xmlns:p14="http://schemas.microsoft.com/office/powerpoint/2010/main" val="1925384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47764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32886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705284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901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930087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09768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28758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03600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3027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51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082476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572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94712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89501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790593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3313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825780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335230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161319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774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2771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65981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8192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13398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798935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2698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943039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98551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299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10/4/22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multiclass.OneVsOneClassifier.html#sklearn.multiclass.OneVsOneClassifier" TargetMode="External"/><Relationship Id="rId2" Type="http://schemas.openxmlformats.org/officeDocument/2006/relationships/hyperlink" Target="https://scikit-learn.org/stable/modules/generated/sklearn.multiclass.OutputCodeClassifier.html#sklearn.multiclass.OutputCodeClassifier" TargetMode="External"/><Relationship Id="rId1" Type="http://schemas.openxmlformats.org/officeDocument/2006/relationships/slideLayout" Target="../slideLayouts/slideLayout3.xml"/><Relationship Id="rId4" Type="http://schemas.openxmlformats.org/officeDocument/2006/relationships/hyperlink" Target="https://scikit-learn.org/stable/modules/generated/sklearn.multiclass.OneVsRestClassifier.html#sklearn.multiclass.OneVsRestClassifi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cactuscode/multioutput-multiclass-classification-b0737a0693ec" TargetMode="External"/><Relationship Id="rId2" Type="http://schemas.openxmlformats.org/officeDocument/2006/relationships/hyperlink" Target="https://www.kaggle.com/code/depture/multiclass-and-multi-output-classification"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scikit-learn.org/stable/modules/multiclass.html"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vitalflux.com/micro-average-macro-average-scoring-metrics-multi-class-classification-python/" TargetMode="External"/><Relationship Id="rId2" Type="http://schemas.openxmlformats.org/officeDocument/2006/relationships/hyperlink" Target="https://androidkt.com/micro-macro-averages-for-imbalance-multiclass-classification/" TargetMode="External"/><Relationship Id="rId1" Type="http://schemas.openxmlformats.org/officeDocument/2006/relationships/slideLayout" Target="../slideLayouts/slideLayout3.xml"/><Relationship Id="rId4" Type="http://schemas.openxmlformats.org/officeDocument/2006/relationships/hyperlink" Target="https://towardsdatascience.com/micro-macro-weighted-averages-of-f1-score-clearly-explained-b603420b292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5B20-EDA0-A128-00BD-5C5ECCE173B6}"/>
              </a:ext>
            </a:extLst>
          </p:cNvPr>
          <p:cNvSpPr>
            <a:spLocks noGrp="1"/>
          </p:cNvSpPr>
          <p:nvPr>
            <p:ph type="title"/>
          </p:nvPr>
        </p:nvSpPr>
        <p:spPr/>
        <p:txBody>
          <a:bodyPr>
            <a:normAutofit fontScale="90000"/>
          </a:bodyPr>
          <a:lstStyle/>
          <a:p>
            <a:r>
              <a:rPr lang="en-US" dirty="0"/>
              <a:t>Multi-class (aka Multinomial) classification</a:t>
            </a:r>
          </a:p>
        </p:txBody>
      </p:sp>
      <p:sp>
        <p:nvSpPr>
          <p:cNvPr id="3" name="Content Placeholder 2">
            <a:extLst>
              <a:ext uri="{FF2B5EF4-FFF2-40B4-BE49-F238E27FC236}">
                <a16:creationId xmlns:a16="http://schemas.microsoft.com/office/drawing/2014/main" id="{E8E402B4-669A-B771-6B81-0948D7BD1F56}"/>
              </a:ext>
            </a:extLst>
          </p:cNvPr>
          <p:cNvSpPr>
            <a:spLocks noGrp="1"/>
          </p:cNvSpPr>
          <p:nvPr>
            <p:ph idx="1"/>
          </p:nvPr>
        </p:nvSpPr>
        <p:spPr/>
        <p:txBody>
          <a:bodyPr>
            <a:normAutofit fontScale="77500" lnSpcReduction="20000"/>
          </a:bodyPr>
          <a:lstStyle/>
          <a:p>
            <a:r>
              <a:rPr lang="en-US" dirty="0"/>
              <a:t>1 target variable that has a cardinality &gt; 2</a:t>
            </a:r>
          </a:p>
          <a:p>
            <a:r>
              <a:rPr lang="en-US" dirty="0"/>
              <a:t>Confusion matrix is more complex</a:t>
            </a:r>
          </a:p>
          <a:p>
            <a:r>
              <a:rPr lang="en-US" dirty="0"/>
              <a:t>Many classification modeling techniques (i.e.. K-NN and decision trees) support multi-class:</a:t>
            </a:r>
          </a:p>
          <a:p>
            <a:pPr lvl="1"/>
            <a:r>
              <a:rPr lang="en-US" dirty="0"/>
              <a:t>Therefore do not require any special transformation or processing:</a:t>
            </a:r>
          </a:p>
          <a:p>
            <a:r>
              <a:rPr lang="en-US" dirty="0"/>
              <a:t>Not all classification modeling techniques support multi-class</a:t>
            </a:r>
          </a:p>
          <a:p>
            <a:pPr lvl="1"/>
            <a:r>
              <a:rPr lang="en-US" dirty="0"/>
              <a:t>These include logistic regression and support vector machines.</a:t>
            </a:r>
          </a:p>
          <a:p>
            <a:pPr lvl="1"/>
            <a:r>
              <a:rPr lang="en-US" dirty="0"/>
              <a:t>To compensate: split the multiclassification dataset into multiple binary classification datasets and fit a binary classifier.</a:t>
            </a:r>
          </a:p>
          <a:p>
            <a:pPr lvl="2"/>
            <a:r>
              <a:rPr lang="en-US" dirty="0"/>
              <a:t>Two approaches: One versus One (</a:t>
            </a:r>
            <a:r>
              <a:rPr lang="en-US" dirty="0" err="1"/>
              <a:t>OvO</a:t>
            </a:r>
            <a:r>
              <a:rPr lang="en-US" dirty="0"/>
              <a:t>) or One </a:t>
            </a:r>
            <a:r>
              <a:rPr lang="en-US"/>
              <a:t>versus Rest </a:t>
            </a:r>
            <a:r>
              <a:rPr lang="en-US" dirty="0"/>
              <a:t>(</a:t>
            </a:r>
            <a:r>
              <a:rPr lang="en-US" dirty="0" err="1"/>
              <a:t>OvR</a:t>
            </a:r>
            <a:r>
              <a:rPr lang="en-US" dirty="0"/>
              <a:t>)</a:t>
            </a:r>
          </a:p>
          <a:p>
            <a:r>
              <a:rPr lang="en-US" dirty="0"/>
              <a:t>Examples of these types of problems:</a:t>
            </a:r>
          </a:p>
          <a:p>
            <a:pPr lvl="1"/>
            <a:r>
              <a:rPr lang="en-US" dirty="0"/>
              <a:t>Which major will a college student choose</a:t>
            </a:r>
          </a:p>
          <a:p>
            <a:pPr lvl="1"/>
            <a:r>
              <a:rPr lang="en-US" dirty="0"/>
              <a:t>Which blood type does a person have</a:t>
            </a:r>
          </a:p>
          <a:p>
            <a:pPr lvl="1"/>
            <a:r>
              <a:rPr lang="en-US" dirty="0"/>
              <a:t>Which candidate will a person vote for</a:t>
            </a:r>
          </a:p>
        </p:txBody>
      </p:sp>
    </p:spTree>
    <p:extLst>
      <p:ext uri="{BB962C8B-B14F-4D97-AF65-F5344CB8AC3E}">
        <p14:creationId xmlns:p14="http://schemas.microsoft.com/office/powerpoint/2010/main" val="178173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F6C1-B977-1E56-49D0-28143C614323}"/>
              </a:ext>
            </a:extLst>
          </p:cNvPr>
          <p:cNvSpPr>
            <a:spLocks noGrp="1"/>
          </p:cNvSpPr>
          <p:nvPr>
            <p:ph type="title"/>
          </p:nvPr>
        </p:nvSpPr>
        <p:spPr/>
        <p:txBody>
          <a:bodyPr/>
          <a:lstStyle/>
          <a:p>
            <a:r>
              <a:rPr lang="en-US" dirty="0"/>
              <a:t>Multilabel Classification</a:t>
            </a:r>
          </a:p>
        </p:txBody>
      </p:sp>
      <p:sp>
        <p:nvSpPr>
          <p:cNvPr id="3" name="Content Placeholder 2">
            <a:extLst>
              <a:ext uri="{FF2B5EF4-FFF2-40B4-BE49-F238E27FC236}">
                <a16:creationId xmlns:a16="http://schemas.microsoft.com/office/drawing/2014/main" id="{7E4EBC14-0D2D-EEE3-6D3F-D6FCAAE61317}"/>
              </a:ext>
            </a:extLst>
          </p:cNvPr>
          <p:cNvSpPr>
            <a:spLocks noGrp="1"/>
          </p:cNvSpPr>
          <p:nvPr>
            <p:ph idx="1"/>
          </p:nvPr>
        </p:nvSpPr>
        <p:spPr>
          <a:xfrm>
            <a:off x="628650" y="1369219"/>
            <a:ext cx="8073648" cy="3636734"/>
          </a:xfrm>
        </p:spPr>
        <p:txBody>
          <a:bodyPr>
            <a:normAutofit fontScale="77500" lnSpcReduction="20000"/>
          </a:bodyPr>
          <a:lstStyle/>
          <a:p>
            <a:r>
              <a:rPr lang="en-US" dirty="0"/>
              <a:t>&gt; 1 targets with cardinality of 2 (0 or 1)</a:t>
            </a:r>
          </a:p>
          <a:p>
            <a:pPr lvl="1"/>
            <a:r>
              <a:rPr lang="en-US" dirty="0"/>
              <a:t>When we have two of more classes and we predict if an observation belongs to zero or more of these classes.</a:t>
            </a:r>
          </a:p>
          <a:p>
            <a:r>
              <a:rPr lang="en-US" dirty="0"/>
              <a:t> Generally approached using one of three strategies</a:t>
            </a:r>
          </a:p>
          <a:p>
            <a:pPr lvl="1"/>
            <a:r>
              <a:rPr lang="en-US" dirty="0"/>
              <a:t>Transform the problem into a multiclass problem using coding</a:t>
            </a:r>
          </a:p>
          <a:p>
            <a:pPr lvl="2"/>
            <a:r>
              <a:rPr lang="en-US" dirty="0"/>
              <a:t>Represent each class as a binary code – creating one class for each combination found</a:t>
            </a:r>
          </a:p>
          <a:p>
            <a:pPr lvl="2"/>
            <a:r>
              <a:rPr lang="en-US" dirty="0"/>
              <a:t>See </a:t>
            </a:r>
            <a:r>
              <a:rPr lang="en-US" dirty="0" err="1"/>
              <a:t>sklearn’s</a:t>
            </a:r>
            <a:r>
              <a:rPr lang="en-US" dirty="0"/>
              <a:t> “</a:t>
            </a:r>
            <a:r>
              <a:rPr lang="en-US" dirty="0" err="1">
                <a:hlinkClick r:id="rId2"/>
              </a:rPr>
              <a:t>OutputCodeClassifier</a:t>
            </a:r>
            <a:r>
              <a:rPr lang="en-US" dirty="0"/>
              <a:t>”</a:t>
            </a:r>
          </a:p>
          <a:p>
            <a:pPr lvl="1"/>
            <a:r>
              <a:rPr lang="en-US" dirty="0"/>
              <a:t>Transform the problem into a number of binary models (one-vs-one)</a:t>
            </a:r>
          </a:p>
          <a:p>
            <a:pPr lvl="2"/>
            <a:r>
              <a:rPr lang="en-US" dirty="0"/>
              <a:t>One binary classifier per pair of labels</a:t>
            </a:r>
          </a:p>
          <a:p>
            <a:pPr lvl="2"/>
            <a:r>
              <a:rPr lang="en-US" dirty="0"/>
              <a:t>See </a:t>
            </a:r>
            <a:r>
              <a:rPr lang="en-US" dirty="0" err="1"/>
              <a:t>sklearn’s</a:t>
            </a:r>
            <a:r>
              <a:rPr lang="en-US" dirty="0"/>
              <a:t> “</a:t>
            </a:r>
            <a:r>
              <a:rPr lang="en-US" dirty="0" err="1">
                <a:hlinkClick r:id="rId3"/>
              </a:rPr>
              <a:t>OneVsOneClassifier</a:t>
            </a:r>
            <a:r>
              <a:rPr lang="en-US" dirty="0"/>
              <a:t>”</a:t>
            </a:r>
          </a:p>
          <a:p>
            <a:pPr lvl="1"/>
            <a:r>
              <a:rPr lang="en-US" dirty="0"/>
              <a:t>Transform the problem into a multiclass problem (one-vs-rest)</a:t>
            </a:r>
          </a:p>
          <a:p>
            <a:pPr lvl="2"/>
            <a:r>
              <a:rPr lang="en-US" dirty="0"/>
              <a:t>Create one classifier per class – it exists or not</a:t>
            </a:r>
          </a:p>
          <a:p>
            <a:pPr lvl="2"/>
            <a:r>
              <a:rPr lang="en-US" dirty="0"/>
              <a:t>See </a:t>
            </a:r>
            <a:r>
              <a:rPr lang="en-US" dirty="0" err="1"/>
              <a:t>sklearn’s</a:t>
            </a:r>
            <a:r>
              <a:rPr lang="en-US" dirty="0"/>
              <a:t> “</a:t>
            </a:r>
            <a:r>
              <a:rPr lang="en-US" dirty="0" err="1">
                <a:hlinkClick r:id="rId4"/>
              </a:rPr>
              <a:t>OneVsRestClassifier</a:t>
            </a:r>
            <a:r>
              <a:rPr lang="en-US" dirty="0"/>
              <a:t>”</a:t>
            </a:r>
          </a:p>
          <a:p>
            <a:r>
              <a:rPr lang="en-US" dirty="0"/>
              <a:t>Once transformed, the problem is handled using binary or multiclass techniques.</a:t>
            </a:r>
          </a:p>
          <a:p>
            <a:r>
              <a:rPr lang="en-US" dirty="0"/>
              <a:t>Examples:</a:t>
            </a:r>
          </a:p>
          <a:p>
            <a:pPr lvl="1"/>
            <a:r>
              <a:rPr lang="en-US" dirty="0"/>
              <a:t>Reviews on twitter – customer refers to price, quality and/or service.</a:t>
            </a:r>
          </a:p>
          <a:p>
            <a:pPr lvl="1"/>
            <a:r>
              <a:rPr lang="en-US" dirty="0"/>
              <a:t>Movies – classified as drama, comedy, romantic and/or adventure.</a:t>
            </a:r>
          </a:p>
          <a:p>
            <a:pPr lvl="1"/>
            <a:endParaRPr lang="en-US" dirty="0"/>
          </a:p>
        </p:txBody>
      </p:sp>
    </p:spTree>
    <p:extLst>
      <p:ext uri="{BB962C8B-B14F-4D97-AF65-F5344CB8AC3E}">
        <p14:creationId xmlns:p14="http://schemas.microsoft.com/office/powerpoint/2010/main" val="65758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99EB-3E14-CF42-1212-9877A9DC9FCB}"/>
              </a:ext>
            </a:extLst>
          </p:cNvPr>
          <p:cNvSpPr>
            <a:spLocks noGrp="1"/>
          </p:cNvSpPr>
          <p:nvPr>
            <p:ph type="title"/>
          </p:nvPr>
        </p:nvSpPr>
        <p:spPr/>
        <p:txBody>
          <a:bodyPr/>
          <a:lstStyle/>
          <a:p>
            <a:r>
              <a:rPr lang="en-US" dirty="0"/>
              <a:t>Multiclass multi-output classification</a:t>
            </a:r>
          </a:p>
        </p:txBody>
      </p:sp>
      <p:sp>
        <p:nvSpPr>
          <p:cNvPr id="3" name="Content Placeholder 2">
            <a:extLst>
              <a:ext uri="{FF2B5EF4-FFF2-40B4-BE49-F238E27FC236}">
                <a16:creationId xmlns:a16="http://schemas.microsoft.com/office/drawing/2014/main" id="{6A50A7A7-4925-50BD-594C-C6D2DE489C0F}"/>
              </a:ext>
            </a:extLst>
          </p:cNvPr>
          <p:cNvSpPr>
            <a:spLocks noGrp="1"/>
          </p:cNvSpPr>
          <p:nvPr>
            <p:ph idx="1"/>
          </p:nvPr>
        </p:nvSpPr>
        <p:spPr/>
        <p:txBody>
          <a:bodyPr/>
          <a:lstStyle/>
          <a:p>
            <a:r>
              <a:rPr lang="en-US" dirty="0"/>
              <a:t>&gt;1 targets variable with cardinality &gt; 2</a:t>
            </a:r>
          </a:p>
          <a:p>
            <a:r>
              <a:rPr lang="en-US" dirty="0"/>
              <a:t>Best handled by modeling techniques/algorithms that can handle this situation:</a:t>
            </a:r>
          </a:p>
          <a:p>
            <a:pPr lvl="1"/>
            <a:r>
              <a:rPr lang="en-US" dirty="0"/>
              <a:t>Out of scope for us in this course, but be aware of this type of problem.</a:t>
            </a:r>
          </a:p>
          <a:p>
            <a:pPr lvl="1"/>
            <a:r>
              <a:rPr lang="en-US" dirty="0"/>
              <a:t>For examples, see </a:t>
            </a:r>
          </a:p>
          <a:p>
            <a:pPr lvl="1"/>
            <a:r>
              <a:rPr lang="en-US" dirty="0">
                <a:hlinkClick r:id="rId2"/>
              </a:rPr>
              <a:t>https://www.kaggle.com/code/depture/multiclass-and-multi-output-classification</a:t>
            </a:r>
            <a:r>
              <a:rPr lang="en-US" dirty="0"/>
              <a:t> </a:t>
            </a:r>
          </a:p>
          <a:p>
            <a:pPr lvl="1"/>
            <a:r>
              <a:rPr lang="en-US" dirty="0">
                <a:hlinkClick r:id="rId3"/>
              </a:rPr>
              <a:t>https://medium.com/@cactuscode/multioutput-multiclass-classification-b0737a0693ec</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220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68DC-E0A9-4699-3EF1-E1BCB515EE81}"/>
              </a:ext>
            </a:extLst>
          </p:cNvPr>
          <p:cNvSpPr>
            <a:spLocks noGrp="1"/>
          </p:cNvSpPr>
          <p:nvPr>
            <p:ph type="title"/>
          </p:nvPr>
        </p:nvSpPr>
        <p:spPr/>
        <p:txBody>
          <a:bodyPr/>
          <a:lstStyle/>
          <a:p>
            <a:r>
              <a:rPr lang="en-US" dirty="0" err="1"/>
              <a:t>OvR</a:t>
            </a:r>
            <a:endParaRPr lang="en-US" dirty="0"/>
          </a:p>
        </p:txBody>
      </p:sp>
      <p:sp>
        <p:nvSpPr>
          <p:cNvPr id="3" name="Content Placeholder 2">
            <a:extLst>
              <a:ext uri="{FF2B5EF4-FFF2-40B4-BE49-F238E27FC236}">
                <a16:creationId xmlns:a16="http://schemas.microsoft.com/office/drawing/2014/main" id="{9D812C6A-5F07-4FEE-C745-65D2F8B58F53}"/>
              </a:ext>
            </a:extLst>
          </p:cNvPr>
          <p:cNvSpPr>
            <a:spLocks noGrp="1"/>
          </p:cNvSpPr>
          <p:nvPr>
            <p:ph idx="1"/>
          </p:nvPr>
        </p:nvSpPr>
        <p:spPr/>
        <p:txBody>
          <a:bodyPr>
            <a:normAutofit fontScale="92500"/>
          </a:bodyPr>
          <a:lstStyle/>
          <a:p>
            <a:r>
              <a:rPr lang="en-US" dirty="0"/>
              <a:t>One-vs-rest is a method for using binary classification algorithms for multi-class classification.</a:t>
            </a:r>
          </a:p>
          <a:p>
            <a:r>
              <a:rPr lang="en-US" dirty="0" err="1"/>
              <a:t>OvR</a:t>
            </a:r>
            <a:r>
              <a:rPr lang="en-US" dirty="0"/>
              <a:t> approach splits the multi-class dataset into multiple binary classification problems. </a:t>
            </a:r>
          </a:p>
          <a:p>
            <a:pPr lvl="1"/>
            <a:r>
              <a:rPr lang="en-US" dirty="0"/>
              <a:t>Example: Predicting red, blue, green or yellow:</a:t>
            </a:r>
          </a:p>
          <a:p>
            <a:pPr lvl="2"/>
            <a:r>
              <a:rPr lang="en-US" dirty="0"/>
              <a:t>Binary classification problem 1: red vs [blue, green, yellow]</a:t>
            </a:r>
          </a:p>
          <a:p>
            <a:pPr lvl="2"/>
            <a:r>
              <a:rPr lang="en-US" dirty="0"/>
              <a:t>Binary classification problem 2: blue vs [red, green, yellow]</a:t>
            </a:r>
          </a:p>
          <a:p>
            <a:pPr lvl="2"/>
            <a:r>
              <a:rPr lang="en-US" dirty="0"/>
              <a:t>Binary classification problem 3: green vs [red, blue, yellow]</a:t>
            </a:r>
          </a:p>
          <a:p>
            <a:pPr lvl="2"/>
            <a:r>
              <a:rPr lang="en-US" dirty="0"/>
              <a:t>Binary classification problem 4: yellow vs [red, blue, green]</a:t>
            </a:r>
          </a:p>
          <a:p>
            <a:r>
              <a:rPr lang="en-US" dirty="0"/>
              <a:t>A binary classifier is then trained on each binary classification problem and predictions are made using the model that is the most confident.</a:t>
            </a:r>
          </a:p>
        </p:txBody>
      </p:sp>
    </p:spTree>
    <p:extLst>
      <p:ext uri="{BB962C8B-B14F-4D97-AF65-F5344CB8AC3E}">
        <p14:creationId xmlns:p14="http://schemas.microsoft.com/office/powerpoint/2010/main" val="316046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70DA-CF90-AA9A-38FC-BEEB7D3C9E08}"/>
              </a:ext>
            </a:extLst>
          </p:cNvPr>
          <p:cNvSpPr>
            <a:spLocks noGrp="1"/>
          </p:cNvSpPr>
          <p:nvPr>
            <p:ph type="title"/>
          </p:nvPr>
        </p:nvSpPr>
        <p:spPr/>
        <p:txBody>
          <a:bodyPr/>
          <a:lstStyle/>
          <a:p>
            <a:r>
              <a:rPr lang="en-US" dirty="0" err="1"/>
              <a:t>OvO</a:t>
            </a:r>
            <a:endParaRPr lang="en-US" dirty="0"/>
          </a:p>
        </p:txBody>
      </p:sp>
      <p:sp>
        <p:nvSpPr>
          <p:cNvPr id="3" name="Content Placeholder 2">
            <a:extLst>
              <a:ext uri="{FF2B5EF4-FFF2-40B4-BE49-F238E27FC236}">
                <a16:creationId xmlns:a16="http://schemas.microsoft.com/office/drawing/2014/main" id="{EAC503A7-8650-9645-5F95-2AD2A04DBAA2}"/>
              </a:ext>
            </a:extLst>
          </p:cNvPr>
          <p:cNvSpPr>
            <a:spLocks noGrp="1"/>
          </p:cNvSpPr>
          <p:nvPr>
            <p:ph idx="1"/>
          </p:nvPr>
        </p:nvSpPr>
        <p:spPr/>
        <p:txBody>
          <a:bodyPr>
            <a:normAutofit fontScale="85000" lnSpcReduction="20000"/>
          </a:bodyPr>
          <a:lstStyle/>
          <a:p>
            <a:r>
              <a:rPr lang="en-US" dirty="0"/>
              <a:t>Like one-vs-rest, one-vs-one splits a multi-class classification dataset into binary classification problems. </a:t>
            </a:r>
          </a:p>
          <a:p>
            <a:r>
              <a:rPr lang="en-US" dirty="0"/>
              <a:t>One-vs-one approach splits the dataset into one dataset for each class versus every other class.</a:t>
            </a:r>
          </a:p>
          <a:p>
            <a:pPr lvl="1"/>
            <a:r>
              <a:rPr lang="en-US" dirty="0"/>
              <a:t>Example: Predicting red, blue, green or yellow:</a:t>
            </a:r>
          </a:p>
          <a:p>
            <a:pPr lvl="2"/>
            <a:r>
              <a:rPr lang="en-US" dirty="0"/>
              <a:t>Binary classification problem 1: red vs. blue</a:t>
            </a:r>
          </a:p>
          <a:p>
            <a:pPr lvl="2"/>
            <a:r>
              <a:rPr lang="en-US" dirty="0"/>
              <a:t>Binary classification problem 2: red vs. green</a:t>
            </a:r>
          </a:p>
          <a:p>
            <a:pPr lvl="2"/>
            <a:r>
              <a:rPr lang="en-US" dirty="0"/>
              <a:t>Binary classification problem 3: red vs. yellow</a:t>
            </a:r>
          </a:p>
          <a:p>
            <a:pPr lvl="2"/>
            <a:r>
              <a:rPr lang="en-US" dirty="0"/>
              <a:t>Binary classification problem 4: blue vs. green</a:t>
            </a:r>
          </a:p>
          <a:p>
            <a:pPr lvl="2"/>
            <a:r>
              <a:rPr lang="en-US" dirty="0"/>
              <a:t>Binary classification problem 5: blue vs. yellow</a:t>
            </a:r>
          </a:p>
          <a:p>
            <a:pPr lvl="2"/>
            <a:r>
              <a:rPr lang="en-US" dirty="0"/>
              <a:t>Binary classification problem 6: green vs. yellow</a:t>
            </a:r>
          </a:p>
          <a:p>
            <a:r>
              <a:rPr lang="en-US" dirty="0"/>
              <a:t>Each binary classification model may predict one class label and the model with the most predictions or votes is predicted by the one-vs-one strategy.</a:t>
            </a:r>
          </a:p>
          <a:p>
            <a:pPr lvl="1"/>
            <a:endParaRPr lang="en-US" dirty="0"/>
          </a:p>
          <a:p>
            <a:endParaRPr lang="en-US" dirty="0"/>
          </a:p>
        </p:txBody>
      </p:sp>
    </p:spTree>
    <p:extLst>
      <p:ext uri="{BB962C8B-B14F-4D97-AF65-F5344CB8AC3E}">
        <p14:creationId xmlns:p14="http://schemas.microsoft.com/office/powerpoint/2010/main" val="88251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04E7-35D5-A8AB-D9D4-E2E5B6D56DDA}"/>
              </a:ext>
            </a:extLst>
          </p:cNvPr>
          <p:cNvSpPr>
            <a:spLocks noGrp="1"/>
          </p:cNvSpPr>
          <p:nvPr>
            <p:ph type="title"/>
          </p:nvPr>
        </p:nvSpPr>
        <p:spPr/>
        <p:txBody>
          <a:bodyPr/>
          <a:lstStyle/>
          <a:p>
            <a:r>
              <a:rPr lang="en-US" dirty="0"/>
              <a:t>Let’s look at a multi-class classifier</a:t>
            </a:r>
          </a:p>
        </p:txBody>
      </p:sp>
      <p:sp>
        <p:nvSpPr>
          <p:cNvPr id="3" name="Content Placeholder 2">
            <a:extLst>
              <a:ext uri="{FF2B5EF4-FFF2-40B4-BE49-F238E27FC236}">
                <a16:creationId xmlns:a16="http://schemas.microsoft.com/office/drawing/2014/main" id="{8E0DB256-399D-EE4D-DD69-0D96F5CF95B9}"/>
              </a:ext>
            </a:extLst>
          </p:cNvPr>
          <p:cNvSpPr>
            <a:spLocks noGrp="1"/>
          </p:cNvSpPr>
          <p:nvPr>
            <p:ph sz="half" idx="1"/>
          </p:nvPr>
        </p:nvSpPr>
        <p:spPr>
          <a:xfrm>
            <a:off x="628649" y="1369219"/>
            <a:ext cx="7449485" cy="3263504"/>
          </a:xfrm>
        </p:spPr>
        <p:txBody>
          <a:bodyPr>
            <a:normAutofit/>
          </a:bodyPr>
          <a:lstStyle/>
          <a:p>
            <a:r>
              <a:rPr lang="en-US" dirty="0"/>
              <a:t>k-NN and Decision Trees can easily handle a multi-class classification problem.</a:t>
            </a:r>
          </a:p>
          <a:p>
            <a:r>
              <a:rPr lang="en-US" dirty="0"/>
              <a:t>By default, </a:t>
            </a:r>
            <a:r>
              <a:rPr lang="en-US" dirty="0" err="1"/>
              <a:t>Sklearn</a:t>
            </a:r>
            <a:r>
              <a:rPr lang="en-US" dirty="0"/>
              <a:t> uses a </a:t>
            </a:r>
            <a:r>
              <a:rPr lang="en-US" dirty="0" err="1"/>
              <a:t>OvR</a:t>
            </a:r>
            <a:r>
              <a:rPr lang="en-US" dirty="0"/>
              <a:t> approach when calculating multi-class evaluation metrics for models that are not inherently multiclass (see </a:t>
            </a:r>
            <a:r>
              <a:rPr lang="en-US" dirty="0">
                <a:hlinkClick r:id="rId2"/>
              </a:rPr>
              <a:t>here</a:t>
            </a:r>
            <a:r>
              <a:rPr lang="en-US" dirty="0"/>
              <a:t> for more detail)</a:t>
            </a:r>
          </a:p>
          <a:p>
            <a:pPr lvl="1"/>
            <a:r>
              <a:rPr lang="en-US" dirty="0"/>
              <a:t>These are easier to interpret and use, so it’s a good default</a:t>
            </a:r>
          </a:p>
          <a:p>
            <a:r>
              <a:rPr lang="en-US" dirty="0"/>
              <a:t>Let’s use k-NN, and demonstrate the fitting and evaluation of a multi-classifier model (k-NN is inherently multiclass):</a:t>
            </a:r>
          </a:p>
          <a:p>
            <a:pPr lvl="1"/>
            <a:r>
              <a:rPr lang="en-US" dirty="0"/>
              <a:t>c06_2_multiclass_scoring_metrics.ipynb</a:t>
            </a:r>
          </a:p>
        </p:txBody>
      </p:sp>
    </p:spTree>
    <p:extLst>
      <p:ext uri="{BB962C8B-B14F-4D97-AF65-F5344CB8AC3E}">
        <p14:creationId xmlns:p14="http://schemas.microsoft.com/office/powerpoint/2010/main" val="27950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The confusion matrix is more difficult to interpret:</a:t>
            </a:r>
          </a:p>
        </p:txBody>
      </p:sp>
      <p:pic>
        <p:nvPicPr>
          <p:cNvPr id="5" name="Picture 4">
            <a:extLst>
              <a:ext uri="{FF2B5EF4-FFF2-40B4-BE49-F238E27FC236}">
                <a16:creationId xmlns:a16="http://schemas.microsoft.com/office/drawing/2014/main" id="{E92E68B0-8DD0-DFDB-D00E-01E612B2DD22}"/>
              </a:ext>
            </a:extLst>
          </p:cNvPr>
          <p:cNvPicPr>
            <a:picLocks noChangeAspect="1"/>
          </p:cNvPicPr>
          <p:nvPr/>
        </p:nvPicPr>
        <p:blipFill>
          <a:blip r:embed="rId2"/>
          <a:stretch>
            <a:fillRect/>
          </a:stretch>
        </p:blipFill>
        <p:spPr>
          <a:xfrm>
            <a:off x="2521451" y="1778959"/>
            <a:ext cx="2679700" cy="952500"/>
          </a:xfrm>
          <a:prstGeom prst="rect">
            <a:avLst/>
          </a:prstGeom>
        </p:spPr>
      </p:pic>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extLst>
              <p:ext uri="{D42A27DB-BD31-4B8C-83A1-F6EECF244321}">
                <p14:modId xmlns:p14="http://schemas.microsoft.com/office/powerpoint/2010/main" val="479545079"/>
              </p:ext>
            </p:extLst>
          </p:nvPr>
        </p:nvGraphicFramePr>
        <p:xfrm>
          <a:off x="2895016" y="3252859"/>
          <a:ext cx="2443566" cy="1647162"/>
        </p:xfrm>
        <a:graphic>
          <a:graphicData uri="http://schemas.openxmlformats.org/drawingml/2006/table">
            <a:tbl>
              <a:tblPr firstRow="1" bandRow="1">
                <a:tableStyleId>{5940675A-B579-460E-94D1-54222C63F5DA}</a:tableStyleId>
              </a:tblPr>
              <a:tblGrid>
                <a:gridCol w="814522">
                  <a:extLst>
                    <a:ext uri="{9D8B030D-6E8A-4147-A177-3AD203B41FA5}">
                      <a16:colId xmlns:a16="http://schemas.microsoft.com/office/drawing/2014/main" val="1957035792"/>
                    </a:ext>
                  </a:extLst>
                </a:gridCol>
                <a:gridCol w="814522">
                  <a:extLst>
                    <a:ext uri="{9D8B030D-6E8A-4147-A177-3AD203B41FA5}">
                      <a16:colId xmlns:a16="http://schemas.microsoft.com/office/drawing/2014/main" val="4246217010"/>
                    </a:ext>
                  </a:extLst>
                </a:gridCol>
                <a:gridCol w="814522">
                  <a:extLst>
                    <a:ext uri="{9D8B030D-6E8A-4147-A177-3AD203B41FA5}">
                      <a16:colId xmlns:a16="http://schemas.microsoft.com/office/drawing/2014/main" val="2700357372"/>
                    </a:ext>
                  </a:extLst>
                </a:gridCol>
              </a:tblGrid>
              <a:tr h="549054">
                <a:tc>
                  <a:txBody>
                    <a:bodyPr/>
                    <a:lstStyle/>
                    <a:p>
                      <a:pPr algn="ctr"/>
                      <a:r>
                        <a:rPr lang="en-US" dirty="0"/>
                        <a:t>23</a:t>
                      </a:r>
                    </a:p>
                  </a:txBody>
                  <a:tcPr anchor="ctr">
                    <a:solidFill>
                      <a:srgbClr val="92D050"/>
                    </a:solidFill>
                  </a:tcPr>
                </a:tc>
                <a:tc>
                  <a:txBody>
                    <a:bodyPr/>
                    <a:lstStyle/>
                    <a:p>
                      <a:pPr algn="ctr"/>
                      <a:r>
                        <a:rPr lang="en-US" baseline="0" dirty="0"/>
                        <a:t>0</a:t>
                      </a:r>
                    </a:p>
                  </a:txBody>
                  <a:tcPr anchor="ctr">
                    <a:solidFill>
                      <a:srgbClr val="FFC000"/>
                    </a:solidFill>
                  </a:tcPr>
                </a:tc>
                <a:tc>
                  <a:txBody>
                    <a:bodyPr/>
                    <a:lstStyle/>
                    <a:p>
                      <a:pPr algn="ctr"/>
                      <a:r>
                        <a:rPr lang="en-US" baseline="0" dirty="0"/>
                        <a:t>0</a:t>
                      </a:r>
                      <a:endParaRPr lang="en-US" dirty="0"/>
                    </a:p>
                  </a:txBody>
                  <a:tcPr anchor="ctr">
                    <a:solidFill>
                      <a:srgbClr val="FFC000"/>
                    </a:solidFill>
                  </a:tcPr>
                </a:tc>
                <a:extLst>
                  <a:ext uri="{0D108BD9-81ED-4DB2-BD59-A6C34878D82A}">
                    <a16:rowId xmlns:a16="http://schemas.microsoft.com/office/drawing/2014/main" val="1883773349"/>
                  </a:ext>
                </a:extLst>
              </a:tr>
              <a:tr h="549054">
                <a:tc>
                  <a:txBody>
                    <a:bodyPr/>
                    <a:lstStyle/>
                    <a:p>
                      <a:pPr algn="ctr"/>
                      <a:r>
                        <a:rPr lang="en-US" dirty="0"/>
                        <a:t>1</a:t>
                      </a:r>
                    </a:p>
                  </a:txBody>
                  <a:tcPr anchor="ctr">
                    <a:solidFill>
                      <a:schemeClr val="accent2">
                        <a:lumMod val="60000"/>
                        <a:lumOff val="40000"/>
                      </a:schemeClr>
                    </a:solidFill>
                  </a:tcPr>
                </a:tc>
                <a:tc>
                  <a:txBody>
                    <a:bodyPr/>
                    <a:lstStyle/>
                    <a:p>
                      <a:pPr algn="ctr"/>
                      <a:r>
                        <a:rPr lang="en-US" dirty="0"/>
                        <a:t>18</a:t>
                      </a:r>
                    </a:p>
                  </a:txBody>
                  <a:tcPr anchor="ctr">
                    <a:solidFill>
                      <a:srgbClr val="92D050"/>
                    </a:solidFill>
                  </a:tcPr>
                </a:tc>
                <a:tc>
                  <a:txBody>
                    <a:bodyPr/>
                    <a:lstStyle/>
                    <a:p>
                      <a:pPr algn="ctr"/>
                      <a:r>
                        <a:rPr lang="en-US" dirty="0"/>
                        <a:t>0</a:t>
                      </a:r>
                    </a:p>
                  </a:txBody>
                  <a:tcPr anchor="ctr">
                    <a:solidFill>
                      <a:srgbClr val="FFC000"/>
                    </a:solidFill>
                  </a:tcPr>
                </a:tc>
                <a:extLst>
                  <a:ext uri="{0D108BD9-81ED-4DB2-BD59-A6C34878D82A}">
                    <a16:rowId xmlns:a16="http://schemas.microsoft.com/office/drawing/2014/main" val="3447978010"/>
                  </a:ext>
                </a:extLst>
              </a:tr>
              <a:tr h="549054">
                <a:tc>
                  <a:txBody>
                    <a:bodyPr/>
                    <a:lstStyle/>
                    <a:p>
                      <a:pPr algn="ctr"/>
                      <a:r>
                        <a:rPr lang="en-US" dirty="0"/>
                        <a:t>0</a:t>
                      </a:r>
                    </a:p>
                  </a:txBody>
                  <a:tcPr anchor="ctr">
                    <a:solidFill>
                      <a:schemeClr val="accent2">
                        <a:lumMod val="60000"/>
                        <a:lumOff val="40000"/>
                      </a:schemeClr>
                    </a:solidFill>
                  </a:tcPr>
                </a:tc>
                <a:tc>
                  <a:txBody>
                    <a:bodyPr/>
                    <a:lstStyle/>
                    <a:p>
                      <a:pPr algn="ctr"/>
                      <a:r>
                        <a:rPr lang="en-US" dirty="0"/>
                        <a:t>0</a:t>
                      </a:r>
                    </a:p>
                  </a:txBody>
                  <a:tcPr anchor="ctr">
                    <a:solidFill>
                      <a:schemeClr val="accent2">
                        <a:lumMod val="60000"/>
                        <a:lumOff val="40000"/>
                      </a:schemeClr>
                    </a:solidFill>
                  </a:tcPr>
                </a:tc>
                <a:tc>
                  <a:txBody>
                    <a:bodyPr/>
                    <a:lstStyle/>
                    <a:p>
                      <a:pPr algn="ctr"/>
                      <a:r>
                        <a:rPr lang="en-US" dirty="0"/>
                        <a:t>12</a:t>
                      </a:r>
                    </a:p>
                  </a:txBody>
                  <a:tcPr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3609463" y="2737199"/>
            <a:ext cx="915635" cy="300082"/>
          </a:xfrm>
          <a:prstGeom prst="rect">
            <a:avLst/>
          </a:prstGeom>
          <a:noFill/>
        </p:spPr>
        <p:txBody>
          <a:bodyPr wrap="none" rtlCol="0">
            <a:spAutoFit/>
          </a:bodyPr>
          <a:lstStyle/>
          <a:p>
            <a:r>
              <a:rPr lang="en-US"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2188668" y="3926399"/>
            <a:ext cx="665567" cy="300082"/>
          </a:xfrm>
          <a:prstGeom prst="rect">
            <a:avLst/>
          </a:prstGeom>
          <a:noFill/>
        </p:spPr>
        <p:txBody>
          <a:bodyPr wrap="none" rtlCol="0">
            <a:spAutoFit/>
          </a:bodyPr>
          <a:lstStyle/>
          <a:p>
            <a:r>
              <a:rPr lang="en-US"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3216681" y="2965382"/>
            <a:ext cx="280846" cy="30008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BBB83387-DB46-153A-9BFD-099A7996801C}"/>
              </a:ext>
            </a:extLst>
          </p:cNvPr>
          <p:cNvSpPr txBox="1"/>
          <p:nvPr/>
        </p:nvSpPr>
        <p:spPr>
          <a:xfrm>
            <a:off x="2614170" y="3379374"/>
            <a:ext cx="280846" cy="30008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E96E1379-A8C5-439E-DEB7-F616D2D35B8F}"/>
              </a:ext>
            </a:extLst>
          </p:cNvPr>
          <p:cNvSpPr txBox="1"/>
          <p:nvPr/>
        </p:nvSpPr>
        <p:spPr>
          <a:xfrm>
            <a:off x="3976375" y="2979904"/>
            <a:ext cx="280846" cy="300082"/>
          </a:xfrm>
          <a:prstGeom prst="rect">
            <a:avLst/>
          </a:prstGeom>
          <a:noFill/>
        </p:spPr>
        <p:txBody>
          <a:bodyPr wrap="none" rtlCol="0">
            <a:spAutoFit/>
          </a:bodyPr>
          <a:lstStyle/>
          <a:p>
            <a:r>
              <a:rPr lang="en-US" dirty="0"/>
              <a:t>2</a:t>
            </a:r>
          </a:p>
        </p:txBody>
      </p:sp>
      <p:sp>
        <p:nvSpPr>
          <p:cNvPr id="12" name="TextBox 11">
            <a:extLst>
              <a:ext uri="{FF2B5EF4-FFF2-40B4-BE49-F238E27FC236}">
                <a16:creationId xmlns:a16="http://schemas.microsoft.com/office/drawing/2014/main" id="{AD26A3C1-947C-43EF-E4A6-319434272DD9}"/>
              </a:ext>
            </a:extLst>
          </p:cNvPr>
          <p:cNvSpPr txBox="1"/>
          <p:nvPr/>
        </p:nvSpPr>
        <p:spPr>
          <a:xfrm>
            <a:off x="2608314" y="3873180"/>
            <a:ext cx="280846" cy="300082"/>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FCEC57CE-DD13-685B-1292-8F84FD6BC924}"/>
              </a:ext>
            </a:extLst>
          </p:cNvPr>
          <p:cNvSpPr txBox="1"/>
          <p:nvPr/>
        </p:nvSpPr>
        <p:spPr>
          <a:xfrm>
            <a:off x="4764732" y="2976477"/>
            <a:ext cx="280846" cy="300082"/>
          </a:xfrm>
          <a:prstGeom prst="rect">
            <a:avLst/>
          </a:prstGeom>
          <a:noFill/>
        </p:spPr>
        <p:txBody>
          <a:bodyPr wrap="none" rtlCol="0">
            <a:spAutoFit/>
          </a:bodyPr>
          <a:lstStyle/>
          <a:p>
            <a:r>
              <a:rPr lang="en-US" dirty="0"/>
              <a:t>3</a:t>
            </a:r>
          </a:p>
        </p:txBody>
      </p:sp>
      <p:sp>
        <p:nvSpPr>
          <p:cNvPr id="14" name="TextBox 13">
            <a:extLst>
              <a:ext uri="{FF2B5EF4-FFF2-40B4-BE49-F238E27FC236}">
                <a16:creationId xmlns:a16="http://schemas.microsoft.com/office/drawing/2014/main" id="{BE8D59BF-FCC7-ED43-2652-BED2084418F3}"/>
              </a:ext>
            </a:extLst>
          </p:cNvPr>
          <p:cNvSpPr txBox="1"/>
          <p:nvPr/>
        </p:nvSpPr>
        <p:spPr>
          <a:xfrm>
            <a:off x="2608314" y="4438719"/>
            <a:ext cx="280846" cy="300082"/>
          </a:xfrm>
          <a:prstGeom prst="rect">
            <a:avLst/>
          </a:prstGeom>
          <a:noFill/>
        </p:spPr>
        <p:txBody>
          <a:bodyPr wrap="none" rtlCol="0">
            <a:spAutoFit/>
          </a:bodyPr>
          <a:lstStyle/>
          <a:p>
            <a:r>
              <a:rPr lang="en-US" dirty="0"/>
              <a:t>3</a:t>
            </a:r>
          </a:p>
        </p:txBody>
      </p:sp>
      <p:sp>
        <p:nvSpPr>
          <p:cNvPr id="17" name="TextBox 16">
            <a:extLst>
              <a:ext uri="{FF2B5EF4-FFF2-40B4-BE49-F238E27FC236}">
                <a16:creationId xmlns:a16="http://schemas.microsoft.com/office/drawing/2014/main" id="{1CA90CD4-5CBF-F0E2-C096-7A2A07F44729}"/>
              </a:ext>
            </a:extLst>
          </p:cNvPr>
          <p:cNvSpPr txBox="1"/>
          <p:nvPr/>
        </p:nvSpPr>
        <p:spPr>
          <a:xfrm>
            <a:off x="5562105" y="3515389"/>
            <a:ext cx="3235053" cy="715581"/>
          </a:xfrm>
          <a:prstGeom prst="rect">
            <a:avLst/>
          </a:prstGeom>
          <a:noFill/>
        </p:spPr>
        <p:txBody>
          <a:bodyPr wrap="square" rtlCol="0">
            <a:spAutoFit/>
          </a:bodyPr>
          <a:lstStyle/>
          <a:p>
            <a:pPr marL="285750" indent="-285750">
              <a:buFont typeface="Arial" panose="020B0604020202020204" pitchFamily="34" charset="0"/>
              <a:buChar char="•"/>
            </a:pPr>
            <a:r>
              <a:rPr lang="en-US" dirty="0"/>
              <a:t>What are FN’s vs FP’s? </a:t>
            </a:r>
          </a:p>
          <a:p>
            <a:pPr marL="285750" indent="-285750">
              <a:buFont typeface="Arial" panose="020B0604020202020204" pitchFamily="34" charset="0"/>
              <a:buChar char="•"/>
            </a:pPr>
            <a:r>
              <a:rPr lang="en-US" dirty="0"/>
              <a:t>How can we calculate accuracy, precision, recall and f1 scores?</a:t>
            </a:r>
          </a:p>
        </p:txBody>
      </p:sp>
    </p:spTree>
    <p:extLst>
      <p:ext uri="{BB962C8B-B14F-4D97-AF65-F5344CB8AC3E}">
        <p14:creationId xmlns:p14="http://schemas.microsoft.com/office/powerpoint/2010/main" val="182485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3" name="Content Placeholder 2">
            <a:extLst>
              <a:ext uri="{FF2B5EF4-FFF2-40B4-BE49-F238E27FC236}">
                <a16:creationId xmlns:a16="http://schemas.microsoft.com/office/drawing/2014/main" id="{867D96E8-35E8-1D65-33F8-BDEB1E86BDCD}"/>
              </a:ext>
            </a:extLst>
          </p:cNvPr>
          <p:cNvSpPr>
            <a:spLocks noGrp="1"/>
          </p:cNvSpPr>
          <p:nvPr>
            <p:ph idx="1"/>
          </p:nvPr>
        </p:nvSpPr>
        <p:spPr>
          <a:xfrm>
            <a:off x="628649" y="1369219"/>
            <a:ext cx="8168509" cy="3263504"/>
          </a:xfrm>
        </p:spPr>
        <p:txBody>
          <a:bodyPr/>
          <a:lstStyle/>
          <a:p>
            <a:r>
              <a:rPr lang="en-US" dirty="0"/>
              <a:t>Average=‘micro’</a:t>
            </a:r>
          </a:p>
        </p:txBody>
      </p:sp>
      <p:pic>
        <p:nvPicPr>
          <p:cNvPr id="5" name="Picture 4">
            <a:extLst>
              <a:ext uri="{FF2B5EF4-FFF2-40B4-BE49-F238E27FC236}">
                <a16:creationId xmlns:a16="http://schemas.microsoft.com/office/drawing/2014/main" id="{E92E68B0-8DD0-DFDB-D00E-01E612B2DD22}"/>
              </a:ext>
            </a:extLst>
          </p:cNvPr>
          <p:cNvPicPr>
            <a:picLocks noChangeAspect="1"/>
          </p:cNvPicPr>
          <p:nvPr/>
        </p:nvPicPr>
        <p:blipFill>
          <a:blip r:embed="rId2"/>
          <a:stretch>
            <a:fillRect/>
          </a:stretch>
        </p:blipFill>
        <p:spPr>
          <a:xfrm>
            <a:off x="76113" y="1736901"/>
            <a:ext cx="2679700" cy="952500"/>
          </a:xfrm>
          <a:prstGeom prst="rect">
            <a:avLst/>
          </a:prstGeom>
        </p:spPr>
      </p:pic>
      <p:graphicFrame>
        <p:nvGraphicFramePr>
          <p:cNvPr id="6" name="Table 6">
            <a:extLst>
              <a:ext uri="{FF2B5EF4-FFF2-40B4-BE49-F238E27FC236}">
                <a16:creationId xmlns:a16="http://schemas.microsoft.com/office/drawing/2014/main" id="{FD5AC229-20CF-736D-08E2-423294933E4C}"/>
              </a:ext>
            </a:extLst>
          </p:cNvPr>
          <p:cNvGraphicFramePr>
            <a:graphicFrameLocks noGrp="1"/>
          </p:cNvGraphicFramePr>
          <p:nvPr/>
        </p:nvGraphicFramePr>
        <p:xfrm>
          <a:off x="716592" y="3163212"/>
          <a:ext cx="2443566" cy="1647162"/>
        </p:xfrm>
        <a:graphic>
          <a:graphicData uri="http://schemas.openxmlformats.org/drawingml/2006/table">
            <a:tbl>
              <a:tblPr firstRow="1" bandRow="1">
                <a:tableStyleId>{5940675A-B579-460E-94D1-54222C63F5DA}</a:tableStyleId>
              </a:tblPr>
              <a:tblGrid>
                <a:gridCol w="814522">
                  <a:extLst>
                    <a:ext uri="{9D8B030D-6E8A-4147-A177-3AD203B41FA5}">
                      <a16:colId xmlns:a16="http://schemas.microsoft.com/office/drawing/2014/main" val="1957035792"/>
                    </a:ext>
                  </a:extLst>
                </a:gridCol>
                <a:gridCol w="814522">
                  <a:extLst>
                    <a:ext uri="{9D8B030D-6E8A-4147-A177-3AD203B41FA5}">
                      <a16:colId xmlns:a16="http://schemas.microsoft.com/office/drawing/2014/main" val="4246217010"/>
                    </a:ext>
                  </a:extLst>
                </a:gridCol>
                <a:gridCol w="814522">
                  <a:extLst>
                    <a:ext uri="{9D8B030D-6E8A-4147-A177-3AD203B41FA5}">
                      <a16:colId xmlns:a16="http://schemas.microsoft.com/office/drawing/2014/main" val="2700357372"/>
                    </a:ext>
                  </a:extLst>
                </a:gridCol>
              </a:tblGrid>
              <a:tr h="549054">
                <a:tc>
                  <a:txBody>
                    <a:bodyPr/>
                    <a:lstStyle/>
                    <a:p>
                      <a:pPr algn="ctr"/>
                      <a:r>
                        <a:rPr lang="en-US" dirty="0"/>
                        <a:t>23</a:t>
                      </a:r>
                    </a:p>
                  </a:txBody>
                  <a:tcPr anchor="ctr">
                    <a:solidFill>
                      <a:srgbClr val="92D050"/>
                    </a:solidFill>
                  </a:tcPr>
                </a:tc>
                <a:tc>
                  <a:txBody>
                    <a:bodyPr/>
                    <a:lstStyle/>
                    <a:p>
                      <a:pPr algn="ctr"/>
                      <a:r>
                        <a:rPr lang="en-US" baseline="0" dirty="0"/>
                        <a:t>0</a:t>
                      </a:r>
                    </a:p>
                  </a:txBody>
                  <a:tcPr anchor="ctr">
                    <a:solidFill>
                      <a:srgbClr val="FFC000"/>
                    </a:solidFill>
                  </a:tcPr>
                </a:tc>
                <a:tc>
                  <a:txBody>
                    <a:bodyPr/>
                    <a:lstStyle/>
                    <a:p>
                      <a:pPr algn="ctr"/>
                      <a:r>
                        <a:rPr lang="en-US" baseline="0" dirty="0"/>
                        <a:t>0</a:t>
                      </a:r>
                      <a:endParaRPr lang="en-US" dirty="0"/>
                    </a:p>
                  </a:txBody>
                  <a:tcPr anchor="ctr">
                    <a:solidFill>
                      <a:srgbClr val="FFC000"/>
                    </a:solidFill>
                  </a:tcPr>
                </a:tc>
                <a:extLst>
                  <a:ext uri="{0D108BD9-81ED-4DB2-BD59-A6C34878D82A}">
                    <a16:rowId xmlns:a16="http://schemas.microsoft.com/office/drawing/2014/main" val="1883773349"/>
                  </a:ext>
                </a:extLst>
              </a:tr>
              <a:tr h="549054">
                <a:tc>
                  <a:txBody>
                    <a:bodyPr/>
                    <a:lstStyle/>
                    <a:p>
                      <a:pPr algn="ctr"/>
                      <a:r>
                        <a:rPr lang="en-US" dirty="0"/>
                        <a:t>1</a:t>
                      </a:r>
                    </a:p>
                  </a:txBody>
                  <a:tcPr anchor="ctr">
                    <a:solidFill>
                      <a:schemeClr val="accent2">
                        <a:lumMod val="60000"/>
                        <a:lumOff val="40000"/>
                      </a:schemeClr>
                    </a:solidFill>
                  </a:tcPr>
                </a:tc>
                <a:tc>
                  <a:txBody>
                    <a:bodyPr/>
                    <a:lstStyle/>
                    <a:p>
                      <a:pPr algn="ctr"/>
                      <a:r>
                        <a:rPr lang="en-US" dirty="0"/>
                        <a:t>18</a:t>
                      </a:r>
                    </a:p>
                  </a:txBody>
                  <a:tcPr anchor="ctr">
                    <a:solidFill>
                      <a:srgbClr val="92D050"/>
                    </a:solidFill>
                  </a:tcPr>
                </a:tc>
                <a:tc>
                  <a:txBody>
                    <a:bodyPr/>
                    <a:lstStyle/>
                    <a:p>
                      <a:pPr algn="ctr"/>
                      <a:r>
                        <a:rPr lang="en-US" dirty="0"/>
                        <a:t>0</a:t>
                      </a:r>
                    </a:p>
                  </a:txBody>
                  <a:tcPr anchor="ctr">
                    <a:solidFill>
                      <a:srgbClr val="FFC000"/>
                    </a:solidFill>
                  </a:tcPr>
                </a:tc>
                <a:extLst>
                  <a:ext uri="{0D108BD9-81ED-4DB2-BD59-A6C34878D82A}">
                    <a16:rowId xmlns:a16="http://schemas.microsoft.com/office/drawing/2014/main" val="3447978010"/>
                  </a:ext>
                </a:extLst>
              </a:tr>
              <a:tr h="549054">
                <a:tc>
                  <a:txBody>
                    <a:bodyPr/>
                    <a:lstStyle/>
                    <a:p>
                      <a:pPr algn="ctr"/>
                      <a:r>
                        <a:rPr lang="en-US" dirty="0"/>
                        <a:t>0</a:t>
                      </a:r>
                    </a:p>
                  </a:txBody>
                  <a:tcPr anchor="ctr">
                    <a:solidFill>
                      <a:schemeClr val="accent2">
                        <a:lumMod val="60000"/>
                        <a:lumOff val="40000"/>
                      </a:schemeClr>
                    </a:solidFill>
                  </a:tcPr>
                </a:tc>
                <a:tc>
                  <a:txBody>
                    <a:bodyPr/>
                    <a:lstStyle/>
                    <a:p>
                      <a:pPr algn="ctr"/>
                      <a:r>
                        <a:rPr lang="en-US" dirty="0"/>
                        <a:t>0</a:t>
                      </a:r>
                    </a:p>
                  </a:txBody>
                  <a:tcPr anchor="ctr">
                    <a:solidFill>
                      <a:schemeClr val="accent2">
                        <a:lumMod val="60000"/>
                        <a:lumOff val="40000"/>
                      </a:schemeClr>
                    </a:solidFill>
                  </a:tcPr>
                </a:tc>
                <a:tc>
                  <a:txBody>
                    <a:bodyPr/>
                    <a:lstStyle/>
                    <a:p>
                      <a:pPr algn="ctr"/>
                      <a:r>
                        <a:rPr lang="en-US" dirty="0"/>
                        <a:t>12</a:t>
                      </a:r>
                    </a:p>
                  </a:txBody>
                  <a:tcPr anchor="ctr">
                    <a:solidFill>
                      <a:srgbClr val="92D050"/>
                    </a:solidFill>
                  </a:tcPr>
                </a:tc>
                <a:extLst>
                  <a:ext uri="{0D108BD9-81ED-4DB2-BD59-A6C34878D82A}">
                    <a16:rowId xmlns:a16="http://schemas.microsoft.com/office/drawing/2014/main" val="3894079347"/>
                  </a:ext>
                </a:extLst>
              </a:tr>
            </a:tbl>
          </a:graphicData>
        </a:graphic>
      </p:graphicFrame>
      <p:sp>
        <p:nvSpPr>
          <p:cNvPr id="7" name="TextBox 6">
            <a:extLst>
              <a:ext uri="{FF2B5EF4-FFF2-40B4-BE49-F238E27FC236}">
                <a16:creationId xmlns:a16="http://schemas.microsoft.com/office/drawing/2014/main" id="{9F25EF10-CCF4-B4EE-0731-CCB16ADC4BBB}"/>
              </a:ext>
            </a:extLst>
          </p:cNvPr>
          <p:cNvSpPr txBox="1"/>
          <p:nvPr/>
        </p:nvSpPr>
        <p:spPr>
          <a:xfrm>
            <a:off x="1494888" y="2689401"/>
            <a:ext cx="915635" cy="300082"/>
          </a:xfrm>
          <a:prstGeom prst="rect">
            <a:avLst/>
          </a:prstGeom>
          <a:noFill/>
        </p:spPr>
        <p:txBody>
          <a:bodyPr wrap="none" rtlCol="0">
            <a:spAutoFit/>
          </a:bodyPr>
          <a:lstStyle/>
          <a:p>
            <a:r>
              <a:rPr lang="en-US" dirty="0"/>
              <a:t>Predicted</a:t>
            </a:r>
          </a:p>
        </p:txBody>
      </p:sp>
      <p:sp>
        <p:nvSpPr>
          <p:cNvPr id="8" name="TextBox 7">
            <a:extLst>
              <a:ext uri="{FF2B5EF4-FFF2-40B4-BE49-F238E27FC236}">
                <a16:creationId xmlns:a16="http://schemas.microsoft.com/office/drawing/2014/main" id="{268C1DB9-C245-5857-60DF-7995DCD36E7F}"/>
              </a:ext>
            </a:extLst>
          </p:cNvPr>
          <p:cNvSpPr txBox="1"/>
          <p:nvPr/>
        </p:nvSpPr>
        <p:spPr>
          <a:xfrm rot="16200000">
            <a:off x="10244" y="3836752"/>
            <a:ext cx="665567" cy="300082"/>
          </a:xfrm>
          <a:prstGeom prst="rect">
            <a:avLst/>
          </a:prstGeom>
          <a:noFill/>
        </p:spPr>
        <p:txBody>
          <a:bodyPr wrap="none" rtlCol="0">
            <a:spAutoFit/>
          </a:bodyPr>
          <a:lstStyle/>
          <a:p>
            <a:r>
              <a:rPr lang="en-US" dirty="0"/>
              <a:t>Actual</a:t>
            </a:r>
          </a:p>
        </p:txBody>
      </p:sp>
      <p:sp>
        <p:nvSpPr>
          <p:cNvPr id="9" name="TextBox 8">
            <a:extLst>
              <a:ext uri="{FF2B5EF4-FFF2-40B4-BE49-F238E27FC236}">
                <a16:creationId xmlns:a16="http://schemas.microsoft.com/office/drawing/2014/main" id="{980A0EDD-3571-E2BD-7288-D82EF4D91455}"/>
              </a:ext>
            </a:extLst>
          </p:cNvPr>
          <p:cNvSpPr txBox="1"/>
          <p:nvPr/>
        </p:nvSpPr>
        <p:spPr>
          <a:xfrm>
            <a:off x="1038257" y="2875735"/>
            <a:ext cx="280846" cy="30008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BBB83387-DB46-153A-9BFD-099A7996801C}"/>
              </a:ext>
            </a:extLst>
          </p:cNvPr>
          <p:cNvSpPr txBox="1"/>
          <p:nvPr/>
        </p:nvSpPr>
        <p:spPr>
          <a:xfrm>
            <a:off x="435746" y="3289727"/>
            <a:ext cx="280846" cy="30008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E96E1379-A8C5-439E-DEB7-F616D2D35B8F}"/>
              </a:ext>
            </a:extLst>
          </p:cNvPr>
          <p:cNvSpPr txBox="1"/>
          <p:nvPr/>
        </p:nvSpPr>
        <p:spPr>
          <a:xfrm>
            <a:off x="1797951" y="2890257"/>
            <a:ext cx="280846" cy="300082"/>
          </a:xfrm>
          <a:prstGeom prst="rect">
            <a:avLst/>
          </a:prstGeom>
          <a:noFill/>
        </p:spPr>
        <p:txBody>
          <a:bodyPr wrap="none" rtlCol="0">
            <a:spAutoFit/>
          </a:bodyPr>
          <a:lstStyle/>
          <a:p>
            <a:r>
              <a:rPr lang="en-US" dirty="0"/>
              <a:t>2</a:t>
            </a:r>
          </a:p>
        </p:txBody>
      </p:sp>
      <p:sp>
        <p:nvSpPr>
          <p:cNvPr id="12" name="TextBox 11">
            <a:extLst>
              <a:ext uri="{FF2B5EF4-FFF2-40B4-BE49-F238E27FC236}">
                <a16:creationId xmlns:a16="http://schemas.microsoft.com/office/drawing/2014/main" id="{AD26A3C1-947C-43EF-E4A6-319434272DD9}"/>
              </a:ext>
            </a:extLst>
          </p:cNvPr>
          <p:cNvSpPr txBox="1"/>
          <p:nvPr/>
        </p:nvSpPr>
        <p:spPr>
          <a:xfrm>
            <a:off x="429890" y="3783533"/>
            <a:ext cx="280846" cy="300082"/>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FCEC57CE-DD13-685B-1292-8F84FD6BC924}"/>
              </a:ext>
            </a:extLst>
          </p:cNvPr>
          <p:cNvSpPr txBox="1"/>
          <p:nvPr/>
        </p:nvSpPr>
        <p:spPr>
          <a:xfrm>
            <a:off x="2586308" y="2886830"/>
            <a:ext cx="280846" cy="300082"/>
          </a:xfrm>
          <a:prstGeom prst="rect">
            <a:avLst/>
          </a:prstGeom>
          <a:noFill/>
        </p:spPr>
        <p:txBody>
          <a:bodyPr wrap="none" rtlCol="0">
            <a:spAutoFit/>
          </a:bodyPr>
          <a:lstStyle/>
          <a:p>
            <a:r>
              <a:rPr lang="en-US" dirty="0"/>
              <a:t>3</a:t>
            </a:r>
          </a:p>
        </p:txBody>
      </p:sp>
      <p:sp>
        <p:nvSpPr>
          <p:cNvPr id="14" name="TextBox 13">
            <a:extLst>
              <a:ext uri="{FF2B5EF4-FFF2-40B4-BE49-F238E27FC236}">
                <a16:creationId xmlns:a16="http://schemas.microsoft.com/office/drawing/2014/main" id="{BE8D59BF-FCC7-ED43-2652-BED2084418F3}"/>
              </a:ext>
            </a:extLst>
          </p:cNvPr>
          <p:cNvSpPr txBox="1"/>
          <p:nvPr/>
        </p:nvSpPr>
        <p:spPr>
          <a:xfrm>
            <a:off x="429890" y="4349072"/>
            <a:ext cx="280846" cy="30008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8AB0E303-8F45-C72D-A07F-1FB134D42D62}"/>
              </a:ext>
            </a:extLst>
          </p:cNvPr>
          <p:cNvSpPr txBox="1"/>
          <p:nvPr/>
        </p:nvSpPr>
        <p:spPr>
          <a:xfrm>
            <a:off x="3619458" y="1103933"/>
            <a:ext cx="5149648" cy="4039567"/>
          </a:xfrm>
          <a:prstGeom prst="rect">
            <a:avLst/>
          </a:prstGeom>
          <a:noFill/>
        </p:spPr>
        <p:txBody>
          <a:bodyPr wrap="square" rtlCol="0">
            <a:spAutoFit/>
          </a:bodyPr>
          <a:lstStyle/>
          <a:p>
            <a:endParaRPr lang="en-US" dirty="0"/>
          </a:p>
          <a:p>
            <a:r>
              <a:rPr lang="en-US" i="1" u="sng" dirty="0"/>
              <a:t>A micro-average will aggregate the contributions of all classes to compute the average metric</a:t>
            </a:r>
          </a:p>
          <a:p>
            <a:endParaRPr lang="en-US" dirty="0"/>
          </a:p>
          <a:p>
            <a:r>
              <a:rPr lang="en-US" dirty="0"/>
              <a:t>Accuracy = 53/54 = 0.981418</a:t>
            </a:r>
          </a:p>
          <a:p>
            <a:endParaRPr lang="en-US" dirty="0"/>
          </a:p>
          <a:p>
            <a:r>
              <a:rPr lang="en-US" dirty="0"/>
              <a:t>Total TP = 23+18+12 = 53</a:t>
            </a:r>
          </a:p>
          <a:p>
            <a:r>
              <a:rPr lang="en-US" dirty="0"/>
              <a:t>Total FP = (1+0)+(0+0)+(0+0) = 1 # vertical</a:t>
            </a:r>
          </a:p>
          <a:p>
            <a:r>
              <a:rPr lang="en-US" dirty="0"/>
              <a:t>Total FN = (0+0)+(1+0)+(0+0) = 1 # horizonal</a:t>
            </a:r>
          </a:p>
          <a:p>
            <a:endParaRPr lang="en-US" dirty="0"/>
          </a:p>
          <a:p>
            <a:r>
              <a:rPr lang="en-US" dirty="0"/>
              <a:t>Precision = 53/(53+1) = 0.981481</a:t>
            </a:r>
          </a:p>
          <a:p>
            <a:r>
              <a:rPr lang="en-US" dirty="0"/>
              <a:t>Recall = 53/(53+1) = 0.981481</a:t>
            </a:r>
          </a:p>
          <a:p>
            <a:r>
              <a:rPr lang="en-US" dirty="0"/>
              <a:t>F1 = 2* (0.981481*0.981481)/(0.981481+ 0.981481) = 0.981418</a:t>
            </a:r>
          </a:p>
          <a:p>
            <a:endParaRPr lang="en-US" dirty="0"/>
          </a:p>
          <a:p>
            <a:r>
              <a:rPr lang="en-US" dirty="0"/>
              <a:t>When evaluating multiclass classifiers using average=‘micro’….</a:t>
            </a:r>
          </a:p>
          <a:p>
            <a:r>
              <a:rPr lang="en-US" dirty="0"/>
              <a:t>   Accuracy=Precision=Recall=F1</a:t>
            </a:r>
          </a:p>
          <a:p>
            <a:r>
              <a:rPr lang="en-US" dirty="0"/>
              <a:t>This changes though for multi-label problems</a:t>
            </a:r>
          </a:p>
          <a:p>
            <a:endParaRPr lang="en-US" dirty="0"/>
          </a:p>
          <a:p>
            <a:endParaRPr lang="en-US" dirty="0"/>
          </a:p>
        </p:txBody>
      </p:sp>
    </p:spTree>
    <p:extLst>
      <p:ext uri="{BB962C8B-B14F-4D97-AF65-F5344CB8AC3E}">
        <p14:creationId xmlns:p14="http://schemas.microsoft.com/office/powerpoint/2010/main" val="346668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6F2-617C-83E3-553E-41EC9F6E803E}"/>
              </a:ext>
            </a:extLst>
          </p:cNvPr>
          <p:cNvSpPr>
            <a:spLocks noGrp="1"/>
          </p:cNvSpPr>
          <p:nvPr>
            <p:ph type="title"/>
          </p:nvPr>
        </p:nvSpPr>
        <p:spPr/>
        <p:txBody>
          <a:bodyPr/>
          <a:lstStyle/>
          <a:p>
            <a:r>
              <a:rPr lang="en-US" dirty="0"/>
              <a:t>Assessing a multi-classifier</a:t>
            </a:r>
          </a:p>
        </p:txBody>
      </p:sp>
      <p:sp>
        <p:nvSpPr>
          <p:cNvPr id="17" name="TextBox 16">
            <a:extLst>
              <a:ext uri="{FF2B5EF4-FFF2-40B4-BE49-F238E27FC236}">
                <a16:creationId xmlns:a16="http://schemas.microsoft.com/office/drawing/2014/main" id="{625D9023-0B58-6294-7A1B-A2764878EA47}"/>
              </a:ext>
            </a:extLst>
          </p:cNvPr>
          <p:cNvSpPr txBox="1"/>
          <p:nvPr/>
        </p:nvSpPr>
        <p:spPr>
          <a:xfrm>
            <a:off x="1032205" y="1380014"/>
            <a:ext cx="7242274" cy="3393237"/>
          </a:xfrm>
          <a:prstGeom prst="rect">
            <a:avLst/>
          </a:prstGeom>
          <a:noFill/>
        </p:spPr>
        <p:txBody>
          <a:bodyPr wrap="square" rtlCol="0">
            <a:spAutoFit/>
          </a:bodyPr>
          <a:lstStyle/>
          <a:p>
            <a:r>
              <a:rPr lang="en-US" dirty="0"/>
              <a:t>The math behind these averaging metrics is out of scope for this course. There are many internet resources that walk through this for you (i.e. </a:t>
            </a:r>
            <a:r>
              <a:rPr lang="en-US" dirty="0">
                <a:hlinkClick r:id="rId2"/>
              </a:rPr>
              <a:t>here</a:t>
            </a:r>
            <a:r>
              <a:rPr lang="en-US" dirty="0"/>
              <a:t>, or </a:t>
            </a:r>
            <a:r>
              <a:rPr lang="en-US" dirty="0">
                <a:hlinkClick r:id="rId3"/>
              </a:rPr>
              <a:t>here</a:t>
            </a:r>
            <a:r>
              <a:rPr lang="en-US" dirty="0"/>
              <a:t>, or </a:t>
            </a:r>
            <a:r>
              <a:rPr lang="en-US" dirty="0">
                <a:hlinkClick r:id="rId4"/>
              </a:rPr>
              <a:t>here</a:t>
            </a:r>
            <a:r>
              <a:rPr lang="en-US" dirty="0"/>
              <a:t> …)</a:t>
            </a:r>
          </a:p>
          <a:p>
            <a:endParaRPr lang="en-US" dirty="0"/>
          </a:p>
          <a:p>
            <a:r>
              <a:rPr lang="en-US" dirty="0"/>
              <a:t>A few things to note: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multiclass evaluation accuracy=recall=precision=f1 for ‘micro’ average</a:t>
            </a:r>
          </a:p>
          <a:p>
            <a:pPr marL="628650" lvl="1" indent="-285750">
              <a:buFont typeface="Arial" panose="020B0604020202020204" pitchFamily="34" charset="0"/>
              <a:buChar char="•"/>
            </a:pPr>
            <a:r>
              <a:rPr lang="en-US" sz="1200" dirty="0"/>
              <a:t>This will not be the case for a multi-label problem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micro-averaging score when there is a need to weight each instance or prediction equally.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macro-averaging score when all classes need to be treated equally to evaluate the overall performance of the classifier with regard to the most frequent class labels.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weighted macro-averaging score in case of class imbalances (different number of instances related to different class labels). </a:t>
            </a:r>
          </a:p>
        </p:txBody>
      </p:sp>
    </p:spTree>
    <p:extLst>
      <p:ext uri="{BB962C8B-B14F-4D97-AF65-F5344CB8AC3E}">
        <p14:creationId xmlns:p14="http://schemas.microsoft.com/office/powerpoint/2010/main" val="324458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18D4-B56B-2533-FCC8-57EBAE89D351}"/>
              </a:ext>
            </a:extLst>
          </p:cNvPr>
          <p:cNvSpPr>
            <a:spLocks noGrp="1"/>
          </p:cNvSpPr>
          <p:nvPr>
            <p:ph type="title"/>
          </p:nvPr>
        </p:nvSpPr>
        <p:spPr/>
        <p:txBody>
          <a:bodyPr/>
          <a:lstStyle/>
          <a:p>
            <a:r>
              <a:rPr lang="en-US" dirty="0"/>
              <a:t>Decision Tree Pruning</a:t>
            </a:r>
            <a:br>
              <a:rPr lang="en-US" dirty="0"/>
            </a:br>
            <a:r>
              <a:rPr lang="en-US" dirty="0"/>
              <a:t>(and hyper-parameter tuning)</a:t>
            </a:r>
          </a:p>
        </p:txBody>
      </p:sp>
    </p:spTree>
    <p:extLst>
      <p:ext uri="{BB962C8B-B14F-4D97-AF65-F5344CB8AC3E}">
        <p14:creationId xmlns:p14="http://schemas.microsoft.com/office/powerpoint/2010/main" val="153481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392-83FA-EB22-4E9C-17EDBD5FA1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8DBD471-CA28-F07A-35B5-CCADF15054F6}"/>
              </a:ext>
            </a:extLst>
          </p:cNvPr>
          <p:cNvSpPr>
            <a:spLocks noGrp="1"/>
          </p:cNvSpPr>
          <p:nvPr>
            <p:ph idx="1"/>
          </p:nvPr>
        </p:nvSpPr>
        <p:spPr/>
        <p:txBody>
          <a:bodyPr/>
          <a:lstStyle/>
          <a:p>
            <a:r>
              <a:rPr lang="en-US" dirty="0"/>
              <a:t>More on model evaluation:</a:t>
            </a:r>
          </a:p>
          <a:p>
            <a:pPr lvl="1"/>
            <a:r>
              <a:rPr lang="en-US" dirty="0"/>
              <a:t>”Which is the best metric”</a:t>
            </a:r>
          </a:p>
          <a:p>
            <a:pPr lvl="1"/>
            <a:r>
              <a:rPr lang="en-US" dirty="0"/>
              <a:t>How do we evaluate multiclass models?</a:t>
            </a:r>
          </a:p>
          <a:p>
            <a:r>
              <a:rPr lang="en-US" dirty="0"/>
              <a:t>Decision Tree Pruning</a:t>
            </a:r>
          </a:p>
          <a:p>
            <a:pPr lvl="1"/>
            <a:r>
              <a:rPr lang="en-US" dirty="0"/>
              <a:t>The bias/variance tradeoff</a:t>
            </a:r>
          </a:p>
          <a:p>
            <a:pPr lvl="1"/>
            <a:r>
              <a:rPr lang="en-US" dirty="0"/>
              <a:t>The various ways we can prune a tree</a:t>
            </a:r>
          </a:p>
          <a:p>
            <a:pPr lvl="1"/>
            <a:r>
              <a:rPr lang="en-US" dirty="0"/>
              <a:t>Hyperparameter Tuning and k-fold cross validation</a:t>
            </a:r>
          </a:p>
        </p:txBody>
      </p:sp>
    </p:spTree>
    <p:extLst>
      <p:ext uri="{BB962C8B-B14F-4D97-AF65-F5344CB8AC3E}">
        <p14:creationId xmlns:p14="http://schemas.microsoft.com/office/powerpoint/2010/main" val="132516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824-035C-4550-8F8F-1CBB6A3A9D86}"/>
              </a:ext>
            </a:extLst>
          </p:cNvPr>
          <p:cNvSpPr>
            <a:spLocks noGrp="1"/>
          </p:cNvSpPr>
          <p:nvPr>
            <p:ph type="title"/>
          </p:nvPr>
        </p:nvSpPr>
        <p:spPr/>
        <p:txBody>
          <a:bodyPr/>
          <a:lstStyle/>
          <a:p>
            <a:r>
              <a:rPr lang="en-US" dirty="0"/>
              <a:t>Decision Tree - review</a:t>
            </a:r>
          </a:p>
        </p:txBody>
      </p:sp>
      <p:sp>
        <p:nvSpPr>
          <p:cNvPr id="3" name="Content Placeholder 2">
            <a:extLst>
              <a:ext uri="{FF2B5EF4-FFF2-40B4-BE49-F238E27FC236}">
                <a16:creationId xmlns:a16="http://schemas.microsoft.com/office/drawing/2014/main" id="{EAC138AF-5D9D-4978-B355-83B56AB21698}"/>
              </a:ext>
            </a:extLst>
          </p:cNvPr>
          <p:cNvSpPr>
            <a:spLocks noGrp="1"/>
          </p:cNvSpPr>
          <p:nvPr>
            <p:ph idx="1"/>
          </p:nvPr>
        </p:nvSpPr>
        <p:spPr>
          <a:xfrm>
            <a:off x="628650" y="1369219"/>
            <a:ext cx="4878765" cy="3263504"/>
          </a:xfrm>
        </p:spPr>
        <p:txBody>
          <a:bodyPr>
            <a:normAutofit lnSpcReduction="10000"/>
          </a:bodyPr>
          <a:lstStyle/>
          <a:p>
            <a:r>
              <a:rPr lang="en-US" dirty="0"/>
              <a:t>Supervised Learning Model</a:t>
            </a:r>
          </a:p>
          <a:p>
            <a:pPr lvl="1"/>
            <a:r>
              <a:rPr lang="en-US" sz="1800" dirty="0"/>
              <a:t>Predictors/features/attributes as input</a:t>
            </a:r>
          </a:p>
          <a:p>
            <a:pPr lvl="1"/>
            <a:r>
              <a:rPr lang="en-US" sz="1800" dirty="0"/>
              <a:t>Predicted Output/Outcome can be checked with known result</a:t>
            </a:r>
          </a:p>
          <a:p>
            <a:r>
              <a:rPr lang="en-US" dirty="0"/>
              <a:t>Flowchart like Tree structure</a:t>
            </a:r>
          </a:p>
          <a:p>
            <a:pPr marL="0" indent="0">
              <a:buNone/>
            </a:pPr>
            <a:endParaRPr lang="en-US" dirty="0"/>
          </a:p>
          <a:p>
            <a:pPr marL="0" indent="0">
              <a:buNone/>
            </a:pPr>
            <a:endParaRPr lang="en-US" dirty="0"/>
          </a:p>
          <a:p>
            <a:r>
              <a:rPr lang="en-US" dirty="0"/>
              <a:t>Two types of Decision Tree:</a:t>
            </a:r>
          </a:p>
          <a:p>
            <a:pPr lvl="1"/>
            <a:r>
              <a:rPr lang="en-US" sz="1600" dirty="0"/>
              <a:t>Classification Tree (outcome is classification) </a:t>
            </a:r>
            <a:r>
              <a:rPr lang="en-US" sz="1600" dirty="0">
                <a:sym typeface="Wingdings" panose="05000000000000000000" pitchFamily="2" charset="2"/>
              </a:rPr>
              <a:t> this is our focus in this course</a:t>
            </a:r>
            <a:endParaRPr lang="en-US" sz="1600" dirty="0"/>
          </a:p>
          <a:p>
            <a:pPr lvl="1"/>
            <a:r>
              <a:rPr lang="en-US" sz="1600" dirty="0"/>
              <a:t>Regression Tree (outcome is continuous)</a:t>
            </a:r>
          </a:p>
          <a:p>
            <a:endParaRPr lang="en-US" dirty="0"/>
          </a:p>
        </p:txBody>
      </p:sp>
      <p:sp>
        <p:nvSpPr>
          <p:cNvPr id="4" name="Slide Number Placeholder 3">
            <a:extLst>
              <a:ext uri="{FF2B5EF4-FFF2-40B4-BE49-F238E27FC236}">
                <a16:creationId xmlns:a16="http://schemas.microsoft.com/office/drawing/2014/main" id="{9C5F7D31-A24A-4957-9B6A-C91C2C19135C}"/>
              </a:ext>
            </a:extLst>
          </p:cNvPr>
          <p:cNvSpPr>
            <a:spLocks noGrp="1"/>
          </p:cNvSpPr>
          <p:nvPr>
            <p:ph type="sldNum" sz="quarter" idx="12"/>
          </p:nvPr>
        </p:nvSpPr>
        <p:spPr/>
        <p:txBody>
          <a:bodyPr/>
          <a:lstStyle/>
          <a:p>
            <a:fld id="{179A9A4E-4C82-4D44-9372-C31BB3818094}" type="slidenum">
              <a:rPr lang="en-US" smtClean="0"/>
              <a:pPr/>
              <a:t>20</a:t>
            </a:fld>
            <a:endParaRPr lang="en-US" dirty="0"/>
          </a:p>
        </p:txBody>
      </p:sp>
      <p:pic>
        <p:nvPicPr>
          <p:cNvPr id="5" name="Content Placeholder 7">
            <a:extLst>
              <a:ext uri="{FF2B5EF4-FFF2-40B4-BE49-F238E27FC236}">
                <a16:creationId xmlns:a16="http://schemas.microsoft.com/office/drawing/2014/main" id="{8B95D198-A919-4E69-A82B-F59D8B769B60}"/>
              </a:ext>
            </a:extLst>
          </p:cNvPr>
          <p:cNvPicPr>
            <a:picLocks noGrp="1" noChangeAspect="1"/>
          </p:cNvPicPr>
          <p:nvPr/>
        </p:nvPicPr>
        <p:blipFill>
          <a:blip r:embed="rId3"/>
          <a:stretch>
            <a:fillRect/>
          </a:stretch>
        </p:blipFill>
        <p:spPr bwMode="auto">
          <a:xfrm>
            <a:off x="6177810" y="1524000"/>
            <a:ext cx="1790700" cy="1453473"/>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7453564B-ECDC-4884-BDB6-7E8C43B42CA8}"/>
              </a:ext>
            </a:extLst>
          </p:cNvPr>
          <p:cNvSpPr txBox="1"/>
          <p:nvPr/>
        </p:nvSpPr>
        <p:spPr>
          <a:xfrm>
            <a:off x="5112300" y="1822222"/>
            <a:ext cx="702436"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Root Node</a:t>
            </a:r>
          </a:p>
        </p:txBody>
      </p:sp>
      <p:sp>
        <p:nvSpPr>
          <p:cNvPr id="8" name="TextBox 7">
            <a:extLst>
              <a:ext uri="{FF2B5EF4-FFF2-40B4-BE49-F238E27FC236}">
                <a16:creationId xmlns:a16="http://schemas.microsoft.com/office/drawing/2014/main" id="{DAABE3DA-EE49-481B-8799-78872386DBC9}"/>
              </a:ext>
            </a:extLst>
          </p:cNvPr>
          <p:cNvSpPr txBox="1"/>
          <p:nvPr/>
        </p:nvSpPr>
        <p:spPr>
          <a:xfrm>
            <a:off x="5187210" y="2514600"/>
            <a:ext cx="7393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Leaf Nodes</a:t>
            </a:r>
          </a:p>
        </p:txBody>
      </p:sp>
      <p:sp>
        <p:nvSpPr>
          <p:cNvPr id="10" name="TextBox 9">
            <a:extLst>
              <a:ext uri="{FF2B5EF4-FFF2-40B4-BE49-F238E27FC236}">
                <a16:creationId xmlns:a16="http://schemas.microsoft.com/office/drawing/2014/main" id="{17DE698B-C32A-4797-9158-CDD5F3B36A7B}"/>
              </a:ext>
            </a:extLst>
          </p:cNvPr>
          <p:cNvSpPr txBox="1"/>
          <p:nvPr/>
        </p:nvSpPr>
        <p:spPr>
          <a:xfrm>
            <a:off x="4968560" y="2227000"/>
            <a:ext cx="899605" cy="215444"/>
          </a:xfrm>
          <a:prstGeom prst="rect">
            <a:avLst/>
          </a:prstGeom>
          <a:noFill/>
        </p:spPr>
        <p:txBody>
          <a:bodyPr wrap="none" rtlCol="0">
            <a:spAutoFit/>
          </a:bodyPr>
          <a:lstStyle/>
          <a:p>
            <a:r>
              <a:rPr lang="en-US" sz="800" b="1" dirty="0">
                <a:solidFill>
                  <a:srgbClr val="CE1126"/>
                </a:solidFill>
                <a:latin typeface="Arial" panose="020B0604020202020204" pitchFamily="34" charset="0"/>
                <a:cs typeface="Arial" panose="020B0604020202020204" pitchFamily="34" charset="0"/>
              </a:rPr>
              <a:t>Internal Nodes</a:t>
            </a:r>
          </a:p>
        </p:txBody>
      </p:sp>
      <p:cxnSp>
        <p:nvCxnSpPr>
          <p:cNvPr id="12" name="Straight Arrow Connector 11">
            <a:extLst>
              <a:ext uri="{FF2B5EF4-FFF2-40B4-BE49-F238E27FC236}">
                <a16:creationId xmlns:a16="http://schemas.microsoft.com/office/drawing/2014/main" id="{62F11BF0-F04D-462A-828F-44DF95DAEE9D}"/>
              </a:ext>
            </a:extLst>
          </p:cNvPr>
          <p:cNvCxnSpPr>
            <a:cxnSpLocks/>
            <a:stCxn id="10" idx="3"/>
          </p:cNvCxnSpPr>
          <p:nvPr/>
        </p:nvCxnSpPr>
        <p:spPr bwMode="auto">
          <a:xfrm flipV="1">
            <a:off x="5868165" y="2040200"/>
            <a:ext cx="1224045" cy="2945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14" name="Straight Arrow Connector 13">
            <a:extLst>
              <a:ext uri="{FF2B5EF4-FFF2-40B4-BE49-F238E27FC236}">
                <a16:creationId xmlns:a16="http://schemas.microsoft.com/office/drawing/2014/main" id="{904127B9-8C6E-4550-A0AE-AAFF1212618C}"/>
              </a:ext>
            </a:extLst>
          </p:cNvPr>
          <p:cNvCxnSpPr>
            <a:cxnSpLocks/>
            <a:stCxn id="10" idx="3"/>
          </p:cNvCxnSpPr>
          <p:nvPr/>
        </p:nvCxnSpPr>
        <p:spPr bwMode="auto">
          <a:xfrm>
            <a:off x="5868165" y="2334722"/>
            <a:ext cx="899605" cy="107722"/>
          </a:xfrm>
          <a:prstGeom prst="straightConnector1">
            <a:avLst/>
          </a:prstGeom>
          <a:solidFill>
            <a:schemeClr val="accent1"/>
          </a:solidFill>
          <a:ln w="12700" cap="flat" cmpd="sng" algn="ctr">
            <a:solidFill>
              <a:srgbClr val="FFC000"/>
            </a:solidFill>
            <a:prstDash val="lgDash"/>
            <a:round/>
            <a:headEnd type="none" w="med" len="med"/>
            <a:tailEnd type="triangle" w="sm" len="sm"/>
          </a:ln>
          <a:effectLst/>
        </p:spPr>
      </p:cxnSp>
      <p:cxnSp>
        <p:nvCxnSpPr>
          <p:cNvPr id="22" name="Straight Arrow Connector 21">
            <a:extLst>
              <a:ext uri="{FF2B5EF4-FFF2-40B4-BE49-F238E27FC236}">
                <a16:creationId xmlns:a16="http://schemas.microsoft.com/office/drawing/2014/main" id="{DF97DAE6-B4C7-41BD-AD4A-AD6A037D3C69}"/>
              </a:ext>
            </a:extLst>
          </p:cNvPr>
          <p:cNvCxnSpPr>
            <a:cxnSpLocks/>
            <a:stCxn id="8" idx="3"/>
          </p:cNvCxnSpPr>
          <p:nvPr/>
        </p:nvCxnSpPr>
        <p:spPr bwMode="auto">
          <a:xfrm flipV="1">
            <a:off x="5926515" y="2133600"/>
            <a:ext cx="403695" cy="48872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26" name="Straight Arrow Connector 25">
            <a:extLst>
              <a:ext uri="{FF2B5EF4-FFF2-40B4-BE49-F238E27FC236}">
                <a16:creationId xmlns:a16="http://schemas.microsoft.com/office/drawing/2014/main" id="{EB39BFDF-642F-4564-B511-134DBD216904}"/>
              </a:ext>
            </a:extLst>
          </p:cNvPr>
          <p:cNvCxnSpPr>
            <a:cxnSpLocks/>
          </p:cNvCxnSpPr>
          <p:nvPr/>
        </p:nvCxnSpPr>
        <p:spPr bwMode="auto">
          <a:xfrm>
            <a:off x="5926515" y="2622322"/>
            <a:ext cx="556095" cy="206261"/>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0" name="Straight Arrow Connector 29">
            <a:extLst>
              <a:ext uri="{FF2B5EF4-FFF2-40B4-BE49-F238E27FC236}">
                <a16:creationId xmlns:a16="http://schemas.microsoft.com/office/drawing/2014/main" id="{34701E5B-E480-45F0-B281-3592BDF239AE}"/>
              </a:ext>
            </a:extLst>
          </p:cNvPr>
          <p:cNvCxnSpPr>
            <a:cxnSpLocks/>
          </p:cNvCxnSpPr>
          <p:nvPr/>
        </p:nvCxnSpPr>
        <p:spPr bwMode="auto">
          <a:xfrm>
            <a:off x="5943447" y="2621020"/>
            <a:ext cx="1224963" cy="229902"/>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4" name="Straight Arrow Connector 33">
            <a:extLst>
              <a:ext uri="{FF2B5EF4-FFF2-40B4-BE49-F238E27FC236}">
                <a16:creationId xmlns:a16="http://schemas.microsoft.com/office/drawing/2014/main" id="{53F6D06B-C8A2-410B-85CF-400410E49283}"/>
              </a:ext>
            </a:extLst>
          </p:cNvPr>
          <p:cNvCxnSpPr>
            <a:cxnSpLocks/>
            <a:stCxn id="8" idx="3"/>
          </p:cNvCxnSpPr>
          <p:nvPr/>
        </p:nvCxnSpPr>
        <p:spPr bwMode="auto">
          <a:xfrm flipV="1">
            <a:off x="5926515" y="2481092"/>
            <a:ext cx="1622895" cy="141230"/>
          </a:xfrm>
          <a:prstGeom prst="straightConnector1">
            <a:avLst/>
          </a:prstGeom>
          <a:solidFill>
            <a:schemeClr val="accent1"/>
          </a:solidFill>
          <a:ln w="9525" cap="flat" cmpd="sng" algn="ctr">
            <a:solidFill>
              <a:srgbClr val="0070C0"/>
            </a:solidFill>
            <a:prstDash val="lgDash"/>
            <a:round/>
            <a:headEnd type="none" w="med" len="med"/>
            <a:tailEnd type="triangle" w="sm" len="sm"/>
          </a:ln>
          <a:effectLst/>
        </p:spPr>
      </p:cxnSp>
      <p:cxnSp>
        <p:nvCxnSpPr>
          <p:cNvPr id="38" name="Straight Arrow Connector 37">
            <a:extLst>
              <a:ext uri="{FF2B5EF4-FFF2-40B4-BE49-F238E27FC236}">
                <a16:creationId xmlns:a16="http://schemas.microsoft.com/office/drawing/2014/main" id="{144C7291-21D4-455A-A250-0A5793E36DC9}"/>
              </a:ext>
            </a:extLst>
          </p:cNvPr>
          <p:cNvCxnSpPr>
            <a:cxnSpLocks/>
            <a:stCxn id="6" idx="3"/>
          </p:cNvCxnSpPr>
          <p:nvPr/>
        </p:nvCxnSpPr>
        <p:spPr bwMode="auto">
          <a:xfrm flipV="1">
            <a:off x="5814736" y="1650772"/>
            <a:ext cx="820274" cy="279172"/>
          </a:xfrm>
          <a:prstGeom prst="straightConnector1">
            <a:avLst/>
          </a:prstGeom>
          <a:solidFill>
            <a:schemeClr val="accent1"/>
          </a:solidFill>
          <a:ln w="9525" cap="flat" cmpd="sng" algn="ctr">
            <a:solidFill>
              <a:srgbClr val="C00000"/>
            </a:solidFill>
            <a:prstDash val="lgDash"/>
            <a:round/>
            <a:headEnd type="none" w="med" len="med"/>
            <a:tailEnd type="triangle" w="sm" len="sm"/>
          </a:ln>
          <a:effectLst/>
        </p:spPr>
      </p:cxnSp>
    </p:spTree>
    <p:extLst>
      <p:ext uri="{BB962C8B-B14F-4D97-AF65-F5344CB8AC3E}">
        <p14:creationId xmlns:p14="http://schemas.microsoft.com/office/powerpoint/2010/main" val="6745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86B4-B1D9-4741-A5E8-FD73C30EF1C1}"/>
              </a:ext>
            </a:extLst>
          </p:cNvPr>
          <p:cNvSpPr>
            <a:spLocks noGrp="1"/>
          </p:cNvSpPr>
          <p:nvPr>
            <p:ph type="title"/>
          </p:nvPr>
        </p:nvSpPr>
        <p:spPr/>
        <p:txBody>
          <a:bodyPr>
            <a:normAutofit/>
          </a:bodyPr>
          <a:lstStyle/>
          <a:p>
            <a:r>
              <a:rPr lang="en-US" dirty="0"/>
              <a:t>The most popular techniques… </a:t>
            </a:r>
            <a:br>
              <a:rPr lang="en-US" dirty="0"/>
            </a:br>
            <a:r>
              <a:rPr lang="en-US" sz="2000" dirty="0"/>
              <a:t>Decision tree increasingly popular</a:t>
            </a:r>
          </a:p>
        </p:txBody>
      </p:sp>
      <p:pic>
        <p:nvPicPr>
          <p:cNvPr id="1026" name="Picture 2" descr="Top 16 Data Science Methods 2017 Vs 2016 676">
            <a:extLst>
              <a:ext uri="{FF2B5EF4-FFF2-40B4-BE49-F238E27FC236}">
                <a16:creationId xmlns:a16="http://schemas.microsoft.com/office/drawing/2014/main" id="{D3837D2F-EBC5-4C83-93A9-A7FF941442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25700" y="1559719"/>
            <a:ext cx="4292600" cy="28829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FCB2FD1-9472-4B95-BAD4-9574A2861583}"/>
              </a:ext>
            </a:extLst>
          </p:cNvPr>
          <p:cNvSpPr>
            <a:spLocks noGrp="1"/>
          </p:cNvSpPr>
          <p:nvPr>
            <p:ph type="sldNum" sz="quarter" idx="12"/>
          </p:nvPr>
        </p:nvSpPr>
        <p:spPr/>
        <p:txBody>
          <a:bodyPr/>
          <a:lstStyle/>
          <a:p>
            <a:fld id="{179A9A4E-4C82-4D44-9372-C31BB3818094}" type="slidenum">
              <a:rPr lang="en-US" smtClean="0"/>
              <a:pPr/>
              <a:t>21</a:t>
            </a:fld>
            <a:endParaRPr lang="en-US" dirty="0"/>
          </a:p>
        </p:txBody>
      </p:sp>
    </p:spTree>
    <p:extLst>
      <p:ext uri="{BB962C8B-B14F-4D97-AF65-F5344CB8AC3E}">
        <p14:creationId xmlns:p14="http://schemas.microsoft.com/office/powerpoint/2010/main" val="187283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86B4-B1D9-4741-A5E8-FD73C30EF1C1}"/>
              </a:ext>
            </a:extLst>
          </p:cNvPr>
          <p:cNvSpPr>
            <a:spLocks noGrp="1"/>
          </p:cNvSpPr>
          <p:nvPr>
            <p:ph type="title"/>
          </p:nvPr>
        </p:nvSpPr>
        <p:spPr/>
        <p:txBody>
          <a:bodyPr>
            <a:normAutofit/>
          </a:bodyPr>
          <a:lstStyle/>
          <a:p>
            <a:r>
              <a:rPr lang="en-US" dirty="0"/>
              <a:t>The most popular techniques… </a:t>
            </a:r>
            <a:br>
              <a:rPr lang="en-US" dirty="0"/>
            </a:br>
            <a:r>
              <a:rPr lang="en-US" sz="2000" dirty="0"/>
              <a:t>Decision tree even more popular</a:t>
            </a:r>
          </a:p>
        </p:txBody>
      </p:sp>
      <p:pic>
        <p:nvPicPr>
          <p:cNvPr id="6" name="Picture 2" descr="Figure">
            <a:extLst>
              <a:ext uri="{FF2B5EF4-FFF2-40B4-BE49-F238E27FC236}">
                <a16:creationId xmlns:a16="http://schemas.microsoft.com/office/drawing/2014/main" id="{72308E45-409D-31B9-1B8C-56644358FA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81241" y="1289587"/>
            <a:ext cx="5143851" cy="361459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FCB2FD1-9472-4B95-BAD4-9574A2861583}"/>
              </a:ext>
            </a:extLst>
          </p:cNvPr>
          <p:cNvSpPr>
            <a:spLocks noGrp="1"/>
          </p:cNvSpPr>
          <p:nvPr>
            <p:ph type="sldNum" sz="quarter" idx="12"/>
          </p:nvPr>
        </p:nvSpPr>
        <p:spPr/>
        <p:txBody>
          <a:bodyPr/>
          <a:lstStyle/>
          <a:p>
            <a:fld id="{179A9A4E-4C82-4D44-9372-C31BB3818094}" type="slidenum">
              <a:rPr lang="en-US" smtClean="0"/>
              <a:pPr/>
              <a:t>22</a:t>
            </a:fld>
            <a:endParaRPr lang="en-US" dirty="0"/>
          </a:p>
        </p:txBody>
      </p:sp>
    </p:spTree>
    <p:extLst>
      <p:ext uri="{BB962C8B-B14F-4D97-AF65-F5344CB8AC3E}">
        <p14:creationId xmlns:p14="http://schemas.microsoft.com/office/powerpoint/2010/main" val="3739927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C610-57D4-48C1-B5DA-C6C9DE205EBB}"/>
              </a:ext>
            </a:extLst>
          </p:cNvPr>
          <p:cNvSpPr>
            <a:spLocks noGrp="1"/>
          </p:cNvSpPr>
          <p:nvPr>
            <p:ph type="title"/>
          </p:nvPr>
        </p:nvSpPr>
        <p:spPr/>
        <p:txBody>
          <a:bodyPr/>
          <a:lstStyle/>
          <a:p>
            <a:r>
              <a:rPr lang="en-US" dirty="0"/>
              <a:t>Decision Tree “class” of models…</a:t>
            </a:r>
          </a:p>
        </p:txBody>
      </p:sp>
      <p:sp>
        <p:nvSpPr>
          <p:cNvPr id="3" name="Content Placeholder 2">
            <a:extLst>
              <a:ext uri="{FF2B5EF4-FFF2-40B4-BE49-F238E27FC236}">
                <a16:creationId xmlns:a16="http://schemas.microsoft.com/office/drawing/2014/main" id="{EB540DC0-532B-4719-9318-B0F1556B6210}"/>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454545"/>
                </a:solidFill>
                <a:effectLst/>
                <a:latin typeface="Arial" panose="020B0604020202020204" pitchFamily="34" charset="0"/>
              </a:rPr>
              <a:t>A </a:t>
            </a:r>
            <a:r>
              <a:rPr lang="en-US" b="1" i="0" dirty="0">
                <a:solidFill>
                  <a:srgbClr val="454545"/>
                </a:solidFill>
                <a:effectLst/>
                <a:latin typeface="Arial" panose="020B0604020202020204" pitchFamily="34" charset="0"/>
              </a:rPr>
              <a:t>decision tree</a:t>
            </a:r>
            <a:r>
              <a:rPr lang="en-US" b="0" i="0" dirty="0">
                <a:solidFill>
                  <a:srgbClr val="454545"/>
                </a:solidFill>
                <a:effectLst/>
                <a:latin typeface="Arial" panose="020B0604020202020204" pitchFamily="34" charset="0"/>
              </a:rPr>
              <a:t> is a simple, decision making-diagram.</a:t>
            </a:r>
          </a:p>
          <a:p>
            <a:pPr algn="l" fontAlgn="base">
              <a:buFont typeface="Arial" panose="020B0604020202020204" pitchFamily="34" charset="0"/>
              <a:buChar char="•"/>
            </a:pPr>
            <a:r>
              <a:rPr lang="en-US" b="1" i="0" dirty="0">
                <a:solidFill>
                  <a:srgbClr val="454545"/>
                </a:solidFill>
                <a:effectLst/>
                <a:latin typeface="Arial" panose="020B0604020202020204" pitchFamily="34" charset="0"/>
              </a:rPr>
              <a:t>Random forests</a:t>
            </a:r>
            <a:r>
              <a:rPr lang="en-US" b="0" i="0" dirty="0">
                <a:solidFill>
                  <a:srgbClr val="454545"/>
                </a:solidFill>
                <a:effectLst/>
                <a:latin typeface="Arial" panose="020B0604020202020204" pitchFamily="34" charset="0"/>
              </a:rPr>
              <a:t> are a large number of trees, combined (using averages or "majority rules") at the end of the process.</a:t>
            </a:r>
          </a:p>
          <a:p>
            <a:pPr algn="l" fontAlgn="base">
              <a:buFont typeface="Arial" panose="020B0604020202020204" pitchFamily="34" charset="0"/>
              <a:buChar char="•"/>
            </a:pPr>
            <a:r>
              <a:rPr lang="en-US" b="1" i="0" dirty="0">
                <a:solidFill>
                  <a:srgbClr val="454545"/>
                </a:solidFill>
                <a:effectLst/>
                <a:latin typeface="Arial" panose="020B0604020202020204" pitchFamily="34" charset="0"/>
              </a:rPr>
              <a:t>Gradient boosting machines</a:t>
            </a:r>
            <a:r>
              <a:rPr lang="en-US" b="0" i="0" dirty="0">
                <a:solidFill>
                  <a:srgbClr val="454545"/>
                </a:solidFill>
                <a:effectLst/>
                <a:latin typeface="Arial" panose="020B0604020202020204" pitchFamily="34" charset="0"/>
              </a:rPr>
              <a:t> also combine decision trees, but start the combining process at the beginning, instead of at the end.</a:t>
            </a:r>
          </a:p>
          <a:p>
            <a:pPr marL="0" indent="0">
              <a:buNone/>
            </a:pPr>
            <a:endParaRPr lang="en-US" dirty="0"/>
          </a:p>
        </p:txBody>
      </p:sp>
      <p:sp>
        <p:nvSpPr>
          <p:cNvPr id="4" name="Slide Number Placeholder 3">
            <a:extLst>
              <a:ext uri="{FF2B5EF4-FFF2-40B4-BE49-F238E27FC236}">
                <a16:creationId xmlns:a16="http://schemas.microsoft.com/office/drawing/2014/main" id="{48A00F84-41F0-4018-8635-0C30BA7C584F}"/>
              </a:ext>
            </a:extLst>
          </p:cNvPr>
          <p:cNvSpPr>
            <a:spLocks noGrp="1"/>
          </p:cNvSpPr>
          <p:nvPr>
            <p:ph type="sldNum" sz="quarter" idx="12"/>
          </p:nvPr>
        </p:nvSpPr>
        <p:spPr/>
        <p:txBody>
          <a:bodyPr/>
          <a:lstStyle/>
          <a:p>
            <a:fld id="{179A9A4E-4C82-4D44-9372-C31BB3818094}" type="slidenum">
              <a:rPr lang="en-US" smtClean="0"/>
              <a:pPr/>
              <a:t>23</a:t>
            </a:fld>
            <a:endParaRPr lang="en-US" dirty="0"/>
          </a:p>
        </p:txBody>
      </p:sp>
    </p:spTree>
    <p:extLst>
      <p:ext uri="{BB962C8B-B14F-4D97-AF65-F5344CB8AC3E}">
        <p14:creationId xmlns:p14="http://schemas.microsoft.com/office/powerpoint/2010/main" val="212978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Advantages of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sz="half" idx="2"/>
          </p:nvPr>
        </p:nvSpPr>
        <p:spPr/>
        <p:txBody>
          <a:bodyPr/>
          <a:lstStyle/>
          <a:p>
            <a:r>
              <a:rPr lang="en-US" dirty="0"/>
              <a:t>Simple to understand</a:t>
            </a:r>
          </a:p>
          <a:p>
            <a:endParaRPr lang="en-US" dirty="0"/>
          </a:p>
          <a:p>
            <a:r>
              <a:rPr lang="en-US" dirty="0"/>
              <a:t>Once trained, fast to execute</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24</a:t>
            </a:fld>
            <a:endParaRPr lang="en-US" dirty="0"/>
          </a:p>
        </p:txBody>
      </p:sp>
    </p:spTree>
    <p:extLst>
      <p:ext uri="{BB962C8B-B14F-4D97-AF65-F5344CB8AC3E}">
        <p14:creationId xmlns:p14="http://schemas.microsoft.com/office/powerpoint/2010/main" val="293603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Potential Problems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sz="half" idx="2"/>
          </p:nvPr>
        </p:nvSpPr>
        <p:spPr>
          <a:xfrm>
            <a:off x="703659" y="1329044"/>
            <a:ext cx="6897641" cy="2763441"/>
          </a:xfrm>
        </p:spPr>
        <p:txBody>
          <a:bodyPr/>
          <a:lstStyle/>
          <a:p>
            <a:r>
              <a:rPr lang="en-US" dirty="0"/>
              <a:t>Overfitting</a:t>
            </a:r>
          </a:p>
          <a:p>
            <a:pPr lvl="1"/>
            <a:r>
              <a:rPr lang="en-US" dirty="0"/>
              <a:t>Tends to overfit data, reducing the performance of the model on future data.</a:t>
            </a:r>
          </a:p>
          <a:p>
            <a:r>
              <a:rPr lang="en-US" dirty="0"/>
              <a:t>Variance error</a:t>
            </a:r>
          </a:p>
          <a:p>
            <a:pPr lvl="1"/>
            <a:r>
              <a:rPr lang="en-US" dirty="0"/>
              <a:t>Small changes in data can yield a big change in the resulting tree</a:t>
            </a:r>
          </a:p>
          <a:p>
            <a:endParaRPr lang="en-US" dirty="0"/>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25</a:t>
            </a:fld>
            <a:endParaRPr lang="en-US" dirty="0"/>
          </a:p>
        </p:txBody>
      </p:sp>
    </p:spTree>
    <p:extLst>
      <p:ext uri="{BB962C8B-B14F-4D97-AF65-F5344CB8AC3E}">
        <p14:creationId xmlns:p14="http://schemas.microsoft.com/office/powerpoint/2010/main" val="53169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Classes of Prediction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sz="half" idx="2"/>
          </p:nvPr>
        </p:nvSpPr>
        <p:spPr>
          <a:xfrm>
            <a:off x="629841" y="1542217"/>
            <a:ext cx="7616587" cy="2763441"/>
          </a:xfrm>
        </p:spPr>
        <p:txBody>
          <a:bodyPr>
            <a:normAutofit fontScale="92500" lnSpcReduction="20000"/>
          </a:bodyPr>
          <a:lstStyle/>
          <a:p>
            <a:r>
              <a:rPr lang="en-US" dirty="0"/>
              <a:t>With modeling, our object is to reduce model error (that is, error’s in the models predictions made on a given dataset)</a:t>
            </a:r>
          </a:p>
          <a:p>
            <a:r>
              <a:rPr lang="en-US" dirty="0"/>
              <a:t>Model error can be segmented into error we can correct for, and error we cannot.</a:t>
            </a:r>
          </a:p>
          <a:p>
            <a:pPr lvl="1"/>
            <a:r>
              <a:rPr lang="en-US" dirty="0"/>
              <a:t>Model Error = Reducible Error + Irreducible Error</a:t>
            </a:r>
          </a:p>
          <a:p>
            <a:endParaRPr lang="en-US" dirty="0"/>
          </a:p>
          <a:p>
            <a:r>
              <a:rPr lang="en-US" dirty="0"/>
              <a:t>Reducible Error is further segmented into Model Bias and Model Variance error:</a:t>
            </a:r>
          </a:p>
          <a:p>
            <a:pPr lvl="1"/>
            <a:r>
              <a:rPr lang="en-US" dirty="0"/>
              <a:t>Bias Error</a:t>
            </a:r>
          </a:p>
          <a:p>
            <a:pPr lvl="1"/>
            <a:r>
              <a:rPr lang="en-US" dirty="0"/>
              <a:t>Variance Error</a:t>
            </a:r>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26</a:t>
            </a:fld>
            <a:endParaRPr lang="en-US" dirty="0"/>
          </a:p>
        </p:txBody>
      </p:sp>
    </p:spTree>
    <p:extLst>
      <p:ext uri="{BB962C8B-B14F-4D97-AF65-F5344CB8AC3E}">
        <p14:creationId xmlns:p14="http://schemas.microsoft.com/office/powerpoint/2010/main" val="3138847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Irreducible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92500" lnSpcReduction="20000"/>
          </a:bodyPr>
          <a:lstStyle/>
          <a:p>
            <a:endParaRPr lang="en-US" dirty="0"/>
          </a:p>
          <a:p>
            <a:r>
              <a:rPr lang="en-US" dirty="0"/>
              <a:t>This is error that cannot be reduced by any algorithm choice. </a:t>
            </a:r>
          </a:p>
          <a:p>
            <a:r>
              <a:rPr lang="en-US" dirty="0"/>
              <a:t>The error is caused by elements outside our control, such as statistical noise in the observations.</a:t>
            </a:r>
          </a:p>
          <a:p>
            <a:r>
              <a:rPr lang="en-US" dirty="0"/>
              <a:t>This is error can be introduced through the framing/context of the problem, or inherent in the data:</a:t>
            </a:r>
          </a:p>
          <a:p>
            <a:pPr lvl="1"/>
            <a:r>
              <a:rPr lang="en-US" dirty="0"/>
              <a:t>Unknown/unrecorded variables</a:t>
            </a:r>
          </a:p>
          <a:p>
            <a:pPr lvl="1"/>
            <a:r>
              <a:rPr lang="en-US" dirty="0"/>
              <a:t>Measurement error</a:t>
            </a:r>
          </a:p>
          <a:p>
            <a:r>
              <a:rPr lang="en-US" dirty="0"/>
              <a:t>Though we can work on squashing reducible error, irreducible error cannot be addressed with modeling.</a:t>
            </a:r>
          </a:p>
          <a:p>
            <a:r>
              <a:rPr lang="en-US" dirty="0"/>
              <a:t>Irreducible error will therefore always introduce an upper bounds to the performance of our model.</a:t>
            </a:r>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27</a:t>
            </a:fld>
            <a:endParaRPr lang="en-US" dirty="0"/>
          </a:p>
        </p:txBody>
      </p:sp>
    </p:spTree>
    <p:extLst>
      <p:ext uri="{BB962C8B-B14F-4D97-AF65-F5344CB8AC3E}">
        <p14:creationId xmlns:p14="http://schemas.microsoft.com/office/powerpoint/2010/main" val="3401226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3FCB-DAFA-4DF9-B16E-453E7929E4F0}"/>
              </a:ext>
            </a:extLst>
          </p:cNvPr>
          <p:cNvSpPr>
            <a:spLocks noGrp="1"/>
          </p:cNvSpPr>
          <p:nvPr>
            <p:ph type="title"/>
          </p:nvPr>
        </p:nvSpPr>
        <p:spPr/>
        <p:txBody>
          <a:bodyPr/>
          <a:lstStyle/>
          <a:p>
            <a:r>
              <a:rPr lang="en-US" dirty="0"/>
              <a:t>Model Bias Error</a:t>
            </a:r>
          </a:p>
        </p:txBody>
      </p:sp>
      <p:sp>
        <p:nvSpPr>
          <p:cNvPr id="3" name="Content Placeholder 2">
            <a:extLst>
              <a:ext uri="{FF2B5EF4-FFF2-40B4-BE49-F238E27FC236}">
                <a16:creationId xmlns:a16="http://schemas.microsoft.com/office/drawing/2014/main" id="{EFCC04FA-8999-40D8-94EF-156BA235611E}"/>
              </a:ext>
            </a:extLst>
          </p:cNvPr>
          <p:cNvSpPr>
            <a:spLocks noGrp="1"/>
          </p:cNvSpPr>
          <p:nvPr>
            <p:ph idx="1"/>
          </p:nvPr>
        </p:nvSpPr>
        <p:spPr/>
        <p:txBody>
          <a:bodyPr>
            <a:normAutofit fontScale="77500" lnSpcReduction="20000"/>
          </a:bodyPr>
          <a:lstStyle/>
          <a:p>
            <a:r>
              <a:rPr lang="en-US" dirty="0"/>
              <a:t>The bias is a measure of how close the model can capture the mapping function between inputs and outputs.</a:t>
            </a:r>
          </a:p>
          <a:p>
            <a:pPr lvl="1"/>
            <a:r>
              <a:rPr lang="en-US" dirty="0"/>
              <a:t>Low Bias: Weak assumptions regarding the functional form of the mapping of inputs to outputs.</a:t>
            </a:r>
          </a:p>
          <a:p>
            <a:pPr lvl="1"/>
            <a:r>
              <a:rPr lang="en-US" dirty="0"/>
              <a:t>High Bias: Strong assumptions regarding the functional form of the mapping of inputs to outputs.</a:t>
            </a:r>
          </a:p>
          <a:p>
            <a:r>
              <a:rPr lang="en-US" dirty="0"/>
              <a:t>A model with high bias is helpful when the bias matches the true but unknown underlying mapping function for the predictive modeling problem, but such models are not helpful if the bias does not match the underlying relationship.</a:t>
            </a:r>
          </a:p>
          <a:p>
            <a:r>
              <a:rPr lang="en-US" dirty="0"/>
              <a:t>i.e. Linear model</a:t>
            </a:r>
          </a:p>
          <a:p>
            <a:pPr lvl="1"/>
            <a:r>
              <a:rPr lang="en-US" dirty="0"/>
              <a:t>Easy to understand, quick to calculate/compute</a:t>
            </a:r>
          </a:p>
          <a:p>
            <a:pPr lvl="1"/>
            <a:r>
              <a:rPr lang="en-US" dirty="0"/>
              <a:t>Less flexible, and low predictive performance on complex problems that do not match underlying simplifying assumptions BUT, if the underling relationship is in fact linear, it will capture the mapping well. </a:t>
            </a:r>
          </a:p>
          <a:p>
            <a:pPr lvl="1"/>
            <a:r>
              <a:rPr lang="en-US" dirty="0"/>
              <a:t>This is also why we often spend a lot of time exploring and hypothesizing about the underlying relationship when using high biased models. </a:t>
            </a:r>
          </a:p>
          <a:p>
            <a:pPr marL="342900" lvl="1" indent="0">
              <a:buNone/>
            </a:pPr>
            <a:endParaRPr lang="en-US" dirty="0"/>
          </a:p>
          <a:p>
            <a:endParaRPr lang="en-US" dirty="0"/>
          </a:p>
        </p:txBody>
      </p:sp>
      <p:sp>
        <p:nvSpPr>
          <p:cNvPr id="4" name="Slide Number Placeholder 3">
            <a:extLst>
              <a:ext uri="{FF2B5EF4-FFF2-40B4-BE49-F238E27FC236}">
                <a16:creationId xmlns:a16="http://schemas.microsoft.com/office/drawing/2014/main" id="{EE2B9515-E52D-4726-AAD3-82962CFC0E39}"/>
              </a:ext>
            </a:extLst>
          </p:cNvPr>
          <p:cNvSpPr>
            <a:spLocks noGrp="1"/>
          </p:cNvSpPr>
          <p:nvPr>
            <p:ph type="sldNum" sz="quarter" idx="12"/>
          </p:nvPr>
        </p:nvSpPr>
        <p:spPr/>
        <p:txBody>
          <a:bodyPr/>
          <a:lstStyle/>
          <a:p>
            <a:fld id="{179A9A4E-4C82-4D44-9372-C31BB3818094}" type="slidenum">
              <a:rPr lang="en-US" smtClean="0"/>
              <a:pPr/>
              <a:t>28</a:t>
            </a:fld>
            <a:endParaRPr lang="en-US" dirty="0"/>
          </a:p>
        </p:txBody>
      </p:sp>
    </p:spTree>
    <p:extLst>
      <p:ext uri="{BB962C8B-B14F-4D97-AF65-F5344CB8AC3E}">
        <p14:creationId xmlns:p14="http://schemas.microsoft.com/office/powerpoint/2010/main" val="39404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7A19-3F5F-4E2C-A930-5332577D9AE3}"/>
              </a:ext>
            </a:extLst>
          </p:cNvPr>
          <p:cNvSpPr>
            <a:spLocks noGrp="1"/>
          </p:cNvSpPr>
          <p:nvPr>
            <p:ph type="title"/>
          </p:nvPr>
        </p:nvSpPr>
        <p:spPr/>
        <p:txBody>
          <a:bodyPr/>
          <a:lstStyle/>
          <a:p>
            <a:r>
              <a:rPr lang="en-US" dirty="0"/>
              <a:t>Variance Error</a:t>
            </a:r>
          </a:p>
        </p:txBody>
      </p:sp>
      <p:sp>
        <p:nvSpPr>
          <p:cNvPr id="3" name="Content Placeholder 2">
            <a:extLst>
              <a:ext uri="{FF2B5EF4-FFF2-40B4-BE49-F238E27FC236}">
                <a16:creationId xmlns:a16="http://schemas.microsoft.com/office/drawing/2014/main" id="{AC9C141A-BF13-4D06-8800-E52C75029DCE}"/>
              </a:ext>
            </a:extLst>
          </p:cNvPr>
          <p:cNvSpPr>
            <a:spLocks noGrp="1"/>
          </p:cNvSpPr>
          <p:nvPr>
            <p:ph idx="1"/>
          </p:nvPr>
        </p:nvSpPr>
        <p:spPr/>
        <p:txBody>
          <a:bodyPr>
            <a:normAutofit fontScale="85000" lnSpcReduction="10000"/>
          </a:bodyPr>
          <a:lstStyle/>
          <a:p>
            <a:r>
              <a:rPr lang="en-US" sz="2400" dirty="0"/>
              <a:t>This is the amount/magnitude of change in predictions if different training data is used. </a:t>
            </a:r>
          </a:p>
          <a:p>
            <a:pPr lvl="1"/>
            <a:r>
              <a:rPr lang="en-US" sz="1800" dirty="0"/>
              <a:t>Low Variance: Changes in training data only result in small changes in prediction(s)</a:t>
            </a:r>
          </a:p>
          <a:p>
            <a:pPr lvl="1"/>
            <a:r>
              <a:rPr lang="en-US" sz="1800" dirty="0"/>
              <a:t>High Variance: Changes in training data result in large changes in prediction(s) </a:t>
            </a:r>
          </a:p>
          <a:p>
            <a:r>
              <a:rPr lang="en-US" sz="2000" dirty="0"/>
              <a:t>Examples of low-variance machine learning algorithms include: </a:t>
            </a:r>
          </a:p>
          <a:p>
            <a:pPr lvl="1"/>
            <a:r>
              <a:rPr lang="en-US" sz="1700" dirty="0"/>
              <a:t>Linear Regression, Linear Discriminant Analysis and Logistic Regression.</a:t>
            </a:r>
          </a:p>
          <a:p>
            <a:r>
              <a:rPr lang="en-US" sz="2000" dirty="0"/>
              <a:t>Examples of high-variance machine learning algorithms include:</a:t>
            </a:r>
          </a:p>
          <a:p>
            <a:pPr lvl="1"/>
            <a:r>
              <a:rPr lang="en-US" sz="1700" dirty="0"/>
              <a:t>Decision Trees, k-Nearest Neighbors and Support Vector Machines.</a:t>
            </a:r>
          </a:p>
          <a:p>
            <a:r>
              <a:rPr lang="en-US" sz="2000" dirty="0"/>
              <a:t>High variance models will perfectly match the relationship between and input and target in the training data, but will often perform poorly on new data.</a:t>
            </a:r>
          </a:p>
          <a:p>
            <a:pPr lvl="1"/>
            <a:r>
              <a:rPr lang="en-US" sz="1700" dirty="0"/>
              <a:t>We address this by limiting the model’s ability to fit the data (i.e. pruning in decisions trees), or utilizing ensemble techniques such as boosting and bagging.</a:t>
            </a:r>
          </a:p>
        </p:txBody>
      </p:sp>
      <p:sp>
        <p:nvSpPr>
          <p:cNvPr id="4" name="Slide Number Placeholder 3">
            <a:extLst>
              <a:ext uri="{FF2B5EF4-FFF2-40B4-BE49-F238E27FC236}">
                <a16:creationId xmlns:a16="http://schemas.microsoft.com/office/drawing/2014/main" id="{FABBFC2C-C576-4A26-A054-016F54124B0E}"/>
              </a:ext>
            </a:extLst>
          </p:cNvPr>
          <p:cNvSpPr>
            <a:spLocks noGrp="1"/>
          </p:cNvSpPr>
          <p:nvPr>
            <p:ph type="sldNum" sz="quarter" idx="12"/>
          </p:nvPr>
        </p:nvSpPr>
        <p:spPr/>
        <p:txBody>
          <a:bodyPr/>
          <a:lstStyle/>
          <a:p>
            <a:fld id="{179A9A4E-4C82-4D44-9372-C31BB3818094}" type="slidenum">
              <a:rPr lang="en-US" smtClean="0"/>
              <a:pPr/>
              <a:t>29</a:t>
            </a:fld>
            <a:endParaRPr lang="en-US" dirty="0"/>
          </a:p>
        </p:txBody>
      </p:sp>
    </p:spTree>
    <p:extLst>
      <p:ext uri="{BB962C8B-B14F-4D97-AF65-F5344CB8AC3E}">
        <p14:creationId xmlns:p14="http://schemas.microsoft.com/office/powerpoint/2010/main" val="186272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More on evaluating models</a:t>
            </a:r>
          </a:p>
        </p:txBody>
      </p:sp>
    </p:spTree>
    <p:extLst>
      <p:ext uri="{BB962C8B-B14F-4D97-AF65-F5344CB8AC3E}">
        <p14:creationId xmlns:p14="http://schemas.microsoft.com/office/powerpoint/2010/main" val="401743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8A61-9AED-40E0-A730-01C6AD34D6BB}"/>
              </a:ext>
            </a:extLst>
          </p:cNvPr>
          <p:cNvSpPr>
            <a:spLocks noGrp="1"/>
          </p:cNvSpPr>
          <p:nvPr>
            <p:ph type="title"/>
          </p:nvPr>
        </p:nvSpPr>
        <p:spPr/>
        <p:txBody>
          <a:bodyPr/>
          <a:lstStyle/>
          <a:p>
            <a:r>
              <a:rPr lang="en-US" dirty="0"/>
              <a:t>The Error ‘dilemma’…</a:t>
            </a:r>
          </a:p>
        </p:txBody>
      </p:sp>
      <p:sp>
        <p:nvSpPr>
          <p:cNvPr id="4" name="Slide Number Placeholder 3">
            <a:extLst>
              <a:ext uri="{FF2B5EF4-FFF2-40B4-BE49-F238E27FC236}">
                <a16:creationId xmlns:a16="http://schemas.microsoft.com/office/drawing/2014/main" id="{D6179374-0815-4F7A-A12F-627EA32E9D6B}"/>
              </a:ext>
            </a:extLst>
          </p:cNvPr>
          <p:cNvSpPr>
            <a:spLocks noGrp="1"/>
          </p:cNvSpPr>
          <p:nvPr>
            <p:ph type="sldNum" sz="quarter" idx="12"/>
          </p:nvPr>
        </p:nvSpPr>
        <p:spPr/>
        <p:txBody>
          <a:bodyPr/>
          <a:lstStyle/>
          <a:p>
            <a:fld id="{179A9A4E-4C82-4D44-9372-C31BB3818094}" type="slidenum">
              <a:rPr lang="en-US" smtClean="0"/>
              <a:pPr/>
              <a:t>30</a:t>
            </a:fld>
            <a:endParaRPr lang="en-US" dirty="0"/>
          </a:p>
        </p:txBody>
      </p:sp>
      <p:pic>
        <p:nvPicPr>
          <p:cNvPr id="2050" name="Picture 2">
            <a:extLst>
              <a:ext uri="{FF2B5EF4-FFF2-40B4-BE49-F238E27FC236}">
                <a16:creationId xmlns:a16="http://schemas.microsoft.com/office/drawing/2014/main" id="{2C959B2B-E7BC-43FB-98D3-9060C33E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1159669"/>
            <a:ext cx="4686300" cy="2943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1F6575-BF75-4A72-9FD6-0044BB96CED7}"/>
              </a:ext>
            </a:extLst>
          </p:cNvPr>
          <p:cNvSpPr txBox="1"/>
          <p:nvPr/>
        </p:nvSpPr>
        <p:spPr>
          <a:xfrm>
            <a:off x="158262" y="1159669"/>
            <a:ext cx="4057650" cy="2585323"/>
          </a:xfrm>
          <a:prstGeom prst="rect">
            <a:avLst/>
          </a:prstGeom>
          <a:noFill/>
        </p:spPr>
        <p:txBody>
          <a:bodyPr wrap="square">
            <a:spAutoFit/>
          </a:bodyPr>
          <a:lstStyle/>
          <a:p>
            <a:pPr algn="l" fontAlgn="base"/>
            <a:r>
              <a:rPr lang="en-US" sz="1800" b="0" dirty="0">
                <a:solidFill>
                  <a:srgbClr val="555555"/>
                </a:solidFill>
                <a:effectLst/>
                <a:latin typeface="Helvetica Neue"/>
              </a:rPr>
              <a:t>There is no escaping the relationship between bias and variance in machine learning.</a:t>
            </a:r>
          </a:p>
          <a:p>
            <a:pPr algn="l" fontAlgn="base"/>
            <a:endParaRPr lang="en-US" sz="1800" b="0" dirty="0">
              <a:solidFill>
                <a:srgbClr val="555555"/>
              </a:solidFill>
              <a:effectLst/>
              <a:latin typeface="Helvetica Neue"/>
            </a:endParaRPr>
          </a:p>
          <a:p>
            <a:pPr lvl="1">
              <a:buFont typeface="Arial" panose="020B0604020202020204" pitchFamily="34" charset="0"/>
              <a:buChar char="•"/>
            </a:pPr>
            <a:r>
              <a:rPr lang="en-US" sz="1800" b="0" i="0" dirty="0">
                <a:solidFill>
                  <a:srgbClr val="555555"/>
                </a:solidFill>
                <a:effectLst/>
                <a:latin typeface="Helvetica Neue"/>
              </a:rPr>
              <a:t>Increasing the bias will decrease the variance.</a:t>
            </a:r>
          </a:p>
          <a:p>
            <a:pPr lvl="1">
              <a:buFont typeface="Arial" panose="020B0604020202020204" pitchFamily="34" charset="0"/>
              <a:buChar char="•"/>
            </a:pPr>
            <a:endParaRPr lang="en-US" sz="1800" b="0" i="0" dirty="0">
              <a:solidFill>
                <a:srgbClr val="555555"/>
              </a:solidFill>
              <a:effectLst/>
              <a:latin typeface="Helvetica Neue"/>
            </a:endParaRPr>
          </a:p>
          <a:p>
            <a:pPr lvl="1">
              <a:buFont typeface="Arial" panose="020B0604020202020204" pitchFamily="34" charset="0"/>
              <a:buChar char="•"/>
            </a:pPr>
            <a:r>
              <a:rPr lang="en-US" sz="1800" b="0" i="0" dirty="0">
                <a:solidFill>
                  <a:srgbClr val="555555"/>
                </a:solidFill>
                <a:effectLst/>
                <a:latin typeface="Helvetica Neue"/>
              </a:rPr>
              <a:t>Increasing the variance will decrease the bias.</a:t>
            </a:r>
          </a:p>
        </p:txBody>
      </p:sp>
    </p:spTree>
    <p:extLst>
      <p:ext uri="{BB962C8B-B14F-4D97-AF65-F5344CB8AC3E}">
        <p14:creationId xmlns:p14="http://schemas.microsoft.com/office/powerpoint/2010/main" val="2995870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3C69-23ED-4D57-ACE2-32C0D29B5518}"/>
              </a:ext>
            </a:extLst>
          </p:cNvPr>
          <p:cNvSpPr>
            <a:spLocks noGrp="1"/>
          </p:cNvSpPr>
          <p:nvPr>
            <p:ph type="title"/>
          </p:nvPr>
        </p:nvSpPr>
        <p:spPr/>
        <p:txBody>
          <a:bodyPr/>
          <a:lstStyle/>
          <a:p>
            <a:r>
              <a:rPr lang="en-US" dirty="0"/>
              <a:t>Managing Bias and Variance</a:t>
            </a:r>
          </a:p>
        </p:txBody>
      </p:sp>
      <p:sp>
        <p:nvSpPr>
          <p:cNvPr id="3" name="Content Placeholder 2">
            <a:extLst>
              <a:ext uri="{FF2B5EF4-FFF2-40B4-BE49-F238E27FC236}">
                <a16:creationId xmlns:a16="http://schemas.microsoft.com/office/drawing/2014/main" id="{9A81C04F-BA80-42AC-9F6D-7A3EAD10F180}"/>
              </a:ext>
            </a:extLst>
          </p:cNvPr>
          <p:cNvSpPr>
            <a:spLocks noGrp="1"/>
          </p:cNvSpPr>
          <p:nvPr>
            <p:ph idx="1"/>
          </p:nvPr>
        </p:nvSpPr>
        <p:spPr/>
        <p:txBody>
          <a:bodyPr>
            <a:normAutofit fontScale="85000" lnSpcReduction="10000"/>
          </a:bodyPr>
          <a:lstStyle/>
          <a:p>
            <a:r>
              <a:rPr lang="en-US" sz="2000" dirty="0"/>
              <a:t>Limiting bias:</a:t>
            </a:r>
          </a:p>
          <a:p>
            <a:pPr lvl="1"/>
            <a:r>
              <a:rPr lang="en-US" dirty="0"/>
              <a:t>The more assumptions you make about the relation (i.e. it’s linear, distribution is normal, etc.) the more you introduce bias (this isn’t necessarily bad, but can be if not applicable)</a:t>
            </a:r>
          </a:p>
          <a:p>
            <a:pPr lvl="1"/>
            <a:r>
              <a:rPr lang="en-US" dirty="0"/>
              <a:t>What is important is the performance of the model on the data you actually have</a:t>
            </a:r>
          </a:p>
          <a:p>
            <a:r>
              <a:rPr lang="en-US" dirty="0"/>
              <a:t>Limiting variance</a:t>
            </a:r>
          </a:p>
          <a:p>
            <a:pPr lvl="1"/>
            <a:r>
              <a:rPr lang="en-US" dirty="0"/>
              <a:t>Some modeling techniques (i.e. decision trees) exhibit a high degree of variance</a:t>
            </a:r>
            <a:r>
              <a:rPr lang="en-US" sz="1500" dirty="0"/>
              <a:t>.</a:t>
            </a:r>
          </a:p>
          <a:p>
            <a:pPr lvl="1"/>
            <a:r>
              <a:rPr lang="en-US" dirty="0"/>
              <a:t>Pruning/constraining your model</a:t>
            </a:r>
          </a:p>
          <a:p>
            <a:pPr lvl="1"/>
            <a:r>
              <a:rPr lang="en-US" sz="1700" dirty="0"/>
              <a:t>Bagging and Resampling</a:t>
            </a:r>
          </a:p>
          <a:p>
            <a:pPr lvl="2"/>
            <a:r>
              <a:rPr lang="en-US" dirty="0"/>
              <a:t>Bagging (</a:t>
            </a:r>
            <a:r>
              <a:rPr lang="en-US" b="1" u="sng" dirty="0"/>
              <a:t>B</a:t>
            </a:r>
            <a:r>
              <a:rPr lang="en-US" dirty="0"/>
              <a:t>ootstrap </a:t>
            </a:r>
            <a:r>
              <a:rPr lang="en-US" b="1" u="sng" dirty="0"/>
              <a:t>Agg</a:t>
            </a:r>
            <a:r>
              <a:rPr lang="en-US" dirty="0"/>
              <a:t>regat</a:t>
            </a:r>
            <a:r>
              <a:rPr lang="en-US" b="1" u="sng" dirty="0"/>
              <a:t>ing</a:t>
            </a:r>
            <a:r>
              <a:rPr lang="en-US" dirty="0"/>
              <a:t>) can reduce variance in model predictions</a:t>
            </a:r>
          </a:p>
          <a:p>
            <a:r>
              <a:rPr lang="en-US" sz="2000" dirty="0"/>
              <a:t>What about getting more data?</a:t>
            </a:r>
          </a:p>
          <a:p>
            <a:pPr lvl="1"/>
            <a:r>
              <a:rPr lang="en-US" sz="1800" dirty="0"/>
              <a:t>More data will help manage the problem of variance</a:t>
            </a:r>
            <a:r>
              <a:rPr lang="en-US" dirty="0"/>
              <a:t>, but will not impact bias</a:t>
            </a:r>
          </a:p>
          <a:p>
            <a:pPr lvl="1"/>
            <a:r>
              <a:rPr lang="en-US" sz="1800" dirty="0"/>
              <a:t>Bias can only be changed by altering the modeling technique</a:t>
            </a:r>
          </a:p>
        </p:txBody>
      </p:sp>
      <p:sp>
        <p:nvSpPr>
          <p:cNvPr id="4" name="Slide Number Placeholder 3">
            <a:extLst>
              <a:ext uri="{FF2B5EF4-FFF2-40B4-BE49-F238E27FC236}">
                <a16:creationId xmlns:a16="http://schemas.microsoft.com/office/drawing/2014/main" id="{04565995-020D-4EA2-996A-1FD6C8098EAD}"/>
              </a:ext>
            </a:extLst>
          </p:cNvPr>
          <p:cNvSpPr>
            <a:spLocks noGrp="1"/>
          </p:cNvSpPr>
          <p:nvPr>
            <p:ph type="sldNum" sz="quarter" idx="12"/>
          </p:nvPr>
        </p:nvSpPr>
        <p:spPr/>
        <p:txBody>
          <a:bodyPr/>
          <a:lstStyle/>
          <a:p>
            <a:fld id="{179A9A4E-4C82-4D44-9372-C31BB3818094}" type="slidenum">
              <a:rPr lang="en-US" smtClean="0"/>
              <a:pPr/>
              <a:t>31</a:t>
            </a:fld>
            <a:endParaRPr lang="en-US" dirty="0"/>
          </a:p>
        </p:txBody>
      </p:sp>
    </p:spTree>
    <p:extLst>
      <p:ext uri="{BB962C8B-B14F-4D97-AF65-F5344CB8AC3E}">
        <p14:creationId xmlns:p14="http://schemas.microsoft.com/office/powerpoint/2010/main" val="1264416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Decision Trees: Bias and Variance</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Decision trees exhibit…</a:t>
            </a:r>
          </a:p>
          <a:p>
            <a:pPr lvl="1"/>
            <a:r>
              <a:rPr lang="en-US" dirty="0"/>
              <a:t>low bias </a:t>
            </a:r>
          </a:p>
          <a:p>
            <a:pPr lvl="2"/>
            <a:r>
              <a:rPr lang="en-US" sz="2000" dirty="0"/>
              <a:t>Not impeded by strong assumptions/constraints</a:t>
            </a:r>
          </a:p>
          <a:p>
            <a:pPr lvl="2"/>
            <a:r>
              <a:rPr lang="en-US" sz="2000" dirty="0"/>
              <a:t>Will fit/model complex relationships</a:t>
            </a:r>
          </a:p>
          <a:p>
            <a:pPr lvl="1"/>
            <a:r>
              <a:rPr lang="en-US" dirty="0"/>
              <a:t>high variance</a:t>
            </a:r>
          </a:p>
          <a:p>
            <a:pPr lvl="2"/>
            <a:r>
              <a:rPr lang="en-US" sz="2000" dirty="0"/>
              <a:t>Small changes in the training set will results in large changes in predictions/model produced.</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32</a:t>
            </a:fld>
            <a:endParaRPr lang="en-US" dirty="0"/>
          </a:p>
        </p:txBody>
      </p:sp>
    </p:spTree>
    <p:extLst>
      <p:ext uri="{BB962C8B-B14F-4D97-AF65-F5344CB8AC3E}">
        <p14:creationId xmlns:p14="http://schemas.microsoft.com/office/powerpoint/2010/main" val="3839316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How to address these problems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Approach 1: Pruning</a:t>
            </a:r>
          </a:p>
          <a:p>
            <a:pPr lvl="1"/>
            <a:r>
              <a:rPr lang="en-US" dirty="0"/>
              <a:t>Depth, Min Split size, Min information decrease, etc.</a:t>
            </a:r>
          </a:p>
          <a:p>
            <a:r>
              <a:rPr lang="en-US" dirty="0"/>
              <a:t>Approach 2: Use ensemble techniques</a:t>
            </a:r>
          </a:p>
          <a:p>
            <a:pPr lvl="1"/>
            <a:r>
              <a:rPr lang="en-US" dirty="0"/>
              <a:t>Random Forests</a:t>
            </a:r>
          </a:p>
          <a:p>
            <a:pPr lvl="1"/>
            <a:r>
              <a:rPr lang="en-US" dirty="0"/>
              <a:t>Boosted Trees</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33</a:t>
            </a:fld>
            <a:endParaRPr lang="en-US" dirty="0"/>
          </a:p>
        </p:txBody>
      </p:sp>
    </p:spTree>
    <p:extLst>
      <p:ext uri="{BB962C8B-B14F-4D97-AF65-F5344CB8AC3E}">
        <p14:creationId xmlns:p14="http://schemas.microsoft.com/office/powerpoint/2010/main" val="1078141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E60596-777E-49E8-87C0-2D3EEC8EFF23}"/>
              </a:ext>
            </a:extLst>
          </p:cNvPr>
          <p:cNvSpPr/>
          <p:nvPr/>
        </p:nvSpPr>
        <p:spPr bwMode="auto">
          <a:xfrm>
            <a:off x="1132667" y="194697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6" name="Rectangle 5">
            <a:extLst>
              <a:ext uri="{FF2B5EF4-FFF2-40B4-BE49-F238E27FC236}">
                <a16:creationId xmlns:a16="http://schemas.microsoft.com/office/drawing/2014/main" id="{6B35D2A6-72A5-4813-BCDE-B909B8F58BE1}"/>
              </a:ext>
            </a:extLst>
          </p:cNvPr>
          <p:cNvSpPr/>
          <p:nvPr/>
        </p:nvSpPr>
        <p:spPr bwMode="auto">
          <a:xfrm>
            <a:off x="2275667" y="194697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7" name="Rectangle 6">
            <a:extLst>
              <a:ext uri="{FF2B5EF4-FFF2-40B4-BE49-F238E27FC236}">
                <a16:creationId xmlns:a16="http://schemas.microsoft.com/office/drawing/2014/main" id="{1FA1D5A9-DC03-438B-854E-2206A6493F2A}"/>
              </a:ext>
            </a:extLst>
          </p:cNvPr>
          <p:cNvSpPr/>
          <p:nvPr/>
        </p:nvSpPr>
        <p:spPr bwMode="auto">
          <a:xfrm>
            <a:off x="1132667" y="280422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8" name="Rectangle 7">
            <a:extLst>
              <a:ext uri="{FF2B5EF4-FFF2-40B4-BE49-F238E27FC236}">
                <a16:creationId xmlns:a16="http://schemas.microsoft.com/office/drawing/2014/main" id="{77BDEC50-4B20-4D32-9D27-9AC13A6F1607}"/>
              </a:ext>
            </a:extLst>
          </p:cNvPr>
          <p:cNvSpPr/>
          <p:nvPr/>
        </p:nvSpPr>
        <p:spPr bwMode="auto">
          <a:xfrm>
            <a:off x="2275667" y="2804225"/>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9" name="TextBox 8">
            <a:extLst>
              <a:ext uri="{FF2B5EF4-FFF2-40B4-BE49-F238E27FC236}">
                <a16:creationId xmlns:a16="http://schemas.microsoft.com/office/drawing/2014/main" id="{671C2E51-85A4-442D-BF3A-1B29D3BE7B83}"/>
              </a:ext>
            </a:extLst>
          </p:cNvPr>
          <p:cNvSpPr txBox="1"/>
          <p:nvPr/>
        </p:nvSpPr>
        <p:spPr>
          <a:xfrm>
            <a:off x="1266386" y="1485310"/>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10" name="TextBox 9">
            <a:extLst>
              <a:ext uri="{FF2B5EF4-FFF2-40B4-BE49-F238E27FC236}">
                <a16:creationId xmlns:a16="http://schemas.microsoft.com/office/drawing/2014/main" id="{5CBF924F-3644-4E33-8A3D-FADD58975541}"/>
              </a:ext>
            </a:extLst>
          </p:cNvPr>
          <p:cNvSpPr txBox="1"/>
          <p:nvPr/>
        </p:nvSpPr>
        <p:spPr>
          <a:xfrm>
            <a:off x="2351867" y="1485309"/>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1" name="TextBox 10">
            <a:extLst>
              <a:ext uri="{FF2B5EF4-FFF2-40B4-BE49-F238E27FC236}">
                <a16:creationId xmlns:a16="http://schemas.microsoft.com/office/drawing/2014/main" id="{19D85725-BCEE-4557-AD01-A0B0E4820950}"/>
              </a:ext>
            </a:extLst>
          </p:cNvPr>
          <p:cNvSpPr txBox="1"/>
          <p:nvPr/>
        </p:nvSpPr>
        <p:spPr>
          <a:xfrm>
            <a:off x="513768" y="2230301"/>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2" name="TextBox 11">
            <a:extLst>
              <a:ext uri="{FF2B5EF4-FFF2-40B4-BE49-F238E27FC236}">
                <a16:creationId xmlns:a16="http://schemas.microsoft.com/office/drawing/2014/main" id="{1A8F0A75-0DEB-4513-9519-E9EF6D1FA461}"/>
              </a:ext>
            </a:extLst>
          </p:cNvPr>
          <p:cNvSpPr txBox="1"/>
          <p:nvPr/>
        </p:nvSpPr>
        <p:spPr>
          <a:xfrm>
            <a:off x="544390" y="3035057"/>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3" name="Title 2">
            <a:extLst>
              <a:ext uri="{FF2B5EF4-FFF2-40B4-BE49-F238E27FC236}">
                <a16:creationId xmlns:a16="http://schemas.microsoft.com/office/drawing/2014/main" id="{658E88D2-DE61-3ACB-2BF5-4EBC4E652086}"/>
              </a:ext>
            </a:extLst>
          </p:cNvPr>
          <p:cNvSpPr>
            <a:spLocks noGrp="1"/>
          </p:cNvSpPr>
          <p:nvPr>
            <p:ph type="title"/>
          </p:nvPr>
        </p:nvSpPr>
        <p:spPr/>
        <p:txBody>
          <a:bodyPr/>
          <a:lstStyle/>
          <a:p>
            <a:r>
              <a:rPr lang="en-US" dirty="0"/>
              <a:t>Review: Evaluating a binary classifier</a:t>
            </a:r>
          </a:p>
        </p:txBody>
      </p:sp>
      <p:sp>
        <p:nvSpPr>
          <p:cNvPr id="23" name="TextBox 22">
            <a:extLst>
              <a:ext uri="{FF2B5EF4-FFF2-40B4-BE49-F238E27FC236}">
                <a16:creationId xmlns:a16="http://schemas.microsoft.com/office/drawing/2014/main" id="{26105042-8FFE-6679-4498-A9668F8A06A3}"/>
              </a:ext>
            </a:extLst>
          </p:cNvPr>
          <p:cNvSpPr txBox="1"/>
          <p:nvPr/>
        </p:nvSpPr>
        <p:spPr>
          <a:xfrm>
            <a:off x="3913322" y="2019394"/>
            <a:ext cx="4993675" cy="1477328"/>
          </a:xfrm>
          <a:prstGeom prst="rect">
            <a:avLst/>
          </a:prstGeom>
          <a:noFill/>
        </p:spPr>
        <p:txBody>
          <a:bodyPr wrap="none" rtlCol="0">
            <a:spAutoFit/>
          </a:bodyPr>
          <a:lstStyle/>
          <a:p>
            <a:r>
              <a:rPr lang="en-US" sz="1800" dirty="0"/>
              <a:t>Accuracy = (TP+TN)/(TP+TN+FP+FN)</a:t>
            </a:r>
          </a:p>
          <a:p>
            <a:r>
              <a:rPr lang="en-US" sz="1800" dirty="0"/>
              <a:t>Misclassification = 1 – Accuracy</a:t>
            </a:r>
          </a:p>
          <a:p>
            <a:r>
              <a:rPr lang="en-US" sz="1800" dirty="0"/>
              <a:t>Recall = TP / (FN + TP)</a:t>
            </a:r>
          </a:p>
          <a:p>
            <a:r>
              <a:rPr lang="en-US" sz="1800" dirty="0"/>
              <a:t>Precision = TP (FP + TP)</a:t>
            </a:r>
          </a:p>
          <a:p>
            <a:r>
              <a:rPr lang="en-US" sz="1800" dirty="0"/>
              <a:t>F1 = 2 * (precision * recall) / (precision + recall)</a:t>
            </a:r>
          </a:p>
        </p:txBody>
      </p:sp>
    </p:spTree>
    <p:extLst>
      <p:ext uri="{BB962C8B-B14F-4D97-AF65-F5344CB8AC3E}">
        <p14:creationId xmlns:p14="http://schemas.microsoft.com/office/powerpoint/2010/main" val="255568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8DFB-3A52-5C82-FD40-59814C22B99C}"/>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8C046003-6C27-698B-4203-4D97A7AB4ED8}"/>
              </a:ext>
            </a:extLst>
          </p:cNvPr>
          <p:cNvSpPr>
            <a:spLocks noGrp="1"/>
          </p:cNvSpPr>
          <p:nvPr>
            <p:ph idx="1"/>
          </p:nvPr>
        </p:nvSpPr>
        <p:spPr/>
        <p:txBody>
          <a:bodyPr/>
          <a:lstStyle/>
          <a:p>
            <a:r>
              <a:rPr lang="en-US" dirty="0"/>
              <a:t>Accuracy: Of all the predictions I made, how many were correct?</a:t>
            </a:r>
          </a:p>
          <a:p>
            <a:r>
              <a:rPr lang="en-US" dirty="0"/>
              <a:t>Precision: Of all the positive predictions I made, how many of them are truly positive?</a:t>
            </a:r>
          </a:p>
          <a:p>
            <a:r>
              <a:rPr lang="en-US" dirty="0"/>
              <a:t>Recall: Of all the actual positive examples out there, how many of them did I correctly predict to be positive?</a:t>
            </a:r>
          </a:p>
          <a:p>
            <a:r>
              <a:rPr lang="en-US" dirty="0"/>
              <a:t>F1: Harmonic mean of precision and recall; and provides a more balanced summation of a models performance.</a:t>
            </a:r>
          </a:p>
        </p:txBody>
      </p:sp>
    </p:spTree>
    <p:extLst>
      <p:ext uri="{BB962C8B-B14F-4D97-AF65-F5344CB8AC3E}">
        <p14:creationId xmlns:p14="http://schemas.microsoft.com/office/powerpoint/2010/main" val="40584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98C1-8C79-6C9B-513A-4B2C36D243E3}"/>
              </a:ext>
            </a:extLst>
          </p:cNvPr>
          <p:cNvSpPr>
            <a:spLocks noGrp="1"/>
          </p:cNvSpPr>
          <p:nvPr>
            <p:ph type="title"/>
          </p:nvPr>
        </p:nvSpPr>
        <p:spPr/>
        <p:txBody>
          <a:bodyPr/>
          <a:lstStyle/>
          <a:p>
            <a:r>
              <a:rPr lang="en-US" dirty="0"/>
              <a:t>Which one is ‘better’?</a:t>
            </a:r>
          </a:p>
        </p:txBody>
      </p:sp>
      <p:sp>
        <p:nvSpPr>
          <p:cNvPr id="3" name="Content Placeholder 2">
            <a:extLst>
              <a:ext uri="{FF2B5EF4-FFF2-40B4-BE49-F238E27FC236}">
                <a16:creationId xmlns:a16="http://schemas.microsoft.com/office/drawing/2014/main" id="{F7CE302E-21B3-86C0-81C6-20BFDF041B43}"/>
              </a:ext>
            </a:extLst>
          </p:cNvPr>
          <p:cNvSpPr>
            <a:spLocks noGrp="1"/>
          </p:cNvSpPr>
          <p:nvPr>
            <p:ph sz="half" idx="1"/>
          </p:nvPr>
        </p:nvSpPr>
        <p:spPr>
          <a:xfrm>
            <a:off x="628649" y="1369219"/>
            <a:ext cx="7505583" cy="3263504"/>
          </a:xfrm>
        </p:spPr>
        <p:txBody>
          <a:bodyPr/>
          <a:lstStyle/>
          <a:p>
            <a:r>
              <a:rPr lang="en-US" dirty="0"/>
              <a:t>As we will see in the notebook, which metric is ‘better’ depends on the context. </a:t>
            </a:r>
          </a:p>
          <a:p>
            <a:endParaRPr lang="en-US" dirty="0"/>
          </a:p>
          <a:p>
            <a:r>
              <a:rPr lang="en-US" dirty="0"/>
              <a:t>Watch video…</a:t>
            </a:r>
          </a:p>
          <a:p>
            <a:pPr lvl="1"/>
            <a:r>
              <a:rPr lang="en-US" dirty="0"/>
              <a:t>c06_b_binay_scoring_metrics </a:t>
            </a:r>
          </a:p>
          <a:p>
            <a:r>
              <a:rPr lang="en-US" dirty="0"/>
              <a:t>Review the notebook … 	c06_1_binary_scoring_metrics.ipynb</a:t>
            </a:r>
          </a:p>
        </p:txBody>
      </p:sp>
    </p:spTree>
    <p:extLst>
      <p:ext uri="{BB962C8B-B14F-4D97-AF65-F5344CB8AC3E}">
        <p14:creationId xmlns:p14="http://schemas.microsoft.com/office/powerpoint/2010/main" val="298892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5E8E-7A70-602B-A0FA-F1A91EA7D07A}"/>
              </a:ext>
            </a:extLst>
          </p:cNvPr>
          <p:cNvSpPr>
            <a:spLocks noGrp="1"/>
          </p:cNvSpPr>
          <p:nvPr>
            <p:ph type="title"/>
          </p:nvPr>
        </p:nvSpPr>
        <p:spPr/>
        <p:txBody>
          <a:bodyPr/>
          <a:lstStyle/>
          <a:p>
            <a:r>
              <a:rPr lang="en-US" dirty="0"/>
              <a:t>So which metric? </a:t>
            </a:r>
            <a:br>
              <a:rPr lang="en-US" dirty="0"/>
            </a:br>
            <a:r>
              <a:rPr lang="en-US" dirty="0"/>
              <a:t>… </a:t>
            </a:r>
            <a:r>
              <a:rPr lang="en-US" i="1" dirty="0"/>
              <a:t>Consider the context!</a:t>
            </a:r>
          </a:p>
        </p:txBody>
      </p:sp>
      <p:sp>
        <p:nvSpPr>
          <p:cNvPr id="3" name="Content Placeholder 2">
            <a:extLst>
              <a:ext uri="{FF2B5EF4-FFF2-40B4-BE49-F238E27FC236}">
                <a16:creationId xmlns:a16="http://schemas.microsoft.com/office/drawing/2014/main" id="{A14123A2-0E2A-E29C-74D7-0D1E44740909}"/>
              </a:ext>
            </a:extLst>
          </p:cNvPr>
          <p:cNvSpPr>
            <a:spLocks noGrp="1"/>
          </p:cNvSpPr>
          <p:nvPr>
            <p:ph idx="1"/>
          </p:nvPr>
        </p:nvSpPr>
        <p:spPr/>
        <p:txBody>
          <a:bodyPr/>
          <a:lstStyle/>
          <a:p>
            <a:r>
              <a:rPr lang="en-US" dirty="0"/>
              <a:t>If there is a significant difference between cost/profit between the two types of errors (FP and FN), then you need to focus on either recall or precision</a:t>
            </a:r>
          </a:p>
          <a:p>
            <a:pPr lvl="1"/>
            <a:r>
              <a:rPr lang="en-US" dirty="0"/>
              <a:t>If FP is preferred over FN – focus on Recall</a:t>
            </a:r>
          </a:p>
          <a:p>
            <a:pPr lvl="1"/>
            <a:r>
              <a:rPr lang="en-US" dirty="0"/>
              <a:t>If FN is preferred over FP – focus on Precision</a:t>
            </a:r>
          </a:p>
          <a:p>
            <a:r>
              <a:rPr lang="en-US" dirty="0"/>
              <a:t>If there is not much of difference in P&amp;L between FN’s and FP’s</a:t>
            </a:r>
          </a:p>
          <a:p>
            <a:pPr lvl="1"/>
            <a:r>
              <a:rPr lang="en-US" dirty="0"/>
              <a:t>If classes are reasonable in balance – focus on Accuracy</a:t>
            </a:r>
          </a:p>
          <a:p>
            <a:pPr lvl="1"/>
            <a:r>
              <a:rPr lang="en-US" dirty="0"/>
              <a:t>If classes are imbalanced – focused on F1 score.</a:t>
            </a:r>
          </a:p>
        </p:txBody>
      </p:sp>
    </p:spTree>
    <p:extLst>
      <p:ext uri="{BB962C8B-B14F-4D97-AF65-F5344CB8AC3E}">
        <p14:creationId xmlns:p14="http://schemas.microsoft.com/office/powerpoint/2010/main" val="84097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BE6C-8AEF-4231-3CCC-BFDA86653CDA}"/>
              </a:ext>
            </a:extLst>
          </p:cNvPr>
          <p:cNvSpPr>
            <a:spLocks noGrp="1"/>
          </p:cNvSpPr>
          <p:nvPr>
            <p:ph type="title"/>
          </p:nvPr>
        </p:nvSpPr>
        <p:spPr/>
        <p:txBody>
          <a:bodyPr>
            <a:normAutofit fontScale="90000"/>
          </a:bodyPr>
          <a:lstStyle/>
          <a:p>
            <a:r>
              <a:rPr lang="en-US" dirty="0"/>
              <a:t>Not all problems are binary classification…</a:t>
            </a:r>
          </a:p>
        </p:txBody>
      </p:sp>
      <p:graphicFrame>
        <p:nvGraphicFramePr>
          <p:cNvPr id="4" name="Table 4">
            <a:extLst>
              <a:ext uri="{FF2B5EF4-FFF2-40B4-BE49-F238E27FC236}">
                <a16:creationId xmlns:a16="http://schemas.microsoft.com/office/drawing/2014/main" id="{600FCAFA-CAFC-D154-B9D6-67AA17A34675}"/>
              </a:ext>
            </a:extLst>
          </p:cNvPr>
          <p:cNvGraphicFramePr>
            <a:graphicFrameLocks noGrp="1"/>
          </p:cNvGraphicFramePr>
          <p:nvPr>
            <p:ph idx="1"/>
            <p:extLst>
              <p:ext uri="{D42A27DB-BD31-4B8C-83A1-F6EECF244321}">
                <p14:modId xmlns:p14="http://schemas.microsoft.com/office/powerpoint/2010/main" val="1424766296"/>
              </p:ext>
            </p:extLst>
          </p:nvPr>
        </p:nvGraphicFramePr>
        <p:xfrm>
          <a:off x="628650" y="1370013"/>
          <a:ext cx="7886700" cy="1986280"/>
        </p:xfrm>
        <a:graphic>
          <a:graphicData uri="http://schemas.openxmlformats.org/drawingml/2006/table">
            <a:tbl>
              <a:tblPr firstRow="1" bandRow="1">
                <a:tableStyleId>{5C22544A-7EE6-4342-B048-85BDC9FD1C3A}</a:tableStyleId>
              </a:tblPr>
              <a:tblGrid>
                <a:gridCol w="2822820">
                  <a:extLst>
                    <a:ext uri="{9D8B030D-6E8A-4147-A177-3AD203B41FA5}">
                      <a16:colId xmlns:a16="http://schemas.microsoft.com/office/drawing/2014/main" val="581347449"/>
                    </a:ext>
                  </a:extLst>
                </a:gridCol>
                <a:gridCol w="2512178">
                  <a:extLst>
                    <a:ext uri="{9D8B030D-6E8A-4147-A177-3AD203B41FA5}">
                      <a16:colId xmlns:a16="http://schemas.microsoft.com/office/drawing/2014/main" val="1422305196"/>
                    </a:ext>
                  </a:extLst>
                </a:gridCol>
                <a:gridCol w="2551702">
                  <a:extLst>
                    <a:ext uri="{9D8B030D-6E8A-4147-A177-3AD203B41FA5}">
                      <a16:colId xmlns:a16="http://schemas.microsoft.com/office/drawing/2014/main" val="1460663691"/>
                    </a:ext>
                  </a:extLst>
                </a:gridCol>
              </a:tblGrid>
              <a:tr h="370840">
                <a:tc>
                  <a:txBody>
                    <a:bodyPr/>
                    <a:lstStyle/>
                    <a:p>
                      <a:endParaRPr lang="en-US"/>
                    </a:p>
                  </a:txBody>
                  <a:tcPr/>
                </a:tc>
                <a:tc>
                  <a:txBody>
                    <a:bodyPr/>
                    <a:lstStyle/>
                    <a:p>
                      <a:r>
                        <a:rPr lang="en-US" dirty="0"/>
                        <a:t>Number of Targets</a:t>
                      </a:r>
                    </a:p>
                  </a:txBody>
                  <a:tcPr/>
                </a:tc>
                <a:tc>
                  <a:txBody>
                    <a:bodyPr/>
                    <a:lstStyle/>
                    <a:p>
                      <a:r>
                        <a:rPr lang="en-US" dirty="0"/>
                        <a:t>Target Cardinality</a:t>
                      </a:r>
                    </a:p>
                  </a:txBody>
                  <a:tcPr/>
                </a:tc>
                <a:extLst>
                  <a:ext uri="{0D108BD9-81ED-4DB2-BD59-A6C34878D82A}">
                    <a16:rowId xmlns:a16="http://schemas.microsoft.com/office/drawing/2014/main" val="2717864287"/>
                  </a:ext>
                </a:extLst>
              </a:tr>
              <a:tr h="370840">
                <a:tc>
                  <a:txBody>
                    <a:bodyPr/>
                    <a:lstStyle/>
                    <a:p>
                      <a:r>
                        <a:rPr lang="en-US" dirty="0"/>
                        <a:t>Binary Classification</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848571657"/>
                  </a:ext>
                </a:extLst>
              </a:tr>
              <a:tr h="370840">
                <a:tc>
                  <a:txBody>
                    <a:bodyPr/>
                    <a:lstStyle/>
                    <a:p>
                      <a:r>
                        <a:rPr lang="en-US" dirty="0"/>
                        <a:t>Multiclass classification</a:t>
                      </a:r>
                    </a:p>
                  </a:txBody>
                  <a:tcPr/>
                </a:tc>
                <a:tc>
                  <a:txBody>
                    <a:bodyPr/>
                    <a:lstStyle/>
                    <a:p>
                      <a:r>
                        <a:rPr lang="en-US" dirty="0"/>
                        <a:t>1</a:t>
                      </a:r>
                    </a:p>
                  </a:txBody>
                  <a:tcPr/>
                </a:tc>
                <a:tc>
                  <a:txBody>
                    <a:bodyPr/>
                    <a:lstStyle/>
                    <a:p>
                      <a:r>
                        <a:rPr lang="en-US" dirty="0"/>
                        <a:t>&gt;2</a:t>
                      </a:r>
                    </a:p>
                  </a:txBody>
                  <a:tcPr/>
                </a:tc>
                <a:extLst>
                  <a:ext uri="{0D108BD9-81ED-4DB2-BD59-A6C34878D82A}">
                    <a16:rowId xmlns:a16="http://schemas.microsoft.com/office/drawing/2014/main" val="2515436151"/>
                  </a:ext>
                </a:extLst>
              </a:tr>
              <a:tr h="370840">
                <a:tc>
                  <a:txBody>
                    <a:bodyPr/>
                    <a:lstStyle/>
                    <a:p>
                      <a:r>
                        <a:rPr lang="en-US" dirty="0"/>
                        <a:t>Multilabel classification</a:t>
                      </a:r>
                    </a:p>
                  </a:txBody>
                  <a:tcPr/>
                </a:tc>
                <a:tc>
                  <a:txBody>
                    <a:bodyPr/>
                    <a:lstStyle/>
                    <a:p>
                      <a:r>
                        <a:rPr lang="en-US" dirty="0"/>
                        <a:t>&gt;1</a:t>
                      </a:r>
                    </a:p>
                  </a:txBody>
                  <a:tcPr/>
                </a:tc>
                <a:tc>
                  <a:txBody>
                    <a:bodyPr/>
                    <a:lstStyle/>
                    <a:p>
                      <a:r>
                        <a:rPr lang="en-US" dirty="0"/>
                        <a:t>2</a:t>
                      </a:r>
                    </a:p>
                  </a:txBody>
                  <a:tcPr/>
                </a:tc>
                <a:extLst>
                  <a:ext uri="{0D108BD9-81ED-4DB2-BD59-A6C34878D82A}">
                    <a16:rowId xmlns:a16="http://schemas.microsoft.com/office/drawing/2014/main" val="128379590"/>
                  </a:ext>
                </a:extLst>
              </a:tr>
              <a:tr h="370840">
                <a:tc>
                  <a:txBody>
                    <a:bodyPr/>
                    <a:lstStyle/>
                    <a:p>
                      <a:r>
                        <a:rPr lang="en-US" dirty="0"/>
                        <a:t>Multiclass-multioutput classification</a:t>
                      </a:r>
                    </a:p>
                  </a:txBody>
                  <a:tcPr/>
                </a:tc>
                <a:tc>
                  <a:txBody>
                    <a:bodyPr/>
                    <a:lstStyle/>
                    <a:p>
                      <a:r>
                        <a:rPr lang="en-US" dirty="0"/>
                        <a:t>&gt;1</a:t>
                      </a:r>
                    </a:p>
                  </a:txBody>
                  <a:tcPr/>
                </a:tc>
                <a:tc>
                  <a:txBody>
                    <a:bodyPr/>
                    <a:lstStyle/>
                    <a:p>
                      <a:r>
                        <a:rPr lang="en-US" dirty="0"/>
                        <a:t>&gt;2</a:t>
                      </a:r>
                    </a:p>
                  </a:txBody>
                  <a:tcPr/>
                </a:tc>
                <a:extLst>
                  <a:ext uri="{0D108BD9-81ED-4DB2-BD59-A6C34878D82A}">
                    <a16:rowId xmlns:a16="http://schemas.microsoft.com/office/drawing/2014/main" val="3365042489"/>
                  </a:ext>
                </a:extLst>
              </a:tr>
            </a:tbl>
          </a:graphicData>
        </a:graphic>
      </p:graphicFrame>
    </p:spTree>
    <p:extLst>
      <p:ext uri="{BB962C8B-B14F-4D97-AF65-F5344CB8AC3E}">
        <p14:creationId xmlns:p14="http://schemas.microsoft.com/office/powerpoint/2010/main" val="308101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9765-AB50-F478-94D0-36B51C037817}"/>
              </a:ext>
            </a:extLst>
          </p:cNvPr>
          <p:cNvSpPr>
            <a:spLocks noGrp="1"/>
          </p:cNvSpPr>
          <p:nvPr>
            <p:ph type="title"/>
          </p:nvPr>
        </p:nvSpPr>
        <p:spPr/>
        <p:txBody>
          <a:bodyPr/>
          <a:lstStyle/>
          <a:p>
            <a:r>
              <a:rPr lang="en-US" dirty="0"/>
              <a:t>Binary Classification</a:t>
            </a:r>
          </a:p>
        </p:txBody>
      </p:sp>
      <p:sp>
        <p:nvSpPr>
          <p:cNvPr id="3" name="Content Placeholder 2">
            <a:extLst>
              <a:ext uri="{FF2B5EF4-FFF2-40B4-BE49-F238E27FC236}">
                <a16:creationId xmlns:a16="http://schemas.microsoft.com/office/drawing/2014/main" id="{8524E551-3E86-0271-333A-B416DCA50A15}"/>
              </a:ext>
            </a:extLst>
          </p:cNvPr>
          <p:cNvSpPr>
            <a:spLocks noGrp="1"/>
          </p:cNvSpPr>
          <p:nvPr>
            <p:ph idx="1"/>
          </p:nvPr>
        </p:nvSpPr>
        <p:spPr/>
        <p:txBody>
          <a:bodyPr/>
          <a:lstStyle/>
          <a:p>
            <a:r>
              <a:rPr lang="en-US" dirty="0"/>
              <a:t>1 target variable that has a cardinality of 2</a:t>
            </a:r>
          </a:p>
          <a:p>
            <a:r>
              <a:rPr lang="en-US" dirty="0"/>
              <a:t>Easiest to interpret</a:t>
            </a:r>
          </a:p>
          <a:p>
            <a:r>
              <a:rPr lang="en-US" dirty="0"/>
              <a:t>Simplest of the classification models to evaluate</a:t>
            </a:r>
          </a:p>
          <a:p>
            <a:r>
              <a:rPr lang="en-US" dirty="0"/>
              <a:t>Examples:</a:t>
            </a:r>
          </a:p>
          <a:p>
            <a:pPr lvl="1"/>
            <a:r>
              <a:rPr lang="en-US" dirty="0"/>
              <a:t>Will a customer take a loan or not</a:t>
            </a:r>
          </a:p>
          <a:p>
            <a:pPr lvl="1"/>
            <a:r>
              <a:rPr lang="en-US" dirty="0"/>
              <a:t>Does a person have a disease or not</a:t>
            </a:r>
          </a:p>
          <a:p>
            <a:pPr lvl="1"/>
            <a:r>
              <a:rPr lang="en-US" dirty="0"/>
              <a:t>Is an email spam or not</a:t>
            </a:r>
          </a:p>
        </p:txBody>
      </p:sp>
    </p:spTree>
    <p:extLst>
      <p:ext uri="{BB962C8B-B14F-4D97-AF65-F5344CB8AC3E}">
        <p14:creationId xmlns:p14="http://schemas.microsoft.com/office/powerpoint/2010/main" val="332645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7552</TotalTime>
  <Words>2372</Words>
  <Application>Microsoft Macintosh PowerPoint</Application>
  <PresentationFormat>On-screen Show (16:9)</PresentationFormat>
  <Paragraphs>320</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Helvetica Neue</vt:lpstr>
      <vt:lpstr>Univers 65</vt:lpstr>
      <vt:lpstr>Office Theme</vt:lpstr>
      <vt:lpstr>ISM 6136</vt:lpstr>
      <vt:lpstr>Agenda</vt:lpstr>
      <vt:lpstr>More on evaluating models</vt:lpstr>
      <vt:lpstr>Review: Evaluating a binary classifier</vt:lpstr>
      <vt:lpstr>Review</vt:lpstr>
      <vt:lpstr>Which one is ‘better’?</vt:lpstr>
      <vt:lpstr>So which metric?  … Consider the context!</vt:lpstr>
      <vt:lpstr>Not all problems are binary classification…</vt:lpstr>
      <vt:lpstr>Binary Classification</vt:lpstr>
      <vt:lpstr>Multi-class (aka Multinomial) classification</vt:lpstr>
      <vt:lpstr>Multilabel Classification</vt:lpstr>
      <vt:lpstr>Multiclass multi-output classification</vt:lpstr>
      <vt:lpstr>OvR</vt:lpstr>
      <vt:lpstr>OvO</vt:lpstr>
      <vt:lpstr>Let’s look at a multi-class classifier</vt:lpstr>
      <vt:lpstr>Assessing a multi-classifier</vt:lpstr>
      <vt:lpstr>Assessing a multi-classifier</vt:lpstr>
      <vt:lpstr>Assessing a multi-classifier</vt:lpstr>
      <vt:lpstr>Decision Tree Pruning (and hyper-parameter tuning)</vt:lpstr>
      <vt:lpstr>Decision Tree - review</vt:lpstr>
      <vt:lpstr>The most popular techniques…  Decision tree increasingly popular</vt:lpstr>
      <vt:lpstr>The most popular techniques…  Decision tree even more popular</vt:lpstr>
      <vt:lpstr>Decision Tree “class” of models…</vt:lpstr>
      <vt:lpstr>Advantages of DT’s</vt:lpstr>
      <vt:lpstr>Potential Problems with DT’s</vt:lpstr>
      <vt:lpstr>Classes of Prediction Error</vt:lpstr>
      <vt:lpstr>Irreducible Error</vt:lpstr>
      <vt:lpstr>Model Bias Error</vt:lpstr>
      <vt:lpstr>Variance Error</vt:lpstr>
      <vt:lpstr>The Error ‘dilemma’…</vt:lpstr>
      <vt:lpstr>Managing Bias and Variance</vt:lpstr>
      <vt:lpstr>Decision Trees: Bias and Variance</vt:lpstr>
      <vt:lpstr>How to address these problems with DT’s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267</cp:revision>
  <dcterms:created xsi:type="dcterms:W3CDTF">2019-11-06T18:18:56Z</dcterms:created>
  <dcterms:modified xsi:type="dcterms:W3CDTF">2022-10-04T12:53:11Z</dcterms:modified>
</cp:coreProperties>
</file>