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64" r:id="rId2"/>
    <p:sldId id="747" r:id="rId3"/>
    <p:sldId id="739" r:id="rId4"/>
    <p:sldId id="764" r:id="rId5"/>
    <p:sldId id="349" r:id="rId6"/>
    <p:sldId id="765" r:id="rId7"/>
    <p:sldId id="748" r:id="rId8"/>
    <p:sldId id="358" r:id="rId9"/>
    <p:sldId id="750" r:id="rId10"/>
    <p:sldId id="353" r:id="rId11"/>
    <p:sldId id="743" r:id="rId12"/>
    <p:sldId id="741" r:id="rId13"/>
    <p:sldId id="742" r:id="rId14"/>
    <p:sldId id="359" r:id="rId15"/>
    <p:sldId id="749" r:id="rId16"/>
    <p:sldId id="346" r:id="rId17"/>
    <p:sldId id="347" r:id="rId18"/>
    <p:sldId id="351" r:id="rId19"/>
    <p:sldId id="348" r:id="rId20"/>
    <p:sldId id="744" r:id="rId21"/>
    <p:sldId id="375" r:id="rId22"/>
    <p:sldId id="766" r:id="rId23"/>
    <p:sldId id="745" r:id="rId24"/>
    <p:sldId id="767" r:id="rId25"/>
    <p:sldId id="267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4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493"/>
    <a:srgbClr val="006747"/>
    <a:srgbClr val="ECEAD1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92" autoAdjust="0"/>
  </p:normalViewPr>
  <p:slideViewPr>
    <p:cSldViewPr snapToGrid="0" snapToObjects="1">
      <p:cViewPr varScale="1">
        <p:scale>
          <a:sx n="201" d="100"/>
          <a:sy n="201" d="100"/>
        </p:scale>
        <p:origin x="1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11:10:02.631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50BC1-4EC3-450B-9FF3-D8E80A334F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52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07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32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64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84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017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87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68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85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00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278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1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7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29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712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010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59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3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80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230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190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981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929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398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3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8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390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510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9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  <p:sldLayoutId id="2147483682" r:id="rId20"/>
    <p:sldLayoutId id="2147483683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tree.DecisionTreeClassifier.html" TargetMode="External"/><Relationship Id="rId13" Type="http://schemas.openxmlformats.org/officeDocument/2006/relationships/hyperlink" Target="https://scikit-learn.org/stable/modules/generated/sklearn.ensemble.AdaBoostRegressor.html" TargetMode="External"/><Relationship Id="rId3" Type="http://schemas.openxmlformats.org/officeDocument/2006/relationships/hyperlink" Target="https://scikit-learn.org/stable/modules/generated/sklearn.neighbors.KNeighborsClassifier.html#sklearn.neighbors.KNeighborsClassifier" TargetMode="External"/><Relationship Id="rId7" Type="http://schemas.openxmlformats.org/officeDocument/2006/relationships/hyperlink" Target="https://scikit-learn.org/stable/modules/tree.html" TargetMode="External"/><Relationship Id="rId12" Type="http://schemas.openxmlformats.org/officeDocument/2006/relationships/hyperlink" Target="https://scikit-learn.org/stable/modules/generated/sklearn.ensemble.AdaBoostClassifier.html" TargetMode="External"/><Relationship Id="rId17" Type="http://schemas.openxmlformats.org/officeDocument/2006/relationships/hyperlink" Target="https://xgboost.readthedocs.io/en/stable/python/python_api.html" TargetMode="External"/><Relationship Id="rId2" Type="http://schemas.openxmlformats.org/officeDocument/2006/relationships/hyperlink" Target="https://scikit-learn.org/stable/modules/neighbors.html" TargetMode="External"/><Relationship Id="rId16" Type="http://schemas.openxmlformats.org/officeDocument/2006/relationships/hyperlink" Target="https://xgboost.readthedocs.io/en/stable/python/python_intro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cikit-learn.org/stable/modules/generated/sklearn.neighbors.RadiusNeighborsRegressor.html#sklearn.neighbors.RadiusNeighborsRegressor" TargetMode="External"/><Relationship Id="rId11" Type="http://schemas.openxmlformats.org/officeDocument/2006/relationships/hyperlink" Target="https://scikit-learn.org/stable/modules/generated/sklearn.ensemble.RandomForestRegressor.html" TargetMode="External"/><Relationship Id="rId5" Type="http://schemas.openxmlformats.org/officeDocument/2006/relationships/hyperlink" Target="https://scikit-learn.org/stable/modules/generated/sklearn.neighbors.RadiusNeighborsClassifier.html#sklearn.neighbors.RadiusNeighborsClassifier" TargetMode="External"/><Relationship Id="rId15" Type="http://schemas.openxmlformats.org/officeDocument/2006/relationships/hyperlink" Target="https://scikit-learn.org/stable/modules/generated/sklearn.ensemble.GradientBoostingRegressor.html" TargetMode="External"/><Relationship Id="rId10" Type="http://schemas.openxmlformats.org/officeDocument/2006/relationships/hyperlink" Target="https://scikit-learn.org/stable/modules/generated/sklearn.ensemble.RandomForestClassifier.html" TargetMode="External"/><Relationship Id="rId4" Type="http://schemas.openxmlformats.org/officeDocument/2006/relationships/hyperlink" Target="https://scikit-learn.org/stable/modules/generated/sklearn.neighbors.KNeighborsRegressor.html#sklearn.neighbors.KNeighborsRegressor" TargetMode="External"/><Relationship Id="rId9" Type="http://schemas.openxmlformats.org/officeDocument/2006/relationships/hyperlink" Target="https://scikit-learn.org/stable/modules/generated/sklearn.tree.DecisionTreeRegressor.html#sklearn.tree.DecisionTreeRegressor" TargetMode="External"/><Relationship Id="rId14" Type="http://schemas.openxmlformats.org/officeDocument/2006/relationships/hyperlink" Target="https://scikit-learn.org/stable/modules/generated/sklearn.ensemble.GradientBoostingClassifier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 6136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Dr. Tim Smith</a:t>
            </a:r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F2E9-9A5E-44AD-96A5-B8949AB9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0851-267B-4802-91F4-5B1F0240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Bagging : </a:t>
            </a:r>
          </a:p>
          <a:p>
            <a:pPr lvl="1"/>
            <a:r>
              <a:rPr lang="en-US" sz="1600" dirty="0"/>
              <a:t>A way to decrease the variance in the prediction by generating additional data for training from dataset using sampling techniques to create multi-sets of the original data</a:t>
            </a:r>
          </a:p>
          <a:p>
            <a:r>
              <a:rPr lang="en-US" sz="1600" dirty="0"/>
              <a:t>Bagging approach's:</a:t>
            </a:r>
          </a:p>
          <a:p>
            <a:pPr lvl="1"/>
            <a:r>
              <a:rPr lang="en-US" sz="1600" dirty="0"/>
              <a:t>Randomly select observations (with replacement) from the training data set.</a:t>
            </a:r>
          </a:p>
          <a:p>
            <a:pPr lvl="2"/>
            <a:r>
              <a:rPr lang="en-US" sz="1300" dirty="0"/>
              <a:t>This is called bootstrapping</a:t>
            </a:r>
          </a:p>
          <a:p>
            <a:pPr lvl="1"/>
            <a:r>
              <a:rPr lang="en-US" sz="1600" dirty="0"/>
              <a:t>Randomly select subset of features</a:t>
            </a:r>
          </a:p>
          <a:p>
            <a:pPr lvl="1"/>
            <a:r>
              <a:rPr lang="en-US" sz="1600" dirty="0"/>
              <a:t>Repeat this n iteration (default 100)</a:t>
            </a:r>
          </a:p>
          <a:p>
            <a:pPr lvl="1"/>
            <a:r>
              <a:rPr lang="en-US" sz="1600" dirty="0"/>
              <a:t>Aggregate the resulting trees by averaging the result from each tree in the set.</a:t>
            </a:r>
          </a:p>
          <a:p>
            <a:r>
              <a:rPr lang="en-US" sz="1600" dirty="0"/>
              <a:t>Bagging features: </a:t>
            </a:r>
          </a:p>
          <a:p>
            <a:pPr lvl="1"/>
            <a:r>
              <a:rPr lang="en-US" sz="1600" dirty="0"/>
              <a:t>Variance reduced </a:t>
            </a:r>
          </a:p>
          <a:p>
            <a:pPr lvl="1"/>
            <a:r>
              <a:rPr lang="en-US" sz="1600" dirty="0"/>
              <a:t>Note: Choosing all features, better individual trees but worse forest. Choosing less features, worse individual trees, but better forest. Default, less – three rules of thumb are found, N/3, root N, log base 2 (N + 1)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FF08-B442-41B0-9397-EC84984B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6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5626-6977-3EAC-D495-326B9F67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677F-3C5E-BD91-C420-5E7C401F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C3C3B"/>
                </a:solidFill>
                <a:effectLst/>
                <a:latin typeface="IBM Plex Sans" panose="020F0502020204030204" pitchFamily="34" charset="0"/>
              </a:rPr>
              <a:t>Bagging is a method of converting a set of weak learners into strong learners. </a:t>
            </a:r>
          </a:p>
          <a:p>
            <a:pPr lvl="1"/>
            <a:r>
              <a:rPr lang="en-US" dirty="0">
                <a:solidFill>
                  <a:srgbClr val="3C3C3B"/>
                </a:solidFill>
                <a:latin typeface="IBM Plex Sans" panose="020F0502020204030204" pitchFamily="34" charset="0"/>
              </a:rPr>
              <a:t>Model 1: Misclassification of 0.49 (just better than a coin toss)</a:t>
            </a:r>
          </a:p>
          <a:p>
            <a:pPr lvl="1"/>
            <a:r>
              <a:rPr lang="en-US" dirty="0">
                <a:solidFill>
                  <a:srgbClr val="3C3C3B"/>
                </a:solidFill>
                <a:latin typeface="IBM Plex Sans" panose="020F0502020204030204" pitchFamily="34" charset="0"/>
              </a:rPr>
              <a:t>Model 2: Misclassification rate of 0.48</a:t>
            </a:r>
          </a:p>
          <a:p>
            <a:pPr lvl="1"/>
            <a:r>
              <a:rPr lang="en-US" dirty="0">
                <a:solidFill>
                  <a:srgbClr val="3C3C3B"/>
                </a:solidFill>
                <a:latin typeface="IBM Plex Sans" panose="020F0502020204030204" pitchFamily="34" charset="0"/>
              </a:rPr>
              <a:t> …</a:t>
            </a:r>
          </a:p>
          <a:p>
            <a:pPr lvl="1"/>
            <a:r>
              <a:rPr lang="en-US" dirty="0"/>
              <a:t>Model n: Misclassification rate of e</a:t>
            </a:r>
          </a:p>
          <a:p>
            <a:r>
              <a:rPr lang="en-US" dirty="0"/>
              <a:t>In ‘bagging’ we take a series of ‘weak learners’ average their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25159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5626-6977-3EAC-D495-326B9F67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677F-3C5E-BD91-C420-5E7C401F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3C3C3B"/>
                </a:solidFill>
                <a:effectLst/>
                <a:latin typeface="IBM Plex Sans" panose="020F0502020204030204" pitchFamily="34" charset="0"/>
              </a:rPr>
              <a:t>Boosting is a method of converting a set of weak learners into strong learners. </a:t>
            </a:r>
          </a:p>
          <a:p>
            <a:r>
              <a:rPr lang="en-US" dirty="0"/>
              <a:t>How is this different than Bagging?</a:t>
            </a:r>
          </a:p>
          <a:p>
            <a:pPr lvl="1"/>
            <a:r>
              <a:rPr lang="en-US" dirty="0"/>
              <a:t>In ‘boosting’ we combine these ‘weak learners’ together in a a more sophisticated way.</a:t>
            </a:r>
          </a:p>
          <a:p>
            <a:pPr lvl="1"/>
            <a:r>
              <a:rPr lang="en-US" dirty="0"/>
              <a:t>Boosting involves creating a weak learner, then creating a new learner that includes information from the previous learner, and this process continues where each new learner has utilized information from the previous learner. </a:t>
            </a:r>
          </a:p>
        </p:txBody>
      </p:sp>
    </p:spTree>
    <p:extLst>
      <p:ext uri="{BB962C8B-B14F-4D97-AF65-F5344CB8AC3E}">
        <p14:creationId xmlns:p14="http://schemas.microsoft.com/office/powerpoint/2010/main" val="394398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3409-8FB8-4041-A13F-C147C6C6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ABF2A-CCB6-4EF6-AAB6-F7B7332C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Similar to bagging in that it created a random sample of observations and of features</a:t>
            </a:r>
          </a:p>
          <a:p>
            <a:r>
              <a:rPr lang="en-US" sz="2400" dirty="0"/>
              <a:t>Boosting differs in that it’s sequentially selected – that is, each tree is built using knowledge gained from previous tree. In contrast, random forests randomly select all data and build trees without an influence of other trees built.</a:t>
            </a:r>
          </a:p>
          <a:p>
            <a:r>
              <a:rPr lang="en-US" sz="2400" dirty="0"/>
              <a:t>There are multiple techniques used for boosting (i.e. Ada, Gradient Descent, and Extreme Boosting)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0FAB7-20C7-49C1-A785-285360CC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3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97D6-282E-48AB-9295-3F7F820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address the variance problem with DT’s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9530-9190-4CE2-9D0D-803EBCFF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1: Pruning</a:t>
            </a:r>
          </a:p>
          <a:p>
            <a:pPr lvl="1"/>
            <a:r>
              <a:rPr lang="en-US" dirty="0"/>
              <a:t>Depth, Min Split size, Min information decrease, etc.</a:t>
            </a:r>
          </a:p>
          <a:p>
            <a:pPr lvl="2"/>
            <a:r>
              <a:rPr lang="en-US" dirty="0"/>
              <a:t>We saw this last class!</a:t>
            </a:r>
          </a:p>
          <a:p>
            <a:r>
              <a:rPr lang="en-US" dirty="0"/>
              <a:t>Approach 2: Use ensemble techniques</a:t>
            </a:r>
          </a:p>
          <a:p>
            <a:pPr lvl="1"/>
            <a:r>
              <a:rPr lang="en-US" dirty="0"/>
              <a:t>Bagging: </a:t>
            </a:r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/>
              <a:t>Boosting: AdaBoost, </a:t>
            </a:r>
            <a:r>
              <a:rPr lang="en-US" dirty="0" err="1"/>
              <a:t>GradientBoost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endParaRPr lang="en-US" dirty="0"/>
          </a:p>
          <a:p>
            <a:pPr lvl="2"/>
            <a:r>
              <a:rPr lang="en-US" dirty="0"/>
              <a:t>This is what we will look at today!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882F5-E6C5-4F28-A044-1312413F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4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3994-A6BD-A2B3-F932-6248E448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and Boosted Trees</a:t>
            </a:r>
          </a:p>
        </p:txBody>
      </p:sp>
    </p:spTree>
    <p:extLst>
      <p:ext uri="{BB962C8B-B14F-4D97-AF65-F5344CB8AC3E}">
        <p14:creationId xmlns:p14="http://schemas.microsoft.com/office/powerpoint/2010/main" val="277706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6E84-BCEB-4B8E-97E9-1C3D8FD8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0EDC-49A3-49AD-82C0-5E66F026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“ensemble” machine learning method.</a:t>
            </a:r>
          </a:p>
          <a:p>
            <a:r>
              <a:rPr lang="en-US" dirty="0"/>
              <a:t>A Random Forest is a bunch of Decision Trees bundled together to make a decision.</a:t>
            </a:r>
          </a:p>
          <a:p>
            <a:r>
              <a:rPr lang="en-US" sz="2300" dirty="0"/>
              <a:t>Each individual tree ‘votes’ for the classification.</a:t>
            </a:r>
          </a:p>
          <a:p>
            <a:r>
              <a:rPr lang="en-US" sz="2300" dirty="0"/>
              <a:t>Majority vote determines the predicted class/value.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C358-C15E-4B50-951D-F9790A34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1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6E84-BCEB-4B8E-97E9-1C3D8FD8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 Forests?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0EDC-49A3-49AD-82C0-5E66F026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with decision trees, they can be prone to overfitting. </a:t>
            </a:r>
          </a:p>
          <a:p>
            <a:pPr lvl="1"/>
            <a:r>
              <a:rPr lang="en-US" sz="2000" dirty="0"/>
              <a:t>Approach to combat this we covered last class was “pruning” a tree. </a:t>
            </a:r>
          </a:p>
          <a:p>
            <a:pPr lvl="1"/>
            <a:r>
              <a:rPr lang="en-US" sz="2000" dirty="0"/>
              <a:t>Random Forest – reduces the chance of overfitting by using more trees (some that may overfit, some that may underfit – average reduces chance of overfitting).</a:t>
            </a:r>
          </a:p>
          <a:p>
            <a:pPr lvl="1"/>
            <a:r>
              <a:rPr lang="en-US" sz="2000" dirty="0"/>
              <a:t>Hi variable – trees from same data set can change signification based on decision tree</a:t>
            </a:r>
          </a:p>
          <a:p>
            <a:pPr lvl="1"/>
            <a:r>
              <a:rPr lang="en-US" sz="2000" dirty="0"/>
              <a:t>Random forest will reduce variance a single decision will have.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C358-C15E-4B50-951D-F9790A34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6E84-BCEB-4B8E-97E9-1C3D8FD8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Random Forests?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0EDC-49A3-49AD-82C0-5E66F026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a technique called “Bagging” </a:t>
            </a:r>
          </a:p>
          <a:p>
            <a:pPr lvl="1"/>
            <a:r>
              <a:rPr lang="en-US" sz="2000" dirty="0"/>
              <a:t>Uses “bootstrapping” sampling technique</a:t>
            </a:r>
          </a:p>
          <a:p>
            <a:pPr lvl="1"/>
            <a:r>
              <a:rPr lang="en-US" sz="2000" dirty="0"/>
              <a:t>… means drawing random samples with replacement to create a number of different training sets</a:t>
            </a:r>
          </a:p>
          <a:p>
            <a:r>
              <a:rPr lang="en-US" sz="2000" dirty="0"/>
              <a:t>N-decision trees are create from this random sampling technique</a:t>
            </a:r>
          </a:p>
          <a:p>
            <a:pPr lvl="1"/>
            <a:r>
              <a:rPr lang="en-US" sz="2000" dirty="0"/>
              <a:t>Sample, with replacement, n training examples from the dataset.</a:t>
            </a:r>
          </a:p>
          <a:p>
            <a:pPr lvl="1"/>
            <a:r>
              <a:rPr lang="en-US" sz="2000" dirty="0"/>
              <a:t>Train a decision tree on the n samples.</a:t>
            </a:r>
          </a:p>
          <a:p>
            <a:pPr lvl="1"/>
            <a:r>
              <a:rPr lang="en-US" sz="2000" dirty="0"/>
              <a:t>Repeat t times, for some t.</a:t>
            </a:r>
          </a:p>
          <a:p>
            <a:pPr lvl="1"/>
            <a:r>
              <a:rPr lang="en-US" sz="2000" dirty="0"/>
              <a:t>When complete n-iterations, aggregate the vote and choose majority decision from all trees.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C358-C15E-4B50-951D-F9790A34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4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98A8-2C03-4DB6-95AC-B2520ED6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79" y="-22912"/>
            <a:ext cx="7886700" cy="994172"/>
          </a:xfrm>
        </p:spPr>
        <p:txBody>
          <a:bodyPr/>
          <a:lstStyle/>
          <a:p>
            <a:r>
              <a:rPr lang="en-US" dirty="0"/>
              <a:t>Results: Random “Forest” of trees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D637B-346D-4C49-9479-1393C480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35D910-3662-4B4F-B100-4C2C4FBBB7AD}"/>
              </a:ext>
            </a:extLst>
          </p:cNvPr>
          <p:cNvSpPr txBox="1"/>
          <p:nvPr/>
        </p:nvSpPr>
        <p:spPr>
          <a:xfrm>
            <a:off x="3743409" y="3697104"/>
            <a:ext cx="356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Majority predict “Takes Loan” – Therefore, random forest model predicts “Takes Loan”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4D9F3F-DA92-42CF-BA01-9C1AE29E1713}"/>
              </a:ext>
            </a:extLst>
          </p:cNvPr>
          <p:cNvSpPr/>
          <p:nvPr/>
        </p:nvSpPr>
        <p:spPr bwMode="auto">
          <a:xfrm>
            <a:off x="2554816" y="1168124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649A0A-1151-449D-ADEA-D58E2BEC8BB2}"/>
              </a:ext>
            </a:extLst>
          </p:cNvPr>
          <p:cNvSpPr/>
          <p:nvPr/>
        </p:nvSpPr>
        <p:spPr bwMode="auto">
          <a:xfrm>
            <a:off x="2291337" y="1561107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59602B-0370-46E4-B1DB-3C759693688A}"/>
              </a:ext>
            </a:extLst>
          </p:cNvPr>
          <p:cNvSpPr/>
          <p:nvPr/>
        </p:nvSpPr>
        <p:spPr bwMode="auto">
          <a:xfrm>
            <a:off x="2818294" y="1561107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B3E6ED-2E11-496B-B650-65D643584F3D}"/>
              </a:ext>
            </a:extLst>
          </p:cNvPr>
          <p:cNvCxnSpPr>
            <a:stCxn id="6" idx="3"/>
            <a:endCxn id="8" idx="0"/>
          </p:cNvCxnSpPr>
          <p:nvPr/>
        </p:nvCxnSpPr>
        <p:spPr bwMode="auto">
          <a:xfrm flipH="1">
            <a:off x="2423076" y="1386838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CCDD60-E047-4135-A8DF-457B909FB96F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 bwMode="auto">
          <a:xfrm>
            <a:off x="2779708" y="1386838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8825CFE-F100-409C-AA17-0F92CC337A5D}"/>
              </a:ext>
            </a:extLst>
          </p:cNvPr>
          <p:cNvSpPr/>
          <p:nvPr/>
        </p:nvSpPr>
        <p:spPr bwMode="auto">
          <a:xfrm>
            <a:off x="2554816" y="1954090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196339-F94B-4E57-A3A3-556877EA5B13}"/>
              </a:ext>
            </a:extLst>
          </p:cNvPr>
          <p:cNvSpPr/>
          <p:nvPr/>
        </p:nvSpPr>
        <p:spPr bwMode="auto">
          <a:xfrm>
            <a:off x="3081772" y="1954090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AFF0EA-4D49-4703-A336-A2CE177E849A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2686555" y="1779821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B900-0731-42B2-9801-E5B096884B54}"/>
              </a:ext>
            </a:extLst>
          </p:cNvPr>
          <p:cNvCxnSpPr>
            <a:cxnSpLocks/>
            <a:endCxn id="28" idx="0"/>
          </p:cNvCxnSpPr>
          <p:nvPr/>
        </p:nvCxnSpPr>
        <p:spPr bwMode="auto">
          <a:xfrm>
            <a:off x="3043187" y="1779821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362431C-3BA0-4B19-B10C-A9DFD72BC4B6}"/>
              </a:ext>
            </a:extLst>
          </p:cNvPr>
          <p:cNvSpPr/>
          <p:nvPr/>
        </p:nvSpPr>
        <p:spPr bwMode="auto">
          <a:xfrm>
            <a:off x="4139061" y="1170110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A76C7C-84B7-4557-B913-A0EB451F22C9}"/>
              </a:ext>
            </a:extLst>
          </p:cNvPr>
          <p:cNvSpPr/>
          <p:nvPr/>
        </p:nvSpPr>
        <p:spPr bwMode="auto">
          <a:xfrm>
            <a:off x="3875583" y="1563093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4023A9-A508-4EFC-91E8-2E0B69885D73}"/>
              </a:ext>
            </a:extLst>
          </p:cNvPr>
          <p:cNvSpPr/>
          <p:nvPr/>
        </p:nvSpPr>
        <p:spPr bwMode="auto">
          <a:xfrm>
            <a:off x="4402539" y="1563093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93C216-A10B-4D88-B181-0546C94EC6BC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 bwMode="auto">
          <a:xfrm flipH="1">
            <a:off x="4007322" y="1388824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633DA4-F8F4-44D6-B50F-2ADA8E232705}"/>
              </a:ext>
            </a:extLst>
          </p:cNvPr>
          <p:cNvCxnSpPr>
            <a:cxnSpLocks/>
            <a:stCxn id="34" idx="5"/>
            <a:endCxn id="38" idx="0"/>
          </p:cNvCxnSpPr>
          <p:nvPr/>
        </p:nvCxnSpPr>
        <p:spPr bwMode="auto">
          <a:xfrm>
            <a:off x="4363954" y="1388824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0C1767B-0833-41DD-8B85-0A1268A91BD9}"/>
              </a:ext>
            </a:extLst>
          </p:cNvPr>
          <p:cNvSpPr/>
          <p:nvPr/>
        </p:nvSpPr>
        <p:spPr bwMode="auto">
          <a:xfrm>
            <a:off x="5391382" y="1138401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C78BA1F-3724-4E20-B28F-1C4326D954AD}"/>
              </a:ext>
            </a:extLst>
          </p:cNvPr>
          <p:cNvSpPr/>
          <p:nvPr/>
        </p:nvSpPr>
        <p:spPr bwMode="auto">
          <a:xfrm>
            <a:off x="5127904" y="1531384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987823-B2E1-4B48-96B5-B41653B8AFAE}"/>
              </a:ext>
            </a:extLst>
          </p:cNvPr>
          <p:cNvSpPr/>
          <p:nvPr/>
        </p:nvSpPr>
        <p:spPr bwMode="auto">
          <a:xfrm>
            <a:off x="5654860" y="1531384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FA5C9D-BD49-491F-9071-1A8B2A61ACC3}"/>
              </a:ext>
            </a:extLst>
          </p:cNvPr>
          <p:cNvCxnSpPr>
            <a:cxnSpLocks/>
            <a:stCxn id="52" idx="3"/>
            <a:endCxn id="54" idx="0"/>
          </p:cNvCxnSpPr>
          <p:nvPr/>
        </p:nvCxnSpPr>
        <p:spPr bwMode="auto">
          <a:xfrm flipH="1">
            <a:off x="5259643" y="1357115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0F0C8B-B4DD-4A66-A2ED-78866B039BE7}"/>
              </a:ext>
            </a:extLst>
          </p:cNvPr>
          <p:cNvCxnSpPr>
            <a:cxnSpLocks/>
            <a:stCxn id="52" idx="5"/>
            <a:endCxn id="56" idx="0"/>
          </p:cNvCxnSpPr>
          <p:nvPr/>
        </p:nvCxnSpPr>
        <p:spPr bwMode="auto">
          <a:xfrm>
            <a:off x="5616275" y="1357115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B4C0842-3B2D-4CA9-B3D6-B8288CC3F187}"/>
              </a:ext>
            </a:extLst>
          </p:cNvPr>
          <p:cNvSpPr/>
          <p:nvPr/>
        </p:nvSpPr>
        <p:spPr bwMode="auto">
          <a:xfrm>
            <a:off x="5391382" y="1924367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2AE6ACC-9967-402E-AFEE-E00646F08949}"/>
              </a:ext>
            </a:extLst>
          </p:cNvPr>
          <p:cNvSpPr/>
          <p:nvPr/>
        </p:nvSpPr>
        <p:spPr bwMode="auto">
          <a:xfrm>
            <a:off x="5918339" y="1924367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E2AD02-8A36-4837-A733-9858F0387021}"/>
              </a:ext>
            </a:extLst>
          </p:cNvPr>
          <p:cNvCxnSpPr>
            <a:cxnSpLocks/>
            <a:endCxn id="62" idx="0"/>
          </p:cNvCxnSpPr>
          <p:nvPr/>
        </p:nvCxnSpPr>
        <p:spPr bwMode="auto">
          <a:xfrm flipH="1">
            <a:off x="5523121" y="1750098"/>
            <a:ext cx="170326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4E8A616-2E59-4BA6-9113-9C8992679AEB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>
            <a:off x="5879753" y="1750098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B58C2CA-2605-440D-8864-380DF626AB0E}"/>
              </a:ext>
            </a:extLst>
          </p:cNvPr>
          <p:cNvSpPr/>
          <p:nvPr/>
        </p:nvSpPr>
        <p:spPr bwMode="auto">
          <a:xfrm>
            <a:off x="6835847" y="1149951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40A942-4C6A-48FE-AF1C-4612F5AEFF58}"/>
              </a:ext>
            </a:extLst>
          </p:cNvPr>
          <p:cNvSpPr/>
          <p:nvPr/>
        </p:nvSpPr>
        <p:spPr bwMode="auto">
          <a:xfrm>
            <a:off x="6572369" y="1542934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4186289-89FA-45CD-8761-2C2AE598C22B}"/>
              </a:ext>
            </a:extLst>
          </p:cNvPr>
          <p:cNvSpPr/>
          <p:nvPr/>
        </p:nvSpPr>
        <p:spPr bwMode="auto">
          <a:xfrm>
            <a:off x="7099325" y="1542934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4C1112-FC01-4B54-80E1-DD4989AB95D6}"/>
              </a:ext>
            </a:extLst>
          </p:cNvPr>
          <p:cNvCxnSpPr>
            <a:cxnSpLocks/>
            <a:stCxn id="70" idx="3"/>
            <a:endCxn id="72" idx="0"/>
          </p:cNvCxnSpPr>
          <p:nvPr/>
        </p:nvCxnSpPr>
        <p:spPr bwMode="auto">
          <a:xfrm flipH="1">
            <a:off x="6704108" y="1368665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5F6E91-CD2B-4A63-A649-765D0B5C318B}"/>
              </a:ext>
            </a:extLst>
          </p:cNvPr>
          <p:cNvCxnSpPr>
            <a:cxnSpLocks/>
            <a:stCxn id="70" idx="5"/>
            <a:endCxn id="74" idx="0"/>
          </p:cNvCxnSpPr>
          <p:nvPr/>
        </p:nvCxnSpPr>
        <p:spPr bwMode="auto">
          <a:xfrm>
            <a:off x="7060740" y="1368665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5905A95D-8F02-46A3-88E9-61FE94247788}"/>
              </a:ext>
            </a:extLst>
          </p:cNvPr>
          <p:cNvSpPr/>
          <p:nvPr/>
        </p:nvSpPr>
        <p:spPr bwMode="auto">
          <a:xfrm>
            <a:off x="6308890" y="1939768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FF02077-351D-4158-A0BC-FD068B544680}"/>
              </a:ext>
            </a:extLst>
          </p:cNvPr>
          <p:cNvSpPr/>
          <p:nvPr/>
        </p:nvSpPr>
        <p:spPr bwMode="auto">
          <a:xfrm>
            <a:off x="6835847" y="1939768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AC75B7-9714-4DFD-AE35-FAE64504D57C}"/>
              </a:ext>
            </a:extLst>
          </p:cNvPr>
          <p:cNvCxnSpPr>
            <a:cxnSpLocks/>
            <a:endCxn id="80" idx="0"/>
          </p:cNvCxnSpPr>
          <p:nvPr/>
        </p:nvCxnSpPr>
        <p:spPr bwMode="auto">
          <a:xfrm flipH="1">
            <a:off x="6440629" y="1765499"/>
            <a:ext cx="170326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8FD534-6AFF-4B3A-B36A-3E562EDE296B}"/>
              </a:ext>
            </a:extLst>
          </p:cNvPr>
          <p:cNvCxnSpPr>
            <a:cxnSpLocks/>
            <a:endCxn id="82" idx="0"/>
          </p:cNvCxnSpPr>
          <p:nvPr/>
        </p:nvCxnSpPr>
        <p:spPr bwMode="auto">
          <a:xfrm>
            <a:off x="6797261" y="1765499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6B917D0-009E-41AB-87A8-E0A872ED9D8E}"/>
              </a:ext>
            </a:extLst>
          </p:cNvPr>
          <p:cNvSpPr/>
          <p:nvPr/>
        </p:nvSpPr>
        <p:spPr bwMode="auto">
          <a:xfrm>
            <a:off x="3612549" y="1956076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4329649-AF46-4EC7-B7D5-7F66217851CD}"/>
              </a:ext>
            </a:extLst>
          </p:cNvPr>
          <p:cNvSpPr/>
          <p:nvPr/>
        </p:nvSpPr>
        <p:spPr bwMode="auto">
          <a:xfrm>
            <a:off x="4139506" y="1956076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4BA7FC9-2587-477B-B338-BA9DB533798F}"/>
              </a:ext>
            </a:extLst>
          </p:cNvPr>
          <p:cNvCxnSpPr>
            <a:cxnSpLocks/>
            <a:endCxn id="88" idx="0"/>
          </p:cNvCxnSpPr>
          <p:nvPr/>
        </p:nvCxnSpPr>
        <p:spPr bwMode="auto">
          <a:xfrm flipH="1">
            <a:off x="3744288" y="1781807"/>
            <a:ext cx="170326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8E9D5-2A28-4D12-8C0D-FFE2A26F0FB8}"/>
              </a:ext>
            </a:extLst>
          </p:cNvPr>
          <p:cNvCxnSpPr>
            <a:cxnSpLocks/>
            <a:endCxn id="90" idx="0"/>
          </p:cNvCxnSpPr>
          <p:nvPr/>
        </p:nvCxnSpPr>
        <p:spPr bwMode="auto">
          <a:xfrm>
            <a:off x="4100920" y="1781807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BADBCCDB-54E2-44C1-8BCE-A7A25AB305E2}"/>
              </a:ext>
            </a:extLst>
          </p:cNvPr>
          <p:cNvSpPr/>
          <p:nvPr/>
        </p:nvSpPr>
        <p:spPr bwMode="auto">
          <a:xfrm>
            <a:off x="5127904" y="2325974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313C3BD-0780-4B5E-851B-44FD072208E3}"/>
              </a:ext>
            </a:extLst>
          </p:cNvPr>
          <p:cNvSpPr/>
          <p:nvPr/>
        </p:nvSpPr>
        <p:spPr bwMode="auto">
          <a:xfrm>
            <a:off x="5654860" y="2325974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E75D09A-410B-43AB-B0FC-3B7E9C666D1E}"/>
              </a:ext>
            </a:extLst>
          </p:cNvPr>
          <p:cNvCxnSpPr>
            <a:cxnSpLocks/>
            <a:endCxn id="96" idx="0"/>
          </p:cNvCxnSpPr>
          <p:nvPr/>
        </p:nvCxnSpPr>
        <p:spPr bwMode="auto">
          <a:xfrm flipH="1">
            <a:off x="5259643" y="2151705"/>
            <a:ext cx="170326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899FA86-F25D-4962-975B-DA8CC2F27CBE}"/>
              </a:ext>
            </a:extLst>
          </p:cNvPr>
          <p:cNvCxnSpPr>
            <a:cxnSpLocks/>
            <a:endCxn id="98" idx="0"/>
          </p:cNvCxnSpPr>
          <p:nvPr/>
        </p:nvCxnSpPr>
        <p:spPr bwMode="auto">
          <a:xfrm>
            <a:off x="5616275" y="2151705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B0431C9-F744-4768-AA2C-37FBD6A8E626}"/>
              </a:ext>
            </a:extLst>
          </p:cNvPr>
          <p:cNvSpPr txBox="1"/>
          <p:nvPr/>
        </p:nvSpPr>
        <p:spPr>
          <a:xfrm>
            <a:off x="2352852" y="230954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Loan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6F7C1E-BBFC-421A-9836-4CBFBA26877D}"/>
              </a:ext>
            </a:extLst>
          </p:cNvPr>
          <p:cNvSpPr txBox="1"/>
          <p:nvPr/>
        </p:nvSpPr>
        <p:spPr>
          <a:xfrm>
            <a:off x="3652402" y="2220958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Take Loan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3036422-9A72-4C27-9A6E-481987C5B569}"/>
              </a:ext>
            </a:extLst>
          </p:cNvPr>
          <p:cNvSpPr txBox="1"/>
          <p:nvPr/>
        </p:nvSpPr>
        <p:spPr>
          <a:xfrm>
            <a:off x="5093331" y="2595846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Loan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553CDB2-3C45-4939-AEB1-97E2B9154051}"/>
              </a:ext>
            </a:extLst>
          </p:cNvPr>
          <p:cNvSpPr txBox="1"/>
          <p:nvPr/>
        </p:nvSpPr>
        <p:spPr>
          <a:xfrm>
            <a:off x="6353674" y="2230482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Loan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2FEC97-EEDD-4614-A877-8F78980DBF42}"/>
              </a:ext>
            </a:extLst>
          </p:cNvPr>
          <p:cNvSpPr/>
          <p:nvPr/>
        </p:nvSpPr>
        <p:spPr bwMode="auto">
          <a:xfrm>
            <a:off x="8093942" y="1160068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4524E66-E1D1-4282-8A10-BD8E53463059}"/>
              </a:ext>
            </a:extLst>
          </p:cNvPr>
          <p:cNvSpPr/>
          <p:nvPr/>
        </p:nvSpPr>
        <p:spPr bwMode="auto">
          <a:xfrm>
            <a:off x="7830464" y="1553051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8C185E7-09D5-4F3B-BD37-5071AE246C0F}"/>
              </a:ext>
            </a:extLst>
          </p:cNvPr>
          <p:cNvSpPr/>
          <p:nvPr/>
        </p:nvSpPr>
        <p:spPr bwMode="auto">
          <a:xfrm>
            <a:off x="8357420" y="1553051"/>
            <a:ext cx="263478" cy="2562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CEC7AF-C144-498B-B777-E7B2E50C11F8}"/>
              </a:ext>
            </a:extLst>
          </p:cNvPr>
          <p:cNvCxnSpPr>
            <a:cxnSpLocks/>
            <a:stCxn id="113" idx="3"/>
            <a:endCxn id="115" idx="0"/>
          </p:cNvCxnSpPr>
          <p:nvPr/>
        </p:nvCxnSpPr>
        <p:spPr bwMode="auto">
          <a:xfrm flipH="1">
            <a:off x="7962203" y="1378782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E60A863-FD84-4DD6-A070-416703749BBC}"/>
              </a:ext>
            </a:extLst>
          </p:cNvPr>
          <p:cNvCxnSpPr>
            <a:cxnSpLocks/>
            <a:stCxn id="113" idx="5"/>
            <a:endCxn id="117" idx="0"/>
          </p:cNvCxnSpPr>
          <p:nvPr/>
        </p:nvCxnSpPr>
        <p:spPr bwMode="auto">
          <a:xfrm>
            <a:off x="8318835" y="1378782"/>
            <a:ext cx="170325" cy="1742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57CFB87-5742-4CDC-BA59-E37183877F4C}"/>
              </a:ext>
            </a:extLst>
          </p:cNvPr>
          <p:cNvSpPr txBox="1"/>
          <p:nvPr/>
        </p:nvSpPr>
        <p:spPr>
          <a:xfrm>
            <a:off x="7598397" y="200129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Take Loan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5DA5A5B-C053-40AF-BA8C-C261BCAB35BE}"/>
              </a:ext>
            </a:extLst>
          </p:cNvPr>
          <p:cNvCxnSpPr>
            <a:cxnSpLocks/>
          </p:cNvCxnSpPr>
          <p:nvPr/>
        </p:nvCxnSpPr>
        <p:spPr bwMode="auto">
          <a:xfrm>
            <a:off x="4093424" y="2475822"/>
            <a:ext cx="1181888" cy="1187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5690815-6310-4CAA-8BE5-4D91747DFB68}"/>
              </a:ext>
            </a:extLst>
          </p:cNvPr>
          <p:cNvCxnSpPr>
            <a:cxnSpLocks/>
          </p:cNvCxnSpPr>
          <p:nvPr/>
        </p:nvCxnSpPr>
        <p:spPr bwMode="auto">
          <a:xfrm>
            <a:off x="2832349" y="2502568"/>
            <a:ext cx="2242518" cy="1212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E7214E5-D5F6-4B1B-9BFA-A466BC952FFF}"/>
              </a:ext>
            </a:extLst>
          </p:cNvPr>
          <p:cNvCxnSpPr>
            <a:cxnSpLocks/>
            <a:stCxn id="107" idx="2"/>
            <a:endCxn id="134" idx="0"/>
          </p:cNvCxnSpPr>
          <p:nvPr/>
        </p:nvCxnSpPr>
        <p:spPr bwMode="auto">
          <a:xfrm>
            <a:off x="5518288" y="2842067"/>
            <a:ext cx="9472" cy="85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DB316A-BBAE-4E12-AF27-B4242787931F}"/>
              </a:ext>
            </a:extLst>
          </p:cNvPr>
          <p:cNvCxnSpPr>
            <a:cxnSpLocks/>
            <a:stCxn id="109" idx="2"/>
          </p:cNvCxnSpPr>
          <p:nvPr/>
        </p:nvCxnSpPr>
        <p:spPr bwMode="auto">
          <a:xfrm flipH="1">
            <a:off x="5756939" y="2476703"/>
            <a:ext cx="1021692" cy="1202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1BC8955-2460-4800-9315-AD4EFE6AC75F}"/>
              </a:ext>
            </a:extLst>
          </p:cNvPr>
          <p:cNvCxnSpPr>
            <a:cxnSpLocks/>
            <a:stCxn id="133" idx="2"/>
          </p:cNvCxnSpPr>
          <p:nvPr/>
        </p:nvCxnSpPr>
        <p:spPr bwMode="auto">
          <a:xfrm flipH="1">
            <a:off x="5981829" y="2247515"/>
            <a:ext cx="2243503" cy="147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00E6A5-E9F2-4637-979F-CEC5FA339740}"/>
              </a:ext>
            </a:extLst>
          </p:cNvPr>
          <p:cNvSpPr txBox="1"/>
          <p:nvPr/>
        </p:nvSpPr>
        <p:spPr>
          <a:xfrm>
            <a:off x="2252317" y="966992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8D0DA-4451-45B6-8850-3670891F79FC}"/>
              </a:ext>
            </a:extLst>
          </p:cNvPr>
          <p:cNvSpPr txBox="1"/>
          <p:nvPr/>
        </p:nvSpPr>
        <p:spPr>
          <a:xfrm>
            <a:off x="3743409" y="978484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D31B-ACB5-4136-96CA-E3A49FC52CEC}"/>
              </a:ext>
            </a:extLst>
          </p:cNvPr>
          <p:cNvSpPr txBox="1"/>
          <p:nvPr/>
        </p:nvSpPr>
        <p:spPr>
          <a:xfrm>
            <a:off x="5074867" y="931135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96C2C-9C95-4B1E-AE28-97395A765FD4}"/>
              </a:ext>
            </a:extLst>
          </p:cNvPr>
          <p:cNvSpPr txBox="1"/>
          <p:nvPr/>
        </p:nvSpPr>
        <p:spPr>
          <a:xfrm>
            <a:off x="6461339" y="945423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008FD-7C22-474E-A007-B29815F09CDC}"/>
              </a:ext>
            </a:extLst>
          </p:cNvPr>
          <p:cNvSpPr txBox="1"/>
          <p:nvPr/>
        </p:nvSpPr>
        <p:spPr>
          <a:xfrm>
            <a:off x="7780268" y="954090"/>
            <a:ext cx="122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sample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0A3BA-9430-136B-66C5-6B4485A4E42B}"/>
              </a:ext>
            </a:extLst>
          </p:cNvPr>
          <p:cNvSpPr txBox="1"/>
          <p:nvPr/>
        </p:nvSpPr>
        <p:spPr>
          <a:xfrm>
            <a:off x="518256" y="144802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B</a:t>
            </a:r>
            <a:r>
              <a:rPr lang="en-US" sz="1800" dirty="0"/>
              <a:t>ootstrapping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45B6F6-1BCC-5F46-39C4-97066DE49F90}"/>
              </a:ext>
            </a:extLst>
          </p:cNvPr>
          <p:cNvSpPr txBox="1"/>
          <p:nvPr/>
        </p:nvSpPr>
        <p:spPr>
          <a:xfrm>
            <a:off x="1304420" y="36635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Agg</a:t>
            </a:r>
            <a:r>
              <a:rPr lang="en-US" sz="1800" dirty="0"/>
              <a:t>regating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A11D2-90A6-1BDB-ECE2-F49C96FCB031}"/>
              </a:ext>
            </a:extLst>
          </p:cNvPr>
          <p:cNvSpPr txBox="1"/>
          <p:nvPr/>
        </p:nvSpPr>
        <p:spPr>
          <a:xfrm>
            <a:off x="716421" y="458259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Bagg</a:t>
            </a:r>
            <a:r>
              <a:rPr lang="en-US" sz="1800" dirty="0"/>
              <a:t>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169311-5938-E71D-E32C-B3DC17561CE8}"/>
              </a:ext>
            </a:extLst>
          </p:cNvPr>
          <p:cNvCxnSpPr>
            <a:cxnSpLocks/>
          </p:cNvCxnSpPr>
          <p:nvPr/>
        </p:nvCxnSpPr>
        <p:spPr>
          <a:xfrm>
            <a:off x="671513" y="1866955"/>
            <a:ext cx="189119" cy="271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414489-24BC-B52C-2639-F2AB1249353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251183" y="4032864"/>
            <a:ext cx="241051" cy="54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ADB81AE-3BFF-DF94-0C18-C85E9D853662}"/>
              </a:ext>
            </a:extLst>
          </p:cNvPr>
          <p:cNvSpPr txBox="1"/>
          <p:nvPr/>
        </p:nvSpPr>
        <p:spPr>
          <a:xfrm>
            <a:off x="7386645" y="13950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01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97D6-282E-48AB-9295-3F7F820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9530-9190-4CE2-9D0D-803EBCFF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Quiz5</a:t>
            </a:r>
          </a:p>
          <a:p>
            <a:r>
              <a:rPr lang="en-US" dirty="0"/>
              <a:t>More on Hyperparameter Tuning</a:t>
            </a:r>
          </a:p>
          <a:p>
            <a:pPr lvl="1"/>
            <a:r>
              <a:rPr lang="en-US" dirty="0" err="1"/>
              <a:t>RandomSearchCV</a:t>
            </a:r>
            <a:endParaRPr lang="en-US" dirty="0"/>
          </a:p>
          <a:p>
            <a:r>
              <a:rPr lang="en-US" sz="2000" dirty="0"/>
              <a:t>Review of Bias and Variance and how to address this using ensemble techniques: Bagging and Boosting</a:t>
            </a:r>
          </a:p>
          <a:p>
            <a:r>
              <a:rPr lang="en-US" sz="2000" dirty="0"/>
              <a:t>Review Bagging and Boosting Techniques for </a:t>
            </a:r>
            <a:r>
              <a:rPr lang="en-US" sz="2000" dirty="0" err="1"/>
              <a:t>Dtrees</a:t>
            </a:r>
            <a:endParaRPr lang="en-US" sz="2000" dirty="0"/>
          </a:p>
          <a:p>
            <a:pPr lvl="1"/>
            <a:r>
              <a:rPr lang="en-US" sz="1700" dirty="0"/>
              <a:t>Random Forests</a:t>
            </a:r>
          </a:p>
          <a:p>
            <a:pPr lvl="1"/>
            <a:r>
              <a:rPr lang="en-US" sz="1700" dirty="0"/>
              <a:t>Gradient Boosted Trees</a:t>
            </a:r>
          </a:p>
          <a:p>
            <a:pPr lvl="1"/>
            <a:r>
              <a:rPr lang="en-US" sz="1700" dirty="0" err="1"/>
              <a:t>XGBoost</a:t>
            </a:r>
            <a:endParaRPr lang="en-US" sz="1700" dirty="0"/>
          </a:p>
          <a:p>
            <a:r>
              <a:rPr lang="en-US" sz="2000" dirty="0"/>
              <a:t>Team Challenge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882F5-E6C5-4F28-A044-1312413F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0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9D09-E50C-B51E-A483-E55740F1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64" y="-26498"/>
            <a:ext cx="7886700" cy="994172"/>
          </a:xfrm>
        </p:spPr>
        <p:txBody>
          <a:bodyPr/>
          <a:lstStyle/>
          <a:p>
            <a:r>
              <a:rPr lang="en-US" dirty="0"/>
              <a:t>Generalized Boosting Approach to </a:t>
            </a:r>
            <a:r>
              <a:rPr lang="en-US" dirty="0" err="1"/>
              <a:t>DTrees</a:t>
            </a:r>
            <a:endParaRPr lang="en-US" dirty="0"/>
          </a:p>
        </p:txBody>
      </p: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1A499F37-B36A-26EB-3EBA-B1F2F503D09D}"/>
              </a:ext>
            </a:extLst>
          </p:cNvPr>
          <p:cNvGrpSpPr/>
          <p:nvPr/>
        </p:nvGrpSpPr>
        <p:grpSpPr>
          <a:xfrm>
            <a:off x="1247008" y="1037294"/>
            <a:ext cx="1674081" cy="775855"/>
            <a:chOff x="1379824" y="1288812"/>
            <a:chExt cx="1674081" cy="775855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E5C2A369-D2F3-613A-4278-F347CC8821F8}"/>
                </a:ext>
              </a:extLst>
            </p:cNvPr>
            <p:cNvSpPr/>
            <p:nvPr/>
          </p:nvSpPr>
          <p:spPr>
            <a:xfrm>
              <a:off x="1379824" y="1288812"/>
              <a:ext cx="852874" cy="7758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30AFC04-327B-4D71-7DBA-C86DB7748F39}"/>
                </a:ext>
              </a:extLst>
            </p:cNvPr>
            <p:cNvGrpSpPr/>
            <p:nvPr/>
          </p:nvGrpSpPr>
          <p:grpSpPr>
            <a:xfrm>
              <a:off x="1578176" y="1359679"/>
              <a:ext cx="576148" cy="585843"/>
              <a:chOff x="815761" y="1214735"/>
              <a:chExt cx="1219200" cy="1239716"/>
            </a:xfrm>
            <a:solidFill>
              <a:srgbClr val="C00000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95738B-4CC2-AF8A-6AFD-F534762974A7}"/>
                  </a:ext>
                </a:extLst>
              </p:cNvPr>
              <p:cNvSpPr/>
              <p:nvPr/>
            </p:nvSpPr>
            <p:spPr bwMode="auto">
              <a:xfrm>
                <a:off x="1120561" y="1214735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ABBD641-48BF-6AE7-BDB0-1494F86FFEB4}"/>
                  </a:ext>
                </a:extLst>
              </p:cNvPr>
              <p:cNvSpPr/>
              <p:nvPr/>
            </p:nvSpPr>
            <p:spPr bwMode="auto">
              <a:xfrm>
                <a:off x="815761" y="1682193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58B73C2-480C-2977-9705-FE90A60E0AEF}"/>
                  </a:ext>
                </a:extLst>
              </p:cNvPr>
              <p:cNvSpPr/>
              <p:nvPr/>
            </p:nvSpPr>
            <p:spPr bwMode="auto">
              <a:xfrm>
                <a:off x="1425361" y="1682193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D78E837-0124-6D2E-F588-BD0BEA7D6125}"/>
                  </a:ext>
                </a:extLst>
              </p:cNvPr>
              <p:cNvCxnSpPr>
                <a:stCxn id="15" idx="3"/>
                <a:endCxn id="16" idx="0"/>
              </p:cNvCxnSpPr>
              <p:nvPr/>
            </p:nvCxnSpPr>
            <p:spPr bwMode="auto">
              <a:xfrm flipH="1">
                <a:off x="968161" y="1474898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592E953-269A-113E-1818-79B08B30C7D6}"/>
                  </a:ext>
                </a:extLst>
              </p:cNvPr>
              <p:cNvCxnSpPr>
                <a:cxnSpLocks/>
                <a:stCxn id="15" idx="5"/>
                <a:endCxn id="17" idx="0"/>
              </p:cNvCxnSpPr>
              <p:nvPr/>
            </p:nvCxnSpPr>
            <p:spPr bwMode="auto">
              <a:xfrm>
                <a:off x="1380724" y="1474898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24D55-CB87-3665-4F2E-8FE4393D55DB}"/>
                  </a:ext>
                </a:extLst>
              </p:cNvPr>
              <p:cNvSpPr/>
              <p:nvPr/>
            </p:nvSpPr>
            <p:spPr bwMode="auto">
              <a:xfrm>
                <a:off x="1120561" y="2149651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148FFFE-2887-97D6-5873-A3C56CDD2BCE}"/>
                  </a:ext>
                </a:extLst>
              </p:cNvPr>
              <p:cNvSpPr/>
              <p:nvPr/>
            </p:nvSpPr>
            <p:spPr bwMode="auto">
              <a:xfrm>
                <a:off x="1730161" y="2149651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CB80F41-9016-22DA-9BF1-B7F8FFC96F3F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 bwMode="auto">
              <a:xfrm flipH="1">
                <a:off x="1272961" y="1942356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29179D9-1D6E-057C-28BB-82EBA403D7B4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 bwMode="auto">
              <a:xfrm>
                <a:off x="1685524" y="1942356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8718F79-29FD-6E7A-3AD5-9D7BB845FE0B}"/>
                </a:ext>
              </a:extLst>
            </p:cNvPr>
            <p:cNvGrpSpPr/>
            <p:nvPr/>
          </p:nvGrpSpPr>
          <p:grpSpPr>
            <a:xfrm>
              <a:off x="2479558" y="1376203"/>
              <a:ext cx="574347" cy="584258"/>
              <a:chOff x="2515217" y="1206570"/>
              <a:chExt cx="1218686" cy="1239716"/>
            </a:xfrm>
            <a:solidFill>
              <a:srgbClr val="0070C0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3D2E77D-0E35-EF8F-1BD0-BAAC959A971F}"/>
                  </a:ext>
                </a:extLst>
              </p:cNvPr>
              <p:cNvSpPr/>
              <p:nvPr/>
            </p:nvSpPr>
            <p:spPr bwMode="auto">
              <a:xfrm>
                <a:off x="3124303" y="120657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E05647D-D460-D05C-5F28-2013B3EE8576}"/>
                  </a:ext>
                </a:extLst>
              </p:cNvPr>
              <p:cNvSpPr/>
              <p:nvPr/>
            </p:nvSpPr>
            <p:spPr bwMode="auto">
              <a:xfrm>
                <a:off x="28195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0E0E4AC-5DF2-E3F9-AC12-78F82264C1F4}"/>
                  </a:ext>
                </a:extLst>
              </p:cNvPr>
              <p:cNvSpPr/>
              <p:nvPr/>
            </p:nvSpPr>
            <p:spPr bwMode="auto">
              <a:xfrm>
                <a:off x="34291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3828B8D-E2A7-B534-55DB-058F4C5C5807}"/>
                  </a:ext>
                </a:extLst>
              </p:cNvPr>
              <p:cNvCxnSpPr>
                <a:cxnSpLocks/>
                <a:stCxn id="24" idx="3"/>
                <a:endCxn id="25" idx="0"/>
              </p:cNvCxnSpPr>
              <p:nvPr/>
            </p:nvCxnSpPr>
            <p:spPr bwMode="auto">
              <a:xfrm flipH="1">
                <a:off x="2971903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14B4AB7-44F8-37EF-8B20-2D6111ED6F75}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 bwMode="auto">
              <a:xfrm>
                <a:off x="3384466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89B2DC-BEA7-A6C7-583E-9B6A54C260A0}"/>
                  </a:ext>
                </a:extLst>
              </p:cNvPr>
              <p:cNvSpPr/>
              <p:nvPr/>
            </p:nvSpPr>
            <p:spPr bwMode="auto">
              <a:xfrm>
                <a:off x="25152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506348E-135E-7E34-7ED5-74349AB1A4C2}"/>
                  </a:ext>
                </a:extLst>
              </p:cNvPr>
              <p:cNvSpPr/>
              <p:nvPr/>
            </p:nvSpPr>
            <p:spPr bwMode="auto">
              <a:xfrm>
                <a:off x="31248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31EC37A-3694-39E6-8272-2356758EA5F1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 bwMode="auto">
              <a:xfrm flipH="1">
                <a:off x="2667617" y="1934191"/>
                <a:ext cx="197038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0FEF252-DD13-F851-B3D1-1864FB9AE4E7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 bwMode="auto">
              <a:xfrm>
                <a:off x="3080180" y="1934191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DD67DC-C475-4D9F-C99C-486E509CD2A3}"/>
                </a:ext>
              </a:extLst>
            </p:cNvPr>
            <p:cNvSpPr txBox="1"/>
            <p:nvPr/>
          </p:nvSpPr>
          <p:spPr>
            <a:xfrm>
              <a:off x="2199811" y="1446455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</p:grp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20577C28-6BF9-ACDF-AEB3-94C4668E5C04}"/>
              </a:ext>
            </a:extLst>
          </p:cNvPr>
          <p:cNvGrpSpPr/>
          <p:nvPr/>
        </p:nvGrpSpPr>
        <p:grpSpPr>
          <a:xfrm>
            <a:off x="5663660" y="3554868"/>
            <a:ext cx="852874" cy="775855"/>
            <a:chOff x="2446243" y="3863095"/>
            <a:chExt cx="852874" cy="775855"/>
          </a:xfrm>
        </p:grpSpPr>
        <p:grpSp>
          <p:nvGrpSpPr>
            <p:cNvPr id="1151" name="Group 1150">
              <a:extLst>
                <a:ext uri="{FF2B5EF4-FFF2-40B4-BE49-F238E27FC236}">
                  <a16:creationId xmlns:a16="http://schemas.microsoft.com/office/drawing/2014/main" id="{B46A4745-D15C-7DED-EA45-0A23A3E0FC47}"/>
                </a:ext>
              </a:extLst>
            </p:cNvPr>
            <p:cNvGrpSpPr/>
            <p:nvPr/>
          </p:nvGrpSpPr>
          <p:grpSpPr>
            <a:xfrm>
              <a:off x="2534533" y="4270804"/>
              <a:ext cx="301621" cy="306826"/>
              <a:chOff x="2515217" y="1206570"/>
              <a:chExt cx="1218686" cy="1239716"/>
            </a:xfrm>
            <a:solidFill>
              <a:srgbClr val="FFC000"/>
            </a:solidFill>
          </p:grpSpPr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6C1463B1-1AB1-14C2-64DA-B9EC8AF79DD2}"/>
                  </a:ext>
                </a:extLst>
              </p:cNvPr>
              <p:cNvSpPr/>
              <p:nvPr/>
            </p:nvSpPr>
            <p:spPr bwMode="auto">
              <a:xfrm>
                <a:off x="3124303" y="120657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D3CC9C0C-D409-271E-0C8D-8A8FB37B328B}"/>
                  </a:ext>
                </a:extLst>
              </p:cNvPr>
              <p:cNvSpPr/>
              <p:nvPr/>
            </p:nvSpPr>
            <p:spPr bwMode="auto">
              <a:xfrm>
                <a:off x="28195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54" name="Oval 1153">
                <a:extLst>
                  <a:ext uri="{FF2B5EF4-FFF2-40B4-BE49-F238E27FC236}">
                    <a16:creationId xmlns:a16="http://schemas.microsoft.com/office/drawing/2014/main" id="{4663C8B3-002E-77E5-54E4-56A65BDADE7B}"/>
                  </a:ext>
                </a:extLst>
              </p:cNvPr>
              <p:cNvSpPr/>
              <p:nvPr/>
            </p:nvSpPr>
            <p:spPr bwMode="auto">
              <a:xfrm>
                <a:off x="34291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55" name="Straight Arrow Connector 1154">
                <a:extLst>
                  <a:ext uri="{FF2B5EF4-FFF2-40B4-BE49-F238E27FC236}">
                    <a16:creationId xmlns:a16="http://schemas.microsoft.com/office/drawing/2014/main" id="{4729F176-6B42-972D-093E-6C8B2D64A273}"/>
                  </a:ext>
                </a:extLst>
              </p:cNvPr>
              <p:cNvCxnSpPr>
                <a:cxnSpLocks/>
                <a:stCxn id="1152" idx="3"/>
                <a:endCxn id="1153" idx="0"/>
              </p:cNvCxnSpPr>
              <p:nvPr/>
            </p:nvCxnSpPr>
            <p:spPr bwMode="auto">
              <a:xfrm flipH="1">
                <a:off x="2971903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56" name="Straight Arrow Connector 1155">
                <a:extLst>
                  <a:ext uri="{FF2B5EF4-FFF2-40B4-BE49-F238E27FC236}">
                    <a16:creationId xmlns:a16="http://schemas.microsoft.com/office/drawing/2014/main" id="{ACAAAD28-911F-465B-EEBE-265E9866DF7E}"/>
                  </a:ext>
                </a:extLst>
              </p:cNvPr>
              <p:cNvCxnSpPr>
                <a:cxnSpLocks/>
                <a:stCxn id="1152" idx="5"/>
                <a:endCxn id="1154" idx="0"/>
              </p:cNvCxnSpPr>
              <p:nvPr/>
            </p:nvCxnSpPr>
            <p:spPr bwMode="auto">
              <a:xfrm>
                <a:off x="3384466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sp>
            <p:nvSpPr>
              <p:cNvPr id="1157" name="Oval 1156">
                <a:extLst>
                  <a:ext uri="{FF2B5EF4-FFF2-40B4-BE49-F238E27FC236}">
                    <a16:creationId xmlns:a16="http://schemas.microsoft.com/office/drawing/2014/main" id="{E8C576DF-3D3F-74CE-56A1-FFA0F562D9A9}"/>
                  </a:ext>
                </a:extLst>
              </p:cNvPr>
              <p:cNvSpPr/>
              <p:nvPr/>
            </p:nvSpPr>
            <p:spPr bwMode="auto">
              <a:xfrm>
                <a:off x="25152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58" name="Oval 1157">
                <a:extLst>
                  <a:ext uri="{FF2B5EF4-FFF2-40B4-BE49-F238E27FC236}">
                    <a16:creationId xmlns:a16="http://schemas.microsoft.com/office/drawing/2014/main" id="{6F1FFE25-456E-7D7D-1905-FE89288ACFDD}"/>
                  </a:ext>
                </a:extLst>
              </p:cNvPr>
              <p:cNvSpPr/>
              <p:nvPr/>
            </p:nvSpPr>
            <p:spPr bwMode="auto">
              <a:xfrm>
                <a:off x="31248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59" name="Straight Arrow Connector 1158">
                <a:extLst>
                  <a:ext uri="{FF2B5EF4-FFF2-40B4-BE49-F238E27FC236}">
                    <a16:creationId xmlns:a16="http://schemas.microsoft.com/office/drawing/2014/main" id="{AC1D9EDB-0A88-BA29-BB1C-F595DEA8AE9F}"/>
                  </a:ext>
                </a:extLst>
              </p:cNvPr>
              <p:cNvCxnSpPr>
                <a:cxnSpLocks/>
                <a:endCxn id="1157" idx="0"/>
              </p:cNvCxnSpPr>
              <p:nvPr/>
            </p:nvCxnSpPr>
            <p:spPr bwMode="auto">
              <a:xfrm flipH="1">
                <a:off x="2667617" y="1934191"/>
                <a:ext cx="197038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60" name="Straight Arrow Connector 1159">
                <a:extLst>
                  <a:ext uri="{FF2B5EF4-FFF2-40B4-BE49-F238E27FC236}">
                    <a16:creationId xmlns:a16="http://schemas.microsoft.com/office/drawing/2014/main" id="{8F951A4F-5980-A758-28C1-2B3C864ACBDD}"/>
                  </a:ext>
                </a:extLst>
              </p:cNvPr>
              <p:cNvCxnSpPr>
                <a:cxnSpLocks/>
                <a:endCxn id="1158" idx="0"/>
              </p:cNvCxnSpPr>
              <p:nvPr/>
            </p:nvCxnSpPr>
            <p:spPr bwMode="auto">
              <a:xfrm>
                <a:off x="3080180" y="1934191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</p:grp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36F5EF19-FF84-05EA-BDFC-10744251DABF}"/>
                </a:ext>
              </a:extLst>
            </p:cNvPr>
            <p:cNvGrpSpPr/>
            <p:nvPr/>
          </p:nvGrpSpPr>
          <p:grpSpPr>
            <a:xfrm>
              <a:off x="2553351" y="3894040"/>
              <a:ext cx="289582" cy="294455"/>
              <a:chOff x="815761" y="1214735"/>
              <a:chExt cx="1219200" cy="1239716"/>
            </a:xfrm>
            <a:solidFill>
              <a:srgbClr val="C00000"/>
            </a:solidFill>
          </p:grpSpPr>
          <p:sp>
            <p:nvSpPr>
              <p:cNvPr id="1162" name="Oval 1161">
                <a:extLst>
                  <a:ext uri="{FF2B5EF4-FFF2-40B4-BE49-F238E27FC236}">
                    <a16:creationId xmlns:a16="http://schemas.microsoft.com/office/drawing/2014/main" id="{F7490AE6-8297-81DF-514F-F5F680119B66}"/>
                  </a:ext>
                </a:extLst>
              </p:cNvPr>
              <p:cNvSpPr/>
              <p:nvPr/>
            </p:nvSpPr>
            <p:spPr bwMode="auto">
              <a:xfrm>
                <a:off x="1120561" y="1214735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63" name="Oval 1162">
                <a:extLst>
                  <a:ext uri="{FF2B5EF4-FFF2-40B4-BE49-F238E27FC236}">
                    <a16:creationId xmlns:a16="http://schemas.microsoft.com/office/drawing/2014/main" id="{96E9728B-63E7-D6AF-AE4E-8C44263F71E4}"/>
                  </a:ext>
                </a:extLst>
              </p:cNvPr>
              <p:cNvSpPr/>
              <p:nvPr/>
            </p:nvSpPr>
            <p:spPr bwMode="auto">
              <a:xfrm>
                <a:off x="815761" y="1682193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64" name="Oval 1163">
                <a:extLst>
                  <a:ext uri="{FF2B5EF4-FFF2-40B4-BE49-F238E27FC236}">
                    <a16:creationId xmlns:a16="http://schemas.microsoft.com/office/drawing/2014/main" id="{76AA4B1D-8E38-C594-EC9C-A7C57A82AE52}"/>
                  </a:ext>
                </a:extLst>
              </p:cNvPr>
              <p:cNvSpPr/>
              <p:nvPr/>
            </p:nvSpPr>
            <p:spPr bwMode="auto">
              <a:xfrm>
                <a:off x="1425361" y="1682193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65" name="Straight Arrow Connector 1164">
                <a:extLst>
                  <a:ext uri="{FF2B5EF4-FFF2-40B4-BE49-F238E27FC236}">
                    <a16:creationId xmlns:a16="http://schemas.microsoft.com/office/drawing/2014/main" id="{197240B4-FD5B-A0AB-7B22-4C270B0BD229}"/>
                  </a:ext>
                </a:extLst>
              </p:cNvPr>
              <p:cNvCxnSpPr>
                <a:stCxn id="1162" idx="3"/>
                <a:endCxn id="1163" idx="0"/>
              </p:cNvCxnSpPr>
              <p:nvPr/>
            </p:nvCxnSpPr>
            <p:spPr bwMode="auto">
              <a:xfrm flipH="1">
                <a:off x="968161" y="1474898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cxnSp>
            <p:nvCxnSpPr>
              <p:cNvPr id="1166" name="Straight Arrow Connector 1165">
                <a:extLst>
                  <a:ext uri="{FF2B5EF4-FFF2-40B4-BE49-F238E27FC236}">
                    <a16:creationId xmlns:a16="http://schemas.microsoft.com/office/drawing/2014/main" id="{DCB3A480-052D-0EB3-87E8-051CBA3AFD06}"/>
                  </a:ext>
                </a:extLst>
              </p:cNvPr>
              <p:cNvCxnSpPr>
                <a:cxnSpLocks/>
                <a:stCxn id="1162" idx="5"/>
                <a:endCxn id="1164" idx="0"/>
              </p:cNvCxnSpPr>
              <p:nvPr/>
            </p:nvCxnSpPr>
            <p:spPr bwMode="auto">
              <a:xfrm>
                <a:off x="1380724" y="1474898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sp>
            <p:nvSpPr>
              <p:cNvPr id="1167" name="Oval 1166">
                <a:extLst>
                  <a:ext uri="{FF2B5EF4-FFF2-40B4-BE49-F238E27FC236}">
                    <a16:creationId xmlns:a16="http://schemas.microsoft.com/office/drawing/2014/main" id="{2B1C2255-B646-945B-FF8E-40C1A3C7AA12}"/>
                  </a:ext>
                </a:extLst>
              </p:cNvPr>
              <p:cNvSpPr/>
              <p:nvPr/>
            </p:nvSpPr>
            <p:spPr bwMode="auto">
              <a:xfrm>
                <a:off x="1120561" y="2149651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68" name="Oval 1167">
                <a:extLst>
                  <a:ext uri="{FF2B5EF4-FFF2-40B4-BE49-F238E27FC236}">
                    <a16:creationId xmlns:a16="http://schemas.microsoft.com/office/drawing/2014/main" id="{09B61FD9-3361-EC87-4FDD-53B0A276BDD0}"/>
                  </a:ext>
                </a:extLst>
              </p:cNvPr>
              <p:cNvSpPr/>
              <p:nvPr/>
            </p:nvSpPr>
            <p:spPr bwMode="auto">
              <a:xfrm>
                <a:off x="1730161" y="2149651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69" name="Straight Arrow Connector 1168">
                <a:extLst>
                  <a:ext uri="{FF2B5EF4-FFF2-40B4-BE49-F238E27FC236}">
                    <a16:creationId xmlns:a16="http://schemas.microsoft.com/office/drawing/2014/main" id="{B6A901B0-43ED-152A-B446-D7945AB9DF27}"/>
                  </a:ext>
                </a:extLst>
              </p:cNvPr>
              <p:cNvCxnSpPr>
                <a:cxnSpLocks/>
                <a:endCxn id="1167" idx="0"/>
              </p:cNvCxnSpPr>
              <p:nvPr/>
            </p:nvCxnSpPr>
            <p:spPr bwMode="auto">
              <a:xfrm flipH="1">
                <a:off x="1272961" y="1942356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cxnSp>
            <p:nvCxnSpPr>
              <p:cNvPr id="1170" name="Straight Arrow Connector 1169">
                <a:extLst>
                  <a:ext uri="{FF2B5EF4-FFF2-40B4-BE49-F238E27FC236}">
                    <a16:creationId xmlns:a16="http://schemas.microsoft.com/office/drawing/2014/main" id="{F4B67C74-CB83-BFF3-B0D4-6F0F43BC0F0D}"/>
                  </a:ext>
                </a:extLst>
              </p:cNvPr>
              <p:cNvCxnSpPr>
                <a:cxnSpLocks/>
                <a:endCxn id="1168" idx="0"/>
              </p:cNvCxnSpPr>
              <p:nvPr/>
            </p:nvCxnSpPr>
            <p:spPr bwMode="auto">
              <a:xfrm>
                <a:off x="1685524" y="1942356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</p:grp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2A264DB5-A8A3-A95F-6F0B-38A52A890146}"/>
                </a:ext>
              </a:extLst>
            </p:cNvPr>
            <p:cNvGrpSpPr/>
            <p:nvPr/>
          </p:nvGrpSpPr>
          <p:grpSpPr>
            <a:xfrm>
              <a:off x="2924132" y="3909090"/>
              <a:ext cx="291011" cy="296033"/>
              <a:chOff x="2515217" y="1206570"/>
              <a:chExt cx="1218686" cy="1239716"/>
            </a:xfrm>
            <a:solidFill>
              <a:srgbClr val="0070C0"/>
            </a:solidFill>
          </p:grpSpPr>
          <p:sp>
            <p:nvSpPr>
              <p:cNvPr id="1172" name="Oval 1171">
                <a:extLst>
                  <a:ext uri="{FF2B5EF4-FFF2-40B4-BE49-F238E27FC236}">
                    <a16:creationId xmlns:a16="http://schemas.microsoft.com/office/drawing/2014/main" id="{80A35B05-4529-37B3-5057-7858096558B9}"/>
                  </a:ext>
                </a:extLst>
              </p:cNvPr>
              <p:cNvSpPr/>
              <p:nvPr/>
            </p:nvSpPr>
            <p:spPr bwMode="auto">
              <a:xfrm>
                <a:off x="3124303" y="120657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73" name="Oval 1172">
                <a:extLst>
                  <a:ext uri="{FF2B5EF4-FFF2-40B4-BE49-F238E27FC236}">
                    <a16:creationId xmlns:a16="http://schemas.microsoft.com/office/drawing/2014/main" id="{2FAB317F-5341-FA2D-4057-ACF0CE9FADC0}"/>
                  </a:ext>
                </a:extLst>
              </p:cNvPr>
              <p:cNvSpPr/>
              <p:nvPr/>
            </p:nvSpPr>
            <p:spPr bwMode="auto">
              <a:xfrm>
                <a:off x="28195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74" name="Oval 1173">
                <a:extLst>
                  <a:ext uri="{FF2B5EF4-FFF2-40B4-BE49-F238E27FC236}">
                    <a16:creationId xmlns:a16="http://schemas.microsoft.com/office/drawing/2014/main" id="{EDE04D30-EA96-28F9-EA12-9388E195B39E}"/>
                  </a:ext>
                </a:extLst>
              </p:cNvPr>
              <p:cNvSpPr/>
              <p:nvPr/>
            </p:nvSpPr>
            <p:spPr bwMode="auto">
              <a:xfrm>
                <a:off x="34291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75" name="Straight Arrow Connector 1174">
                <a:extLst>
                  <a:ext uri="{FF2B5EF4-FFF2-40B4-BE49-F238E27FC236}">
                    <a16:creationId xmlns:a16="http://schemas.microsoft.com/office/drawing/2014/main" id="{7969D2CA-0A64-7EB2-325C-DB2DAE9822E8}"/>
                  </a:ext>
                </a:extLst>
              </p:cNvPr>
              <p:cNvCxnSpPr>
                <a:cxnSpLocks/>
                <a:stCxn id="1172" idx="3"/>
                <a:endCxn id="1173" idx="0"/>
              </p:cNvCxnSpPr>
              <p:nvPr/>
            </p:nvCxnSpPr>
            <p:spPr bwMode="auto">
              <a:xfrm flipH="1">
                <a:off x="2971903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76" name="Straight Arrow Connector 1175">
                <a:extLst>
                  <a:ext uri="{FF2B5EF4-FFF2-40B4-BE49-F238E27FC236}">
                    <a16:creationId xmlns:a16="http://schemas.microsoft.com/office/drawing/2014/main" id="{6252A74A-7463-CC10-B91C-347099EA426C}"/>
                  </a:ext>
                </a:extLst>
              </p:cNvPr>
              <p:cNvCxnSpPr>
                <a:cxnSpLocks/>
                <a:stCxn id="1172" idx="5"/>
                <a:endCxn id="1174" idx="0"/>
              </p:cNvCxnSpPr>
              <p:nvPr/>
            </p:nvCxnSpPr>
            <p:spPr bwMode="auto">
              <a:xfrm>
                <a:off x="3384466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sp>
            <p:nvSpPr>
              <p:cNvPr id="1177" name="Oval 1176">
                <a:extLst>
                  <a:ext uri="{FF2B5EF4-FFF2-40B4-BE49-F238E27FC236}">
                    <a16:creationId xmlns:a16="http://schemas.microsoft.com/office/drawing/2014/main" id="{D800FB85-82FF-59E0-E72B-45D6F1B0DDCA}"/>
                  </a:ext>
                </a:extLst>
              </p:cNvPr>
              <p:cNvSpPr/>
              <p:nvPr/>
            </p:nvSpPr>
            <p:spPr bwMode="auto">
              <a:xfrm>
                <a:off x="25152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78" name="Oval 1177">
                <a:extLst>
                  <a:ext uri="{FF2B5EF4-FFF2-40B4-BE49-F238E27FC236}">
                    <a16:creationId xmlns:a16="http://schemas.microsoft.com/office/drawing/2014/main" id="{F7FCAAB0-1B62-431D-224D-EC8B3B6C441B}"/>
                  </a:ext>
                </a:extLst>
              </p:cNvPr>
              <p:cNvSpPr/>
              <p:nvPr/>
            </p:nvSpPr>
            <p:spPr bwMode="auto">
              <a:xfrm>
                <a:off x="31248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79" name="Straight Arrow Connector 1178">
                <a:extLst>
                  <a:ext uri="{FF2B5EF4-FFF2-40B4-BE49-F238E27FC236}">
                    <a16:creationId xmlns:a16="http://schemas.microsoft.com/office/drawing/2014/main" id="{FDFD56E0-5F3C-C743-D2EF-A5BB66BF0976}"/>
                  </a:ext>
                </a:extLst>
              </p:cNvPr>
              <p:cNvCxnSpPr>
                <a:cxnSpLocks/>
                <a:endCxn id="1177" idx="0"/>
              </p:cNvCxnSpPr>
              <p:nvPr/>
            </p:nvCxnSpPr>
            <p:spPr bwMode="auto">
              <a:xfrm flipH="1">
                <a:off x="2667617" y="1934191"/>
                <a:ext cx="197038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80" name="Straight Arrow Connector 1179">
                <a:extLst>
                  <a:ext uri="{FF2B5EF4-FFF2-40B4-BE49-F238E27FC236}">
                    <a16:creationId xmlns:a16="http://schemas.microsoft.com/office/drawing/2014/main" id="{3DC506F8-8230-F543-F59E-FA22027363E4}"/>
                  </a:ext>
                </a:extLst>
              </p:cNvPr>
              <p:cNvCxnSpPr>
                <a:cxnSpLocks/>
                <a:endCxn id="1178" idx="0"/>
              </p:cNvCxnSpPr>
              <p:nvPr/>
            </p:nvCxnSpPr>
            <p:spPr bwMode="auto">
              <a:xfrm>
                <a:off x="3080180" y="1934191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</p:grp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772B4064-C777-819E-F058-95D1381BA511}"/>
                </a:ext>
              </a:extLst>
            </p:cNvPr>
            <p:cNvSpPr txBox="1"/>
            <p:nvPr/>
          </p:nvSpPr>
          <p:spPr>
            <a:xfrm>
              <a:off x="2732165" y="4120763"/>
              <a:ext cx="24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+</a:t>
              </a:r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D687FCEF-FAF3-7D32-4913-AE1388ADD359}"/>
                </a:ext>
              </a:extLst>
            </p:cNvPr>
            <p:cNvSpPr/>
            <p:nvPr/>
          </p:nvSpPr>
          <p:spPr>
            <a:xfrm>
              <a:off x="2446243" y="3863095"/>
              <a:ext cx="852874" cy="7758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3" name="Group 1182">
              <a:extLst>
                <a:ext uri="{FF2B5EF4-FFF2-40B4-BE49-F238E27FC236}">
                  <a16:creationId xmlns:a16="http://schemas.microsoft.com/office/drawing/2014/main" id="{8700B8FB-22E8-EBF7-D3ED-ADBC2A36ACC3}"/>
                </a:ext>
              </a:extLst>
            </p:cNvPr>
            <p:cNvGrpSpPr/>
            <p:nvPr/>
          </p:nvGrpSpPr>
          <p:grpSpPr>
            <a:xfrm>
              <a:off x="2922060" y="4258872"/>
              <a:ext cx="301621" cy="306826"/>
              <a:chOff x="2515217" y="1206570"/>
              <a:chExt cx="1218686" cy="1239716"/>
            </a:xfrm>
            <a:solidFill>
              <a:srgbClr val="CFC493"/>
            </a:solidFill>
          </p:grpSpPr>
          <p:sp>
            <p:nvSpPr>
              <p:cNvPr id="1184" name="Oval 1183">
                <a:extLst>
                  <a:ext uri="{FF2B5EF4-FFF2-40B4-BE49-F238E27FC236}">
                    <a16:creationId xmlns:a16="http://schemas.microsoft.com/office/drawing/2014/main" id="{1F32F3B8-179D-6F36-D607-349A4104F2EA}"/>
                  </a:ext>
                </a:extLst>
              </p:cNvPr>
              <p:cNvSpPr/>
              <p:nvPr/>
            </p:nvSpPr>
            <p:spPr bwMode="auto">
              <a:xfrm>
                <a:off x="3124303" y="120657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85" name="Oval 1184">
                <a:extLst>
                  <a:ext uri="{FF2B5EF4-FFF2-40B4-BE49-F238E27FC236}">
                    <a16:creationId xmlns:a16="http://schemas.microsoft.com/office/drawing/2014/main" id="{40913719-7CEA-B8E5-9F7F-4083EE440F68}"/>
                  </a:ext>
                </a:extLst>
              </p:cNvPr>
              <p:cNvSpPr/>
              <p:nvPr/>
            </p:nvSpPr>
            <p:spPr bwMode="auto">
              <a:xfrm>
                <a:off x="28195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86" name="Oval 1185">
                <a:extLst>
                  <a:ext uri="{FF2B5EF4-FFF2-40B4-BE49-F238E27FC236}">
                    <a16:creationId xmlns:a16="http://schemas.microsoft.com/office/drawing/2014/main" id="{0CA01D1A-6E18-C2C7-BF01-7A6EFBB383CB}"/>
                  </a:ext>
                </a:extLst>
              </p:cNvPr>
              <p:cNvSpPr/>
              <p:nvPr/>
            </p:nvSpPr>
            <p:spPr bwMode="auto">
              <a:xfrm>
                <a:off x="34291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87" name="Straight Arrow Connector 1186">
                <a:extLst>
                  <a:ext uri="{FF2B5EF4-FFF2-40B4-BE49-F238E27FC236}">
                    <a16:creationId xmlns:a16="http://schemas.microsoft.com/office/drawing/2014/main" id="{3D2681F0-F6EC-B7EF-2196-D04BBA73045C}"/>
                  </a:ext>
                </a:extLst>
              </p:cNvPr>
              <p:cNvCxnSpPr>
                <a:cxnSpLocks/>
                <a:stCxn id="1184" idx="3"/>
                <a:endCxn id="1185" idx="0"/>
              </p:cNvCxnSpPr>
              <p:nvPr/>
            </p:nvCxnSpPr>
            <p:spPr bwMode="auto">
              <a:xfrm flipH="1">
                <a:off x="2971903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88" name="Straight Arrow Connector 1187">
                <a:extLst>
                  <a:ext uri="{FF2B5EF4-FFF2-40B4-BE49-F238E27FC236}">
                    <a16:creationId xmlns:a16="http://schemas.microsoft.com/office/drawing/2014/main" id="{B2062CE5-51C0-6912-765D-DF9FA7F46F20}"/>
                  </a:ext>
                </a:extLst>
              </p:cNvPr>
              <p:cNvCxnSpPr>
                <a:cxnSpLocks/>
                <a:stCxn id="1184" idx="5"/>
                <a:endCxn id="1186" idx="0"/>
              </p:cNvCxnSpPr>
              <p:nvPr/>
            </p:nvCxnSpPr>
            <p:spPr bwMode="auto">
              <a:xfrm>
                <a:off x="3384466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sp>
            <p:nvSpPr>
              <p:cNvPr id="1189" name="Oval 1188">
                <a:extLst>
                  <a:ext uri="{FF2B5EF4-FFF2-40B4-BE49-F238E27FC236}">
                    <a16:creationId xmlns:a16="http://schemas.microsoft.com/office/drawing/2014/main" id="{96FB0E2F-4DF5-BAB9-EC63-BB48F3A343BA}"/>
                  </a:ext>
                </a:extLst>
              </p:cNvPr>
              <p:cNvSpPr/>
              <p:nvPr/>
            </p:nvSpPr>
            <p:spPr bwMode="auto">
              <a:xfrm>
                <a:off x="25152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90" name="Oval 1189">
                <a:extLst>
                  <a:ext uri="{FF2B5EF4-FFF2-40B4-BE49-F238E27FC236}">
                    <a16:creationId xmlns:a16="http://schemas.microsoft.com/office/drawing/2014/main" id="{803FA45E-CADF-11F4-3EF1-F2DBB29C7ACB}"/>
                  </a:ext>
                </a:extLst>
              </p:cNvPr>
              <p:cNvSpPr/>
              <p:nvPr/>
            </p:nvSpPr>
            <p:spPr bwMode="auto">
              <a:xfrm>
                <a:off x="31248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91" name="Straight Arrow Connector 1190">
                <a:extLst>
                  <a:ext uri="{FF2B5EF4-FFF2-40B4-BE49-F238E27FC236}">
                    <a16:creationId xmlns:a16="http://schemas.microsoft.com/office/drawing/2014/main" id="{4F695106-7208-9800-7159-922461CB31E1}"/>
                  </a:ext>
                </a:extLst>
              </p:cNvPr>
              <p:cNvCxnSpPr>
                <a:cxnSpLocks/>
                <a:endCxn id="1189" idx="0"/>
              </p:cNvCxnSpPr>
              <p:nvPr/>
            </p:nvCxnSpPr>
            <p:spPr bwMode="auto">
              <a:xfrm flipH="1">
                <a:off x="2667617" y="1934191"/>
                <a:ext cx="197038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92" name="Straight Arrow Connector 1191">
                <a:extLst>
                  <a:ext uri="{FF2B5EF4-FFF2-40B4-BE49-F238E27FC236}">
                    <a16:creationId xmlns:a16="http://schemas.microsoft.com/office/drawing/2014/main" id="{B855AAE6-1ED1-86F3-96B4-3E3B6F2680D8}"/>
                  </a:ext>
                </a:extLst>
              </p:cNvPr>
              <p:cNvCxnSpPr>
                <a:cxnSpLocks/>
                <a:endCxn id="1190" idx="0"/>
              </p:cNvCxnSpPr>
              <p:nvPr/>
            </p:nvCxnSpPr>
            <p:spPr bwMode="auto">
              <a:xfrm>
                <a:off x="3080180" y="1934191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</p:grpSp>
      </p:grpSp>
      <p:cxnSp>
        <p:nvCxnSpPr>
          <p:cNvPr id="1194" name="Straight Arrow Connector 1193">
            <a:extLst>
              <a:ext uri="{FF2B5EF4-FFF2-40B4-BE49-F238E27FC236}">
                <a16:creationId xmlns:a16="http://schemas.microsoft.com/office/drawing/2014/main" id="{E4D81C99-9ADE-1BFE-CE95-56D545A8A3E8}"/>
              </a:ext>
            </a:extLst>
          </p:cNvPr>
          <p:cNvCxnSpPr/>
          <p:nvPr/>
        </p:nvCxnSpPr>
        <p:spPr>
          <a:xfrm flipV="1">
            <a:off x="823913" y="1250547"/>
            <a:ext cx="0" cy="3497501"/>
          </a:xfrm>
          <a:prstGeom prst="straightConnector1">
            <a:avLst/>
          </a:prstGeom>
          <a:ln w="28575">
            <a:headEnd type="none"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8" name="Group 1217">
            <a:extLst>
              <a:ext uri="{FF2B5EF4-FFF2-40B4-BE49-F238E27FC236}">
                <a16:creationId xmlns:a16="http://schemas.microsoft.com/office/drawing/2014/main" id="{65903E79-4617-58A3-5351-9A47444D1D49}"/>
              </a:ext>
            </a:extLst>
          </p:cNvPr>
          <p:cNvGrpSpPr/>
          <p:nvPr/>
        </p:nvGrpSpPr>
        <p:grpSpPr>
          <a:xfrm>
            <a:off x="2199811" y="2137525"/>
            <a:ext cx="1621808" cy="775855"/>
            <a:chOff x="1837481" y="2115027"/>
            <a:chExt cx="1621808" cy="775855"/>
          </a:xfrm>
        </p:grpSpPr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4C618620-37DC-5361-F4C8-A0EE151DBC51}"/>
                </a:ext>
              </a:extLst>
            </p:cNvPr>
            <p:cNvSpPr/>
            <p:nvPr/>
          </p:nvSpPr>
          <p:spPr>
            <a:xfrm>
              <a:off x="1837481" y="2115027"/>
              <a:ext cx="852874" cy="7758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4A89E3EE-DA9F-C55D-87AE-C8EA9A3C07F4}"/>
                </a:ext>
              </a:extLst>
            </p:cNvPr>
            <p:cNvSpPr txBox="1"/>
            <p:nvPr/>
          </p:nvSpPr>
          <p:spPr>
            <a:xfrm>
              <a:off x="2725297" y="2289059"/>
              <a:ext cx="28565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6BD14044-D0E7-F2AE-FD62-E9F9B8DF1FD1}"/>
                </a:ext>
              </a:extLst>
            </p:cNvPr>
            <p:cNvGrpSpPr/>
            <p:nvPr/>
          </p:nvGrpSpPr>
          <p:grpSpPr>
            <a:xfrm>
              <a:off x="1887916" y="2206818"/>
              <a:ext cx="381462" cy="387881"/>
              <a:chOff x="815761" y="1214735"/>
              <a:chExt cx="1219200" cy="1239716"/>
            </a:xfrm>
            <a:solidFill>
              <a:srgbClr val="C00000"/>
            </a:solidFill>
          </p:grpSpPr>
          <p:sp>
            <p:nvSpPr>
              <p:cNvPr id="1108" name="Oval 1107">
                <a:extLst>
                  <a:ext uri="{FF2B5EF4-FFF2-40B4-BE49-F238E27FC236}">
                    <a16:creationId xmlns:a16="http://schemas.microsoft.com/office/drawing/2014/main" id="{6817AD6F-91DE-4055-BADA-4CD7916A4DB1}"/>
                  </a:ext>
                </a:extLst>
              </p:cNvPr>
              <p:cNvSpPr/>
              <p:nvPr/>
            </p:nvSpPr>
            <p:spPr bwMode="auto">
              <a:xfrm>
                <a:off x="1120561" y="1214735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09" name="Oval 1108">
                <a:extLst>
                  <a:ext uri="{FF2B5EF4-FFF2-40B4-BE49-F238E27FC236}">
                    <a16:creationId xmlns:a16="http://schemas.microsoft.com/office/drawing/2014/main" id="{8DF686A8-110F-C644-20C2-20F8165EE36C}"/>
                  </a:ext>
                </a:extLst>
              </p:cNvPr>
              <p:cNvSpPr/>
              <p:nvPr/>
            </p:nvSpPr>
            <p:spPr bwMode="auto">
              <a:xfrm>
                <a:off x="815761" y="1682193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10" name="Oval 1109">
                <a:extLst>
                  <a:ext uri="{FF2B5EF4-FFF2-40B4-BE49-F238E27FC236}">
                    <a16:creationId xmlns:a16="http://schemas.microsoft.com/office/drawing/2014/main" id="{F584C15F-EF49-988A-A405-5C1DFC368E2A}"/>
                  </a:ext>
                </a:extLst>
              </p:cNvPr>
              <p:cNvSpPr/>
              <p:nvPr/>
            </p:nvSpPr>
            <p:spPr bwMode="auto">
              <a:xfrm>
                <a:off x="1425361" y="1682193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11" name="Straight Arrow Connector 1110">
                <a:extLst>
                  <a:ext uri="{FF2B5EF4-FFF2-40B4-BE49-F238E27FC236}">
                    <a16:creationId xmlns:a16="http://schemas.microsoft.com/office/drawing/2014/main" id="{C42C1A8A-D3FB-70C0-DF64-34084008DE0C}"/>
                  </a:ext>
                </a:extLst>
              </p:cNvPr>
              <p:cNvCxnSpPr>
                <a:stCxn id="1108" idx="3"/>
                <a:endCxn id="1109" idx="0"/>
              </p:cNvCxnSpPr>
              <p:nvPr/>
            </p:nvCxnSpPr>
            <p:spPr bwMode="auto">
              <a:xfrm flipH="1">
                <a:off x="968161" y="1474898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cxnSp>
            <p:nvCxnSpPr>
              <p:cNvPr id="1112" name="Straight Arrow Connector 1111">
                <a:extLst>
                  <a:ext uri="{FF2B5EF4-FFF2-40B4-BE49-F238E27FC236}">
                    <a16:creationId xmlns:a16="http://schemas.microsoft.com/office/drawing/2014/main" id="{94166CE5-FF9C-6AD3-D1E2-DA0C47BFFE11}"/>
                  </a:ext>
                </a:extLst>
              </p:cNvPr>
              <p:cNvCxnSpPr>
                <a:cxnSpLocks/>
                <a:stCxn id="1108" idx="5"/>
                <a:endCxn id="1110" idx="0"/>
              </p:cNvCxnSpPr>
              <p:nvPr/>
            </p:nvCxnSpPr>
            <p:spPr bwMode="auto">
              <a:xfrm>
                <a:off x="1380724" y="1474898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sp>
            <p:nvSpPr>
              <p:cNvPr id="1113" name="Oval 1112">
                <a:extLst>
                  <a:ext uri="{FF2B5EF4-FFF2-40B4-BE49-F238E27FC236}">
                    <a16:creationId xmlns:a16="http://schemas.microsoft.com/office/drawing/2014/main" id="{94140865-6A17-BAAB-1158-C3B9ABFC9718}"/>
                  </a:ext>
                </a:extLst>
              </p:cNvPr>
              <p:cNvSpPr/>
              <p:nvPr/>
            </p:nvSpPr>
            <p:spPr bwMode="auto">
              <a:xfrm>
                <a:off x="1120561" y="2149651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14" name="Oval 1113">
                <a:extLst>
                  <a:ext uri="{FF2B5EF4-FFF2-40B4-BE49-F238E27FC236}">
                    <a16:creationId xmlns:a16="http://schemas.microsoft.com/office/drawing/2014/main" id="{D6D69BE8-9AE7-E4DA-2660-AA32FCC10099}"/>
                  </a:ext>
                </a:extLst>
              </p:cNvPr>
              <p:cNvSpPr/>
              <p:nvPr/>
            </p:nvSpPr>
            <p:spPr bwMode="auto">
              <a:xfrm>
                <a:off x="1730161" y="2149651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15" name="Straight Arrow Connector 1114">
                <a:extLst>
                  <a:ext uri="{FF2B5EF4-FFF2-40B4-BE49-F238E27FC236}">
                    <a16:creationId xmlns:a16="http://schemas.microsoft.com/office/drawing/2014/main" id="{CFE59B57-F03D-1847-EF4F-239121B206D3}"/>
                  </a:ext>
                </a:extLst>
              </p:cNvPr>
              <p:cNvCxnSpPr>
                <a:cxnSpLocks/>
                <a:endCxn id="1113" idx="0"/>
              </p:cNvCxnSpPr>
              <p:nvPr/>
            </p:nvCxnSpPr>
            <p:spPr bwMode="auto">
              <a:xfrm flipH="1">
                <a:off x="1272961" y="1942356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cxnSp>
            <p:nvCxnSpPr>
              <p:cNvPr id="1116" name="Straight Arrow Connector 1115">
                <a:extLst>
                  <a:ext uri="{FF2B5EF4-FFF2-40B4-BE49-F238E27FC236}">
                    <a16:creationId xmlns:a16="http://schemas.microsoft.com/office/drawing/2014/main" id="{126176DF-7FE3-3720-0E39-B03D41244201}"/>
                  </a:ext>
                </a:extLst>
              </p:cNvPr>
              <p:cNvCxnSpPr>
                <a:cxnSpLocks/>
                <a:endCxn id="1114" idx="0"/>
              </p:cNvCxnSpPr>
              <p:nvPr/>
            </p:nvCxnSpPr>
            <p:spPr bwMode="auto">
              <a:xfrm>
                <a:off x="1685524" y="1942356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</p:grpSp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53744D0D-63AA-A891-8589-9242101CB7FE}"/>
                </a:ext>
              </a:extLst>
            </p:cNvPr>
            <p:cNvGrpSpPr/>
            <p:nvPr/>
          </p:nvGrpSpPr>
          <p:grpSpPr>
            <a:xfrm>
              <a:off x="2287525" y="2399142"/>
              <a:ext cx="380270" cy="386832"/>
              <a:chOff x="2515217" y="1206570"/>
              <a:chExt cx="1218686" cy="1239716"/>
            </a:xfrm>
            <a:solidFill>
              <a:srgbClr val="0070C0"/>
            </a:solidFill>
          </p:grpSpPr>
          <p:sp>
            <p:nvSpPr>
              <p:cNvPr id="1118" name="Oval 1117">
                <a:extLst>
                  <a:ext uri="{FF2B5EF4-FFF2-40B4-BE49-F238E27FC236}">
                    <a16:creationId xmlns:a16="http://schemas.microsoft.com/office/drawing/2014/main" id="{D3321E40-7576-9672-336F-B154C325990C}"/>
                  </a:ext>
                </a:extLst>
              </p:cNvPr>
              <p:cNvSpPr/>
              <p:nvPr/>
            </p:nvSpPr>
            <p:spPr bwMode="auto">
              <a:xfrm>
                <a:off x="3124303" y="120657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19" name="Oval 1118">
                <a:extLst>
                  <a:ext uri="{FF2B5EF4-FFF2-40B4-BE49-F238E27FC236}">
                    <a16:creationId xmlns:a16="http://schemas.microsoft.com/office/drawing/2014/main" id="{58665765-BE80-7B01-530E-44FE02FF4D39}"/>
                  </a:ext>
                </a:extLst>
              </p:cNvPr>
              <p:cNvSpPr/>
              <p:nvPr/>
            </p:nvSpPr>
            <p:spPr bwMode="auto">
              <a:xfrm>
                <a:off x="28195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20" name="Oval 1119">
                <a:extLst>
                  <a:ext uri="{FF2B5EF4-FFF2-40B4-BE49-F238E27FC236}">
                    <a16:creationId xmlns:a16="http://schemas.microsoft.com/office/drawing/2014/main" id="{6560FBB0-94EC-F468-68F1-7C5FCE8E7130}"/>
                  </a:ext>
                </a:extLst>
              </p:cNvPr>
              <p:cNvSpPr/>
              <p:nvPr/>
            </p:nvSpPr>
            <p:spPr bwMode="auto">
              <a:xfrm>
                <a:off x="34291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21" name="Straight Arrow Connector 1120">
                <a:extLst>
                  <a:ext uri="{FF2B5EF4-FFF2-40B4-BE49-F238E27FC236}">
                    <a16:creationId xmlns:a16="http://schemas.microsoft.com/office/drawing/2014/main" id="{2D5865DB-6B49-F819-B7D2-314F5A1F6E35}"/>
                  </a:ext>
                </a:extLst>
              </p:cNvPr>
              <p:cNvCxnSpPr>
                <a:cxnSpLocks/>
                <a:stCxn id="1118" idx="3"/>
                <a:endCxn id="1119" idx="0"/>
              </p:cNvCxnSpPr>
              <p:nvPr/>
            </p:nvCxnSpPr>
            <p:spPr bwMode="auto">
              <a:xfrm flipH="1">
                <a:off x="2971903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22" name="Straight Arrow Connector 1121">
                <a:extLst>
                  <a:ext uri="{FF2B5EF4-FFF2-40B4-BE49-F238E27FC236}">
                    <a16:creationId xmlns:a16="http://schemas.microsoft.com/office/drawing/2014/main" id="{1A391CDA-A7FD-5BA4-031C-A37165D971CC}"/>
                  </a:ext>
                </a:extLst>
              </p:cNvPr>
              <p:cNvCxnSpPr>
                <a:cxnSpLocks/>
                <a:stCxn id="1118" idx="5"/>
                <a:endCxn id="1120" idx="0"/>
              </p:cNvCxnSpPr>
              <p:nvPr/>
            </p:nvCxnSpPr>
            <p:spPr bwMode="auto">
              <a:xfrm>
                <a:off x="3384466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sp>
            <p:nvSpPr>
              <p:cNvPr id="1123" name="Oval 1122">
                <a:extLst>
                  <a:ext uri="{FF2B5EF4-FFF2-40B4-BE49-F238E27FC236}">
                    <a16:creationId xmlns:a16="http://schemas.microsoft.com/office/drawing/2014/main" id="{BEF9CE4E-FB57-7190-B828-48C13E77C01B}"/>
                  </a:ext>
                </a:extLst>
              </p:cNvPr>
              <p:cNvSpPr/>
              <p:nvPr/>
            </p:nvSpPr>
            <p:spPr bwMode="auto">
              <a:xfrm>
                <a:off x="25152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24" name="Oval 1123">
                <a:extLst>
                  <a:ext uri="{FF2B5EF4-FFF2-40B4-BE49-F238E27FC236}">
                    <a16:creationId xmlns:a16="http://schemas.microsoft.com/office/drawing/2014/main" id="{07A8B030-BFBE-28DF-16DA-36D282904A72}"/>
                  </a:ext>
                </a:extLst>
              </p:cNvPr>
              <p:cNvSpPr/>
              <p:nvPr/>
            </p:nvSpPr>
            <p:spPr bwMode="auto">
              <a:xfrm>
                <a:off x="31248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F1FABC8E-43C4-F609-97AF-1EBE68B6BA83}"/>
                  </a:ext>
                </a:extLst>
              </p:cNvPr>
              <p:cNvCxnSpPr>
                <a:cxnSpLocks/>
                <a:endCxn id="1123" idx="0"/>
              </p:cNvCxnSpPr>
              <p:nvPr/>
            </p:nvCxnSpPr>
            <p:spPr bwMode="auto">
              <a:xfrm flipH="1">
                <a:off x="2667617" y="1934191"/>
                <a:ext cx="197038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EE7E6520-6867-5924-16C8-C3CE4B52521F}"/>
                  </a:ext>
                </a:extLst>
              </p:cNvPr>
              <p:cNvCxnSpPr>
                <a:cxnSpLocks/>
                <a:endCxn id="1124" idx="0"/>
              </p:cNvCxnSpPr>
              <p:nvPr/>
            </p:nvCxnSpPr>
            <p:spPr bwMode="auto">
              <a:xfrm>
                <a:off x="3080180" y="1934191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</p:grp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10DF125F-4D2E-7909-7B61-2F1FB9323B55}"/>
                </a:ext>
              </a:extLst>
            </p:cNvPr>
            <p:cNvSpPr txBox="1"/>
            <p:nvPr/>
          </p:nvSpPr>
          <p:spPr>
            <a:xfrm>
              <a:off x="2156139" y="2237890"/>
              <a:ext cx="24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+</a:t>
              </a:r>
            </a:p>
          </p:txBody>
        </p: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218972B0-EF84-6EFB-97A0-84E98474B2DB}"/>
                </a:ext>
              </a:extLst>
            </p:cNvPr>
            <p:cNvGrpSpPr/>
            <p:nvPr/>
          </p:nvGrpSpPr>
          <p:grpSpPr>
            <a:xfrm>
              <a:off x="2884942" y="2174775"/>
              <a:ext cx="574347" cy="584258"/>
              <a:chOff x="2515217" y="1206570"/>
              <a:chExt cx="1218686" cy="1239716"/>
            </a:xfrm>
            <a:solidFill>
              <a:srgbClr val="FFC000"/>
            </a:solidFill>
          </p:grpSpPr>
          <p:sp>
            <p:nvSpPr>
              <p:cNvPr id="1198" name="Oval 1197">
                <a:extLst>
                  <a:ext uri="{FF2B5EF4-FFF2-40B4-BE49-F238E27FC236}">
                    <a16:creationId xmlns:a16="http://schemas.microsoft.com/office/drawing/2014/main" id="{3DD39AD3-67BF-0039-FF62-4EA34870D4FE}"/>
                  </a:ext>
                </a:extLst>
              </p:cNvPr>
              <p:cNvSpPr/>
              <p:nvPr/>
            </p:nvSpPr>
            <p:spPr bwMode="auto">
              <a:xfrm>
                <a:off x="3124303" y="120657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99" name="Oval 1198">
                <a:extLst>
                  <a:ext uri="{FF2B5EF4-FFF2-40B4-BE49-F238E27FC236}">
                    <a16:creationId xmlns:a16="http://schemas.microsoft.com/office/drawing/2014/main" id="{3AC629DB-5237-A083-D2F3-8884AF68D03E}"/>
                  </a:ext>
                </a:extLst>
              </p:cNvPr>
              <p:cNvSpPr/>
              <p:nvPr/>
            </p:nvSpPr>
            <p:spPr bwMode="auto">
              <a:xfrm>
                <a:off x="28195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00" name="Oval 1199">
                <a:extLst>
                  <a:ext uri="{FF2B5EF4-FFF2-40B4-BE49-F238E27FC236}">
                    <a16:creationId xmlns:a16="http://schemas.microsoft.com/office/drawing/2014/main" id="{0A9FF3CB-016C-BB13-DA19-BA77FD3A4C78}"/>
                  </a:ext>
                </a:extLst>
              </p:cNvPr>
              <p:cNvSpPr/>
              <p:nvPr/>
            </p:nvSpPr>
            <p:spPr bwMode="auto">
              <a:xfrm>
                <a:off x="34291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201" name="Straight Arrow Connector 1200">
                <a:extLst>
                  <a:ext uri="{FF2B5EF4-FFF2-40B4-BE49-F238E27FC236}">
                    <a16:creationId xmlns:a16="http://schemas.microsoft.com/office/drawing/2014/main" id="{69EA9AD5-F2AF-5099-5A3C-DE5EA6325CC4}"/>
                  </a:ext>
                </a:extLst>
              </p:cNvPr>
              <p:cNvCxnSpPr>
                <a:cxnSpLocks/>
                <a:stCxn id="1198" idx="3"/>
                <a:endCxn id="1199" idx="0"/>
              </p:cNvCxnSpPr>
              <p:nvPr/>
            </p:nvCxnSpPr>
            <p:spPr bwMode="auto">
              <a:xfrm flipH="1">
                <a:off x="2971903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202" name="Straight Arrow Connector 1201">
                <a:extLst>
                  <a:ext uri="{FF2B5EF4-FFF2-40B4-BE49-F238E27FC236}">
                    <a16:creationId xmlns:a16="http://schemas.microsoft.com/office/drawing/2014/main" id="{C69236E7-C5CA-66FA-06E7-6644C5A2CBD9}"/>
                  </a:ext>
                </a:extLst>
              </p:cNvPr>
              <p:cNvCxnSpPr>
                <a:cxnSpLocks/>
                <a:stCxn id="1198" idx="5"/>
                <a:endCxn id="1200" idx="0"/>
              </p:cNvCxnSpPr>
              <p:nvPr/>
            </p:nvCxnSpPr>
            <p:spPr bwMode="auto">
              <a:xfrm>
                <a:off x="3384466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sp>
            <p:nvSpPr>
              <p:cNvPr id="1203" name="Oval 1202">
                <a:extLst>
                  <a:ext uri="{FF2B5EF4-FFF2-40B4-BE49-F238E27FC236}">
                    <a16:creationId xmlns:a16="http://schemas.microsoft.com/office/drawing/2014/main" id="{73607785-8728-FAAE-B450-0A49BBA774E5}"/>
                  </a:ext>
                </a:extLst>
              </p:cNvPr>
              <p:cNvSpPr/>
              <p:nvPr/>
            </p:nvSpPr>
            <p:spPr bwMode="auto">
              <a:xfrm>
                <a:off x="25152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04" name="Oval 1203">
                <a:extLst>
                  <a:ext uri="{FF2B5EF4-FFF2-40B4-BE49-F238E27FC236}">
                    <a16:creationId xmlns:a16="http://schemas.microsoft.com/office/drawing/2014/main" id="{D3437866-70DE-AB56-62E9-B4700693A20A}"/>
                  </a:ext>
                </a:extLst>
              </p:cNvPr>
              <p:cNvSpPr/>
              <p:nvPr/>
            </p:nvSpPr>
            <p:spPr bwMode="auto">
              <a:xfrm>
                <a:off x="31248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205" name="Straight Arrow Connector 1204">
                <a:extLst>
                  <a:ext uri="{FF2B5EF4-FFF2-40B4-BE49-F238E27FC236}">
                    <a16:creationId xmlns:a16="http://schemas.microsoft.com/office/drawing/2014/main" id="{D9439E05-422B-F11B-F3ED-C71783D972D0}"/>
                  </a:ext>
                </a:extLst>
              </p:cNvPr>
              <p:cNvCxnSpPr>
                <a:cxnSpLocks/>
                <a:endCxn id="1203" idx="0"/>
              </p:cNvCxnSpPr>
              <p:nvPr/>
            </p:nvCxnSpPr>
            <p:spPr bwMode="auto">
              <a:xfrm flipH="1">
                <a:off x="2667617" y="1934191"/>
                <a:ext cx="197038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206" name="Straight Arrow Connector 1205">
                <a:extLst>
                  <a:ext uri="{FF2B5EF4-FFF2-40B4-BE49-F238E27FC236}">
                    <a16:creationId xmlns:a16="http://schemas.microsoft.com/office/drawing/2014/main" id="{64FE0B3E-5050-7E89-6F16-6271DE5CF633}"/>
                  </a:ext>
                </a:extLst>
              </p:cNvPr>
              <p:cNvCxnSpPr>
                <a:cxnSpLocks/>
                <a:endCxn id="1204" idx="0"/>
              </p:cNvCxnSpPr>
              <p:nvPr/>
            </p:nvCxnSpPr>
            <p:spPr bwMode="auto">
              <a:xfrm>
                <a:off x="3080180" y="1934191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</p:grpSp>
      </p:grpSp>
      <p:grpSp>
        <p:nvGrpSpPr>
          <p:cNvPr id="1219" name="Group 1218">
            <a:extLst>
              <a:ext uri="{FF2B5EF4-FFF2-40B4-BE49-F238E27FC236}">
                <a16:creationId xmlns:a16="http://schemas.microsoft.com/office/drawing/2014/main" id="{0456EAEF-F0A7-7335-28EF-9172731B2B10}"/>
              </a:ext>
            </a:extLst>
          </p:cNvPr>
          <p:cNvGrpSpPr/>
          <p:nvPr/>
        </p:nvGrpSpPr>
        <p:grpSpPr>
          <a:xfrm>
            <a:off x="3685334" y="3048257"/>
            <a:ext cx="1667555" cy="775855"/>
            <a:chOff x="1850269" y="2981867"/>
            <a:chExt cx="1667555" cy="77585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45531B-116B-5C09-B092-FC821CB0A6F5}"/>
                </a:ext>
              </a:extLst>
            </p:cNvPr>
            <p:cNvGrpSpPr/>
            <p:nvPr/>
          </p:nvGrpSpPr>
          <p:grpSpPr>
            <a:xfrm>
              <a:off x="1939856" y="3397254"/>
              <a:ext cx="301621" cy="306826"/>
              <a:chOff x="2515217" y="1206570"/>
              <a:chExt cx="1218686" cy="1239716"/>
            </a:xfrm>
            <a:solidFill>
              <a:srgbClr val="FFC000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AF724C6-0F99-8FA7-C846-5DB8ED95FE1C}"/>
                  </a:ext>
                </a:extLst>
              </p:cNvPr>
              <p:cNvSpPr/>
              <p:nvPr/>
            </p:nvSpPr>
            <p:spPr bwMode="auto">
              <a:xfrm>
                <a:off x="3124303" y="120657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F134BB-428C-1A0D-784F-149DC390CF73}"/>
                  </a:ext>
                </a:extLst>
              </p:cNvPr>
              <p:cNvSpPr/>
              <p:nvPr/>
            </p:nvSpPr>
            <p:spPr bwMode="auto">
              <a:xfrm>
                <a:off x="28195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6A539F2-BC43-C951-89AC-BA4DE1BB8643}"/>
                  </a:ext>
                </a:extLst>
              </p:cNvPr>
              <p:cNvSpPr/>
              <p:nvPr/>
            </p:nvSpPr>
            <p:spPr bwMode="auto">
              <a:xfrm>
                <a:off x="34291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7021004-6DCA-FC07-CC5A-ECF6747AA3BE}"/>
                  </a:ext>
                </a:extLst>
              </p:cNvPr>
              <p:cNvCxnSpPr>
                <a:cxnSpLocks/>
                <a:stCxn id="48" idx="3"/>
                <a:endCxn id="49" idx="0"/>
              </p:cNvCxnSpPr>
              <p:nvPr/>
            </p:nvCxnSpPr>
            <p:spPr bwMode="auto">
              <a:xfrm flipH="1">
                <a:off x="2971903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09A9296-D0C5-5973-5212-C84C3D782D46}"/>
                  </a:ext>
                </a:extLst>
              </p:cNvPr>
              <p:cNvCxnSpPr>
                <a:cxnSpLocks/>
                <a:stCxn id="48" idx="5"/>
                <a:endCxn id="50" idx="0"/>
              </p:cNvCxnSpPr>
              <p:nvPr/>
            </p:nvCxnSpPr>
            <p:spPr bwMode="auto">
              <a:xfrm>
                <a:off x="3384466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CC881A1-04CD-5A0A-F45C-AD530120BA4D}"/>
                  </a:ext>
                </a:extLst>
              </p:cNvPr>
              <p:cNvSpPr/>
              <p:nvPr/>
            </p:nvSpPr>
            <p:spPr bwMode="auto">
              <a:xfrm>
                <a:off x="25152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06836A-236C-A331-7F76-29C37F1275BB}"/>
                  </a:ext>
                </a:extLst>
              </p:cNvPr>
              <p:cNvSpPr/>
              <p:nvPr/>
            </p:nvSpPr>
            <p:spPr bwMode="auto">
              <a:xfrm>
                <a:off x="31248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6F1A6AA-3C4F-E66D-E6B8-078DA61F832D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 bwMode="auto">
              <a:xfrm flipH="1">
                <a:off x="2667617" y="1934191"/>
                <a:ext cx="197038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EB0936F-2349-A93A-EFCF-84D0AD1491ED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 bwMode="auto">
              <a:xfrm>
                <a:off x="3080180" y="1934191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</p:grp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5EB535F7-DBD6-4BDF-DC2C-D5351E9ACA59}"/>
                </a:ext>
              </a:extLst>
            </p:cNvPr>
            <p:cNvSpPr txBox="1"/>
            <p:nvPr/>
          </p:nvSpPr>
          <p:spPr>
            <a:xfrm>
              <a:off x="2720801" y="3159944"/>
              <a:ext cx="28565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84AB2C37-26A8-5B2E-57D2-05CD02E7E761}"/>
                </a:ext>
              </a:extLst>
            </p:cNvPr>
            <p:cNvGrpSpPr/>
            <p:nvPr/>
          </p:nvGrpSpPr>
          <p:grpSpPr>
            <a:xfrm>
              <a:off x="1958674" y="3020490"/>
              <a:ext cx="289582" cy="294455"/>
              <a:chOff x="815761" y="1214735"/>
              <a:chExt cx="1219200" cy="1239716"/>
            </a:xfrm>
            <a:solidFill>
              <a:srgbClr val="C00000"/>
            </a:solidFill>
          </p:grpSpPr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1A9A279F-5B2C-579A-7D16-73CFCD958EB6}"/>
                  </a:ext>
                </a:extLst>
              </p:cNvPr>
              <p:cNvSpPr/>
              <p:nvPr/>
            </p:nvSpPr>
            <p:spPr bwMode="auto">
              <a:xfrm>
                <a:off x="1120561" y="1214735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5D3B2303-0E16-55A4-32E9-4F7D8D9AFA47}"/>
                  </a:ext>
                </a:extLst>
              </p:cNvPr>
              <p:cNvSpPr/>
              <p:nvPr/>
            </p:nvSpPr>
            <p:spPr bwMode="auto">
              <a:xfrm>
                <a:off x="815761" y="1682193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011109D7-58FD-3EA2-26A4-2FAFCED0B7D2}"/>
                  </a:ext>
                </a:extLst>
              </p:cNvPr>
              <p:cNvSpPr/>
              <p:nvPr/>
            </p:nvSpPr>
            <p:spPr bwMode="auto">
              <a:xfrm>
                <a:off x="1425361" y="1682193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33" name="Straight Arrow Connector 1132">
                <a:extLst>
                  <a:ext uri="{FF2B5EF4-FFF2-40B4-BE49-F238E27FC236}">
                    <a16:creationId xmlns:a16="http://schemas.microsoft.com/office/drawing/2014/main" id="{D80887E0-3249-D4B0-2417-48DA545D69D3}"/>
                  </a:ext>
                </a:extLst>
              </p:cNvPr>
              <p:cNvCxnSpPr>
                <a:stCxn id="1130" idx="3"/>
                <a:endCxn id="1131" idx="0"/>
              </p:cNvCxnSpPr>
              <p:nvPr/>
            </p:nvCxnSpPr>
            <p:spPr bwMode="auto">
              <a:xfrm flipH="1">
                <a:off x="968161" y="1474898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cxnSp>
            <p:nvCxnSpPr>
              <p:cNvPr id="1134" name="Straight Arrow Connector 1133">
                <a:extLst>
                  <a:ext uri="{FF2B5EF4-FFF2-40B4-BE49-F238E27FC236}">
                    <a16:creationId xmlns:a16="http://schemas.microsoft.com/office/drawing/2014/main" id="{43D573B5-8990-2A52-C6F2-DBF778FE65DA}"/>
                  </a:ext>
                </a:extLst>
              </p:cNvPr>
              <p:cNvCxnSpPr>
                <a:cxnSpLocks/>
                <a:stCxn id="1130" idx="5"/>
                <a:endCxn id="1132" idx="0"/>
              </p:cNvCxnSpPr>
              <p:nvPr/>
            </p:nvCxnSpPr>
            <p:spPr bwMode="auto">
              <a:xfrm>
                <a:off x="1380724" y="1474898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1F6DF595-4F1A-C2B9-B744-3DF5493977E1}"/>
                  </a:ext>
                </a:extLst>
              </p:cNvPr>
              <p:cNvSpPr/>
              <p:nvPr/>
            </p:nvSpPr>
            <p:spPr bwMode="auto">
              <a:xfrm>
                <a:off x="1120561" y="2149651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A019931B-AE87-BA7B-F8DA-9069BC24A787}"/>
                  </a:ext>
                </a:extLst>
              </p:cNvPr>
              <p:cNvSpPr/>
              <p:nvPr/>
            </p:nvSpPr>
            <p:spPr bwMode="auto">
              <a:xfrm>
                <a:off x="1730161" y="2149651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37" name="Straight Arrow Connector 1136">
                <a:extLst>
                  <a:ext uri="{FF2B5EF4-FFF2-40B4-BE49-F238E27FC236}">
                    <a16:creationId xmlns:a16="http://schemas.microsoft.com/office/drawing/2014/main" id="{B6848CE7-EE69-152D-3EAD-9F4E53AE8559}"/>
                  </a:ext>
                </a:extLst>
              </p:cNvPr>
              <p:cNvCxnSpPr>
                <a:cxnSpLocks/>
                <a:endCxn id="1135" idx="0"/>
              </p:cNvCxnSpPr>
              <p:nvPr/>
            </p:nvCxnSpPr>
            <p:spPr bwMode="auto">
              <a:xfrm flipH="1">
                <a:off x="1272961" y="1942356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  <p:cxnSp>
            <p:nvCxnSpPr>
              <p:cNvPr id="1138" name="Straight Arrow Connector 1137">
                <a:extLst>
                  <a:ext uri="{FF2B5EF4-FFF2-40B4-BE49-F238E27FC236}">
                    <a16:creationId xmlns:a16="http://schemas.microsoft.com/office/drawing/2014/main" id="{BCC224F1-35E5-2424-C5E2-8DBB075FECE6}"/>
                  </a:ext>
                </a:extLst>
              </p:cNvPr>
              <p:cNvCxnSpPr>
                <a:cxnSpLocks/>
                <a:endCxn id="1136" idx="0"/>
              </p:cNvCxnSpPr>
              <p:nvPr/>
            </p:nvCxnSpPr>
            <p:spPr bwMode="auto">
              <a:xfrm>
                <a:off x="1685524" y="1942356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med"/>
                <a:tailEnd type="none" w="sm" len="sm"/>
              </a:ln>
              <a:effectLst/>
            </p:spPr>
          </p:cxnSp>
        </p:grp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5C3B1562-7BDA-0922-7430-920BFB99F00E}"/>
                </a:ext>
              </a:extLst>
            </p:cNvPr>
            <p:cNvGrpSpPr/>
            <p:nvPr/>
          </p:nvGrpSpPr>
          <p:grpSpPr>
            <a:xfrm>
              <a:off x="2329455" y="3035540"/>
              <a:ext cx="291011" cy="296033"/>
              <a:chOff x="2515217" y="1206570"/>
              <a:chExt cx="1218686" cy="1239716"/>
            </a:xfrm>
            <a:solidFill>
              <a:srgbClr val="0070C0"/>
            </a:solidFill>
          </p:grpSpPr>
          <p:sp>
            <p:nvSpPr>
              <p:cNvPr id="1140" name="Oval 1139">
                <a:extLst>
                  <a:ext uri="{FF2B5EF4-FFF2-40B4-BE49-F238E27FC236}">
                    <a16:creationId xmlns:a16="http://schemas.microsoft.com/office/drawing/2014/main" id="{F2A9C95E-CA3F-EC2E-62D2-2AAD1FD4180F}"/>
                  </a:ext>
                </a:extLst>
              </p:cNvPr>
              <p:cNvSpPr/>
              <p:nvPr/>
            </p:nvSpPr>
            <p:spPr bwMode="auto">
              <a:xfrm>
                <a:off x="3124303" y="120657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41" name="Oval 1140">
                <a:extLst>
                  <a:ext uri="{FF2B5EF4-FFF2-40B4-BE49-F238E27FC236}">
                    <a16:creationId xmlns:a16="http://schemas.microsoft.com/office/drawing/2014/main" id="{17AB0205-80BE-6187-3BAC-0D69038D5FE1}"/>
                  </a:ext>
                </a:extLst>
              </p:cNvPr>
              <p:cNvSpPr/>
              <p:nvPr/>
            </p:nvSpPr>
            <p:spPr bwMode="auto">
              <a:xfrm>
                <a:off x="28195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42" name="Oval 1141">
                <a:extLst>
                  <a:ext uri="{FF2B5EF4-FFF2-40B4-BE49-F238E27FC236}">
                    <a16:creationId xmlns:a16="http://schemas.microsoft.com/office/drawing/2014/main" id="{AD1D9D6F-831F-C518-A28D-D6CE1D4C22DC}"/>
                  </a:ext>
                </a:extLst>
              </p:cNvPr>
              <p:cNvSpPr/>
              <p:nvPr/>
            </p:nvSpPr>
            <p:spPr bwMode="auto">
              <a:xfrm>
                <a:off x="34291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43" name="Straight Arrow Connector 1142">
                <a:extLst>
                  <a:ext uri="{FF2B5EF4-FFF2-40B4-BE49-F238E27FC236}">
                    <a16:creationId xmlns:a16="http://schemas.microsoft.com/office/drawing/2014/main" id="{E3A0BE4B-00B3-91FA-C30D-9BF4921021DD}"/>
                  </a:ext>
                </a:extLst>
              </p:cNvPr>
              <p:cNvCxnSpPr>
                <a:cxnSpLocks/>
                <a:stCxn id="1140" idx="3"/>
                <a:endCxn id="1141" idx="0"/>
              </p:cNvCxnSpPr>
              <p:nvPr/>
            </p:nvCxnSpPr>
            <p:spPr bwMode="auto">
              <a:xfrm flipH="1">
                <a:off x="2971903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44" name="Straight Arrow Connector 1143">
                <a:extLst>
                  <a:ext uri="{FF2B5EF4-FFF2-40B4-BE49-F238E27FC236}">
                    <a16:creationId xmlns:a16="http://schemas.microsoft.com/office/drawing/2014/main" id="{DBAF026F-8284-A9D1-39E7-3899D8D6F28C}"/>
                  </a:ext>
                </a:extLst>
              </p:cNvPr>
              <p:cNvCxnSpPr>
                <a:cxnSpLocks/>
                <a:stCxn id="1140" idx="5"/>
                <a:endCxn id="1142" idx="0"/>
              </p:cNvCxnSpPr>
              <p:nvPr/>
            </p:nvCxnSpPr>
            <p:spPr bwMode="auto">
              <a:xfrm>
                <a:off x="3384466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14DE779D-E5CD-73D0-D75A-758A95064BDC}"/>
                  </a:ext>
                </a:extLst>
              </p:cNvPr>
              <p:cNvSpPr/>
              <p:nvPr/>
            </p:nvSpPr>
            <p:spPr bwMode="auto">
              <a:xfrm>
                <a:off x="25152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D684A912-324C-5F7C-6B5D-AE022DA2F7FA}"/>
                  </a:ext>
                </a:extLst>
              </p:cNvPr>
              <p:cNvSpPr/>
              <p:nvPr/>
            </p:nvSpPr>
            <p:spPr bwMode="auto">
              <a:xfrm>
                <a:off x="31248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47" name="Straight Arrow Connector 1146">
                <a:extLst>
                  <a:ext uri="{FF2B5EF4-FFF2-40B4-BE49-F238E27FC236}">
                    <a16:creationId xmlns:a16="http://schemas.microsoft.com/office/drawing/2014/main" id="{E4FF84CD-A889-C483-DE97-F2A36BC5FD52}"/>
                  </a:ext>
                </a:extLst>
              </p:cNvPr>
              <p:cNvCxnSpPr>
                <a:cxnSpLocks/>
                <a:endCxn id="1145" idx="0"/>
              </p:cNvCxnSpPr>
              <p:nvPr/>
            </p:nvCxnSpPr>
            <p:spPr bwMode="auto">
              <a:xfrm flipH="1">
                <a:off x="2667617" y="1934191"/>
                <a:ext cx="197038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148" name="Straight Arrow Connector 1147">
                <a:extLst>
                  <a:ext uri="{FF2B5EF4-FFF2-40B4-BE49-F238E27FC236}">
                    <a16:creationId xmlns:a16="http://schemas.microsoft.com/office/drawing/2014/main" id="{B0F46BE3-908E-1155-A59C-1CC95E68C19D}"/>
                  </a:ext>
                </a:extLst>
              </p:cNvPr>
              <p:cNvCxnSpPr>
                <a:cxnSpLocks/>
                <a:endCxn id="1146" idx="0"/>
              </p:cNvCxnSpPr>
              <p:nvPr/>
            </p:nvCxnSpPr>
            <p:spPr bwMode="auto">
              <a:xfrm>
                <a:off x="3080180" y="1934191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</p:grp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8030156B-845F-09C9-C8FB-16EEEA038DF1}"/>
                </a:ext>
              </a:extLst>
            </p:cNvPr>
            <p:cNvSpPr txBox="1"/>
            <p:nvPr/>
          </p:nvSpPr>
          <p:spPr>
            <a:xfrm>
              <a:off x="2137488" y="3247213"/>
              <a:ext cx="24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+</a:t>
              </a:r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B453B793-0974-95B7-1EDB-73ED698590FD}"/>
                </a:ext>
              </a:extLst>
            </p:cNvPr>
            <p:cNvSpPr/>
            <p:nvPr/>
          </p:nvSpPr>
          <p:spPr>
            <a:xfrm>
              <a:off x="1850269" y="2981867"/>
              <a:ext cx="852874" cy="77585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FA6BD4F7-6B5C-F727-6316-2B092F9EB72B}"/>
                </a:ext>
              </a:extLst>
            </p:cNvPr>
            <p:cNvGrpSpPr/>
            <p:nvPr/>
          </p:nvGrpSpPr>
          <p:grpSpPr>
            <a:xfrm>
              <a:off x="2943477" y="3026915"/>
              <a:ext cx="574347" cy="584258"/>
              <a:chOff x="2515217" y="1206570"/>
              <a:chExt cx="1218686" cy="1239716"/>
            </a:xfrm>
            <a:solidFill>
              <a:srgbClr val="CFC493"/>
            </a:solidFill>
          </p:grpSpPr>
          <p:sp>
            <p:nvSpPr>
              <p:cNvPr id="1208" name="Oval 1207">
                <a:extLst>
                  <a:ext uri="{FF2B5EF4-FFF2-40B4-BE49-F238E27FC236}">
                    <a16:creationId xmlns:a16="http://schemas.microsoft.com/office/drawing/2014/main" id="{0C925C71-C7B9-E19E-1920-927FC0B2BB51}"/>
                  </a:ext>
                </a:extLst>
              </p:cNvPr>
              <p:cNvSpPr/>
              <p:nvPr/>
            </p:nvSpPr>
            <p:spPr bwMode="auto">
              <a:xfrm>
                <a:off x="3124303" y="1206570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09" name="Oval 1208">
                <a:extLst>
                  <a:ext uri="{FF2B5EF4-FFF2-40B4-BE49-F238E27FC236}">
                    <a16:creationId xmlns:a16="http://schemas.microsoft.com/office/drawing/2014/main" id="{0F985BA0-E39A-76EC-A141-A394053ADD42}"/>
                  </a:ext>
                </a:extLst>
              </p:cNvPr>
              <p:cNvSpPr/>
              <p:nvPr/>
            </p:nvSpPr>
            <p:spPr bwMode="auto">
              <a:xfrm>
                <a:off x="28195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10" name="Oval 1209">
                <a:extLst>
                  <a:ext uri="{FF2B5EF4-FFF2-40B4-BE49-F238E27FC236}">
                    <a16:creationId xmlns:a16="http://schemas.microsoft.com/office/drawing/2014/main" id="{96520864-07DC-1206-E9AC-E1DABA088E60}"/>
                  </a:ext>
                </a:extLst>
              </p:cNvPr>
              <p:cNvSpPr/>
              <p:nvPr/>
            </p:nvSpPr>
            <p:spPr bwMode="auto">
              <a:xfrm>
                <a:off x="3429103" y="1674028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211" name="Straight Arrow Connector 1210">
                <a:extLst>
                  <a:ext uri="{FF2B5EF4-FFF2-40B4-BE49-F238E27FC236}">
                    <a16:creationId xmlns:a16="http://schemas.microsoft.com/office/drawing/2014/main" id="{C6419B51-67FD-951F-3A90-390F8F8BAA6B}"/>
                  </a:ext>
                </a:extLst>
              </p:cNvPr>
              <p:cNvCxnSpPr>
                <a:cxnSpLocks/>
                <a:stCxn id="1208" idx="3"/>
                <a:endCxn id="1209" idx="0"/>
              </p:cNvCxnSpPr>
              <p:nvPr/>
            </p:nvCxnSpPr>
            <p:spPr bwMode="auto">
              <a:xfrm flipH="1">
                <a:off x="2971903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212" name="Straight Arrow Connector 1211">
                <a:extLst>
                  <a:ext uri="{FF2B5EF4-FFF2-40B4-BE49-F238E27FC236}">
                    <a16:creationId xmlns:a16="http://schemas.microsoft.com/office/drawing/2014/main" id="{3812E558-12D1-2D0B-AF58-FA5430CD5417}"/>
                  </a:ext>
                </a:extLst>
              </p:cNvPr>
              <p:cNvCxnSpPr>
                <a:cxnSpLocks/>
                <a:stCxn id="1208" idx="5"/>
                <a:endCxn id="1210" idx="0"/>
              </p:cNvCxnSpPr>
              <p:nvPr/>
            </p:nvCxnSpPr>
            <p:spPr bwMode="auto">
              <a:xfrm>
                <a:off x="3384466" y="1466733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sp>
            <p:nvSpPr>
              <p:cNvPr id="1213" name="Oval 1212">
                <a:extLst>
                  <a:ext uri="{FF2B5EF4-FFF2-40B4-BE49-F238E27FC236}">
                    <a16:creationId xmlns:a16="http://schemas.microsoft.com/office/drawing/2014/main" id="{DEACE764-95AA-424D-BBC3-579B8F38BA8E}"/>
                  </a:ext>
                </a:extLst>
              </p:cNvPr>
              <p:cNvSpPr/>
              <p:nvPr/>
            </p:nvSpPr>
            <p:spPr bwMode="auto">
              <a:xfrm>
                <a:off x="25152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214" name="Oval 1213">
                <a:extLst>
                  <a:ext uri="{FF2B5EF4-FFF2-40B4-BE49-F238E27FC236}">
                    <a16:creationId xmlns:a16="http://schemas.microsoft.com/office/drawing/2014/main" id="{057381E6-46B5-306F-0042-10D30672CD16}"/>
                  </a:ext>
                </a:extLst>
              </p:cNvPr>
              <p:cNvSpPr/>
              <p:nvPr/>
            </p:nvSpPr>
            <p:spPr bwMode="auto">
              <a:xfrm>
                <a:off x="3124817" y="2141486"/>
                <a:ext cx="304800" cy="304800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215" name="Straight Arrow Connector 1214">
                <a:extLst>
                  <a:ext uri="{FF2B5EF4-FFF2-40B4-BE49-F238E27FC236}">
                    <a16:creationId xmlns:a16="http://schemas.microsoft.com/office/drawing/2014/main" id="{C67387E2-CF6D-9FF8-D15F-2A3E63774233}"/>
                  </a:ext>
                </a:extLst>
              </p:cNvPr>
              <p:cNvCxnSpPr>
                <a:cxnSpLocks/>
                <a:endCxn id="1213" idx="0"/>
              </p:cNvCxnSpPr>
              <p:nvPr/>
            </p:nvCxnSpPr>
            <p:spPr bwMode="auto">
              <a:xfrm flipH="1">
                <a:off x="2667617" y="1934191"/>
                <a:ext cx="197038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  <p:cxnSp>
            <p:nvCxnSpPr>
              <p:cNvPr id="1216" name="Straight Arrow Connector 1215">
                <a:extLst>
                  <a:ext uri="{FF2B5EF4-FFF2-40B4-BE49-F238E27FC236}">
                    <a16:creationId xmlns:a16="http://schemas.microsoft.com/office/drawing/2014/main" id="{1EC760E0-10E6-E1A1-1EA6-AA25CDFF66E5}"/>
                  </a:ext>
                </a:extLst>
              </p:cNvPr>
              <p:cNvCxnSpPr>
                <a:cxnSpLocks/>
                <a:endCxn id="1214" idx="0"/>
              </p:cNvCxnSpPr>
              <p:nvPr/>
            </p:nvCxnSpPr>
            <p:spPr bwMode="auto">
              <a:xfrm>
                <a:off x="3080180" y="1934191"/>
                <a:ext cx="197037" cy="207295"/>
              </a:xfrm>
              <a:prstGeom prst="straightConnector1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</p:cxnSp>
        </p:grpSp>
      </p:grpSp>
      <p:cxnSp>
        <p:nvCxnSpPr>
          <p:cNvPr id="1221" name="Straight Arrow Connector 1220">
            <a:extLst>
              <a:ext uri="{FF2B5EF4-FFF2-40B4-BE49-F238E27FC236}">
                <a16:creationId xmlns:a16="http://schemas.microsoft.com/office/drawing/2014/main" id="{7FC61601-A437-D6B3-2E8D-89B252E09C14}"/>
              </a:ext>
            </a:extLst>
          </p:cNvPr>
          <p:cNvCxnSpPr>
            <a:cxnSpLocks/>
          </p:cNvCxnSpPr>
          <p:nvPr/>
        </p:nvCxnSpPr>
        <p:spPr>
          <a:xfrm>
            <a:off x="806161" y="4748048"/>
            <a:ext cx="6971002" cy="0"/>
          </a:xfrm>
          <a:prstGeom prst="straightConnector1">
            <a:avLst/>
          </a:prstGeom>
          <a:ln w="28575">
            <a:headEnd type="none" w="med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26158D1-B405-EB8B-D7D9-FED8E26B0BDC}"/>
              </a:ext>
            </a:extLst>
          </p:cNvPr>
          <p:cNvCxnSpPr>
            <a:cxnSpLocks/>
          </p:cNvCxnSpPr>
          <p:nvPr/>
        </p:nvCxnSpPr>
        <p:spPr>
          <a:xfrm>
            <a:off x="1153804" y="1751040"/>
            <a:ext cx="629910" cy="87868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E49B1817-9525-ABDD-08E5-E6DB5C6C3977}"/>
              </a:ext>
            </a:extLst>
          </p:cNvPr>
          <p:cNvCxnSpPr>
            <a:cxnSpLocks/>
          </p:cNvCxnSpPr>
          <p:nvPr/>
        </p:nvCxnSpPr>
        <p:spPr>
          <a:xfrm>
            <a:off x="1781381" y="2626575"/>
            <a:ext cx="1144535" cy="1004542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FBF048AD-917E-CD62-135D-34BFEBCB9FB4}"/>
              </a:ext>
            </a:extLst>
          </p:cNvPr>
          <p:cNvCxnSpPr>
            <a:cxnSpLocks/>
          </p:cNvCxnSpPr>
          <p:nvPr/>
        </p:nvCxnSpPr>
        <p:spPr>
          <a:xfrm>
            <a:off x="2923647" y="3627832"/>
            <a:ext cx="1982555" cy="70792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172A5DFF-F51D-EDE9-A1AD-20CB2E0534F6}"/>
              </a:ext>
            </a:extLst>
          </p:cNvPr>
          <p:cNvCxnSpPr>
            <a:cxnSpLocks/>
          </p:cNvCxnSpPr>
          <p:nvPr/>
        </p:nvCxnSpPr>
        <p:spPr>
          <a:xfrm>
            <a:off x="4911419" y="4330255"/>
            <a:ext cx="1970394" cy="18494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TextBox 1236">
            <a:extLst>
              <a:ext uri="{FF2B5EF4-FFF2-40B4-BE49-F238E27FC236}">
                <a16:creationId xmlns:a16="http://schemas.microsoft.com/office/drawing/2014/main" id="{41C24065-B793-815C-8C10-194E91AF77A7}"/>
              </a:ext>
            </a:extLst>
          </p:cNvPr>
          <p:cNvSpPr txBox="1"/>
          <p:nvPr/>
        </p:nvSpPr>
        <p:spPr>
          <a:xfrm rot="16200000">
            <a:off x="276013" y="2723688"/>
            <a:ext cx="569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238" name="TextBox 1237">
            <a:extLst>
              <a:ext uri="{FF2B5EF4-FFF2-40B4-BE49-F238E27FC236}">
                <a16:creationId xmlns:a16="http://schemas.microsoft.com/office/drawing/2014/main" id="{2A8A1F30-5262-1630-9B8D-87219231AA46}"/>
              </a:ext>
            </a:extLst>
          </p:cNvPr>
          <p:cNvSpPr txBox="1"/>
          <p:nvPr/>
        </p:nvSpPr>
        <p:spPr>
          <a:xfrm>
            <a:off x="3730041" y="4750122"/>
            <a:ext cx="896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371638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5AB8-19D4-4155-B988-A57D5E7D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1863-57CD-4813-9FC3-EFE99773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Stands for Extreme Gradient Boosting</a:t>
            </a:r>
          </a:p>
          <a:p>
            <a:r>
              <a:rPr lang="en-US" sz="1800" dirty="0"/>
              <a:t>It’s an implementation of a gradient boosted decision tree</a:t>
            </a:r>
          </a:p>
          <a:p>
            <a:r>
              <a:rPr lang="en-US" sz="1800" dirty="0"/>
              <a:t>Its recently been used quite successfully in many competitive machine learning events.</a:t>
            </a:r>
          </a:p>
          <a:p>
            <a:r>
              <a:rPr lang="en-US" sz="1800" dirty="0"/>
              <a:t>Key tuning parameters are:</a:t>
            </a:r>
          </a:p>
          <a:p>
            <a:pPr lvl="1"/>
            <a:r>
              <a:rPr lang="en-US" sz="1800" dirty="0" err="1"/>
              <a:t>n_estimators</a:t>
            </a:r>
            <a:r>
              <a:rPr lang="en-US" sz="1800" dirty="0"/>
              <a:t> (how many models to test)</a:t>
            </a:r>
          </a:p>
          <a:p>
            <a:pPr lvl="1"/>
            <a:r>
              <a:rPr lang="en-US" sz="1800" dirty="0" err="1"/>
              <a:t>early_stopping_rounds</a:t>
            </a:r>
            <a:r>
              <a:rPr lang="en-US" sz="1800" dirty="0"/>
              <a:t> (stop if incremental improvement does not meet minimum)</a:t>
            </a:r>
          </a:p>
          <a:p>
            <a:pPr lvl="1"/>
            <a:r>
              <a:rPr lang="en-US" sz="1800" dirty="0" err="1"/>
              <a:t>learning_rate</a:t>
            </a:r>
            <a:r>
              <a:rPr lang="en-US" sz="1800" dirty="0"/>
              <a:t>  (the incremental improvement targeted for each iteration – smaller numbers tend to increase accuracy, but increase training time). 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38DD8-2F29-4932-8811-1F137CD4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0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E4EF-182D-1A19-E602-A5E08EA1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examples…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2C3-A182-4C5F-CCD8-C8E0DDBD24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See Wwk07_2 notebook</a:t>
            </a:r>
          </a:p>
        </p:txBody>
      </p:sp>
    </p:spTree>
    <p:extLst>
      <p:ext uri="{BB962C8B-B14F-4D97-AF65-F5344CB8AC3E}">
        <p14:creationId xmlns:p14="http://schemas.microsoft.com/office/powerpoint/2010/main" val="428456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CEA1-85DA-907E-A061-F19C25D9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</a:t>
            </a:r>
            <a:r>
              <a:rPr lang="en-US" dirty="0"/>
              <a:t> tuning summary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748900-F261-6B92-0F12-25339E0EB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74104"/>
              </p:ext>
            </p:extLst>
          </p:nvPr>
        </p:nvGraphicFramePr>
        <p:xfrm>
          <a:off x="205564" y="1183759"/>
          <a:ext cx="8626548" cy="3538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151">
                  <a:extLst>
                    <a:ext uri="{9D8B030D-6E8A-4147-A177-3AD203B41FA5}">
                      <a16:colId xmlns:a16="http://schemas.microsoft.com/office/drawing/2014/main" val="1371306229"/>
                    </a:ext>
                  </a:extLst>
                </a:gridCol>
                <a:gridCol w="1308951">
                  <a:extLst>
                    <a:ext uri="{9D8B030D-6E8A-4147-A177-3AD203B41FA5}">
                      <a16:colId xmlns:a16="http://schemas.microsoft.com/office/drawing/2014/main" val="591692391"/>
                    </a:ext>
                  </a:extLst>
                </a:gridCol>
                <a:gridCol w="1413389">
                  <a:extLst>
                    <a:ext uri="{9D8B030D-6E8A-4147-A177-3AD203B41FA5}">
                      <a16:colId xmlns:a16="http://schemas.microsoft.com/office/drawing/2014/main" val="56012152"/>
                    </a:ext>
                  </a:extLst>
                </a:gridCol>
                <a:gridCol w="2172303">
                  <a:extLst>
                    <a:ext uri="{9D8B030D-6E8A-4147-A177-3AD203B41FA5}">
                      <a16:colId xmlns:a16="http://schemas.microsoft.com/office/drawing/2014/main" val="664239274"/>
                    </a:ext>
                  </a:extLst>
                </a:gridCol>
                <a:gridCol w="2645754">
                  <a:extLst>
                    <a:ext uri="{9D8B030D-6E8A-4147-A177-3AD203B41FA5}">
                      <a16:colId xmlns:a16="http://schemas.microsoft.com/office/drawing/2014/main" val="405178803"/>
                    </a:ext>
                  </a:extLst>
                </a:gridCol>
              </a:tblGrid>
              <a:tr h="1746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Learning Algoritm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Classifier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Regressor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Key Tuning Parameters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Notes: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 anchor="b"/>
                </a:tc>
                <a:extLst>
                  <a:ext uri="{0D108BD9-81ED-4DB2-BD59-A6C34878D82A}">
                    <a16:rowId xmlns:a16="http://schemas.microsoft.com/office/drawing/2014/main" val="1645353320"/>
                  </a:ext>
                </a:extLst>
              </a:tr>
              <a:tr h="3594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2"/>
                        </a:rPr>
                        <a:t>k-NN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3" tooltip="sklearn.neighbors.KNeighborsClassifier"/>
                        </a:rPr>
                        <a:t>KNeighborsClassifier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4" tooltip="sklearn.neighbors.KNeighborsRegressor"/>
                        </a:rPr>
                        <a:t>KNeighborsRegressor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k, metric, weights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try all odd k's from 1 through root N. Generally, leave weights to distance. Try all metrics.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extLst>
                  <a:ext uri="{0D108BD9-81ED-4DB2-BD59-A6C34878D82A}">
                    <a16:rowId xmlns:a16="http://schemas.microsoft.com/office/drawing/2014/main" val="1784223908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5" tooltip="sklearn.neighbors.RadiusNeighborsClassifier"/>
                        </a:rPr>
                        <a:t>RadiusNeighborsClassifier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6" tooltip="sklearn.neighbors.RadiusNeighborsRegressor"/>
                        </a:rPr>
                        <a:t>RadiusNeighborsRegressor 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radius, metric, weights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radius can take on many values - k's are much easier to work with. Try all metrics, generally leave weights to distance.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extLst>
                  <a:ext uri="{0D108BD9-81ED-4DB2-BD59-A6C34878D82A}">
                    <a16:rowId xmlns:a16="http://schemas.microsoft.com/office/drawing/2014/main" val="2371140764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7"/>
                        </a:rPr>
                        <a:t>DecisionTree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 dirty="0">
                          <a:effectLst/>
                          <a:hlinkClick r:id="rId8"/>
                        </a:rPr>
                        <a:t>DecisionTreeClassifier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9" tooltip="sklearn.tree.DecisionTreeRegressor"/>
                        </a:rPr>
                        <a:t>DecisionTreeRegressor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criterion, max_depth, min_samples_split, min_samples_leaf, max_leaf_nodes, min_impurity_decrease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This is all about finding the best 'pruning' parameter settings.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extLst>
                  <a:ext uri="{0D108BD9-81ED-4DB2-BD59-A6C34878D82A}">
                    <a16:rowId xmlns:a16="http://schemas.microsoft.com/office/drawing/2014/main" val="1633679931"/>
                  </a:ext>
                </a:extLst>
              </a:tr>
              <a:tr h="61573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err="1">
                          <a:effectLst/>
                        </a:rPr>
                        <a:t>RandomForest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10"/>
                        </a:rPr>
                        <a:t>RandomForestClassifier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11"/>
                        </a:rPr>
                        <a:t>RandomForestClassifier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err="1">
                          <a:effectLst/>
                        </a:rPr>
                        <a:t>n_estimators</a:t>
                      </a:r>
                      <a:r>
                        <a:rPr lang="en-US" sz="800" u="none" strike="noStrike" dirty="0">
                          <a:effectLst/>
                        </a:rPr>
                        <a:t>, criterion, </a:t>
                      </a:r>
                      <a:r>
                        <a:rPr lang="en-US" sz="800" u="none" strike="noStrike" dirty="0" err="1">
                          <a:effectLst/>
                        </a:rPr>
                        <a:t>max_depth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min_samples_split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min_samples_leaf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max_leaf_nodes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min_impurity_decrease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n_estimators (the number of trees) and the pruning of the tree are the biggest considerations.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extLst>
                  <a:ext uri="{0D108BD9-81ED-4DB2-BD59-A6C34878D82A}">
                    <a16:rowId xmlns:a16="http://schemas.microsoft.com/office/drawing/2014/main" val="799700607"/>
                  </a:ext>
                </a:extLst>
              </a:tr>
              <a:tr h="34973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AdaBoost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12"/>
                        </a:rPr>
                        <a:t>AdaBoostClassifier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13"/>
                        </a:rPr>
                        <a:t>AdaBoostRegressor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n_estimators, learning_rate, loss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generally, leave loss function to default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extLst>
                  <a:ext uri="{0D108BD9-81ED-4DB2-BD59-A6C34878D82A}">
                    <a16:rowId xmlns:a16="http://schemas.microsoft.com/office/drawing/2014/main" val="934745758"/>
                  </a:ext>
                </a:extLst>
              </a:tr>
              <a:tr h="46783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err="1">
                          <a:effectLst/>
                        </a:rPr>
                        <a:t>GradientBoosting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14"/>
                        </a:rPr>
                        <a:t>GradientBoostingClassifier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15"/>
                        </a:rPr>
                        <a:t>GradientBoostingRegressor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loss, learning_rate, n_estimators, subsample, criterion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generally, leave loss function to default. If subsample is set (0 to &lt;1.0) then this is getting into stochastic gradient decent and better to use that model.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extLst>
                  <a:ext uri="{0D108BD9-81ED-4DB2-BD59-A6C34878D82A}">
                    <a16:rowId xmlns:a16="http://schemas.microsoft.com/office/drawing/2014/main" val="10497529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16"/>
                        </a:rPr>
                        <a:t>XGBoost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17"/>
                        </a:rPr>
                        <a:t>XGBClassifier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sng" strike="noStrike">
                          <a:effectLst/>
                          <a:hlinkClick r:id="rId17"/>
                        </a:rPr>
                        <a:t>XGBRegressor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err="1">
                          <a:effectLst/>
                        </a:rPr>
                        <a:t>n_estimators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max_depth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max_leaves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grow_policy</a:t>
                      </a:r>
                      <a:r>
                        <a:rPr lang="en-US" sz="800" u="none" strike="noStrike" dirty="0">
                          <a:effectLst/>
                        </a:rPr>
                        <a:t>, </a:t>
                      </a:r>
                      <a:r>
                        <a:rPr lang="en-US" sz="800" u="none" strike="noStrike" dirty="0" err="1">
                          <a:effectLst/>
                        </a:rPr>
                        <a:t>learning_rate</a:t>
                      </a:r>
                      <a:r>
                        <a:rPr lang="en-US" sz="800" u="none" strike="noStrike" dirty="0">
                          <a:effectLst/>
                        </a:rPr>
                        <a:t>, gamma (</a:t>
                      </a:r>
                      <a:r>
                        <a:rPr lang="en-US" sz="800" u="none" strike="noStrike" dirty="0" err="1">
                          <a:effectLst/>
                        </a:rPr>
                        <a:t>min_split_loss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Focus on how many weak learners and tree pruning parameters.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7" marR="6367" marT="6367" marB="0"/>
                </a:tc>
                <a:extLst>
                  <a:ext uri="{0D108BD9-81ED-4DB2-BD59-A6C34878D82A}">
                    <a16:rowId xmlns:a16="http://schemas.microsoft.com/office/drawing/2014/main" val="415802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1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D270-250E-8761-B6B5-892E8EA6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D471-E2A6-D437-2E8A-41844A56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61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CB97E-45C6-4E77-C571-0B96D18F995C}"/>
              </a:ext>
            </a:extLst>
          </p:cNvPr>
          <p:cNvSpPr txBox="1"/>
          <p:nvPr/>
        </p:nvSpPr>
        <p:spPr>
          <a:xfrm>
            <a:off x="2456873" y="1634836"/>
            <a:ext cx="46378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Happy Learning!</a:t>
            </a: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3994-A6BD-A2B3-F932-6248E448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401743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7DDB-86BB-2356-3240-1CCDF49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Significantly increases computational cost in training models…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5C5E-3AC5-D7BC-4603-B9EF2FEA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could have many 100’s of thousands of combinations that </a:t>
            </a:r>
            <a:r>
              <a:rPr lang="en-US" dirty="0" err="1"/>
              <a:t>sklearn</a:t>
            </a:r>
            <a:r>
              <a:rPr lang="en-US" dirty="0"/>
              <a:t> will test.</a:t>
            </a:r>
          </a:p>
          <a:p>
            <a:r>
              <a:rPr lang="en-US" dirty="0" err="1"/>
              <a:t>GridSearchCV</a:t>
            </a:r>
            <a:r>
              <a:rPr lang="en-US" dirty="0"/>
              <a:t> is an exhaustive search:</a:t>
            </a:r>
          </a:p>
          <a:p>
            <a:pPr lvl="1"/>
            <a:r>
              <a:rPr lang="en-US" dirty="0"/>
              <a:t>It will check every value given in your parameter ranges. </a:t>
            </a:r>
          </a:p>
          <a:p>
            <a:r>
              <a:rPr lang="en-US" dirty="0" err="1"/>
              <a:t>RandomizeSearchCV</a:t>
            </a:r>
            <a:r>
              <a:rPr lang="en-US" dirty="0"/>
              <a:t> is a random search</a:t>
            </a:r>
          </a:p>
          <a:p>
            <a:pPr lvl="1"/>
            <a:r>
              <a:rPr lang="en-US" dirty="0"/>
              <a:t>It will randomly sample a given number of combinations of your parameter ranges.</a:t>
            </a:r>
          </a:p>
          <a:p>
            <a:r>
              <a:rPr lang="en-US" dirty="0"/>
              <a:t>Ideally you want to check a wide range of values using small incremental changes in the parameters.</a:t>
            </a:r>
          </a:p>
          <a:p>
            <a:pPr lvl="1"/>
            <a:r>
              <a:rPr lang="en-US" dirty="0"/>
              <a:t>In reality, this is often take too much time!</a:t>
            </a:r>
          </a:p>
          <a:p>
            <a:r>
              <a:rPr lang="en-US" dirty="0"/>
              <a:t>Common Strategy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RandomizedSearchCV</a:t>
            </a:r>
            <a:r>
              <a:rPr lang="en-US" dirty="0"/>
              <a:t> to check a number of random samples of a wide range of parameter values.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GridSearch</a:t>
            </a:r>
            <a:r>
              <a:rPr lang="en-US" dirty="0"/>
              <a:t> to check small incremental changes around the best values found with the </a:t>
            </a:r>
            <a:r>
              <a:rPr lang="en-US" dirty="0" err="1"/>
              <a:t>RandomizedSearchCV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7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3A51253-304B-4D79-BBDE-A890E98B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8" y="29210"/>
            <a:ext cx="8891904" cy="994172"/>
          </a:xfrm>
        </p:spPr>
        <p:txBody>
          <a:bodyPr>
            <a:normAutofit/>
          </a:bodyPr>
          <a:lstStyle/>
          <a:p>
            <a:r>
              <a:rPr lang="en-US" sz="2800" dirty="0"/>
              <a:t>training with hyperparameter tuning takes time…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581ACF-C8AF-6D94-D281-086E0B29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DABE0-92A2-4DFF-AAE4-30AD323C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BE782-62FB-415A-8C18-F47B3BD4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07" y="927749"/>
            <a:ext cx="1376608" cy="973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88463-BD06-484B-9FFB-C4A38324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1" y="849065"/>
            <a:ext cx="1350218" cy="121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0E332-E9FC-4810-82E2-2997EC6C1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152" y="991647"/>
            <a:ext cx="2590800" cy="1509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FBCCCA-866A-4AEE-8DA8-3CA16708B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2957467"/>
            <a:ext cx="2438400" cy="14657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DEBE97-CFCB-4830-AC48-02424A321E0D}"/>
              </a:ext>
            </a:extLst>
          </p:cNvPr>
          <p:cNvSpPr txBox="1"/>
          <p:nvPr/>
        </p:nvSpPr>
        <p:spPr>
          <a:xfrm>
            <a:off x="2060343" y="303845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  <a:p>
            <a:pPr algn="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Intel Core i9 10</a:t>
            </a:r>
            <a:r>
              <a:rPr lang="en-US" sz="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generation</a:t>
            </a:r>
          </a:p>
          <a:p>
            <a:pPr algn="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32 GB Ram</a:t>
            </a:r>
          </a:p>
          <a:p>
            <a:pPr algn="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2080 Super Nvidia GPU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4142A-88A6-418F-BF4F-2D8AE6521809}"/>
              </a:ext>
            </a:extLst>
          </p:cNvPr>
          <p:cNvSpPr txBox="1"/>
          <p:nvPr/>
        </p:nvSpPr>
        <p:spPr>
          <a:xfrm>
            <a:off x="6118" y="198244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35 </a:t>
            </a:r>
          </a:p>
          <a:p>
            <a:pPr algn="ctr"/>
            <a:r>
              <a:rPr lang="en-US" sz="1800" dirty="0"/>
              <a:t>seconds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D6254-728C-4273-981C-358AEEE19625}"/>
              </a:ext>
            </a:extLst>
          </p:cNvPr>
          <p:cNvSpPr txBox="1"/>
          <p:nvPr/>
        </p:nvSpPr>
        <p:spPr>
          <a:xfrm>
            <a:off x="5072677" y="1862867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548 </a:t>
            </a:r>
          </a:p>
          <a:p>
            <a:pPr algn="ctr"/>
            <a:r>
              <a:rPr lang="en-US" sz="1800" dirty="0"/>
              <a:t>seconds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C1EA6-4F24-4301-A23F-9C90868B2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429" y="1036215"/>
            <a:ext cx="2700959" cy="15339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DB14C4-3D1C-4945-9CBC-4FC8669FD949}"/>
              </a:ext>
            </a:extLst>
          </p:cNvPr>
          <p:cNvSpPr txBox="1"/>
          <p:nvPr/>
        </p:nvSpPr>
        <p:spPr>
          <a:xfrm>
            <a:off x="2172554" y="361146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65 </a:t>
            </a:r>
          </a:p>
          <a:p>
            <a:pPr algn="ctr"/>
            <a:r>
              <a:rPr lang="en-US" sz="1800" dirty="0"/>
              <a:t>seconds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FDA5D0-6157-48B0-ADC9-E75F93A69D83}"/>
              </a:ext>
            </a:extLst>
          </p:cNvPr>
          <p:cNvSpPr txBox="1"/>
          <p:nvPr/>
        </p:nvSpPr>
        <p:spPr>
          <a:xfrm>
            <a:off x="511" y="3213265"/>
            <a:ext cx="2172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degree you can ‘tune’ your model is dependent on time and computing resources.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A37BE-9ACA-47B9-B023-8D35DEE0376A}"/>
              </a:ext>
            </a:extLst>
          </p:cNvPr>
          <p:cNvSpPr txBox="1"/>
          <p:nvPr/>
        </p:nvSpPr>
        <p:spPr>
          <a:xfrm>
            <a:off x="5954606" y="2957467"/>
            <a:ext cx="2839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also experience “diminishing returns”, where it takes an increasingly large amount of computing time to achieve smaller gains in mode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3104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D1B3-77DD-2347-76DE-353D5E29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RandomizedSearch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AE37-E496-5FDF-4AF8-FFE86F1EE8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notebook Week07_01</a:t>
            </a:r>
          </a:p>
        </p:txBody>
      </p:sp>
    </p:spTree>
    <p:extLst>
      <p:ext uri="{BB962C8B-B14F-4D97-AF65-F5344CB8AC3E}">
        <p14:creationId xmlns:p14="http://schemas.microsoft.com/office/powerpoint/2010/main" val="345852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3994-A6BD-A2B3-F932-6248E448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and Boosting</a:t>
            </a:r>
          </a:p>
        </p:txBody>
      </p:sp>
    </p:spTree>
    <p:extLst>
      <p:ext uri="{BB962C8B-B14F-4D97-AF65-F5344CB8AC3E}">
        <p14:creationId xmlns:p14="http://schemas.microsoft.com/office/powerpoint/2010/main" val="364752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97D6-282E-48AB-9295-3F7F8200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Bias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9530-9190-4CE2-9D0D-803EBCFF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exhibit…</a:t>
            </a:r>
          </a:p>
          <a:p>
            <a:pPr lvl="1"/>
            <a:r>
              <a:rPr lang="en-US" dirty="0"/>
              <a:t>low bias </a:t>
            </a:r>
          </a:p>
          <a:p>
            <a:pPr lvl="2"/>
            <a:r>
              <a:rPr lang="en-US" sz="2000" dirty="0"/>
              <a:t>Not impeded by strong assumptions/constraints</a:t>
            </a:r>
          </a:p>
          <a:p>
            <a:pPr lvl="2"/>
            <a:r>
              <a:rPr lang="en-US" sz="2000" dirty="0"/>
              <a:t>Will fit/model complex relationships</a:t>
            </a:r>
          </a:p>
          <a:p>
            <a:pPr lvl="1"/>
            <a:r>
              <a:rPr lang="en-US" dirty="0"/>
              <a:t>high variance</a:t>
            </a:r>
          </a:p>
          <a:p>
            <a:pPr lvl="2"/>
            <a:r>
              <a:rPr lang="en-US" sz="2000" dirty="0"/>
              <a:t>Small changes in the training set will results in large changes in predictions/model produced.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882F5-E6C5-4F28-A044-1312413F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7185-ED99-2EF2-D36C-F259B008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Ansembles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5DCB-B37B-93B3-E5B6-B9EBEC62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Ensembles involve combining a number of weaker models into an ensemble. The end result is a stronger aggregate model.</a:t>
            </a:r>
          </a:p>
          <a:p>
            <a:r>
              <a:rPr lang="en-US" dirty="0"/>
              <a:t>Two popular ensemble approaches are: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 </a:t>
            </a:r>
          </a:p>
        </p:txBody>
      </p:sp>
    </p:spTree>
    <p:extLst>
      <p:ext uri="{BB962C8B-B14F-4D97-AF65-F5344CB8AC3E}">
        <p14:creationId xmlns:p14="http://schemas.microsoft.com/office/powerpoint/2010/main" val="124414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9479</TotalTime>
  <Words>1425</Words>
  <Application>Microsoft Macintosh PowerPoint</Application>
  <PresentationFormat>On-screen Show (16:9)</PresentationFormat>
  <Paragraphs>204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IBM Plex Sans</vt:lpstr>
      <vt:lpstr>Times</vt:lpstr>
      <vt:lpstr>Univers 65</vt:lpstr>
      <vt:lpstr>Office Theme</vt:lpstr>
      <vt:lpstr>ISM 6136</vt:lpstr>
      <vt:lpstr>Agenda</vt:lpstr>
      <vt:lpstr>More on Hyper Parameter Tuning</vt:lpstr>
      <vt:lpstr>Significantly increases computational cost in training models…</vt:lpstr>
      <vt:lpstr>training with hyperparameter tuning takes time…</vt:lpstr>
      <vt:lpstr>RandomizedSearch Example</vt:lpstr>
      <vt:lpstr>Bagging and Boosting</vt:lpstr>
      <vt:lpstr>Decision Trees: Bias and Variance</vt:lpstr>
      <vt:lpstr>Ansembles</vt:lpstr>
      <vt:lpstr>Bagging</vt:lpstr>
      <vt:lpstr>Bagging</vt:lpstr>
      <vt:lpstr>Boosting</vt:lpstr>
      <vt:lpstr>Boosting</vt:lpstr>
      <vt:lpstr>How to address the variance problem with DT’s</vt:lpstr>
      <vt:lpstr>Random Forests and Boosted Trees</vt:lpstr>
      <vt:lpstr>Random Forests</vt:lpstr>
      <vt:lpstr>Why Random Forests?</vt:lpstr>
      <vt:lpstr>How to build Random Forests?</vt:lpstr>
      <vt:lpstr>Results: Random “Forest” of trees </vt:lpstr>
      <vt:lpstr>Generalized Boosting Approach to DTrees</vt:lpstr>
      <vt:lpstr>XGBoost</vt:lpstr>
      <vt:lpstr>Let’s look at examples…</vt:lpstr>
      <vt:lpstr>HyperParam tuning summary </vt:lpstr>
      <vt:lpstr>Team Challenge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Timothy Smith</cp:lastModifiedBy>
  <cp:revision>334</cp:revision>
  <dcterms:created xsi:type="dcterms:W3CDTF">2019-11-06T18:18:56Z</dcterms:created>
  <dcterms:modified xsi:type="dcterms:W3CDTF">2022-10-10T12:20:15Z</dcterms:modified>
</cp:coreProperties>
</file>