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64" r:id="rId2"/>
    <p:sldId id="292" r:id="rId3"/>
    <p:sldId id="763" r:id="rId4"/>
    <p:sldId id="759" r:id="rId5"/>
    <p:sldId id="753" r:id="rId6"/>
    <p:sldId id="756" r:id="rId7"/>
    <p:sldId id="755" r:id="rId8"/>
    <p:sldId id="757" r:id="rId9"/>
    <p:sldId id="764" r:id="rId10"/>
    <p:sldId id="769" r:id="rId11"/>
    <p:sldId id="765" r:id="rId12"/>
    <p:sldId id="760" r:id="rId13"/>
    <p:sldId id="758" r:id="rId14"/>
    <p:sldId id="761" r:id="rId15"/>
    <p:sldId id="762" r:id="rId16"/>
    <p:sldId id="766" r:id="rId17"/>
    <p:sldId id="304" r:id="rId18"/>
    <p:sldId id="305" r:id="rId19"/>
    <p:sldId id="306" r:id="rId20"/>
    <p:sldId id="307" r:id="rId21"/>
    <p:sldId id="309" r:id="rId22"/>
    <p:sldId id="313" r:id="rId23"/>
    <p:sldId id="308" r:id="rId24"/>
    <p:sldId id="310" r:id="rId25"/>
    <p:sldId id="311" r:id="rId26"/>
    <p:sldId id="320" r:id="rId27"/>
    <p:sldId id="316" r:id="rId28"/>
    <p:sldId id="321" r:id="rId29"/>
    <p:sldId id="318" r:id="rId30"/>
    <p:sldId id="300" r:id="rId31"/>
    <p:sldId id="767" r:id="rId32"/>
    <p:sldId id="322" r:id="rId33"/>
    <p:sldId id="768" r:id="rId34"/>
    <p:sldId id="267" r:id="rId3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493"/>
    <a:srgbClr val="006747"/>
    <a:srgbClr val="ECEAD1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92" autoAdjust="0"/>
  </p:normalViewPr>
  <p:slideViewPr>
    <p:cSldViewPr snapToGrid="0" snapToObjects="1">
      <p:cViewPr varScale="1">
        <p:scale>
          <a:sx n="201" d="100"/>
          <a:sy n="201" d="100"/>
        </p:scale>
        <p:origin x="1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8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0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3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7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64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4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01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87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68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85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00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7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29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712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010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59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3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8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30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19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981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29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98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3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90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510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944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503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742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17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42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25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456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592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616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22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08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91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04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592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403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15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081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1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728" r:id="rId65"/>
    <p:sldLayoutId id="2147483729" r:id="rId66"/>
    <p:sldLayoutId id="2147483730" r:id="rId67"/>
    <p:sldLayoutId id="2147483731" r:id="rId68"/>
    <p:sldLayoutId id="2147483732" r:id="rId69"/>
    <p:sldLayoutId id="2147483733" r:id="rId70"/>
    <p:sldLayoutId id="2147483734" r:id="rId71"/>
    <p:sldLayoutId id="2147483735" r:id="rId72"/>
    <p:sldLayoutId id="2147483736" r:id="rId73"/>
    <p:sldLayoutId id="2147483737" r:id="rId74"/>
    <p:sldLayoutId id="2147483738" r:id="rId75"/>
    <p:sldLayoutId id="2147483739" r:id="rId76"/>
    <p:sldLayoutId id="2147483740" r:id="rId7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ikit-learn.org/stable/modules/generated/sklearn.metrics.fbeta_scor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CFAD-9CC9-2048-D314-9A1DC0E3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73774C-A005-F760-02C5-09A09D3E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175682"/>
            <a:ext cx="5060950" cy="377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8D0C8-5143-E343-C1C2-089501D29F0F}"/>
              </a:ext>
            </a:extLst>
          </p:cNvPr>
          <p:cNvSpPr txBox="1"/>
          <p:nvPr/>
        </p:nvSpPr>
        <p:spPr>
          <a:xfrm>
            <a:off x="5283648" y="4861241"/>
            <a:ext cx="38603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chemeClr val="bg1">
                    <a:lumMod val="50000"/>
                  </a:schemeClr>
                </a:solidFill>
              </a:rPr>
              <a:t>Source:https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</a:rPr>
              <a:t>medium.com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/@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</a:rPr>
              <a:t>douglaspsteen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/beyond-the-f-1-score-a-look-at-the-f-beta-score-3743ac2ef6e3</a:t>
            </a:r>
          </a:p>
        </p:txBody>
      </p:sp>
    </p:spTree>
    <p:extLst>
      <p:ext uri="{BB962C8B-B14F-4D97-AF65-F5344CB8AC3E}">
        <p14:creationId xmlns:p14="http://schemas.microsoft.com/office/powerpoint/2010/main" val="117658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63CA-AE34-A1A0-0C91-E96A4EC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graphical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B29F93-3E00-0F40-E4CF-DDDFD53D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8" y="1215340"/>
            <a:ext cx="5135220" cy="38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BD92-52DB-4C5C-B832-2B4F2737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78C7-A2D3-932C-CB81-9B28FAA1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TPR –True Positive Rate</a:t>
            </a:r>
          </a:p>
          <a:p>
            <a:pPr lvl="1"/>
            <a:r>
              <a:rPr lang="en-US" dirty="0"/>
              <a:t>Also known as recall</a:t>
            </a:r>
          </a:p>
          <a:p>
            <a:pPr lvl="1"/>
            <a:r>
              <a:rPr lang="en-US" dirty="0"/>
              <a:t>TP / (TP + FN) …. this is the same as TP/ total positive cases</a:t>
            </a:r>
          </a:p>
          <a:p>
            <a:r>
              <a:rPr lang="en-US" dirty="0"/>
              <a:t>FPR – False Positive Rate</a:t>
            </a:r>
          </a:p>
          <a:p>
            <a:pPr lvl="1"/>
            <a:r>
              <a:rPr lang="en-US" dirty="0"/>
              <a:t>FP/(FP+TN) … this is the same as FP/ total negative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8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3858-A22E-11EF-4863-20DB5B86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FDDE-99B2-6B4F-9DEC-6DCB9094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700588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ROC curve, is a graphical plot that summarizes the tradeoff between true positive rate and false positive rate using different probability thresholds.</a:t>
            </a:r>
          </a:p>
          <a:p>
            <a:pPr lvl="1"/>
            <a:r>
              <a:rPr lang="en-US" dirty="0"/>
              <a:t>It plots the relationship between TPR and FPR.</a:t>
            </a:r>
          </a:p>
          <a:p>
            <a:r>
              <a:rPr lang="en-US" dirty="0"/>
              <a:t>ROC AUC</a:t>
            </a:r>
          </a:p>
          <a:p>
            <a:pPr lvl="1"/>
            <a:r>
              <a:rPr lang="en-US" dirty="0"/>
              <a:t>AUC is used to compare the performance of different classifiers.</a:t>
            </a:r>
          </a:p>
          <a:p>
            <a:pPr lvl="1"/>
            <a:r>
              <a:rPr lang="en-US" dirty="0"/>
              <a:t>More area under curve = better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BB860-2BA5-7670-5BE6-BBA4E0EA04A3}"/>
              </a:ext>
            </a:extLst>
          </p:cNvPr>
          <p:cNvSpPr txBox="1"/>
          <p:nvPr/>
        </p:nvSpPr>
        <p:spPr>
          <a:xfrm>
            <a:off x="157412" y="453743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The method was originally developed for operators of military radar receivers starting in 1941, which led to its name.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A6D102-4435-68E8-0C54-3817C6F9BBB4}"/>
              </a:ext>
            </a:extLst>
          </p:cNvPr>
          <p:cNvGrpSpPr/>
          <p:nvPr/>
        </p:nvGrpSpPr>
        <p:grpSpPr>
          <a:xfrm>
            <a:off x="5139606" y="1220165"/>
            <a:ext cx="3753627" cy="3698145"/>
            <a:chOff x="5139606" y="1220165"/>
            <a:chExt cx="3753627" cy="3698145"/>
          </a:xfrm>
        </p:grpSpPr>
        <p:pic>
          <p:nvPicPr>
            <p:cNvPr id="7" name="Picture 2" descr="10x10 Grid PNG - 10 By 10 Square Grid | Pnggrid">
              <a:extLst>
                <a:ext uri="{FF2B5EF4-FFF2-40B4-BE49-F238E27FC236}">
                  <a16:creationId xmlns:a16="http://schemas.microsoft.com/office/drawing/2014/main" id="{81FC226F-5B6F-56A3-1F24-BB349B150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394" y="1265229"/>
              <a:ext cx="3204877" cy="3204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2277B-88DD-E829-17A4-1ABAD2655A1F}"/>
                </a:ext>
              </a:extLst>
            </p:cNvPr>
            <p:cNvSpPr txBox="1"/>
            <p:nvPr/>
          </p:nvSpPr>
          <p:spPr>
            <a:xfrm>
              <a:off x="6463884" y="4618228"/>
              <a:ext cx="167545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E34651-740D-E235-358A-A516F22F44D4}"/>
                </a:ext>
              </a:extLst>
            </p:cNvPr>
            <p:cNvSpPr txBox="1"/>
            <p:nvPr/>
          </p:nvSpPr>
          <p:spPr>
            <a:xfrm rot="16200000">
              <a:off x="4488786" y="2698718"/>
              <a:ext cx="160172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8FE57F-7F3E-21E5-4953-4E12FB751729}"/>
                </a:ext>
              </a:extLst>
            </p:cNvPr>
            <p:cNvSpPr txBox="1"/>
            <p:nvPr/>
          </p:nvSpPr>
          <p:spPr>
            <a:xfrm>
              <a:off x="5515665" y="4372007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76EBB6-31A1-1BE1-C37E-78812F82C88F}"/>
                </a:ext>
              </a:extLst>
            </p:cNvPr>
            <p:cNvSpPr txBox="1"/>
            <p:nvPr/>
          </p:nvSpPr>
          <p:spPr>
            <a:xfrm>
              <a:off x="7026984" y="4342203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858220-5860-E8F9-D6F2-8C0B74169C4C}"/>
                </a:ext>
              </a:extLst>
            </p:cNvPr>
            <p:cNvSpPr txBox="1"/>
            <p:nvPr/>
          </p:nvSpPr>
          <p:spPr>
            <a:xfrm>
              <a:off x="8532237" y="4325912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5532D-4C7B-E370-A48B-00822E03D806}"/>
                </a:ext>
              </a:extLst>
            </p:cNvPr>
            <p:cNvSpPr txBox="1"/>
            <p:nvPr/>
          </p:nvSpPr>
          <p:spPr>
            <a:xfrm>
              <a:off x="5322927" y="4233765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EA7CD8-21B1-E904-C83E-AA747338A0B0}"/>
                </a:ext>
              </a:extLst>
            </p:cNvPr>
            <p:cNvSpPr txBox="1"/>
            <p:nvPr/>
          </p:nvSpPr>
          <p:spPr>
            <a:xfrm>
              <a:off x="5387629" y="2725649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6A1A74-80A5-E971-82A0-410CE2209C75}"/>
                </a:ext>
              </a:extLst>
            </p:cNvPr>
            <p:cNvSpPr txBox="1"/>
            <p:nvPr/>
          </p:nvSpPr>
          <p:spPr>
            <a:xfrm>
              <a:off x="5361044" y="1220165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B0CF70-880B-9678-0E00-77F79949B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321" y="1359011"/>
              <a:ext cx="3025414" cy="3008987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1EDF7-8E92-747B-FCDF-D0D59AAB55F0}"/>
                </a:ext>
              </a:extLst>
            </p:cNvPr>
            <p:cNvSpPr txBox="1"/>
            <p:nvPr/>
          </p:nvSpPr>
          <p:spPr>
            <a:xfrm rot="18840343">
              <a:off x="5973552" y="3331898"/>
              <a:ext cx="159851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Random Classifier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BA2F976-58CB-DB8B-8160-A6C8F79E47E4}"/>
                </a:ext>
              </a:extLst>
            </p:cNvPr>
            <p:cNvSpPr/>
            <p:nvPr/>
          </p:nvSpPr>
          <p:spPr>
            <a:xfrm>
              <a:off x="5678775" y="1360249"/>
              <a:ext cx="2992146" cy="3006509"/>
            </a:xfrm>
            <a:custGeom>
              <a:avLst/>
              <a:gdLst>
                <a:gd name="connsiteX0" fmla="*/ 0 w 2992146"/>
                <a:gd name="connsiteY0" fmla="*/ 3006509 h 3006509"/>
                <a:gd name="connsiteX1" fmla="*/ 1196858 w 2992146"/>
                <a:gd name="connsiteY1" fmla="*/ 1206433 h 3006509"/>
                <a:gd name="connsiteX2" fmla="*/ 2992146 w 2992146"/>
                <a:gd name="connsiteY2" fmla="*/ 0 h 300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2146" h="3006509">
                  <a:moveTo>
                    <a:pt x="0" y="3006509"/>
                  </a:moveTo>
                  <a:cubicBezTo>
                    <a:pt x="349083" y="2357013"/>
                    <a:pt x="698167" y="1707518"/>
                    <a:pt x="1196858" y="1206433"/>
                  </a:cubicBezTo>
                  <a:cubicBezTo>
                    <a:pt x="1695549" y="705348"/>
                    <a:pt x="2718464" y="214637"/>
                    <a:pt x="2992146" y="0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6C9BFF9-9413-3B5D-37FF-E0760D39D82D}"/>
                </a:ext>
              </a:extLst>
            </p:cNvPr>
            <p:cNvSpPr/>
            <p:nvPr/>
          </p:nvSpPr>
          <p:spPr>
            <a:xfrm>
              <a:off x="5687472" y="1359631"/>
              <a:ext cx="3011296" cy="2996934"/>
            </a:xfrm>
            <a:custGeom>
              <a:avLst/>
              <a:gdLst>
                <a:gd name="connsiteX0" fmla="*/ 0 w 3011296"/>
                <a:gd name="connsiteY0" fmla="*/ 2996934 h 2996934"/>
                <a:gd name="connsiteX1" fmla="*/ 900038 w 3011296"/>
                <a:gd name="connsiteY1" fmla="*/ 890463 h 2996934"/>
                <a:gd name="connsiteX2" fmla="*/ 3011296 w 3011296"/>
                <a:gd name="connsiteY2" fmla="*/ 0 h 299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1296" h="2996934">
                  <a:moveTo>
                    <a:pt x="0" y="2996934"/>
                  </a:moveTo>
                  <a:cubicBezTo>
                    <a:pt x="199077" y="2193443"/>
                    <a:pt x="398155" y="1389952"/>
                    <a:pt x="900038" y="890463"/>
                  </a:cubicBezTo>
                  <a:cubicBezTo>
                    <a:pt x="1401921" y="390974"/>
                    <a:pt x="2206608" y="195487"/>
                    <a:pt x="3011296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2A2A1C-ACA0-8A90-1E45-7E3D684774DF}"/>
                </a:ext>
              </a:extLst>
            </p:cNvPr>
            <p:cNvSpPr/>
            <p:nvPr/>
          </p:nvSpPr>
          <p:spPr>
            <a:xfrm>
              <a:off x="5701834" y="1350056"/>
              <a:ext cx="3011296" cy="2992147"/>
            </a:xfrm>
            <a:custGeom>
              <a:avLst/>
              <a:gdLst>
                <a:gd name="connsiteX0" fmla="*/ 0 w 3011296"/>
                <a:gd name="connsiteY0" fmla="*/ 2992147 h 2992147"/>
                <a:gd name="connsiteX1" fmla="*/ 574492 w 3011296"/>
                <a:gd name="connsiteY1" fmla="*/ 603217 h 2992147"/>
                <a:gd name="connsiteX2" fmla="*/ 3011296 w 3011296"/>
                <a:gd name="connsiteY2" fmla="*/ 0 h 299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1296" h="2992147">
                  <a:moveTo>
                    <a:pt x="0" y="2992147"/>
                  </a:moveTo>
                  <a:cubicBezTo>
                    <a:pt x="36304" y="2047027"/>
                    <a:pt x="72609" y="1101908"/>
                    <a:pt x="574492" y="603217"/>
                  </a:cubicBezTo>
                  <a:cubicBezTo>
                    <a:pt x="1076375" y="104526"/>
                    <a:pt x="2547713" y="92557"/>
                    <a:pt x="3011296" y="0"/>
                  </a:cubicBezTo>
                </a:path>
              </a:pathLst>
            </a:cu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F740E6-B69E-02BC-B0BA-291E3FDCEE77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5687472" y="1347578"/>
              <a:ext cx="8691" cy="300898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514535-6A28-5A88-199F-0F67335AFE38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5681650" y="1350056"/>
              <a:ext cx="3031480" cy="895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1FECD3-C12E-1466-0019-CF834F943DC4}"/>
                </a:ext>
              </a:extLst>
            </p:cNvPr>
            <p:cNvCxnSpPr/>
            <p:nvPr/>
          </p:nvCxnSpPr>
          <p:spPr>
            <a:xfrm flipH="1" flipV="1">
              <a:off x="6415162" y="2047898"/>
              <a:ext cx="759686" cy="7549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918E47-FB65-DD33-8A9E-BE7560E96A5D}"/>
                </a:ext>
              </a:extLst>
            </p:cNvPr>
            <p:cNvSpPr txBox="1"/>
            <p:nvPr/>
          </p:nvSpPr>
          <p:spPr>
            <a:xfrm>
              <a:off x="6362700" y="179450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Better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3465F4-3471-8C9C-0404-33E616984B12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27" y="2874049"/>
              <a:ext cx="822078" cy="8290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4D429F-7423-D6D1-4A0C-4B5EF8B89C58}"/>
                </a:ext>
              </a:extLst>
            </p:cNvPr>
            <p:cNvSpPr txBox="1"/>
            <p:nvPr/>
          </p:nvSpPr>
          <p:spPr>
            <a:xfrm>
              <a:off x="7711959" y="3150050"/>
              <a:ext cx="625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Worse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13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923F-3129-6A52-4384-B024C26E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6887-203A-B72D-2EF4-9453F09F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13006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 curve, is a graphical plot that summarizes the tradeoff between precision and recall using different probability thresholds.</a:t>
            </a:r>
          </a:p>
          <a:p>
            <a:pPr lvl="1"/>
            <a:r>
              <a:rPr lang="en-US" dirty="0"/>
              <a:t>It plots the relationship between Precision and Recall</a:t>
            </a:r>
          </a:p>
          <a:p>
            <a:r>
              <a:rPr lang="en-US" dirty="0"/>
              <a:t>PR AUC</a:t>
            </a:r>
          </a:p>
          <a:p>
            <a:pPr lvl="1"/>
            <a:r>
              <a:rPr lang="en-US" dirty="0"/>
              <a:t>Area Under Curve is as a metric to compare the performance of different classifiers.</a:t>
            </a:r>
          </a:p>
          <a:p>
            <a:pPr lvl="1"/>
            <a:r>
              <a:rPr lang="en-US" dirty="0"/>
              <a:t>More area under curve = Better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F576B-6472-772A-7D5B-37B720669764}"/>
              </a:ext>
            </a:extLst>
          </p:cNvPr>
          <p:cNvGrpSpPr/>
          <p:nvPr/>
        </p:nvGrpSpPr>
        <p:grpSpPr>
          <a:xfrm>
            <a:off x="4861935" y="1104879"/>
            <a:ext cx="3899015" cy="3792183"/>
            <a:chOff x="342597" y="495487"/>
            <a:chExt cx="3899015" cy="3792183"/>
          </a:xfrm>
        </p:grpSpPr>
        <p:pic>
          <p:nvPicPr>
            <p:cNvPr id="5" name="Picture 2" descr="10x10 Grid PNG - 10 By 10 Square Grid | Pnggrid">
              <a:extLst>
                <a:ext uri="{FF2B5EF4-FFF2-40B4-BE49-F238E27FC236}">
                  <a16:creationId xmlns:a16="http://schemas.microsoft.com/office/drawing/2014/main" id="{6E638C97-31CE-DC3E-07A6-885F049E0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85" y="657225"/>
              <a:ext cx="3204877" cy="3204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0B8EE-7B6A-DB5D-C436-9D7F983705CD}"/>
                </a:ext>
              </a:extLst>
            </p:cNvPr>
            <p:cNvSpPr txBox="1"/>
            <p:nvPr/>
          </p:nvSpPr>
          <p:spPr>
            <a:xfrm>
              <a:off x="2077689" y="3987588"/>
              <a:ext cx="66556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Recall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130797-95EF-AC6C-AD48-DB8FCB64FF6E}"/>
                </a:ext>
              </a:extLst>
            </p:cNvPr>
            <p:cNvSpPr txBox="1"/>
            <p:nvPr/>
          </p:nvSpPr>
          <p:spPr>
            <a:xfrm rot="16200000">
              <a:off x="44438" y="2090714"/>
              <a:ext cx="89639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Precision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114F80-85A2-E33B-E54F-18367DA1F298}"/>
                </a:ext>
              </a:extLst>
            </p:cNvPr>
            <p:cNvSpPr txBox="1"/>
            <p:nvPr/>
          </p:nvSpPr>
          <p:spPr>
            <a:xfrm>
              <a:off x="728324" y="3770538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0FFD50-AC68-4895-2647-B763BDBB94C9}"/>
                </a:ext>
              </a:extLst>
            </p:cNvPr>
            <p:cNvSpPr txBox="1"/>
            <p:nvPr/>
          </p:nvSpPr>
          <p:spPr>
            <a:xfrm>
              <a:off x="2211811" y="3781078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EC6395-1ACF-1EF0-9702-33A0C2995BE7}"/>
                </a:ext>
              </a:extLst>
            </p:cNvPr>
            <p:cNvSpPr txBox="1"/>
            <p:nvPr/>
          </p:nvSpPr>
          <p:spPr>
            <a:xfrm>
              <a:off x="3695242" y="3777619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44C64F-28BE-8E7A-2BED-1141EABFD320}"/>
                </a:ext>
              </a:extLst>
            </p:cNvPr>
            <p:cNvSpPr txBox="1"/>
            <p:nvPr/>
          </p:nvSpPr>
          <p:spPr>
            <a:xfrm>
              <a:off x="573342" y="361533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EDF79C-C0C9-589D-5663-BC6ACAFE59E4}"/>
                </a:ext>
              </a:extLst>
            </p:cNvPr>
            <p:cNvSpPr txBox="1"/>
            <p:nvPr/>
          </p:nvSpPr>
          <p:spPr>
            <a:xfrm>
              <a:off x="590620" y="2117645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607C23-BF3B-9A6C-72C0-4A73E3ECDDDF}"/>
                </a:ext>
              </a:extLst>
            </p:cNvPr>
            <p:cNvSpPr txBox="1"/>
            <p:nvPr/>
          </p:nvSpPr>
          <p:spPr>
            <a:xfrm>
              <a:off x="564035" y="61216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72BC1E9-B3E5-CAD6-42B7-F2CE35E92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6791" y="761551"/>
              <a:ext cx="8691" cy="300898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FAC112-ABFD-E5F6-083F-E99D0CD32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41" y="742052"/>
              <a:ext cx="3031480" cy="895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FB4E6-F65C-6723-F06F-226B9BA45335}"/>
                </a:ext>
              </a:extLst>
            </p:cNvPr>
            <p:cNvSpPr txBox="1"/>
            <p:nvPr/>
          </p:nvSpPr>
          <p:spPr>
            <a:xfrm>
              <a:off x="3112710" y="868074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Better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61E040-E943-DFF3-3C44-53FE4092EAE9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40" y="1508694"/>
              <a:ext cx="0" cy="9980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3980D6-3E6A-2041-7F06-5B3E23801956}"/>
                </a:ext>
              </a:extLst>
            </p:cNvPr>
            <p:cNvSpPr txBox="1"/>
            <p:nvPr/>
          </p:nvSpPr>
          <p:spPr>
            <a:xfrm>
              <a:off x="2097501" y="2026783"/>
              <a:ext cx="625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Worse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6F2E0D-5B22-26CF-0215-6CCFA8688D79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1" y="3778142"/>
              <a:ext cx="3022150" cy="65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1BF9975-6393-12E0-CBCD-8DA587A189D2}"/>
                </a:ext>
              </a:extLst>
            </p:cNvPr>
            <p:cNvSpPr/>
            <p:nvPr/>
          </p:nvSpPr>
          <p:spPr>
            <a:xfrm>
              <a:off x="923975" y="833014"/>
              <a:ext cx="2958634" cy="2925122"/>
            </a:xfrm>
            <a:custGeom>
              <a:avLst/>
              <a:gdLst>
                <a:gd name="connsiteX0" fmla="*/ 0 w 2958634"/>
                <a:gd name="connsiteY0" fmla="*/ 0 h 2925122"/>
                <a:gd name="connsiteX1" fmla="*/ 2034660 w 2958634"/>
                <a:gd name="connsiteY1" fmla="*/ 880888 h 2925122"/>
                <a:gd name="connsiteX2" fmla="*/ 2958634 w 2958634"/>
                <a:gd name="connsiteY2" fmla="*/ 2925122 h 292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8634" h="2925122">
                  <a:moveTo>
                    <a:pt x="0" y="0"/>
                  </a:moveTo>
                  <a:cubicBezTo>
                    <a:pt x="770777" y="196684"/>
                    <a:pt x="1541554" y="393368"/>
                    <a:pt x="2034660" y="880888"/>
                  </a:cubicBezTo>
                  <a:cubicBezTo>
                    <a:pt x="2527766" y="1368408"/>
                    <a:pt x="2743200" y="2146765"/>
                    <a:pt x="2958634" y="2925122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153B28-DB97-1C33-041A-0BA8EF551F0F}"/>
                </a:ext>
              </a:extLst>
            </p:cNvPr>
            <p:cNvSpPr/>
            <p:nvPr/>
          </p:nvSpPr>
          <p:spPr>
            <a:xfrm>
              <a:off x="923976" y="771014"/>
              <a:ext cx="2958634" cy="2963186"/>
            </a:xfrm>
            <a:custGeom>
              <a:avLst/>
              <a:gdLst>
                <a:gd name="connsiteX0" fmla="*/ 0 w 2949059"/>
                <a:gd name="connsiteY0" fmla="*/ 1313 h 2945585"/>
                <a:gd name="connsiteX1" fmla="*/ 2451166 w 2949059"/>
                <a:gd name="connsiteY1" fmla="*/ 480056 h 2945585"/>
                <a:gd name="connsiteX2" fmla="*/ 2949059 w 2949059"/>
                <a:gd name="connsiteY2" fmla="*/ 2945585 h 294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9059" h="2945585">
                  <a:moveTo>
                    <a:pt x="0" y="1313"/>
                  </a:moveTo>
                  <a:cubicBezTo>
                    <a:pt x="979828" y="-4672"/>
                    <a:pt x="1959656" y="-10656"/>
                    <a:pt x="2451166" y="480056"/>
                  </a:cubicBezTo>
                  <a:cubicBezTo>
                    <a:pt x="2942676" y="970768"/>
                    <a:pt x="2945867" y="1958176"/>
                    <a:pt x="2949059" y="2945585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2C5D45-AF10-F893-47FA-B41F5E7F4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8248" y="1155077"/>
              <a:ext cx="395841" cy="7072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DDC1B-0319-42E6-A3D0-AB598BA50F17}"/>
                </a:ext>
              </a:extLst>
            </p:cNvPr>
            <p:cNvSpPr txBox="1"/>
            <p:nvPr/>
          </p:nvSpPr>
          <p:spPr>
            <a:xfrm>
              <a:off x="2989346" y="495487"/>
              <a:ext cx="12522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Perfect Model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20AE5B-FDFD-31BB-3596-EB9D90358916}"/>
                </a:ext>
              </a:extLst>
            </p:cNvPr>
            <p:cNvSpPr txBox="1"/>
            <p:nvPr/>
          </p:nvSpPr>
          <p:spPr>
            <a:xfrm>
              <a:off x="2455479" y="3535624"/>
              <a:ext cx="129073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No Skill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61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0F0D-A22B-7DD6-227F-B662329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examples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B185-2747-54C2-B60F-23B5C86A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577013" cy="3263504"/>
          </a:xfrm>
        </p:spPr>
        <p:txBody>
          <a:bodyPr/>
          <a:lstStyle/>
          <a:p>
            <a:r>
              <a:rPr lang="en-US" dirty="0"/>
              <a:t>See Notebook week08_ROC_AUC_census.ipynb</a:t>
            </a:r>
          </a:p>
        </p:txBody>
      </p:sp>
    </p:spTree>
    <p:extLst>
      <p:ext uri="{BB962C8B-B14F-4D97-AF65-F5344CB8AC3E}">
        <p14:creationId xmlns:p14="http://schemas.microsoft.com/office/powerpoint/2010/main" val="376288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3994-A6BD-A2B3-F932-6248E44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0283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628650" y="1268015"/>
            <a:ext cx="33528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428" y="3660134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18E1C-F3A8-493C-AC11-1141548013FD}"/>
              </a:ext>
            </a:extLst>
          </p:cNvPr>
          <p:cNvSpPr/>
          <p:nvPr/>
        </p:nvSpPr>
        <p:spPr bwMode="auto">
          <a:xfrm>
            <a:off x="4895850" y="1268015"/>
            <a:ext cx="33528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E25C61-FDC5-4F34-B2BE-475CC4439537}"/>
              </a:ext>
            </a:extLst>
          </p:cNvPr>
          <p:cNvCxnSpPr/>
          <p:nvPr/>
        </p:nvCxnSpPr>
        <p:spPr bwMode="auto">
          <a:xfrm>
            <a:off x="5429250" y="1972865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4F5685-3362-498E-B0B1-34949B0A2D3C}"/>
              </a:ext>
            </a:extLst>
          </p:cNvPr>
          <p:cNvCxnSpPr>
            <a:cxnSpLocks/>
          </p:cNvCxnSpPr>
          <p:nvPr/>
        </p:nvCxnSpPr>
        <p:spPr bwMode="auto">
          <a:xfrm flipH="1">
            <a:off x="5429250" y="4182665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4399BF-04A5-4310-9CC8-0B954F403E3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4597" y="2430065"/>
            <a:ext cx="2529253" cy="1190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ABDF56D-C580-41C8-9264-0C48582045DA}"/>
              </a:ext>
            </a:extLst>
          </p:cNvPr>
          <p:cNvSpPr/>
          <p:nvPr/>
        </p:nvSpPr>
        <p:spPr bwMode="auto">
          <a:xfrm>
            <a:off x="6038850" y="345436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049AEC-8338-43CF-BF7E-FC4029D0ECB1}"/>
              </a:ext>
            </a:extLst>
          </p:cNvPr>
          <p:cNvSpPr/>
          <p:nvPr/>
        </p:nvSpPr>
        <p:spPr bwMode="auto">
          <a:xfrm>
            <a:off x="6267450" y="30777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C0DDC4-7680-4BF6-ABEF-239C0EEB49D8}"/>
              </a:ext>
            </a:extLst>
          </p:cNvPr>
          <p:cNvSpPr/>
          <p:nvPr/>
        </p:nvSpPr>
        <p:spPr bwMode="auto">
          <a:xfrm>
            <a:off x="6457950" y="31920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65058B-EF3F-4CC0-B8E9-93DC4AAAD044}"/>
              </a:ext>
            </a:extLst>
          </p:cNvPr>
          <p:cNvSpPr/>
          <p:nvPr/>
        </p:nvSpPr>
        <p:spPr bwMode="auto">
          <a:xfrm>
            <a:off x="6545454" y="29634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A8DFA1-BE26-4E4C-9A1A-3722426DD4A7}"/>
              </a:ext>
            </a:extLst>
          </p:cNvPr>
          <p:cNvSpPr/>
          <p:nvPr/>
        </p:nvSpPr>
        <p:spPr bwMode="auto">
          <a:xfrm>
            <a:off x="6774053" y="299947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3AB5A5-E651-4383-9CBA-F8C9D85589BF}"/>
              </a:ext>
            </a:extLst>
          </p:cNvPr>
          <p:cNvSpPr/>
          <p:nvPr/>
        </p:nvSpPr>
        <p:spPr bwMode="auto">
          <a:xfrm>
            <a:off x="6470510" y="27729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936712-181E-498C-88AC-D875DB7AFC03}"/>
              </a:ext>
            </a:extLst>
          </p:cNvPr>
          <p:cNvSpPr/>
          <p:nvPr/>
        </p:nvSpPr>
        <p:spPr bwMode="auto">
          <a:xfrm>
            <a:off x="6850253" y="333023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407247-CF02-43B7-95D7-2074BFB50F7E}"/>
              </a:ext>
            </a:extLst>
          </p:cNvPr>
          <p:cNvSpPr/>
          <p:nvPr/>
        </p:nvSpPr>
        <p:spPr bwMode="auto">
          <a:xfrm>
            <a:off x="6926453" y="274658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8336D5-6D9F-445A-A458-6978A13E27B6}"/>
              </a:ext>
            </a:extLst>
          </p:cNvPr>
          <p:cNvSpPr/>
          <p:nvPr/>
        </p:nvSpPr>
        <p:spPr bwMode="auto">
          <a:xfrm>
            <a:off x="7036985" y="284916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D254F5-1C5B-4B6F-8AFF-942B3CB23296}"/>
              </a:ext>
            </a:extLst>
          </p:cNvPr>
          <p:cNvSpPr/>
          <p:nvPr/>
        </p:nvSpPr>
        <p:spPr bwMode="auto">
          <a:xfrm>
            <a:off x="7312480" y="25372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C4283F-A97E-4357-8B7F-68FBF20F8138}"/>
              </a:ext>
            </a:extLst>
          </p:cNvPr>
          <p:cNvSpPr/>
          <p:nvPr/>
        </p:nvSpPr>
        <p:spPr bwMode="auto">
          <a:xfrm>
            <a:off x="7388680" y="284204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F45B4F-250C-4363-8F39-BE87A2CEEE4E}"/>
              </a:ext>
            </a:extLst>
          </p:cNvPr>
          <p:cNvCxnSpPr>
            <a:cxnSpLocks/>
          </p:cNvCxnSpPr>
          <p:nvPr/>
        </p:nvCxnSpPr>
        <p:spPr bwMode="auto">
          <a:xfrm>
            <a:off x="5650731" y="1983869"/>
            <a:ext cx="2357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D259D2-EDE4-4984-8818-8E24F84B3499}"/>
              </a:ext>
            </a:extLst>
          </p:cNvPr>
          <p:cNvSpPr txBox="1"/>
          <p:nvPr/>
        </p:nvSpPr>
        <p:spPr>
          <a:xfrm>
            <a:off x="6312925" y="4137657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40143-785B-45F4-B12F-F8A27FFBDEFD}"/>
              </a:ext>
            </a:extLst>
          </p:cNvPr>
          <p:cNvSpPr txBox="1"/>
          <p:nvPr/>
        </p:nvSpPr>
        <p:spPr>
          <a:xfrm rot="16200000">
            <a:off x="4916196" y="2742527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0B0B50-E1B9-4089-94A9-D96CA887CAB8}"/>
              </a:ext>
            </a:extLst>
          </p:cNvPr>
          <p:cNvSpPr/>
          <p:nvPr/>
        </p:nvSpPr>
        <p:spPr bwMode="auto">
          <a:xfrm>
            <a:off x="5730490" y="216886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0ADEA2-BDF4-44E4-87FF-31A139DAAB08}"/>
              </a:ext>
            </a:extLst>
          </p:cNvPr>
          <p:cNvSpPr txBox="1"/>
          <p:nvPr/>
        </p:nvSpPr>
        <p:spPr>
          <a:xfrm>
            <a:off x="5897638" y="1868774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Predicted 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B0B2C-1F3C-40F8-94E7-D12FA3BD20B8}"/>
              </a:ext>
            </a:extLst>
          </p:cNvPr>
          <p:cNvSpPr txBox="1"/>
          <p:nvPr/>
        </p:nvSpPr>
        <p:spPr>
          <a:xfrm>
            <a:off x="5897638" y="209079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Actual Value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951768" y="1972865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768" y="4182665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1835443" y="4137657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438714" y="2742527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570865" y="2575347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3432564" y="2575347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1A9AAC-DA16-448E-9ECE-090527FE7A08}"/>
              </a:ext>
            </a:extLst>
          </p:cNvPr>
          <p:cNvSpPr txBox="1"/>
          <p:nvPr/>
        </p:nvSpPr>
        <p:spPr>
          <a:xfrm>
            <a:off x="1632448" y="2829800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Blue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12A210-4B7C-4874-91DF-2C15DFDAA177}"/>
              </a:ext>
            </a:extLst>
          </p:cNvPr>
          <p:cNvSpPr txBox="1"/>
          <p:nvPr/>
        </p:nvSpPr>
        <p:spPr>
          <a:xfrm>
            <a:off x="2631636" y="284804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Green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D2E4730-048D-4839-9A36-D08087E5108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99380" y="2226324"/>
            <a:ext cx="3030" cy="15981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04CB4C7-AFEE-4EF8-A2A5-661D2489D4F9}"/>
              </a:ext>
            </a:extLst>
          </p:cNvPr>
          <p:cNvCxnSpPr/>
          <p:nvPr/>
        </p:nvCxnSpPr>
        <p:spPr bwMode="auto">
          <a:xfrm>
            <a:off x="2502069" y="3063773"/>
            <a:ext cx="1077534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25EA9F-3978-4417-8F10-17710747D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58396" y="3062693"/>
            <a:ext cx="930711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sm" len="sm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750011" y="253149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2964636" y="253149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3293954" y="2537004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3106886" y="253149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3418806" y="2537004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3536136" y="2537247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3865454" y="2537247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678386" y="2537247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2324520" y="2531402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1001758" y="361901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1119088" y="361925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1448406" y="3624771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1261338" y="361925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1573258" y="3624771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690588" y="362501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2019906" y="362501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1832838" y="362501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2364984" y="362820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2516446" y="362820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2773217" y="362735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7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18E1C-F3A8-493C-AC11-1141548013FD}"/>
              </a:ext>
            </a:extLst>
          </p:cNvPr>
          <p:cNvSpPr/>
          <p:nvPr/>
        </p:nvSpPr>
        <p:spPr bwMode="auto">
          <a:xfrm>
            <a:off x="563105" y="1370712"/>
            <a:ext cx="33528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E25C61-FDC5-4F34-B2BE-475CC4439537}"/>
              </a:ext>
            </a:extLst>
          </p:cNvPr>
          <p:cNvCxnSpPr/>
          <p:nvPr/>
        </p:nvCxnSpPr>
        <p:spPr bwMode="auto">
          <a:xfrm>
            <a:off x="1096505" y="2075562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4F5685-3362-498E-B0B1-34949B0A2D3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96505" y="4285362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4399BF-04A5-4310-9CC8-0B954F403E3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1852" y="2532762"/>
            <a:ext cx="2529253" cy="1190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ABDF56D-C580-41C8-9264-0C48582045DA}"/>
              </a:ext>
            </a:extLst>
          </p:cNvPr>
          <p:cNvSpPr/>
          <p:nvPr/>
        </p:nvSpPr>
        <p:spPr bwMode="auto">
          <a:xfrm>
            <a:off x="1706105" y="355706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049AEC-8338-43CF-BF7E-FC4029D0ECB1}"/>
              </a:ext>
            </a:extLst>
          </p:cNvPr>
          <p:cNvSpPr/>
          <p:nvPr/>
        </p:nvSpPr>
        <p:spPr bwMode="auto">
          <a:xfrm>
            <a:off x="1934705" y="31804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C0DDC4-7680-4BF6-ABEF-239C0EEB49D8}"/>
              </a:ext>
            </a:extLst>
          </p:cNvPr>
          <p:cNvSpPr/>
          <p:nvPr/>
        </p:nvSpPr>
        <p:spPr bwMode="auto">
          <a:xfrm>
            <a:off x="2125205" y="32947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65058B-EF3F-4CC0-B8E9-93DC4AAAD044}"/>
              </a:ext>
            </a:extLst>
          </p:cNvPr>
          <p:cNvSpPr/>
          <p:nvPr/>
        </p:nvSpPr>
        <p:spPr bwMode="auto">
          <a:xfrm>
            <a:off x="2212709" y="30661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A8DFA1-BE26-4E4C-9A1A-3722426DD4A7}"/>
              </a:ext>
            </a:extLst>
          </p:cNvPr>
          <p:cNvSpPr/>
          <p:nvPr/>
        </p:nvSpPr>
        <p:spPr bwMode="auto">
          <a:xfrm>
            <a:off x="2441308" y="310216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3AB5A5-E651-4383-9CBA-F8C9D85589BF}"/>
              </a:ext>
            </a:extLst>
          </p:cNvPr>
          <p:cNvSpPr/>
          <p:nvPr/>
        </p:nvSpPr>
        <p:spPr bwMode="auto">
          <a:xfrm>
            <a:off x="2137765" y="28756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936712-181E-498C-88AC-D875DB7AFC03}"/>
              </a:ext>
            </a:extLst>
          </p:cNvPr>
          <p:cNvSpPr/>
          <p:nvPr/>
        </p:nvSpPr>
        <p:spPr bwMode="auto">
          <a:xfrm>
            <a:off x="2517508" y="3432927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407247-CF02-43B7-95D7-2074BFB50F7E}"/>
              </a:ext>
            </a:extLst>
          </p:cNvPr>
          <p:cNvSpPr/>
          <p:nvPr/>
        </p:nvSpPr>
        <p:spPr bwMode="auto">
          <a:xfrm>
            <a:off x="2593708" y="284928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8336D5-6D9F-445A-A458-6978A13E27B6}"/>
              </a:ext>
            </a:extLst>
          </p:cNvPr>
          <p:cNvSpPr/>
          <p:nvPr/>
        </p:nvSpPr>
        <p:spPr bwMode="auto">
          <a:xfrm>
            <a:off x="2704240" y="2951862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D254F5-1C5B-4B6F-8AFF-942B3CB23296}"/>
              </a:ext>
            </a:extLst>
          </p:cNvPr>
          <p:cNvSpPr/>
          <p:nvPr/>
        </p:nvSpPr>
        <p:spPr bwMode="auto">
          <a:xfrm>
            <a:off x="2979735" y="263994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C4283F-A97E-4357-8B7F-68FBF20F8138}"/>
              </a:ext>
            </a:extLst>
          </p:cNvPr>
          <p:cNvSpPr/>
          <p:nvPr/>
        </p:nvSpPr>
        <p:spPr bwMode="auto">
          <a:xfrm>
            <a:off x="3055935" y="294474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F45B4F-250C-4363-8F39-BE87A2CEEE4E}"/>
              </a:ext>
            </a:extLst>
          </p:cNvPr>
          <p:cNvCxnSpPr>
            <a:cxnSpLocks/>
          </p:cNvCxnSpPr>
          <p:nvPr/>
        </p:nvCxnSpPr>
        <p:spPr bwMode="auto">
          <a:xfrm>
            <a:off x="1317986" y="2086566"/>
            <a:ext cx="2357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D259D2-EDE4-4984-8818-8E24F84B3499}"/>
              </a:ext>
            </a:extLst>
          </p:cNvPr>
          <p:cNvSpPr txBox="1"/>
          <p:nvPr/>
        </p:nvSpPr>
        <p:spPr>
          <a:xfrm>
            <a:off x="1980180" y="4240354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40143-785B-45F4-B12F-F8A27FFBDEFD}"/>
              </a:ext>
            </a:extLst>
          </p:cNvPr>
          <p:cNvSpPr txBox="1"/>
          <p:nvPr/>
        </p:nvSpPr>
        <p:spPr>
          <a:xfrm rot="16200000">
            <a:off x="583451" y="284522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0B0B50-E1B9-4089-94A9-D96CA887CAB8}"/>
              </a:ext>
            </a:extLst>
          </p:cNvPr>
          <p:cNvSpPr/>
          <p:nvPr/>
        </p:nvSpPr>
        <p:spPr bwMode="auto">
          <a:xfrm>
            <a:off x="1397745" y="2271564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0ADEA2-BDF4-44E4-87FF-31A139DAAB08}"/>
              </a:ext>
            </a:extLst>
          </p:cNvPr>
          <p:cNvSpPr txBox="1"/>
          <p:nvPr/>
        </p:nvSpPr>
        <p:spPr>
          <a:xfrm>
            <a:off x="1564893" y="1971471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Predicted 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B0B2C-1F3C-40F8-94E7-D12FA3BD20B8}"/>
              </a:ext>
            </a:extLst>
          </p:cNvPr>
          <p:cNvSpPr txBox="1"/>
          <p:nvPr/>
        </p:nvSpPr>
        <p:spPr>
          <a:xfrm>
            <a:off x="1564893" y="2193493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B836781-C79C-4CEC-97D2-41EBF5E41EB7}"/>
                  </a:ext>
                </a:extLst>
              </p:cNvPr>
              <p:cNvSpPr txBox="1"/>
              <p:nvPr/>
            </p:nvSpPr>
            <p:spPr>
              <a:xfrm>
                <a:off x="4043183" y="1578470"/>
                <a:ext cx="528292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 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+ 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+ …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 error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y = b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>
                    <a:solidFill>
                      <a:srgbClr val="0070C0"/>
                    </a:solidFill>
                  </a:rPr>
                  <a:t> + b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 + error</a:t>
                </a:r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B836781-C79C-4CEC-97D2-41EBF5E41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83" y="1578470"/>
                <a:ext cx="5282921" cy="1938992"/>
              </a:xfrm>
              <a:prstGeom prst="rect">
                <a:avLst/>
              </a:prstGeom>
              <a:blipFill>
                <a:blip r:embed="rId3"/>
                <a:stretch>
                  <a:fillRect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F6130-2708-4F38-A113-9113358A4D18}"/>
              </a:ext>
            </a:extLst>
          </p:cNvPr>
          <p:cNvCxnSpPr>
            <a:cxnSpLocks/>
          </p:cNvCxnSpPr>
          <p:nvPr/>
        </p:nvCxnSpPr>
        <p:spPr bwMode="auto">
          <a:xfrm flipH="1">
            <a:off x="3611106" y="1866012"/>
            <a:ext cx="990599" cy="666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8D3012-A294-4355-80C0-80866ACAC0E0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0183" y="2579125"/>
            <a:ext cx="1365322" cy="296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28328-433F-4BDC-9E76-CEAEC08AED19}"/>
              </a:ext>
            </a:extLst>
          </p:cNvPr>
          <p:cNvCxnSpPr>
            <a:cxnSpLocks/>
          </p:cNvCxnSpPr>
          <p:nvPr/>
        </p:nvCxnSpPr>
        <p:spPr bwMode="auto">
          <a:xfrm>
            <a:off x="3091104" y="2770363"/>
            <a:ext cx="0" cy="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BFC4FB-B7EE-4B3C-A4D2-CA4300BB2030}"/>
              </a:ext>
            </a:extLst>
          </p:cNvPr>
          <p:cNvSpPr txBox="1"/>
          <p:nvPr/>
        </p:nvSpPr>
        <p:spPr>
          <a:xfrm>
            <a:off x="4743450" y="413003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Arial" panose="020B0604020202020204" pitchFamily="34" charset="0"/>
                <a:cs typeface="Arial" panose="020B0604020202020204" pitchFamily="34" charset="0"/>
              </a:rPr>
              <a:t>Note: For simplicity, I’m referring to the difference between the predicted  a value and the observed as error. In statistics, this is often referred to as the residual and the term error is reserved to denote errors in measurement (irreducible error).</a:t>
            </a:r>
          </a:p>
        </p:txBody>
      </p:sp>
    </p:spTree>
    <p:extLst>
      <p:ext uri="{BB962C8B-B14F-4D97-AF65-F5344CB8AC3E}">
        <p14:creationId xmlns:p14="http://schemas.microsoft.com/office/powerpoint/2010/main" val="303324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662642" y="1139428"/>
            <a:ext cx="33528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991420" y="3531547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985760" y="1844278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985760" y="4054078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1869435" y="4009070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472706" y="2613940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604857" y="2446760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3466556" y="2446760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1A9AAC-DA16-448E-9ECE-090527FE7A08}"/>
              </a:ext>
            </a:extLst>
          </p:cNvPr>
          <p:cNvSpPr txBox="1"/>
          <p:nvPr/>
        </p:nvSpPr>
        <p:spPr>
          <a:xfrm>
            <a:off x="1666440" y="270121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Blue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12A210-4B7C-4874-91DF-2C15DFDAA177}"/>
              </a:ext>
            </a:extLst>
          </p:cNvPr>
          <p:cNvSpPr txBox="1"/>
          <p:nvPr/>
        </p:nvSpPr>
        <p:spPr>
          <a:xfrm>
            <a:off x="2665628" y="2719462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Green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D2E4730-048D-4839-9A36-D08087E5108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3372" y="2097737"/>
            <a:ext cx="3030" cy="15981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04CB4C7-AFEE-4EF8-A2A5-661D2489D4F9}"/>
              </a:ext>
            </a:extLst>
          </p:cNvPr>
          <p:cNvCxnSpPr/>
          <p:nvPr/>
        </p:nvCxnSpPr>
        <p:spPr bwMode="auto">
          <a:xfrm>
            <a:off x="2536061" y="2935186"/>
            <a:ext cx="1077534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25EA9F-3978-4417-8F10-17710747D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92388" y="2934106"/>
            <a:ext cx="930711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sm" len="sm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784003" y="24029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2998628" y="24029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3327946" y="2408417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3140878" y="24029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3452798" y="2408417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3570128" y="240866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3899446" y="240866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712378" y="240866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2358512" y="2402815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1035750" y="349042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1153080" y="34906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1482398" y="349618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1295330" y="34906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1607250" y="349618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724580" y="349642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2053898" y="349642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1866830" y="349642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2398976" y="349962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2550438" y="349962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2807209" y="349876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D7BB8-8CF0-4D6E-A00D-F804CD9AA8BE}"/>
              </a:ext>
            </a:extLst>
          </p:cNvPr>
          <p:cNvSpPr txBox="1"/>
          <p:nvPr/>
        </p:nvSpPr>
        <p:spPr>
          <a:xfrm>
            <a:off x="4374860" y="2432025"/>
            <a:ext cx="350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say, we’re looking for P(C=1)…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228D5FD-0B96-462E-A7A1-828FDAC76E08}"/>
                  </a:ext>
                </a:extLst>
              </p:cNvPr>
              <p:cNvSpPr txBox="1"/>
              <p:nvPr/>
            </p:nvSpPr>
            <p:spPr>
              <a:xfrm>
                <a:off x="5315218" y="2766769"/>
                <a:ext cx="2796706" cy="62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𝑜𝑑𝑑𝑠</m:t>
                        </m:r>
                      </m:num>
                      <m:den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𝑜𝑑𝑑𝑠</m:t>
                        </m:r>
                      </m:den>
                    </m:f>
                  </m:oMath>
                </a14:m>
                <a:r>
                  <a:rPr lang="en-US" baseline="30000" dirty="0"/>
                  <a:t>=</a:t>
                </a:r>
                <a:r>
                  <a:rPr lang="en-US" dirty="0"/>
                  <a:t>e</a:t>
                </a:r>
                <a:r>
                  <a:rPr lang="en-US" baseline="30000" dirty="0"/>
                  <a:t>1+b</a:t>
                </a:r>
                <a:r>
                  <a:rPr lang="en-US" sz="2000" baseline="20000" dirty="0"/>
                  <a:t>1</a:t>
                </a:r>
                <a:r>
                  <a:rPr lang="en-US" baseline="30000" dirty="0"/>
                  <a:t>x</a:t>
                </a:r>
                <a:r>
                  <a:rPr lang="en-US" sz="2000" baseline="20000" dirty="0"/>
                  <a:t>1</a:t>
                </a:r>
                <a:r>
                  <a:rPr lang="en-US" baseline="30000" dirty="0"/>
                  <a:t>+…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228D5FD-0B96-462E-A7A1-828FDAC76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18" y="2766769"/>
                <a:ext cx="2796706" cy="624273"/>
              </a:xfrm>
              <a:prstGeom prst="rect">
                <a:avLst/>
              </a:prstGeom>
              <a:blipFill>
                <a:blip r:embed="rId3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/>
              <p:nvPr/>
            </p:nvSpPr>
            <p:spPr>
              <a:xfrm>
                <a:off x="4418716" y="1633154"/>
                <a:ext cx="4096634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 (y=green | x1=?)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14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1+..)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16" y="1633154"/>
                <a:ext cx="4096634" cy="554447"/>
              </a:xfrm>
              <a:prstGeom prst="rect">
                <a:avLst/>
              </a:prstGeom>
              <a:blipFill>
                <a:blip r:embed="rId4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DD8-C687-4B2C-A1B7-F9EF6A1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AF4D-DF7D-4E19-B5B2-BEB64068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More on model evaluation:</a:t>
            </a:r>
          </a:p>
          <a:p>
            <a:pPr lvl="1"/>
            <a:r>
              <a:rPr lang="en-US" sz="1300" dirty="0"/>
              <a:t>ROC/AUC curves and Precision Recall charts</a:t>
            </a:r>
          </a:p>
          <a:p>
            <a:r>
              <a:rPr lang="en-US" sz="1600" dirty="0"/>
              <a:t>Introduction to Logistic Regression</a:t>
            </a:r>
            <a:endParaRPr lang="en-US" sz="1900" dirty="0"/>
          </a:p>
          <a:p>
            <a:r>
              <a:rPr lang="en-US" sz="1600" dirty="0"/>
              <a:t>Review of Final Project</a:t>
            </a:r>
          </a:p>
          <a:p>
            <a:r>
              <a:rPr lang="en-US" sz="1600" dirty="0"/>
              <a:t>Review of Final Test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8B2F-4564-4CB8-8485-6D10F771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653559" y="1268015"/>
            <a:ext cx="35814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5076" y="3660133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1179416" y="1972864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1179416" y="4182664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2025421" y="435203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357328" y="2705282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98513" y="2575346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3660212" y="2575346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977659" y="25314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3192284" y="25314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3521602" y="25370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3334534" y="25314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3646454" y="25370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3763784" y="25372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4093102" y="25372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906034" y="25372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2552168" y="2531401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1229406" y="3619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1346736" y="36192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1676054" y="36247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1488986" y="36192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1800906" y="36247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918236" y="3625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2247554" y="3625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2060486" y="3625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2592632" y="36282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2744094" y="36282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3082290" y="362740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D7BB8-8CF0-4D6E-A00D-F804CD9AA8BE}"/>
              </a:ext>
            </a:extLst>
          </p:cNvPr>
          <p:cNvSpPr txBox="1"/>
          <p:nvPr/>
        </p:nvSpPr>
        <p:spPr>
          <a:xfrm>
            <a:off x="4365778" y="2560612"/>
            <a:ext cx="46697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say, we’re looking for P(y=green | x1=10)…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use the derived logistic regression model to product P given x1 is 10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this case, our model predicts 0.92 (92%) probability that an observation with X1=10 is green.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/>
              <p:nvPr/>
            </p:nvSpPr>
            <p:spPr>
              <a:xfrm>
                <a:off x="4409633" y="1761741"/>
                <a:ext cx="4096634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 (y=green | x1=?)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14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1+..)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3" y="1761741"/>
                <a:ext cx="4096634" cy="554447"/>
              </a:xfrm>
              <a:prstGeom prst="rect">
                <a:avLst/>
              </a:prstGeom>
              <a:blipFill>
                <a:blip r:embed="rId3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4726C-08B2-45EF-A9AB-ACC1EA6365CB}"/>
              </a:ext>
            </a:extLst>
          </p:cNvPr>
          <p:cNvCxnSpPr/>
          <p:nvPr/>
        </p:nvCxnSpPr>
        <p:spPr bwMode="auto">
          <a:xfrm>
            <a:off x="3015759" y="2439183"/>
            <a:ext cx="0" cy="1752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DF1E6B-0073-45F8-98B6-564F9671F707}"/>
              </a:ext>
            </a:extLst>
          </p:cNvPr>
          <p:cNvSpPr txBox="1"/>
          <p:nvPr/>
        </p:nvSpPr>
        <p:spPr>
          <a:xfrm>
            <a:off x="2855339" y="4153284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2E9B-386E-42E4-B154-4211815EF75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79416" y="2741422"/>
            <a:ext cx="1971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53EBB9-A6F8-46F3-9CFE-E8944F760964}"/>
              </a:ext>
            </a:extLst>
          </p:cNvPr>
          <p:cNvSpPr txBox="1"/>
          <p:nvPr/>
        </p:nvSpPr>
        <p:spPr>
          <a:xfrm>
            <a:off x="811740" y="2618675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0.92</a:t>
            </a:r>
          </a:p>
        </p:txBody>
      </p:sp>
    </p:spTree>
    <p:extLst>
      <p:ext uri="{BB962C8B-B14F-4D97-AF65-F5344CB8AC3E}">
        <p14:creationId xmlns:p14="http://schemas.microsoft.com/office/powerpoint/2010/main" val="143039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761999" y="1221362"/>
            <a:ext cx="35814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3516" y="3613480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1287856" y="1926211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7856" y="4136011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2133861" y="4305379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465768" y="2658629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6953" y="2528693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3768652" y="2528693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3086099" y="248483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3300724" y="248483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3630042" y="249035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3442974" y="248483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3754894" y="249035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3872224" y="249059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4201542" y="249059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4014474" y="249059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2660608" y="2484748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1337846" y="357236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1455176" y="357260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1784494" y="357811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1597426" y="357260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1909346" y="357811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2026676" y="357836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2355994" y="357836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2168926" y="357836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2701072" y="358155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2852534" y="358155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3190730" y="3580755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D7BB8-8CF0-4D6E-A00D-F804CD9AA8BE}"/>
              </a:ext>
            </a:extLst>
          </p:cNvPr>
          <p:cNvSpPr txBox="1"/>
          <p:nvPr/>
        </p:nvSpPr>
        <p:spPr>
          <a:xfrm>
            <a:off x="4474218" y="2513959"/>
            <a:ext cx="46697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say, we’re looking for P(y=green | x1=8)…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 use the derived logistic regression model to product P given x1 is 10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this case, our model predicts 0.28 (28%) probability that an observation with X1=8 is green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/>
              <p:nvPr/>
            </p:nvSpPr>
            <p:spPr>
              <a:xfrm>
                <a:off x="4518073" y="1715088"/>
                <a:ext cx="4096634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 (y=green | x1=?)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14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1+..)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73" y="1715088"/>
                <a:ext cx="4096634" cy="554447"/>
              </a:xfrm>
              <a:prstGeom prst="rect">
                <a:avLst/>
              </a:prstGeom>
              <a:blipFill>
                <a:blip r:embed="rId3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4726C-08B2-45EF-A9AB-ACC1EA6365CB}"/>
              </a:ext>
            </a:extLst>
          </p:cNvPr>
          <p:cNvCxnSpPr/>
          <p:nvPr/>
        </p:nvCxnSpPr>
        <p:spPr bwMode="auto">
          <a:xfrm>
            <a:off x="2701072" y="2392530"/>
            <a:ext cx="0" cy="1752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DF1E6B-0073-45F8-98B6-564F9671F707}"/>
              </a:ext>
            </a:extLst>
          </p:cNvPr>
          <p:cNvSpPr txBox="1"/>
          <p:nvPr/>
        </p:nvSpPr>
        <p:spPr>
          <a:xfrm>
            <a:off x="2581130" y="4106543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2E9B-386E-42E4-B154-4211815EF752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7856" y="3318132"/>
            <a:ext cx="1971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53EBB9-A6F8-46F3-9CFE-E8944F760964}"/>
              </a:ext>
            </a:extLst>
          </p:cNvPr>
          <p:cNvSpPr txBox="1"/>
          <p:nvPr/>
        </p:nvSpPr>
        <p:spPr>
          <a:xfrm>
            <a:off x="898466" y="3180758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0.28</a:t>
            </a:r>
          </a:p>
        </p:txBody>
      </p:sp>
    </p:spTree>
    <p:extLst>
      <p:ext uri="{BB962C8B-B14F-4D97-AF65-F5344CB8AC3E}">
        <p14:creationId xmlns:p14="http://schemas.microsoft.com/office/powerpoint/2010/main" val="363600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597B-85A9-4403-9F38-EE80EA4E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049E-2609-4D2D-B74C-3FACE4C7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67A24E-831D-4965-8E48-7A128C823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185958"/>
              </p:ext>
            </p:extLst>
          </p:nvPr>
        </p:nvGraphicFramePr>
        <p:xfrm>
          <a:off x="1123130" y="1546611"/>
          <a:ext cx="822960" cy="3086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8448290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641925557"/>
                    </a:ext>
                  </a:extLst>
                </a:gridCol>
              </a:tblGrid>
              <a:tr h="12858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17622018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374433292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59425357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5265689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2.0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79086398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3.3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17105787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4.7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14189776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5.3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5138541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377861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6.5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15216408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7.5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34501011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318819553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8.3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08145886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359170209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Blue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98164694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8.5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Green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55126948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9.5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Green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416756935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10.1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Green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349695956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12.0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Green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422022318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12.7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Green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92946158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14.0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Green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96242805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15.3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Green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87856778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16.1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60451025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17.8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91782104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73D936F-F996-4308-AA04-87480AE5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DE285-710B-4F06-A4EB-4B659861BC10}"/>
              </a:ext>
            </a:extLst>
          </p:cNvPr>
          <p:cNvSpPr txBox="1"/>
          <p:nvPr/>
        </p:nvSpPr>
        <p:spPr>
          <a:xfrm>
            <a:off x="4862910" y="4568148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Class08_Example1 notebook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CA23C-A2D8-2803-C3E8-393427351948}"/>
              </a:ext>
            </a:extLst>
          </p:cNvPr>
          <p:cNvSpPr txBox="1"/>
          <p:nvPr/>
        </p:nvSpPr>
        <p:spPr>
          <a:xfrm>
            <a:off x="2083443" y="2190489"/>
            <a:ext cx="5961888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train a 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logistic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classifier</a:t>
            </a:r>
          </a:p>
          <a:p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logClassifier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7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logClassifier.fit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7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0.25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 = 0.25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validation_predictions_threshold25 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logClassifier.predict_proba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)[:,1] &gt; THRESHOLD, 1, 0)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validation_predictions_threshold25</a:t>
            </a:r>
          </a:p>
          <a:p>
            <a:endParaRPr lang="fr-FR" sz="7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vs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validation values</a:t>
            </a:r>
            <a:endParaRPr lang="fr-FR" sz="7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"predicted"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:validation_predictions_threshold25, </a:t>
            </a:r>
            <a:r>
              <a:rPr lang="en-US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"actual"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y_trrain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653559" y="1286854"/>
            <a:ext cx="35814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1185076" y="3678972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1179416" y="1991703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1179416" y="4201503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2025421" y="4370871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357328" y="272412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98513" y="2594185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3660212" y="2594185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977659" y="2550328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3192284" y="2550328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3521602" y="2555842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3334534" y="2550328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3646454" y="2555842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3763784" y="2556085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4093102" y="2556085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906034" y="2556085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2552168" y="255024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1229406" y="3637852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1346736" y="3638095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1676054" y="3643609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1488986" y="3638095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1800906" y="3643609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918236" y="3643852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2247554" y="3643852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2060486" y="3643852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2592632" y="3647045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2744094" y="3647045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3082290" y="364624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D7BB8-8CF0-4D6E-A00D-F804CD9AA8BE}"/>
              </a:ext>
            </a:extLst>
          </p:cNvPr>
          <p:cNvSpPr txBox="1"/>
          <p:nvPr/>
        </p:nvSpPr>
        <p:spPr>
          <a:xfrm>
            <a:off x="4365778" y="2579451"/>
            <a:ext cx="4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But, what is assumed in the previous models?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our threshold for predicting the existence of a class is 50%.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/>
              <p:nvPr/>
            </p:nvSpPr>
            <p:spPr>
              <a:xfrm>
                <a:off x="4409633" y="1780580"/>
                <a:ext cx="4096634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 (y=green | x1=?)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14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1+..)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33" y="1780580"/>
                <a:ext cx="4096634" cy="554447"/>
              </a:xfrm>
              <a:prstGeom prst="rect">
                <a:avLst/>
              </a:prstGeom>
              <a:blipFill>
                <a:blip r:embed="rId3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4726C-08B2-45EF-A9AB-ACC1EA6365CB}"/>
              </a:ext>
            </a:extLst>
          </p:cNvPr>
          <p:cNvCxnSpPr/>
          <p:nvPr/>
        </p:nvCxnSpPr>
        <p:spPr bwMode="auto">
          <a:xfrm>
            <a:off x="2592632" y="2458022"/>
            <a:ext cx="0" cy="1752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2E9B-386E-42E4-B154-4211815EF75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79416" y="3363304"/>
            <a:ext cx="1971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53EBB9-A6F8-46F3-9CFE-E8944F760964}"/>
              </a:ext>
            </a:extLst>
          </p:cNvPr>
          <p:cNvSpPr txBox="1"/>
          <p:nvPr/>
        </p:nvSpPr>
        <p:spPr>
          <a:xfrm>
            <a:off x="790026" y="3218409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0.28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48B01-1E98-4ACB-9824-EF04B69FF12A}"/>
              </a:ext>
            </a:extLst>
          </p:cNvPr>
          <p:cNvCxnSpPr/>
          <p:nvPr/>
        </p:nvCxnSpPr>
        <p:spPr bwMode="auto">
          <a:xfrm>
            <a:off x="1179416" y="3209519"/>
            <a:ext cx="29793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E6ED60-68BB-4A08-94FD-F0677B2EE21E}"/>
              </a:ext>
            </a:extLst>
          </p:cNvPr>
          <p:cNvSpPr txBox="1"/>
          <p:nvPr/>
        </p:nvSpPr>
        <p:spPr>
          <a:xfrm>
            <a:off x="3207908" y="3013881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Threshold 50%</a:t>
            </a:r>
          </a:p>
        </p:txBody>
      </p:sp>
    </p:spTree>
    <p:extLst>
      <p:ext uri="{BB962C8B-B14F-4D97-AF65-F5344CB8AC3E}">
        <p14:creationId xmlns:p14="http://schemas.microsoft.com/office/powerpoint/2010/main" val="221244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662642" y="1268015"/>
            <a:ext cx="35814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1194159" y="3660133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1188499" y="1972864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8499" y="4182664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2034504" y="435203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366411" y="2705282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07596" y="2575346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3669295" y="2575346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986742" y="25314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3201367" y="25314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3530685" y="25370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3343617" y="25314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3655537" y="25370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3772867" y="25372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4102185" y="25372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915117" y="25372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2561251" y="2531401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1238489" y="3619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1355819" y="36192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1685137" y="36247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1498069" y="36192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1809989" y="36247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927319" y="3625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2256637" y="3625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2069569" y="36250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2601715" y="36282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2753177" y="36282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3091373" y="362740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D7BB8-8CF0-4D6E-A00D-F804CD9AA8BE}"/>
              </a:ext>
            </a:extLst>
          </p:cNvPr>
          <p:cNvSpPr txBox="1"/>
          <p:nvPr/>
        </p:nvSpPr>
        <p:spPr>
          <a:xfrm>
            <a:off x="4374861" y="2560612"/>
            <a:ext cx="4669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But, what is assumed in the previous models?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our threshold for predicting the existence of a class is 50%.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What’s our prediction is we change our threshold to 25%?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Since .28 is greater than our threshold, we predict this to be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/>
              <p:nvPr/>
            </p:nvSpPr>
            <p:spPr>
              <a:xfrm>
                <a:off x="4418716" y="1761741"/>
                <a:ext cx="4096634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 (y=green | x1=?)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14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baseline="2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1+..)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7D9370-6297-405B-A9D0-37EB05C3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16" y="1761741"/>
                <a:ext cx="4096634" cy="554447"/>
              </a:xfrm>
              <a:prstGeom prst="rect">
                <a:avLst/>
              </a:prstGeom>
              <a:blipFill>
                <a:blip r:embed="rId3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4726C-08B2-45EF-A9AB-ACC1EA6365CB}"/>
              </a:ext>
            </a:extLst>
          </p:cNvPr>
          <p:cNvCxnSpPr/>
          <p:nvPr/>
        </p:nvCxnSpPr>
        <p:spPr bwMode="auto">
          <a:xfrm>
            <a:off x="2601715" y="2439183"/>
            <a:ext cx="0" cy="1752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2E9B-386E-42E4-B154-4211815EF752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8499" y="3344465"/>
            <a:ext cx="1971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53EBB9-A6F8-46F3-9CFE-E8944F760964}"/>
              </a:ext>
            </a:extLst>
          </p:cNvPr>
          <p:cNvSpPr txBox="1"/>
          <p:nvPr/>
        </p:nvSpPr>
        <p:spPr>
          <a:xfrm>
            <a:off x="799109" y="3199570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0.28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48B01-1E98-4ACB-9824-EF04B69FF12A}"/>
              </a:ext>
            </a:extLst>
          </p:cNvPr>
          <p:cNvCxnSpPr/>
          <p:nvPr/>
        </p:nvCxnSpPr>
        <p:spPr bwMode="auto">
          <a:xfrm>
            <a:off x="1170375" y="3420665"/>
            <a:ext cx="29793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E6ED60-68BB-4A08-94FD-F0677B2EE21E}"/>
              </a:ext>
            </a:extLst>
          </p:cNvPr>
          <p:cNvSpPr txBox="1"/>
          <p:nvPr/>
        </p:nvSpPr>
        <p:spPr>
          <a:xfrm>
            <a:off x="3266208" y="3221354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Threshold 25%</a:t>
            </a:r>
          </a:p>
        </p:txBody>
      </p:sp>
    </p:spTree>
    <p:extLst>
      <p:ext uri="{BB962C8B-B14F-4D97-AF65-F5344CB8AC3E}">
        <p14:creationId xmlns:p14="http://schemas.microsoft.com/office/powerpoint/2010/main" val="87547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658782" y="1235115"/>
            <a:ext cx="35814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1190299" y="3627233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1184639" y="1939964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4639" y="4149764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2030644" y="431913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362551" y="2672382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03736" y="2542446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3665435" y="2542446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982882" y="24985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3197507" y="24985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3526825" y="25041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3339757" y="24985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3651677" y="25041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3769007" y="25043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4098325" y="25043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911257" y="25043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2557391" y="2498501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1234629" y="3586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1351959" y="35863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1681277" y="35918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1494209" y="35863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1806129" y="35918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923459" y="3592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2252777" y="3592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2065709" y="3592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2597855" y="35953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2749317" y="35953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3087513" y="359450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F1E6B-0073-45F8-98B6-564F9671F707}"/>
              </a:ext>
            </a:extLst>
          </p:cNvPr>
          <p:cNvSpPr txBox="1"/>
          <p:nvPr/>
        </p:nvSpPr>
        <p:spPr>
          <a:xfrm>
            <a:off x="2860562" y="4120384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48B01-1E98-4ACB-9824-EF04B69FF12A}"/>
              </a:ext>
            </a:extLst>
          </p:cNvPr>
          <p:cNvCxnSpPr/>
          <p:nvPr/>
        </p:nvCxnSpPr>
        <p:spPr bwMode="auto">
          <a:xfrm>
            <a:off x="1184639" y="3157780"/>
            <a:ext cx="29793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E6ED60-68BB-4A08-94FD-F0677B2EE21E}"/>
              </a:ext>
            </a:extLst>
          </p:cNvPr>
          <p:cNvSpPr txBox="1"/>
          <p:nvPr/>
        </p:nvSpPr>
        <p:spPr>
          <a:xfrm>
            <a:off x="3213131" y="2962142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Threshold 50%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207DE-566C-4A03-A7FB-832F1B054D6B}"/>
              </a:ext>
            </a:extLst>
          </p:cNvPr>
          <p:cNvSpPr txBox="1"/>
          <p:nvPr/>
        </p:nvSpPr>
        <p:spPr>
          <a:xfrm>
            <a:off x="2649652" y="350037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CE30C-FAC0-49D1-BC12-2D2E6407C17B}"/>
              </a:ext>
            </a:extLst>
          </p:cNvPr>
          <p:cNvSpPr txBox="1"/>
          <p:nvPr/>
        </p:nvSpPr>
        <p:spPr>
          <a:xfrm>
            <a:off x="2979822" y="350037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FD3DD-FED5-4938-8B06-CD77E5C85125}"/>
              </a:ext>
            </a:extLst>
          </p:cNvPr>
          <p:cNvSpPr txBox="1"/>
          <p:nvPr/>
        </p:nvSpPr>
        <p:spPr>
          <a:xfrm>
            <a:off x="2457072" y="239719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04560-F487-4044-95EE-CE4043003766}"/>
              </a:ext>
            </a:extLst>
          </p:cNvPr>
          <p:cNvSpPr/>
          <p:nvPr/>
        </p:nvSpPr>
        <p:spPr bwMode="auto">
          <a:xfrm>
            <a:off x="4739707" y="1235115"/>
            <a:ext cx="3581400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10BC88-825C-4604-9C9C-8649A0909348}"/>
              </a:ext>
            </a:extLst>
          </p:cNvPr>
          <p:cNvCxnSpPr>
            <a:cxnSpLocks/>
          </p:cNvCxnSpPr>
          <p:nvPr/>
        </p:nvCxnSpPr>
        <p:spPr bwMode="auto">
          <a:xfrm flipV="1">
            <a:off x="5271224" y="3627233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83419-7758-4583-AD87-5E357586B158}"/>
              </a:ext>
            </a:extLst>
          </p:cNvPr>
          <p:cNvCxnSpPr>
            <a:cxnSpLocks/>
          </p:cNvCxnSpPr>
          <p:nvPr/>
        </p:nvCxnSpPr>
        <p:spPr bwMode="auto">
          <a:xfrm>
            <a:off x="5265564" y="1939964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2B111-2E62-4B80-B3BF-141B5287C5E6}"/>
              </a:ext>
            </a:extLst>
          </p:cNvPr>
          <p:cNvCxnSpPr>
            <a:cxnSpLocks/>
          </p:cNvCxnSpPr>
          <p:nvPr/>
        </p:nvCxnSpPr>
        <p:spPr bwMode="auto">
          <a:xfrm flipH="1">
            <a:off x="5265564" y="4149764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ACF089-F16E-4A92-942E-BB8ED10CEE36}"/>
              </a:ext>
            </a:extLst>
          </p:cNvPr>
          <p:cNvSpPr txBox="1"/>
          <p:nvPr/>
        </p:nvSpPr>
        <p:spPr>
          <a:xfrm>
            <a:off x="6111569" y="431913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37938-12C0-40A5-AEFF-23CBB3AC4551}"/>
              </a:ext>
            </a:extLst>
          </p:cNvPr>
          <p:cNvSpPr txBox="1"/>
          <p:nvPr/>
        </p:nvSpPr>
        <p:spPr>
          <a:xfrm rot="16200000">
            <a:off x="4443476" y="2672382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4500838-391B-4C32-A1F8-E18A25A858D8}"/>
              </a:ext>
            </a:extLst>
          </p:cNvPr>
          <p:cNvCxnSpPr>
            <a:cxnSpLocks/>
          </p:cNvCxnSpPr>
          <p:nvPr/>
        </p:nvCxnSpPr>
        <p:spPr bwMode="auto">
          <a:xfrm flipV="1">
            <a:off x="5884661" y="2542446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3DACAF-95D1-4EB7-A3E1-1565A793D1D2}"/>
              </a:ext>
            </a:extLst>
          </p:cNvPr>
          <p:cNvCxnSpPr>
            <a:cxnSpLocks/>
          </p:cNvCxnSpPr>
          <p:nvPr/>
        </p:nvCxnSpPr>
        <p:spPr bwMode="auto">
          <a:xfrm>
            <a:off x="7746360" y="2542446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BE1A37-B08A-43DC-9A39-3C70E267D7F0}"/>
              </a:ext>
            </a:extLst>
          </p:cNvPr>
          <p:cNvSpPr/>
          <p:nvPr/>
        </p:nvSpPr>
        <p:spPr bwMode="auto">
          <a:xfrm>
            <a:off x="7063807" y="24985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D1DE4C-CF16-4211-8F8F-32A2573F3BEA}"/>
              </a:ext>
            </a:extLst>
          </p:cNvPr>
          <p:cNvSpPr/>
          <p:nvPr/>
        </p:nvSpPr>
        <p:spPr bwMode="auto">
          <a:xfrm>
            <a:off x="7278432" y="24985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ABC10F-B7A2-409B-B10E-0E9B4EE8CD50}"/>
              </a:ext>
            </a:extLst>
          </p:cNvPr>
          <p:cNvSpPr/>
          <p:nvPr/>
        </p:nvSpPr>
        <p:spPr bwMode="auto">
          <a:xfrm>
            <a:off x="7607750" y="25041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077CB0-8A2B-4ADA-9B48-7B20159FC656}"/>
              </a:ext>
            </a:extLst>
          </p:cNvPr>
          <p:cNvSpPr/>
          <p:nvPr/>
        </p:nvSpPr>
        <p:spPr bwMode="auto">
          <a:xfrm>
            <a:off x="7420682" y="2498589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A2A4E4-FDC2-42EC-B1A1-53AB85F05F12}"/>
              </a:ext>
            </a:extLst>
          </p:cNvPr>
          <p:cNvSpPr/>
          <p:nvPr/>
        </p:nvSpPr>
        <p:spPr bwMode="auto">
          <a:xfrm>
            <a:off x="7732602" y="250410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F7F1F8-0DCA-451B-A6E7-A684DE8E750E}"/>
              </a:ext>
            </a:extLst>
          </p:cNvPr>
          <p:cNvSpPr/>
          <p:nvPr/>
        </p:nvSpPr>
        <p:spPr bwMode="auto">
          <a:xfrm>
            <a:off x="7849932" y="25043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155F0-225B-4344-93F0-A4BCC0E2D69C}"/>
              </a:ext>
            </a:extLst>
          </p:cNvPr>
          <p:cNvSpPr/>
          <p:nvPr/>
        </p:nvSpPr>
        <p:spPr bwMode="auto">
          <a:xfrm>
            <a:off x="8179250" y="25043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714B54-40E6-4F11-853D-00094889729F}"/>
              </a:ext>
            </a:extLst>
          </p:cNvPr>
          <p:cNvSpPr/>
          <p:nvPr/>
        </p:nvSpPr>
        <p:spPr bwMode="auto">
          <a:xfrm>
            <a:off x="7992182" y="250434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8223AF-2815-4674-873F-EDD3023EEE8E}"/>
              </a:ext>
            </a:extLst>
          </p:cNvPr>
          <p:cNvSpPr/>
          <p:nvPr/>
        </p:nvSpPr>
        <p:spPr bwMode="auto">
          <a:xfrm>
            <a:off x="6638316" y="2498501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6DC130-9566-4949-8CB2-1E1397C89BF4}"/>
              </a:ext>
            </a:extLst>
          </p:cNvPr>
          <p:cNvSpPr/>
          <p:nvPr/>
        </p:nvSpPr>
        <p:spPr bwMode="auto">
          <a:xfrm>
            <a:off x="5315554" y="3586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1E74B6-87E0-44CA-92EC-A958192147E9}"/>
              </a:ext>
            </a:extLst>
          </p:cNvPr>
          <p:cNvSpPr/>
          <p:nvPr/>
        </p:nvSpPr>
        <p:spPr bwMode="auto">
          <a:xfrm>
            <a:off x="5432884" y="35863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C5A72-24A9-4A07-971B-4B20AFF4BB5C}"/>
              </a:ext>
            </a:extLst>
          </p:cNvPr>
          <p:cNvSpPr/>
          <p:nvPr/>
        </p:nvSpPr>
        <p:spPr bwMode="auto">
          <a:xfrm>
            <a:off x="5762202" y="35918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81D06-2F05-4477-8D69-5C7464332360}"/>
              </a:ext>
            </a:extLst>
          </p:cNvPr>
          <p:cNvSpPr/>
          <p:nvPr/>
        </p:nvSpPr>
        <p:spPr bwMode="auto">
          <a:xfrm>
            <a:off x="5575134" y="358635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46CB82-37E1-4F9B-87D6-B8E4481429B7}"/>
              </a:ext>
            </a:extLst>
          </p:cNvPr>
          <p:cNvSpPr/>
          <p:nvPr/>
        </p:nvSpPr>
        <p:spPr bwMode="auto">
          <a:xfrm>
            <a:off x="5887054" y="359187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85306D-7434-454E-B53D-1E7E2D6A2F31}"/>
              </a:ext>
            </a:extLst>
          </p:cNvPr>
          <p:cNvSpPr/>
          <p:nvPr/>
        </p:nvSpPr>
        <p:spPr bwMode="auto">
          <a:xfrm>
            <a:off x="6004384" y="3592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7CC788-3F19-4E9F-9D8F-0EA0810065F8}"/>
              </a:ext>
            </a:extLst>
          </p:cNvPr>
          <p:cNvSpPr/>
          <p:nvPr/>
        </p:nvSpPr>
        <p:spPr bwMode="auto">
          <a:xfrm>
            <a:off x="6333702" y="3592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185343-B96F-4D64-BF53-82F1717286B6}"/>
              </a:ext>
            </a:extLst>
          </p:cNvPr>
          <p:cNvSpPr/>
          <p:nvPr/>
        </p:nvSpPr>
        <p:spPr bwMode="auto">
          <a:xfrm>
            <a:off x="6146634" y="359211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AB4E5C-5E7E-4D5C-B7B4-633E08359117}"/>
              </a:ext>
            </a:extLst>
          </p:cNvPr>
          <p:cNvSpPr/>
          <p:nvPr/>
        </p:nvSpPr>
        <p:spPr bwMode="auto">
          <a:xfrm>
            <a:off x="6678780" y="35953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851B54-3CC2-42DD-A6A5-40BAC36870A0}"/>
              </a:ext>
            </a:extLst>
          </p:cNvPr>
          <p:cNvSpPr/>
          <p:nvPr/>
        </p:nvSpPr>
        <p:spPr bwMode="auto">
          <a:xfrm>
            <a:off x="6830242" y="3595306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16E7F5-A597-453B-8522-4CB167D83322}"/>
              </a:ext>
            </a:extLst>
          </p:cNvPr>
          <p:cNvSpPr/>
          <p:nvPr/>
        </p:nvSpPr>
        <p:spPr bwMode="auto">
          <a:xfrm>
            <a:off x="7168438" y="359450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07C00-80A4-4DCD-8997-2F782D8DF0DA}"/>
              </a:ext>
            </a:extLst>
          </p:cNvPr>
          <p:cNvSpPr txBox="1"/>
          <p:nvPr/>
        </p:nvSpPr>
        <p:spPr>
          <a:xfrm>
            <a:off x="6941487" y="4120384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20D345-605B-49BC-BFDD-71F9F438FB97}"/>
              </a:ext>
            </a:extLst>
          </p:cNvPr>
          <p:cNvCxnSpPr>
            <a:cxnSpLocks/>
          </p:cNvCxnSpPr>
          <p:nvPr/>
        </p:nvCxnSpPr>
        <p:spPr bwMode="auto">
          <a:xfrm>
            <a:off x="5252878" y="3463965"/>
            <a:ext cx="29793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01F75A-94BB-4983-AA51-36F6D00E8596}"/>
              </a:ext>
            </a:extLst>
          </p:cNvPr>
          <p:cNvSpPr txBox="1"/>
          <p:nvPr/>
        </p:nvSpPr>
        <p:spPr>
          <a:xfrm>
            <a:off x="7178759" y="3247241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Threshold 25%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17B924-3291-42F8-B86E-A825D05E3160}"/>
              </a:ext>
            </a:extLst>
          </p:cNvPr>
          <p:cNvSpPr txBox="1"/>
          <p:nvPr/>
        </p:nvSpPr>
        <p:spPr>
          <a:xfrm>
            <a:off x="6730577" y="350037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3E051C-7AD5-483D-BCF2-D7D68ADAFB50}"/>
              </a:ext>
            </a:extLst>
          </p:cNvPr>
          <p:cNvSpPr txBox="1"/>
          <p:nvPr/>
        </p:nvSpPr>
        <p:spPr>
          <a:xfrm>
            <a:off x="7060747" y="350037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265D07-4BF8-45F2-8B25-9E14EA606BBF}"/>
              </a:ext>
            </a:extLst>
          </p:cNvPr>
          <p:cNvSpPr txBox="1"/>
          <p:nvPr/>
        </p:nvSpPr>
        <p:spPr>
          <a:xfrm>
            <a:off x="6578070" y="350037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5570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216406" y="1268139"/>
            <a:ext cx="3146817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50% Threshold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5325" y="3701117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369665" y="2013848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369665" y="4223648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1215670" y="4393016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-115842" y="2705407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988762" y="2616330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2850461" y="2616330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167908" y="257247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2382533" y="257247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2711851" y="2577987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2524783" y="2572473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2836703" y="2577987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2954033" y="257823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3283351" y="257823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096283" y="2578230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1742417" y="2572385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419655" y="365999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536985" y="366024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866303" y="366575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679235" y="366024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991155" y="3665754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108485" y="366599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1437803" y="366599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1250735" y="3665997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1782881" y="366919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1934343" y="3669190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2272539" y="3668392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48B01-1E98-4ACB-9824-EF04B69FF12A}"/>
              </a:ext>
            </a:extLst>
          </p:cNvPr>
          <p:cNvCxnSpPr/>
          <p:nvPr/>
        </p:nvCxnSpPr>
        <p:spPr bwMode="auto">
          <a:xfrm>
            <a:off x="369665" y="3231664"/>
            <a:ext cx="29793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B207DE-566C-4A03-A7FB-832F1B054D6B}"/>
              </a:ext>
            </a:extLst>
          </p:cNvPr>
          <p:cNvSpPr txBox="1"/>
          <p:nvPr/>
        </p:nvSpPr>
        <p:spPr>
          <a:xfrm>
            <a:off x="1834678" y="357426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CE30C-FAC0-49D1-BC12-2D2E6407C17B}"/>
              </a:ext>
            </a:extLst>
          </p:cNvPr>
          <p:cNvSpPr txBox="1"/>
          <p:nvPr/>
        </p:nvSpPr>
        <p:spPr>
          <a:xfrm>
            <a:off x="2164848" y="357426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FD3DD-FED5-4938-8B06-CD77E5C85125}"/>
              </a:ext>
            </a:extLst>
          </p:cNvPr>
          <p:cNvSpPr txBox="1"/>
          <p:nvPr/>
        </p:nvSpPr>
        <p:spPr>
          <a:xfrm>
            <a:off x="1642098" y="247107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863DB2-C93B-4435-9899-A33F8C1B2C07}"/>
              </a:ext>
            </a:extLst>
          </p:cNvPr>
          <p:cNvGrpSpPr/>
          <p:nvPr/>
        </p:nvGrpSpPr>
        <p:grpSpPr>
          <a:xfrm>
            <a:off x="3146283" y="1268015"/>
            <a:ext cx="3361688" cy="3430587"/>
            <a:chOff x="3147124" y="1052830"/>
            <a:chExt cx="3361688" cy="3430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04560-F487-4044-95EE-CE4043003766}"/>
                </a:ext>
              </a:extLst>
            </p:cNvPr>
            <p:cNvSpPr/>
            <p:nvPr/>
          </p:nvSpPr>
          <p:spPr bwMode="auto">
            <a:xfrm>
              <a:off x="3147124" y="1052830"/>
              <a:ext cx="3283792" cy="33909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25% Threshold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10BC88-825C-4604-9C9C-8649A0909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84790" y="3529908"/>
              <a:ext cx="635362" cy="43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A83419-7758-4583-AD87-5E357586B1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9130" y="1842639"/>
              <a:ext cx="0" cy="2209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02B111-2E62-4B80-B3BF-141B5287C5E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79130" y="4052439"/>
              <a:ext cx="2514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ACF089-F16E-4A92-942E-BB8ED10CEE36}"/>
                </a:ext>
              </a:extLst>
            </p:cNvPr>
            <p:cNvSpPr txBox="1"/>
            <p:nvPr/>
          </p:nvSpPr>
          <p:spPr>
            <a:xfrm>
              <a:off x="4325135" y="4221807"/>
              <a:ext cx="1053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Predictor (X1)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F37938-12C0-40A5-AEFF-23CBB3AC4551}"/>
                </a:ext>
              </a:extLst>
            </p:cNvPr>
            <p:cNvSpPr txBox="1"/>
            <p:nvPr/>
          </p:nvSpPr>
          <p:spPr>
            <a:xfrm rot="16200000">
              <a:off x="2937401" y="2490097"/>
              <a:ext cx="7938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Target (y)</a:t>
              </a: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4500838-391B-4C32-A1F8-E18A25A858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98227" y="2445121"/>
              <a:ext cx="1856728" cy="108201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3DACAF-95D1-4EB7-A3E1-1565A793D1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9926" y="2445121"/>
              <a:ext cx="5488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BE1A37-B08A-43DC-9A39-3C70E267D7F0}"/>
                </a:ext>
              </a:extLst>
            </p:cNvPr>
            <p:cNvSpPr/>
            <p:nvPr/>
          </p:nvSpPr>
          <p:spPr bwMode="auto">
            <a:xfrm>
              <a:off x="5277373" y="2401264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8D1DE4C-CF16-4211-8F8F-32A2573F3BEA}"/>
                </a:ext>
              </a:extLst>
            </p:cNvPr>
            <p:cNvSpPr/>
            <p:nvPr/>
          </p:nvSpPr>
          <p:spPr bwMode="auto">
            <a:xfrm>
              <a:off x="5491998" y="2401264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ABC10F-B7A2-409B-B10E-0E9B4EE8CD50}"/>
                </a:ext>
              </a:extLst>
            </p:cNvPr>
            <p:cNvSpPr/>
            <p:nvPr/>
          </p:nvSpPr>
          <p:spPr bwMode="auto">
            <a:xfrm>
              <a:off x="5821316" y="2406778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077CB0-8A2B-4ADA-9B48-7B20159FC656}"/>
                </a:ext>
              </a:extLst>
            </p:cNvPr>
            <p:cNvSpPr/>
            <p:nvPr/>
          </p:nvSpPr>
          <p:spPr bwMode="auto">
            <a:xfrm>
              <a:off x="5634248" y="2401264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2A2A4E4-FDC2-42EC-B1A1-53AB85F05F12}"/>
                </a:ext>
              </a:extLst>
            </p:cNvPr>
            <p:cNvSpPr/>
            <p:nvPr/>
          </p:nvSpPr>
          <p:spPr bwMode="auto">
            <a:xfrm>
              <a:off x="5946168" y="2406778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F7F1F8-0DCA-451B-A6E7-A684DE8E750E}"/>
                </a:ext>
              </a:extLst>
            </p:cNvPr>
            <p:cNvSpPr/>
            <p:nvPr/>
          </p:nvSpPr>
          <p:spPr bwMode="auto">
            <a:xfrm>
              <a:off x="6063498" y="2407021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A155F0-225B-4344-93F0-A4BCC0E2D69C}"/>
                </a:ext>
              </a:extLst>
            </p:cNvPr>
            <p:cNvSpPr/>
            <p:nvPr/>
          </p:nvSpPr>
          <p:spPr bwMode="auto">
            <a:xfrm>
              <a:off x="6392816" y="2407021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714B54-40E6-4F11-853D-00094889729F}"/>
                </a:ext>
              </a:extLst>
            </p:cNvPr>
            <p:cNvSpPr/>
            <p:nvPr/>
          </p:nvSpPr>
          <p:spPr bwMode="auto">
            <a:xfrm>
              <a:off x="6205748" y="2407021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48223AF-2815-4674-873F-EDD3023EEE8E}"/>
                </a:ext>
              </a:extLst>
            </p:cNvPr>
            <p:cNvSpPr/>
            <p:nvPr/>
          </p:nvSpPr>
          <p:spPr bwMode="auto">
            <a:xfrm>
              <a:off x="4851882" y="2401176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6DC130-9566-4949-8CB2-1E1397C89BF4}"/>
                </a:ext>
              </a:extLst>
            </p:cNvPr>
            <p:cNvSpPr/>
            <p:nvPr/>
          </p:nvSpPr>
          <p:spPr bwMode="auto">
            <a:xfrm>
              <a:off x="3529120" y="3488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1E74B6-87E0-44CA-92EC-A958192147E9}"/>
                </a:ext>
              </a:extLst>
            </p:cNvPr>
            <p:cNvSpPr/>
            <p:nvPr/>
          </p:nvSpPr>
          <p:spPr bwMode="auto">
            <a:xfrm>
              <a:off x="3646450" y="348903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1C5A72-24A9-4A07-971B-4B20AFF4BB5C}"/>
                </a:ext>
              </a:extLst>
            </p:cNvPr>
            <p:cNvSpPr/>
            <p:nvPr/>
          </p:nvSpPr>
          <p:spPr bwMode="auto">
            <a:xfrm>
              <a:off x="3975768" y="3494545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81D06-2F05-4477-8D69-5C7464332360}"/>
                </a:ext>
              </a:extLst>
            </p:cNvPr>
            <p:cNvSpPr/>
            <p:nvPr/>
          </p:nvSpPr>
          <p:spPr bwMode="auto">
            <a:xfrm>
              <a:off x="3788700" y="348903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B46CB82-37E1-4F9B-87D6-B8E4481429B7}"/>
                </a:ext>
              </a:extLst>
            </p:cNvPr>
            <p:cNvSpPr/>
            <p:nvPr/>
          </p:nvSpPr>
          <p:spPr bwMode="auto">
            <a:xfrm>
              <a:off x="4100620" y="3494545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85306D-7434-454E-B53D-1E7E2D6A2F31}"/>
                </a:ext>
              </a:extLst>
            </p:cNvPr>
            <p:cNvSpPr/>
            <p:nvPr/>
          </p:nvSpPr>
          <p:spPr bwMode="auto">
            <a:xfrm>
              <a:off x="4217950" y="3494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47CC788-3F19-4E9F-9D8F-0EA0810065F8}"/>
                </a:ext>
              </a:extLst>
            </p:cNvPr>
            <p:cNvSpPr/>
            <p:nvPr/>
          </p:nvSpPr>
          <p:spPr bwMode="auto">
            <a:xfrm>
              <a:off x="4547268" y="3494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7185343-B96F-4D64-BF53-82F1717286B6}"/>
                </a:ext>
              </a:extLst>
            </p:cNvPr>
            <p:cNvSpPr/>
            <p:nvPr/>
          </p:nvSpPr>
          <p:spPr bwMode="auto">
            <a:xfrm>
              <a:off x="4360200" y="3494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AB4E5C-5E7E-4D5C-B7B4-633E08359117}"/>
                </a:ext>
              </a:extLst>
            </p:cNvPr>
            <p:cNvSpPr/>
            <p:nvPr/>
          </p:nvSpPr>
          <p:spPr bwMode="auto">
            <a:xfrm>
              <a:off x="4892346" y="349798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851B54-3CC2-42DD-A6A5-40BAC36870A0}"/>
                </a:ext>
              </a:extLst>
            </p:cNvPr>
            <p:cNvSpPr/>
            <p:nvPr/>
          </p:nvSpPr>
          <p:spPr bwMode="auto">
            <a:xfrm>
              <a:off x="5043808" y="349798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16E7F5-A597-453B-8522-4CB167D83322}"/>
                </a:ext>
              </a:extLst>
            </p:cNvPr>
            <p:cNvSpPr/>
            <p:nvPr/>
          </p:nvSpPr>
          <p:spPr bwMode="auto">
            <a:xfrm>
              <a:off x="5382004" y="3497183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20D345-605B-49BC-BFDD-71F9F438FB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6444" y="3366640"/>
              <a:ext cx="2979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17B924-3291-42F8-B86E-A825D05E3160}"/>
                </a:ext>
              </a:extLst>
            </p:cNvPr>
            <p:cNvSpPr txBox="1"/>
            <p:nvPr/>
          </p:nvSpPr>
          <p:spPr>
            <a:xfrm>
              <a:off x="4944143" y="3403052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3E051C-7AD5-483D-BCF2-D7D68ADAFB50}"/>
                </a:ext>
              </a:extLst>
            </p:cNvPr>
            <p:cNvSpPr txBox="1"/>
            <p:nvPr/>
          </p:nvSpPr>
          <p:spPr>
            <a:xfrm>
              <a:off x="5274313" y="3403052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265D07-4BF8-45F2-8B25-9E14EA606BBF}"/>
                </a:ext>
              </a:extLst>
            </p:cNvPr>
            <p:cNvSpPr txBox="1"/>
            <p:nvPr/>
          </p:nvSpPr>
          <p:spPr>
            <a:xfrm>
              <a:off x="4791636" y="3403052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X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B474FD-1E6F-499B-99B8-A65B549F7A39}"/>
              </a:ext>
            </a:extLst>
          </p:cNvPr>
          <p:cNvGrpSpPr/>
          <p:nvPr/>
        </p:nvGrpSpPr>
        <p:grpSpPr>
          <a:xfrm>
            <a:off x="5816840" y="1268262"/>
            <a:ext cx="3361688" cy="3430587"/>
            <a:chOff x="3147124" y="1052830"/>
            <a:chExt cx="3361688" cy="343058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8473122-6D73-452F-9EBA-0FA97603D248}"/>
                </a:ext>
              </a:extLst>
            </p:cNvPr>
            <p:cNvSpPr/>
            <p:nvPr/>
          </p:nvSpPr>
          <p:spPr bwMode="auto">
            <a:xfrm>
              <a:off x="3147124" y="1052830"/>
              <a:ext cx="3283792" cy="33909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95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% Threshold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5B51AD-5397-4627-804A-8F2A0F701F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84790" y="3529908"/>
              <a:ext cx="635362" cy="43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C7FFF06-20B7-4D49-B9FF-16F9A30A28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9130" y="1842639"/>
              <a:ext cx="0" cy="2209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181263-3C80-47CF-B666-7960C625E3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79130" y="4052439"/>
              <a:ext cx="2514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1EE2E5-2D16-4610-B68F-AD51C01F6F21}"/>
                </a:ext>
              </a:extLst>
            </p:cNvPr>
            <p:cNvSpPr txBox="1"/>
            <p:nvPr/>
          </p:nvSpPr>
          <p:spPr>
            <a:xfrm>
              <a:off x="4325135" y="4221807"/>
              <a:ext cx="1053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Predictor (X1)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275FF9-25CA-4A4C-9954-9F0AB80903B6}"/>
                </a:ext>
              </a:extLst>
            </p:cNvPr>
            <p:cNvSpPr txBox="1"/>
            <p:nvPr/>
          </p:nvSpPr>
          <p:spPr>
            <a:xfrm rot="16200000">
              <a:off x="2937401" y="2490097"/>
              <a:ext cx="7938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Target (y)</a:t>
              </a:r>
            </a:p>
          </p:txBody>
        </p: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CACA8BE0-D679-40DD-839B-146D8B38440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98227" y="2445121"/>
              <a:ext cx="1856728" cy="108201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7A3CB2-6893-4629-B969-8ECC7092DD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9926" y="2445121"/>
              <a:ext cx="5488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0E160F-4F87-4D1F-9944-1233003AD6C7}"/>
                </a:ext>
              </a:extLst>
            </p:cNvPr>
            <p:cNvSpPr/>
            <p:nvPr/>
          </p:nvSpPr>
          <p:spPr bwMode="auto">
            <a:xfrm>
              <a:off x="5277373" y="2401264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C3C5D83-A577-41E6-9D27-DEC4DC29CB32}"/>
                </a:ext>
              </a:extLst>
            </p:cNvPr>
            <p:cNvSpPr/>
            <p:nvPr/>
          </p:nvSpPr>
          <p:spPr bwMode="auto">
            <a:xfrm>
              <a:off x="5491998" y="2401264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1596A29-63C8-4065-8CA1-EA57D160F418}"/>
                </a:ext>
              </a:extLst>
            </p:cNvPr>
            <p:cNvSpPr/>
            <p:nvPr/>
          </p:nvSpPr>
          <p:spPr bwMode="auto">
            <a:xfrm>
              <a:off x="5821316" y="2406778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AC291A-B933-478C-8846-673CEB890BF4}"/>
                </a:ext>
              </a:extLst>
            </p:cNvPr>
            <p:cNvSpPr/>
            <p:nvPr/>
          </p:nvSpPr>
          <p:spPr bwMode="auto">
            <a:xfrm>
              <a:off x="5634248" y="2401264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92BA519-6282-42BD-A070-E98FBA32A2ED}"/>
                </a:ext>
              </a:extLst>
            </p:cNvPr>
            <p:cNvSpPr/>
            <p:nvPr/>
          </p:nvSpPr>
          <p:spPr bwMode="auto">
            <a:xfrm>
              <a:off x="5946168" y="2406778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C49805A-D996-44F5-B55D-C153CB24639D}"/>
                </a:ext>
              </a:extLst>
            </p:cNvPr>
            <p:cNvSpPr/>
            <p:nvPr/>
          </p:nvSpPr>
          <p:spPr bwMode="auto">
            <a:xfrm>
              <a:off x="6063498" y="2407021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66AC6A2-9B54-4723-8302-CEF03AB90428}"/>
                </a:ext>
              </a:extLst>
            </p:cNvPr>
            <p:cNvSpPr/>
            <p:nvPr/>
          </p:nvSpPr>
          <p:spPr bwMode="auto">
            <a:xfrm>
              <a:off x="6392816" y="2407021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33ED629-22C7-4CD3-9858-BAA44DD4CF21}"/>
                </a:ext>
              </a:extLst>
            </p:cNvPr>
            <p:cNvSpPr/>
            <p:nvPr/>
          </p:nvSpPr>
          <p:spPr bwMode="auto">
            <a:xfrm>
              <a:off x="6205748" y="2407021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C213E9B-417A-42D2-969F-C8535A892248}"/>
                </a:ext>
              </a:extLst>
            </p:cNvPr>
            <p:cNvSpPr/>
            <p:nvPr/>
          </p:nvSpPr>
          <p:spPr bwMode="auto">
            <a:xfrm>
              <a:off x="4851882" y="2401176"/>
              <a:ext cx="76200" cy="762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370456-5554-4F90-AA26-734783131926}"/>
                </a:ext>
              </a:extLst>
            </p:cNvPr>
            <p:cNvSpPr/>
            <p:nvPr/>
          </p:nvSpPr>
          <p:spPr bwMode="auto">
            <a:xfrm>
              <a:off x="3529120" y="3488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370FDB8-D55F-4DE9-A5C3-CEC88FD35BCE}"/>
                </a:ext>
              </a:extLst>
            </p:cNvPr>
            <p:cNvSpPr/>
            <p:nvPr/>
          </p:nvSpPr>
          <p:spPr bwMode="auto">
            <a:xfrm>
              <a:off x="3646450" y="348903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480142C-0998-445C-9B9A-4CBFFBFDB598}"/>
                </a:ext>
              </a:extLst>
            </p:cNvPr>
            <p:cNvSpPr/>
            <p:nvPr/>
          </p:nvSpPr>
          <p:spPr bwMode="auto">
            <a:xfrm>
              <a:off x="3975768" y="3494545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E120136-7FB7-46C5-928D-CE232E2817B6}"/>
                </a:ext>
              </a:extLst>
            </p:cNvPr>
            <p:cNvSpPr/>
            <p:nvPr/>
          </p:nvSpPr>
          <p:spPr bwMode="auto">
            <a:xfrm>
              <a:off x="3788700" y="348903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9A946D7-660B-4B6A-9A14-CAF217C34E7C}"/>
                </a:ext>
              </a:extLst>
            </p:cNvPr>
            <p:cNvSpPr/>
            <p:nvPr/>
          </p:nvSpPr>
          <p:spPr bwMode="auto">
            <a:xfrm>
              <a:off x="4100620" y="3494545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57B8DAB-335A-4113-925D-128715B5C3B3}"/>
                </a:ext>
              </a:extLst>
            </p:cNvPr>
            <p:cNvSpPr/>
            <p:nvPr/>
          </p:nvSpPr>
          <p:spPr bwMode="auto">
            <a:xfrm>
              <a:off x="4217950" y="3494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1AA112D-4D5C-464E-BB45-C6C9326220C7}"/>
                </a:ext>
              </a:extLst>
            </p:cNvPr>
            <p:cNvSpPr/>
            <p:nvPr/>
          </p:nvSpPr>
          <p:spPr bwMode="auto">
            <a:xfrm>
              <a:off x="4547268" y="3494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F993DC9-00C6-467A-9359-84759D50E435}"/>
                </a:ext>
              </a:extLst>
            </p:cNvPr>
            <p:cNvSpPr/>
            <p:nvPr/>
          </p:nvSpPr>
          <p:spPr bwMode="auto">
            <a:xfrm>
              <a:off x="4360200" y="3494788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531F17B-044C-494D-A945-64DFC42A4E6B}"/>
                </a:ext>
              </a:extLst>
            </p:cNvPr>
            <p:cNvSpPr/>
            <p:nvPr/>
          </p:nvSpPr>
          <p:spPr bwMode="auto">
            <a:xfrm>
              <a:off x="4892346" y="349798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E66A33E-D35F-4393-B270-AFCFCBB288D1}"/>
                </a:ext>
              </a:extLst>
            </p:cNvPr>
            <p:cNvSpPr/>
            <p:nvPr/>
          </p:nvSpPr>
          <p:spPr bwMode="auto">
            <a:xfrm>
              <a:off x="5043808" y="3497981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80533B8-3E73-49C8-8943-0E5CD7839B2D}"/>
                </a:ext>
              </a:extLst>
            </p:cNvPr>
            <p:cNvSpPr/>
            <p:nvPr/>
          </p:nvSpPr>
          <p:spPr bwMode="auto">
            <a:xfrm>
              <a:off x="5382004" y="3497183"/>
              <a:ext cx="76200" cy="76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0B344D-D602-442E-BF4C-B83752E7C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8507" y="2531217"/>
              <a:ext cx="297934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602E23-7C3E-4E0C-B83A-C57ED79C114C}"/>
              </a:ext>
            </a:extLst>
          </p:cNvPr>
          <p:cNvSpPr txBox="1"/>
          <p:nvPr/>
        </p:nvSpPr>
        <p:spPr>
          <a:xfrm>
            <a:off x="7852303" y="251617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60760-84FA-4C29-9FC6-0781C7E1353E}"/>
              </a:ext>
            </a:extLst>
          </p:cNvPr>
          <p:cNvSpPr txBox="1"/>
          <p:nvPr/>
        </p:nvSpPr>
        <p:spPr>
          <a:xfrm>
            <a:off x="7427446" y="252302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876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A680DC-49F5-4496-84AA-41BF98B24BB0}"/>
              </a:ext>
            </a:extLst>
          </p:cNvPr>
          <p:cNvSpPr/>
          <p:nvPr/>
        </p:nvSpPr>
        <p:spPr bwMode="auto">
          <a:xfrm>
            <a:off x="120533" y="1274517"/>
            <a:ext cx="3190304" cy="3390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6C279D-856B-42A1-93DB-C25989B792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6611" y="3677618"/>
            <a:ext cx="635362" cy="43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8" y="478083"/>
            <a:ext cx="7886700" cy="692663"/>
          </a:xfrm>
        </p:spPr>
        <p:txBody>
          <a:bodyPr/>
          <a:lstStyle/>
          <a:p>
            <a:r>
              <a:rPr lang="en-US" dirty="0"/>
              <a:t>Example2 – Threshold 25%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794EB2-2850-4E79-A5BC-EE8D3DEB38CD}"/>
              </a:ext>
            </a:extLst>
          </p:cNvPr>
          <p:cNvCxnSpPr>
            <a:cxnSpLocks/>
          </p:cNvCxnSpPr>
          <p:nvPr/>
        </p:nvCxnSpPr>
        <p:spPr bwMode="auto">
          <a:xfrm>
            <a:off x="320951" y="1990349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52DD79A-18FA-4A70-B726-AE1C3CE2B8F0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951" y="4200149"/>
            <a:ext cx="2514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92AAFE-8FA7-489F-BFFA-EB28B17B7CDE}"/>
              </a:ext>
            </a:extLst>
          </p:cNvPr>
          <p:cNvSpPr txBox="1"/>
          <p:nvPr/>
        </p:nvSpPr>
        <p:spPr>
          <a:xfrm>
            <a:off x="1166956" y="4369517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Predictor (X1)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88CB1F-B4A1-4E44-AFDF-13F44BB287A1}"/>
              </a:ext>
            </a:extLst>
          </p:cNvPr>
          <p:cNvSpPr txBox="1"/>
          <p:nvPr/>
        </p:nvSpPr>
        <p:spPr>
          <a:xfrm rot="16200000">
            <a:off x="-175698" y="271178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Target (y)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98778A6-6538-462F-9088-45577C6E2601}"/>
              </a:ext>
            </a:extLst>
          </p:cNvPr>
          <p:cNvCxnSpPr>
            <a:cxnSpLocks/>
          </p:cNvCxnSpPr>
          <p:nvPr/>
        </p:nvCxnSpPr>
        <p:spPr bwMode="auto">
          <a:xfrm flipV="1">
            <a:off x="940048" y="2592831"/>
            <a:ext cx="1856728" cy="10820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AB9BEB2-9D55-4C28-BA12-0C6BC39929B8}"/>
              </a:ext>
            </a:extLst>
          </p:cNvPr>
          <p:cNvCxnSpPr>
            <a:cxnSpLocks/>
          </p:cNvCxnSpPr>
          <p:nvPr/>
        </p:nvCxnSpPr>
        <p:spPr bwMode="auto">
          <a:xfrm>
            <a:off x="2801747" y="2592831"/>
            <a:ext cx="54888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87BFA75F-82F0-4873-93D3-CA2A393C3039}"/>
              </a:ext>
            </a:extLst>
          </p:cNvPr>
          <p:cNvSpPr/>
          <p:nvPr/>
        </p:nvSpPr>
        <p:spPr bwMode="auto">
          <a:xfrm>
            <a:off x="2119194" y="2548974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9D40E0F-C072-4012-94F8-F41A426717B1}"/>
              </a:ext>
            </a:extLst>
          </p:cNvPr>
          <p:cNvSpPr/>
          <p:nvPr/>
        </p:nvSpPr>
        <p:spPr bwMode="auto">
          <a:xfrm>
            <a:off x="2333819" y="2548974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EC5B77A-DE85-4847-B338-E861578A62C9}"/>
              </a:ext>
            </a:extLst>
          </p:cNvPr>
          <p:cNvSpPr/>
          <p:nvPr/>
        </p:nvSpPr>
        <p:spPr bwMode="auto">
          <a:xfrm>
            <a:off x="2663137" y="2554488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D70451A-A937-47F5-BEF1-79E1E0EF3C27}"/>
              </a:ext>
            </a:extLst>
          </p:cNvPr>
          <p:cNvSpPr/>
          <p:nvPr/>
        </p:nvSpPr>
        <p:spPr bwMode="auto">
          <a:xfrm>
            <a:off x="2476069" y="2548974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A09535-F891-48F6-854C-A4607E80A4D7}"/>
              </a:ext>
            </a:extLst>
          </p:cNvPr>
          <p:cNvSpPr/>
          <p:nvPr/>
        </p:nvSpPr>
        <p:spPr bwMode="auto">
          <a:xfrm>
            <a:off x="2787989" y="2554488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E2C81FC-F5FD-4969-BAF7-6AE4EFC802C2}"/>
              </a:ext>
            </a:extLst>
          </p:cNvPr>
          <p:cNvSpPr/>
          <p:nvPr/>
        </p:nvSpPr>
        <p:spPr bwMode="auto">
          <a:xfrm>
            <a:off x="2905319" y="2554731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E82857-5D6E-453E-92B9-53F1995776C8}"/>
              </a:ext>
            </a:extLst>
          </p:cNvPr>
          <p:cNvSpPr/>
          <p:nvPr/>
        </p:nvSpPr>
        <p:spPr bwMode="auto">
          <a:xfrm>
            <a:off x="3234637" y="2554731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F1C2E6-DD17-4625-94B5-38CD018BCEEF}"/>
              </a:ext>
            </a:extLst>
          </p:cNvPr>
          <p:cNvSpPr/>
          <p:nvPr/>
        </p:nvSpPr>
        <p:spPr bwMode="auto">
          <a:xfrm>
            <a:off x="3047569" y="2554731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542AB57-531E-47A1-8ED8-68E0587793ED}"/>
              </a:ext>
            </a:extLst>
          </p:cNvPr>
          <p:cNvSpPr/>
          <p:nvPr/>
        </p:nvSpPr>
        <p:spPr bwMode="auto">
          <a:xfrm>
            <a:off x="1693703" y="2548886"/>
            <a:ext cx="76200" cy="76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60B3EE-C87E-486C-B41D-3BD2522DB45F}"/>
              </a:ext>
            </a:extLst>
          </p:cNvPr>
          <p:cNvSpPr/>
          <p:nvPr/>
        </p:nvSpPr>
        <p:spPr bwMode="auto">
          <a:xfrm>
            <a:off x="370941" y="363649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328F10-8AAD-4D8A-9620-14D626BA5039}"/>
              </a:ext>
            </a:extLst>
          </p:cNvPr>
          <p:cNvSpPr/>
          <p:nvPr/>
        </p:nvSpPr>
        <p:spPr bwMode="auto">
          <a:xfrm>
            <a:off x="488271" y="3636741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AAF2630-25A8-4546-8181-1F525FB5388C}"/>
              </a:ext>
            </a:extLst>
          </p:cNvPr>
          <p:cNvSpPr/>
          <p:nvPr/>
        </p:nvSpPr>
        <p:spPr bwMode="auto">
          <a:xfrm>
            <a:off x="817589" y="3642255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CA5312-D8BC-46EB-B2CD-42117DD446C6}"/>
              </a:ext>
            </a:extLst>
          </p:cNvPr>
          <p:cNvSpPr/>
          <p:nvPr/>
        </p:nvSpPr>
        <p:spPr bwMode="auto">
          <a:xfrm>
            <a:off x="630521" y="3636741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62000C8-C6FE-407C-ADA3-70D9897EDB7E}"/>
              </a:ext>
            </a:extLst>
          </p:cNvPr>
          <p:cNvSpPr/>
          <p:nvPr/>
        </p:nvSpPr>
        <p:spPr bwMode="auto">
          <a:xfrm>
            <a:off x="942441" y="3642255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683ADE-5A4B-4214-8E3B-354499B22123}"/>
              </a:ext>
            </a:extLst>
          </p:cNvPr>
          <p:cNvSpPr/>
          <p:nvPr/>
        </p:nvSpPr>
        <p:spPr bwMode="auto">
          <a:xfrm>
            <a:off x="1059771" y="364249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70BF8A-E4ED-4E3B-BC0C-CADA3A9BA933}"/>
              </a:ext>
            </a:extLst>
          </p:cNvPr>
          <p:cNvSpPr/>
          <p:nvPr/>
        </p:nvSpPr>
        <p:spPr bwMode="auto">
          <a:xfrm>
            <a:off x="1389089" y="364249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785C62E-C28E-4BB5-A671-8F7C10B1A13E}"/>
              </a:ext>
            </a:extLst>
          </p:cNvPr>
          <p:cNvSpPr/>
          <p:nvPr/>
        </p:nvSpPr>
        <p:spPr bwMode="auto">
          <a:xfrm>
            <a:off x="1202021" y="3642498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D259221-15E8-4D7E-84B4-A52AC039E869}"/>
              </a:ext>
            </a:extLst>
          </p:cNvPr>
          <p:cNvSpPr/>
          <p:nvPr/>
        </p:nvSpPr>
        <p:spPr bwMode="auto">
          <a:xfrm>
            <a:off x="1734167" y="3645691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041C34-78D6-49C2-BA6A-A6FCE1E26B0D}"/>
              </a:ext>
            </a:extLst>
          </p:cNvPr>
          <p:cNvSpPr/>
          <p:nvPr/>
        </p:nvSpPr>
        <p:spPr bwMode="auto">
          <a:xfrm>
            <a:off x="1885629" y="3645691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D861BC-8AEE-4928-BF13-1D7506E15D83}"/>
              </a:ext>
            </a:extLst>
          </p:cNvPr>
          <p:cNvSpPr/>
          <p:nvPr/>
        </p:nvSpPr>
        <p:spPr bwMode="auto">
          <a:xfrm>
            <a:off x="2223825" y="3644893"/>
            <a:ext cx="76200" cy="76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F1E6B-0073-45F8-98B6-564F9671F707}"/>
              </a:ext>
            </a:extLst>
          </p:cNvPr>
          <p:cNvSpPr txBox="1"/>
          <p:nvPr/>
        </p:nvSpPr>
        <p:spPr>
          <a:xfrm>
            <a:off x="1996874" y="4170769"/>
            <a:ext cx="899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48B01-1E98-4ACB-9824-EF04B69FF12A}"/>
              </a:ext>
            </a:extLst>
          </p:cNvPr>
          <p:cNvCxnSpPr/>
          <p:nvPr/>
        </p:nvCxnSpPr>
        <p:spPr bwMode="auto">
          <a:xfrm>
            <a:off x="320951" y="3478665"/>
            <a:ext cx="29793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E6ED60-68BB-4A08-94FD-F0677B2EE21E}"/>
              </a:ext>
            </a:extLst>
          </p:cNvPr>
          <p:cNvSpPr txBox="1"/>
          <p:nvPr/>
        </p:nvSpPr>
        <p:spPr>
          <a:xfrm>
            <a:off x="2329911" y="3278577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Threshold 25%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207DE-566C-4A03-A7FB-832F1B054D6B}"/>
              </a:ext>
            </a:extLst>
          </p:cNvPr>
          <p:cNvSpPr txBox="1"/>
          <p:nvPr/>
        </p:nvSpPr>
        <p:spPr>
          <a:xfrm>
            <a:off x="1785964" y="355076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CE30C-FAC0-49D1-BC12-2D2E6407C17B}"/>
              </a:ext>
            </a:extLst>
          </p:cNvPr>
          <p:cNvSpPr txBox="1"/>
          <p:nvPr/>
        </p:nvSpPr>
        <p:spPr>
          <a:xfrm>
            <a:off x="2116134" y="355076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8CB36-D6CE-4768-A8DE-6E821FB7DC5F}"/>
              </a:ext>
            </a:extLst>
          </p:cNvPr>
          <p:cNvSpPr txBox="1"/>
          <p:nvPr/>
        </p:nvSpPr>
        <p:spPr>
          <a:xfrm>
            <a:off x="1633457" y="355097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E01FB-955A-42CA-8F7C-197C2D7E5879}"/>
              </a:ext>
            </a:extLst>
          </p:cNvPr>
          <p:cNvSpPr txBox="1"/>
          <p:nvPr/>
        </p:nvSpPr>
        <p:spPr>
          <a:xfrm>
            <a:off x="3310837" y="1308490"/>
            <a:ext cx="5961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train a 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logistic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classifier</a:t>
            </a:r>
          </a:p>
          <a:p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logClassifier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7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logClassifier.fit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train_X,train_y</a:t>
            </a:r>
            <a: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7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0.25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 = 0.25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validation_predictions_threshold25 = 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logClassifier.predict_proba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valid_X</a:t>
            </a:r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)[:,1] &gt; THRESHOLD, 1, 0)</a:t>
            </a:r>
          </a:p>
          <a:p>
            <a:r>
              <a:rPr lang="en-US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validation_predictions_threshold25</a:t>
            </a:r>
          </a:p>
          <a:p>
            <a:endParaRPr lang="fr-FR" sz="7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vs </a:t>
            </a:r>
            <a:r>
              <a:rPr lang="fr-FR" sz="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fr-FR" sz="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validation values</a:t>
            </a:r>
            <a:endParaRPr lang="fr-FR" sz="7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"predicted"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:validation_predictions_threshold25, </a:t>
            </a:r>
            <a:r>
              <a:rPr lang="en-US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"actual"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valid_y</a:t>
            </a:r>
            <a:r>
              <a:rPr 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8BC0C8-2A2F-4637-818F-0CB7B6B74B23}"/>
              </a:ext>
            </a:extLst>
          </p:cNvPr>
          <p:cNvSpPr txBox="1"/>
          <p:nvPr/>
        </p:nvSpPr>
        <p:spPr>
          <a:xfrm>
            <a:off x="4508500" y="4693452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Class08_Example2 notebook</a:t>
            </a:r>
          </a:p>
        </p:txBody>
      </p:sp>
    </p:spTree>
    <p:extLst>
      <p:ext uri="{BB962C8B-B14F-4D97-AF65-F5344CB8AC3E}">
        <p14:creationId xmlns:p14="http://schemas.microsoft.com/office/powerpoint/2010/main" val="2331124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AFEE-42DB-44A2-B599-FEE6EE47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Example3 – Hyperparameter Tuning Logistic Regression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B054C-79E7-437B-BE92-9B5794A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76A9B6-E4F7-4790-A1EF-E34072007162}"/>
              </a:ext>
            </a:extLst>
          </p:cNvPr>
          <p:cNvSpPr txBox="1"/>
          <p:nvPr/>
        </p:nvSpPr>
        <p:spPr>
          <a:xfrm>
            <a:off x="2553729" y="2793363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Week08_Example3 notebook</a:t>
            </a:r>
          </a:p>
        </p:txBody>
      </p:sp>
    </p:spTree>
    <p:extLst>
      <p:ext uri="{BB962C8B-B14F-4D97-AF65-F5344CB8AC3E}">
        <p14:creationId xmlns:p14="http://schemas.microsoft.com/office/powerpoint/2010/main" val="178534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D0D3-D6CE-4F35-8EDA-66A7955E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for “Blue Green” sample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48A1EE-DD28-4EDF-99F0-B4CF30F5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140120" cy="3263504"/>
          </a:xfrm>
        </p:spPr>
        <p:txBody>
          <a:bodyPr/>
          <a:lstStyle/>
          <a:p>
            <a:r>
              <a:rPr lang="en-US" sz="2000" dirty="0"/>
              <a:t>The plot to the right is a ROC plot of our logistic regression example (Green or Blue). </a:t>
            </a:r>
          </a:p>
          <a:p>
            <a:endParaRPr lang="en-US" sz="2000" dirty="0"/>
          </a:p>
          <a:p>
            <a:r>
              <a:rPr lang="en-US" sz="1200" dirty="0"/>
              <a:t>Note: Since it’s a small sample, it’s a “rough” or jagged curve. As we work with even larger samples we find a “smoother” curve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A5820B-541A-4ED2-8AA8-9FAF5C13C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23975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8C2E3-A36E-466F-9940-0FDADA33A7AA}"/>
              </a:ext>
            </a:extLst>
          </p:cNvPr>
          <p:cNvSpPr txBox="1"/>
          <p:nvPr/>
        </p:nvSpPr>
        <p:spPr>
          <a:xfrm>
            <a:off x="4401820" y="4123031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Class08_Example4 notebook</a:t>
            </a:r>
          </a:p>
        </p:txBody>
      </p:sp>
    </p:spTree>
    <p:extLst>
      <p:ext uri="{BB962C8B-B14F-4D97-AF65-F5344CB8AC3E}">
        <p14:creationId xmlns:p14="http://schemas.microsoft.com/office/powerpoint/2010/main" val="4458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3994-A6BD-A2B3-F932-6248E44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Model Evaluation:</a:t>
            </a:r>
            <a:br>
              <a:rPr lang="en-US" dirty="0"/>
            </a:br>
            <a:r>
              <a:rPr lang="en-US" dirty="0" err="1"/>
              <a:t>Fbeta’s</a:t>
            </a:r>
            <a:r>
              <a:rPr lang="en-US" dirty="0"/>
              <a:t>, ROC AUC, PR AUC</a:t>
            </a:r>
          </a:p>
        </p:txBody>
      </p:sp>
    </p:spTree>
    <p:extLst>
      <p:ext uri="{BB962C8B-B14F-4D97-AF65-F5344CB8AC3E}">
        <p14:creationId xmlns:p14="http://schemas.microsoft.com/office/powerpoint/2010/main" val="1768715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D0D3-D6CE-4F35-8EDA-66A7955E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AAAE-64FF-4FB2-959C-938E73DD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relationship between Precision and Recall for various thresholds.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AD41-26B3-4E2C-9AFA-1BD116D8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F49289-8F74-402F-87DF-16C101C97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18" y="1356154"/>
            <a:ext cx="3205162" cy="25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786C09-782C-4B6E-97CD-1A469A97115B}"/>
              </a:ext>
            </a:extLst>
          </p:cNvPr>
          <p:cNvCxnSpPr>
            <a:cxnSpLocks/>
          </p:cNvCxnSpPr>
          <p:nvPr/>
        </p:nvCxnSpPr>
        <p:spPr bwMode="auto">
          <a:xfrm>
            <a:off x="5521960" y="2881630"/>
            <a:ext cx="27990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8518CC-BEA1-47DE-B591-FD5EC8477FB4}"/>
              </a:ext>
            </a:extLst>
          </p:cNvPr>
          <p:cNvCxnSpPr>
            <a:cxnSpLocks/>
          </p:cNvCxnSpPr>
          <p:nvPr/>
        </p:nvCxnSpPr>
        <p:spPr bwMode="auto">
          <a:xfrm flipV="1">
            <a:off x="8321040" y="2881630"/>
            <a:ext cx="0" cy="83312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68E37D9-387B-4ABD-8751-3FFF5E31603D}"/>
              </a:ext>
            </a:extLst>
          </p:cNvPr>
          <p:cNvSpPr/>
          <p:nvPr/>
        </p:nvSpPr>
        <p:spPr bwMode="auto">
          <a:xfrm>
            <a:off x="6941820" y="146176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BBA590-F0BB-4A94-A9E1-FFD8088E93CC}"/>
              </a:ext>
            </a:extLst>
          </p:cNvPr>
          <p:cNvSpPr/>
          <p:nvPr/>
        </p:nvSpPr>
        <p:spPr bwMode="auto">
          <a:xfrm>
            <a:off x="8267700" y="2843529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C6CF6-587F-4BE5-ABA9-1C2AA0035162}"/>
              </a:ext>
            </a:extLst>
          </p:cNvPr>
          <p:cNvSpPr txBox="1"/>
          <p:nvPr/>
        </p:nvSpPr>
        <p:spPr>
          <a:xfrm>
            <a:off x="7018020" y="1392147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Best Precision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99F1-E125-40BC-AE74-09277F7B3CF4}"/>
              </a:ext>
            </a:extLst>
          </p:cNvPr>
          <p:cNvSpPr txBox="1"/>
          <p:nvPr/>
        </p:nvSpPr>
        <p:spPr>
          <a:xfrm>
            <a:off x="8296910" y="2713990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Best Recall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2786D-B387-40DF-B250-352164EFC9D5}"/>
              </a:ext>
            </a:extLst>
          </p:cNvPr>
          <p:cNvSpPr txBox="1"/>
          <p:nvPr/>
        </p:nvSpPr>
        <p:spPr>
          <a:xfrm>
            <a:off x="4401820" y="4123031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Class08_Example5 notebook</a:t>
            </a:r>
          </a:p>
        </p:txBody>
      </p:sp>
    </p:spTree>
    <p:extLst>
      <p:ext uri="{BB962C8B-B14F-4D97-AF65-F5344CB8AC3E}">
        <p14:creationId xmlns:p14="http://schemas.microsoft.com/office/powerpoint/2010/main" val="302183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3994-A6BD-A2B3-F932-6248E44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and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48336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F3BB-FD3A-4276-A8FA-E62E7369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65B-402C-474A-BE1F-88CCAF7F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06" y="1232297"/>
            <a:ext cx="8040788" cy="3671888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Worth 30% of final mark</a:t>
            </a:r>
          </a:p>
          <a:p>
            <a:r>
              <a:rPr lang="en-US" sz="1800" dirty="0"/>
              <a:t>Dates: </a:t>
            </a:r>
          </a:p>
          <a:p>
            <a:pPr lvl="1"/>
            <a:r>
              <a:rPr lang="en-US" sz="1500" dirty="0"/>
              <a:t>Section 04 Nov. 7</a:t>
            </a:r>
            <a:r>
              <a:rPr lang="en-US" sz="1500" baseline="30000" dirty="0"/>
              <a:t>th</a:t>
            </a:r>
            <a:r>
              <a:rPr lang="en-US" sz="1500" dirty="0"/>
              <a:t> </a:t>
            </a:r>
          </a:p>
          <a:p>
            <a:pPr lvl="1"/>
            <a:r>
              <a:rPr lang="en-US" sz="1500" dirty="0"/>
              <a:t>Section 05 Nov. 8</a:t>
            </a:r>
            <a:r>
              <a:rPr lang="en-US" sz="1500" baseline="30000" dirty="0"/>
              <a:t>th</a:t>
            </a:r>
            <a:endParaRPr lang="en-US" sz="1500" dirty="0"/>
          </a:p>
          <a:p>
            <a:pPr lvl="1"/>
            <a:r>
              <a:rPr lang="en-US" sz="1500" dirty="0"/>
              <a:t>Section 03 Nov. 10</a:t>
            </a:r>
            <a:r>
              <a:rPr lang="en-US" sz="1500" baseline="30000" dirty="0"/>
              <a:t>th</a:t>
            </a:r>
            <a:endParaRPr lang="en-US" sz="1500" dirty="0"/>
          </a:p>
          <a:p>
            <a:r>
              <a:rPr lang="en-US" sz="1800" dirty="0"/>
              <a:t>Exam Consists of two parts:</a:t>
            </a:r>
          </a:p>
          <a:p>
            <a:pPr lvl="1"/>
            <a:r>
              <a:rPr lang="en-US" sz="1500" dirty="0"/>
              <a:t>Multiple choice: 10% - 20 multiple chose/multi-answer questions </a:t>
            </a:r>
          </a:p>
          <a:p>
            <a:pPr lvl="2"/>
            <a:r>
              <a:rPr lang="en-US" dirty="0"/>
              <a:t>Multiple choice questions will be pertaining to both Python and Modeling concepts. Each question will be work 5 points each.</a:t>
            </a:r>
            <a:endParaRPr lang="en-US" sz="1900" dirty="0"/>
          </a:p>
          <a:p>
            <a:pPr lvl="1"/>
            <a:r>
              <a:rPr lang="en-US" sz="1500" dirty="0"/>
              <a:t>Analysis Report: 20% - Create a predictive model for a given set of data</a:t>
            </a:r>
          </a:p>
          <a:p>
            <a:pPr lvl="2"/>
            <a:r>
              <a:rPr lang="en-US" dirty="0"/>
              <a:t>Analysis of a given problem. This will involve loading, cleaning, &amp; modeling a given dataset - and discussing results. This portion of the test is worth 150 pts.</a:t>
            </a:r>
          </a:p>
          <a:p>
            <a:pPr lvl="3"/>
            <a:r>
              <a:rPr lang="en-US" sz="1500" dirty="0"/>
              <a:t>Discussion of results is important. Speak in full sentences, and support your points with numbers/data from your analysis. Use markdown for any headers, bullet points, etc. </a:t>
            </a:r>
          </a:p>
          <a:p>
            <a:r>
              <a:rPr lang="en-US" sz="1800" dirty="0"/>
              <a:t>Taken during class time </a:t>
            </a:r>
          </a:p>
          <a:p>
            <a:pPr lvl="1"/>
            <a:r>
              <a:rPr lang="en-US" sz="1400" dirty="0"/>
              <a:t>The exam will start at 8:35 am and end at 10:30 am</a:t>
            </a:r>
          </a:p>
          <a:p>
            <a:pPr lvl="1"/>
            <a:r>
              <a:rPr lang="en-US" sz="1400" dirty="0"/>
              <a:t>Part 1: Multiple choice will be open from 8:35 to 9:15 am</a:t>
            </a:r>
          </a:p>
          <a:p>
            <a:pPr lvl="2"/>
            <a:r>
              <a:rPr lang="en-US" dirty="0"/>
              <a:t>Part 1 is closed book – this means no help from anyone, no notes, or any other assistance.</a:t>
            </a:r>
          </a:p>
          <a:p>
            <a:pPr lvl="1"/>
            <a:r>
              <a:rPr lang="en-US" sz="1500" dirty="0"/>
              <a:t>Part 2: Analysis Report will be open from 9 to 10:30 am.</a:t>
            </a:r>
          </a:p>
          <a:p>
            <a:pPr lvl="2"/>
            <a:r>
              <a:rPr lang="en-US" dirty="0"/>
              <a:t>Part 2: You can access your previous notebooks, and notebooks from the class</a:t>
            </a:r>
          </a:p>
          <a:p>
            <a:pPr lvl="2"/>
            <a:r>
              <a:rPr lang="en-US" sz="1400" b="1" dirty="0"/>
              <a:t>You must submit your Part 1 before beginning Part 2</a:t>
            </a:r>
          </a:p>
          <a:p>
            <a:pPr lvl="2"/>
            <a:r>
              <a:rPr lang="en-US" sz="1400" b="1" dirty="0"/>
              <a:t>You must submit on time</a:t>
            </a:r>
            <a:r>
              <a:rPr lang="en-US" sz="1400" dirty="0"/>
              <a:t>, so be sure to leave yourself enough time to submit and handle any technical issues</a:t>
            </a:r>
          </a:p>
          <a:p>
            <a:pPr lvl="3"/>
            <a:r>
              <a:rPr lang="en-US" sz="1500" dirty="0"/>
              <a:t>For the analysis portion of the exam, a good strategy is to submit a rough draft well before the deadline. This will ensure you have a submission. As you improve, submit again. I will mark the last submission.</a:t>
            </a:r>
          </a:p>
          <a:p>
            <a:pPr lvl="3"/>
            <a:r>
              <a:rPr lang="en-US" sz="1500" dirty="0"/>
              <a:t>No submission = zero points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4D2B-6C70-406B-8F5B-05F79A05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0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9C26-5AF5-6001-6DC1-075A7B43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Final Project details 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F693-6D9A-16DA-1740-D7D4EF33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C1EB-01F9-DB36-4FE2-42501FCD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C03A-0A1D-4454-E096-8A7B4284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dirty="0" err="1"/>
              <a:t>Fbeta</a:t>
            </a:r>
            <a:endParaRPr lang="en-US" dirty="0"/>
          </a:p>
          <a:p>
            <a:pPr lvl="2"/>
            <a:r>
              <a:rPr lang="en-US" sz="1300" dirty="0"/>
              <a:t>Understand what an </a:t>
            </a:r>
            <a:r>
              <a:rPr lang="en-US" sz="1300" dirty="0" err="1"/>
              <a:t>Fbeta</a:t>
            </a:r>
            <a:r>
              <a:rPr lang="en-US" sz="1300" dirty="0"/>
              <a:t> score is</a:t>
            </a:r>
          </a:p>
          <a:p>
            <a:pPr lvl="2"/>
            <a:r>
              <a:rPr lang="en-US" sz="1300" dirty="0"/>
              <a:t>Understand how to implement </a:t>
            </a:r>
            <a:r>
              <a:rPr lang="en-US" sz="1300" dirty="0" err="1"/>
              <a:t>Fbeta</a:t>
            </a:r>
            <a:r>
              <a:rPr lang="en-US" sz="1300" dirty="0"/>
              <a:t> scoring in </a:t>
            </a:r>
            <a:r>
              <a:rPr lang="en-US" sz="1300" dirty="0" err="1"/>
              <a:t>sklearn</a:t>
            </a:r>
            <a:endParaRPr lang="en-US" sz="1300" dirty="0"/>
          </a:p>
          <a:p>
            <a:pPr lvl="2"/>
            <a:r>
              <a:rPr lang="en-US" sz="1300" dirty="0"/>
              <a:t>Understand what score ranges are for beta when you prefer</a:t>
            </a:r>
          </a:p>
          <a:p>
            <a:pPr lvl="1"/>
            <a:r>
              <a:rPr lang="en-US" sz="1700" dirty="0"/>
              <a:t>ROC AUC</a:t>
            </a:r>
          </a:p>
          <a:p>
            <a:pPr lvl="2"/>
            <a:r>
              <a:rPr lang="en-US" sz="1400" dirty="0"/>
              <a:t>Understand what ROC is, and how ROC AUC is calculated</a:t>
            </a:r>
          </a:p>
          <a:p>
            <a:pPr lvl="2"/>
            <a:r>
              <a:rPr lang="en-US" sz="1400" dirty="0"/>
              <a:t>Create ROC Curves and calculate ROC AUC using python</a:t>
            </a:r>
          </a:p>
          <a:p>
            <a:pPr lvl="2"/>
            <a:r>
              <a:rPr lang="en-US" sz="1400" dirty="0"/>
              <a:t>Understand what a ROC AUC curve ‘says’ about a model</a:t>
            </a:r>
          </a:p>
          <a:p>
            <a:pPr lvl="1"/>
            <a:r>
              <a:rPr lang="en-US" sz="1700" dirty="0"/>
              <a:t>PR AUC</a:t>
            </a:r>
          </a:p>
          <a:p>
            <a:pPr lvl="2"/>
            <a:r>
              <a:rPr lang="en-US" sz="1400" dirty="0"/>
              <a:t>Understand what PR is, and how PR AUC is calculated</a:t>
            </a:r>
          </a:p>
          <a:p>
            <a:pPr lvl="2"/>
            <a:r>
              <a:rPr lang="en-US" sz="1400" dirty="0"/>
              <a:t>Create PR Curves and calculate PR AUC using python</a:t>
            </a:r>
          </a:p>
          <a:p>
            <a:pPr lvl="2"/>
            <a:r>
              <a:rPr lang="en-US" sz="1400" dirty="0"/>
              <a:t>Understand what a PR AUC curve ‘says’ about a model</a:t>
            </a:r>
          </a:p>
          <a:p>
            <a:pPr lvl="1"/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5D3E-0436-BC3E-F1FC-6A6A2668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FBeta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2859-50E5-390E-7EDE-1BBE3FBA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F1 score is a special case of a more general scoring method.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F1 score is an </a:t>
            </a:r>
            <a:r>
              <a:rPr lang="en-US" dirty="0" err="1"/>
              <a:t>FBeta</a:t>
            </a:r>
            <a:r>
              <a:rPr lang="en-US" dirty="0"/>
              <a:t> score when beta is 1 (it’s the 1 in F1).</a:t>
            </a:r>
          </a:p>
          <a:p>
            <a:r>
              <a:rPr lang="en-US" dirty="0"/>
              <a:t>Other betas can be selected</a:t>
            </a:r>
          </a:p>
          <a:p>
            <a:pPr lvl="1"/>
            <a:r>
              <a:rPr lang="en-US" dirty="0"/>
              <a:t>Beta == 1</a:t>
            </a:r>
          </a:p>
          <a:p>
            <a:pPr lvl="2"/>
            <a:r>
              <a:rPr lang="en-US" dirty="0"/>
              <a:t>Balance between recall and precision</a:t>
            </a:r>
          </a:p>
          <a:p>
            <a:pPr lvl="1"/>
            <a:r>
              <a:rPr lang="en-US" dirty="0"/>
              <a:t>0 &lt; Beta &lt; 1</a:t>
            </a:r>
          </a:p>
          <a:p>
            <a:pPr lvl="2"/>
            <a:r>
              <a:rPr lang="en-US" dirty="0"/>
              <a:t>Favor precision over recall</a:t>
            </a:r>
          </a:p>
          <a:p>
            <a:pPr lvl="1"/>
            <a:r>
              <a:rPr lang="en-US" dirty="0"/>
              <a:t>Beta &gt; 1</a:t>
            </a:r>
          </a:p>
          <a:p>
            <a:pPr lvl="2"/>
            <a:r>
              <a:rPr lang="en-US" dirty="0"/>
              <a:t>Favor recall over precision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9CD6BB-E14A-9512-F1E1-C777F1C5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748276"/>
            <a:ext cx="2643187" cy="4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7245-4B6E-094C-AED3-3767717D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Fbeta</a:t>
            </a:r>
            <a:r>
              <a:rPr lang="en-US" dirty="0"/>
              <a:t> Scorer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DD18-CBD7-EE40-FBD2-2E75F570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Sklearn</a:t>
            </a:r>
            <a:r>
              <a:rPr lang="en-US" dirty="0"/>
              <a:t> has an </a:t>
            </a:r>
            <a:r>
              <a:rPr lang="en-US" dirty="0" err="1"/>
              <a:t>fbeta</a:t>
            </a:r>
            <a:r>
              <a:rPr lang="en-US" dirty="0"/>
              <a:t> scoring function in </a:t>
            </a:r>
            <a:r>
              <a:rPr lang="en-US" dirty="0" err="1"/>
              <a:t>sklearn.metrics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sklearn</a:t>
            </a:r>
            <a:r>
              <a:rPr lang="en-US" dirty="0"/>
              <a:t> documentation on </a:t>
            </a:r>
            <a:r>
              <a:rPr lang="en-US" dirty="0" err="1">
                <a:hlinkClick r:id="rId2"/>
              </a:rPr>
              <a:t>fbeta_score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A6E9B-1035-3555-3045-B7AFBAB0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5" y="1685924"/>
            <a:ext cx="5664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8AF5-F717-F907-6187-9BDA99CC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FBeta</a:t>
            </a:r>
            <a:r>
              <a:rPr lang="en-US" dirty="0"/>
              <a:t> in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82C3-BD63-8829-66EB-40AFBCDF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hyperparameter tuning, you need to create a custom scorer: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7D077C-FC37-943D-5DED-4B0952E6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96282"/>
            <a:ext cx="7594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161A-0676-E823-3031-F3869E59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FBeta’s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34AA-4F97-37F7-46F6-28C64514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F1</a:t>
            </a:r>
          </a:p>
          <a:p>
            <a:pPr lvl="1"/>
            <a:r>
              <a:rPr lang="en-US" dirty="0"/>
              <a:t>When you care equally about recall and precision</a:t>
            </a:r>
          </a:p>
          <a:p>
            <a:r>
              <a:rPr lang="en-US" dirty="0"/>
              <a:t>F0.5</a:t>
            </a:r>
          </a:p>
          <a:p>
            <a:pPr lvl="1"/>
            <a:r>
              <a:rPr lang="en-US" dirty="0"/>
              <a:t>When you care more about precision than recall</a:t>
            </a:r>
          </a:p>
          <a:p>
            <a:r>
              <a:rPr lang="en-US" dirty="0"/>
              <a:t>F2</a:t>
            </a:r>
          </a:p>
          <a:p>
            <a:pPr lvl="1"/>
            <a:r>
              <a:rPr lang="en-US" dirty="0"/>
              <a:t>When you care more about recall than precision</a:t>
            </a:r>
          </a:p>
          <a:p>
            <a:r>
              <a:rPr lang="en-US" dirty="0"/>
              <a:t>Why not use recall and precision when you care about one or the other?</a:t>
            </a:r>
          </a:p>
          <a:p>
            <a:pPr lvl="1"/>
            <a:r>
              <a:rPr lang="en-US" dirty="0"/>
              <a:t>If you do not care at all about precision, then use recall – and vice versa.</a:t>
            </a:r>
          </a:p>
          <a:p>
            <a:pPr lvl="1"/>
            <a:r>
              <a:rPr lang="en-US" dirty="0"/>
              <a:t>When you still care about both, but favor one over the other – use an appropriate </a:t>
            </a:r>
            <a:r>
              <a:rPr lang="en-US" dirty="0" err="1"/>
              <a:t>FBeta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E7D5-3114-D08E-078A-0168BC14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Fbeta</a:t>
            </a:r>
            <a:r>
              <a:rPr lang="en-US" dirty="0"/>
              <a:t>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0453-8B78-11FB-47E3-EA48C1FF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Beta allows you look for balance between precision and recall, or prefer one over the other without ignoring the other.</a:t>
            </a:r>
          </a:p>
          <a:p>
            <a:r>
              <a:rPr lang="en-US" dirty="0"/>
              <a:t>F1 – Balance Precision and Recall</a:t>
            </a:r>
          </a:p>
          <a:p>
            <a:r>
              <a:rPr lang="en-US" dirty="0"/>
              <a:t>F0.5 – Favor Precision, but also consider Recall</a:t>
            </a:r>
          </a:p>
          <a:p>
            <a:pPr lvl="1"/>
            <a:r>
              <a:rPr lang="en-US" dirty="0"/>
              <a:t>Versus Precision – Favor precision and ignore recall</a:t>
            </a:r>
          </a:p>
          <a:p>
            <a:r>
              <a:rPr lang="en-US" dirty="0"/>
              <a:t>F2 – Favor Recall, but also consider Precision</a:t>
            </a:r>
          </a:p>
          <a:p>
            <a:pPr lvl="1"/>
            <a:r>
              <a:rPr lang="en-US" dirty="0"/>
              <a:t>Versus Recall – Favor recall and ignore precision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3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9835</TotalTime>
  <Words>1865</Words>
  <Application>Microsoft Macintosh PowerPoint</Application>
  <PresentationFormat>On-screen Show (16:9)</PresentationFormat>
  <Paragraphs>372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Times</vt:lpstr>
      <vt:lpstr>Univers 65</vt:lpstr>
      <vt:lpstr>Office Theme</vt:lpstr>
      <vt:lpstr>ISM 6136</vt:lpstr>
      <vt:lpstr>Agenda</vt:lpstr>
      <vt:lpstr>More on Model Evaluation: Fbeta’s, ROC AUC, PR AUC</vt:lpstr>
      <vt:lpstr>Learning outcomes</vt:lpstr>
      <vt:lpstr>FBeta</vt:lpstr>
      <vt:lpstr>Fbeta Scorer in SKLearn</vt:lpstr>
      <vt:lpstr>Using FBeta in Hyperparameter tuning</vt:lpstr>
      <vt:lpstr>Common FBeta’s</vt:lpstr>
      <vt:lpstr>Fbeta Summary</vt:lpstr>
      <vt:lpstr>Nice visualization</vt:lpstr>
      <vt:lpstr>A graphical example</vt:lpstr>
      <vt:lpstr>More evaluation metrics</vt:lpstr>
      <vt:lpstr>Receiver Operating Characteristic Curve</vt:lpstr>
      <vt:lpstr>Precision Recall Curve</vt:lpstr>
      <vt:lpstr>Let’s see examples using SKLearn</vt:lpstr>
      <vt:lpstr>Logistic Regression</vt:lpstr>
      <vt:lpstr>Regression vs Classification</vt:lpstr>
      <vt:lpstr>Linear Regression</vt:lpstr>
      <vt:lpstr>Logistic Regression</vt:lpstr>
      <vt:lpstr>Logistic Regression</vt:lpstr>
      <vt:lpstr>Logistic Regression</vt:lpstr>
      <vt:lpstr>Example1</vt:lpstr>
      <vt:lpstr>Logistic Regression</vt:lpstr>
      <vt:lpstr>Logistic Regression</vt:lpstr>
      <vt:lpstr>Logistic Regression</vt:lpstr>
      <vt:lpstr>Logistic Regression</vt:lpstr>
      <vt:lpstr>Example2 – Threshold 25%</vt:lpstr>
      <vt:lpstr>Example3 – Hyperparameter Tuning Logistic Regression Model</vt:lpstr>
      <vt:lpstr>ROC Curve for “Blue Green” sample data</vt:lpstr>
      <vt:lpstr>Precision Recall Curve</vt:lpstr>
      <vt:lpstr>Final Exam and Final Project</vt:lpstr>
      <vt:lpstr>Final Test</vt:lpstr>
      <vt:lpstr>Review Final Project details on Canvas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357</cp:revision>
  <dcterms:created xsi:type="dcterms:W3CDTF">2019-11-06T18:18:56Z</dcterms:created>
  <dcterms:modified xsi:type="dcterms:W3CDTF">2022-10-17T12:13:42Z</dcterms:modified>
</cp:coreProperties>
</file>