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316" r:id="rId4"/>
    <p:sldId id="317" r:id="rId5"/>
    <p:sldId id="318" r:id="rId6"/>
    <p:sldId id="270" r:id="rId7"/>
    <p:sldId id="319" r:id="rId8"/>
    <p:sldId id="273" r:id="rId9"/>
    <p:sldId id="320" r:id="rId10"/>
    <p:sldId id="275" r:id="rId11"/>
    <p:sldId id="321" r:id="rId12"/>
    <p:sldId id="277" r:id="rId13"/>
    <p:sldId id="322" r:id="rId14"/>
    <p:sldId id="324" r:id="rId15"/>
    <p:sldId id="325" r:id="rId16"/>
    <p:sldId id="326" r:id="rId17"/>
    <p:sldId id="327" r:id="rId18"/>
    <p:sldId id="296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259" r:id="rId30"/>
    <p:sldId id="291" r:id="rId31"/>
    <p:sldId id="293" r:id="rId32"/>
    <p:sldId id="299" r:id="rId33"/>
    <p:sldId id="292" r:id="rId34"/>
    <p:sldId id="300" r:id="rId35"/>
    <p:sldId id="265" r:id="rId36"/>
    <p:sldId id="261" r:id="rId37"/>
    <p:sldId id="304" r:id="rId38"/>
    <p:sldId id="267" r:id="rId39"/>
    <p:sldId id="305" r:id="rId40"/>
    <p:sldId id="301" r:id="rId41"/>
    <p:sldId id="272" r:id="rId42"/>
    <p:sldId id="274" r:id="rId43"/>
    <p:sldId id="295" r:id="rId44"/>
    <p:sldId id="276" r:id="rId45"/>
    <p:sldId id="278" r:id="rId46"/>
    <p:sldId id="279" r:id="rId47"/>
    <p:sldId id="297" r:id="rId48"/>
    <p:sldId id="302" r:id="rId49"/>
    <p:sldId id="282" r:id="rId50"/>
    <p:sldId id="28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2"/>
    <p:restoredTop sz="94676"/>
  </p:normalViewPr>
  <p:slideViewPr>
    <p:cSldViewPr snapToGrid="0">
      <p:cViewPr varScale="1">
        <p:scale>
          <a:sx n="295" d="100"/>
          <a:sy n="295" d="100"/>
        </p:scale>
        <p:origin x="164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A71441DE-B941-4494-979F-7DA29B7A1F1A}"/>
    <pc:docChg chg="delSld modSld sldOrd">
      <pc:chgData name="Varol Kayhan" userId="54461c53-d57a-4be8-b103-6f84835b78ff" providerId="ADAL" clId="{A71441DE-B941-4494-979F-7DA29B7A1F1A}" dt="2022-09-09T15:38:29.506" v="210" actId="20577"/>
      <pc:docMkLst>
        <pc:docMk/>
      </pc:docMkLst>
      <pc:sldChg chg="modSp mod">
        <pc:chgData name="Varol Kayhan" userId="54461c53-d57a-4be8-b103-6f84835b78ff" providerId="ADAL" clId="{A71441DE-B941-4494-979F-7DA29B7A1F1A}" dt="2022-09-09T15:24:48.712" v="57" actId="20577"/>
        <pc:sldMkLst>
          <pc:docMk/>
          <pc:sldMk cId="0" sldId="257"/>
        </pc:sldMkLst>
        <pc:spChg chg="mod">
          <ac:chgData name="Varol Kayhan" userId="54461c53-d57a-4be8-b103-6f84835b78ff" providerId="ADAL" clId="{A71441DE-B941-4494-979F-7DA29B7A1F1A}" dt="2022-09-09T15:24:48.712" v="5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Varol Kayhan" userId="54461c53-d57a-4be8-b103-6f84835b78ff" providerId="ADAL" clId="{A71441DE-B941-4494-979F-7DA29B7A1F1A}" dt="2022-09-09T15:25:22.751" v="75" actId="6549"/>
        <pc:sldMkLst>
          <pc:docMk/>
          <pc:sldMk cId="0" sldId="259"/>
        </pc:sldMkLst>
        <pc:spChg chg="mod">
          <ac:chgData name="Varol Kayhan" userId="54461c53-d57a-4be8-b103-6f84835b78ff" providerId="ADAL" clId="{A71441DE-B941-4494-979F-7DA29B7A1F1A}" dt="2022-09-09T15:25:22.751" v="75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Varol Kayhan" userId="54461c53-d57a-4be8-b103-6f84835b78ff" providerId="ADAL" clId="{A71441DE-B941-4494-979F-7DA29B7A1F1A}" dt="2022-09-09T15:30:03.587" v="139" actId="20577"/>
        <pc:sldMkLst>
          <pc:docMk/>
          <pc:sldMk cId="0" sldId="261"/>
        </pc:sldMkLst>
        <pc:spChg chg="mod">
          <ac:chgData name="Varol Kayhan" userId="54461c53-d57a-4be8-b103-6f84835b78ff" providerId="ADAL" clId="{A71441DE-B941-4494-979F-7DA29B7A1F1A}" dt="2022-09-09T15:30:03.587" v="139" actId="20577"/>
          <ac:spMkLst>
            <pc:docMk/>
            <pc:sldMk cId="0" sldId="261"/>
            <ac:spMk id="11" creationId="{2D323BC4-AE28-4064-95E4-DD8249C8C41D}"/>
          </ac:spMkLst>
        </pc:spChg>
      </pc:sldChg>
      <pc:sldChg chg="modSp mod">
        <pc:chgData name="Varol Kayhan" userId="54461c53-d57a-4be8-b103-6f84835b78ff" providerId="ADAL" clId="{A71441DE-B941-4494-979F-7DA29B7A1F1A}" dt="2022-09-09T15:29:30.150" v="128" actId="20577"/>
        <pc:sldMkLst>
          <pc:docMk/>
          <pc:sldMk cId="0" sldId="265"/>
        </pc:sldMkLst>
        <pc:spChg chg="mod">
          <ac:chgData name="Varol Kayhan" userId="54461c53-d57a-4be8-b103-6f84835b78ff" providerId="ADAL" clId="{A71441DE-B941-4494-979F-7DA29B7A1F1A}" dt="2022-09-09T15:28:43.983" v="101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29:30.150" v="128" actId="20577"/>
          <ac:spMkLst>
            <pc:docMk/>
            <pc:sldMk cId="0" sldId="265"/>
            <ac:spMk id="7" creationId="{00000000-0000-0000-0000-000000000000}"/>
          </ac:spMkLst>
        </pc:spChg>
      </pc:sldChg>
      <pc:sldChg chg="ord">
        <pc:chgData name="Varol Kayhan" userId="54461c53-d57a-4be8-b103-6f84835b78ff" providerId="ADAL" clId="{A71441DE-B941-4494-979F-7DA29B7A1F1A}" dt="2022-09-09T15:32:50.742" v="150"/>
        <pc:sldMkLst>
          <pc:docMk/>
          <pc:sldMk cId="0" sldId="276"/>
        </pc:sldMkLst>
      </pc:sldChg>
      <pc:sldChg chg="modSp mod">
        <pc:chgData name="Varol Kayhan" userId="54461c53-d57a-4be8-b103-6f84835b78ff" providerId="ADAL" clId="{A71441DE-B941-4494-979F-7DA29B7A1F1A}" dt="2022-09-09T15:33:48.535" v="162" actId="6549"/>
        <pc:sldMkLst>
          <pc:docMk/>
          <pc:sldMk cId="0" sldId="278"/>
        </pc:sldMkLst>
        <pc:spChg chg="mod">
          <ac:chgData name="Varol Kayhan" userId="54461c53-d57a-4be8-b103-6f84835b78ff" providerId="ADAL" clId="{A71441DE-B941-4494-979F-7DA29B7A1F1A}" dt="2022-09-09T15:33:48.535" v="162" actId="6549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Varol Kayhan" userId="54461c53-d57a-4be8-b103-6f84835b78ff" providerId="ADAL" clId="{A71441DE-B941-4494-979F-7DA29B7A1F1A}" dt="2022-09-09T15:31:28.818" v="148" actId="404"/>
        <pc:sldMkLst>
          <pc:docMk/>
          <pc:sldMk cId="863201943" sldId="294"/>
        </pc:sldMkLst>
        <pc:spChg chg="mod">
          <ac:chgData name="Varol Kayhan" userId="54461c53-d57a-4be8-b103-6f84835b78ff" providerId="ADAL" clId="{A71441DE-B941-4494-979F-7DA29B7A1F1A}" dt="2022-09-09T15:31:28.818" v="148" actId="404"/>
          <ac:spMkLst>
            <pc:docMk/>
            <pc:sldMk cId="863201943" sldId="294"/>
            <ac:spMk id="3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1:21.399" v="143" actId="1076"/>
          <ac:spMkLst>
            <pc:docMk/>
            <pc:sldMk cId="863201943" sldId="294"/>
            <ac:spMk id="6" creationId="{00000000-0000-0000-0000-000000000000}"/>
          </ac:spMkLst>
        </pc:spChg>
        <pc:picChg chg="mod">
          <ac:chgData name="Varol Kayhan" userId="54461c53-d57a-4be8-b103-6f84835b78ff" providerId="ADAL" clId="{A71441DE-B941-4494-979F-7DA29B7A1F1A}" dt="2022-09-09T15:31:21.399" v="143" actId="1076"/>
          <ac:picMkLst>
            <pc:docMk/>
            <pc:sldMk cId="863201943" sldId="294"/>
            <ac:picMk id="4" creationId="{00000000-0000-0000-0000-000000000000}"/>
          </ac:picMkLst>
        </pc:picChg>
        <pc:picChg chg="mod">
          <ac:chgData name="Varol Kayhan" userId="54461c53-d57a-4be8-b103-6f84835b78ff" providerId="ADAL" clId="{A71441DE-B941-4494-979F-7DA29B7A1F1A}" dt="2022-09-09T15:31:21.399" v="143" actId="1076"/>
          <ac:picMkLst>
            <pc:docMk/>
            <pc:sldMk cId="863201943" sldId="294"/>
            <ac:picMk id="5" creationId="{00000000-0000-0000-0000-000000000000}"/>
          </ac:picMkLst>
        </pc:picChg>
      </pc:sldChg>
      <pc:sldChg chg="addSp modSp mod">
        <pc:chgData name="Varol Kayhan" userId="54461c53-d57a-4be8-b103-6f84835b78ff" providerId="ADAL" clId="{A71441DE-B941-4494-979F-7DA29B7A1F1A}" dt="2022-09-09T15:38:29.506" v="210" actId="20577"/>
        <pc:sldMkLst>
          <pc:docMk/>
          <pc:sldMk cId="2506878494" sldId="297"/>
        </pc:sldMkLst>
        <pc:spChg chg="mod">
          <ac:chgData name="Varol Kayhan" userId="54461c53-d57a-4be8-b103-6f84835b78ff" providerId="ADAL" clId="{A71441DE-B941-4494-979F-7DA29B7A1F1A}" dt="2022-09-09T15:37:47.627" v="202" actId="14100"/>
          <ac:spMkLst>
            <pc:docMk/>
            <pc:sldMk cId="2506878494" sldId="297"/>
            <ac:spMk id="5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8:29.506" v="210" actId="20577"/>
          <ac:spMkLst>
            <pc:docMk/>
            <pc:sldMk cId="2506878494" sldId="297"/>
            <ac:spMk id="22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7:10.574" v="195" actId="20577"/>
          <ac:spMkLst>
            <pc:docMk/>
            <pc:sldMk cId="2506878494" sldId="297"/>
            <ac:spMk id="33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7:50.029" v="204" actId="14100"/>
          <ac:spMkLst>
            <pc:docMk/>
            <pc:sldMk cId="2506878494" sldId="297"/>
            <ac:spMk id="64" creationId="{00000000-0000-0000-0000-000000000000}"/>
          </ac:spMkLst>
        </pc:spChg>
        <pc:spChg chg="add mod">
          <ac:chgData name="Varol Kayhan" userId="54461c53-d57a-4be8-b103-6f84835b78ff" providerId="ADAL" clId="{A71441DE-B941-4494-979F-7DA29B7A1F1A}" dt="2022-09-09T15:37:42.617" v="200" actId="20577"/>
          <ac:spMkLst>
            <pc:docMk/>
            <pc:sldMk cId="2506878494" sldId="297"/>
            <ac:spMk id="65" creationId="{41A15C28-8F88-49DF-B5BC-CCA3B8A4EE5F}"/>
          </ac:spMkLst>
        </pc:spChg>
        <pc:spChg chg="add mod">
          <ac:chgData name="Varol Kayhan" userId="54461c53-d57a-4be8-b103-6f84835b78ff" providerId="ADAL" clId="{A71441DE-B941-4494-979F-7DA29B7A1F1A}" dt="2022-09-09T15:37:41.318" v="199" actId="20577"/>
          <ac:spMkLst>
            <pc:docMk/>
            <pc:sldMk cId="2506878494" sldId="297"/>
            <ac:spMk id="66" creationId="{192D4B4F-F1AC-42E5-9BA1-C89C6D011BCC}"/>
          </ac:spMkLst>
        </pc:spChg>
        <pc:spChg chg="add mod">
          <ac:chgData name="Varol Kayhan" userId="54461c53-d57a-4be8-b103-6f84835b78ff" providerId="ADAL" clId="{A71441DE-B941-4494-979F-7DA29B7A1F1A}" dt="2022-09-09T15:37:39.355" v="198" actId="20577"/>
          <ac:spMkLst>
            <pc:docMk/>
            <pc:sldMk cId="2506878494" sldId="297"/>
            <ac:spMk id="67" creationId="{DD830BC3-B533-4B33-B28A-7F658AFAA736}"/>
          </ac:spMkLst>
        </pc:spChg>
        <pc:spChg chg="add mod">
          <ac:chgData name="Varol Kayhan" userId="54461c53-d57a-4be8-b103-6f84835b78ff" providerId="ADAL" clId="{A71441DE-B941-4494-979F-7DA29B7A1F1A}" dt="2022-09-09T15:37:51.487" v="205" actId="20577"/>
          <ac:spMkLst>
            <pc:docMk/>
            <pc:sldMk cId="2506878494" sldId="297"/>
            <ac:spMk id="68" creationId="{7FBEE34A-8BAD-4BCC-93EA-5ABABB696F39}"/>
          </ac:spMkLst>
        </pc:spChg>
        <pc:spChg chg="add mod">
          <ac:chgData name="Varol Kayhan" userId="54461c53-d57a-4be8-b103-6f84835b78ff" providerId="ADAL" clId="{A71441DE-B941-4494-979F-7DA29B7A1F1A}" dt="2022-09-09T15:37:53.160" v="206" actId="20577"/>
          <ac:spMkLst>
            <pc:docMk/>
            <pc:sldMk cId="2506878494" sldId="297"/>
            <ac:spMk id="69" creationId="{AD7378EC-543D-4E2B-A4B1-76D02475FF60}"/>
          </ac:spMkLst>
        </pc:spChg>
        <pc:spChg chg="add mod">
          <ac:chgData name="Varol Kayhan" userId="54461c53-d57a-4be8-b103-6f84835b78ff" providerId="ADAL" clId="{A71441DE-B941-4494-979F-7DA29B7A1F1A}" dt="2022-09-09T15:38:11.993" v="209" actId="20577"/>
          <ac:spMkLst>
            <pc:docMk/>
            <pc:sldMk cId="2506878494" sldId="297"/>
            <ac:spMk id="70" creationId="{016297B5-642B-49FA-AFFC-F8C5335B41C1}"/>
          </ac:spMkLst>
        </pc:spChg>
      </pc:sldChg>
      <pc:sldChg chg="del">
        <pc:chgData name="Varol Kayhan" userId="54461c53-d57a-4be8-b103-6f84835b78ff" providerId="ADAL" clId="{A71441DE-B941-4494-979F-7DA29B7A1F1A}" dt="2022-09-09T15:23:57.210" v="0" actId="2696"/>
        <pc:sldMkLst>
          <pc:docMk/>
          <pc:sldMk cId="2412110885" sldId="298"/>
        </pc:sldMkLst>
      </pc:sldChg>
      <pc:sldChg chg="modSp mod">
        <pc:chgData name="Varol Kayhan" userId="54461c53-d57a-4be8-b103-6f84835b78ff" providerId="ADAL" clId="{A71441DE-B941-4494-979F-7DA29B7A1F1A}" dt="2022-09-09T15:30:16.813" v="140" actId="6549"/>
        <pc:sldMkLst>
          <pc:docMk/>
          <pc:sldMk cId="308000926" sldId="304"/>
        </pc:sldMkLst>
        <pc:spChg chg="mod">
          <ac:chgData name="Varol Kayhan" userId="54461c53-d57a-4be8-b103-6f84835b78ff" providerId="ADAL" clId="{A71441DE-B941-4494-979F-7DA29B7A1F1A}" dt="2022-09-09T15:30:16.813" v="140" actId="6549"/>
          <ac:spMkLst>
            <pc:docMk/>
            <pc:sldMk cId="308000926" sldId="30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0466C-3F38-4589-82FA-A2BBBBF50776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3D31-E202-46AD-BDCB-AA956C1E9B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3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9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E1126"/>
                </a:solidFill>
              </a:rPr>
              <a:t>0.19097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8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E1126"/>
                </a:solidFill>
              </a:rPr>
              <a:t>0.19097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1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0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8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1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AD0-C34E-4B4D-8DA7-7D60C912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FA80-04F7-44C6-BBF3-656D8839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85C-B8A4-4589-9BED-7C582C45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8B4B-BB2E-4B0C-B87E-09465E7B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A6CB-B0C2-4F43-8896-25904DD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3D9-6725-408C-BF94-743F6E9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8308-722E-4F23-91A6-11B9A4A3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46C1-7797-4351-B5A2-EF2D49C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69C0-A955-472F-9391-6932B28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54A1-1B69-4E95-BDF0-18F77A36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2EDE0-949F-4F46-AC41-3772919B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777B-416A-49C8-8B7F-95005F76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8FD1-3BAF-4A31-80E5-E8C07953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4B7B-C121-4BE7-8BDE-93592F34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FC27-4E59-4D3A-BD4F-4D7238E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99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9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0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620002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72521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45042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152390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729584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88174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620002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6579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0D0B-1A64-4957-84DA-AD8B752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CA59-9519-4D0F-92DB-E28CB4D4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4837-47D9-46EF-B526-D529FBB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B8C6-1125-4C65-B22B-EEBE182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EFFF-633C-4D99-8E6B-98B1EB5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5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620002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027371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89126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99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4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76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38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2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81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8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7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A9BF-8FE8-432C-9CA2-0B4E4AB6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2A18-37D1-4C85-8F48-5E130436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6D32-7BF2-4562-934F-002305C8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032A-623D-4ED9-A11F-73FBE6A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907E-159B-4E54-BA7A-95BDE9C0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31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67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1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52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22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58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03F1-CBA0-49A3-AA64-D10E65E9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F1CE-76E1-4148-A4A5-64848C20F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BCEE-BD1D-4C1F-97B6-30FDD3D6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5A9E-D85D-45F8-B4C2-3B1C92F5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8810-E119-4047-850F-8D27112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265-6360-49EA-B1AC-21C6B12B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CD4-38BA-4C7C-9506-03E3A020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A44B-A9A2-4121-8C6C-34C4A244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8886-036A-4BC4-B1E4-61AFD74A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33616-1645-41CE-ACF7-B7084D25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004A-1F1E-4720-B78C-0BFF72DF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A7F08-5A4E-4670-B7EF-80F6EEC6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E628-6549-41AD-9D06-6F19001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4539-090C-4B84-9125-44B1BCF3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24D3-9625-4D49-9536-04F66ABF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C80F-0402-45E6-9793-94D8AF2E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ED4F7-E0B8-4ED7-B33A-3F6AB4B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4497-5B26-4DDC-A717-E327367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6EF1F-7B01-437B-AE9F-58DDD1C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42B7C-8A5B-4A84-9F18-398E009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D44CE-C262-4664-90A5-E8918DF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E2E8-6CE7-473B-B8E8-1F9C52EA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07B-44F7-4907-B962-144B1D5B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19BAA-2FF9-45E9-8C9A-E212FA6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D473-53F5-4181-8461-961D640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4BC41-EC3B-4A95-A4C0-03709F2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5A80-BEBE-491C-A9FE-F16DFCC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3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B73-134D-485F-BCC4-9C448CF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72AD-1F15-43EA-990B-901729C79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A72F6-9D94-4357-BBE3-AA741413D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5626-F675-41A0-B258-C9BF4125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84E2-AB74-488A-9CA2-1DA18B04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7D07-9C4B-4F68-BF41-9C123093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BA5D8-146F-4DB8-BA40-BE50C56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E84F-38AB-47AE-8B0B-4D030851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C859-B586-4082-9669-C16F3615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ECC-0369-4AC5-9ED7-8DF78663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718D-5C6D-4EB2-B286-9899DAA74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web.archive.org/web/19980715013250/http:/cm.bell-labs.com/cm/ms/what/shannonday/shannon1948.pdf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169" y="1660525"/>
            <a:ext cx="73220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9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082" y="1660525"/>
            <a:ext cx="75821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5702" y="1660525"/>
            <a:ext cx="778694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8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1" y="1905000"/>
            <a:ext cx="4349975" cy="3530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2" y="1828800"/>
            <a:ext cx="2857647" cy="5461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915402" y="2362200"/>
            <a:ext cx="571647" cy="5461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CC409-330C-AC13-1AC2-659270F0E41C}"/>
              </a:ext>
            </a:extLst>
          </p:cNvPr>
          <p:cNvSpPr txBox="1"/>
          <p:nvPr/>
        </p:nvSpPr>
        <p:spPr>
          <a:xfrm>
            <a:off x="6732104" y="245059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0835F-C80A-3E21-3E88-AB733438F3DB}"/>
              </a:ext>
            </a:extLst>
          </p:cNvPr>
          <p:cNvSpPr txBox="1"/>
          <p:nvPr/>
        </p:nvSpPr>
        <p:spPr>
          <a:xfrm>
            <a:off x="7315714" y="245059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F4DD4-E098-1E7B-BEFD-B3D458BA55E3}"/>
              </a:ext>
            </a:extLst>
          </p:cNvPr>
          <p:cNvSpPr txBox="1"/>
          <p:nvPr/>
        </p:nvSpPr>
        <p:spPr>
          <a:xfrm>
            <a:off x="8097982" y="245696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123k</a:t>
            </a:r>
          </a:p>
        </p:txBody>
      </p:sp>
    </p:spTree>
    <p:extLst>
      <p:ext uri="{BB962C8B-B14F-4D97-AF65-F5344CB8AC3E}">
        <p14:creationId xmlns:p14="http://schemas.microsoft.com/office/powerpoint/2010/main" val="364685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create/build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recursive partitioning</a:t>
            </a:r>
          </a:p>
          <a:p>
            <a:r>
              <a:rPr lang="en-US" dirty="0"/>
              <a:t>Select feature for first (root) node</a:t>
            </a:r>
          </a:p>
          <a:p>
            <a:r>
              <a:rPr lang="en-US" dirty="0"/>
              <a:t>Split given node into branches</a:t>
            </a:r>
          </a:p>
          <a:p>
            <a:r>
              <a:rPr lang="en-US" dirty="0"/>
              <a:t>Continue until no features left to use a node OR we have perfect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1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split a feature?</a:t>
            </a:r>
          </a:p>
          <a:p>
            <a:pPr lvl="1"/>
            <a:r>
              <a:rPr lang="en-US" dirty="0"/>
              <a:t>For Categorical predictor</a:t>
            </a:r>
          </a:p>
          <a:p>
            <a:pPr lvl="2"/>
            <a:r>
              <a:rPr lang="en-US" dirty="0"/>
              <a:t>binary – split to two branch</a:t>
            </a:r>
          </a:p>
          <a:p>
            <a:pPr lvl="2"/>
            <a:r>
              <a:rPr lang="en-US" dirty="0"/>
              <a:t>multiple classes – split to number of distinct classes</a:t>
            </a:r>
          </a:p>
          <a:p>
            <a:pPr lvl="1"/>
            <a:r>
              <a:rPr lang="en-US" dirty="0"/>
              <a:t>For continuous predictor</a:t>
            </a:r>
          </a:p>
          <a:p>
            <a:pPr lvl="2"/>
            <a:r>
              <a:rPr lang="en-US" dirty="0"/>
              <a:t>Binary split  – optimal value</a:t>
            </a:r>
          </a:p>
          <a:p>
            <a:pPr lvl="2"/>
            <a:r>
              <a:rPr lang="en-US" dirty="0"/>
              <a:t>Multiple way split - binning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9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order of features to split with?</a:t>
            </a:r>
          </a:p>
          <a:p>
            <a:pPr lvl="1"/>
            <a:r>
              <a:rPr lang="en-US" sz="3200" dirty="0"/>
              <a:t>Different orders of splitting will create different trees. </a:t>
            </a:r>
          </a:p>
          <a:p>
            <a:pPr lvl="2"/>
            <a:r>
              <a:rPr lang="en-US" sz="2667" dirty="0"/>
              <a:t>We’re finding the best fitting tree, so we test which node split will be better than the others.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8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56" y="105831"/>
            <a:ext cx="11480800" cy="1143000"/>
          </a:xfrm>
        </p:spPr>
        <p:txBody>
          <a:bodyPr/>
          <a:lstStyle/>
          <a:p>
            <a:r>
              <a:rPr lang="en-US" dirty="0"/>
              <a:t>Information gain as means of selecting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647AEF-0940-486A-B46B-3DA2FB101264}"/>
              </a:ext>
            </a:extLst>
          </p:cNvPr>
          <p:cNvSpPr/>
          <p:nvPr/>
        </p:nvSpPr>
        <p:spPr bwMode="auto">
          <a:xfrm>
            <a:off x="7404309" y="3111144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064E5D-ED44-4755-A3A7-29CB3B65E7B7}"/>
              </a:ext>
            </a:extLst>
          </p:cNvPr>
          <p:cNvSpPr/>
          <p:nvPr/>
        </p:nvSpPr>
        <p:spPr bwMode="auto">
          <a:xfrm>
            <a:off x="60835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E41DE7-2510-4581-BADA-5BCBFFBE0C0A}"/>
              </a:ext>
            </a:extLst>
          </p:cNvPr>
          <p:cNvSpPr/>
          <p:nvPr/>
        </p:nvSpPr>
        <p:spPr bwMode="auto">
          <a:xfrm>
            <a:off x="87251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8D27B-9D13-4F5F-B348-A4EAD71D9770}"/>
              </a:ext>
            </a:extLst>
          </p:cNvPr>
          <p:cNvSpPr/>
          <p:nvPr/>
        </p:nvSpPr>
        <p:spPr bwMode="auto">
          <a:xfrm>
            <a:off x="7409657" y="149690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970A8B-90D5-4D13-BF98-22F570990F76}"/>
              </a:ext>
            </a:extLst>
          </p:cNvPr>
          <p:cNvSpPr/>
          <p:nvPr/>
        </p:nvSpPr>
        <p:spPr bwMode="auto">
          <a:xfrm>
            <a:off x="7632237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07D0C-9832-4D3E-AE34-9E5836D7CDA2}"/>
              </a:ext>
            </a:extLst>
          </p:cNvPr>
          <p:cNvSpPr/>
          <p:nvPr/>
        </p:nvSpPr>
        <p:spPr bwMode="auto">
          <a:xfrm>
            <a:off x="8039973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8F8BD1-31FC-4E1C-AE69-C039D970E214}"/>
              </a:ext>
            </a:extLst>
          </p:cNvPr>
          <p:cNvSpPr/>
          <p:nvPr/>
        </p:nvSpPr>
        <p:spPr bwMode="auto">
          <a:xfrm>
            <a:off x="8454393" y="165131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5F07C3-E100-49D7-88DB-5D0DAC143917}"/>
              </a:ext>
            </a:extLst>
          </p:cNvPr>
          <p:cNvSpPr/>
          <p:nvPr/>
        </p:nvSpPr>
        <p:spPr bwMode="auto">
          <a:xfrm>
            <a:off x="8869463" y="164929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D71E5F-5298-4A86-9BDE-FF0CB79AD42E}"/>
              </a:ext>
            </a:extLst>
          </p:cNvPr>
          <p:cNvSpPr/>
          <p:nvPr/>
        </p:nvSpPr>
        <p:spPr bwMode="auto">
          <a:xfrm>
            <a:off x="7624879" y="2027628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CE5EA9-CAAA-4799-82FB-F997A7E63E07}"/>
              </a:ext>
            </a:extLst>
          </p:cNvPr>
          <p:cNvSpPr/>
          <p:nvPr/>
        </p:nvSpPr>
        <p:spPr bwMode="auto">
          <a:xfrm>
            <a:off x="8045989" y="2027628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2ECB51-B0E3-4156-8155-8037A4262845}"/>
              </a:ext>
            </a:extLst>
          </p:cNvPr>
          <p:cNvSpPr/>
          <p:nvPr/>
        </p:nvSpPr>
        <p:spPr bwMode="auto">
          <a:xfrm>
            <a:off x="8455059" y="203765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565E3-138E-4C1B-AF83-824E12EF7A3B}"/>
              </a:ext>
            </a:extLst>
          </p:cNvPr>
          <p:cNvSpPr/>
          <p:nvPr/>
        </p:nvSpPr>
        <p:spPr bwMode="auto">
          <a:xfrm>
            <a:off x="8864128" y="203697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76D45E-6EFE-4B21-A08D-7E8C0EBC483D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flipH="1">
            <a:off x="70233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B25AC7-4050-477A-AE2E-C852AEE4190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83441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E97D077-7869-4AB8-AE6D-261701200E5C}"/>
              </a:ext>
            </a:extLst>
          </p:cNvPr>
          <p:cNvSpPr/>
          <p:nvPr/>
        </p:nvSpPr>
        <p:spPr bwMode="auto">
          <a:xfrm>
            <a:off x="7288667" y="4230081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29DAF5-F918-4EDD-BC3C-E61E91C0C53A}"/>
              </a:ext>
            </a:extLst>
          </p:cNvPr>
          <p:cNvSpPr/>
          <p:nvPr/>
        </p:nvSpPr>
        <p:spPr bwMode="auto">
          <a:xfrm>
            <a:off x="8792275" y="41979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FF895A5-73F1-4A76-9A7B-F4CF8A6FFD30}"/>
              </a:ext>
            </a:extLst>
          </p:cNvPr>
          <p:cNvSpPr/>
          <p:nvPr/>
        </p:nvSpPr>
        <p:spPr bwMode="auto">
          <a:xfrm>
            <a:off x="7115227" y="478153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5C22560-21A4-49BD-B863-90E34AE58A73}"/>
              </a:ext>
            </a:extLst>
          </p:cNvPr>
          <p:cNvSpPr/>
          <p:nvPr/>
        </p:nvSpPr>
        <p:spPr bwMode="auto">
          <a:xfrm>
            <a:off x="6285712" y="515785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12749D-AFB1-428F-B1E8-AD1AAA968CF1}"/>
              </a:ext>
            </a:extLst>
          </p:cNvPr>
          <p:cNvSpPr/>
          <p:nvPr/>
        </p:nvSpPr>
        <p:spPr bwMode="auto">
          <a:xfrm>
            <a:off x="7115892" y="516787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DC0F949-D546-48B2-B5E1-BF9C8C0CBCBA}"/>
              </a:ext>
            </a:extLst>
          </p:cNvPr>
          <p:cNvSpPr/>
          <p:nvPr/>
        </p:nvSpPr>
        <p:spPr bwMode="auto">
          <a:xfrm>
            <a:off x="8956251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CA1BFF0-DF31-4808-9493-34FB84CA5D2F}"/>
              </a:ext>
            </a:extLst>
          </p:cNvPr>
          <p:cNvSpPr/>
          <p:nvPr/>
        </p:nvSpPr>
        <p:spPr bwMode="auto">
          <a:xfrm>
            <a:off x="9363987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A0F0B5E-C977-4B01-8A21-6DDA45ACD70C}"/>
              </a:ext>
            </a:extLst>
          </p:cNvPr>
          <p:cNvSpPr/>
          <p:nvPr/>
        </p:nvSpPr>
        <p:spPr bwMode="auto">
          <a:xfrm>
            <a:off x="10193476" y="476950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8BEF6D5-9FED-4805-8C84-B4D2B024CF2C}"/>
              </a:ext>
            </a:extLst>
          </p:cNvPr>
          <p:cNvSpPr/>
          <p:nvPr/>
        </p:nvSpPr>
        <p:spPr bwMode="auto">
          <a:xfrm>
            <a:off x="9370003" y="5147833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6D0B52B-8EE1-4EF8-A2F8-6E1485BB671F}"/>
              </a:ext>
            </a:extLst>
          </p:cNvPr>
          <p:cNvSpPr/>
          <p:nvPr/>
        </p:nvSpPr>
        <p:spPr bwMode="auto">
          <a:xfrm>
            <a:off x="10188141" y="51571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0BF290F-F481-48EA-BA3B-44E5A6140151}"/>
              </a:ext>
            </a:extLst>
          </p:cNvPr>
          <p:cNvCxnSpPr>
            <a:stCxn id="11" idx="2"/>
            <a:endCxn id="5" idx="0"/>
          </p:cNvCxnSpPr>
          <p:nvPr/>
        </p:nvCxnSpPr>
        <p:spPr bwMode="auto">
          <a:xfrm flipH="1">
            <a:off x="8344110" y="2389917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FE7C22-64A3-43E4-B9DE-94782751633D}"/>
              </a:ext>
            </a:extLst>
          </p:cNvPr>
          <p:cNvSpPr/>
          <p:nvPr/>
        </p:nvSpPr>
        <p:spPr bwMode="auto">
          <a:xfrm>
            <a:off x="9352237" y="157979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0E27DD-CB89-4885-A8EF-7C04F78BA05A}"/>
              </a:ext>
            </a:extLst>
          </p:cNvPr>
          <p:cNvSpPr/>
          <p:nvPr/>
        </p:nvSpPr>
        <p:spPr bwMode="auto">
          <a:xfrm>
            <a:off x="9342381" y="3132380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3E7695F-A75B-4712-8BC3-AE3823D7484D}"/>
              </a:ext>
            </a:extLst>
          </p:cNvPr>
          <p:cNvSpPr/>
          <p:nvPr/>
        </p:nvSpPr>
        <p:spPr bwMode="auto">
          <a:xfrm>
            <a:off x="1994560" y="3158252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A003230-307C-420F-B4D1-95D67EAFC489}"/>
              </a:ext>
            </a:extLst>
          </p:cNvPr>
          <p:cNvSpPr/>
          <p:nvPr/>
        </p:nvSpPr>
        <p:spPr bwMode="auto">
          <a:xfrm>
            <a:off x="6737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7DF47F1-8DA1-453B-940C-DC5460F623B6}"/>
              </a:ext>
            </a:extLst>
          </p:cNvPr>
          <p:cNvSpPr/>
          <p:nvPr/>
        </p:nvSpPr>
        <p:spPr bwMode="auto">
          <a:xfrm>
            <a:off x="33153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CF92A97-8574-49C3-B311-15E9D8AB1FC5}"/>
              </a:ext>
            </a:extLst>
          </p:cNvPr>
          <p:cNvSpPr/>
          <p:nvPr/>
        </p:nvSpPr>
        <p:spPr bwMode="auto">
          <a:xfrm>
            <a:off x="1999908" y="154401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80B6AAF-D762-4329-9116-2CB70737C004}"/>
              </a:ext>
            </a:extLst>
          </p:cNvPr>
          <p:cNvSpPr/>
          <p:nvPr/>
        </p:nvSpPr>
        <p:spPr bwMode="auto">
          <a:xfrm>
            <a:off x="2222488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B0DDE9D-4BCC-4D41-8F71-7E15D496BA5C}"/>
              </a:ext>
            </a:extLst>
          </p:cNvPr>
          <p:cNvSpPr/>
          <p:nvPr/>
        </p:nvSpPr>
        <p:spPr bwMode="auto">
          <a:xfrm>
            <a:off x="2630224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53E2C6B-4D5E-42A6-861D-A4FF56CE6F82}"/>
              </a:ext>
            </a:extLst>
          </p:cNvPr>
          <p:cNvSpPr/>
          <p:nvPr/>
        </p:nvSpPr>
        <p:spPr bwMode="auto">
          <a:xfrm>
            <a:off x="3044644" y="169841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D7524A8-05AA-4CF0-A2E8-979BB33C665E}"/>
              </a:ext>
            </a:extLst>
          </p:cNvPr>
          <p:cNvSpPr/>
          <p:nvPr/>
        </p:nvSpPr>
        <p:spPr bwMode="auto">
          <a:xfrm>
            <a:off x="3459713" y="169640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BF17B56-36FA-4FE4-8439-62CE470297B2}"/>
              </a:ext>
            </a:extLst>
          </p:cNvPr>
          <p:cNvSpPr/>
          <p:nvPr/>
        </p:nvSpPr>
        <p:spPr bwMode="auto">
          <a:xfrm>
            <a:off x="2215129" y="207473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1FBC333-3236-49D4-8A3C-BB4BB2C39293}"/>
              </a:ext>
            </a:extLst>
          </p:cNvPr>
          <p:cNvSpPr/>
          <p:nvPr/>
        </p:nvSpPr>
        <p:spPr bwMode="auto">
          <a:xfrm>
            <a:off x="2636240" y="207473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4DF9CB-CE6E-4C95-9AC6-2FA0957EB72F}"/>
              </a:ext>
            </a:extLst>
          </p:cNvPr>
          <p:cNvSpPr/>
          <p:nvPr/>
        </p:nvSpPr>
        <p:spPr bwMode="auto">
          <a:xfrm>
            <a:off x="3045309" y="208475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61E199E-8801-471D-837D-C693DD82DAF8}"/>
              </a:ext>
            </a:extLst>
          </p:cNvPr>
          <p:cNvSpPr/>
          <p:nvPr/>
        </p:nvSpPr>
        <p:spPr bwMode="auto">
          <a:xfrm>
            <a:off x="3454379" y="208408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4234760-266A-49E7-AF03-7561FE8D8A76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 bwMode="auto">
          <a:xfrm flipH="1">
            <a:off x="16135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2A3F036-EFD0-43BE-A416-5212F143C2AE}"/>
              </a:ext>
            </a:extLst>
          </p:cNvPr>
          <p:cNvCxnSpPr>
            <a:cxnSpLocks/>
            <a:stCxn id="110" idx="2"/>
            <a:endCxn id="114" idx="0"/>
          </p:cNvCxnSpPr>
          <p:nvPr/>
        </p:nvCxnSpPr>
        <p:spPr bwMode="auto">
          <a:xfrm>
            <a:off x="29343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0949A7-4ABE-4FCA-A95A-5FEC6732A4D1}"/>
              </a:ext>
            </a:extLst>
          </p:cNvPr>
          <p:cNvSpPr/>
          <p:nvPr/>
        </p:nvSpPr>
        <p:spPr bwMode="auto">
          <a:xfrm>
            <a:off x="1878917" y="42771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0B54930-E19D-4FE1-A554-B82424DE36E6}"/>
              </a:ext>
            </a:extLst>
          </p:cNvPr>
          <p:cNvSpPr/>
          <p:nvPr/>
        </p:nvSpPr>
        <p:spPr bwMode="auto">
          <a:xfrm>
            <a:off x="3382525" y="424509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8F9340F-E77D-48B5-B78A-2E9F6709BD4F}"/>
              </a:ext>
            </a:extLst>
          </p:cNvPr>
          <p:cNvSpPr/>
          <p:nvPr/>
        </p:nvSpPr>
        <p:spPr bwMode="auto">
          <a:xfrm>
            <a:off x="1705477" y="482864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8B61C70-3394-40EE-AB0D-1DABE80107CE}"/>
              </a:ext>
            </a:extLst>
          </p:cNvPr>
          <p:cNvSpPr/>
          <p:nvPr/>
        </p:nvSpPr>
        <p:spPr bwMode="auto">
          <a:xfrm>
            <a:off x="875963" y="520496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C65CFBE-C51E-4C60-85A6-881E49474E83}"/>
              </a:ext>
            </a:extLst>
          </p:cNvPr>
          <p:cNvSpPr/>
          <p:nvPr/>
        </p:nvSpPr>
        <p:spPr bwMode="auto">
          <a:xfrm>
            <a:off x="3546501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A84A1E5-BC79-413A-A5B7-494A5520D2BA}"/>
              </a:ext>
            </a:extLst>
          </p:cNvPr>
          <p:cNvSpPr/>
          <p:nvPr/>
        </p:nvSpPr>
        <p:spPr bwMode="auto">
          <a:xfrm>
            <a:off x="3954237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5634AAA-56AF-4714-887E-65FD1F1100DF}"/>
              </a:ext>
            </a:extLst>
          </p:cNvPr>
          <p:cNvSpPr/>
          <p:nvPr/>
        </p:nvSpPr>
        <p:spPr bwMode="auto">
          <a:xfrm>
            <a:off x="4783727" y="481661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BD1F02D-0540-4CE0-8AD6-5B00C839E061}"/>
              </a:ext>
            </a:extLst>
          </p:cNvPr>
          <p:cNvSpPr/>
          <p:nvPr/>
        </p:nvSpPr>
        <p:spPr bwMode="auto">
          <a:xfrm>
            <a:off x="3960253" y="519494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AC96256-3C34-478D-802E-8AE7B0EB5B73}"/>
              </a:ext>
            </a:extLst>
          </p:cNvPr>
          <p:cNvSpPr/>
          <p:nvPr/>
        </p:nvSpPr>
        <p:spPr bwMode="auto">
          <a:xfrm>
            <a:off x="4778392" y="520429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1873486-F940-4D41-943E-43A82EC96CF3}"/>
              </a:ext>
            </a:extLst>
          </p:cNvPr>
          <p:cNvCxnSpPr>
            <a:cxnSpLocks/>
            <a:stCxn id="116" idx="2"/>
            <a:endCxn id="110" idx="0"/>
          </p:cNvCxnSpPr>
          <p:nvPr/>
        </p:nvCxnSpPr>
        <p:spPr bwMode="auto">
          <a:xfrm flipH="1">
            <a:off x="2934361" y="2437025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7286AEE-A687-4540-8213-FD643445C31C}"/>
              </a:ext>
            </a:extLst>
          </p:cNvPr>
          <p:cNvSpPr/>
          <p:nvPr/>
        </p:nvSpPr>
        <p:spPr bwMode="auto">
          <a:xfrm>
            <a:off x="3942488" y="1626904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F96DE8C-B24F-4628-B06D-028D3B15BE44}"/>
              </a:ext>
            </a:extLst>
          </p:cNvPr>
          <p:cNvSpPr/>
          <p:nvPr/>
        </p:nvSpPr>
        <p:spPr bwMode="auto">
          <a:xfrm>
            <a:off x="3932632" y="3179488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C585A7F-E666-4DF7-8612-5B2711318456}"/>
              </a:ext>
            </a:extLst>
          </p:cNvPr>
          <p:cNvSpPr/>
          <p:nvPr/>
        </p:nvSpPr>
        <p:spPr bwMode="auto">
          <a:xfrm>
            <a:off x="4361824" y="519494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3C7D86F-2614-4D54-ADDC-B16C9EB4B5AF}"/>
              </a:ext>
            </a:extLst>
          </p:cNvPr>
          <p:cNvCxnSpPr/>
          <p:nvPr/>
        </p:nvCxnSpPr>
        <p:spPr bwMode="auto">
          <a:xfrm>
            <a:off x="304800" y="1671697"/>
            <a:ext cx="0" cy="344404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7ED5B5C-02B2-433F-95D5-7FA21BD075BE}"/>
              </a:ext>
            </a:extLst>
          </p:cNvPr>
          <p:cNvSpPr txBox="1"/>
          <p:nvPr/>
        </p:nvSpPr>
        <p:spPr>
          <a:xfrm>
            <a:off x="276553" y="3555111"/>
            <a:ext cx="1852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Gain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012B4B8-69EB-49BA-93C0-24C71565A2BF}"/>
              </a:ext>
            </a:extLst>
          </p:cNvPr>
          <p:cNvCxnSpPr>
            <a:cxnSpLocks/>
          </p:cNvCxnSpPr>
          <p:nvPr/>
        </p:nvCxnSpPr>
        <p:spPr bwMode="auto">
          <a:xfrm>
            <a:off x="4876800" y="2819400"/>
            <a:ext cx="2032000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ECB2C0D-32B6-4B92-9139-25AA7133D7BE}"/>
              </a:ext>
            </a:extLst>
          </p:cNvPr>
          <p:cNvSpPr txBox="1"/>
          <p:nvPr/>
        </p:nvSpPr>
        <p:spPr>
          <a:xfrm>
            <a:off x="5047060" y="2889647"/>
            <a:ext cx="1832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information gained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A0853-5DAC-4213-AEE5-764146CF627B}"/>
              </a:ext>
            </a:extLst>
          </p:cNvPr>
          <p:cNvSpPr txBox="1"/>
          <p:nvPr/>
        </p:nvSpPr>
        <p:spPr>
          <a:xfrm>
            <a:off x="9966239" y="3060307"/>
            <a:ext cx="721672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333" b="1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5333" b="1" dirty="0">
              <a:solidFill>
                <a:srgbClr val="C0000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D459559-B6C1-4AAE-A194-B27CEFB22085}"/>
              </a:ext>
            </a:extLst>
          </p:cNvPr>
          <p:cNvSpPr txBox="1"/>
          <p:nvPr/>
        </p:nvSpPr>
        <p:spPr>
          <a:xfrm>
            <a:off x="10645325" y="2943268"/>
            <a:ext cx="1272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Refund Received is a “better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24404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65" grpId="0" animBg="1"/>
      <p:bldP spid="67" grpId="0" animBg="1"/>
      <p:bldP spid="75" grpId="0" animBg="1"/>
      <p:bldP spid="79" grpId="0" animBg="1"/>
      <p:bldP spid="83" grpId="0" animBg="1"/>
      <p:bldP spid="87" grpId="0" animBg="1"/>
      <p:bldP spid="89" grpId="0" animBg="1"/>
      <p:bldP spid="93" grpId="0" animBg="1"/>
      <p:bldP spid="97" grpId="0" animBg="1"/>
      <p:bldP spid="101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38" grpId="0" animBg="1"/>
      <p:bldP spid="140" grpId="0" animBg="1"/>
      <p:bldP spid="142" grpId="0" animBg="1"/>
      <p:bldP spid="144" grpId="0" animBg="1"/>
      <p:bldP spid="148" grpId="0" animBg="1"/>
      <p:bldP spid="150" grpId="0" animBg="1"/>
      <p:bldP spid="152" grpId="0" animBg="1"/>
      <p:bldP spid="154" grpId="0" animBg="1"/>
      <p:bldP spid="156" grpId="0" animBg="1"/>
      <p:bldP spid="162" grpId="0" animBg="1"/>
      <p:bldP spid="165" grpId="0" animBg="1"/>
      <p:bldP spid="168" grpId="0"/>
      <p:bldP spid="173" grpId="0"/>
      <p:bldP spid="174" grpId="0"/>
      <p:bldP spid="1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quantify information 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Entropy: </a:t>
            </a:r>
          </a:p>
          <a:p>
            <a:pPr lvl="1"/>
            <a:r>
              <a:rPr lang="en-US" dirty="0"/>
              <a:t>Higher entropy means more disorder</a:t>
            </a:r>
          </a:p>
          <a:p>
            <a:pPr lvl="1"/>
            <a:r>
              <a:rPr lang="en-US" dirty="0"/>
              <a:t>Lower entropy means less disorder</a:t>
            </a:r>
          </a:p>
          <a:p>
            <a:r>
              <a:rPr lang="en-US" dirty="0"/>
              <a:t>Measure Purity/Homogeneity</a:t>
            </a:r>
          </a:p>
          <a:p>
            <a:pPr lvl="1"/>
            <a:r>
              <a:rPr lang="en-US" dirty="0"/>
              <a:t>Higher purity/homogeneity means more order</a:t>
            </a:r>
          </a:p>
          <a:p>
            <a:pPr lvl="1"/>
            <a:r>
              <a:rPr lang="en-US" dirty="0"/>
              <a:t>Lower purity/homogeneity means less order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88854-17EF-40BF-9AD7-B97ED14AC00E}"/>
              </a:ext>
            </a:extLst>
          </p:cNvPr>
          <p:cNvSpPr txBox="1"/>
          <p:nvPr/>
        </p:nvSpPr>
        <p:spPr>
          <a:xfrm>
            <a:off x="322470" y="5251353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disorder = more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484E3-81B8-4F4C-BA92-17B05813BC5C}"/>
              </a:ext>
            </a:extLst>
          </p:cNvPr>
          <p:cNvSpPr txBox="1"/>
          <p:nvPr/>
        </p:nvSpPr>
        <p:spPr>
          <a:xfrm>
            <a:off x="6028311" y="5251353"/>
            <a:ext cx="4927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disorder = less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305D2-6807-5102-699F-C09895EE0EAA}"/>
              </a:ext>
            </a:extLst>
          </p:cNvPr>
          <p:cNvSpPr txBox="1"/>
          <p:nvPr/>
        </p:nvSpPr>
        <p:spPr>
          <a:xfrm>
            <a:off x="150783" y="6051332"/>
            <a:ext cx="11827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move from more disorder to less disorder – we have extracted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94217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Index – measure of homogeneity (sameness) 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Entropy – another measure the accomplishes the same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Decision Tree Flavors: Gini Index and Information Gain – Learn by Marketing">
            <a:extLst>
              <a:ext uri="{FF2B5EF4-FFF2-40B4-BE49-F238E27FC236}">
                <a16:creationId xmlns:a16="http://schemas.microsoft.com/office/drawing/2014/main" id="{08B48EAF-4A03-4E65-BE63-7CA9CFE24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"/>
          <a:stretch/>
        </p:blipFill>
        <p:spPr bwMode="auto">
          <a:xfrm>
            <a:off x="3043583" y="2343684"/>
            <a:ext cx="3810000" cy="12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D4E56-5C4C-4B6A-81DA-0626065F0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257" y="4700732"/>
            <a:ext cx="5893623" cy="1308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66214-55BB-4251-B76C-906048E41A92}"/>
              </a:ext>
            </a:extLst>
          </p:cNvPr>
          <p:cNvSpPr txBox="1"/>
          <p:nvPr/>
        </p:nvSpPr>
        <p:spPr>
          <a:xfrm>
            <a:off x="7469259" y="2130503"/>
            <a:ext cx="2180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 = feature</a:t>
            </a:r>
          </a:p>
          <a:p>
            <a:r>
              <a:rPr lang="en-US" sz="2400" i="1" dirty="0"/>
              <a:t>c = # of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F1EAF-3BB3-46E6-9842-391F8BF5D841}"/>
              </a:ext>
            </a:extLst>
          </p:cNvPr>
          <p:cNvSpPr txBox="1"/>
          <p:nvPr/>
        </p:nvSpPr>
        <p:spPr>
          <a:xfrm>
            <a:off x="7450639" y="4308587"/>
            <a:ext cx="44069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 = feature</a:t>
            </a:r>
          </a:p>
          <a:p>
            <a:r>
              <a:rPr lang="en-US" sz="2400" i="1" dirty="0"/>
              <a:t>n = # of features</a:t>
            </a:r>
          </a:p>
          <a:p>
            <a:r>
              <a:rPr lang="en-US" sz="2400" i="1" dirty="0"/>
              <a:t>b = 2 (bits) or e (</a:t>
            </a:r>
            <a:r>
              <a:rPr lang="en-US" sz="2400" i="1" dirty="0" err="1"/>
              <a:t>nats</a:t>
            </a:r>
            <a:r>
              <a:rPr lang="en-US" sz="2400" i="1" dirty="0"/>
              <a:t>) or 10 (bans)</a:t>
            </a:r>
          </a:p>
          <a:p>
            <a:r>
              <a:rPr lang="en-US" sz="2400" i="1" dirty="0"/>
              <a:t>	… use base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CE43F-E085-4159-B112-3979023D5E1C}"/>
              </a:ext>
            </a:extLst>
          </p:cNvPr>
          <p:cNvSpPr txBox="1"/>
          <p:nvPr/>
        </p:nvSpPr>
        <p:spPr>
          <a:xfrm>
            <a:off x="3962401" y="6230760"/>
            <a:ext cx="8026399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33" dirty="0">
                <a:hlinkClick r:id="rId5"/>
              </a:rPr>
              <a:t>https://web.archive.org/web/19980715013250/http://cm.bell-labs.com/cm/ms/what/shannonday/shannon1948.pdf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46319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both classification and regression</a:t>
            </a:r>
          </a:p>
          <a:p>
            <a:r>
              <a:rPr lang="en-US" dirty="0"/>
              <a:t>Performs well in various contexts (including non-linear relationships)</a:t>
            </a:r>
          </a:p>
          <a:p>
            <a:r>
              <a:rPr lang="en-US" dirty="0"/>
              <a:t>Doesn’t require much technical knowledge</a:t>
            </a:r>
          </a:p>
          <a:p>
            <a:r>
              <a:rPr lang="en-US" dirty="0"/>
              <a:t>Easily interpreted (</a:t>
            </a:r>
            <a:r>
              <a:rPr lang="en-US" u="sng" dirty="0"/>
              <a:t>WHITE BOX</a:t>
            </a:r>
            <a:r>
              <a:rPr lang="en-US" dirty="0"/>
              <a:t>)</a:t>
            </a:r>
          </a:p>
          <a:p>
            <a:r>
              <a:rPr lang="en-US" u="sng" dirty="0"/>
              <a:t>Creates rules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3200" cy="1143000"/>
          </a:xfrm>
        </p:spPr>
        <p:txBody>
          <a:bodyPr/>
          <a:lstStyle/>
          <a:p>
            <a:r>
              <a:rPr lang="en-US" dirty="0"/>
              <a:t>Using Gini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84D7C-4F5A-41FD-9683-C9CB390BDBAF}"/>
              </a:ext>
            </a:extLst>
          </p:cNvPr>
          <p:cNvSpPr/>
          <p:nvPr/>
        </p:nvSpPr>
        <p:spPr bwMode="auto">
          <a:xfrm>
            <a:off x="1727200" y="2921000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C89194-44EC-4DE5-B04A-FAAB6F2B7286}"/>
              </a:ext>
            </a:extLst>
          </p:cNvPr>
          <p:cNvSpPr/>
          <p:nvPr/>
        </p:nvSpPr>
        <p:spPr bwMode="auto">
          <a:xfrm>
            <a:off x="4064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68E5F-2231-43AC-A584-3E00ABC8E8B5}"/>
              </a:ext>
            </a:extLst>
          </p:cNvPr>
          <p:cNvSpPr/>
          <p:nvPr/>
        </p:nvSpPr>
        <p:spPr bwMode="auto">
          <a:xfrm>
            <a:off x="30480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9B3ED8-EC6E-448E-B360-5BB8E4988ADD}"/>
              </a:ext>
            </a:extLst>
          </p:cNvPr>
          <p:cNvSpPr/>
          <p:nvPr/>
        </p:nvSpPr>
        <p:spPr bwMode="auto">
          <a:xfrm>
            <a:off x="1732548" y="1306763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6B613F-89E1-4E98-A875-F12C9F239348}"/>
              </a:ext>
            </a:extLst>
          </p:cNvPr>
          <p:cNvSpPr/>
          <p:nvPr/>
        </p:nvSpPr>
        <p:spPr bwMode="auto">
          <a:xfrm>
            <a:off x="1955128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FBBA-6615-489A-A153-961262BB1EF5}"/>
              </a:ext>
            </a:extLst>
          </p:cNvPr>
          <p:cNvSpPr/>
          <p:nvPr/>
        </p:nvSpPr>
        <p:spPr bwMode="auto">
          <a:xfrm>
            <a:off x="2362864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F03D8-EA32-46C9-8EB5-E51FCDBBBAFD}"/>
              </a:ext>
            </a:extLst>
          </p:cNvPr>
          <p:cNvSpPr/>
          <p:nvPr/>
        </p:nvSpPr>
        <p:spPr bwMode="auto">
          <a:xfrm>
            <a:off x="2777284" y="146116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FF31F7-B7FA-452E-9339-8C6FD04C1A0B}"/>
              </a:ext>
            </a:extLst>
          </p:cNvPr>
          <p:cNvSpPr/>
          <p:nvPr/>
        </p:nvSpPr>
        <p:spPr bwMode="auto">
          <a:xfrm>
            <a:off x="3192353" y="145915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C923F-9A85-4C4A-9BD1-FCCF9F204CC7}"/>
              </a:ext>
            </a:extLst>
          </p:cNvPr>
          <p:cNvSpPr/>
          <p:nvPr/>
        </p:nvSpPr>
        <p:spPr bwMode="auto">
          <a:xfrm>
            <a:off x="1947769" y="183748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AFD2C5-010F-41FD-B010-200C4DDD0D7A}"/>
              </a:ext>
            </a:extLst>
          </p:cNvPr>
          <p:cNvSpPr/>
          <p:nvPr/>
        </p:nvSpPr>
        <p:spPr bwMode="auto">
          <a:xfrm>
            <a:off x="2368880" y="18374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44A4A-46FD-4C66-B619-7245AA04ACA7}"/>
              </a:ext>
            </a:extLst>
          </p:cNvPr>
          <p:cNvSpPr/>
          <p:nvPr/>
        </p:nvSpPr>
        <p:spPr bwMode="auto">
          <a:xfrm>
            <a:off x="2777949" y="184750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CFF669-7104-4CAC-A51F-06B40C7A647F}"/>
              </a:ext>
            </a:extLst>
          </p:cNvPr>
          <p:cNvSpPr/>
          <p:nvPr/>
        </p:nvSpPr>
        <p:spPr bwMode="auto">
          <a:xfrm>
            <a:off x="3187019" y="184683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1552E-6B69-4AE4-9DCC-6EB12E1DF9F5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462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36DB1-CFEB-4AF0-B05E-6C29CEBF4E8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26670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4FE985-AA26-43D5-B905-44D1144AA2F0}"/>
              </a:ext>
            </a:extLst>
          </p:cNvPr>
          <p:cNvSpPr/>
          <p:nvPr/>
        </p:nvSpPr>
        <p:spPr bwMode="auto">
          <a:xfrm>
            <a:off x="1611557" y="403993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87FCF-663E-4C7D-BF7E-8C9AE0AD5878}"/>
              </a:ext>
            </a:extLst>
          </p:cNvPr>
          <p:cNvSpPr/>
          <p:nvPr/>
        </p:nvSpPr>
        <p:spPr bwMode="auto">
          <a:xfrm>
            <a:off x="3115165" y="4007845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650A89-589B-414F-9802-F11263BB7E18}"/>
              </a:ext>
            </a:extLst>
          </p:cNvPr>
          <p:cNvSpPr/>
          <p:nvPr/>
        </p:nvSpPr>
        <p:spPr bwMode="auto">
          <a:xfrm>
            <a:off x="1438117" y="459139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0FED4-BE43-4D52-837B-F8132F5751FC}"/>
              </a:ext>
            </a:extLst>
          </p:cNvPr>
          <p:cNvSpPr/>
          <p:nvPr/>
        </p:nvSpPr>
        <p:spPr bwMode="auto">
          <a:xfrm>
            <a:off x="608603" y="496771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574B4-4F6A-4E04-829B-FF61ACD70C20}"/>
              </a:ext>
            </a:extLst>
          </p:cNvPr>
          <p:cNvSpPr/>
          <p:nvPr/>
        </p:nvSpPr>
        <p:spPr bwMode="auto">
          <a:xfrm>
            <a:off x="3279141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2DAB2-AD34-4260-8EF8-452F1F7FBCD4}"/>
              </a:ext>
            </a:extLst>
          </p:cNvPr>
          <p:cNvSpPr/>
          <p:nvPr/>
        </p:nvSpPr>
        <p:spPr bwMode="auto">
          <a:xfrm>
            <a:off x="3686877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875941-7989-48F4-905D-7B90B910F7DF}"/>
              </a:ext>
            </a:extLst>
          </p:cNvPr>
          <p:cNvSpPr/>
          <p:nvPr/>
        </p:nvSpPr>
        <p:spPr bwMode="auto">
          <a:xfrm>
            <a:off x="4516367" y="457936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37981-E4F6-46B9-A3A0-591BDF7A3847}"/>
              </a:ext>
            </a:extLst>
          </p:cNvPr>
          <p:cNvSpPr/>
          <p:nvPr/>
        </p:nvSpPr>
        <p:spPr bwMode="auto">
          <a:xfrm>
            <a:off x="3692893" y="495768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F3A705-F2AE-4829-8A7B-72476FB605F6}"/>
              </a:ext>
            </a:extLst>
          </p:cNvPr>
          <p:cNvSpPr/>
          <p:nvPr/>
        </p:nvSpPr>
        <p:spPr bwMode="auto">
          <a:xfrm>
            <a:off x="4511032" y="496704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22909-6337-44B5-9DC0-C8171D211B0A}"/>
              </a:ext>
            </a:extLst>
          </p:cNvPr>
          <p:cNvCxnSpPr>
            <a:stCxn id="9" idx="2"/>
            <a:endCxn id="6" idx="0"/>
          </p:cNvCxnSpPr>
          <p:nvPr/>
        </p:nvCxnSpPr>
        <p:spPr bwMode="auto">
          <a:xfrm flipH="1">
            <a:off x="2667001" y="2199773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716AC-4C56-420D-8DF9-B45BA4A7B80C}"/>
              </a:ext>
            </a:extLst>
          </p:cNvPr>
          <p:cNvSpPr/>
          <p:nvPr/>
        </p:nvSpPr>
        <p:spPr bwMode="auto">
          <a:xfrm>
            <a:off x="3675128" y="1389652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81EC3-315C-4E8E-8EC4-4AC0B1E9EB05}"/>
              </a:ext>
            </a:extLst>
          </p:cNvPr>
          <p:cNvSpPr/>
          <p:nvPr/>
        </p:nvSpPr>
        <p:spPr bwMode="auto">
          <a:xfrm>
            <a:off x="3665272" y="294223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78E77D-7EC2-4D36-9DBD-497E33FE268B}"/>
              </a:ext>
            </a:extLst>
          </p:cNvPr>
          <p:cNvSpPr txBox="1"/>
          <p:nvPr/>
        </p:nvSpPr>
        <p:spPr>
          <a:xfrm>
            <a:off x="5268431" y="1353744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1-(3/8)</a:t>
            </a:r>
            <a:r>
              <a:rPr lang="en-US" sz="2400" baseline="30000" dirty="0"/>
              <a:t>2</a:t>
            </a:r>
            <a:r>
              <a:rPr lang="en-US" sz="2400" dirty="0"/>
              <a:t>-(5/8)</a:t>
            </a:r>
            <a:r>
              <a:rPr lang="en-US" sz="2400" baseline="30000" dirty="0"/>
              <a:t>2</a:t>
            </a:r>
            <a:r>
              <a:rPr lang="en-US" sz="2400" dirty="0"/>
              <a:t>= 0.46875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5A8C5-363A-40FE-8229-095FE6339771}"/>
              </a:ext>
            </a:extLst>
          </p:cNvPr>
          <p:cNvSpPr txBox="1"/>
          <p:nvPr/>
        </p:nvSpPr>
        <p:spPr>
          <a:xfrm>
            <a:off x="131858" y="5380001"/>
            <a:ext cx="23326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1-(2/2)</a:t>
            </a:r>
            <a:r>
              <a:rPr lang="en-US" sz="2133" baseline="30000" dirty="0"/>
              <a:t>2</a:t>
            </a:r>
            <a:r>
              <a:rPr lang="en-US" sz="2133" dirty="0"/>
              <a:t>-(0/2)</a:t>
            </a:r>
            <a:r>
              <a:rPr lang="en-US" sz="2133" baseline="30000" dirty="0"/>
              <a:t>2</a:t>
            </a:r>
            <a:r>
              <a:rPr lang="en-US" sz="2133" dirty="0"/>
              <a:t>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024ABC-49BA-40A8-BF45-486F55A1FE88}"/>
              </a:ext>
            </a:extLst>
          </p:cNvPr>
          <p:cNvSpPr txBox="1"/>
          <p:nvPr/>
        </p:nvSpPr>
        <p:spPr>
          <a:xfrm>
            <a:off x="2972061" y="5354721"/>
            <a:ext cx="302234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1-(1/6)</a:t>
            </a:r>
            <a:r>
              <a:rPr lang="en-US" sz="2133" baseline="30000" dirty="0"/>
              <a:t>2</a:t>
            </a:r>
            <a:r>
              <a:rPr lang="en-US" sz="2133" dirty="0"/>
              <a:t>-(5/6)</a:t>
            </a:r>
            <a:r>
              <a:rPr lang="en-US" sz="2133" baseline="30000" dirty="0"/>
              <a:t>2</a:t>
            </a:r>
            <a:r>
              <a:rPr lang="en-US" sz="2133" dirty="0"/>
              <a:t>= 0.27778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06BE7-7177-4A32-A64C-2836CF6412BF}"/>
              </a:ext>
            </a:extLst>
          </p:cNvPr>
          <p:cNvSpPr txBox="1"/>
          <p:nvPr/>
        </p:nvSpPr>
        <p:spPr>
          <a:xfrm>
            <a:off x="6069901" y="4782711"/>
            <a:ext cx="5283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(2/8)*0+(6/8)*0.27778=0.27778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0EC1ED-8E24-44AE-87AF-93F4EA60E80E}"/>
              </a:ext>
            </a:extLst>
          </p:cNvPr>
          <p:cNvSpPr/>
          <p:nvPr/>
        </p:nvSpPr>
        <p:spPr bwMode="auto">
          <a:xfrm>
            <a:off x="1163274" y="4752871"/>
            <a:ext cx="6140741" cy="1341131"/>
          </a:xfrm>
          <a:custGeom>
            <a:avLst/>
            <a:gdLst>
              <a:gd name="connsiteX0" fmla="*/ 0 w 4605556"/>
              <a:gd name="connsiteY0" fmla="*/ 789233 h 1005848"/>
              <a:gd name="connsiteX1" fmla="*/ 41945 w 4605556"/>
              <a:gd name="connsiteY1" fmla="*/ 806011 h 1005848"/>
              <a:gd name="connsiteX2" fmla="*/ 117446 w 4605556"/>
              <a:gd name="connsiteY2" fmla="*/ 822789 h 1005848"/>
              <a:gd name="connsiteX3" fmla="*/ 218114 w 4605556"/>
              <a:gd name="connsiteY3" fmla="*/ 847956 h 1005848"/>
              <a:gd name="connsiteX4" fmla="*/ 243281 w 4605556"/>
              <a:gd name="connsiteY4" fmla="*/ 864734 h 1005848"/>
              <a:gd name="connsiteX5" fmla="*/ 302004 w 4605556"/>
              <a:gd name="connsiteY5" fmla="*/ 881512 h 1005848"/>
              <a:gd name="connsiteX6" fmla="*/ 327171 w 4605556"/>
              <a:gd name="connsiteY6" fmla="*/ 898290 h 1005848"/>
              <a:gd name="connsiteX7" fmla="*/ 385894 w 4605556"/>
              <a:gd name="connsiteY7" fmla="*/ 915068 h 1005848"/>
              <a:gd name="connsiteX8" fmla="*/ 486562 w 4605556"/>
              <a:gd name="connsiteY8" fmla="*/ 923457 h 1005848"/>
              <a:gd name="connsiteX9" fmla="*/ 847288 w 4605556"/>
              <a:gd name="connsiteY9" fmla="*/ 940235 h 1005848"/>
              <a:gd name="connsiteX10" fmla="*/ 2046914 w 4605556"/>
              <a:gd name="connsiteY10" fmla="*/ 948624 h 1005848"/>
              <a:gd name="connsiteX11" fmla="*/ 2365695 w 4605556"/>
              <a:gd name="connsiteY11" fmla="*/ 931846 h 1005848"/>
              <a:gd name="connsiteX12" fmla="*/ 2390862 w 4605556"/>
              <a:gd name="connsiteY12" fmla="*/ 923457 h 1005848"/>
              <a:gd name="connsiteX13" fmla="*/ 2709644 w 4605556"/>
              <a:gd name="connsiteY13" fmla="*/ 915068 h 1005848"/>
              <a:gd name="connsiteX14" fmla="*/ 2810312 w 4605556"/>
              <a:gd name="connsiteY14" fmla="*/ 898290 h 1005848"/>
              <a:gd name="connsiteX15" fmla="*/ 3204595 w 4605556"/>
              <a:gd name="connsiteY15" fmla="*/ 881512 h 1005848"/>
              <a:gd name="connsiteX16" fmla="*/ 3280095 w 4605556"/>
              <a:gd name="connsiteY16" fmla="*/ 856345 h 1005848"/>
              <a:gd name="connsiteX17" fmla="*/ 3305262 w 4605556"/>
              <a:gd name="connsiteY17" fmla="*/ 847956 h 1005848"/>
              <a:gd name="connsiteX18" fmla="*/ 3405930 w 4605556"/>
              <a:gd name="connsiteY18" fmla="*/ 839567 h 1005848"/>
              <a:gd name="connsiteX19" fmla="*/ 3498209 w 4605556"/>
              <a:gd name="connsiteY19" fmla="*/ 822789 h 1005848"/>
              <a:gd name="connsiteX20" fmla="*/ 3523376 w 4605556"/>
              <a:gd name="connsiteY20" fmla="*/ 814400 h 1005848"/>
              <a:gd name="connsiteX21" fmla="*/ 3565321 w 4605556"/>
              <a:gd name="connsiteY21" fmla="*/ 806011 h 1005848"/>
              <a:gd name="connsiteX22" fmla="*/ 3590488 w 4605556"/>
              <a:gd name="connsiteY22" fmla="*/ 797622 h 1005848"/>
              <a:gd name="connsiteX23" fmla="*/ 3657600 w 4605556"/>
              <a:gd name="connsiteY23" fmla="*/ 780844 h 1005848"/>
              <a:gd name="connsiteX24" fmla="*/ 3699545 w 4605556"/>
              <a:gd name="connsiteY24" fmla="*/ 772455 h 1005848"/>
              <a:gd name="connsiteX25" fmla="*/ 3749879 w 4605556"/>
              <a:gd name="connsiteY25" fmla="*/ 755677 h 1005848"/>
              <a:gd name="connsiteX26" fmla="*/ 3783435 w 4605556"/>
              <a:gd name="connsiteY26" fmla="*/ 747288 h 1005848"/>
              <a:gd name="connsiteX27" fmla="*/ 3833769 w 4605556"/>
              <a:gd name="connsiteY27" fmla="*/ 713732 h 1005848"/>
              <a:gd name="connsiteX28" fmla="*/ 3858936 w 4605556"/>
              <a:gd name="connsiteY28" fmla="*/ 696954 h 1005848"/>
              <a:gd name="connsiteX29" fmla="*/ 3884103 w 4605556"/>
              <a:gd name="connsiteY29" fmla="*/ 671787 h 1005848"/>
              <a:gd name="connsiteX30" fmla="*/ 3900881 w 4605556"/>
              <a:gd name="connsiteY30" fmla="*/ 646620 h 1005848"/>
              <a:gd name="connsiteX31" fmla="*/ 3926048 w 4605556"/>
              <a:gd name="connsiteY31" fmla="*/ 629842 h 1005848"/>
              <a:gd name="connsiteX32" fmla="*/ 3967993 w 4605556"/>
              <a:gd name="connsiteY32" fmla="*/ 587897 h 1005848"/>
              <a:gd name="connsiteX33" fmla="*/ 4018327 w 4605556"/>
              <a:gd name="connsiteY33" fmla="*/ 537564 h 1005848"/>
              <a:gd name="connsiteX34" fmla="*/ 4035105 w 4605556"/>
              <a:gd name="connsiteY34" fmla="*/ 512397 h 1005848"/>
              <a:gd name="connsiteX35" fmla="*/ 4085439 w 4605556"/>
              <a:gd name="connsiteY35" fmla="*/ 462063 h 1005848"/>
              <a:gd name="connsiteX36" fmla="*/ 3900881 w 4605556"/>
              <a:gd name="connsiteY36" fmla="*/ 453674 h 1005848"/>
              <a:gd name="connsiteX37" fmla="*/ 3850547 w 4605556"/>
              <a:gd name="connsiteY37" fmla="*/ 436896 h 1005848"/>
              <a:gd name="connsiteX38" fmla="*/ 3825380 w 4605556"/>
              <a:gd name="connsiteY38" fmla="*/ 428507 h 1005848"/>
              <a:gd name="connsiteX39" fmla="*/ 3808602 w 4605556"/>
              <a:gd name="connsiteY39" fmla="*/ 403340 h 1005848"/>
              <a:gd name="connsiteX40" fmla="*/ 3783435 w 4605556"/>
              <a:gd name="connsiteY40" fmla="*/ 386562 h 1005848"/>
              <a:gd name="connsiteX41" fmla="*/ 3749879 w 4605556"/>
              <a:gd name="connsiteY41" fmla="*/ 336228 h 1005848"/>
              <a:gd name="connsiteX42" fmla="*/ 3749879 w 4605556"/>
              <a:gd name="connsiteY42" fmla="*/ 134892 h 1005848"/>
              <a:gd name="connsiteX43" fmla="*/ 3800213 w 4605556"/>
              <a:gd name="connsiteY43" fmla="*/ 92947 h 1005848"/>
              <a:gd name="connsiteX44" fmla="*/ 3825380 w 4605556"/>
              <a:gd name="connsiteY44" fmla="*/ 67780 h 1005848"/>
              <a:gd name="connsiteX45" fmla="*/ 3875714 w 4605556"/>
              <a:gd name="connsiteY45" fmla="*/ 51002 h 1005848"/>
              <a:gd name="connsiteX46" fmla="*/ 3900881 w 4605556"/>
              <a:gd name="connsiteY46" fmla="*/ 42613 h 1005848"/>
              <a:gd name="connsiteX47" fmla="*/ 3926048 w 4605556"/>
              <a:gd name="connsiteY47" fmla="*/ 34224 h 1005848"/>
              <a:gd name="connsiteX48" fmla="*/ 4068661 w 4605556"/>
              <a:gd name="connsiteY48" fmla="*/ 17446 h 1005848"/>
              <a:gd name="connsiteX49" fmla="*/ 4194495 w 4605556"/>
              <a:gd name="connsiteY49" fmla="*/ 668 h 1005848"/>
              <a:gd name="connsiteX50" fmla="*/ 4488110 w 4605556"/>
              <a:gd name="connsiteY50" fmla="*/ 17446 h 1005848"/>
              <a:gd name="connsiteX51" fmla="*/ 4513277 w 4605556"/>
              <a:gd name="connsiteY51" fmla="*/ 25835 h 1005848"/>
              <a:gd name="connsiteX52" fmla="*/ 4530055 w 4605556"/>
              <a:gd name="connsiteY52" fmla="*/ 51002 h 1005848"/>
              <a:gd name="connsiteX53" fmla="*/ 4580389 w 4605556"/>
              <a:gd name="connsiteY53" fmla="*/ 92947 h 1005848"/>
              <a:gd name="connsiteX54" fmla="*/ 4605556 w 4605556"/>
              <a:gd name="connsiteY54" fmla="*/ 143281 h 1005848"/>
              <a:gd name="connsiteX55" fmla="*/ 4588778 w 4605556"/>
              <a:gd name="connsiteY55" fmla="*/ 243949 h 1005848"/>
              <a:gd name="connsiteX56" fmla="*/ 4546833 w 4605556"/>
              <a:gd name="connsiteY56" fmla="*/ 285894 h 1005848"/>
              <a:gd name="connsiteX57" fmla="*/ 4521666 w 4605556"/>
              <a:gd name="connsiteY57" fmla="*/ 311061 h 1005848"/>
              <a:gd name="connsiteX58" fmla="*/ 4496499 w 4605556"/>
              <a:gd name="connsiteY58" fmla="*/ 327839 h 1005848"/>
              <a:gd name="connsiteX59" fmla="*/ 4420998 w 4605556"/>
              <a:gd name="connsiteY59" fmla="*/ 386562 h 1005848"/>
              <a:gd name="connsiteX60" fmla="*/ 4370664 w 4605556"/>
              <a:gd name="connsiteY60" fmla="*/ 411729 h 1005848"/>
              <a:gd name="connsiteX61" fmla="*/ 4320330 w 4605556"/>
              <a:gd name="connsiteY61" fmla="*/ 428507 h 1005848"/>
              <a:gd name="connsiteX62" fmla="*/ 4236440 w 4605556"/>
              <a:gd name="connsiteY62" fmla="*/ 445285 h 1005848"/>
              <a:gd name="connsiteX63" fmla="*/ 4118995 w 4605556"/>
              <a:gd name="connsiteY63" fmla="*/ 453674 h 1005848"/>
              <a:gd name="connsiteX64" fmla="*/ 4051883 w 4605556"/>
              <a:gd name="connsiteY64" fmla="*/ 462063 h 100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605556" h="1005848">
                <a:moveTo>
                  <a:pt x="0" y="789233"/>
                </a:moveTo>
                <a:cubicBezTo>
                  <a:pt x="13982" y="794826"/>
                  <a:pt x="27659" y="801249"/>
                  <a:pt x="41945" y="806011"/>
                </a:cubicBezTo>
                <a:cubicBezTo>
                  <a:pt x="58103" y="811397"/>
                  <a:pt x="102818" y="820129"/>
                  <a:pt x="117446" y="822789"/>
                </a:cubicBezTo>
                <a:cubicBezTo>
                  <a:pt x="143392" y="827506"/>
                  <a:pt x="195140" y="832640"/>
                  <a:pt x="218114" y="847956"/>
                </a:cubicBezTo>
                <a:cubicBezTo>
                  <a:pt x="226503" y="853549"/>
                  <a:pt x="234014" y="860762"/>
                  <a:pt x="243281" y="864734"/>
                </a:cubicBezTo>
                <a:cubicBezTo>
                  <a:pt x="280911" y="880861"/>
                  <a:pt x="269354" y="865187"/>
                  <a:pt x="302004" y="881512"/>
                </a:cubicBezTo>
                <a:cubicBezTo>
                  <a:pt x="311022" y="886021"/>
                  <a:pt x="318153" y="893781"/>
                  <a:pt x="327171" y="898290"/>
                </a:cubicBezTo>
                <a:cubicBezTo>
                  <a:pt x="336457" y="902933"/>
                  <a:pt x="378726" y="914172"/>
                  <a:pt x="385894" y="915068"/>
                </a:cubicBezTo>
                <a:cubicBezTo>
                  <a:pt x="419306" y="919245"/>
                  <a:pt x="452964" y="921217"/>
                  <a:pt x="486562" y="923457"/>
                </a:cubicBezTo>
                <a:cubicBezTo>
                  <a:pt x="615397" y="932046"/>
                  <a:pt x="714907" y="934940"/>
                  <a:pt x="847288" y="940235"/>
                </a:cubicBezTo>
                <a:cubicBezTo>
                  <a:pt x="1261070" y="1078162"/>
                  <a:pt x="879937" y="957142"/>
                  <a:pt x="2046914" y="948624"/>
                </a:cubicBezTo>
                <a:cubicBezTo>
                  <a:pt x="2198377" y="923380"/>
                  <a:pt x="2012763" y="952014"/>
                  <a:pt x="2365695" y="931846"/>
                </a:cubicBezTo>
                <a:cubicBezTo>
                  <a:pt x="2374523" y="931342"/>
                  <a:pt x="2382030" y="923888"/>
                  <a:pt x="2390862" y="923457"/>
                </a:cubicBezTo>
                <a:cubicBezTo>
                  <a:pt x="2497033" y="918278"/>
                  <a:pt x="2603383" y="917864"/>
                  <a:pt x="2709644" y="915068"/>
                </a:cubicBezTo>
                <a:cubicBezTo>
                  <a:pt x="2757432" y="899139"/>
                  <a:pt x="2730036" y="906318"/>
                  <a:pt x="2810312" y="898290"/>
                </a:cubicBezTo>
                <a:cubicBezTo>
                  <a:pt x="2978644" y="881457"/>
                  <a:pt x="2950752" y="888563"/>
                  <a:pt x="3204595" y="881512"/>
                </a:cubicBezTo>
                <a:lnTo>
                  <a:pt x="3280095" y="856345"/>
                </a:lnTo>
                <a:cubicBezTo>
                  <a:pt x="3288484" y="853549"/>
                  <a:pt x="3296450" y="848690"/>
                  <a:pt x="3305262" y="847956"/>
                </a:cubicBezTo>
                <a:lnTo>
                  <a:pt x="3405930" y="839567"/>
                </a:lnTo>
                <a:cubicBezTo>
                  <a:pt x="3505407" y="814698"/>
                  <a:pt x="3347916" y="852848"/>
                  <a:pt x="3498209" y="822789"/>
                </a:cubicBezTo>
                <a:cubicBezTo>
                  <a:pt x="3506880" y="821055"/>
                  <a:pt x="3514797" y="816545"/>
                  <a:pt x="3523376" y="814400"/>
                </a:cubicBezTo>
                <a:cubicBezTo>
                  <a:pt x="3537209" y="810942"/>
                  <a:pt x="3551488" y="809469"/>
                  <a:pt x="3565321" y="806011"/>
                </a:cubicBezTo>
                <a:cubicBezTo>
                  <a:pt x="3573900" y="803866"/>
                  <a:pt x="3581957" y="799949"/>
                  <a:pt x="3590488" y="797622"/>
                </a:cubicBezTo>
                <a:cubicBezTo>
                  <a:pt x="3612735" y="791555"/>
                  <a:pt x="3634989" y="785366"/>
                  <a:pt x="3657600" y="780844"/>
                </a:cubicBezTo>
                <a:cubicBezTo>
                  <a:pt x="3671582" y="778048"/>
                  <a:pt x="3685789" y="776207"/>
                  <a:pt x="3699545" y="772455"/>
                </a:cubicBezTo>
                <a:cubicBezTo>
                  <a:pt x="3716607" y="767802"/>
                  <a:pt x="3732721" y="759966"/>
                  <a:pt x="3749879" y="755677"/>
                </a:cubicBezTo>
                <a:lnTo>
                  <a:pt x="3783435" y="747288"/>
                </a:lnTo>
                <a:lnTo>
                  <a:pt x="3833769" y="713732"/>
                </a:lnTo>
                <a:cubicBezTo>
                  <a:pt x="3842158" y="708139"/>
                  <a:pt x="3851807" y="704083"/>
                  <a:pt x="3858936" y="696954"/>
                </a:cubicBezTo>
                <a:cubicBezTo>
                  <a:pt x="3867325" y="688565"/>
                  <a:pt x="3876508" y="680901"/>
                  <a:pt x="3884103" y="671787"/>
                </a:cubicBezTo>
                <a:cubicBezTo>
                  <a:pt x="3890558" y="664042"/>
                  <a:pt x="3893752" y="653749"/>
                  <a:pt x="3900881" y="646620"/>
                </a:cubicBezTo>
                <a:cubicBezTo>
                  <a:pt x="3908010" y="639491"/>
                  <a:pt x="3917659" y="635435"/>
                  <a:pt x="3926048" y="629842"/>
                </a:cubicBezTo>
                <a:cubicBezTo>
                  <a:pt x="3960620" y="577984"/>
                  <a:pt x="3922236" y="628569"/>
                  <a:pt x="3967993" y="587897"/>
                </a:cubicBezTo>
                <a:cubicBezTo>
                  <a:pt x="3985727" y="572133"/>
                  <a:pt x="4005165" y="557306"/>
                  <a:pt x="4018327" y="537564"/>
                </a:cubicBezTo>
                <a:cubicBezTo>
                  <a:pt x="4023920" y="529175"/>
                  <a:pt x="4028407" y="519933"/>
                  <a:pt x="4035105" y="512397"/>
                </a:cubicBezTo>
                <a:cubicBezTo>
                  <a:pt x="4050869" y="494663"/>
                  <a:pt x="4085439" y="462063"/>
                  <a:pt x="4085439" y="462063"/>
                </a:cubicBezTo>
                <a:cubicBezTo>
                  <a:pt x="4023920" y="459267"/>
                  <a:pt x="3962113" y="460235"/>
                  <a:pt x="3900881" y="453674"/>
                </a:cubicBezTo>
                <a:cubicBezTo>
                  <a:pt x="3883296" y="451790"/>
                  <a:pt x="3867325" y="442489"/>
                  <a:pt x="3850547" y="436896"/>
                </a:cubicBezTo>
                <a:lnTo>
                  <a:pt x="3825380" y="428507"/>
                </a:lnTo>
                <a:cubicBezTo>
                  <a:pt x="3819787" y="420118"/>
                  <a:pt x="3815731" y="410469"/>
                  <a:pt x="3808602" y="403340"/>
                </a:cubicBezTo>
                <a:cubicBezTo>
                  <a:pt x="3801473" y="396211"/>
                  <a:pt x="3790074" y="394150"/>
                  <a:pt x="3783435" y="386562"/>
                </a:cubicBezTo>
                <a:cubicBezTo>
                  <a:pt x="3770156" y="371387"/>
                  <a:pt x="3749879" y="336228"/>
                  <a:pt x="3749879" y="336228"/>
                </a:cubicBezTo>
                <a:cubicBezTo>
                  <a:pt x="3739252" y="251212"/>
                  <a:pt x="3733478" y="238768"/>
                  <a:pt x="3749879" y="134892"/>
                </a:cubicBezTo>
                <a:cubicBezTo>
                  <a:pt x="3754504" y="105600"/>
                  <a:pt x="3781317" y="106444"/>
                  <a:pt x="3800213" y="92947"/>
                </a:cubicBezTo>
                <a:cubicBezTo>
                  <a:pt x="3809867" y="86051"/>
                  <a:pt x="3815009" y="73542"/>
                  <a:pt x="3825380" y="67780"/>
                </a:cubicBezTo>
                <a:cubicBezTo>
                  <a:pt x="3840840" y="59191"/>
                  <a:pt x="3858936" y="56595"/>
                  <a:pt x="3875714" y="51002"/>
                </a:cubicBezTo>
                <a:lnTo>
                  <a:pt x="3900881" y="42613"/>
                </a:lnTo>
                <a:cubicBezTo>
                  <a:pt x="3909270" y="39817"/>
                  <a:pt x="3917326" y="35678"/>
                  <a:pt x="3926048" y="34224"/>
                </a:cubicBezTo>
                <a:cubicBezTo>
                  <a:pt x="4020909" y="18414"/>
                  <a:pt x="3933911" y="31630"/>
                  <a:pt x="4068661" y="17446"/>
                </a:cubicBezTo>
                <a:cubicBezTo>
                  <a:pt x="4109862" y="13109"/>
                  <a:pt x="4153388" y="6541"/>
                  <a:pt x="4194495" y="668"/>
                </a:cubicBezTo>
                <a:cubicBezTo>
                  <a:pt x="4341319" y="5404"/>
                  <a:pt x="4386997" y="-11443"/>
                  <a:pt x="4488110" y="17446"/>
                </a:cubicBezTo>
                <a:cubicBezTo>
                  <a:pt x="4496613" y="19875"/>
                  <a:pt x="4504888" y="23039"/>
                  <a:pt x="4513277" y="25835"/>
                </a:cubicBezTo>
                <a:cubicBezTo>
                  <a:pt x="4518870" y="34224"/>
                  <a:pt x="4522926" y="43873"/>
                  <a:pt x="4530055" y="51002"/>
                </a:cubicBezTo>
                <a:cubicBezTo>
                  <a:pt x="4596044" y="116991"/>
                  <a:pt x="4511673" y="10488"/>
                  <a:pt x="4580389" y="92947"/>
                </a:cubicBezTo>
                <a:cubicBezTo>
                  <a:pt x="4598458" y="114630"/>
                  <a:pt x="4597148" y="118058"/>
                  <a:pt x="4605556" y="143281"/>
                </a:cubicBezTo>
                <a:cubicBezTo>
                  <a:pt x="4602898" y="167203"/>
                  <a:pt x="4602832" y="215841"/>
                  <a:pt x="4588778" y="243949"/>
                </a:cubicBezTo>
                <a:cubicBezTo>
                  <a:pt x="4571201" y="279103"/>
                  <a:pt x="4575595" y="261925"/>
                  <a:pt x="4546833" y="285894"/>
                </a:cubicBezTo>
                <a:cubicBezTo>
                  <a:pt x="4537719" y="293489"/>
                  <a:pt x="4530780" y="303466"/>
                  <a:pt x="4521666" y="311061"/>
                </a:cubicBezTo>
                <a:cubicBezTo>
                  <a:pt x="4513921" y="317516"/>
                  <a:pt x="4504244" y="321384"/>
                  <a:pt x="4496499" y="327839"/>
                </a:cubicBezTo>
                <a:cubicBezTo>
                  <a:pt x="4467546" y="351966"/>
                  <a:pt x="4463403" y="372427"/>
                  <a:pt x="4420998" y="386562"/>
                </a:cubicBezTo>
                <a:cubicBezTo>
                  <a:pt x="4329214" y="417157"/>
                  <a:pt x="4468238" y="368363"/>
                  <a:pt x="4370664" y="411729"/>
                </a:cubicBezTo>
                <a:cubicBezTo>
                  <a:pt x="4354503" y="418912"/>
                  <a:pt x="4337488" y="424218"/>
                  <a:pt x="4320330" y="428507"/>
                </a:cubicBezTo>
                <a:cubicBezTo>
                  <a:pt x="4288862" y="436374"/>
                  <a:pt x="4270722" y="441857"/>
                  <a:pt x="4236440" y="445285"/>
                </a:cubicBezTo>
                <a:cubicBezTo>
                  <a:pt x="4197387" y="449190"/>
                  <a:pt x="4158143" y="450878"/>
                  <a:pt x="4118995" y="453674"/>
                </a:cubicBezTo>
                <a:cubicBezTo>
                  <a:pt x="4068824" y="463708"/>
                  <a:pt x="4091309" y="462063"/>
                  <a:pt x="4051883" y="462063"/>
                </a:cubicBezTo>
              </a:path>
            </a:pathLst>
          </a:cu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F9ACE1-CDA0-4F95-BFCC-A414E12F199C}"/>
              </a:ext>
            </a:extLst>
          </p:cNvPr>
          <p:cNvCxnSpPr>
            <a:cxnSpLocks/>
          </p:cNvCxnSpPr>
          <p:nvPr/>
        </p:nvCxnSpPr>
        <p:spPr bwMode="auto">
          <a:xfrm>
            <a:off x="7933635" y="1753269"/>
            <a:ext cx="1236869" cy="1485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969833-32A7-48D0-95B9-97AD4FB55746}"/>
              </a:ext>
            </a:extLst>
          </p:cNvPr>
          <p:cNvCxnSpPr>
            <a:cxnSpLocks/>
          </p:cNvCxnSpPr>
          <p:nvPr/>
        </p:nvCxnSpPr>
        <p:spPr bwMode="auto">
          <a:xfrm flipV="1">
            <a:off x="8636001" y="3637292"/>
            <a:ext cx="1358551" cy="11835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61842A-73B8-472C-8232-C22259553F88}"/>
              </a:ext>
            </a:extLst>
          </p:cNvPr>
          <p:cNvSpPr txBox="1"/>
          <p:nvPr/>
        </p:nvSpPr>
        <p:spPr>
          <a:xfrm>
            <a:off x="5839386" y="3247855"/>
            <a:ext cx="596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Information gain = 0.46875-0.27778 = </a:t>
            </a:r>
            <a:r>
              <a:rPr lang="en-US" sz="2400" b="1" u="sng" dirty="0">
                <a:solidFill>
                  <a:srgbClr val="CE1126"/>
                </a:solidFill>
              </a:rPr>
              <a:t>0.19097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12B9F4-A2EE-4C19-8442-65B2D6D06949}"/>
              </a:ext>
            </a:extLst>
          </p:cNvPr>
          <p:cNvSpPr/>
          <p:nvPr/>
        </p:nvSpPr>
        <p:spPr bwMode="auto">
          <a:xfrm>
            <a:off x="4119505" y="495768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9B8705-C9F3-40DD-AB61-2BF69663D8B6}"/>
              </a:ext>
            </a:extLst>
          </p:cNvPr>
          <p:cNvSpPr/>
          <p:nvPr/>
        </p:nvSpPr>
        <p:spPr bwMode="auto">
          <a:xfrm>
            <a:off x="4116200" y="4787317"/>
            <a:ext cx="5434201" cy="1174459"/>
          </a:xfrm>
          <a:custGeom>
            <a:avLst/>
            <a:gdLst>
              <a:gd name="connsiteX0" fmla="*/ 0 w 3942887"/>
              <a:gd name="connsiteY0" fmla="*/ 763398 h 880844"/>
              <a:gd name="connsiteX1" fmla="*/ 41945 w 3942887"/>
              <a:gd name="connsiteY1" fmla="*/ 780176 h 880844"/>
              <a:gd name="connsiteX2" fmla="*/ 92279 w 3942887"/>
              <a:gd name="connsiteY2" fmla="*/ 813732 h 880844"/>
              <a:gd name="connsiteX3" fmla="*/ 201335 w 3942887"/>
              <a:gd name="connsiteY3" fmla="*/ 838899 h 880844"/>
              <a:gd name="connsiteX4" fmla="*/ 251669 w 3942887"/>
              <a:gd name="connsiteY4" fmla="*/ 847288 h 880844"/>
              <a:gd name="connsiteX5" fmla="*/ 302003 w 3942887"/>
              <a:gd name="connsiteY5" fmla="*/ 864066 h 880844"/>
              <a:gd name="connsiteX6" fmla="*/ 360726 w 3942887"/>
              <a:gd name="connsiteY6" fmla="*/ 880844 h 880844"/>
              <a:gd name="connsiteX7" fmla="*/ 1929468 w 3942887"/>
              <a:gd name="connsiteY7" fmla="*/ 864066 h 880844"/>
              <a:gd name="connsiteX8" fmla="*/ 2088858 w 3942887"/>
              <a:gd name="connsiteY8" fmla="*/ 847288 h 880844"/>
              <a:gd name="connsiteX9" fmla="*/ 2181137 w 3942887"/>
              <a:gd name="connsiteY9" fmla="*/ 822121 h 880844"/>
              <a:gd name="connsiteX10" fmla="*/ 2273416 w 3942887"/>
              <a:gd name="connsiteY10" fmla="*/ 813732 h 880844"/>
              <a:gd name="connsiteX11" fmla="*/ 2298583 w 3942887"/>
              <a:gd name="connsiteY11" fmla="*/ 805343 h 880844"/>
              <a:gd name="connsiteX12" fmla="*/ 2432807 w 3942887"/>
              <a:gd name="connsiteY12" fmla="*/ 788565 h 880844"/>
              <a:gd name="connsiteX13" fmla="*/ 2457974 w 3942887"/>
              <a:gd name="connsiteY13" fmla="*/ 780176 h 880844"/>
              <a:gd name="connsiteX14" fmla="*/ 2508308 w 3942887"/>
              <a:gd name="connsiteY14" fmla="*/ 755009 h 880844"/>
              <a:gd name="connsiteX15" fmla="*/ 2575420 w 3942887"/>
              <a:gd name="connsiteY15" fmla="*/ 746620 h 880844"/>
              <a:gd name="connsiteX16" fmla="*/ 2625754 w 3942887"/>
              <a:gd name="connsiteY16" fmla="*/ 713064 h 880844"/>
              <a:gd name="connsiteX17" fmla="*/ 2659310 w 3942887"/>
              <a:gd name="connsiteY17" fmla="*/ 704675 h 880844"/>
              <a:gd name="connsiteX18" fmla="*/ 2709644 w 3942887"/>
              <a:gd name="connsiteY18" fmla="*/ 696286 h 880844"/>
              <a:gd name="connsiteX19" fmla="*/ 2759978 w 3942887"/>
              <a:gd name="connsiteY19" fmla="*/ 671119 h 880844"/>
              <a:gd name="connsiteX20" fmla="*/ 2801923 w 3942887"/>
              <a:gd name="connsiteY20" fmla="*/ 662730 h 880844"/>
              <a:gd name="connsiteX21" fmla="*/ 2860645 w 3942887"/>
              <a:gd name="connsiteY21" fmla="*/ 637563 h 880844"/>
              <a:gd name="connsiteX22" fmla="*/ 2936146 w 3942887"/>
              <a:gd name="connsiteY22" fmla="*/ 578840 h 880844"/>
              <a:gd name="connsiteX23" fmla="*/ 2944535 w 3942887"/>
              <a:gd name="connsiteY23" fmla="*/ 553673 h 880844"/>
              <a:gd name="connsiteX24" fmla="*/ 3020036 w 3942887"/>
              <a:gd name="connsiteY24" fmla="*/ 494951 h 880844"/>
              <a:gd name="connsiteX25" fmla="*/ 3045203 w 3942887"/>
              <a:gd name="connsiteY25" fmla="*/ 478173 h 880844"/>
              <a:gd name="connsiteX26" fmla="*/ 3070370 w 3942887"/>
              <a:gd name="connsiteY26" fmla="*/ 461395 h 880844"/>
              <a:gd name="connsiteX27" fmla="*/ 3095537 w 3942887"/>
              <a:gd name="connsiteY27" fmla="*/ 453006 h 880844"/>
              <a:gd name="connsiteX28" fmla="*/ 3171038 w 3942887"/>
              <a:gd name="connsiteY28" fmla="*/ 411061 h 880844"/>
              <a:gd name="connsiteX29" fmla="*/ 3691156 w 3942887"/>
              <a:gd name="connsiteY29" fmla="*/ 402672 h 880844"/>
              <a:gd name="connsiteX30" fmla="*/ 3808601 w 3942887"/>
              <a:gd name="connsiteY30" fmla="*/ 385894 h 880844"/>
              <a:gd name="connsiteX31" fmla="*/ 3833768 w 3942887"/>
              <a:gd name="connsiteY31" fmla="*/ 369116 h 880844"/>
              <a:gd name="connsiteX32" fmla="*/ 3850546 w 3942887"/>
              <a:gd name="connsiteY32" fmla="*/ 343949 h 880844"/>
              <a:gd name="connsiteX33" fmla="*/ 3900880 w 3942887"/>
              <a:gd name="connsiteY33" fmla="*/ 327171 h 880844"/>
              <a:gd name="connsiteX34" fmla="*/ 3926047 w 3942887"/>
              <a:gd name="connsiteY34" fmla="*/ 310393 h 880844"/>
              <a:gd name="connsiteX35" fmla="*/ 3942825 w 3942887"/>
              <a:gd name="connsiteY35" fmla="*/ 260059 h 880844"/>
              <a:gd name="connsiteX36" fmla="*/ 3934436 w 3942887"/>
              <a:gd name="connsiteY36" fmla="*/ 117446 h 880844"/>
              <a:gd name="connsiteX37" fmla="*/ 3909269 w 3942887"/>
              <a:gd name="connsiteY37" fmla="*/ 58723 h 880844"/>
              <a:gd name="connsiteX38" fmla="*/ 3884102 w 3942887"/>
              <a:gd name="connsiteY38" fmla="*/ 25167 h 880844"/>
              <a:gd name="connsiteX39" fmla="*/ 3825379 w 3942887"/>
              <a:gd name="connsiteY39" fmla="*/ 8389 h 880844"/>
              <a:gd name="connsiteX40" fmla="*/ 3624044 w 3942887"/>
              <a:gd name="connsiteY40" fmla="*/ 0 h 880844"/>
              <a:gd name="connsiteX41" fmla="*/ 2583809 w 3942887"/>
              <a:gd name="connsiteY41" fmla="*/ 8389 h 880844"/>
              <a:gd name="connsiteX42" fmla="*/ 2533475 w 3942887"/>
              <a:gd name="connsiteY42" fmla="*/ 25167 h 880844"/>
              <a:gd name="connsiteX43" fmla="*/ 2499919 w 3942887"/>
              <a:gd name="connsiteY43" fmla="*/ 33556 h 880844"/>
              <a:gd name="connsiteX44" fmla="*/ 2424418 w 3942887"/>
              <a:gd name="connsiteY44" fmla="*/ 50334 h 880844"/>
              <a:gd name="connsiteX45" fmla="*/ 2382473 w 3942887"/>
              <a:gd name="connsiteY45" fmla="*/ 125835 h 880844"/>
              <a:gd name="connsiteX46" fmla="*/ 2374084 w 3942887"/>
              <a:gd name="connsiteY46" fmla="*/ 159391 h 880844"/>
              <a:gd name="connsiteX47" fmla="*/ 2365695 w 3942887"/>
              <a:gd name="connsiteY47" fmla="*/ 234892 h 880844"/>
              <a:gd name="connsiteX48" fmla="*/ 2374084 w 3942887"/>
              <a:gd name="connsiteY48" fmla="*/ 318782 h 880844"/>
              <a:gd name="connsiteX49" fmla="*/ 2416029 w 3942887"/>
              <a:gd name="connsiteY49" fmla="*/ 360727 h 880844"/>
              <a:gd name="connsiteX50" fmla="*/ 2785145 w 3942887"/>
              <a:gd name="connsiteY50" fmla="*/ 369116 h 880844"/>
              <a:gd name="connsiteX51" fmla="*/ 2860645 w 3942887"/>
              <a:gd name="connsiteY51" fmla="*/ 385894 h 880844"/>
              <a:gd name="connsiteX52" fmla="*/ 3137482 w 3942887"/>
              <a:gd name="connsiteY52" fmla="*/ 402672 h 880844"/>
              <a:gd name="connsiteX53" fmla="*/ 3179427 w 3942887"/>
              <a:gd name="connsiteY53" fmla="*/ 436228 h 88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42887" h="880844">
                <a:moveTo>
                  <a:pt x="0" y="763398"/>
                </a:moveTo>
                <a:cubicBezTo>
                  <a:pt x="13982" y="768991"/>
                  <a:pt x="28725" y="772965"/>
                  <a:pt x="41945" y="780176"/>
                </a:cubicBezTo>
                <a:cubicBezTo>
                  <a:pt x="59647" y="789832"/>
                  <a:pt x="72716" y="808841"/>
                  <a:pt x="92279" y="813732"/>
                </a:cubicBezTo>
                <a:cubicBezTo>
                  <a:pt x="133604" y="824064"/>
                  <a:pt x="153132" y="829258"/>
                  <a:pt x="201335" y="838899"/>
                </a:cubicBezTo>
                <a:cubicBezTo>
                  <a:pt x="218014" y="842235"/>
                  <a:pt x="235167" y="843163"/>
                  <a:pt x="251669" y="847288"/>
                </a:cubicBezTo>
                <a:cubicBezTo>
                  <a:pt x="268827" y="851577"/>
                  <a:pt x="285063" y="858984"/>
                  <a:pt x="302003" y="864066"/>
                </a:cubicBezTo>
                <a:cubicBezTo>
                  <a:pt x="407340" y="895667"/>
                  <a:pt x="276147" y="852651"/>
                  <a:pt x="360726" y="880844"/>
                </a:cubicBezTo>
                <a:lnTo>
                  <a:pt x="1929468" y="864066"/>
                </a:lnTo>
                <a:cubicBezTo>
                  <a:pt x="1958317" y="862369"/>
                  <a:pt x="2053786" y="853133"/>
                  <a:pt x="2088858" y="847288"/>
                </a:cubicBezTo>
                <a:cubicBezTo>
                  <a:pt x="2120493" y="842016"/>
                  <a:pt x="2149347" y="826360"/>
                  <a:pt x="2181137" y="822121"/>
                </a:cubicBezTo>
                <a:cubicBezTo>
                  <a:pt x="2211753" y="818039"/>
                  <a:pt x="2242656" y="816528"/>
                  <a:pt x="2273416" y="813732"/>
                </a:cubicBezTo>
                <a:cubicBezTo>
                  <a:pt x="2281805" y="810936"/>
                  <a:pt x="2289848" y="806722"/>
                  <a:pt x="2298583" y="805343"/>
                </a:cubicBezTo>
                <a:cubicBezTo>
                  <a:pt x="2343121" y="798311"/>
                  <a:pt x="2432807" y="788565"/>
                  <a:pt x="2432807" y="788565"/>
                </a:cubicBezTo>
                <a:cubicBezTo>
                  <a:pt x="2441196" y="785769"/>
                  <a:pt x="2450065" y="784131"/>
                  <a:pt x="2457974" y="780176"/>
                </a:cubicBezTo>
                <a:cubicBezTo>
                  <a:pt x="2488678" y="764824"/>
                  <a:pt x="2475173" y="761034"/>
                  <a:pt x="2508308" y="755009"/>
                </a:cubicBezTo>
                <a:cubicBezTo>
                  <a:pt x="2530489" y="750976"/>
                  <a:pt x="2553049" y="749416"/>
                  <a:pt x="2575420" y="746620"/>
                </a:cubicBezTo>
                <a:cubicBezTo>
                  <a:pt x="2592198" y="735435"/>
                  <a:pt x="2606191" y="717955"/>
                  <a:pt x="2625754" y="713064"/>
                </a:cubicBezTo>
                <a:cubicBezTo>
                  <a:pt x="2636939" y="710268"/>
                  <a:pt x="2648004" y="706936"/>
                  <a:pt x="2659310" y="704675"/>
                </a:cubicBezTo>
                <a:cubicBezTo>
                  <a:pt x="2675989" y="701339"/>
                  <a:pt x="2693040" y="699976"/>
                  <a:pt x="2709644" y="696286"/>
                </a:cubicBezTo>
                <a:cubicBezTo>
                  <a:pt x="2773575" y="682079"/>
                  <a:pt x="2694161" y="695800"/>
                  <a:pt x="2759978" y="671119"/>
                </a:cubicBezTo>
                <a:cubicBezTo>
                  <a:pt x="2773329" y="666112"/>
                  <a:pt x="2787941" y="665526"/>
                  <a:pt x="2801923" y="662730"/>
                </a:cubicBezTo>
                <a:cubicBezTo>
                  <a:pt x="2893531" y="601658"/>
                  <a:pt x="2752302" y="691735"/>
                  <a:pt x="2860645" y="637563"/>
                </a:cubicBezTo>
                <a:cubicBezTo>
                  <a:pt x="2900782" y="617494"/>
                  <a:pt x="2908527" y="606459"/>
                  <a:pt x="2936146" y="578840"/>
                </a:cubicBezTo>
                <a:cubicBezTo>
                  <a:pt x="2938942" y="570451"/>
                  <a:pt x="2939630" y="561031"/>
                  <a:pt x="2944535" y="553673"/>
                </a:cubicBezTo>
                <a:cubicBezTo>
                  <a:pt x="2960306" y="530017"/>
                  <a:pt x="3000035" y="508285"/>
                  <a:pt x="3020036" y="494951"/>
                </a:cubicBezTo>
                <a:lnTo>
                  <a:pt x="3045203" y="478173"/>
                </a:lnTo>
                <a:cubicBezTo>
                  <a:pt x="3053592" y="472580"/>
                  <a:pt x="3060805" y="464583"/>
                  <a:pt x="3070370" y="461395"/>
                </a:cubicBezTo>
                <a:cubicBezTo>
                  <a:pt x="3078759" y="458599"/>
                  <a:pt x="3087807" y="457300"/>
                  <a:pt x="3095537" y="453006"/>
                </a:cubicBezTo>
                <a:cubicBezTo>
                  <a:pt x="3107205" y="446524"/>
                  <a:pt x="3146924" y="411803"/>
                  <a:pt x="3171038" y="411061"/>
                </a:cubicBezTo>
                <a:cubicBezTo>
                  <a:pt x="3344351" y="405728"/>
                  <a:pt x="3517783" y="405468"/>
                  <a:pt x="3691156" y="402672"/>
                </a:cubicBezTo>
                <a:cubicBezTo>
                  <a:pt x="3702187" y="401446"/>
                  <a:pt x="3786108" y="394329"/>
                  <a:pt x="3808601" y="385894"/>
                </a:cubicBezTo>
                <a:cubicBezTo>
                  <a:pt x="3818041" y="382354"/>
                  <a:pt x="3825379" y="374709"/>
                  <a:pt x="3833768" y="369116"/>
                </a:cubicBezTo>
                <a:cubicBezTo>
                  <a:pt x="3839361" y="360727"/>
                  <a:pt x="3841996" y="349293"/>
                  <a:pt x="3850546" y="343949"/>
                </a:cubicBezTo>
                <a:cubicBezTo>
                  <a:pt x="3865543" y="334576"/>
                  <a:pt x="3886165" y="336981"/>
                  <a:pt x="3900880" y="327171"/>
                </a:cubicBezTo>
                <a:lnTo>
                  <a:pt x="3926047" y="310393"/>
                </a:lnTo>
                <a:cubicBezTo>
                  <a:pt x="3931640" y="293615"/>
                  <a:pt x="3943864" y="277714"/>
                  <a:pt x="3942825" y="260059"/>
                </a:cubicBezTo>
                <a:cubicBezTo>
                  <a:pt x="3940029" y="212521"/>
                  <a:pt x="3938951" y="164851"/>
                  <a:pt x="3934436" y="117446"/>
                </a:cubicBezTo>
                <a:cubicBezTo>
                  <a:pt x="3931632" y="88001"/>
                  <a:pt x="3925420" y="81335"/>
                  <a:pt x="3909269" y="58723"/>
                </a:cubicBezTo>
                <a:cubicBezTo>
                  <a:pt x="3901142" y="47346"/>
                  <a:pt x="3894843" y="34118"/>
                  <a:pt x="3884102" y="25167"/>
                </a:cubicBezTo>
                <a:cubicBezTo>
                  <a:pt x="3879265" y="21136"/>
                  <a:pt x="3826745" y="8487"/>
                  <a:pt x="3825379" y="8389"/>
                </a:cubicBezTo>
                <a:cubicBezTo>
                  <a:pt x="3758380" y="3603"/>
                  <a:pt x="3691156" y="2796"/>
                  <a:pt x="3624044" y="0"/>
                </a:cubicBezTo>
                <a:lnTo>
                  <a:pt x="2583809" y="8389"/>
                </a:lnTo>
                <a:cubicBezTo>
                  <a:pt x="2566128" y="8797"/>
                  <a:pt x="2550633" y="20878"/>
                  <a:pt x="2533475" y="25167"/>
                </a:cubicBezTo>
                <a:cubicBezTo>
                  <a:pt x="2522290" y="27963"/>
                  <a:pt x="2511225" y="31295"/>
                  <a:pt x="2499919" y="33556"/>
                </a:cubicBezTo>
                <a:cubicBezTo>
                  <a:pt x="2426098" y="48320"/>
                  <a:pt x="2473397" y="34008"/>
                  <a:pt x="2424418" y="50334"/>
                </a:cubicBezTo>
                <a:cubicBezTo>
                  <a:pt x="2394375" y="95399"/>
                  <a:pt x="2393547" y="87075"/>
                  <a:pt x="2382473" y="125835"/>
                </a:cubicBezTo>
                <a:cubicBezTo>
                  <a:pt x="2379306" y="136921"/>
                  <a:pt x="2376880" y="148206"/>
                  <a:pt x="2374084" y="159391"/>
                </a:cubicBezTo>
                <a:cubicBezTo>
                  <a:pt x="2371288" y="184558"/>
                  <a:pt x="2365695" y="209570"/>
                  <a:pt x="2365695" y="234892"/>
                </a:cubicBezTo>
                <a:cubicBezTo>
                  <a:pt x="2365695" y="262995"/>
                  <a:pt x="2367765" y="291399"/>
                  <a:pt x="2374084" y="318782"/>
                </a:cubicBezTo>
                <a:cubicBezTo>
                  <a:pt x="2376871" y="330859"/>
                  <a:pt x="2402057" y="359835"/>
                  <a:pt x="2416029" y="360727"/>
                </a:cubicBezTo>
                <a:cubicBezTo>
                  <a:pt x="2538849" y="368567"/>
                  <a:pt x="2662106" y="366320"/>
                  <a:pt x="2785145" y="369116"/>
                </a:cubicBezTo>
                <a:cubicBezTo>
                  <a:pt x="2822610" y="381604"/>
                  <a:pt x="2808972" y="378512"/>
                  <a:pt x="2860645" y="385894"/>
                </a:cubicBezTo>
                <a:cubicBezTo>
                  <a:pt x="2973475" y="402013"/>
                  <a:pt x="2978797" y="396325"/>
                  <a:pt x="3137482" y="402672"/>
                </a:cubicBezTo>
                <a:cubicBezTo>
                  <a:pt x="3169230" y="423837"/>
                  <a:pt x="3155520" y="412321"/>
                  <a:pt x="3179427" y="436228"/>
                </a:cubicBezTo>
              </a:path>
            </a:pathLst>
          </a:cu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5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3200" cy="1143000"/>
          </a:xfrm>
        </p:spPr>
        <p:txBody>
          <a:bodyPr/>
          <a:lstStyle/>
          <a:p>
            <a:r>
              <a:rPr lang="en-US" dirty="0"/>
              <a:t>Using Gini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84D7C-4F5A-41FD-9683-C9CB390BDBAF}"/>
              </a:ext>
            </a:extLst>
          </p:cNvPr>
          <p:cNvSpPr/>
          <p:nvPr/>
        </p:nvSpPr>
        <p:spPr bwMode="auto">
          <a:xfrm>
            <a:off x="1727200" y="2921000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  <a:endParaRPr lang="en-US" sz="21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C89194-44EC-4DE5-B04A-FAAB6F2B7286}"/>
              </a:ext>
            </a:extLst>
          </p:cNvPr>
          <p:cNvSpPr/>
          <p:nvPr/>
        </p:nvSpPr>
        <p:spPr bwMode="auto">
          <a:xfrm>
            <a:off x="4064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68E5F-2231-43AC-A584-3E00ABC8E8B5}"/>
              </a:ext>
            </a:extLst>
          </p:cNvPr>
          <p:cNvSpPr/>
          <p:nvPr/>
        </p:nvSpPr>
        <p:spPr bwMode="auto">
          <a:xfrm>
            <a:off x="30480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9B3ED8-EC6E-448E-B360-5BB8E4988ADD}"/>
              </a:ext>
            </a:extLst>
          </p:cNvPr>
          <p:cNvSpPr/>
          <p:nvPr/>
        </p:nvSpPr>
        <p:spPr bwMode="auto">
          <a:xfrm>
            <a:off x="1732548" y="1306763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6B613F-89E1-4E98-A875-F12C9F239348}"/>
              </a:ext>
            </a:extLst>
          </p:cNvPr>
          <p:cNvSpPr/>
          <p:nvPr/>
        </p:nvSpPr>
        <p:spPr bwMode="auto">
          <a:xfrm>
            <a:off x="1955128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FBBA-6615-489A-A153-961262BB1EF5}"/>
              </a:ext>
            </a:extLst>
          </p:cNvPr>
          <p:cNvSpPr/>
          <p:nvPr/>
        </p:nvSpPr>
        <p:spPr bwMode="auto">
          <a:xfrm>
            <a:off x="2362864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F03D8-EA32-46C9-8EB5-E51FCDBBBAFD}"/>
              </a:ext>
            </a:extLst>
          </p:cNvPr>
          <p:cNvSpPr/>
          <p:nvPr/>
        </p:nvSpPr>
        <p:spPr bwMode="auto">
          <a:xfrm>
            <a:off x="2777284" y="146116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FF31F7-B7FA-452E-9339-8C6FD04C1A0B}"/>
              </a:ext>
            </a:extLst>
          </p:cNvPr>
          <p:cNvSpPr/>
          <p:nvPr/>
        </p:nvSpPr>
        <p:spPr bwMode="auto">
          <a:xfrm>
            <a:off x="3192353" y="145915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C923F-9A85-4C4A-9BD1-FCCF9F204CC7}"/>
              </a:ext>
            </a:extLst>
          </p:cNvPr>
          <p:cNvSpPr/>
          <p:nvPr/>
        </p:nvSpPr>
        <p:spPr bwMode="auto">
          <a:xfrm>
            <a:off x="1947769" y="183748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AFD2C5-010F-41FD-B010-200C4DDD0D7A}"/>
              </a:ext>
            </a:extLst>
          </p:cNvPr>
          <p:cNvSpPr/>
          <p:nvPr/>
        </p:nvSpPr>
        <p:spPr bwMode="auto">
          <a:xfrm>
            <a:off x="2368880" y="18374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44A4A-46FD-4C66-B619-7245AA04ACA7}"/>
              </a:ext>
            </a:extLst>
          </p:cNvPr>
          <p:cNvSpPr/>
          <p:nvPr/>
        </p:nvSpPr>
        <p:spPr bwMode="auto">
          <a:xfrm>
            <a:off x="2777949" y="184750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CFF669-7104-4CAC-A51F-06B40C7A647F}"/>
              </a:ext>
            </a:extLst>
          </p:cNvPr>
          <p:cNvSpPr/>
          <p:nvPr/>
        </p:nvSpPr>
        <p:spPr bwMode="auto">
          <a:xfrm>
            <a:off x="3187019" y="184683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1552E-6B69-4AE4-9DCC-6EB12E1DF9F5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462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36DB1-CFEB-4AF0-B05E-6C29CEBF4E8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26670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4FE985-AA26-43D5-B905-44D1144AA2F0}"/>
              </a:ext>
            </a:extLst>
          </p:cNvPr>
          <p:cNvSpPr/>
          <p:nvPr/>
        </p:nvSpPr>
        <p:spPr bwMode="auto">
          <a:xfrm>
            <a:off x="1611557" y="403993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87FCF-663E-4C7D-BF7E-8C9AE0AD5878}"/>
              </a:ext>
            </a:extLst>
          </p:cNvPr>
          <p:cNvSpPr/>
          <p:nvPr/>
        </p:nvSpPr>
        <p:spPr bwMode="auto">
          <a:xfrm>
            <a:off x="3115165" y="4007845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650A89-589B-414F-9802-F11263BB7E18}"/>
              </a:ext>
            </a:extLst>
          </p:cNvPr>
          <p:cNvSpPr/>
          <p:nvPr/>
        </p:nvSpPr>
        <p:spPr bwMode="auto">
          <a:xfrm>
            <a:off x="1438117" y="459139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0FED4-BE43-4D52-837B-F8132F5751FC}"/>
              </a:ext>
            </a:extLst>
          </p:cNvPr>
          <p:cNvSpPr/>
          <p:nvPr/>
        </p:nvSpPr>
        <p:spPr bwMode="auto">
          <a:xfrm>
            <a:off x="608603" y="496771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15BF8E-721D-4925-9135-2085DD097884}"/>
              </a:ext>
            </a:extLst>
          </p:cNvPr>
          <p:cNvSpPr/>
          <p:nvPr/>
        </p:nvSpPr>
        <p:spPr bwMode="auto">
          <a:xfrm>
            <a:off x="1438783" y="497773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574B4-4F6A-4E04-829B-FF61ACD70C20}"/>
              </a:ext>
            </a:extLst>
          </p:cNvPr>
          <p:cNvSpPr/>
          <p:nvPr/>
        </p:nvSpPr>
        <p:spPr bwMode="auto">
          <a:xfrm>
            <a:off x="3279141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2DAB2-AD34-4260-8EF8-452F1F7FBCD4}"/>
              </a:ext>
            </a:extLst>
          </p:cNvPr>
          <p:cNvSpPr/>
          <p:nvPr/>
        </p:nvSpPr>
        <p:spPr bwMode="auto">
          <a:xfrm>
            <a:off x="3686877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875941-7989-48F4-905D-7B90B910F7DF}"/>
              </a:ext>
            </a:extLst>
          </p:cNvPr>
          <p:cNvSpPr/>
          <p:nvPr/>
        </p:nvSpPr>
        <p:spPr bwMode="auto">
          <a:xfrm>
            <a:off x="4516367" y="457936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37981-E4F6-46B9-A3A0-591BDF7A3847}"/>
              </a:ext>
            </a:extLst>
          </p:cNvPr>
          <p:cNvSpPr/>
          <p:nvPr/>
        </p:nvSpPr>
        <p:spPr bwMode="auto">
          <a:xfrm>
            <a:off x="3692893" y="495768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F3A705-F2AE-4829-8A7B-72476FB605F6}"/>
              </a:ext>
            </a:extLst>
          </p:cNvPr>
          <p:cNvSpPr/>
          <p:nvPr/>
        </p:nvSpPr>
        <p:spPr bwMode="auto">
          <a:xfrm>
            <a:off x="4511032" y="496704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22909-6337-44B5-9DC0-C8171D211B0A}"/>
              </a:ext>
            </a:extLst>
          </p:cNvPr>
          <p:cNvCxnSpPr>
            <a:stCxn id="9" idx="2"/>
            <a:endCxn id="6" idx="0"/>
          </p:cNvCxnSpPr>
          <p:nvPr/>
        </p:nvCxnSpPr>
        <p:spPr bwMode="auto">
          <a:xfrm flipH="1">
            <a:off x="2667001" y="2199773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716AC-4C56-420D-8DF9-B45BA4A7B80C}"/>
              </a:ext>
            </a:extLst>
          </p:cNvPr>
          <p:cNvSpPr/>
          <p:nvPr/>
        </p:nvSpPr>
        <p:spPr bwMode="auto">
          <a:xfrm>
            <a:off x="3675128" y="1389652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81EC3-315C-4E8E-8EC4-4AC0B1E9EB05}"/>
              </a:ext>
            </a:extLst>
          </p:cNvPr>
          <p:cNvSpPr/>
          <p:nvPr/>
        </p:nvSpPr>
        <p:spPr bwMode="auto">
          <a:xfrm>
            <a:off x="3665272" y="294223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78E77D-7EC2-4D36-9DBD-497E33FE268B}"/>
              </a:ext>
            </a:extLst>
          </p:cNvPr>
          <p:cNvSpPr txBox="1"/>
          <p:nvPr/>
        </p:nvSpPr>
        <p:spPr>
          <a:xfrm>
            <a:off x="5486401" y="1356461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1-(3/8)</a:t>
            </a:r>
            <a:r>
              <a:rPr lang="en-US" sz="2400" baseline="30000" dirty="0"/>
              <a:t>2</a:t>
            </a:r>
            <a:r>
              <a:rPr lang="en-US" sz="2400" dirty="0"/>
              <a:t>-(5/8)</a:t>
            </a:r>
            <a:r>
              <a:rPr lang="en-US" sz="2400" baseline="30000" dirty="0"/>
              <a:t>2</a:t>
            </a:r>
            <a:r>
              <a:rPr lang="en-US" sz="2400" dirty="0"/>
              <a:t>= 0.46875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5A8C5-363A-40FE-8229-095FE6339771}"/>
              </a:ext>
            </a:extLst>
          </p:cNvPr>
          <p:cNvSpPr txBox="1"/>
          <p:nvPr/>
        </p:nvSpPr>
        <p:spPr>
          <a:xfrm>
            <a:off x="131858" y="5380001"/>
            <a:ext cx="23326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1-(3/3)</a:t>
            </a:r>
            <a:r>
              <a:rPr lang="en-US" sz="2133" baseline="30000" dirty="0"/>
              <a:t>2</a:t>
            </a:r>
            <a:r>
              <a:rPr lang="en-US" sz="2133" dirty="0"/>
              <a:t>-(0/3)</a:t>
            </a:r>
            <a:r>
              <a:rPr lang="en-US" sz="2133" baseline="30000" dirty="0"/>
              <a:t>2</a:t>
            </a:r>
            <a:r>
              <a:rPr lang="en-US" sz="2133" dirty="0"/>
              <a:t>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024ABC-49BA-40A8-BF45-486F55A1FE88}"/>
              </a:ext>
            </a:extLst>
          </p:cNvPr>
          <p:cNvSpPr txBox="1"/>
          <p:nvPr/>
        </p:nvSpPr>
        <p:spPr>
          <a:xfrm>
            <a:off x="2972061" y="5354721"/>
            <a:ext cx="23326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1-(0/5)</a:t>
            </a:r>
            <a:r>
              <a:rPr lang="en-US" sz="2133" baseline="30000" dirty="0"/>
              <a:t>2</a:t>
            </a:r>
            <a:r>
              <a:rPr lang="en-US" sz="2133" dirty="0"/>
              <a:t>-(5/5)</a:t>
            </a:r>
            <a:r>
              <a:rPr lang="en-US" sz="2133" baseline="30000" dirty="0"/>
              <a:t>2</a:t>
            </a:r>
            <a:r>
              <a:rPr lang="en-US" sz="2133" dirty="0"/>
              <a:t>=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06BE7-7177-4A32-A64C-2836CF6412BF}"/>
              </a:ext>
            </a:extLst>
          </p:cNvPr>
          <p:cNvSpPr txBox="1"/>
          <p:nvPr/>
        </p:nvSpPr>
        <p:spPr>
          <a:xfrm>
            <a:off x="6069901" y="4782711"/>
            <a:ext cx="348049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(3/8)*0+(5/8)*0=0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0EC1ED-8E24-44AE-87AF-93F4EA60E80E}"/>
              </a:ext>
            </a:extLst>
          </p:cNvPr>
          <p:cNvSpPr/>
          <p:nvPr/>
        </p:nvSpPr>
        <p:spPr bwMode="auto">
          <a:xfrm>
            <a:off x="1163274" y="4752871"/>
            <a:ext cx="6140741" cy="1341131"/>
          </a:xfrm>
          <a:custGeom>
            <a:avLst/>
            <a:gdLst>
              <a:gd name="connsiteX0" fmla="*/ 0 w 4605556"/>
              <a:gd name="connsiteY0" fmla="*/ 789233 h 1005848"/>
              <a:gd name="connsiteX1" fmla="*/ 41945 w 4605556"/>
              <a:gd name="connsiteY1" fmla="*/ 806011 h 1005848"/>
              <a:gd name="connsiteX2" fmla="*/ 117446 w 4605556"/>
              <a:gd name="connsiteY2" fmla="*/ 822789 h 1005848"/>
              <a:gd name="connsiteX3" fmla="*/ 218114 w 4605556"/>
              <a:gd name="connsiteY3" fmla="*/ 847956 h 1005848"/>
              <a:gd name="connsiteX4" fmla="*/ 243281 w 4605556"/>
              <a:gd name="connsiteY4" fmla="*/ 864734 h 1005848"/>
              <a:gd name="connsiteX5" fmla="*/ 302004 w 4605556"/>
              <a:gd name="connsiteY5" fmla="*/ 881512 h 1005848"/>
              <a:gd name="connsiteX6" fmla="*/ 327171 w 4605556"/>
              <a:gd name="connsiteY6" fmla="*/ 898290 h 1005848"/>
              <a:gd name="connsiteX7" fmla="*/ 385894 w 4605556"/>
              <a:gd name="connsiteY7" fmla="*/ 915068 h 1005848"/>
              <a:gd name="connsiteX8" fmla="*/ 486562 w 4605556"/>
              <a:gd name="connsiteY8" fmla="*/ 923457 h 1005848"/>
              <a:gd name="connsiteX9" fmla="*/ 847288 w 4605556"/>
              <a:gd name="connsiteY9" fmla="*/ 940235 h 1005848"/>
              <a:gd name="connsiteX10" fmla="*/ 2046914 w 4605556"/>
              <a:gd name="connsiteY10" fmla="*/ 948624 h 1005848"/>
              <a:gd name="connsiteX11" fmla="*/ 2365695 w 4605556"/>
              <a:gd name="connsiteY11" fmla="*/ 931846 h 1005848"/>
              <a:gd name="connsiteX12" fmla="*/ 2390862 w 4605556"/>
              <a:gd name="connsiteY12" fmla="*/ 923457 h 1005848"/>
              <a:gd name="connsiteX13" fmla="*/ 2709644 w 4605556"/>
              <a:gd name="connsiteY13" fmla="*/ 915068 h 1005848"/>
              <a:gd name="connsiteX14" fmla="*/ 2810312 w 4605556"/>
              <a:gd name="connsiteY14" fmla="*/ 898290 h 1005848"/>
              <a:gd name="connsiteX15" fmla="*/ 3204595 w 4605556"/>
              <a:gd name="connsiteY15" fmla="*/ 881512 h 1005848"/>
              <a:gd name="connsiteX16" fmla="*/ 3280095 w 4605556"/>
              <a:gd name="connsiteY16" fmla="*/ 856345 h 1005848"/>
              <a:gd name="connsiteX17" fmla="*/ 3305262 w 4605556"/>
              <a:gd name="connsiteY17" fmla="*/ 847956 h 1005848"/>
              <a:gd name="connsiteX18" fmla="*/ 3405930 w 4605556"/>
              <a:gd name="connsiteY18" fmla="*/ 839567 h 1005848"/>
              <a:gd name="connsiteX19" fmla="*/ 3498209 w 4605556"/>
              <a:gd name="connsiteY19" fmla="*/ 822789 h 1005848"/>
              <a:gd name="connsiteX20" fmla="*/ 3523376 w 4605556"/>
              <a:gd name="connsiteY20" fmla="*/ 814400 h 1005848"/>
              <a:gd name="connsiteX21" fmla="*/ 3565321 w 4605556"/>
              <a:gd name="connsiteY21" fmla="*/ 806011 h 1005848"/>
              <a:gd name="connsiteX22" fmla="*/ 3590488 w 4605556"/>
              <a:gd name="connsiteY22" fmla="*/ 797622 h 1005848"/>
              <a:gd name="connsiteX23" fmla="*/ 3657600 w 4605556"/>
              <a:gd name="connsiteY23" fmla="*/ 780844 h 1005848"/>
              <a:gd name="connsiteX24" fmla="*/ 3699545 w 4605556"/>
              <a:gd name="connsiteY24" fmla="*/ 772455 h 1005848"/>
              <a:gd name="connsiteX25" fmla="*/ 3749879 w 4605556"/>
              <a:gd name="connsiteY25" fmla="*/ 755677 h 1005848"/>
              <a:gd name="connsiteX26" fmla="*/ 3783435 w 4605556"/>
              <a:gd name="connsiteY26" fmla="*/ 747288 h 1005848"/>
              <a:gd name="connsiteX27" fmla="*/ 3833769 w 4605556"/>
              <a:gd name="connsiteY27" fmla="*/ 713732 h 1005848"/>
              <a:gd name="connsiteX28" fmla="*/ 3858936 w 4605556"/>
              <a:gd name="connsiteY28" fmla="*/ 696954 h 1005848"/>
              <a:gd name="connsiteX29" fmla="*/ 3884103 w 4605556"/>
              <a:gd name="connsiteY29" fmla="*/ 671787 h 1005848"/>
              <a:gd name="connsiteX30" fmla="*/ 3900881 w 4605556"/>
              <a:gd name="connsiteY30" fmla="*/ 646620 h 1005848"/>
              <a:gd name="connsiteX31" fmla="*/ 3926048 w 4605556"/>
              <a:gd name="connsiteY31" fmla="*/ 629842 h 1005848"/>
              <a:gd name="connsiteX32" fmla="*/ 3967993 w 4605556"/>
              <a:gd name="connsiteY32" fmla="*/ 587897 h 1005848"/>
              <a:gd name="connsiteX33" fmla="*/ 4018327 w 4605556"/>
              <a:gd name="connsiteY33" fmla="*/ 537564 h 1005848"/>
              <a:gd name="connsiteX34" fmla="*/ 4035105 w 4605556"/>
              <a:gd name="connsiteY34" fmla="*/ 512397 h 1005848"/>
              <a:gd name="connsiteX35" fmla="*/ 4085439 w 4605556"/>
              <a:gd name="connsiteY35" fmla="*/ 462063 h 1005848"/>
              <a:gd name="connsiteX36" fmla="*/ 3900881 w 4605556"/>
              <a:gd name="connsiteY36" fmla="*/ 453674 h 1005848"/>
              <a:gd name="connsiteX37" fmla="*/ 3850547 w 4605556"/>
              <a:gd name="connsiteY37" fmla="*/ 436896 h 1005848"/>
              <a:gd name="connsiteX38" fmla="*/ 3825380 w 4605556"/>
              <a:gd name="connsiteY38" fmla="*/ 428507 h 1005848"/>
              <a:gd name="connsiteX39" fmla="*/ 3808602 w 4605556"/>
              <a:gd name="connsiteY39" fmla="*/ 403340 h 1005848"/>
              <a:gd name="connsiteX40" fmla="*/ 3783435 w 4605556"/>
              <a:gd name="connsiteY40" fmla="*/ 386562 h 1005848"/>
              <a:gd name="connsiteX41" fmla="*/ 3749879 w 4605556"/>
              <a:gd name="connsiteY41" fmla="*/ 336228 h 1005848"/>
              <a:gd name="connsiteX42" fmla="*/ 3749879 w 4605556"/>
              <a:gd name="connsiteY42" fmla="*/ 134892 h 1005848"/>
              <a:gd name="connsiteX43" fmla="*/ 3800213 w 4605556"/>
              <a:gd name="connsiteY43" fmla="*/ 92947 h 1005848"/>
              <a:gd name="connsiteX44" fmla="*/ 3825380 w 4605556"/>
              <a:gd name="connsiteY44" fmla="*/ 67780 h 1005848"/>
              <a:gd name="connsiteX45" fmla="*/ 3875714 w 4605556"/>
              <a:gd name="connsiteY45" fmla="*/ 51002 h 1005848"/>
              <a:gd name="connsiteX46" fmla="*/ 3900881 w 4605556"/>
              <a:gd name="connsiteY46" fmla="*/ 42613 h 1005848"/>
              <a:gd name="connsiteX47" fmla="*/ 3926048 w 4605556"/>
              <a:gd name="connsiteY47" fmla="*/ 34224 h 1005848"/>
              <a:gd name="connsiteX48" fmla="*/ 4068661 w 4605556"/>
              <a:gd name="connsiteY48" fmla="*/ 17446 h 1005848"/>
              <a:gd name="connsiteX49" fmla="*/ 4194495 w 4605556"/>
              <a:gd name="connsiteY49" fmla="*/ 668 h 1005848"/>
              <a:gd name="connsiteX50" fmla="*/ 4488110 w 4605556"/>
              <a:gd name="connsiteY50" fmla="*/ 17446 h 1005848"/>
              <a:gd name="connsiteX51" fmla="*/ 4513277 w 4605556"/>
              <a:gd name="connsiteY51" fmla="*/ 25835 h 1005848"/>
              <a:gd name="connsiteX52" fmla="*/ 4530055 w 4605556"/>
              <a:gd name="connsiteY52" fmla="*/ 51002 h 1005848"/>
              <a:gd name="connsiteX53" fmla="*/ 4580389 w 4605556"/>
              <a:gd name="connsiteY53" fmla="*/ 92947 h 1005848"/>
              <a:gd name="connsiteX54" fmla="*/ 4605556 w 4605556"/>
              <a:gd name="connsiteY54" fmla="*/ 143281 h 1005848"/>
              <a:gd name="connsiteX55" fmla="*/ 4588778 w 4605556"/>
              <a:gd name="connsiteY55" fmla="*/ 243949 h 1005848"/>
              <a:gd name="connsiteX56" fmla="*/ 4546833 w 4605556"/>
              <a:gd name="connsiteY56" fmla="*/ 285894 h 1005848"/>
              <a:gd name="connsiteX57" fmla="*/ 4521666 w 4605556"/>
              <a:gd name="connsiteY57" fmla="*/ 311061 h 1005848"/>
              <a:gd name="connsiteX58" fmla="*/ 4496499 w 4605556"/>
              <a:gd name="connsiteY58" fmla="*/ 327839 h 1005848"/>
              <a:gd name="connsiteX59" fmla="*/ 4420998 w 4605556"/>
              <a:gd name="connsiteY59" fmla="*/ 386562 h 1005848"/>
              <a:gd name="connsiteX60" fmla="*/ 4370664 w 4605556"/>
              <a:gd name="connsiteY60" fmla="*/ 411729 h 1005848"/>
              <a:gd name="connsiteX61" fmla="*/ 4320330 w 4605556"/>
              <a:gd name="connsiteY61" fmla="*/ 428507 h 1005848"/>
              <a:gd name="connsiteX62" fmla="*/ 4236440 w 4605556"/>
              <a:gd name="connsiteY62" fmla="*/ 445285 h 1005848"/>
              <a:gd name="connsiteX63" fmla="*/ 4118995 w 4605556"/>
              <a:gd name="connsiteY63" fmla="*/ 453674 h 1005848"/>
              <a:gd name="connsiteX64" fmla="*/ 4051883 w 4605556"/>
              <a:gd name="connsiteY64" fmla="*/ 462063 h 100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605556" h="1005848">
                <a:moveTo>
                  <a:pt x="0" y="789233"/>
                </a:moveTo>
                <a:cubicBezTo>
                  <a:pt x="13982" y="794826"/>
                  <a:pt x="27659" y="801249"/>
                  <a:pt x="41945" y="806011"/>
                </a:cubicBezTo>
                <a:cubicBezTo>
                  <a:pt x="58103" y="811397"/>
                  <a:pt x="102818" y="820129"/>
                  <a:pt x="117446" y="822789"/>
                </a:cubicBezTo>
                <a:cubicBezTo>
                  <a:pt x="143392" y="827506"/>
                  <a:pt x="195140" y="832640"/>
                  <a:pt x="218114" y="847956"/>
                </a:cubicBezTo>
                <a:cubicBezTo>
                  <a:pt x="226503" y="853549"/>
                  <a:pt x="234014" y="860762"/>
                  <a:pt x="243281" y="864734"/>
                </a:cubicBezTo>
                <a:cubicBezTo>
                  <a:pt x="280911" y="880861"/>
                  <a:pt x="269354" y="865187"/>
                  <a:pt x="302004" y="881512"/>
                </a:cubicBezTo>
                <a:cubicBezTo>
                  <a:pt x="311022" y="886021"/>
                  <a:pt x="318153" y="893781"/>
                  <a:pt x="327171" y="898290"/>
                </a:cubicBezTo>
                <a:cubicBezTo>
                  <a:pt x="336457" y="902933"/>
                  <a:pt x="378726" y="914172"/>
                  <a:pt x="385894" y="915068"/>
                </a:cubicBezTo>
                <a:cubicBezTo>
                  <a:pt x="419306" y="919245"/>
                  <a:pt x="452964" y="921217"/>
                  <a:pt x="486562" y="923457"/>
                </a:cubicBezTo>
                <a:cubicBezTo>
                  <a:pt x="615397" y="932046"/>
                  <a:pt x="714907" y="934940"/>
                  <a:pt x="847288" y="940235"/>
                </a:cubicBezTo>
                <a:cubicBezTo>
                  <a:pt x="1261070" y="1078162"/>
                  <a:pt x="879937" y="957142"/>
                  <a:pt x="2046914" y="948624"/>
                </a:cubicBezTo>
                <a:cubicBezTo>
                  <a:pt x="2198377" y="923380"/>
                  <a:pt x="2012763" y="952014"/>
                  <a:pt x="2365695" y="931846"/>
                </a:cubicBezTo>
                <a:cubicBezTo>
                  <a:pt x="2374523" y="931342"/>
                  <a:pt x="2382030" y="923888"/>
                  <a:pt x="2390862" y="923457"/>
                </a:cubicBezTo>
                <a:cubicBezTo>
                  <a:pt x="2497033" y="918278"/>
                  <a:pt x="2603383" y="917864"/>
                  <a:pt x="2709644" y="915068"/>
                </a:cubicBezTo>
                <a:cubicBezTo>
                  <a:pt x="2757432" y="899139"/>
                  <a:pt x="2730036" y="906318"/>
                  <a:pt x="2810312" y="898290"/>
                </a:cubicBezTo>
                <a:cubicBezTo>
                  <a:pt x="2978644" y="881457"/>
                  <a:pt x="2950752" y="888563"/>
                  <a:pt x="3204595" y="881512"/>
                </a:cubicBezTo>
                <a:lnTo>
                  <a:pt x="3280095" y="856345"/>
                </a:lnTo>
                <a:cubicBezTo>
                  <a:pt x="3288484" y="853549"/>
                  <a:pt x="3296450" y="848690"/>
                  <a:pt x="3305262" y="847956"/>
                </a:cubicBezTo>
                <a:lnTo>
                  <a:pt x="3405930" y="839567"/>
                </a:lnTo>
                <a:cubicBezTo>
                  <a:pt x="3505407" y="814698"/>
                  <a:pt x="3347916" y="852848"/>
                  <a:pt x="3498209" y="822789"/>
                </a:cubicBezTo>
                <a:cubicBezTo>
                  <a:pt x="3506880" y="821055"/>
                  <a:pt x="3514797" y="816545"/>
                  <a:pt x="3523376" y="814400"/>
                </a:cubicBezTo>
                <a:cubicBezTo>
                  <a:pt x="3537209" y="810942"/>
                  <a:pt x="3551488" y="809469"/>
                  <a:pt x="3565321" y="806011"/>
                </a:cubicBezTo>
                <a:cubicBezTo>
                  <a:pt x="3573900" y="803866"/>
                  <a:pt x="3581957" y="799949"/>
                  <a:pt x="3590488" y="797622"/>
                </a:cubicBezTo>
                <a:cubicBezTo>
                  <a:pt x="3612735" y="791555"/>
                  <a:pt x="3634989" y="785366"/>
                  <a:pt x="3657600" y="780844"/>
                </a:cubicBezTo>
                <a:cubicBezTo>
                  <a:pt x="3671582" y="778048"/>
                  <a:pt x="3685789" y="776207"/>
                  <a:pt x="3699545" y="772455"/>
                </a:cubicBezTo>
                <a:cubicBezTo>
                  <a:pt x="3716607" y="767802"/>
                  <a:pt x="3732721" y="759966"/>
                  <a:pt x="3749879" y="755677"/>
                </a:cubicBezTo>
                <a:lnTo>
                  <a:pt x="3783435" y="747288"/>
                </a:lnTo>
                <a:lnTo>
                  <a:pt x="3833769" y="713732"/>
                </a:lnTo>
                <a:cubicBezTo>
                  <a:pt x="3842158" y="708139"/>
                  <a:pt x="3851807" y="704083"/>
                  <a:pt x="3858936" y="696954"/>
                </a:cubicBezTo>
                <a:cubicBezTo>
                  <a:pt x="3867325" y="688565"/>
                  <a:pt x="3876508" y="680901"/>
                  <a:pt x="3884103" y="671787"/>
                </a:cubicBezTo>
                <a:cubicBezTo>
                  <a:pt x="3890558" y="664042"/>
                  <a:pt x="3893752" y="653749"/>
                  <a:pt x="3900881" y="646620"/>
                </a:cubicBezTo>
                <a:cubicBezTo>
                  <a:pt x="3908010" y="639491"/>
                  <a:pt x="3917659" y="635435"/>
                  <a:pt x="3926048" y="629842"/>
                </a:cubicBezTo>
                <a:cubicBezTo>
                  <a:pt x="3960620" y="577984"/>
                  <a:pt x="3922236" y="628569"/>
                  <a:pt x="3967993" y="587897"/>
                </a:cubicBezTo>
                <a:cubicBezTo>
                  <a:pt x="3985727" y="572133"/>
                  <a:pt x="4005165" y="557306"/>
                  <a:pt x="4018327" y="537564"/>
                </a:cubicBezTo>
                <a:cubicBezTo>
                  <a:pt x="4023920" y="529175"/>
                  <a:pt x="4028407" y="519933"/>
                  <a:pt x="4035105" y="512397"/>
                </a:cubicBezTo>
                <a:cubicBezTo>
                  <a:pt x="4050869" y="494663"/>
                  <a:pt x="4085439" y="462063"/>
                  <a:pt x="4085439" y="462063"/>
                </a:cubicBezTo>
                <a:cubicBezTo>
                  <a:pt x="4023920" y="459267"/>
                  <a:pt x="3962113" y="460235"/>
                  <a:pt x="3900881" y="453674"/>
                </a:cubicBezTo>
                <a:cubicBezTo>
                  <a:pt x="3883296" y="451790"/>
                  <a:pt x="3867325" y="442489"/>
                  <a:pt x="3850547" y="436896"/>
                </a:cubicBezTo>
                <a:lnTo>
                  <a:pt x="3825380" y="428507"/>
                </a:lnTo>
                <a:cubicBezTo>
                  <a:pt x="3819787" y="420118"/>
                  <a:pt x="3815731" y="410469"/>
                  <a:pt x="3808602" y="403340"/>
                </a:cubicBezTo>
                <a:cubicBezTo>
                  <a:pt x="3801473" y="396211"/>
                  <a:pt x="3790074" y="394150"/>
                  <a:pt x="3783435" y="386562"/>
                </a:cubicBezTo>
                <a:cubicBezTo>
                  <a:pt x="3770156" y="371387"/>
                  <a:pt x="3749879" y="336228"/>
                  <a:pt x="3749879" y="336228"/>
                </a:cubicBezTo>
                <a:cubicBezTo>
                  <a:pt x="3739252" y="251212"/>
                  <a:pt x="3733478" y="238768"/>
                  <a:pt x="3749879" y="134892"/>
                </a:cubicBezTo>
                <a:cubicBezTo>
                  <a:pt x="3754504" y="105600"/>
                  <a:pt x="3781317" y="106444"/>
                  <a:pt x="3800213" y="92947"/>
                </a:cubicBezTo>
                <a:cubicBezTo>
                  <a:pt x="3809867" y="86051"/>
                  <a:pt x="3815009" y="73542"/>
                  <a:pt x="3825380" y="67780"/>
                </a:cubicBezTo>
                <a:cubicBezTo>
                  <a:pt x="3840840" y="59191"/>
                  <a:pt x="3858936" y="56595"/>
                  <a:pt x="3875714" y="51002"/>
                </a:cubicBezTo>
                <a:lnTo>
                  <a:pt x="3900881" y="42613"/>
                </a:lnTo>
                <a:cubicBezTo>
                  <a:pt x="3909270" y="39817"/>
                  <a:pt x="3917326" y="35678"/>
                  <a:pt x="3926048" y="34224"/>
                </a:cubicBezTo>
                <a:cubicBezTo>
                  <a:pt x="4020909" y="18414"/>
                  <a:pt x="3933911" y="31630"/>
                  <a:pt x="4068661" y="17446"/>
                </a:cubicBezTo>
                <a:cubicBezTo>
                  <a:pt x="4109862" y="13109"/>
                  <a:pt x="4153388" y="6541"/>
                  <a:pt x="4194495" y="668"/>
                </a:cubicBezTo>
                <a:cubicBezTo>
                  <a:pt x="4341319" y="5404"/>
                  <a:pt x="4386997" y="-11443"/>
                  <a:pt x="4488110" y="17446"/>
                </a:cubicBezTo>
                <a:cubicBezTo>
                  <a:pt x="4496613" y="19875"/>
                  <a:pt x="4504888" y="23039"/>
                  <a:pt x="4513277" y="25835"/>
                </a:cubicBezTo>
                <a:cubicBezTo>
                  <a:pt x="4518870" y="34224"/>
                  <a:pt x="4522926" y="43873"/>
                  <a:pt x="4530055" y="51002"/>
                </a:cubicBezTo>
                <a:cubicBezTo>
                  <a:pt x="4596044" y="116991"/>
                  <a:pt x="4511673" y="10488"/>
                  <a:pt x="4580389" y="92947"/>
                </a:cubicBezTo>
                <a:cubicBezTo>
                  <a:pt x="4598458" y="114630"/>
                  <a:pt x="4597148" y="118058"/>
                  <a:pt x="4605556" y="143281"/>
                </a:cubicBezTo>
                <a:cubicBezTo>
                  <a:pt x="4602898" y="167203"/>
                  <a:pt x="4602832" y="215841"/>
                  <a:pt x="4588778" y="243949"/>
                </a:cubicBezTo>
                <a:cubicBezTo>
                  <a:pt x="4571201" y="279103"/>
                  <a:pt x="4575595" y="261925"/>
                  <a:pt x="4546833" y="285894"/>
                </a:cubicBezTo>
                <a:cubicBezTo>
                  <a:pt x="4537719" y="293489"/>
                  <a:pt x="4530780" y="303466"/>
                  <a:pt x="4521666" y="311061"/>
                </a:cubicBezTo>
                <a:cubicBezTo>
                  <a:pt x="4513921" y="317516"/>
                  <a:pt x="4504244" y="321384"/>
                  <a:pt x="4496499" y="327839"/>
                </a:cubicBezTo>
                <a:cubicBezTo>
                  <a:pt x="4467546" y="351966"/>
                  <a:pt x="4463403" y="372427"/>
                  <a:pt x="4420998" y="386562"/>
                </a:cubicBezTo>
                <a:cubicBezTo>
                  <a:pt x="4329214" y="417157"/>
                  <a:pt x="4468238" y="368363"/>
                  <a:pt x="4370664" y="411729"/>
                </a:cubicBezTo>
                <a:cubicBezTo>
                  <a:pt x="4354503" y="418912"/>
                  <a:pt x="4337488" y="424218"/>
                  <a:pt x="4320330" y="428507"/>
                </a:cubicBezTo>
                <a:cubicBezTo>
                  <a:pt x="4288862" y="436374"/>
                  <a:pt x="4270722" y="441857"/>
                  <a:pt x="4236440" y="445285"/>
                </a:cubicBezTo>
                <a:cubicBezTo>
                  <a:pt x="4197387" y="449190"/>
                  <a:pt x="4158143" y="450878"/>
                  <a:pt x="4118995" y="453674"/>
                </a:cubicBezTo>
                <a:cubicBezTo>
                  <a:pt x="4068824" y="463708"/>
                  <a:pt x="4091309" y="462063"/>
                  <a:pt x="4051883" y="462063"/>
                </a:cubicBezTo>
              </a:path>
            </a:pathLst>
          </a:cu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5B542DA-B905-4D20-B8B2-188E65C6817E}"/>
              </a:ext>
            </a:extLst>
          </p:cNvPr>
          <p:cNvSpPr/>
          <p:nvPr/>
        </p:nvSpPr>
        <p:spPr bwMode="auto">
          <a:xfrm>
            <a:off x="4093829" y="4820874"/>
            <a:ext cx="4328719" cy="1129717"/>
          </a:xfrm>
          <a:custGeom>
            <a:avLst/>
            <a:gdLst>
              <a:gd name="connsiteX0" fmla="*/ 0 w 3246539"/>
              <a:gd name="connsiteY0" fmla="*/ 679508 h 847288"/>
              <a:gd name="connsiteX1" fmla="*/ 75501 w 3246539"/>
              <a:gd name="connsiteY1" fmla="*/ 696286 h 847288"/>
              <a:gd name="connsiteX2" fmla="*/ 134223 w 3246539"/>
              <a:gd name="connsiteY2" fmla="*/ 738231 h 847288"/>
              <a:gd name="connsiteX3" fmla="*/ 184557 w 3246539"/>
              <a:gd name="connsiteY3" fmla="*/ 755009 h 847288"/>
              <a:gd name="connsiteX4" fmla="*/ 377504 w 3246539"/>
              <a:gd name="connsiteY4" fmla="*/ 788565 h 847288"/>
              <a:gd name="connsiteX5" fmla="*/ 511728 w 3246539"/>
              <a:gd name="connsiteY5" fmla="*/ 796954 h 847288"/>
              <a:gd name="connsiteX6" fmla="*/ 612396 w 3246539"/>
              <a:gd name="connsiteY6" fmla="*/ 822121 h 847288"/>
              <a:gd name="connsiteX7" fmla="*/ 645952 w 3246539"/>
              <a:gd name="connsiteY7" fmla="*/ 830510 h 847288"/>
              <a:gd name="connsiteX8" fmla="*/ 805343 w 3246539"/>
              <a:gd name="connsiteY8" fmla="*/ 838899 h 847288"/>
              <a:gd name="connsiteX9" fmla="*/ 1249959 w 3246539"/>
              <a:gd name="connsiteY9" fmla="*/ 847288 h 847288"/>
              <a:gd name="connsiteX10" fmla="*/ 2147581 w 3246539"/>
              <a:gd name="connsiteY10" fmla="*/ 838899 h 847288"/>
              <a:gd name="connsiteX11" fmla="*/ 2231471 w 3246539"/>
              <a:gd name="connsiteY11" fmla="*/ 822121 h 847288"/>
              <a:gd name="connsiteX12" fmla="*/ 2315361 w 3246539"/>
              <a:gd name="connsiteY12" fmla="*/ 796954 h 847288"/>
              <a:gd name="connsiteX13" fmla="*/ 2365695 w 3246539"/>
              <a:gd name="connsiteY13" fmla="*/ 780176 h 847288"/>
              <a:gd name="connsiteX14" fmla="*/ 2390862 w 3246539"/>
              <a:gd name="connsiteY14" fmla="*/ 771787 h 847288"/>
              <a:gd name="connsiteX15" fmla="*/ 2441196 w 3246539"/>
              <a:gd name="connsiteY15" fmla="*/ 738231 h 847288"/>
              <a:gd name="connsiteX16" fmla="*/ 2466363 w 3246539"/>
              <a:gd name="connsiteY16" fmla="*/ 721453 h 847288"/>
              <a:gd name="connsiteX17" fmla="*/ 2525086 w 3246539"/>
              <a:gd name="connsiteY17" fmla="*/ 704675 h 847288"/>
              <a:gd name="connsiteX18" fmla="*/ 2550253 w 3246539"/>
              <a:gd name="connsiteY18" fmla="*/ 687897 h 847288"/>
              <a:gd name="connsiteX19" fmla="*/ 2575420 w 3246539"/>
              <a:gd name="connsiteY19" fmla="*/ 679508 h 847288"/>
              <a:gd name="connsiteX20" fmla="*/ 2625754 w 3246539"/>
              <a:gd name="connsiteY20" fmla="*/ 629174 h 847288"/>
              <a:gd name="connsiteX21" fmla="*/ 2650921 w 3246539"/>
              <a:gd name="connsiteY21" fmla="*/ 612396 h 847288"/>
              <a:gd name="connsiteX22" fmla="*/ 2684477 w 3246539"/>
              <a:gd name="connsiteY22" fmla="*/ 562062 h 847288"/>
              <a:gd name="connsiteX23" fmla="*/ 2734811 w 3246539"/>
              <a:gd name="connsiteY23" fmla="*/ 511728 h 847288"/>
              <a:gd name="connsiteX24" fmla="*/ 2785145 w 3246539"/>
              <a:gd name="connsiteY24" fmla="*/ 469784 h 847288"/>
              <a:gd name="connsiteX25" fmla="*/ 2810312 w 3246539"/>
              <a:gd name="connsiteY25" fmla="*/ 419450 h 847288"/>
              <a:gd name="connsiteX26" fmla="*/ 2818701 w 3246539"/>
              <a:gd name="connsiteY26" fmla="*/ 394283 h 847288"/>
              <a:gd name="connsiteX27" fmla="*/ 2843868 w 3246539"/>
              <a:gd name="connsiteY27" fmla="*/ 377505 h 847288"/>
              <a:gd name="connsiteX28" fmla="*/ 2852257 w 3246539"/>
              <a:gd name="connsiteY28" fmla="*/ 352338 h 847288"/>
              <a:gd name="connsiteX29" fmla="*/ 2902590 w 3246539"/>
              <a:gd name="connsiteY29" fmla="*/ 327171 h 847288"/>
              <a:gd name="connsiteX30" fmla="*/ 3171038 w 3246539"/>
              <a:gd name="connsiteY30" fmla="*/ 318782 h 847288"/>
              <a:gd name="connsiteX31" fmla="*/ 3212983 w 3246539"/>
              <a:gd name="connsiteY31" fmla="*/ 268448 h 847288"/>
              <a:gd name="connsiteX32" fmla="*/ 3238150 w 3246539"/>
              <a:gd name="connsiteY32" fmla="*/ 243281 h 847288"/>
              <a:gd name="connsiteX33" fmla="*/ 3246539 w 3246539"/>
              <a:gd name="connsiteY33" fmla="*/ 218114 h 847288"/>
              <a:gd name="connsiteX34" fmla="*/ 3221372 w 3246539"/>
              <a:gd name="connsiteY34" fmla="*/ 134224 h 847288"/>
              <a:gd name="connsiteX35" fmla="*/ 3196205 w 3246539"/>
              <a:gd name="connsiteY35" fmla="*/ 58723 h 847288"/>
              <a:gd name="connsiteX36" fmla="*/ 3187816 w 3246539"/>
              <a:gd name="connsiteY36" fmla="*/ 33556 h 847288"/>
              <a:gd name="connsiteX37" fmla="*/ 3162649 w 3246539"/>
              <a:gd name="connsiteY37" fmla="*/ 25167 h 847288"/>
              <a:gd name="connsiteX38" fmla="*/ 3137482 w 3246539"/>
              <a:gd name="connsiteY38" fmla="*/ 8389 h 847288"/>
              <a:gd name="connsiteX39" fmla="*/ 3103926 w 3246539"/>
              <a:gd name="connsiteY39" fmla="*/ 0 h 847288"/>
              <a:gd name="connsiteX40" fmla="*/ 2508308 w 3246539"/>
              <a:gd name="connsiteY40" fmla="*/ 8389 h 847288"/>
              <a:gd name="connsiteX41" fmla="*/ 2457974 w 3246539"/>
              <a:gd name="connsiteY41" fmla="*/ 25167 h 847288"/>
              <a:gd name="connsiteX42" fmla="*/ 2432807 w 3246539"/>
              <a:gd name="connsiteY42" fmla="*/ 41945 h 847288"/>
              <a:gd name="connsiteX43" fmla="*/ 2399251 w 3246539"/>
              <a:gd name="connsiteY43" fmla="*/ 92279 h 847288"/>
              <a:gd name="connsiteX44" fmla="*/ 2374084 w 3246539"/>
              <a:gd name="connsiteY44" fmla="*/ 192947 h 847288"/>
              <a:gd name="connsiteX45" fmla="*/ 2382473 w 3246539"/>
              <a:gd name="connsiteY45" fmla="*/ 260059 h 847288"/>
              <a:gd name="connsiteX46" fmla="*/ 2390862 w 3246539"/>
              <a:gd name="connsiteY46" fmla="*/ 285226 h 847288"/>
              <a:gd name="connsiteX47" fmla="*/ 2441196 w 3246539"/>
              <a:gd name="connsiteY47" fmla="*/ 318782 h 847288"/>
              <a:gd name="connsiteX48" fmla="*/ 2466363 w 3246539"/>
              <a:gd name="connsiteY48" fmla="*/ 335560 h 847288"/>
              <a:gd name="connsiteX49" fmla="*/ 2936146 w 3246539"/>
              <a:gd name="connsiteY49" fmla="*/ 343949 h 84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246539" h="847288">
                <a:moveTo>
                  <a:pt x="0" y="679508"/>
                </a:moveTo>
                <a:cubicBezTo>
                  <a:pt x="6090" y="680523"/>
                  <a:pt x="61733" y="687107"/>
                  <a:pt x="75501" y="696286"/>
                </a:cubicBezTo>
                <a:cubicBezTo>
                  <a:pt x="136309" y="736824"/>
                  <a:pt x="61810" y="709265"/>
                  <a:pt x="134223" y="738231"/>
                </a:cubicBezTo>
                <a:cubicBezTo>
                  <a:pt x="150644" y="744799"/>
                  <a:pt x="184557" y="755009"/>
                  <a:pt x="184557" y="755009"/>
                </a:cubicBezTo>
                <a:cubicBezTo>
                  <a:pt x="260973" y="812321"/>
                  <a:pt x="203022" y="778595"/>
                  <a:pt x="377504" y="788565"/>
                </a:cubicBezTo>
                <a:lnTo>
                  <a:pt x="511728" y="796954"/>
                </a:lnTo>
                <a:cubicBezTo>
                  <a:pt x="595817" y="824984"/>
                  <a:pt x="527672" y="805176"/>
                  <a:pt x="612396" y="822121"/>
                </a:cubicBezTo>
                <a:cubicBezTo>
                  <a:pt x="623702" y="824382"/>
                  <a:pt x="634466" y="829511"/>
                  <a:pt x="645952" y="830510"/>
                </a:cubicBezTo>
                <a:cubicBezTo>
                  <a:pt x="698956" y="835119"/>
                  <a:pt x="752160" y="837422"/>
                  <a:pt x="805343" y="838899"/>
                </a:cubicBezTo>
                <a:lnTo>
                  <a:pt x="1249959" y="847288"/>
                </a:lnTo>
                <a:lnTo>
                  <a:pt x="2147581" y="838899"/>
                </a:lnTo>
                <a:cubicBezTo>
                  <a:pt x="2200968" y="837962"/>
                  <a:pt x="2193847" y="832871"/>
                  <a:pt x="2231471" y="822121"/>
                </a:cubicBezTo>
                <a:cubicBezTo>
                  <a:pt x="2320220" y="796764"/>
                  <a:pt x="2195746" y="836826"/>
                  <a:pt x="2315361" y="796954"/>
                </a:cubicBezTo>
                <a:lnTo>
                  <a:pt x="2365695" y="780176"/>
                </a:lnTo>
                <a:cubicBezTo>
                  <a:pt x="2374084" y="777380"/>
                  <a:pt x="2383504" y="776692"/>
                  <a:pt x="2390862" y="771787"/>
                </a:cubicBezTo>
                <a:lnTo>
                  <a:pt x="2441196" y="738231"/>
                </a:lnTo>
                <a:cubicBezTo>
                  <a:pt x="2449585" y="732638"/>
                  <a:pt x="2456582" y="723898"/>
                  <a:pt x="2466363" y="721453"/>
                </a:cubicBezTo>
                <a:cubicBezTo>
                  <a:pt x="2477114" y="718765"/>
                  <a:pt x="2513051" y="710692"/>
                  <a:pt x="2525086" y="704675"/>
                </a:cubicBezTo>
                <a:cubicBezTo>
                  <a:pt x="2534104" y="700166"/>
                  <a:pt x="2541235" y="692406"/>
                  <a:pt x="2550253" y="687897"/>
                </a:cubicBezTo>
                <a:cubicBezTo>
                  <a:pt x="2558162" y="683942"/>
                  <a:pt x="2567511" y="683463"/>
                  <a:pt x="2575420" y="679508"/>
                </a:cubicBezTo>
                <a:cubicBezTo>
                  <a:pt x="2614961" y="659738"/>
                  <a:pt x="2590738" y="664190"/>
                  <a:pt x="2625754" y="629174"/>
                </a:cubicBezTo>
                <a:cubicBezTo>
                  <a:pt x="2632883" y="622045"/>
                  <a:pt x="2642532" y="617989"/>
                  <a:pt x="2650921" y="612396"/>
                </a:cubicBezTo>
                <a:cubicBezTo>
                  <a:pt x="2662106" y="595618"/>
                  <a:pt x="2670218" y="576321"/>
                  <a:pt x="2684477" y="562062"/>
                </a:cubicBezTo>
                <a:cubicBezTo>
                  <a:pt x="2701255" y="545284"/>
                  <a:pt x="2715068" y="524889"/>
                  <a:pt x="2734811" y="511728"/>
                </a:cubicBezTo>
                <a:cubicBezTo>
                  <a:pt x="2769849" y="488370"/>
                  <a:pt x="2752849" y="502080"/>
                  <a:pt x="2785145" y="469784"/>
                </a:cubicBezTo>
                <a:cubicBezTo>
                  <a:pt x="2806231" y="406526"/>
                  <a:pt x="2777787" y="484499"/>
                  <a:pt x="2810312" y="419450"/>
                </a:cubicBezTo>
                <a:cubicBezTo>
                  <a:pt x="2814267" y="411541"/>
                  <a:pt x="2813177" y="401188"/>
                  <a:pt x="2818701" y="394283"/>
                </a:cubicBezTo>
                <a:cubicBezTo>
                  <a:pt x="2824999" y="386410"/>
                  <a:pt x="2835479" y="383098"/>
                  <a:pt x="2843868" y="377505"/>
                </a:cubicBezTo>
                <a:cubicBezTo>
                  <a:pt x="2846664" y="369116"/>
                  <a:pt x="2846733" y="359243"/>
                  <a:pt x="2852257" y="352338"/>
                </a:cubicBezTo>
                <a:cubicBezTo>
                  <a:pt x="2859708" y="343024"/>
                  <a:pt x="2889849" y="327899"/>
                  <a:pt x="2902590" y="327171"/>
                </a:cubicBezTo>
                <a:cubicBezTo>
                  <a:pt x="2991971" y="322064"/>
                  <a:pt x="3081555" y="321578"/>
                  <a:pt x="3171038" y="318782"/>
                </a:cubicBezTo>
                <a:cubicBezTo>
                  <a:pt x="3244564" y="245256"/>
                  <a:pt x="3154586" y="338525"/>
                  <a:pt x="3212983" y="268448"/>
                </a:cubicBezTo>
                <a:cubicBezTo>
                  <a:pt x="3220578" y="259334"/>
                  <a:pt x="3229761" y="251670"/>
                  <a:pt x="3238150" y="243281"/>
                </a:cubicBezTo>
                <a:cubicBezTo>
                  <a:pt x="3240946" y="234892"/>
                  <a:pt x="3246539" y="226957"/>
                  <a:pt x="3246539" y="218114"/>
                </a:cubicBezTo>
                <a:cubicBezTo>
                  <a:pt x="3246539" y="205436"/>
                  <a:pt x="3222348" y="137153"/>
                  <a:pt x="3221372" y="134224"/>
                </a:cubicBezTo>
                <a:lnTo>
                  <a:pt x="3196205" y="58723"/>
                </a:lnTo>
                <a:cubicBezTo>
                  <a:pt x="3193409" y="50334"/>
                  <a:pt x="3196205" y="36352"/>
                  <a:pt x="3187816" y="33556"/>
                </a:cubicBezTo>
                <a:cubicBezTo>
                  <a:pt x="3179427" y="30760"/>
                  <a:pt x="3170558" y="29122"/>
                  <a:pt x="3162649" y="25167"/>
                </a:cubicBezTo>
                <a:cubicBezTo>
                  <a:pt x="3153631" y="20658"/>
                  <a:pt x="3146749" y="12361"/>
                  <a:pt x="3137482" y="8389"/>
                </a:cubicBezTo>
                <a:cubicBezTo>
                  <a:pt x="3126885" y="3847"/>
                  <a:pt x="3115111" y="2796"/>
                  <a:pt x="3103926" y="0"/>
                </a:cubicBezTo>
                <a:cubicBezTo>
                  <a:pt x="2905387" y="2796"/>
                  <a:pt x="2706716" y="659"/>
                  <a:pt x="2508308" y="8389"/>
                </a:cubicBezTo>
                <a:cubicBezTo>
                  <a:pt x="2490636" y="9078"/>
                  <a:pt x="2472689" y="15357"/>
                  <a:pt x="2457974" y="25167"/>
                </a:cubicBezTo>
                <a:lnTo>
                  <a:pt x="2432807" y="41945"/>
                </a:lnTo>
                <a:cubicBezTo>
                  <a:pt x="2421622" y="58723"/>
                  <a:pt x="2405628" y="73149"/>
                  <a:pt x="2399251" y="92279"/>
                </a:cubicBezTo>
                <a:cubicBezTo>
                  <a:pt x="2377094" y="158750"/>
                  <a:pt x="2385380" y="125168"/>
                  <a:pt x="2374084" y="192947"/>
                </a:cubicBezTo>
                <a:cubicBezTo>
                  <a:pt x="2376880" y="215318"/>
                  <a:pt x="2378440" y="237878"/>
                  <a:pt x="2382473" y="260059"/>
                </a:cubicBezTo>
                <a:cubicBezTo>
                  <a:pt x="2384055" y="268759"/>
                  <a:pt x="2384609" y="278973"/>
                  <a:pt x="2390862" y="285226"/>
                </a:cubicBezTo>
                <a:cubicBezTo>
                  <a:pt x="2405121" y="299485"/>
                  <a:pt x="2424418" y="307597"/>
                  <a:pt x="2441196" y="318782"/>
                </a:cubicBezTo>
                <a:cubicBezTo>
                  <a:pt x="2449585" y="324375"/>
                  <a:pt x="2456798" y="332372"/>
                  <a:pt x="2466363" y="335560"/>
                </a:cubicBezTo>
                <a:cubicBezTo>
                  <a:pt x="2632130" y="390816"/>
                  <a:pt x="2482687" y="343949"/>
                  <a:pt x="2936146" y="343949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F9ACE1-CDA0-4F95-BFCC-A414E12F199C}"/>
              </a:ext>
            </a:extLst>
          </p:cNvPr>
          <p:cNvCxnSpPr>
            <a:cxnSpLocks/>
          </p:cNvCxnSpPr>
          <p:nvPr/>
        </p:nvCxnSpPr>
        <p:spPr bwMode="auto">
          <a:xfrm>
            <a:off x="7509565" y="1712445"/>
            <a:ext cx="1431235" cy="1526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969833-32A7-48D0-95B9-97AD4FB55746}"/>
              </a:ext>
            </a:extLst>
          </p:cNvPr>
          <p:cNvCxnSpPr>
            <a:cxnSpLocks/>
          </p:cNvCxnSpPr>
          <p:nvPr/>
        </p:nvCxnSpPr>
        <p:spPr bwMode="auto">
          <a:xfrm flipV="1">
            <a:off x="8636001" y="3594467"/>
            <a:ext cx="820572" cy="1226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61842A-73B8-472C-8232-C22259553F88}"/>
              </a:ext>
            </a:extLst>
          </p:cNvPr>
          <p:cNvSpPr txBox="1"/>
          <p:nvPr/>
        </p:nvSpPr>
        <p:spPr>
          <a:xfrm>
            <a:off x="6460275" y="3184268"/>
            <a:ext cx="5111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Information gain = 0.46875-0 = </a:t>
            </a:r>
            <a:r>
              <a:rPr lang="en-US" sz="2400" b="1" u="sng" dirty="0">
                <a:solidFill>
                  <a:srgbClr val="CE1126"/>
                </a:solidFill>
              </a:rPr>
              <a:t>0.46875</a:t>
            </a:r>
          </a:p>
        </p:txBody>
      </p:sp>
    </p:spTree>
    <p:extLst>
      <p:ext uri="{BB962C8B-B14F-4D97-AF65-F5344CB8AC3E}">
        <p14:creationId xmlns:p14="http://schemas.microsoft.com/office/powerpoint/2010/main" val="2830967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56" y="108913"/>
            <a:ext cx="11957944" cy="1143000"/>
          </a:xfrm>
        </p:spPr>
        <p:txBody>
          <a:bodyPr/>
          <a:lstStyle/>
          <a:p>
            <a:r>
              <a:rPr lang="en-US" dirty="0"/>
              <a:t>Select node with greatest 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647AEF-0940-486A-B46B-3DA2FB101264}"/>
              </a:ext>
            </a:extLst>
          </p:cNvPr>
          <p:cNvSpPr/>
          <p:nvPr/>
        </p:nvSpPr>
        <p:spPr bwMode="auto">
          <a:xfrm>
            <a:off x="7404309" y="3111144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064E5D-ED44-4755-A3A7-29CB3B65E7B7}"/>
              </a:ext>
            </a:extLst>
          </p:cNvPr>
          <p:cNvSpPr/>
          <p:nvPr/>
        </p:nvSpPr>
        <p:spPr bwMode="auto">
          <a:xfrm>
            <a:off x="60835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E41DE7-2510-4581-BADA-5BCBFFBE0C0A}"/>
              </a:ext>
            </a:extLst>
          </p:cNvPr>
          <p:cNvSpPr/>
          <p:nvPr/>
        </p:nvSpPr>
        <p:spPr bwMode="auto">
          <a:xfrm>
            <a:off x="87251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8D27B-9D13-4F5F-B348-A4EAD71D9770}"/>
              </a:ext>
            </a:extLst>
          </p:cNvPr>
          <p:cNvSpPr/>
          <p:nvPr/>
        </p:nvSpPr>
        <p:spPr bwMode="auto">
          <a:xfrm>
            <a:off x="7409657" y="149690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970A8B-90D5-4D13-BF98-22F570990F76}"/>
              </a:ext>
            </a:extLst>
          </p:cNvPr>
          <p:cNvSpPr/>
          <p:nvPr/>
        </p:nvSpPr>
        <p:spPr bwMode="auto">
          <a:xfrm>
            <a:off x="7632237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07D0C-9832-4D3E-AE34-9E5836D7CDA2}"/>
              </a:ext>
            </a:extLst>
          </p:cNvPr>
          <p:cNvSpPr/>
          <p:nvPr/>
        </p:nvSpPr>
        <p:spPr bwMode="auto">
          <a:xfrm>
            <a:off x="8039973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8F8BD1-31FC-4E1C-AE69-C039D970E214}"/>
              </a:ext>
            </a:extLst>
          </p:cNvPr>
          <p:cNvSpPr/>
          <p:nvPr/>
        </p:nvSpPr>
        <p:spPr bwMode="auto">
          <a:xfrm>
            <a:off x="8454393" y="165131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5F07C3-E100-49D7-88DB-5D0DAC143917}"/>
              </a:ext>
            </a:extLst>
          </p:cNvPr>
          <p:cNvSpPr/>
          <p:nvPr/>
        </p:nvSpPr>
        <p:spPr bwMode="auto">
          <a:xfrm>
            <a:off x="8869463" y="164929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D71E5F-5298-4A86-9BDE-FF0CB79AD42E}"/>
              </a:ext>
            </a:extLst>
          </p:cNvPr>
          <p:cNvSpPr/>
          <p:nvPr/>
        </p:nvSpPr>
        <p:spPr bwMode="auto">
          <a:xfrm>
            <a:off x="7624879" y="2027628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CE5EA9-CAAA-4799-82FB-F997A7E63E07}"/>
              </a:ext>
            </a:extLst>
          </p:cNvPr>
          <p:cNvSpPr/>
          <p:nvPr/>
        </p:nvSpPr>
        <p:spPr bwMode="auto">
          <a:xfrm>
            <a:off x="8045989" y="2027628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2ECB51-B0E3-4156-8155-8037A4262845}"/>
              </a:ext>
            </a:extLst>
          </p:cNvPr>
          <p:cNvSpPr/>
          <p:nvPr/>
        </p:nvSpPr>
        <p:spPr bwMode="auto">
          <a:xfrm>
            <a:off x="8455059" y="203765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565E3-138E-4C1B-AF83-824E12EF7A3B}"/>
              </a:ext>
            </a:extLst>
          </p:cNvPr>
          <p:cNvSpPr/>
          <p:nvPr/>
        </p:nvSpPr>
        <p:spPr bwMode="auto">
          <a:xfrm>
            <a:off x="8864128" y="203697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76D45E-6EFE-4B21-A08D-7E8C0EBC483D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flipH="1">
            <a:off x="70233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B25AC7-4050-477A-AE2E-C852AEE4190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83441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E97D077-7869-4AB8-AE6D-261701200E5C}"/>
              </a:ext>
            </a:extLst>
          </p:cNvPr>
          <p:cNvSpPr/>
          <p:nvPr/>
        </p:nvSpPr>
        <p:spPr bwMode="auto">
          <a:xfrm>
            <a:off x="7288667" y="4230081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29DAF5-F918-4EDD-BC3C-E61E91C0C53A}"/>
              </a:ext>
            </a:extLst>
          </p:cNvPr>
          <p:cNvSpPr/>
          <p:nvPr/>
        </p:nvSpPr>
        <p:spPr bwMode="auto">
          <a:xfrm>
            <a:off x="8792275" y="41979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FF895A5-73F1-4A76-9A7B-F4CF8A6FFD30}"/>
              </a:ext>
            </a:extLst>
          </p:cNvPr>
          <p:cNvSpPr/>
          <p:nvPr/>
        </p:nvSpPr>
        <p:spPr bwMode="auto">
          <a:xfrm>
            <a:off x="7115227" y="478153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5C22560-21A4-49BD-B863-90E34AE58A73}"/>
              </a:ext>
            </a:extLst>
          </p:cNvPr>
          <p:cNvSpPr/>
          <p:nvPr/>
        </p:nvSpPr>
        <p:spPr bwMode="auto">
          <a:xfrm>
            <a:off x="6285712" y="515785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12749D-AFB1-428F-B1E8-AD1AAA968CF1}"/>
              </a:ext>
            </a:extLst>
          </p:cNvPr>
          <p:cNvSpPr/>
          <p:nvPr/>
        </p:nvSpPr>
        <p:spPr bwMode="auto">
          <a:xfrm>
            <a:off x="7115892" y="516787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DC0F949-D546-48B2-B5E1-BF9C8C0CBCBA}"/>
              </a:ext>
            </a:extLst>
          </p:cNvPr>
          <p:cNvSpPr/>
          <p:nvPr/>
        </p:nvSpPr>
        <p:spPr bwMode="auto">
          <a:xfrm>
            <a:off x="8956251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CA1BFF0-DF31-4808-9493-34FB84CA5D2F}"/>
              </a:ext>
            </a:extLst>
          </p:cNvPr>
          <p:cNvSpPr/>
          <p:nvPr/>
        </p:nvSpPr>
        <p:spPr bwMode="auto">
          <a:xfrm>
            <a:off x="9363987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A0F0B5E-C977-4B01-8A21-6DDA45ACD70C}"/>
              </a:ext>
            </a:extLst>
          </p:cNvPr>
          <p:cNvSpPr/>
          <p:nvPr/>
        </p:nvSpPr>
        <p:spPr bwMode="auto">
          <a:xfrm>
            <a:off x="10193476" y="476950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8BEF6D5-9FED-4805-8C84-B4D2B024CF2C}"/>
              </a:ext>
            </a:extLst>
          </p:cNvPr>
          <p:cNvSpPr/>
          <p:nvPr/>
        </p:nvSpPr>
        <p:spPr bwMode="auto">
          <a:xfrm>
            <a:off x="9370003" y="5147833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6D0B52B-8EE1-4EF8-A2F8-6E1485BB671F}"/>
              </a:ext>
            </a:extLst>
          </p:cNvPr>
          <p:cNvSpPr/>
          <p:nvPr/>
        </p:nvSpPr>
        <p:spPr bwMode="auto">
          <a:xfrm>
            <a:off x="10188141" y="51571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0BF290F-F481-48EA-BA3B-44E5A6140151}"/>
              </a:ext>
            </a:extLst>
          </p:cNvPr>
          <p:cNvCxnSpPr>
            <a:stCxn id="11" idx="2"/>
            <a:endCxn id="5" idx="0"/>
          </p:cNvCxnSpPr>
          <p:nvPr/>
        </p:nvCxnSpPr>
        <p:spPr bwMode="auto">
          <a:xfrm flipH="1">
            <a:off x="8344110" y="2389917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FE7C22-64A3-43E4-B9DE-94782751633D}"/>
              </a:ext>
            </a:extLst>
          </p:cNvPr>
          <p:cNvSpPr/>
          <p:nvPr/>
        </p:nvSpPr>
        <p:spPr bwMode="auto">
          <a:xfrm>
            <a:off x="9352237" y="157979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0E27DD-CB89-4885-A8EF-7C04F78BA05A}"/>
              </a:ext>
            </a:extLst>
          </p:cNvPr>
          <p:cNvSpPr/>
          <p:nvPr/>
        </p:nvSpPr>
        <p:spPr bwMode="auto">
          <a:xfrm>
            <a:off x="9342381" y="3132380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3E7695F-A75B-4712-8BC3-AE3823D7484D}"/>
              </a:ext>
            </a:extLst>
          </p:cNvPr>
          <p:cNvSpPr/>
          <p:nvPr/>
        </p:nvSpPr>
        <p:spPr bwMode="auto">
          <a:xfrm>
            <a:off x="1994560" y="3158252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A003230-307C-420F-B4D1-95D67EAFC489}"/>
              </a:ext>
            </a:extLst>
          </p:cNvPr>
          <p:cNvSpPr/>
          <p:nvPr/>
        </p:nvSpPr>
        <p:spPr bwMode="auto">
          <a:xfrm>
            <a:off x="6737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7DF47F1-8DA1-453B-940C-DC5460F623B6}"/>
              </a:ext>
            </a:extLst>
          </p:cNvPr>
          <p:cNvSpPr/>
          <p:nvPr/>
        </p:nvSpPr>
        <p:spPr bwMode="auto">
          <a:xfrm>
            <a:off x="33153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CF92A97-8574-49C3-B311-15E9D8AB1FC5}"/>
              </a:ext>
            </a:extLst>
          </p:cNvPr>
          <p:cNvSpPr/>
          <p:nvPr/>
        </p:nvSpPr>
        <p:spPr bwMode="auto">
          <a:xfrm>
            <a:off x="1999908" y="154401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80B6AAF-D762-4329-9116-2CB70737C004}"/>
              </a:ext>
            </a:extLst>
          </p:cNvPr>
          <p:cNvSpPr/>
          <p:nvPr/>
        </p:nvSpPr>
        <p:spPr bwMode="auto">
          <a:xfrm>
            <a:off x="2222488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B0DDE9D-4BCC-4D41-8F71-7E15D496BA5C}"/>
              </a:ext>
            </a:extLst>
          </p:cNvPr>
          <p:cNvSpPr/>
          <p:nvPr/>
        </p:nvSpPr>
        <p:spPr bwMode="auto">
          <a:xfrm>
            <a:off x="2630224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53E2C6B-4D5E-42A6-861D-A4FF56CE6F82}"/>
              </a:ext>
            </a:extLst>
          </p:cNvPr>
          <p:cNvSpPr/>
          <p:nvPr/>
        </p:nvSpPr>
        <p:spPr bwMode="auto">
          <a:xfrm>
            <a:off x="3044644" y="169841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D7524A8-05AA-4CF0-A2E8-979BB33C665E}"/>
              </a:ext>
            </a:extLst>
          </p:cNvPr>
          <p:cNvSpPr/>
          <p:nvPr/>
        </p:nvSpPr>
        <p:spPr bwMode="auto">
          <a:xfrm>
            <a:off x="3459713" y="169640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BF17B56-36FA-4FE4-8439-62CE470297B2}"/>
              </a:ext>
            </a:extLst>
          </p:cNvPr>
          <p:cNvSpPr/>
          <p:nvPr/>
        </p:nvSpPr>
        <p:spPr bwMode="auto">
          <a:xfrm>
            <a:off x="2215129" y="207473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1FBC333-3236-49D4-8A3C-BB4BB2C39293}"/>
              </a:ext>
            </a:extLst>
          </p:cNvPr>
          <p:cNvSpPr/>
          <p:nvPr/>
        </p:nvSpPr>
        <p:spPr bwMode="auto">
          <a:xfrm>
            <a:off x="2636240" y="207473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4DF9CB-CE6E-4C95-9AC6-2FA0957EB72F}"/>
              </a:ext>
            </a:extLst>
          </p:cNvPr>
          <p:cNvSpPr/>
          <p:nvPr/>
        </p:nvSpPr>
        <p:spPr bwMode="auto">
          <a:xfrm>
            <a:off x="3045309" y="208475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61E199E-8801-471D-837D-C693DD82DAF8}"/>
              </a:ext>
            </a:extLst>
          </p:cNvPr>
          <p:cNvSpPr/>
          <p:nvPr/>
        </p:nvSpPr>
        <p:spPr bwMode="auto">
          <a:xfrm>
            <a:off x="3454379" y="208408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4234760-266A-49E7-AF03-7561FE8D8A76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 bwMode="auto">
          <a:xfrm flipH="1">
            <a:off x="16135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2A3F036-EFD0-43BE-A416-5212F143C2AE}"/>
              </a:ext>
            </a:extLst>
          </p:cNvPr>
          <p:cNvCxnSpPr>
            <a:cxnSpLocks/>
            <a:stCxn id="110" idx="2"/>
            <a:endCxn id="114" idx="0"/>
          </p:cNvCxnSpPr>
          <p:nvPr/>
        </p:nvCxnSpPr>
        <p:spPr bwMode="auto">
          <a:xfrm>
            <a:off x="29343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0949A7-4ABE-4FCA-A95A-5FEC6732A4D1}"/>
              </a:ext>
            </a:extLst>
          </p:cNvPr>
          <p:cNvSpPr/>
          <p:nvPr/>
        </p:nvSpPr>
        <p:spPr bwMode="auto">
          <a:xfrm>
            <a:off x="1878917" y="42771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0B54930-E19D-4FE1-A554-B82424DE36E6}"/>
              </a:ext>
            </a:extLst>
          </p:cNvPr>
          <p:cNvSpPr/>
          <p:nvPr/>
        </p:nvSpPr>
        <p:spPr bwMode="auto">
          <a:xfrm>
            <a:off x="3382525" y="424509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8F9340F-E77D-48B5-B78A-2E9F6709BD4F}"/>
              </a:ext>
            </a:extLst>
          </p:cNvPr>
          <p:cNvSpPr/>
          <p:nvPr/>
        </p:nvSpPr>
        <p:spPr bwMode="auto">
          <a:xfrm>
            <a:off x="1705477" y="482864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8B61C70-3394-40EE-AB0D-1DABE80107CE}"/>
              </a:ext>
            </a:extLst>
          </p:cNvPr>
          <p:cNvSpPr/>
          <p:nvPr/>
        </p:nvSpPr>
        <p:spPr bwMode="auto">
          <a:xfrm>
            <a:off x="875963" y="520496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C65CFBE-C51E-4C60-85A6-881E49474E83}"/>
              </a:ext>
            </a:extLst>
          </p:cNvPr>
          <p:cNvSpPr/>
          <p:nvPr/>
        </p:nvSpPr>
        <p:spPr bwMode="auto">
          <a:xfrm>
            <a:off x="3546501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A84A1E5-BC79-413A-A5B7-494A5520D2BA}"/>
              </a:ext>
            </a:extLst>
          </p:cNvPr>
          <p:cNvSpPr/>
          <p:nvPr/>
        </p:nvSpPr>
        <p:spPr bwMode="auto">
          <a:xfrm>
            <a:off x="3954237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5634AAA-56AF-4714-887E-65FD1F1100DF}"/>
              </a:ext>
            </a:extLst>
          </p:cNvPr>
          <p:cNvSpPr/>
          <p:nvPr/>
        </p:nvSpPr>
        <p:spPr bwMode="auto">
          <a:xfrm>
            <a:off x="4783727" y="481661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BD1F02D-0540-4CE0-8AD6-5B00C839E061}"/>
              </a:ext>
            </a:extLst>
          </p:cNvPr>
          <p:cNvSpPr/>
          <p:nvPr/>
        </p:nvSpPr>
        <p:spPr bwMode="auto">
          <a:xfrm>
            <a:off x="3960253" y="519494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AC96256-3C34-478D-802E-8AE7B0EB5B73}"/>
              </a:ext>
            </a:extLst>
          </p:cNvPr>
          <p:cNvSpPr/>
          <p:nvPr/>
        </p:nvSpPr>
        <p:spPr bwMode="auto">
          <a:xfrm>
            <a:off x="4778392" y="520429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1873486-F940-4D41-943E-43A82EC96CF3}"/>
              </a:ext>
            </a:extLst>
          </p:cNvPr>
          <p:cNvCxnSpPr>
            <a:cxnSpLocks/>
            <a:stCxn id="116" idx="2"/>
            <a:endCxn id="110" idx="0"/>
          </p:cNvCxnSpPr>
          <p:nvPr/>
        </p:nvCxnSpPr>
        <p:spPr bwMode="auto">
          <a:xfrm flipH="1">
            <a:off x="2934361" y="2437025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7286AEE-A687-4540-8213-FD643445C31C}"/>
              </a:ext>
            </a:extLst>
          </p:cNvPr>
          <p:cNvSpPr/>
          <p:nvPr/>
        </p:nvSpPr>
        <p:spPr bwMode="auto">
          <a:xfrm>
            <a:off x="3942488" y="1626904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F96DE8C-B24F-4628-B06D-028D3B15BE44}"/>
              </a:ext>
            </a:extLst>
          </p:cNvPr>
          <p:cNvSpPr/>
          <p:nvPr/>
        </p:nvSpPr>
        <p:spPr bwMode="auto">
          <a:xfrm>
            <a:off x="3932632" y="3179488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C585A7F-E666-4DF7-8612-5B2711318456}"/>
              </a:ext>
            </a:extLst>
          </p:cNvPr>
          <p:cNvSpPr/>
          <p:nvPr/>
        </p:nvSpPr>
        <p:spPr bwMode="auto">
          <a:xfrm>
            <a:off x="4361824" y="519494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DADB8B-07C6-451B-9FE4-10465A1BBD56}"/>
              </a:ext>
            </a:extLst>
          </p:cNvPr>
          <p:cNvSpPr txBox="1"/>
          <p:nvPr/>
        </p:nvSpPr>
        <p:spPr>
          <a:xfrm>
            <a:off x="9827136" y="2465780"/>
            <a:ext cx="1755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CE1126"/>
                </a:solidFill>
              </a:rPr>
              <a:t>0.46875</a:t>
            </a: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21E5E8-1173-4ADD-B8B5-CB5A1045D5D6}"/>
              </a:ext>
            </a:extLst>
          </p:cNvPr>
          <p:cNvSpPr txBox="1"/>
          <p:nvPr/>
        </p:nvSpPr>
        <p:spPr>
          <a:xfrm>
            <a:off x="4466864" y="2468577"/>
            <a:ext cx="16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CE1126"/>
                </a:solidFill>
              </a:rPr>
              <a:t>0.19097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0A044-44FD-482B-ABAA-B17324F6A0DD}"/>
              </a:ext>
            </a:extLst>
          </p:cNvPr>
          <p:cNvSpPr txBox="1"/>
          <p:nvPr/>
        </p:nvSpPr>
        <p:spPr>
          <a:xfrm>
            <a:off x="3823902" y="2122830"/>
            <a:ext cx="329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Homogeneity 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142B0-F58A-45CD-9AB5-328C528CE100}"/>
              </a:ext>
            </a:extLst>
          </p:cNvPr>
          <p:cNvSpPr txBox="1"/>
          <p:nvPr/>
        </p:nvSpPr>
        <p:spPr>
          <a:xfrm>
            <a:off x="9246688" y="2110277"/>
            <a:ext cx="329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Homogeneity Gain</a:t>
            </a:r>
          </a:p>
        </p:txBody>
      </p:sp>
    </p:spTree>
    <p:extLst>
      <p:ext uri="{BB962C8B-B14F-4D97-AF65-F5344CB8AC3E}">
        <p14:creationId xmlns:p14="http://schemas.microsoft.com/office/powerpoint/2010/main" val="3475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65" grpId="0" animBg="1"/>
      <p:bldP spid="67" grpId="0" animBg="1"/>
      <p:bldP spid="75" grpId="0" animBg="1"/>
      <p:bldP spid="79" grpId="0" animBg="1"/>
      <p:bldP spid="83" grpId="0" animBg="1"/>
      <p:bldP spid="87" grpId="0" animBg="1"/>
      <p:bldP spid="89" grpId="0" animBg="1"/>
      <p:bldP spid="93" grpId="0" animBg="1"/>
      <p:bldP spid="97" grpId="0" animBg="1"/>
      <p:bldP spid="101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38" grpId="0" animBg="1"/>
      <p:bldP spid="140" grpId="0" animBg="1"/>
      <p:bldP spid="142" grpId="0" animBg="1"/>
      <p:bldP spid="144" grpId="0" animBg="1"/>
      <p:bldP spid="148" grpId="0" animBg="1"/>
      <p:bldP spid="150" grpId="0" animBg="1"/>
      <p:bldP spid="152" grpId="0" animBg="1"/>
      <p:bldP spid="154" grpId="0" animBg="1"/>
      <p:bldP spid="156" grpId="0" animBg="1"/>
      <p:bldP spid="162" grpId="0" animBg="1"/>
      <p:bldP spid="1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Index – measure of homogeneity (sameness) 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Entropy – another measure the accomplishes the same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Decision Tree Flavors: Gini Index and Information Gain – Learn by Marketing">
            <a:extLst>
              <a:ext uri="{FF2B5EF4-FFF2-40B4-BE49-F238E27FC236}">
                <a16:creationId xmlns:a16="http://schemas.microsoft.com/office/drawing/2014/main" id="{08B48EAF-4A03-4E65-BE63-7CA9CFE24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"/>
          <a:stretch/>
        </p:blipFill>
        <p:spPr bwMode="auto">
          <a:xfrm>
            <a:off x="3106901" y="2361354"/>
            <a:ext cx="3810000" cy="12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D4E56-5C4C-4B6A-81DA-0626065F0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257" y="4513776"/>
            <a:ext cx="5893623" cy="1308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66214-55BB-4251-B76C-906048E41A92}"/>
              </a:ext>
            </a:extLst>
          </p:cNvPr>
          <p:cNvSpPr txBox="1"/>
          <p:nvPr/>
        </p:nvSpPr>
        <p:spPr>
          <a:xfrm>
            <a:off x="7407416" y="2361354"/>
            <a:ext cx="2180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 = feature</a:t>
            </a:r>
          </a:p>
          <a:p>
            <a:r>
              <a:rPr lang="en-US" sz="2400" i="1" dirty="0"/>
              <a:t>c = # of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F1EAF-3BB3-46E6-9842-391F8BF5D841}"/>
              </a:ext>
            </a:extLst>
          </p:cNvPr>
          <p:cNvSpPr txBox="1"/>
          <p:nvPr/>
        </p:nvSpPr>
        <p:spPr>
          <a:xfrm>
            <a:off x="7643879" y="4367699"/>
            <a:ext cx="3135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 = feature</a:t>
            </a:r>
          </a:p>
          <a:p>
            <a:r>
              <a:rPr lang="en-US" sz="2400" i="1" dirty="0"/>
              <a:t>n = # of features</a:t>
            </a:r>
          </a:p>
          <a:p>
            <a:r>
              <a:rPr lang="en-US" sz="2400" i="1" dirty="0"/>
              <a:t>b = number of branches</a:t>
            </a:r>
          </a:p>
        </p:txBody>
      </p:sp>
    </p:spTree>
    <p:extLst>
      <p:ext uri="{BB962C8B-B14F-4D97-AF65-F5344CB8AC3E}">
        <p14:creationId xmlns:p14="http://schemas.microsoft.com/office/powerpoint/2010/main" val="389132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3200" cy="1143000"/>
          </a:xfrm>
        </p:spPr>
        <p:txBody>
          <a:bodyPr/>
          <a:lstStyle/>
          <a:p>
            <a:r>
              <a:rPr lang="en-US" dirty="0"/>
              <a:t>Using Entropy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84D7C-4F5A-41FD-9683-C9CB390BDBAF}"/>
              </a:ext>
            </a:extLst>
          </p:cNvPr>
          <p:cNvSpPr/>
          <p:nvPr/>
        </p:nvSpPr>
        <p:spPr bwMode="auto">
          <a:xfrm>
            <a:off x="1727200" y="2921000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C89194-44EC-4DE5-B04A-FAAB6F2B7286}"/>
              </a:ext>
            </a:extLst>
          </p:cNvPr>
          <p:cNvSpPr/>
          <p:nvPr/>
        </p:nvSpPr>
        <p:spPr bwMode="auto">
          <a:xfrm>
            <a:off x="4064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68E5F-2231-43AC-A584-3E00ABC8E8B5}"/>
              </a:ext>
            </a:extLst>
          </p:cNvPr>
          <p:cNvSpPr/>
          <p:nvPr/>
        </p:nvSpPr>
        <p:spPr bwMode="auto">
          <a:xfrm>
            <a:off x="30480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9B3ED8-EC6E-448E-B360-5BB8E4988ADD}"/>
              </a:ext>
            </a:extLst>
          </p:cNvPr>
          <p:cNvSpPr/>
          <p:nvPr/>
        </p:nvSpPr>
        <p:spPr bwMode="auto">
          <a:xfrm>
            <a:off x="1732548" y="1306763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6B613F-89E1-4E98-A875-F12C9F239348}"/>
              </a:ext>
            </a:extLst>
          </p:cNvPr>
          <p:cNvSpPr/>
          <p:nvPr/>
        </p:nvSpPr>
        <p:spPr bwMode="auto">
          <a:xfrm>
            <a:off x="1955128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FBBA-6615-489A-A153-961262BB1EF5}"/>
              </a:ext>
            </a:extLst>
          </p:cNvPr>
          <p:cNvSpPr/>
          <p:nvPr/>
        </p:nvSpPr>
        <p:spPr bwMode="auto">
          <a:xfrm>
            <a:off x="2362864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F03D8-EA32-46C9-8EB5-E51FCDBBBAFD}"/>
              </a:ext>
            </a:extLst>
          </p:cNvPr>
          <p:cNvSpPr/>
          <p:nvPr/>
        </p:nvSpPr>
        <p:spPr bwMode="auto">
          <a:xfrm>
            <a:off x="2777284" y="146116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FF31F7-B7FA-452E-9339-8C6FD04C1A0B}"/>
              </a:ext>
            </a:extLst>
          </p:cNvPr>
          <p:cNvSpPr/>
          <p:nvPr/>
        </p:nvSpPr>
        <p:spPr bwMode="auto">
          <a:xfrm>
            <a:off x="3192353" y="145915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C923F-9A85-4C4A-9BD1-FCCF9F204CC7}"/>
              </a:ext>
            </a:extLst>
          </p:cNvPr>
          <p:cNvSpPr/>
          <p:nvPr/>
        </p:nvSpPr>
        <p:spPr bwMode="auto">
          <a:xfrm>
            <a:off x="1947769" y="183748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AFD2C5-010F-41FD-B010-200C4DDD0D7A}"/>
              </a:ext>
            </a:extLst>
          </p:cNvPr>
          <p:cNvSpPr/>
          <p:nvPr/>
        </p:nvSpPr>
        <p:spPr bwMode="auto">
          <a:xfrm>
            <a:off x="2368880" y="18374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44A4A-46FD-4C66-B619-7245AA04ACA7}"/>
              </a:ext>
            </a:extLst>
          </p:cNvPr>
          <p:cNvSpPr/>
          <p:nvPr/>
        </p:nvSpPr>
        <p:spPr bwMode="auto">
          <a:xfrm>
            <a:off x="2777949" y="184750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CFF669-7104-4CAC-A51F-06B40C7A647F}"/>
              </a:ext>
            </a:extLst>
          </p:cNvPr>
          <p:cNvSpPr/>
          <p:nvPr/>
        </p:nvSpPr>
        <p:spPr bwMode="auto">
          <a:xfrm>
            <a:off x="3187019" y="184683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1552E-6B69-4AE4-9DCC-6EB12E1DF9F5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462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36DB1-CFEB-4AF0-B05E-6C29CEBF4E8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26670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4FE985-AA26-43D5-B905-44D1144AA2F0}"/>
              </a:ext>
            </a:extLst>
          </p:cNvPr>
          <p:cNvSpPr/>
          <p:nvPr/>
        </p:nvSpPr>
        <p:spPr bwMode="auto">
          <a:xfrm>
            <a:off x="1611557" y="403993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87FCF-663E-4C7D-BF7E-8C9AE0AD5878}"/>
              </a:ext>
            </a:extLst>
          </p:cNvPr>
          <p:cNvSpPr/>
          <p:nvPr/>
        </p:nvSpPr>
        <p:spPr bwMode="auto">
          <a:xfrm>
            <a:off x="3115165" y="4007845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650A89-589B-414F-9802-F11263BB7E18}"/>
              </a:ext>
            </a:extLst>
          </p:cNvPr>
          <p:cNvSpPr/>
          <p:nvPr/>
        </p:nvSpPr>
        <p:spPr bwMode="auto">
          <a:xfrm>
            <a:off x="1438117" y="459139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0FED4-BE43-4D52-837B-F8132F5751FC}"/>
              </a:ext>
            </a:extLst>
          </p:cNvPr>
          <p:cNvSpPr/>
          <p:nvPr/>
        </p:nvSpPr>
        <p:spPr bwMode="auto">
          <a:xfrm>
            <a:off x="608603" y="496771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574B4-4F6A-4E04-829B-FF61ACD70C20}"/>
              </a:ext>
            </a:extLst>
          </p:cNvPr>
          <p:cNvSpPr/>
          <p:nvPr/>
        </p:nvSpPr>
        <p:spPr bwMode="auto">
          <a:xfrm>
            <a:off x="3279141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2DAB2-AD34-4260-8EF8-452F1F7FBCD4}"/>
              </a:ext>
            </a:extLst>
          </p:cNvPr>
          <p:cNvSpPr/>
          <p:nvPr/>
        </p:nvSpPr>
        <p:spPr bwMode="auto">
          <a:xfrm>
            <a:off x="3686877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875941-7989-48F4-905D-7B90B910F7DF}"/>
              </a:ext>
            </a:extLst>
          </p:cNvPr>
          <p:cNvSpPr/>
          <p:nvPr/>
        </p:nvSpPr>
        <p:spPr bwMode="auto">
          <a:xfrm>
            <a:off x="4516367" y="457936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37981-E4F6-46B9-A3A0-591BDF7A3847}"/>
              </a:ext>
            </a:extLst>
          </p:cNvPr>
          <p:cNvSpPr/>
          <p:nvPr/>
        </p:nvSpPr>
        <p:spPr bwMode="auto">
          <a:xfrm>
            <a:off x="3692893" y="495768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F3A705-F2AE-4829-8A7B-72476FB605F6}"/>
              </a:ext>
            </a:extLst>
          </p:cNvPr>
          <p:cNvSpPr/>
          <p:nvPr/>
        </p:nvSpPr>
        <p:spPr bwMode="auto">
          <a:xfrm>
            <a:off x="4511032" y="496704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22909-6337-44B5-9DC0-C8171D211B0A}"/>
              </a:ext>
            </a:extLst>
          </p:cNvPr>
          <p:cNvCxnSpPr>
            <a:stCxn id="9" idx="2"/>
            <a:endCxn id="6" idx="0"/>
          </p:cNvCxnSpPr>
          <p:nvPr/>
        </p:nvCxnSpPr>
        <p:spPr bwMode="auto">
          <a:xfrm flipH="1">
            <a:off x="2667001" y="2199773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716AC-4C56-420D-8DF9-B45BA4A7B80C}"/>
              </a:ext>
            </a:extLst>
          </p:cNvPr>
          <p:cNvSpPr/>
          <p:nvPr/>
        </p:nvSpPr>
        <p:spPr bwMode="auto">
          <a:xfrm>
            <a:off x="3675128" y="1389652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81EC3-315C-4E8E-8EC4-4AC0B1E9EB05}"/>
              </a:ext>
            </a:extLst>
          </p:cNvPr>
          <p:cNvSpPr/>
          <p:nvPr/>
        </p:nvSpPr>
        <p:spPr bwMode="auto">
          <a:xfrm>
            <a:off x="3665272" y="294223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5A8C5-363A-40FE-8229-095FE6339771}"/>
              </a:ext>
            </a:extLst>
          </p:cNvPr>
          <p:cNvSpPr txBox="1"/>
          <p:nvPr/>
        </p:nvSpPr>
        <p:spPr>
          <a:xfrm>
            <a:off x="131857" y="5380000"/>
            <a:ext cx="272177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=-(2/2)*log2(2/2)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024ABC-49BA-40A8-BF45-486F55A1FE88}"/>
              </a:ext>
            </a:extLst>
          </p:cNvPr>
          <p:cNvSpPr txBox="1"/>
          <p:nvPr/>
        </p:nvSpPr>
        <p:spPr>
          <a:xfrm>
            <a:off x="2972059" y="5354720"/>
            <a:ext cx="496581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-(1/6)log</a:t>
            </a:r>
            <a:r>
              <a:rPr lang="en-US" sz="2133" baseline="-25000" dirty="0"/>
              <a:t>2</a:t>
            </a:r>
            <a:r>
              <a:rPr lang="en-US" sz="2133" dirty="0"/>
              <a:t>(1/6)-(5/6)log</a:t>
            </a:r>
            <a:r>
              <a:rPr lang="en-US" sz="2133" baseline="-25000" dirty="0"/>
              <a:t>2</a:t>
            </a:r>
            <a:r>
              <a:rPr lang="en-US" sz="2133" dirty="0"/>
              <a:t>(5/6) =0.650022</a:t>
            </a:r>
          </a:p>
          <a:p>
            <a:endParaRPr lang="en-US" sz="2133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06BE7-7177-4A32-A64C-2836CF6412BF}"/>
              </a:ext>
            </a:extLst>
          </p:cNvPr>
          <p:cNvSpPr txBox="1"/>
          <p:nvPr/>
        </p:nvSpPr>
        <p:spPr>
          <a:xfrm>
            <a:off x="6071739" y="4782711"/>
            <a:ext cx="55901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(2/8)*0+(6/8)*0.650022=0.650022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0EC1ED-8E24-44AE-87AF-93F4EA60E80E}"/>
              </a:ext>
            </a:extLst>
          </p:cNvPr>
          <p:cNvSpPr/>
          <p:nvPr/>
        </p:nvSpPr>
        <p:spPr bwMode="auto">
          <a:xfrm>
            <a:off x="1163274" y="4752871"/>
            <a:ext cx="6140741" cy="1341131"/>
          </a:xfrm>
          <a:custGeom>
            <a:avLst/>
            <a:gdLst>
              <a:gd name="connsiteX0" fmla="*/ 0 w 4605556"/>
              <a:gd name="connsiteY0" fmla="*/ 789233 h 1005848"/>
              <a:gd name="connsiteX1" fmla="*/ 41945 w 4605556"/>
              <a:gd name="connsiteY1" fmla="*/ 806011 h 1005848"/>
              <a:gd name="connsiteX2" fmla="*/ 117446 w 4605556"/>
              <a:gd name="connsiteY2" fmla="*/ 822789 h 1005848"/>
              <a:gd name="connsiteX3" fmla="*/ 218114 w 4605556"/>
              <a:gd name="connsiteY3" fmla="*/ 847956 h 1005848"/>
              <a:gd name="connsiteX4" fmla="*/ 243281 w 4605556"/>
              <a:gd name="connsiteY4" fmla="*/ 864734 h 1005848"/>
              <a:gd name="connsiteX5" fmla="*/ 302004 w 4605556"/>
              <a:gd name="connsiteY5" fmla="*/ 881512 h 1005848"/>
              <a:gd name="connsiteX6" fmla="*/ 327171 w 4605556"/>
              <a:gd name="connsiteY6" fmla="*/ 898290 h 1005848"/>
              <a:gd name="connsiteX7" fmla="*/ 385894 w 4605556"/>
              <a:gd name="connsiteY7" fmla="*/ 915068 h 1005848"/>
              <a:gd name="connsiteX8" fmla="*/ 486562 w 4605556"/>
              <a:gd name="connsiteY8" fmla="*/ 923457 h 1005848"/>
              <a:gd name="connsiteX9" fmla="*/ 847288 w 4605556"/>
              <a:gd name="connsiteY9" fmla="*/ 940235 h 1005848"/>
              <a:gd name="connsiteX10" fmla="*/ 2046914 w 4605556"/>
              <a:gd name="connsiteY10" fmla="*/ 948624 h 1005848"/>
              <a:gd name="connsiteX11" fmla="*/ 2365695 w 4605556"/>
              <a:gd name="connsiteY11" fmla="*/ 931846 h 1005848"/>
              <a:gd name="connsiteX12" fmla="*/ 2390862 w 4605556"/>
              <a:gd name="connsiteY12" fmla="*/ 923457 h 1005848"/>
              <a:gd name="connsiteX13" fmla="*/ 2709644 w 4605556"/>
              <a:gd name="connsiteY13" fmla="*/ 915068 h 1005848"/>
              <a:gd name="connsiteX14" fmla="*/ 2810312 w 4605556"/>
              <a:gd name="connsiteY14" fmla="*/ 898290 h 1005848"/>
              <a:gd name="connsiteX15" fmla="*/ 3204595 w 4605556"/>
              <a:gd name="connsiteY15" fmla="*/ 881512 h 1005848"/>
              <a:gd name="connsiteX16" fmla="*/ 3280095 w 4605556"/>
              <a:gd name="connsiteY16" fmla="*/ 856345 h 1005848"/>
              <a:gd name="connsiteX17" fmla="*/ 3305262 w 4605556"/>
              <a:gd name="connsiteY17" fmla="*/ 847956 h 1005848"/>
              <a:gd name="connsiteX18" fmla="*/ 3405930 w 4605556"/>
              <a:gd name="connsiteY18" fmla="*/ 839567 h 1005848"/>
              <a:gd name="connsiteX19" fmla="*/ 3498209 w 4605556"/>
              <a:gd name="connsiteY19" fmla="*/ 822789 h 1005848"/>
              <a:gd name="connsiteX20" fmla="*/ 3523376 w 4605556"/>
              <a:gd name="connsiteY20" fmla="*/ 814400 h 1005848"/>
              <a:gd name="connsiteX21" fmla="*/ 3565321 w 4605556"/>
              <a:gd name="connsiteY21" fmla="*/ 806011 h 1005848"/>
              <a:gd name="connsiteX22" fmla="*/ 3590488 w 4605556"/>
              <a:gd name="connsiteY22" fmla="*/ 797622 h 1005848"/>
              <a:gd name="connsiteX23" fmla="*/ 3657600 w 4605556"/>
              <a:gd name="connsiteY23" fmla="*/ 780844 h 1005848"/>
              <a:gd name="connsiteX24" fmla="*/ 3699545 w 4605556"/>
              <a:gd name="connsiteY24" fmla="*/ 772455 h 1005848"/>
              <a:gd name="connsiteX25" fmla="*/ 3749879 w 4605556"/>
              <a:gd name="connsiteY25" fmla="*/ 755677 h 1005848"/>
              <a:gd name="connsiteX26" fmla="*/ 3783435 w 4605556"/>
              <a:gd name="connsiteY26" fmla="*/ 747288 h 1005848"/>
              <a:gd name="connsiteX27" fmla="*/ 3833769 w 4605556"/>
              <a:gd name="connsiteY27" fmla="*/ 713732 h 1005848"/>
              <a:gd name="connsiteX28" fmla="*/ 3858936 w 4605556"/>
              <a:gd name="connsiteY28" fmla="*/ 696954 h 1005848"/>
              <a:gd name="connsiteX29" fmla="*/ 3884103 w 4605556"/>
              <a:gd name="connsiteY29" fmla="*/ 671787 h 1005848"/>
              <a:gd name="connsiteX30" fmla="*/ 3900881 w 4605556"/>
              <a:gd name="connsiteY30" fmla="*/ 646620 h 1005848"/>
              <a:gd name="connsiteX31" fmla="*/ 3926048 w 4605556"/>
              <a:gd name="connsiteY31" fmla="*/ 629842 h 1005848"/>
              <a:gd name="connsiteX32" fmla="*/ 3967993 w 4605556"/>
              <a:gd name="connsiteY32" fmla="*/ 587897 h 1005848"/>
              <a:gd name="connsiteX33" fmla="*/ 4018327 w 4605556"/>
              <a:gd name="connsiteY33" fmla="*/ 537564 h 1005848"/>
              <a:gd name="connsiteX34" fmla="*/ 4035105 w 4605556"/>
              <a:gd name="connsiteY34" fmla="*/ 512397 h 1005848"/>
              <a:gd name="connsiteX35" fmla="*/ 4085439 w 4605556"/>
              <a:gd name="connsiteY35" fmla="*/ 462063 h 1005848"/>
              <a:gd name="connsiteX36" fmla="*/ 3900881 w 4605556"/>
              <a:gd name="connsiteY36" fmla="*/ 453674 h 1005848"/>
              <a:gd name="connsiteX37" fmla="*/ 3850547 w 4605556"/>
              <a:gd name="connsiteY37" fmla="*/ 436896 h 1005848"/>
              <a:gd name="connsiteX38" fmla="*/ 3825380 w 4605556"/>
              <a:gd name="connsiteY38" fmla="*/ 428507 h 1005848"/>
              <a:gd name="connsiteX39" fmla="*/ 3808602 w 4605556"/>
              <a:gd name="connsiteY39" fmla="*/ 403340 h 1005848"/>
              <a:gd name="connsiteX40" fmla="*/ 3783435 w 4605556"/>
              <a:gd name="connsiteY40" fmla="*/ 386562 h 1005848"/>
              <a:gd name="connsiteX41" fmla="*/ 3749879 w 4605556"/>
              <a:gd name="connsiteY41" fmla="*/ 336228 h 1005848"/>
              <a:gd name="connsiteX42" fmla="*/ 3749879 w 4605556"/>
              <a:gd name="connsiteY42" fmla="*/ 134892 h 1005848"/>
              <a:gd name="connsiteX43" fmla="*/ 3800213 w 4605556"/>
              <a:gd name="connsiteY43" fmla="*/ 92947 h 1005848"/>
              <a:gd name="connsiteX44" fmla="*/ 3825380 w 4605556"/>
              <a:gd name="connsiteY44" fmla="*/ 67780 h 1005848"/>
              <a:gd name="connsiteX45" fmla="*/ 3875714 w 4605556"/>
              <a:gd name="connsiteY45" fmla="*/ 51002 h 1005848"/>
              <a:gd name="connsiteX46" fmla="*/ 3900881 w 4605556"/>
              <a:gd name="connsiteY46" fmla="*/ 42613 h 1005848"/>
              <a:gd name="connsiteX47" fmla="*/ 3926048 w 4605556"/>
              <a:gd name="connsiteY47" fmla="*/ 34224 h 1005848"/>
              <a:gd name="connsiteX48" fmla="*/ 4068661 w 4605556"/>
              <a:gd name="connsiteY48" fmla="*/ 17446 h 1005848"/>
              <a:gd name="connsiteX49" fmla="*/ 4194495 w 4605556"/>
              <a:gd name="connsiteY49" fmla="*/ 668 h 1005848"/>
              <a:gd name="connsiteX50" fmla="*/ 4488110 w 4605556"/>
              <a:gd name="connsiteY50" fmla="*/ 17446 h 1005848"/>
              <a:gd name="connsiteX51" fmla="*/ 4513277 w 4605556"/>
              <a:gd name="connsiteY51" fmla="*/ 25835 h 1005848"/>
              <a:gd name="connsiteX52" fmla="*/ 4530055 w 4605556"/>
              <a:gd name="connsiteY52" fmla="*/ 51002 h 1005848"/>
              <a:gd name="connsiteX53" fmla="*/ 4580389 w 4605556"/>
              <a:gd name="connsiteY53" fmla="*/ 92947 h 1005848"/>
              <a:gd name="connsiteX54" fmla="*/ 4605556 w 4605556"/>
              <a:gd name="connsiteY54" fmla="*/ 143281 h 1005848"/>
              <a:gd name="connsiteX55" fmla="*/ 4588778 w 4605556"/>
              <a:gd name="connsiteY55" fmla="*/ 243949 h 1005848"/>
              <a:gd name="connsiteX56" fmla="*/ 4546833 w 4605556"/>
              <a:gd name="connsiteY56" fmla="*/ 285894 h 1005848"/>
              <a:gd name="connsiteX57" fmla="*/ 4521666 w 4605556"/>
              <a:gd name="connsiteY57" fmla="*/ 311061 h 1005848"/>
              <a:gd name="connsiteX58" fmla="*/ 4496499 w 4605556"/>
              <a:gd name="connsiteY58" fmla="*/ 327839 h 1005848"/>
              <a:gd name="connsiteX59" fmla="*/ 4420998 w 4605556"/>
              <a:gd name="connsiteY59" fmla="*/ 386562 h 1005848"/>
              <a:gd name="connsiteX60" fmla="*/ 4370664 w 4605556"/>
              <a:gd name="connsiteY60" fmla="*/ 411729 h 1005848"/>
              <a:gd name="connsiteX61" fmla="*/ 4320330 w 4605556"/>
              <a:gd name="connsiteY61" fmla="*/ 428507 h 1005848"/>
              <a:gd name="connsiteX62" fmla="*/ 4236440 w 4605556"/>
              <a:gd name="connsiteY62" fmla="*/ 445285 h 1005848"/>
              <a:gd name="connsiteX63" fmla="*/ 4118995 w 4605556"/>
              <a:gd name="connsiteY63" fmla="*/ 453674 h 1005848"/>
              <a:gd name="connsiteX64" fmla="*/ 4051883 w 4605556"/>
              <a:gd name="connsiteY64" fmla="*/ 462063 h 100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605556" h="1005848">
                <a:moveTo>
                  <a:pt x="0" y="789233"/>
                </a:moveTo>
                <a:cubicBezTo>
                  <a:pt x="13982" y="794826"/>
                  <a:pt x="27659" y="801249"/>
                  <a:pt x="41945" y="806011"/>
                </a:cubicBezTo>
                <a:cubicBezTo>
                  <a:pt x="58103" y="811397"/>
                  <a:pt x="102818" y="820129"/>
                  <a:pt x="117446" y="822789"/>
                </a:cubicBezTo>
                <a:cubicBezTo>
                  <a:pt x="143392" y="827506"/>
                  <a:pt x="195140" y="832640"/>
                  <a:pt x="218114" y="847956"/>
                </a:cubicBezTo>
                <a:cubicBezTo>
                  <a:pt x="226503" y="853549"/>
                  <a:pt x="234014" y="860762"/>
                  <a:pt x="243281" y="864734"/>
                </a:cubicBezTo>
                <a:cubicBezTo>
                  <a:pt x="280911" y="880861"/>
                  <a:pt x="269354" y="865187"/>
                  <a:pt x="302004" y="881512"/>
                </a:cubicBezTo>
                <a:cubicBezTo>
                  <a:pt x="311022" y="886021"/>
                  <a:pt x="318153" y="893781"/>
                  <a:pt x="327171" y="898290"/>
                </a:cubicBezTo>
                <a:cubicBezTo>
                  <a:pt x="336457" y="902933"/>
                  <a:pt x="378726" y="914172"/>
                  <a:pt x="385894" y="915068"/>
                </a:cubicBezTo>
                <a:cubicBezTo>
                  <a:pt x="419306" y="919245"/>
                  <a:pt x="452964" y="921217"/>
                  <a:pt x="486562" y="923457"/>
                </a:cubicBezTo>
                <a:cubicBezTo>
                  <a:pt x="615397" y="932046"/>
                  <a:pt x="714907" y="934940"/>
                  <a:pt x="847288" y="940235"/>
                </a:cubicBezTo>
                <a:cubicBezTo>
                  <a:pt x="1261070" y="1078162"/>
                  <a:pt x="879937" y="957142"/>
                  <a:pt x="2046914" y="948624"/>
                </a:cubicBezTo>
                <a:cubicBezTo>
                  <a:pt x="2198377" y="923380"/>
                  <a:pt x="2012763" y="952014"/>
                  <a:pt x="2365695" y="931846"/>
                </a:cubicBezTo>
                <a:cubicBezTo>
                  <a:pt x="2374523" y="931342"/>
                  <a:pt x="2382030" y="923888"/>
                  <a:pt x="2390862" y="923457"/>
                </a:cubicBezTo>
                <a:cubicBezTo>
                  <a:pt x="2497033" y="918278"/>
                  <a:pt x="2603383" y="917864"/>
                  <a:pt x="2709644" y="915068"/>
                </a:cubicBezTo>
                <a:cubicBezTo>
                  <a:pt x="2757432" y="899139"/>
                  <a:pt x="2730036" y="906318"/>
                  <a:pt x="2810312" y="898290"/>
                </a:cubicBezTo>
                <a:cubicBezTo>
                  <a:pt x="2978644" y="881457"/>
                  <a:pt x="2950752" y="888563"/>
                  <a:pt x="3204595" y="881512"/>
                </a:cubicBezTo>
                <a:lnTo>
                  <a:pt x="3280095" y="856345"/>
                </a:lnTo>
                <a:cubicBezTo>
                  <a:pt x="3288484" y="853549"/>
                  <a:pt x="3296450" y="848690"/>
                  <a:pt x="3305262" y="847956"/>
                </a:cubicBezTo>
                <a:lnTo>
                  <a:pt x="3405930" y="839567"/>
                </a:lnTo>
                <a:cubicBezTo>
                  <a:pt x="3505407" y="814698"/>
                  <a:pt x="3347916" y="852848"/>
                  <a:pt x="3498209" y="822789"/>
                </a:cubicBezTo>
                <a:cubicBezTo>
                  <a:pt x="3506880" y="821055"/>
                  <a:pt x="3514797" y="816545"/>
                  <a:pt x="3523376" y="814400"/>
                </a:cubicBezTo>
                <a:cubicBezTo>
                  <a:pt x="3537209" y="810942"/>
                  <a:pt x="3551488" y="809469"/>
                  <a:pt x="3565321" y="806011"/>
                </a:cubicBezTo>
                <a:cubicBezTo>
                  <a:pt x="3573900" y="803866"/>
                  <a:pt x="3581957" y="799949"/>
                  <a:pt x="3590488" y="797622"/>
                </a:cubicBezTo>
                <a:cubicBezTo>
                  <a:pt x="3612735" y="791555"/>
                  <a:pt x="3634989" y="785366"/>
                  <a:pt x="3657600" y="780844"/>
                </a:cubicBezTo>
                <a:cubicBezTo>
                  <a:pt x="3671582" y="778048"/>
                  <a:pt x="3685789" y="776207"/>
                  <a:pt x="3699545" y="772455"/>
                </a:cubicBezTo>
                <a:cubicBezTo>
                  <a:pt x="3716607" y="767802"/>
                  <a:pt x="3732721" y="759966"/>
                  <a:pt x="3749879" y="755677"/>
                </a:cubicBezTo>
                <a:lnTo>
                  <a:pt x="3783435" y="747288"/>
                </a:lnTo>
                <a:lnTo>
                  <a:pt x="3833769" y="713732"/>
                </a:lnTo>
                <a:cubicBezTo>
                  <a:pt x="3842158" y="708139"/>
                  <a:pt x="3851807" y="704083"/>
                  <a:pt x="3858936" y="696954"/>
                </a:cubicBezTo>
                <a:cubicBezTo>
                  <a:pt x="3867325" y="688565"/>
                  <a:pt x="3876508" y="680901"/>
                  <a:pt x="3884103" y="671787"/>
                </a:cubicBezTo>
                <a:cubicBezTo>
                  <a:pt x="3890558" y="664042"/>
                  <a:pt x="3893752" y="653749"/>
                  <a:pt x="3900881" y="646620"/>
                </a:cubicBezTo>
                <a:cubicBezTo>
                  <a:pt x="3908010" y="639491"/>
                  <a:pt x="3917659" y="635435"/>
                  <a:pt x="3926048" y="629842"/>
                </a:cubicBezTo>
                <a:cubicBezTo>
                  <a:pt x="3960620" y="577984"/>
                  <a:pt x="3922236" y="628569"/>
                  <a:pt x="3967993" y="587897"/>
                </a:cubicBezTo>
                <a:cubicBezTo>
                  <a:pt x="3985727" y="572133"/>
                  <a:pt x="4005165" y="557306"/>
                  <a:pt x="4018327" y="537564"/>
                </a:cubicBezTo>
                <a:cubicBezTo>
                  <a:pt x="4023920" y="529175"/>
                  <a:pt x="4028407" y="519933"/>
                  <a:pt x="4035105" y="512397"/>
                </a:cubicBezTo>
                <a:cubicBezTo>
                  <a:pt x="4050869" y="494663"/>
                  <a:pt x="4085439" y="462063"/>
                  <a:pt x="4085439" y="462063"/>
                </a:cubicBezTo>
                <a:cubicBezTo>
                  <a:pt x="4023920" y="459267"/>
                  <a:pt x="3962113" y="460235"/>
                  <a:pt x="3900881" y="453674"/>
                </a:cubicBezTo>
                <a:cubicBezTo>
                  <a:pt x="3883296" y="451790"/>
                  <a:pt x="3867325" y="442489"/>
                  <a:pt x="3850547" y="436896"/>
                </a:cubicBezTo>
                <a:lnTo>
                  <a:pt x="3825380" y="428507"/>
                </a:lnTo>
                <a:cubicBezTo>
                  <a:pt x="3819787" y="420118"/>
                  <a:pt x="3815731" y="410469"/>
                  <a:pt x="3808602" y="403340"/>
                </a:cubicBezTo>
                <a:cubicBezTo>
                  <a:pt x="3801473" y="396211"/>
                  <a:pt x="3790074" y="394150"/>
                  <a:pt x="3783435" y="386562"/>
                </a:cubicBezTo>
                <a:cubicBezTo>
                  <a:pt x="3770156" y="371387"/>
                  <a:pt x="3749879" y="336228"/>
                  <a:pt x="3749879" y="336228"/>
                </a:cubicBezTo>
                <a:cubicBezTo>
                  <a:pt x="3739252" y="251212"/>
                  <a:pt x="3733478" y="238768"/>
                  <a:pt x="3749879" y="134892"/>
                </a:cubicBezTo>
                <a:cubicBezTo>
                  <a:pt x="3754504" y="105600"/>
                  <a:pt x="3781317" y="106444"/>
                  <a:pt x="3800213" y="92947"/>
                </a:cubicBezTo>
                <a:cubicBezTo>
                  <a:pt x="3809867" y="86051"/>
                  <a:pt x="3815009" y="73542"/>
                  <a:pt x="3825380" y="67780"/>
                </a:cubicBezTo>
                <a:cubicBezTo>
                  <a:pt x="3840840" y="59191"/>
                  <a:pt x="3858936" y="56595"/>
                  <a:pt x="3875714" y="51002"/>
                </a:cubicBezTo>
                <a:lnTo>
                  <a:pt x="3900881" y="42613"/>
                </a:lnTo>
                <a:cubicBezTo>
                  <a:pt x="3909270" y="39817"/>
                  <a:pt x="3917326" y="35678"/>
                  <a:pt x="3926048" y="34224"/>
                </a:cubicBezTo>
                <a:cubicBezTo>
                  <a:pt x="4020909" y="18414"/>
                  <a:pt x="3933911" y="31630"/>
                  <a:pt x="4068661" y="17446"/>
                </a:cubicBezTo>
                <a:cubicBezTo>
                  <a:pt x="4109862" y="13109"/>
                  <a:pt x="4153388" y="6541"/>
                  <a:pt x="4194495" y="668"/>
                </a:cubicBezTo>
                <a:cubicBezTo>
                  <a:pt x="4341319" y="5404"/>
                  <a:pt x="4386997" y="-11443"/>
                  <a:pt x="4488110" y="17446"/>
                </a:cubicBezTo>
                <a:cubicBezTo>
                  <a:pt x="4496613" y="19875"/>
                  <a:pt x="4504888" y="23039"/>
                  <a:pt x="4513277" y="25835"/>
                </a:cubicBezTo>
                <a:cubicBezTo>
                  <a:pt x="4518870" y="34224"/>
                  <a:pt x="4522926" y="43873"/>
                  <a:pt x="4530055" y="51002"/>
                </a:cubicBezTo>
                <a:cubicBezTo>
                  <a:pt x="4596044" y="116991"/>
                  <a:pt x="4511673" y="10488"/>
                  <a:pt x="4580389" y="92947"/>
                </a:cubicBezTo>
                <a:cubicBezTo>
                  <a:pt x="4598458" y="114630"/>
                  <a:pt x="4597148" y="118058"/>
                  <a:pt x="4605556" y="143281"/>
                </a:cubicBezTo>
                <a:cubicBezTo>
                  <a:pt x="4602898" y="167203"/>
                  <a:pt x="4602832" y="215841"/>
                  <a:pt x="4588778" y="243949"/>
                </a:cubicBezTo>
                <a:cubicBezTo>
                  <a:pt x="4571201" y="279103"/>
                  <a:pt x="4575595" y="261925"/>
                  <a:pt x="4546833" y="285894"/>
                </a:cubicBezTo>
                <a:cubicBezTo>
                  <a:pt x="4537719" y="293489"/>
                  <a:pt x="4530780" y="303466"/>
                  <a:pt x="4521666" y="311061"/>
                </a:cubicBezTo>
                <a:cubicBezTo>
                  <a:pt x="4513921" y="317516"/>
                  <a:pt x="4504244" y="321384"/>
                  <a:pt x="4496499" y="327839"/>
                </a:cubicBezTo>
                <a:cubicBezTo>
                  <a:pt x="4467546" y="351966"/>
                  <a:pt x="4463403" y="372427"/>
                  <a:pt x="4420998" y="386562"/>
                </a:cubicBezTo>
                <a:cubicBezTo>
                  <a:pt x="4329214" y="417157"/>
                  <a:pt x="4468238" y="368363"/>
                  <a:pt x="4370664" y="411729"/>
                </a:cubicBezTo>
                <a:cubicBezTo>
                  <a:pt x="4354503" y="418912"/>
                  <a:pt x="4337488" y="424218"/>
                  <a:pt x="4320330" y="428507"/>
                </a:cubicBezTo>
                <a:cubicBezTo>
                  <a:pt x="4288862" y="436374"/>
                  <a:pt x="4270722" y="441857"/>
                  <a:pt x="4236440" y="445285"/>
                </a:cubicBezTo>
                <a:cubicBezTo>
                  <a:pt x="4197387" y="449190"/>
                  <a:pt x="4158143" y="450878"/>
                  <a:pt x="4118995" y="453674"/>
                </a:cubicBezTo>
                <a:cubicBezTo>
                  <a:pt x="4068824" y="463708"/>
                  <a:pt x="4091309" y="462063"/>
                  <a:pt x="4051883" y="462063"/>
                </a:cubicBezTo>
              </a:path>
            </a:pathLst>
          </a:cu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F9ACE1-CDA0-4F95-BFCC-A414E12F199C}"/>
              </a:ext>
            </a:extLst>
          </p:cNvPr>
          <p:cNvCxnSpPr>
            <a:cxnSpLocks/>
            <a:endCxn id="54" idx="0"/>
          </p:cNvCxnSpPr>
          <p:nvPr/>
        </p:nvCxnSpPr>
        <p:spPr bwMode="auto">
          <a:xfrm flipH="1">
            <a:off x="8212256" y="1905001"/>
            <a:ext cx="2557345" cy="1337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969833-32A7-48D0-95B9-97AD4FB5574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550400" y="3733802"/>
            <a:ext cx="812800" cy="1117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61842A-73B8-472C-8232-C22259553F88}"/>
              </a:ext>
            </a:extLst>
          </p:cNvPr>
          <p:cNvSpPr txBox="1"/>
          <p:nvPr/>
        </p:nvSpPr>
        <p:spPr>
          <a:xfrm>
            <a:off x="4644324" y="3242052"/>
            <a:ext cx="71358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Information gain = 0.954434-0.650022 = </a:t>
            </a:r>
            <a:r>
              <a:rPr lang="en-US" sz="2667" b="1" u="sng" dirty="0">
                <a:solidFill>
                  <a:srgbClr val="CE1126"/>
                </a:solidFill>
              </a:rPr>
              <a:t>0.304412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12B9F4-A2EE-4C19-8442-65B2D6D06949}"/>
              </a:ext>
            </a:extLst>
          </p:cNvPr>
          <p:cNvSpPr/>
          <p:nvPr/>
        </p:nvSpPr>
        <p:spPr bwMode="auto">
          <a:xfrm>
            <a:off x="4119505" y="495768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9B8705-C9F3-40DD-AB61-2BF69663D8B6}"/>
              </a:ext>
            </a:extLst>
          </p:cNvPr>
          <p:cNvSpPr/>
          <p:nvPr/>
        </p:nvSpPr>
        <p:spPr bwMode="auto">
          <a:xfrm>
            <a:off x="4116200" y="4787317"/>
            <a:ext cx="5434201" cy="1174459"/>
          </a:xfrm>
          <a:custGeom>
            <a:avLst/>
            <a:gdLst>
              <a:gd name="connsiteX0" fmla="*/ 0 w 3942887"/>
              <a:gd name="connsiteY0" fmla="*/ 763398 h 880844"/>
              <a:gd name="connsiteX1" fmla="*/ 41945 w 3942887"/>
              <a:gd name="connsiteY1" fmla="*/ 780176 h 880844"/>
              <a:gd name="connsiteX2" fmla="*/ 92279 w 3942887"/>
              <a:gd name="connsiteY2" fmla="*/ 813732 h 880844"/>
              <a:gd name="connsiteX3" fmla="*/ 201335 w 3942887"/>
              <a:gd name="connsiteY3" fmla="*/ 838899 h 880844"/>
              <a:gd name="connsiteX4" fmla="*/ 251669 w 3942887"/>
              <a:gd name="connsiteY4" fmla="*/ 847288 h 880844"/>
              <a:gd name="connsiteX5" fmla="*/ 302003 w 3942887"/>
              <a:gd name="connsiteY5" fmla="*/ 864066 h 880844"/>
              <a:gd name="connsiteX6" fmla="*/ 360726 w 3942887"/>
              <a:gd name="connsiteY6" fmla="*/ 880844 h 880844"/>
              <a:gd name="connsiteX7" fmla="*/ 1929468 w 3942887"/>
              <a:gd name="connsiteY7" fmla="*/ 864066 h 880844"/>
              <a:gd name="connsiteX8" fmla="*/ 2088858 w 3942887"/>
              <a:gd name="connsiteY8" fmla="*/ 847288 h 880844"/>
              <a:gd name="connsiteX9" fmla="*/ 2181137 w 3942887"/>
              <a:gd name="connsiteY9" fmla="*/ 822121 h 880844"/>
              <a:gd name="connsiteX10" fmla="*/ 2273416 w 3942887"/>
              <a:gd name="connsiteY10" fmla="*/ 813732 h 880844"/>
              <a:gd name="connsiteX11" fmla="*/ 2298583 w 3942887"/>
              <a:gd name="connsiteY11" fmla="*/ 805343 h 880844"/>
              <a:gd name="connsiteX12" fmla="*/ 2432807 w 3942887"/>
              <a:gd name="connsiteY12" fmla="*/ 788565 h 880844"/>
              <a:gd name="connsiteX13" fmla="*/ 2457974 w 3942887"/>
              <a:gd name="connsiteY13" fmla="*/ 780176 h 880844"/>
              <a:gd name="connsiteX14" fmla="*/ 2508308 w 3942887"/>
              <a:gd name="connsiteY14" fmla="*/ 755009 h 880844"/>
              <a:gd name="connsiteX15" fmla="*/ 2575420 w 3942887"/>
              <a:gd name="connsiteY15" fmla="*/ 746620 h 880844"/>
              <a:gd name="connsiteX16" fmla="*/ 2625754 w 3942887"/>
              <a:gd name="connsiteY16" fmla="*/ 713064 h 880844"/>
              <a:gd name="connsiteX17" fmla="*/ 2659310 w 3942887"/>
              <a:gd name="connsiteY17" fmla="*/ 704675 h 880844"/>
              <a:gd name="connsiteX18" fmla="*/ 2709644 w 3942887"/>
              <a:gd name="connsiteY18" fmla="*/ 696286 h 880844"/>
              <a:gd name="connsiteX19" fmla="*/ 2759978 w 3942887"/>
              <a:gd name="connsiteY19" fmla="*/ 671119 h 880844"/>
              <a:gd name="connsiteX20" fmla="*/ 2801923 w 3942887"/>
              <a:gd name="connsiteY20" fmla="*/ 662730 h 880844"/>
              <a:gd name="connsiteX21" fmla="*/ 2860645 w 3942887"/>
              <a:gd name="connsiteY21" fmla="*/ 637563 h 880844"/>
              <a:gd name="connsiteX22" fmla="*/ 2936146 w 3942887"/>
              <a:gd name="connsiteY22" fmla="*/ 578840 h 880844"/>
              <a:gd name="connsiteX23" fmla="*/ 2944535 w 3942887"/>
              <a:gd name="connsiteY23" fmla="*/ 553673 h 880844"/>
              <a:gd name="connsiteX24" fmla="*/ 3020036 w 3942887"/>
              <a:gd name="connsiteY24" fmla="*/ 494951 h 880844"/>
              <a:gd name="connsiteX25" fmla="*/ 3045203 w 3942887"/>
              <a:gd name="connsiteY25" fmla="*/ 478173 h 880844"/>
              <a:gd name="connsiteX26" fmla="*/ 3070370 w 3942887"/>
              <a:gd name="connsiteY26" fmla="*/ 461395 h 880844"/>
              <a:gd name="connsiteX27" fmla="*/ 3095537 w 3942887"/>
              <a:gd name="connsiteY27" fmla="*/ 453006 h 880844"/>
              <a:gd name="connsiteX28" fmla="*/ 3171038 w 3942887"/>
              <a:gd name="connsiteY28" fmla="*/ 411061 h 880844"/>
              <a:gd name="connsiteX29" fmla="*/ 3691156 w 3942887"/>
              <a:gd name="connsiteY29" fmla="*/ 402672 h 880844"/>
              <a:gd name="connsiteX30" fmla="*/ 3808601 w 3942887"/>
              <a:gd name="connsiteY30" fmla="*/ 385894 h 880844"/>
              <a:gd name="connsiteX31" fmla="*/ 3833768 w 3942887"/>
              <a:gd name="connsiteY31" fmla="*/ 369116 h 880844"/>
              <a:gd name="connsiteX32" fmla="*/ 3850546 w 3942887"/>
              <a:gd name="connsiteY32" fmla="*/ 343949 h 880844"/>
              <a:gd name="connsiteX33" fmla="*/ 3900880 w 3942887"/>
              <a:gd name="connsiteY33" fmla="*/ 327171 h 880844"/>
              <a:gd name="connsiteX34" fmla="*/ 3926047 w 3942887"/>
              <a:gd name="connsiteY34" fmla="*/ 310393 h 880844"/>
              <a:gd name="connsiteX35" fmla="*/ 3942825 w 3942887"/>
              <a:gd name="connsiteY35" fmla="*/ 260059 h 880844"/>
              <a:gd name="connsiteX36" fmla="*/ 3934436 w 3942887"/>
              <a:gd name="connsiteY36" fmla="*/ 117446 h 880844"/>
              <a:gd name="connsiteX37" fmla="*/ 3909269 w 3942887"/>
              <a:gd name="connsiteY37" fmla="*/ 58723 h 880844"/>
              <a:gd name="connsiteX38" fmla="*/ 3884102 w 3942887"/>
              <a:gd name="connsiteY38" fmla="*/ 25167 h 880844"/>
              <a:gd name="connsiteX39" fmla="*/ 3825379 w 3942887"/>
              <a:gd name="connsiteY39" fmla="*/ 8389 h 880844"/>
              <a:gd name="connsiteX40" fmla="*/ 3624044 w 3942887"/>
              <a:gd name="connsiteY40" fmla="*/ 0 h 880844"/>
              <a:gd name="connsiteX41" fmla="*/ 2583809 w 3942887"/>
              <a:gd name="connsiteY41" fmla="*/ 8389 h 880844"/>
              <a:gd name="connsiteX42" fmla="*/ 2533475 w 3942887"/>
              <a:gd name="connsiteY42" fmla="*/ 25167 h 880844"/>
              <a:gd name="connsiteX43" fmla="*/ 2499919 w 3942887"/>
              <a:gd name="connsiteY43" fmla="*/ 33556 h 880844"/>
              <a:gd name="connsiteX44" fmla="*/ 2424418 w 3942887"/>
              <a:gd name="connsiteY44" fmla="*/ 50334 h 880844"/>
              <a:gd name="connsiteX45" fmla="*/ 2382473 w 3942887"/>
              <a:gd name="connsiteY45" fmla="*/ 125835 h 880844"/>
              <a:gd name="connsiteX46" fmla="*/ 2374084 w 3942887"/>
              <a:gd name="connsiteY46" fmla="*/ 159391 h 880844"/>
              <a:gd name="connsiteX47" fmla="*/ 2365695 w 3942887"/>
              <a:gd name="connsiteY47" fmla="*/ 234892 h 880844"/>
              <a:gd name="connsiteX48" fmla="*/ 2374084 w 3942887"/>
              <a:gd name="connsiteY48" fmla="*/ 318782 h 880844"/>
              <a:gd name="connsiteX49" fmla="*/ 2416029 w 3942887"/>
              <a:gd name="connsiteY49" fmla="*/ 360727 h 880844"/>
              <a:gd name="connsiteX50" fmla="*/ 2785145 w 3942887"/>
              <a:gd name="connsiteY50" fmla="*/ 369116 h 880844"/>
              <a:gd name="connsiteX51" fmla="*/ 2860645 w 3942887"/>
              <a:gd name="connsiteY51" fmla="*/ 385894 h 880844"/>
              <a:gd name="connsiteX52" fmla="*/ 3137482 w 3942887"/>
              <a:gd name="connsiteY52" fmla="*/ 402672 h 880844"/>
              <a:gd name="connsiteX53" fmla="*/ 3179427 w 3942887"/>
              <a:gd name="connsiteY53" fmla="*/ 436228 h 88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42887" h="880844">
                <a:moveTo>
                  <a:pt x="0" y="763398"/>
                </a:moveTo>
                <a:cubicBezTo>
                  <a:pt x="13982" y="768991"/>
                  <a:pt x="28725" y="772965"/>
                  <a:pt x="41945" y="780176"/>
                </a:cubicBezTo>
                <a:cubicBezTo>
                  <a:pt x="59647" y="789832"/>
                  <a:pt x="72716" y="808841"/>
                  <a:pt x="92279" y="813732"/>
                </a:cubicBezTo>
                <a:cubicBezTo>
                  <a:pt x="133604" y="824064"/>
                  <a:pt x="153132" y="829258"/>
                  <a:pt x="201335" y="838899"/>
                </a:cubicBezTo>
                <a:cubicBezTo>
                  <a:pt x="218014" y="842235"/>
                  <a:pt x="235167" y="843163"/>
                  <a:pt x="251669" y="847288"/>
                </a:cubicBezTo>
                <a:cubicBezTo>
                  <a:pt x="268827" y="851577"/>
                  <a:pt x="285063" y="858984"/>
                  <a:pt x="302003" y="864066"/>
                </a:cubicBezTo>
                <a:cubicBezTo>
                  <a:pt x="407340" y="895667"/>
                  <a:pt x="276147" y="852651"/>
                  <a:pt x="360726" y="880844"/>
                </a:cubicBezTo>
                <a:lnTo>
                  <a:pt x="1929468" y="864066"/>
                </a:lnTo>
                <a:cubicBezTo>
                  <a:pt x="1958317" y="862369"/>
                  <a:pt x="2053786" y="853133"/>
                  <a:pt x="2088858" y="847288"/>
                </a:cubicBezTo>
                <a:cubicBezTo>
                  <a:pt x="2120493" y="842016"/>
                  <a:pt x="2149347" y="826360"/>
                  <a:pt x="2181137" y="822121"/>
                </a:cubicBezTo>
                <a:cubicBezTo>
                  <a:pt x="2211753" y="818039"/>
                  <a:pt x="2242656" y="816528"/>
                  <a:pt x="2273416" y="813732"/>
                </a:cubicBezTo>
                <a:cubicBezTo>
                  <a:pt x="2281805" y="810936"/>
                  <a:pt x="2289848" y="806722"/>
                  <a:pt x="2298583" y="805343"/>
                </a:cubicBezTo>
                <a:cubicBezTo>
                  <a:pt x="2343121" y="798311"/>
                  <a:pt x="2432807" y="788565"/>
                  <a:pt x="2432807" y="788565"/>
                </a:cubicBezTo>
                <a:cubicBezTo>
                  <a:pt x="2441196" y="785769"/>
                  <a:pt x="2450065" y="784131"/>
                  <a:pt x="2457974" y="780176"/>
                </a:cubicBezTo>
                <a:cubicBezTo>
                  <a:pt x="2488678" y="764824"/>
                  <a:pt x="2475173" y="761034"/>
                  <a:pt x="2508308" y="755009"/>
                </a:cubicBezTo>
                <a:cubicBezTo>
                  <a:pt x="2530489" y="750976"/>
                  <a:pt x="2553049" y="749416"/>
                  <a:pt x="2575420" y="746620"/>
                </a:cubicBezTo>
                <a:cubicBezTo>
                  <a:pt x="2592198" y="735435"/>
                  <a:pt x="2606191" y="717955"/>
                  <a:pt x="2625754" y="713064"/>
                </a:cubicBezTo>
                <a:cubicBezTo>
                  <a:pt x="2636939" y="710268"/>
                  <a:pt x="2648004" y="706936"/>
                  <a:pt x="2659310" y="704675"/>
                </a:cubicBezTo>
                <a:cubicBezTo>
                  <a:pt x="2675989" y="701339"/>
                  <a:pt x="2693040" y="699976"/>
                  <a:pt x="2709644" y="696286"/>
                </a:cubicBezTo>
                <a:cubicBezTo>
                  <a:pt x="2773575" y="682079"/>
                  <a:pt x="2694161" y="695800"/>
                  <a:pt x="2759978" y="671119"/>
                </a:cubicBezTo>
                <a:cubicBezTo>
                  <a:pt x="2773329" y="666112"/>
                  <a:pt x="2787941" y="665526"/>
                  <a:pt x="2801923" y="662730"/>
                </a:cubicBezTo>
                <a:cubicBezTo>
                  <a:pt x="2893531" y="601658"/>
                  <a:pt x="2752302" y="691735"/>
                  <a:pt x="2860645" y="637563"/>
                </a:cubicBezTo>
                <a:cubicBezTo>
                  <a:pt x="2900782" y="617494"/>
                  <a:pt x="2908527" y="606459"/>
                  <a:pt x="2936146" y="578840"/>
                </a:cubicBezTo>
                <a:cubicBezTo>
                  <a:pt x="2938942" y="570451"/>
                  <a:pt x="2939630" y="561031"/>
                  <a:pt x="2944535" y="553673"/>
                </a:cubicBezTo>
                <a:cubicBezTo>
                  <a:pt x="2960306" y="530017"/>
                  <a:pt x="3000035" y="508285"/>
                  <a:pt x="3020036" y="494951"/>
                </a:cubicBezTo>
                <a:lnTo>
                  <a:pt x="3045203" y="478173"/>
                </a:lnTo>
                <a:cubicBezTo>
                  <a:pt x="3053592" y="472580"/>
                  <a:pt x="3060805" y="464583"/>
                  <a:pt x="3070370" y="461395"/>
                </a:cubicBezTo>
                <a:cubicBezTo>
                  <a:pt x="3078759" y="458599"/>
                  <a:pt x="3087807" y="457300"/>
                  <a:pt x="3095537" y="453006"/>
                </a:cubicBezTo>
                <a:cubicBezTo>
                  <a:pt x="3107205" y="446524"/>
                  <a:pt x="3146924" y="411803"/>
                  <a:pt x="3171038" y="411061"/>
                </a:cubicBezTo>
                <a:cubicBezTo>
                  <a:pt x="3344351" y="405728"/>
                  <a:pt x="3517783" y="405468"/>
                  <a:pt x="3691156" y="402672"/>
                </a:cubicBezTo>
                <a:cubicBezTo>
                  <a:pt x="3702187" y="401446"/>
                  <a:pt x="3786108" y="394329"/>
                  <a:pt x="3808601" y="385894"/>
                </a:cubicBezTo>
                <a:cubicBezTo>
                  <a:pt x="3818041" y="382354"/>
                  <a:pt x="3825379" y="374709"/>
                  <a:pt x="3833768" y="369116"/>
                </a:cubicBezTo>
                <a:cubicBezTo>
                  <a:pt x="3839361" y="360727"/>
                  <a:pt x="3841996" y="349293"/>
                  <a:pt x="3850546" y="343949"/>
                </a:cubicBezTo>
                <a:cubicBezTo>
                  <a:pt x="3865543" y="334576"/>
                  <a:pt x="3886165" y="336981"/>
                  <a:pt x="3900880" y="327171"/>
                </a:cubicBezTo>
                <a:lnTo>
                  <a:pt x="3926047" y="310393"/>
                </a:lnTo>
                <a:cubicBezTo>
                  <a:pt x="3931640" y="293615"/>
                  <a:pt x="3943864" y="277714"/>
                  <a:pt x="3942825" y="260059"/>
                </a:cubicBezTo>
                <a:cubicBezTo>
                  <a:pt x="3940029" y="212521"/>
                  <a:pt x="3938951" y="164851"/>
                  <a:pt x="3934436" y="117446"/>
                </a:cubicBezTo>
                <a:cubicBezTo>
                  <a:pt x="3931632" y="88001"/>
                  <a:pt x="3925420" y="81335"/>
                  <a:pt x="3909269" y="58723"/>
                </a:cubicBezTo>
                <a:cubicBezTo>
                  <a:pt x="3901142" y="47346"/>
                  <a:pt x="3894843" y="34118"/>
                  <a:pt x="3884102" y="25167"/>
                </a:cubicBezTo>
                <a:cubicBezTo>
                  <a:pt x="3879265" y="21136"/>
                  <a:pt x="3826745" y="8487"/>
                  <a:pt x="3825379" y="8389"/>
                </a:cubicBezTo>
                <a:cubicBezTo>
                  <a:pt x="3758380" y="3603"/>
                  <a:pt x="3691156" y="2796"/>
                  <a:pt x="3624044" y="0"/>
                </a:cubicBezTo>
                <a:lnTo>
                  <a:pt x="2583809" y="8389"/>
                </a:lnTo>
                <a:cubicBezTo>
                  <a:pt x="2566128" y="8797"/>
                  <a:pt x="2550633" y="20878"/>
                  <a:pt x="2533475" y="25167"/>
                </a:cubicBezTo>
                <a:cubicBezTo>
                  <a:pt x="2522290" y="27963"/>
                  <a:pt x="2511225" y="31295"/>
                  <a:pt x="2499919" y="33556"/>
                </a:cubicBezTo>
                <a:cubicBezTo>
                  <a:pt x="2426098" y="48320"/>
                  <a:pt x="2473397" y="34008"/>
                  <a:pt x="2424418" y="50334"/>
                </a:cubicBezTo>
                <a:cubicBezTo>
                  <a:pt x="2394375" y="95399"/>
                  <a:pt x="2393547" y="87075"/>
                  <a:pt x="2382473" y="125835"/>
                </a:cubicBezTo>
                <a:cubicBezTo>
                  <a:pt x="2379306" y="136921"/>
                  <a:pt x="2376880" y="148206"/>
                  <a:pt x="2374084" y="159391"/>
                </a:cubicBezTo>
                <a:cubicBezTo>
                  <a:pt x="2371288" y="184558"/>
                  <a:pt x="2365695" y="209570"/>
                  <a:pt x="2365695" y="234892"/>
                </a:cubicBezTo>
                <a:cubicBezTo>
                  <a:pt x="2365695" y="262995"/>
                  <a:pt x="2367765" y="291399"/>
                  <a:pt x="2374084" y="318782"/>
                </a:cubicBezTo>
                <a:cubicBezTo>
                  <a:pt x="2376871" y="330859"/>
                  <a:pt x="2402057" y="359835"/>
                  <a:pt x="2416029" y="360727"/>
                </a:cubicBezTo>
                <a:cubicBezTo>
                  <a:pt x="2538849" y="368567"/>
                  <a:pt x="2662106" y="366320"/>
                  <a:pt x="2785145" y="369116"/>
                </a:cubicBezTo>
                <a:cubicBezTo>
                  <a:pt x="2822610" y="381604"/>
                  <a:pt x="2808972" y="378512"/>
                  <a:pt x="2860645" y="385894"/>
                </a:cubicBezTo>
                <a:cubicBezTo>
                  <a:pt x="2973475" y="402013"/>
                  <a:pt x="2978797" y="396325"/>
                  <a:pt x="3137482" y="402672"/>
                </a:cubicBezTo>
                <a:cubicBezTo>
                  <a:pt x="3169230" y="423837"/>
                  <a:pt x="3155520" y="412321"/>
                  <a:pt x="3179427" y="436228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9071A-94E8-4EBA-9C0A-5C62688080F7}"/>
              </a:ext>
            </a:extLst>
          </p:cNvPr>
          <p:cNvSpPr txBox="1"/>
          <p:nvPr/>
        </p:nvSpPr>
        <p:spPr>
          <a:xfrm>
            <a:off x="5268432" y="1429801"/>
            <a:ext cx="680592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-(3/8)log</a:t>
            </a:r>
            <a:r>
              <a:rPr lang="en-US" sz="2667" baseline="-25000" dirty="0"/>
              <a:t>2</a:t>
            </a:r>
            <a:r>
              <a:rPr lang="en-US" sz="2667" dirty="0"/>
              <a:t>(3/8) - (5/8) log</a:t>
            </a:r>
            <a:r>
              <a:rPr lang="en-US" sz="2667" baseline="-25000" dirty="0"/>
              <a:t>2</a:t>
            </a:r>
            <a:r>
              <a:rPr lang="en-US" sz="2667" dirty="0"/>
              <a:t>(5/8) = 0.954434</a:t>
            </a:r>
          </a:p>
        </p:txBody>
      </p:sp>
    </p:spTree>
    <p:extLst>
      <p:ext uri="{BB962C8B-B14F-4D97-AF65-F5344CB8AC3E}">
        <p14:creationId xmlns:p14="http://schemas.microsoft.com/office/powerpoint/2010/main" val="300665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3200" cy="1143000"/>
          </a:xfrm>
        </p:spPr>
        <p:txBody>
          <a:bodyPr/>
          <a:lstStyle/>
          <a:p>
            <a:r>
              <a:rPr lang="en-US" dirty="0"/>
              <a:t>Using Entropy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84D7C-4F5A-41FD-9683-C9CB390BDBAF}"/>
              </a:ext>
            </a:extLst>
          </p:cNvPr>
          <p:cNvSpPr/>
          <p:nvPr/>
        </p:nvSpPr>
        <p:spPr bwMode="auto">
          <a:xfrm>
            <a:off x="1727200" y="2921000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C89194-44EC-4DE5-B04A-FAAB6F2B7286}"/>
              </a:ext>
            </a:extLst>
          </p:cNvPr>
          <p:cNvSpPr/>
          <p:nvPr/>
        </p:nvSpPr>
        <p:spPr bwMode="auto">
          <a:xfrm>
            <a:off x="4064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68E5F-2231-43AC-A584-3E00ABC8E8B5}"/>
              </a:ext>
            </a:extLst>
          </p:cNvPr>
          <p:cNvSpPr/>
          <p:nvPr/>
        </p:nvSpPr>
        <p:spPr bwMode="auto">
          <a:xfrm>
            <a:off x="30480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9B3ED8-EC6E-448E-B360-5BB8E4988ADD}"/>
              </a:ext>
            </a:extLst>
          </p:cNvPr>
          <p:cNvSpPr/>
          <p:nvPr/>
        </p:nvSpPr>
        <p:spPr bwMode="auto">
          <a:xfrm>
            <a:off x="1732548" y="1306763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6B613F-89E1-4E98-A875-F12C9F239348}"/>
              </a:ext>
            </a:extLst>
          </p:cNvPr>
          <p:cNvSpPr/>
          <p:nvPr/>
        </p:nvSpPr>
        <p:spPr bwMode="auto">
          <a:xfrm>
            <a:off x="1955128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FBBA-6615-489A-A153-961262BB1EF5}"/>
              </a:ext>
            </a:extLst>
          </p:cNvPr>
          <p:cNvSpPr/>
          <p:nvPr/>
        </p:nvSpPr>
        <p:spPr bwMode="auto">
          <a:xfrm>
            <a:off x="2362864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F03D8-EA32-46C9-8EB5-E51FCDBBBAFD}"/>
              </a:ext>
            </a:extLst>
          </p:cNvPr>
          <p:cNvSpPr/>
          <p:nvPr/>
        </p:nvSpPr>
        <p:spPr bwMode="auto">
          <a:xfrm>
            <a:off x="2777284" y="146116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FF31F7-B7FA-452E-9339-8C6FD04C1A0B}"/>
              </a:ext>
            </a:extLst>
          </p:cNvPr>
          <p:cNvSpPr/>
          <p:nvPr/>
        </p:nvSpPr>
        <p:spPr bwMode="auto">
          <a:xfrm>
            <a:off x="3192353" y="145915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C923F-9A85-4C4A-9BD1-FCCF9F204CC7}"/>
              </a:ext>
            </a:extLst>
          </p:cNvPr>
          <p:cNvSpPr/>
          <p:nvPr/>
        </p:nvSpPr>
        <p:spPr bwMode="auto">
          <a:xfrm>
            <a:off x="1947769" y="183748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AFD2C5-010F-41FD-B010-200C4DDD0D7A}"/>
              </a:ext>
            </a:extLst>
          </p:cNvPr>
          <p:cNvSpPr/>
          <p:nvPr/>
        </p:nvSpPr>
        <p:spPr bwMode="auto">
          <a:xfrm>
            <a:off x="2368880" y="18374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44A4A-46FD-4C66-B619-7245AA04ACA7}"/>
              </a:ext>
            </a:extLst>
          </p:cNvPr>
          <p:cNvSpPr/>
          <p:nvPr/>
        </p:nvSpPr>
        <p:spPr bwMode="auto">
          <a:xfrm>
            <a:off x="2777949" y="184750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CFF669-7104-4CAC-A51F-06B40C7A647F}"/>
              </a:ext>
            </a:extLst>
          </p:cNvPr>
          <p:cNvSpPr/>
          <p:nvPr/>
        </p:nvSpPr>
        <p:spPr bwMode="auto">
          <a:xfrm>
            <a:off x="3187019" y="184683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1552E-6B69-4AE4-9DCC-6EB12E1DF9F5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462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36DB1-CFEB-4AF0-B05E-6C29CEBF4E8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26670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4FE985-AA26-43D5-B905-44D1144AA2F0}"/>
              </a:ext>
            </a:extLst>
          </p:cNvPr>
          <p:cNvSpPr/>
          <p:nvPr/>
        </p:nvSpPr>
        <p:spPr bwMode="auto">
          <a:xfrm>
            <a:off x="1611557" y="403993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87FCF-663E-4C7D-BF7E-8C9AE0AD5878}"/>
              </a:ext>
            </a:extLst>
          </p:cNvPr>
          <p:cNvSpPr/>
          <p:nvPr/>
        </p:nvSpPr>
        <p:spPr bwMode="auto">
          <a:xfrm>
            <a:off x="3115165" y="4007845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650A89-589B-414F-9802-F11263BB7E18}"/>
              </a:ext>
            </a:extLst>
          </p:cNvPr>
          <p:cNvSpPr/>
          <p:nvPr/>
        </p:nvSpPr>
        <p:spPr bwMode="auto">
          <a:xfrm>
            <a:off x="1438117" y="459139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0FED4-BE43-4D52-837B-F8132F5751FC}"/>
              </a:ext>
            </a:extLst>
          </p:cNvPr>
          <p:cNvSpPr/>
          <p:nvPr/>
        </p:nvSpPr>
        <p:spPr bwMode="auto">
          <a:xfrm>
            <a:off x="608603" y="496771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574B4-4F6A-4E04-829B-FF61ACD70C20}"/>
              </a:ext>
            </a:extLst>
          </p:cNvPr>
          <p:cNvSpPr/>
          <p:nvPr/>
        </p:nvSpPr>
        <p:spPr bwMode="auto">
          <a:xfrm>
            <a:off x="3279141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2DAB2-AD34-4260-8EF8-452F1F7FBCD4}"/>
              </a:ext>
            </a:extLst>
          </p:cNvPr>
          <p:cNvSpPr/>
          <p:nvPr/>
        </p:nvSpPr>
        <p:spPr bwMode="auto">
          <a:xfrm>
            <a:off x="3686877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875941-7989-48F4-905D-7B90B910F7DF}"/>
              </a:ext>
            </a:extLst>
          </p:cNvPr>
          <p:cNvSpPr/>
          <p:nvPr/>
        </p:nvSpPr>
        <p:spPr bwMode="auto">
          <a:xfrm>
            <a:off x="4516367" y="457936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37981-E4F6-46B9-A3A0-591BDF7A3847}"/>
              </a:ext>
            </a:extLst>
          </p:cNvPr>
          <p:cNvSpPr/>
          <p:nvPr/>
        </p:nvSpPr>
        <p:spPr bwMode="auto">
          <a:xfrm>
            <a:off x="3692893" y="495768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F3A705-F2AE-4829-8A7B-72476FB605F6}"/>
              </a:ext>
            </a:extLst>
          </p:cNvPr>
          <p:cNvSpPr/>
          <p:nvPr/>
        </p:nvSpPr>
        <p:spPr bwMode="auto">
          <a:xfrm>
            <a:off x="4511032" y="496704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22909-6337-44B5-9DC0-C8171D211B0A}"/>
              </a:ext>
            </a:extLst>
          </p:cNvPr>
          <p:cNvCxnSpPr>
            <a:stCxn id="9" idx="2"/>
            <a:endCxn id="6" idx="0"/>
          </p:cNvCxnSpPr>
          <p:nvPr/>
        </p:nvCxnSpPr>
        <p:spPr bwMode="auto">
          <a:xfrm flipH="1">
            <a:off x="2667001" y="2199773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716AC-4C56-420D-8DF9-B45BA4A7B80C}"/>
              </a:ext>
            </a:extLst>
          </p:cNvPr>
          <p:cNvSpPr/>
          <p:nvPr/>
        </p:nvSpPr>
        <p:spPr bwMode="auto">
          <a:xfrm>
            <a:off x="3675128" y="1389652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81EC3-315C-4E8E-8EC4-4AC0B1E9EB05}"/>
              </a:ext>
            </a:extLst>
          </p:cNvPr>
          <p:cNvSpPr/>
          <p:nvPr/>
        </p:nvSpPr>
        <p:spPr bwMode="auto">
          <a:xfrm>
            <a:off x="3665272" y="294223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5A8C5-363A-40FE-8229-095FE6339771}"/>
              </a:ext>
            </a:extLst>
          </p:cNvPr>
          <p:cNvSpPr txBox="1"/>
          <p:nvPr/>
        </p:nvSpPr>
        <p:spPr>
          <a:xfrm>
            <a:off x="131857" y="5380001"/>
            <a:ext cx="264542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-(3/3)*log2(3/3)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024ABC-49BA-40A8-BF45-486F55A1FE88}"/>
              </a:ext>
            </a:extLst>
          </p:cNvPr>
          <p:cNvSpPr txBox="1"/>
          <p:nvPr/>
        </p:nvSpPr>
        <p:spPr>
          <a:xfrm>
            <a:off x="2972059" y="5354721"/>
            <a:ext cx="496581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-(5/5)log</a:t>
            </a:r>
            <a:r>
              <a:rPr lang="en-US" sz="2133" baseline="-25000" dirty="0"/>
              <a:t>2</a:t>
            </a:r>
            <a:r>
              <a:rPr lang="en-US" sz="2133" dirty="0"/>
              <a:t>(5/5) =0</a:t>
            </a:r>
          </a:p>
          <a:p>
            <a:endParaRPr lang="en-US" sz="2133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06BE7-7177-4A32-A64C-2836CF6412BF}"/>
              </a:ext>
            </a:extLst>
          </p:cNvPr>
          <p:cNvSpPr txBox="1"/>
          <p:nvPr/>
        </p:nvSpPr>
        <p:spPr>
          <a:xfrm>
            <a:off x="6069901" y="4782711"/>
            <a:ext cx="5283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(2/8)*0+(6/8)*0.0=0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0EC1ED-8E24-44AE-87AF-93F4EA60E80E}"/>
              </a:ext>
            </a:extLst>
          </p:cNvPr>
          <p:cNvSpPr/>
          <p:nvPr/>
        </p:nvSpPr>
        <p:spPr bwMode="auto">
          <a:xfrm>
            <a:off x="1163274" y="4752871"/>
            <a:ext cx="6140741" cy="1341131"/>
          </a:xfrm>
          <a:custGeom>
            <a:avLst/>
            <a:gdLst>
              <a:gd name="connsiteX0" fmla="*/ 0 w 4605556"/>
              <a:gd name="connsiteY0" fmla="*/ 789233 h 1005848"/>
              <a:gd name="connsiteX1" fmla="*/ 41945 w 4605556"/>
              <a:gd name="connsiteY1" fmla="*/ 806011 h 1005848"/>
              <a:gd name="connsiteX2" fmla="*/ 117446 w 4605556"/>
              <a:gd name="connsiteY2" fmla="*/ 822789 h 1005848"/>
              <a:gd name="connsiteX3" fmla="*/ 218114 w 4605556"/>
              <a:gd name="connsiteY3" fmla="*/ 847956 h 1005848"/>
              <a:gd name="connsiteX4" fmla="*/ 243281 w 4605556"/>
              <a:gd name="connsiteY4" fmla="*/ 864734 h 1005848"/>
              <a:gd name="connsiteX5" fmla="*/ 302004 w 4605556"/>
              <a:gd name="connsiteY5" fmla="*/ 881512 h 1005848"/>
              <a:gd name="connsiteX6" fmla="*/ 327171 w 4605556"/>
              <a:gd name="connsiteY6" fmla="*/ 898290 h 1005848"/>
              <a:gd name="connsiteX7" fmla="*/ 385894 w 4605556"/>
              <a:gd name="connsiteY7" fmla="*/ 915068 h 1005848"/>
              <a:gd name="connsiteX8" fmla="*/ 486562 w 4605556"/>
              <a:gd name="connsiteY8" fmla="*/ 923457 h 1005848"/>
              <a:gd name="connsiteX9" fmla="*/ 847288 w 4605556"/>
              <a:gd name="connsiteY9" fmla="*/ 940235 h 1005848"/>
              <a:gd name="connsiteX10" fmla="*/ 2046914 w 4605556"/>
              <a:gd name="connsiteY10" fmla="*/ 948624 h 1005848"/>
              <a:gd name="connsiteX11" fmla="*/ 2365695 w 4605556"/>
              <a:gd name="connsiteY11" fmla="*/ 931846 h 1005848"/>
              <a:gd name="connsiteX12" fmla="*/ 2390862 w 4605556"/>
              <a:gd name="connsiteY12" fmla="*/ 923457 h 1005848"/>
              <a:gd name="connsiteX13" fmla="*/ 2709644 w 4605556"/>
              <a:gd name="connsiteY13" fmla="*/ 915068 h 1005848"/>
              <a:gd name="connsiteX14" fmla="*/ 2810312 w 4605556"/>
              <a:gd name="connsiteY14" fmla="*/ 898290 h 1005848"/>
              <a:gd name="connsiteX15" fmla="*/ 3204595 w 4605556"/>
              <a:gd name="connsiteY15" fmla="*/ 881512 h 1005848"/>
              <a:gd name="connsiteX16" fmla="*/ 3280095 w 4605556"/>
              <a:gd name="connsiteY16" fmla="*/ 856345 h 1005848"/>
              <a:gd name="connsiteX17" fmla="*/ 3305262 w 4605556"/>
              <a:gd name="connsiteY17" fmla="*/ 847956 h 1005848"/>
              <a:gd name="connsiteX18" fmla="*/ 3405930 w 4605556"/>
              <a:gd name="connsiteY18" fmla="*/ 839567 h 1005848"/>
              <a:gd name="connsiteX19" fmla="*/ 3498209 w 4605556"/>
              <a:gd name="connsiteY19" fmla="*/ 822789 h 1005848"/>
              <a:gd name="connsiteX20" fmla="*/ 3523376 w 4605556"/>
              <a:gd name="connsiteY20" fmla="*/ 814400 h 1005848"/>
              <a:gd name="connsiteX21" fmla="*/ 3565321 w 4605556"/>
              <a:gd name="connsiteY21" fmla="*/ 806011 h 1005848"/>
              <a:gd name="connsiteX22" fmla="*/ 3590488 w 4605556"/>
              <a:gd name="connsiteY22" fmla="*/ 797622 h 1005848"/>
              <a:gd name="connsiteX23" fmla="*/ 3657600 w 4605556"/>
              <a:gd name="connsiteY23" fmla="*/ 780844 h 1005848"/>
              <a:gd name="connsiteX24" fmla="*/ 3699545 w 4605556"/>
              <a:gd name="connsiteY24" fmla="*/ 772455 h 1005848"/>
              <a:gd name="connsiteX25" fmla="*/ 3749879 w 4605556"/>
              <a:gd name="connsiteY25" fmla="*/ 755677 h 1005848"/>
              <a:gd name="connsiteX26" fmla="*/ 3783435 w 4605556"/>
              <a:gd name="connsiteY26" fmla="*/ 747288 h 1005848"/>
              <a:gd name="connsiteX27" fmla="*/ 3833769 w 4605556"/>
              <a:gd name="connsiteY27" fmla="*/ 713732 h 1005848"/>
              <a:gd name="connsiteX28" fmla="*/ 3858936 w 4605556"/>
              <a:gd name="connsiteY28" fmla="*/ 696954 h 1005848"/>
              <a:gd name="connsiteX29" fmla="*/ 3884103 w 4605556"/>
              <a:gd name="connsiteY29" fmla="*/ 671787 h 1005848"/>
              <a:gd name="connsiteX30" fmla="*/ 3900881 w 4605556"/>
              <a:gd name="connsiteY30" fmla="*/ 646620 h 1005848"/>
              <a:gd name="connsiteX31" fmla="*/ 3926048 w 4605556"/>
              <a:gd name="connsiteY31" fmla="*/ 629842 h 1005848"/>
              <a:gd name="connsiteX32" fmla="*/ 3967993 w 4605556"/>
              <a:gd name="connsiteY32" fmla="*/ 587897 h 1005848"/>
              <a:gd name="connsiteX33" fmla="*/ 4018327 w 4605556"/>
              <a:gd name="connsiteY33" fmla="*/ 537564 h 1005848"/>
              <a:gd name="connsiteX34" fmla="*/ 4035105 w 4605556"/>
              <a:gd name="connsiteY34" fmla="*/ 512397 h 1005848"/>
              <a:gd name="connsiteX35" fmla="*/ 4085439 w 4605556"/>
              <a:gd name="connsiteY35" fmla="*/ 462063 h 1005848"/>
              <a:gd name="connsiteX36" fmla="*/ 3900881 w 4605556"/>
              <a:gd name="connsiteY36" fmla="*/ 453674 h 1005848"/>
              <a:gd name="connsiteX37" fmla="*/ 3850547 w 4605556"/>
              <a:gd name="connsiteY37" fmla="*/ 436896 h 1005848"/>
              <a:gd name="connsiteX38" fmla="*/ 3825380 w 4605556"/>
              <a:gd name="connsiteY38" fmla="*/ 428507 h 1005848"/>
              <a:gd name="connsiteX39" fmla="*/ 3808602 w 4605556"/>
              <a:gd name="connsiteY39" fmla="*/ 403340 h 1005848"/>
              <a:gd name="connsiteX40" fmla="*/ 3783435 w 4605556"/>
              <a:gd name="connsiteY40" fmla="*/ 386562 h 1005848"/>
              <a:gd name="connsiteX41" fmla="*/ 3749879 w 4605556"/>
              <a:gd name="connsiteY41" fmla="*/ 336228 h 1005848"/>
              <a:gd name="connsiteX42" fmla="*/ 3749879 w 4605556"/>
              <a:gd name="connsiteY42" fmla="*/ 134892 h 1005848"/>
              <a:gd name="connsiteX43" fmla="*/ 3800213 w 4605556"/>
              <a:gd name="connsiteY43" fmla="*/ 92947 h 1005848"/>
              <a:gd name="connsiteX44" fmla="*/ 3825380 w 4605556"/>
              <a:gd name="connsiteY44" fmla="*/ 67780 h 1005848"/>
              <a:gd name="connsiteX45" fmla="*/ 3875714 w 4605556"/>
              <a:gd name="connsiteY45" fmla="*/ 51002 h 1005848"/>
              <a:gd name="connsiteX46" fmla="*/ 3900881 w 4605556"/>
              <a:gd name="connsiteY46" fmla="*/ 42613 h 1005848"/>
              <a:gd name="connsiteX47" fmla="*/ 3926048 w 4605556"/>
              <a:gd name="connsiteY47" fmla="*/ 34224 h 1005848"/>
              <a:gd name="connsiteX48" fmla="*/ 4068661 w 4605556"/>
              <a:gd name="connsiteY48" fmla="*/ 17446 h 1005848"/>
              <a:gd name="connsiteX49" fmla="*/ 4194495 w 4605556"/>
              <a:gd name="connsiteY49" fmla="*/ 668 h 1005848"/>
              <a:gd name="connsiteX50" fmla="*/ 4488110 w 4605556"/>
              <a:gd name="connsiteY50" fmla="*/ 17446 h 1005848"/>
              <a:gd name="connsiteX51" fmla="*/ 4513277 w 4605556"/>
              <a:gd name="connsiteY51" fmla="*/ 25835 h 1005848"/>
              <a:gd name="connsiteX52" fmla="*/ 4530055 w 4605556"/>
              <a:gd name="connsiteY52" fmla="*/ 51002 h 1005848"/>
              <a:gd name="connsiteX53" fmla="*/ 4580389 w 4605556"/>
              <a:gd name="connsiteY53" fmla="*/ 92947 h 1005848"/>
              <a:gd name="connsiteX54" fmla="*/ 4605556 w 4605556"/>
              <a:gd name="connsiteY54" fmla="*/ 143281 h 1005848"/>
              <a:gd name="connsiteX55" fmla="*/ 4588778 w 4605556"/>
              <a:gd name="connsiteY55" fmla="*/ 243949 h 1005848"/>
              <a:gd name="connsiteX56" fmla="*/ 4546833 w 4605556"/>
              <a:gd name="connsiteY56" fmla="*/ 285894 h 1005848"/>
              <a:gd name="connsiteX57" fmla="*/ 4521666 w 4605556"/>
              <a:gd name="connsiteY57" fmla="*/ 311061 h 1005848"/>
              <a:gd name="connsiteX58" fmla="*/ 4496499 w 4605556"/>
              <a:gd name="connsiteY58" fmla="*/ 327839 h 1005848"/>
              <a:gd name="connsiteX59" fmla="*/ 4420998 w 4605556"/>
              <a:gd name="connsiteY59" fmla="*/ 386562 h 1005848"/>
              <a:gd name="connsiteX60" fmla="*/ 4370664 w 4605556"/>
              <a:gd name="connsiteY60" fmla="*/ 411729 h 1005848"/>
              <a:gd name="connsiteX61" fmla="*/ 4320330 w 4605556"/>
              <a:gd name="connsiteY61" fmla="*/ 428507 h 1005848"/>
              <a:gd name="connsiteX62" fmla="*/ 4236440 w 4605556"/>
              <a:gd name="connsiteY62" fmla="*/ 445285 h 1005848"/>
              <a:gd name="connsiteX63" fmla="*/ 4118995 w 4605556"/>
              <a:gd name="connsiteY63" fmla="*/ 453674 h 1005848"/>
              <a:gd name="connsiteX64" fmla="*/ 4051883 w 4605556"/>
              <a:gd name="connsiteY64" fmla="*/ 462063 h 100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605556" h="1005848">
                <a:moveTo>
                  <a:pt x="0" y="789233"/>
                </a:moveTo>
                <a:cubicBezTo>
                  <a:pt x="13982" y="794826"/>
                  <a:pt x="27659" y="801249"/>
                  <a:pt x="41945" y="806011"/>
                </a:cubicBezTo>
                <a:cubicBezTo>
                  <a:pt x="58103" y="811397"/>
                  <a:pt x="102818" y="820129"/>
                  <a:pt x="117446" y="822789"/>
                </a:cubicBezTo>
                <a:cubicBezTo>
                  <a:pt x="143392" y="827506"/>
                  <a:pt x="195140" y="832640"/>
                  <a:pt x="218114" y="847956"/>
                </a:cubicBezTo>
                <a:cubicBezTo>
                  <a:pt x="226503" y="853549"/>
                  <a:pt x="234014" y="860762"/>
                  <a:pt x="243281" y="864734"/>
                </a:cubicBezTo>
                <a:cubicBezTo>
                  <a:pt x="280911" y="880861"/>
                  <a:pt x="269354" y="865187"/>
                  <a:pt x="302004" y="881512"/>
                </a:cubicBezTo>
                <a:cubicBezTo>
                  <a:pt x="311022" y="886021"/>
                  <a:pt x="318153" y="893781"/>
                  <a:pt x="327171" y="898290"/>
                </a:cubicBezTo>
                <a:cubicBezTo>
                  <a:pt x="336457" y="902933"/>
                  <a:pt x="378726" y="914172"/>
                  <a:pt x="385894" y="915068"/>
                </a:cubicBezTo>
                <a:cubicBezTo>
                  <a:pt x="419306" y="919245"/>
                  <a:pt x="452964" y="921217"/>
                  <a:pt x="486562" y="923457"/>
                </a:cubicBezTo>
                <a:cubicBezTo>
                  <a:pt x="615397" y="932046"/>
                  <a:pt x="714907" y="934940"/>
                  <a:pt x="847288" y="940235"/>
                </a:cubicBezTo>
                <a:cubicBezTo>
                  <a:pt x="1261070" y="1078162"/>
                  <a:pt x="879937" y="957142"/>
                  <a:pt x="2046914" y="948624"/>
                </a:cubicBezTo>
                <a:cubicBezTo>
                  <a:pt x="2198377" y="923380"/>
                  <a:pt x="2012763" y="952014"/>
                  <a:pt x="2365695" y="931846"/>
                </a:cubicBezTo>
                <a:cubicBezTo>
                  <a:pt x="2374523" y="931342"/>
                  <a:pt x="2382030" y="923888"/>
                  <a:pt x="2390862" y="923457"/>
                </a:cubicBezTo>
                <a:cubicBezTo>
                  <a:pt x="2497033" y="918278"/>
                  <a:pt x="2603383" y="917864"/>
                  <a:pt x="2709644" y="915068"/>
                </a:cubicBezTo>
                <a:cubicBezTo>
                  <a:pt x="2757432" y="899139"/>
                  <a:pt x="2730036" y="906318"/>
                  <a:pt x="2810312" y="898290"/>
                </a:cubicBezTo>
                <a:cubicBezTo>
                  <a:pt x="2978644" y="881457"/>
                  <a:pt x="2950752" y="888563"/>
                  <a:pt x="3204595" y="881512"/>
                </a:cubicBezTo>
                <a:lnTo>
                  <a:pt x="3280095" y="856345"/>
                </a:lnTo>
                <a:cubicBezTo>
                  <a:pt x="3288484" y="853549"/>
                  <a:pt x="3296450" y="848690"/>
                  <a:pt x="3305262" y="847956"/>
                </a:cubicBezTo>
                <a:lnTo>
                  <a:pt x="3405930" y="839567"/>
                </a:lnTo>
                <a:cubicBezTo>
                  <a:pt x="3505407" y="814698"/>
                  <a:pt x="3347916" y="852848"/>
                  <a:pt x="3498209" y="822789"/>
                </a:cubicBezTo>
                <a:cubicBezTo>
                  <a:pt x="3506880" y="821055"/>
                  <a:pt x="3514797" y="816545"/>
                  <a:pt x="3523376" y="814400"/>
                </a:cubicBezTo>
                <a:cubicBezTo>
                  <a:pt x="3537209" y="810942"/>
                  <a:pt x="3551488" y="809469"/>
                  <a:pt x="3565321" y="806011"/>
                </a:cubicBezTo>
                <a:cubicBezTo>
                  <a:pt x="3573900" y="803866"/>
                  <a:pt x="3581957" y="799949"/>
                  <a:pt x="3590488" y="797622"/>
                </a:cubicBezTo>
                <a:cubicBezTo>
                  <a:pt x="3612735" y="791555"/>
                  <a:pt x="3634989" y="785366"/>
                  <a:pt x="3657600" y="780844"/>
                </a:cubicBezTo>
                <a:cubicBezTo>
                  <a:pt x="3671582" y="778048"/>
                  <a:pt x="3685789" y="776207"/>
                  <a:pt x="3699545" y="772455"/>
                </a:cubicBezTo>
                <a:cubicBezTo>
                  <a:pt x="3716607" y="767802"/>
                  <a:pt x="3732721" y="759966"/>
                  <a:pt x="3749879" y="755677"/>
                </a:cubicBezTo>
                <a:lnTo>
                  <a:pt x="3783435" y="747288"/>
                </a:lnTo>
                <a:lnTo>
                  <a:pt x="3833769" y="713732"/>
                </a:lnTo>
                <a:cubicBezTo>
                  <a:pt x="3842158" y="708139"/>
                  <a:pt x="3851807" y="704083"/>
                  <a:pt x="3858936" y="696954"/>
                </a:cubicBezTo>
                <a:cubicBezTo>
                  <a:pt x="3867325" y="688565"/>
                  <a:pt x="3876508" y="680901"/>
                  <a:pt x="3884103" y="671787"/>
                </a:cubicBezTo>
                <a:cubicBezTo>
                  <a:pt x="3890558" y="664042"/>
                  <a:pt x="3893752" y="653749"/>
                  <a:pt x="3900881" y="646620"/>
                </a:cubicBezTo>
                <a:cubicBezTo>
                  <a:pt x="3908010" y="639491"/>
                  <a:pt x="3917659" y="635435"/>
                  <a:pt x="3926048" y="629842"/>
                </a:cubicBezTo>
                <a:cubicBezTo>
                  <a:pt x="3960620" y="577984"/>
                  <a:pt x="3922236" y="628569"/>
                  <a:pt x="3967993" y="587897"/>
                </a:cubicBezTo>
                <a:cubicBezTo>
                  <a:pt x="3985727" y="572133"/>
                  <a:pt x="4005165" y="557306"/>
                  <a:pt x="4018327" y="537564"/>
                </a:cubicBezTo>
                <a:cubicBezTo>
                  <a:pt x="4023920" y="529175"/>
                  <a:pt x="4028407" y="519933"/>
                  <a:pt x="4035105" y="512397"/>
                </a:cubicBezTo>
                <a:cubicBezTo>
                  <a:pt x="4050869" y="494663"/>
                  <a:pt x="4085439" y="462063"/>
                  <a:pt x="4085439" y="462063"/>
                </a:cubicBezTo>
                <a:cubicBezTo>
                  <a:pt x="4023920" y="459267"/>
                  <a:pt x="3962113" y="460235"/>
                  <a:pt x="3900881" y="453674"/>
                </a:cubicBezTo>
                <a:cubicBezTo>
                  <a:pt x="3883296" y="451790"/>
                  <a:pt x="3867325" y="442489"/>
                  <a:pt x="3850547" y="436896"/>
                </a:cubicBezTo>
                <a:lnTo>
                  <a:pt x="3825380" y="428507"/>
                </a:lnTo>
                <a:cubicBezTo>
                  <a:pt x="3819787" y="420118"/>
                  <a:pt x="3815731" y="410469"/>
                  <a:pt x="3808602" y="403340"/>
                </a:cubicBezTo>
                <a:cubicBezTo>
                  <a:pt x="3801473" y="396211"/>
                  <a:pt x="3790074" y="394150"/>
                  <a:pt x="3783435" y="386562"/>
                </a:cubicBezTo>
                <a:cubicBezTo>
                  <a:pt x="3770156" y="371387"/>
                  <a:pt x="3749879" y="336228"/>
                  <a:pt x="3749879" y="336228"/>
                </a:cubicBezTo>
                <a:cubicBezTo>
                  <a:pt x="3739252" y="251212"/>
                  <a:pt x="3733478" y="238768"/>
                  <a:pt x="3749879" y="134892"/>
                </a:cubicBezTo>
                <a:cubicBezTo>
                  <a:pt x="3754504" y="105600"/>
                  <a:pt x="3781317" y="106444"/>
                  <a:pt x="3800213" y="92947"/>
                </a:cubicBezTo>
                <a:cubicBezTo>
                  <a:pt x="3809867" y="86051"/>
                  <a:pt x="3815009" y="73542"/>
                  <a:pt x="3825380" y="67780"/>
                </a:cubicBezTo>
                <a:cubicBezTo>
                  <a:pt x="3840840" y="59191"/>
                  <a:pt x="3858936" y="56595"/>
                  <a:pt x="3875714" y="51002"/>
                </a:cubicBezTo>
                <a:lnTo>
                  <a:pt x="3900881" y="42613"/>
                </a:lnTo>
                <a:cubicBezTo>
                  <a:pt x="3909270" y="39817"/>
                  <a:pt x="3917326" y="35678"/>
                  <a:pt x="3926048" y="34224"/>
                </a:cubicBezTo>
                <a:cubicBezTo>
                  <a:pt x="4020909" y="18414"/>
                  <a:pt x="3933911" y="31630"/>
                  <a:pt x="4068661" y="17446"/>
                </a:cubicBezTo>
                <a:cubicBezTo>
                  <a:pt x="4109862" y="13109"/>
                  <a:pt x="4153388" y="6541"/>
                  <a:pt x="4194495" y="668"/>
                </a:cubicBezTo>
                <a:cubicBezTo>
                  <a:pt x="4341319" y="5404"/>
                  <a:pt x="4386997" y="-11443"/>
                  <a:pt x="4488110" y="17446"/>
                </a:cubicBezTo>
                <a:cubicBezTo>
                  <a:pt x="4496613" y="19875"/>
                  <a:pt x="4504888" y="23039"/>
                  <a:pt x="4513277" y="25835"/>
                </a:cubicBezTo>
                <a:cubicBezTo>
                  <a:pt x="4518870" y="34224"/>
                  <a:pt x="4522926" y="43873"/>
                  <a:pt x="4530055" y="51002"/>
                </a:cubicBezTo>
                <a:cubicBezTo>
                  <a:pt x="4596044" y="116991"/>
                  <a:pt x="4511673" y="10488"/>
                  <a:pt x="4580389" y="92947"/>
                </a:cubicBezTo>
                <a:cubicBezTo>
                  <a:pt x="4598458" y="114630"/>
                  <a:pt x="4597148" y="118058"/>
                  <a:pt x="4605556" y="143281"/>
                </a:cubicBezTo>
                <a:cubicBezTo>
                  <a:pt x="4602898" y="167203"/>
                  <a:pt x="4602832" y="215841"/>
                  <a:pt x="4588778" y="243949"/>
                </a:cubicBezTo>
                <a:cubicBezTo>
                  <a:pt x="4571201" y="279103"/>
                  <a:pt x="4575595" y="261925"/>
                  <a:pt x="4546833" y="285894"/>
                </a:cubicBezTo>
                <a:cubicBezTo>
                  <a:pt x="4537719" y="293489"/>
                  <a:pt x="4530780" y="303466"/>
                  <a:pt x="4521666" y="311061"/>
                </a:cubicBezTo>
                <a:cubicBezTo>
                  <a:pt x="4513921" y="317516"/>
                  <a:pt x="4504244" y="321384"/>
                  <a:pt x="4496499" y="327839"/>
                </a:cubicBezTo>
                <a:cubicBezTo>
                  <a:pt x="4467546" y="351966"/>
                  <a:pt x="4463403" y="372427"/>
                  <a:pt x="4420998" y="386562"/>
                </a:cubicBezTo>
                <a:cubicBezTo>
                  <a:pt x="4329214" y="417157"/>
                  <a:pt x="4468238" y="368363"/>
                  <a:pt x="4370664" y="411729"/>
                </a:cubicBezTo>
                <a:cubicBezTo>
                  <a:pt x="4354503" y="418912"/>
                  <a:pt x="4337488" y="424218"/>
                  <a:pt x="4320330" y="428507"/>
                </a:cubicBezTo>
                <a:cubicBezTo>
                  <a:pt x="4288862" y="436374"/>
                  <a:pt x="4270722" y="441857"/>
                  <a:pt x="4236440" y="445285"/>
                </a:cubicBezTo>
                <a:cubicBezTo>
                  <a:pt x="4197387" y="449190"/>
                  <a:pt x="4158143" y="450878"/>
                  <a:pt x="4118995" y="453674"/>
                </a:cubicBezTo>
                <a:cubicBezTo>
                  <a:pt x="4068824" y="463708"/>
                  <a:pt x="4091309" y="462063"/>
                  <a:pt x="4051883" y="462063"/>
                </a:cubicBezTo>
              </a:path>
            </a:pathLst>
          </a:cu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F9ACE1-CDA0-4F95-BFCC-A414E12F19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39200" y="1963280"/>
            <a:ext cx="2133600" cy="1364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969833-32A7-48D0-95B9-97AD4FB55746}"/>
              </a:ext>
            </a:extLst>
          </p:cNvPr>
          <p:cNvCxnSpPr>
            <a:cxnSpLocks/>
          </p:cNvCxnSpPr>
          <p:nvPr/>
        </p:nvCxnSpPr>
        <p:spPr bwMode="auto">
          <a:xfrm flipV="1">
            <a:off x="8940801" y="3656318"/>
            <a:ext cx="829705" cy="1301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61842A-73B8-472C-8232-C22259553F88}"/>
              </a:ext>
            </a:extLst>
          </p:cNvPr>
          <p:cNvSpPr txBox="1"/>
          <p:nvPr/>
        </p:nvSpPr>
        <p:spPr>
          <a:xfrm>
            <a:off x="5266867" y="3222136"/>
            <a:ext cx="62702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Information gain = 0.954434-0.0 = </a:t>
            </a:r>
            <a:r>
              <a:rPr lang="en-US" sz="2667" b="1" u="sng" dirty="0">
                <a:solidFill>
                  <a:srgbClr val="CE1126"/>
                </a:solidFill>
              </a:rPr>
              <a:t>0.954434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9B8705-C9F3-40DD-AB61-2BF69663D8B6}"/>
              </a:ext>
            </a:extLst>
          </p:cNvPr>
          <p:cNvSpPr/>
          <p:nvPr/>
        </p:nvSpPr>
        <p:spPr bwMode="auto">
          <a:xfrm>
            <a:off x="4116200" y="4787317"/>
            <a:ext cx="5434201" cy="1174459"/>
          </a:xfrm>
          <a:custGeom>
            <a:avLst/>
            <a:gdLst>
              <a:gd name="connsiteX0" fmla="*/ 0 w 3942887"/>
              <a:gd name="connsiteY0" fmla="*/ 763398 h 880844"/>
              <a:gd name="connsiteX1" fmla="*/ 41945 w 3942887"/>
              <a:gd name="connsiteY1" fmla="*/ 780176 h 880844"/>
              <a:gd name="connsiteX2" fmla="*/ 92279 w 3942887"/>
              <a:gd name="connsiteY2" fmla="*/ 813732 h 880844"/>
              <a:gd name="connsiteX3" fmla="*/ 201335 w 3942887"/>
              <a:gd name="connsiteY3" fmla="*/ 838899 h 880844"/>
              <a:gd name="connsiteX4" fmla="*/ 251669 w 3942887"/>
              <a:gd name="connsiteY4" fmla="*/ 847288 h 880844"/>
              <a:gd name="connsiteX5" fmla="*/ 302003 w 3942887"/>
              <a:gd name="connsiteY5" fmla="*/ 864066 h 880844"/>
              <a:gd name="connsiteX6" fmla="*/ 360726 w 3942887"/>
              <a:gd name="connsiteY6" fmla="*/ 880844 h 880844"/>
              <a:gd name="connsiteX7" fmla="*/ 1929468 w 3942887"/>
              <a:gd name="connsiteY7" fmla="*/ 864066 h 880844"/>
              <a:gd name="connsiteX8" fmla="*/ 2088858 w 3942887"/>
              <a:gd name="connsiteY8" fmla="*/ 847288 h 880844"/>
              <a:gd name="connsiteX9" fmla="*/ 2181137 w 3942887"/>
              <a:gd name="connsiteY9" fmla="*/ 822121 h 880844"/>
              <a:gd name="connsiteX10" fmla="*/ 2273416 w 3942887"/>
              <a:gd name="connsiteY10" fmla="*/ 813732 h 880844"/>
              <a:gd name="connsiteX11" fmla="*/ 2298583 w 3942887"/>
              <a:gd name="connsiteY11" fmla="*/ 805343 h 880844"/>
              <a:gd name="connsiteX12" fmla="*/ 2432807 w 3942887"/>
              <a:gd name="connsiteY12" fmla="*/ 788565 h 880844"/>
              <a:gd name="connsiteX13" fmla="*/ 2457974 w 3942887"/>
              <a:gd name="connsiteY13" fmla="*/ 780176 h 880844"/>
              <a:gd name="connsiteX14" fmla="*/ 2508308 w 3942887"/>
              <a:gd name="connsiteY14" fmla="*/ 755009 h 880844"/>
              <a:gd name="connsiteX15" fmla="*/ 2575420 w 3942887"/>
              <a:gd name="connsiteY15" fmla="*/ 746620 h 880844"/>
              <a:gd name="connsiteX16" fmla="*/ 2625754 w 3942887"/>
              <a:gd name="connsiteY16" fmla="*/ 713064 h 880844"/>
              <a:gd name="connsiteX17" fmla="*/ 2659310 w 3942887"/>
              <a:gd name="connsiteY17" fmla="*/ 704675 h 880844"/>
              <a:gd name="connsiteX18" fmla="*/ 2709644 w 3942887"/>
              <a:gd name="connsiteY18" fmla="*/ 696286 h 880844"/>
              <a:gd name="connsiteX19" fmla="*/ 2759978 w 3942887"/>
              <a:gd name="connsiteY19" fmla="*/ 671119 h 880844"/>
              <a:gd name="connsiteX20" fmla="*/ 2801923 w 3942887"/>
              <a:gd name="connsiteY20" fmla="*/ 662730 h 880844"/>
              <a:gd name="connsiteX21" fmla="*/ 2860645 w 3942887"/>
              <a:gd name="connsiteY21" fmla="*/ 637563 h 880844"/>
              <a:gd name="connsiteX22" fmla="*/ 2936146 w 3942887"/>
              <a:gd name="connsiteY22" fmla="*/ 578840 h 880844"/>
              <a:gd name="connsiteX23" fmla="*/ 2944535 w 3942887"/>
              <a:gd name="connsiteY23" fmla="*/ 553673 h 880844"/>
              <a:gd name="connsiteX24" fmla="*/ 3020036 w 3942887"/>
              <a:gd name="connsiteY24" fmla="*/ 494951 h 880844"/>
              <a:gd name="connsiteX25" fmla="*/ 3045203 w 3942887"/>
              <a:gd name="connsiteY25" fmla="*/ 478173 h 880844"/>
              <a:gd name="connsiteX26" fmla="*/ 3070370 w 3942887"/>
              <a:gd name="connsiteY26" fmla="*/ 461395 h 880844"/>
              <a:gd name="connsiteX27" fmla="*/ 3095537 w 3942887"/>
              <a:gd name="connsiteY27" fmla="*/ 453006 h 880844"/>
              <a:gd name="connsiteX28" fmla="*/ 3171038 w 3942887"/>
              <a:gd name="connsiteY28" fmla="*/ 411061 h 880844"/>
              <a:gd name="connsiteX29" fmla="*/ 3691156 w 3942887"/>
              <a:gd name="connsiteY29" fmla="*/ 402672 h 880844"/>
              <a:gd name="connsiteX30" fmla="*/ 3808601 w 3942887"/>
              <a:gd name="connsiteY30" fmla="*/ 385894 h 880844"/>
              <a:gd name="connsiteX31" fmla="*/ 3833768 w 3942887"/>
              <a:gd name="connsiteY31" fmla="*/ 369116 h 880844"/>
              <a:gd name="connsiteX32" fmla="*/ 3850546 w 3942887"/>
              <a:gd name="connsiteY32" fmla="*/ 343949 h 880844"/>
              <a:gd name="connsiteX33" fmla="*/ 3900880 w 3942887"/>
              <a:gd name="connsiteY33" fmla="*/ 327171 h 880844"/>
              <a:gd name="connsiteX34" fmla="*/ 3926047 w 3942887"/>
              <a:gd name="connsiteY34" fmla="*/ 310393 h 880844"/>
              <a:gd name="connsiteX35" fmla="*/ 3942825 w 3942887"/>
              <a:gd name="connsiteY35" fmla="*/ 260059 h 880844"/>
              <a:gd name="connsiteX36" fmla="*/ 3934436 w 3942887"/>
              <a:gd name="connsiteY36" fmla="*/ 117446 h 880844"/>
              <a:gd name="connsiteX37" fmla="*/ 3909269 w 3942887"/>
              <a:gd name="connsiteY37" fmla="*/ 58723 h 880844"/>
              <a:gd name="connsiteX38" fmla="*/ 3884102 w 3942887"/>
              <a:gd name="connsiteY38" fmla="*/ 25167 h 880844"/>
              <a:gd name="connsiteX39" fmla="*/ 3825379 w 3942887"/>
              <a:gd name="connsiteY39" fmla="*/ 8389 h 880844"/>
              <a:gd name="connsiteX40" fmla="*/ 3624044 w 3942887"/>
              <a:gd name="connsiteY40" fmla="*/ 0 h 880844"/>
              <a:gd name="connsiteX41" fmla="*/ 2583809 w 3942887"/>
              <a:gd name="connsiteY41" fmla="*/ 8389 h 880844"/>
              <a:gd name="connsiteX42" fmla="*/ 2533475 w 3942887"/>
              <a:gd name="connsiteY42" fmla="*/ 25167 h 880844"/>
              <a:gd name="connsiteX43" fmla="*/ 2499919 w 3942887"/>
              <a:gd name="connsiteY43" fmla="*/ 33556 h 880844"/>
              <a:gd name="connsiteX44" fmla="*/ 2424418 w 3942887"/>
              <a:gd name="connsiteY44" fmla="*/ 50334 h 880844"/>
              <a:gd name="connsiteX45" fmla="*/ 2382473 w 3942887"/>
              <a:gd name="connsiteY45" fmla="*/ 125835 h 880844"/>
              <a:gd name="connsiteX46" fmla="*/ 2374084 w 3942887"/>
              <a:gd name="connsiteY46" fmla="*/ 159391 h 880844"/>
              <a:gd name="connsiteX47" fmla="*/ 2365695 w 3942887"/>
              <a:gd name="connsiteY47" fmla="*/ 234892 h 880844"/>
              <a:gd name="connsiteX48" fmla="*/ 2374084 w 3942887"/>
              <a:gd name="connsiteY48" fmla="*/ 318782 h 880844"/>
              <a:gd name="connsiteX49" fmla="*/ 2416029 w 3942887"/>
              <a:gd name="connsiteY49" fmla="*/ 360727 h 880844"/>
              <a:gd name="connsiteX50" fmla="*/ 2785145 w 3942887"/>
              <a:gd name="connsiteY50" fmla="*/ 369116 h 880844"/>
              <a:gd name="connsiteX51" fmla="*/ 2860645 w 3942887"/>
              <a:gd name="connsiteY51" fmla="*/ 385894 h 880844"/>
              <a:gd name="connsiteX52" fmla="*/ 3137482 w 3942887"/>
              <a:gd name="connsiteY52" fmla="*/ 402672 h 880844"/>
              <a:gd name="connsiteX53" fmla="*/ 3179427 w 3942887"/>
              <a:gd name="connsiteY53" fmla="*/ 436228 h 88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42887" h="880844">
                <a:moveTo>
                  <a:pt x="0" y="763398"/>
                </a:moveTo>
                <a:cubicBezTo>
                  <a:pt x="13982" y="768991"/>
                  <a:pt x="28725" y="772965"/>
                  <a:pt x="41945" y="780176"/>
                </a:cubicBezTo>
                <a:cubicBezTo>
                  <a:pt x="59647" y="789832"/>
                  <a:pt x="72716" y="808841"/>
                  <a:pt x="92279" y="813732"/>
                </a:cubicBezTo>
                <a:cubicBezTo>
                  <a:pt x="133604" y="824064"/>
                  <a:pt x="153132" y="829258"/>
                  <a:pt x="201335" y="838899"/>
                </a:cubicBezTo>
                <a:cubicBezTo>
                  <a:pt x="218014" y="842235"/>
                  <a:pt x="235167" y="843163"/>
                  <a:pt x="251669" y="847288"/>
                </a:cubicBezTo>
                <a:cubicBezTo>
                  <a:pt x="268827" y="851577"/>
                  <a:pt x="285063" y="858984"/>
                  <a:pt x="302003" y="864066"/>
                </a:cubicBezTo>
                <a:cubicBezTo>
                  <a:pt x="407340" y="895667"/>
                  <a:pt x="276147" y="852651"/>
                  <a:pt x="360726" y="880844"/>
                </a:cubicBezTo>
                <a:lnTo>
                  <a:pt x="1929468" y="864066"/>
                </a:lnTo>
                <a:cubicBezTo>
                  <a:pt x="1958317" y="862369"/>
                  <a:pt x="2053786" y="853133"/>
                  <a:pt x="2088858" y="847288"/>
                </a:cubicBezTo>
                <a:cubicBezTo>
                  <a:pt x="2120493" y="842016"/>
                  <a:pt x="2149347" y="826360"/>
                  <a:pt x="2181137" y="822121"/>
                </a:cubicBezTo>
                <a:cubicBezTo>
                  <a:pt x="2211753" y="818039"/>
                  <a:pt x="2242656" y="816528"/>
                  <a:pt x="2273416" y="813732"/>
                </a:cubicBezTo>
                <a:cubicBezTo>
                  <a:pt x="2281805" y="810936"/>
                  <a:pt x="2289848" y="806722"/>
                  <a:pt x="2298583" y="805343"/>
                </a:cubicBezTo>
                <a:cubicBezTo>
                  <a:pt x="2343121" y="798311"/>
                  <a:pt x="2432807" y="788565"/>
                  <a:pt x="2432807" y="788565"/>
                </a:cubicBezTo>
                <a:cubicBezTo>
                  <a:pt x="2441196" y="785769"/>
                  <a:pt x="2450065" y="784131"/>
                  <a:pt x="2457974" y="780176"/>
                </a:cubicBezTo>
                <a:cubicBezTo>
                  <a:pt x="2488678" y="764824"/>
                  <a:pt x="2475173" y="761034"/>
                  <a:pt x="2508308" y="755009"/>
                </a:cubicBezTo>
                <a:cubicBezTo>
                  <a:pt x="2530489" y="750976"/>
                  <a:pt x="2553049" y="749416"/>
                  <a:pt x="2575420" y="746620"/>
                </a:cubicBezTo>
                <a:cubicBezTo>
                  <a:pt x="2592198" y="735435"/>
                  <a:pt x="2606191" y="717955"/>
                  <a:pt x="2625754" y="713064"/>
                </a:cubicBezTo>
                <a:cubicBezTo>
                  <a:pt x="2636939" y="710268"/>
                  <a:pt x="2648004" y="706936"/>
                  <a:pt x="2659310" y="704675"/>
                </a:cubicBezTo>
                <a:cubicBezTo>
                  <a:pt x="2675989" y="701339"/>
                  <a:pt x="2693040" y="699976"/>
                  <a:pt x="2709644" y="696286"/>
                </a:cubicBezTo>
                <a:cubicBezTo>
                  <a:pt x="2773575" y="682079"/>
                  <a:pt x="2694161" y="695800"/>
                  <a:pt x="2759978" y="671119"/>
                </a:cubicBezTo>
                <a:cubicBezTo>
                  <a:pt x="2773329" y="666112"/>
                  <a:pt x="2787941" y="665526"/>
                  <a:pt x="2801923" y="662730"/>
                </a:cubicBezTo>
                <a:cubicBezTo>
                  <a:pt x="2893531" y="601658"/>
                  <a:pt x="2752302" y="691735"/>
                  <a:pt x="2860645" y="637563"/>
                </a:cubicBezTo>
                <a:cubicBezTo>
                  <a:pt x="2900782" y="617494"/>
                  <a:pt x="2908527" y="606459"/>
                  <a:pt x="2936146" y="578840"/>
                </a:cubicBezTo>
                <a:cubicBezTo>
                  <a:pt x="2938942" y="570451"/>
                  <a:pt x="2939630" y="561031"/>
                  <a:pt x="2944535" y="553673"/>
                </a:cubicBezTo>
                <a:cubicBezTo>
                  <a:pt x="2960306" y="530017"/>
                  <a:pt x="3000035" y="508285"/>
                  <a:pt x="3020036" y="494951"/>
                </a:cubicBezTo>
                <a:lnTo>
                  <a:pt x="3045203" y="478173"/>
                </a:lnTo>
                <a:cubicBezTo>
                  <a:pt x="3053592" y="472580"/>
                  <a:pt x="3060805" y="464583"/>
                  <a:pt x="3070370" y="461395"/>
                </a:cubicBezTo>
                <a:cubicBezTo>
                  <a:pt x="3078759" y="458599"/>
                  <a:pt x="3087807" y="457300"/>
                  <a:pt x="3095537" y="453006"/>
                </a:cubicBezTo>
                <a:cubicBezTo>
                  <a:pt x="3107205" y="446524"/>
                  <a:pt x="3146924" y="411803"/>
                  <a:pt x="3171038" y="411061"/>
                </a:cubicBezTo>
                <a:cubicBezTo>
                  <a:pt x="3344351" y="405728"/>
                  <a:pt x="3517783" y="405468"/>
                  <a:pt x="3691156" y="402672"/>
                </a:cubicBezTo>
                <a:cubicBezTo>
                  <a:pt x="3702187" y="401446"/>
                  <a:pt x="3786108" y="394329"/>
                  <a:pt x="3808601" y="385894"/>
                </a:cubicBezTo>
                <a:cubicBezTo>
                  <a:pt x="3818041" y="382354"/>
                  <a:pt x="3825379" y="374709"/>
                  <a:pt x="3833768" y="369116"/>
                </a:cubicBezTo>
                <a:cubicBezTo>
                  <a:pt x="3839361" y="360727"/>
                  <a:pt x="3841996" y="349293"/>
                  <a:pt x="3850546" y="343949"/>
                </a:cubicBezTo>
                <a:cubicBezTo>
                  <a:pt x="3865543" y="334576"/>
                  <a:pt x="3886165" y="336981"/>
                  <a:pt x="3900880" y="327171"/>
                </a:cubicBezTo>
                <a:lnTo>
                  <a:pt x="3926047" y="310393"/>
                </a:lnTo>
                <a:cubicBezTo>
                  <a:pt x="3931640" y="293615"/>
                  <a:pt x="3943864" y="277714"/>
                  <a:pt x="3942825" y="260059"/>
                </a:cubicBezTo>
                <a:cubicBezTo>
                  <a:pt x="3940029" y="212521"/>
                  <a:pt x="3938951" y="164851"/>
                  <a:pt x="3934436" y="117446"/>
                </a:cubicBezTo>
                <a:cubicBezTo>
                  <a:pt x="3931632" y="88001"/>
                  <a:pt x="3925420" y="81335"/>
                  <a:pt x="3909269" y="58723"/>
                </a:cubicBezTo>
                <a:cubicBezTo>
                  <a:pt x="3901142" y="47346"/>
                  <a:pt x="3894843" y="34118"/>
                  <a:pt x="3884102" y="25167"/>
                </a:cubicBezTo>
                <a:cubicBezTo>
                  <a:pt x="3879265" y="21136"/>
                  <a:pt x="3826745" y="8487"/>
                  <a:pt x="3825379" y="8389"/>
                </a:cubicBezTo>
                <a:cubicBezTo>
                  <a:pt x="3758380" y="3603"/>
                  <a:pt x="3691156" y="2796"/>
                  <a:pt x="3624044" y="0"/>
                </a:cubicBezTo>
                <a:lnTo>
                  <a:pt x="2583809" y="8389"/>
                </a:lnTo>
                <a:cubicBezTo>
                  <a:pt x="2566128" y="8797"/>
                  <a:pt x="2550633" y="20878"/>
                  <a:pt x="2533475" y="25167"/>
                </a:cubicBezTo>
                <a:cubicBezTo>
                  <a:pt x="2522290" y="27963"/>
                  <a:pt x="2511225" y="31295"/>
                  <a:pt x="2499919" y="33556"/>
                </a:cubicBezTo>
                <a:cubicBezTo>
                  <a:pt x="2426098" y="48320"/>
                  <a:pt x="2473397" y="34008"/>
                  <a:pt x="2424418" y="50334"/>
                </a:cubicBezTo>
                <a:cubicBezTo>
                  <a:pt x="2394375" y="95399"/>
                  <a:pt x="2393547" y="87075"/>
                  <a:pt x="2382473" y="125835"/>
                </a:cubicBezTo>
                <a:cubicBezTo>
                  <a:pt x="2379306" y="136921"/>
                  <a:pt x="2376880" y="148206"/>
                  <a:pt x="2374084" y="159391"/>
                </a:cubicBezTo>
                <a:cubicBezTo>
                  <a:pt x="2371288" y="184558"/>
                  <a:pt x="2365695" y="209570"/>
                  <a:pt x="2365695" y="234892"/>
                </a:cubicBezTo>
                <a:cubicBezTo>
                  <a:pt x="2365695" y="262995"/>
                  <a:pt x="2367765" y="291399"/>
                  <a:pt x="2374084" y="318782"/>
                </a:cubicBezTo>
                <a:cubicBezTo>
                  <a:pt x="2376871" y="330859"/>
                  <a:pt x="2402057" y="359835"/>
                  <a:pt x="2416029" y="360727"/>
                </a:cubicBezTo>
                <a:cubicBezTo>
                  <a:pt x="2538849" y="368567"/>
                  <a:pt x="2662106" y="366320"/>
                  <a:pt x="2785145" y="369116"/>
                </a:cubicBezTo>
                <a:cubicBezTo>
                  <a:pt x="2822610" y="381604"/>
                  <a:pt x="2808972" y="378512"/>
                  <a:pt x="2860645" y="385894"/>
                </a:cubicBezTo>
                <a:cubicBezTo>
                  <a:pt x="2973475" y="402013"/>
                  <a:pt x="2978797" y="396325"/>
                  <a:pt x="3137482" y="402672"/>
                </a:cubicBezTo>
                <a:cubicBezTo>
                  <a:pt x="3169230" y="423837"/>
                  <a:pt x="3155520" y="412321"/>
                  <a:pt x="3179427" y="436228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9071A-94E8-4EBA-9C0A-5C62688080F7}"/>
              </a:ext>
            </a:extLst>
          </p:cNvPr>
          <p:cNvSpPr txBox="1"/>
          <p:nvPr/>
        </p:nvSpPr>
        <p:spPr>
          <a:xfrm>
            <a:off x="5380384" y="1429801"/>
            <a:ext cx="669397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-(3/8)log</a:t>
            </a:r>
            <a:r>
              <a:rPr lang="en-US" sz="2667" baseline="-25000" dirty="0"/>
              <a:t>2</a:t>
            </a:r>
            <a:r>
              <a:rPr lang="en-US" sz="2667" dirty="0"/>
              <a:t>(3/8) - (5/8) log</a:t>
            </a:r>
            <a:r>
              <a:rPr lang="en-US" sz="2667" baseline="-25000" dirty="0"/>
              <a:t>2</a:t>
            </a:r>
            <a:r>
              <a:rPr lang="en-US" sz="2667" dirty="0"/>
              <a:t>(5/8) = 0.954434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9FA87B-6E51-4348-AE73-C1E0F39C003F}"/>
              </a:ext>
            </a:extLst>
          </p:cNvPr>
          <p:cNvSpPr/>
          <p:nvPr/>
        </p:nvSpPr>
        <p:spPr bwMode="auto">
          <a:xfrm>
            <a:off x="1436316" y="4987280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81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56" y="105831"/>
            <a:ext cx="11480800" cy="1143000"/>
          </a:xfrm>
        </p:spPr>
        <p:txBody>
          <a:bodyPr/>
          <a:lstStyle/>
          <a:p>
            <a:r>
              <a:rPr lang="en-US" dirty="0"/>
              <a:t>Select node with greatest Entropy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647AEF-0940-486A-B46B-3DA2FB101264}"/>
              </a:ext>
            </a:extLst>
          </p:cNvPr>
          <p:cNvSpPr/>
          <p:nvPr/>
        </p:nvSpPr>
        <p:spPr bwMode="auto">
          <a:xfrm>
            <a:off x="7404309" y="3111144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064E5D-ED44-4755-A3A7-29CB3B65E7B7}"/>
              </a:ext>
            </a:extLst>
          </p:cNvPr>
          <p:cNvSpPr/>
          <p:nvPr/>
        </p:nvSpPr>
        <p:spPr bwMode="auto">
          <a:xfrm>
            <a:off x="60835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E41DE7-2510-4581-BADA-5BCBFFBE0C0A}"/>
              </a:ext>
            </a:extLst>
          </p:cNvPr>
          <p:cNvSpPr/>
          <p:nvPr/>
        </p:nvSpPr>
        <p:spPr bwMode="auto">
          <a:xfrm>
            <a:off x="87251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8D27B-9D13-4F5F-B348-A4EAD71D9770}"/>
              </a:ext>
            </a:extLst>
          </p:cNvPr>
          <p:cNvSpPr/>
          <p:nvPr/>
        </p:nvSpPr>
        <p:spPr bwMode="auto">
          <a:xfrm>
            <a:off x="7409657" y="149690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970A8B-90D5-4D13-BF98-22F570990F76}"/>
              </a:ext>
            </a:extLst>
          </p:cNvPr>
          <p:cNvSpPr/>
          <p:nvPr/>
        </p:nvSpPr>
        <p:spPr bwMode="auto">
          <a:xfrm>
            <a:off x="7632237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07D0C-9832-4D3E-AE34-9E5836D7CDA2}"/>
              </a:ext>
            </a:extLst>
          </p:cNvPr>
          <p:cNvSpPr/>
          <p:nvPr/>
        </p:nvSpPr>
        <p:spPr bwMode="auto">
          <a:xfrm>
            <a:off x="8039973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8F8BD1-31FC-4E1C-AE69-C039D970E214}"/>
              </a:ext>
            </a:extLst>
          </p:cNvPr>
          <p:cNvSpPr/>
          <p:nvPr/>
        </p:nvSpPr>
        <p:spPr bwMode="auto">
          <a:xfrm>
            <a:off x="8454393" y="165131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5F07C3-E100-49D7-88DB-5D0DAC143917}"/>
              </a:ext>
            </a:extLst>
          </p:cNvPr>
          <p:cNvSpPr/>
          <p:nvPr/>
        </p:nvSpPr>
        <p:spPr bwMode="auto">
          <a:xfrm>
            <a:off x="8869463" y="164929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D71E5F-5298-4A86-9BDE-FF0CB79AD42E}"/>
              </a:ext>
            </a:extLst>
          </p:cNvPr>
          <p:cNvSpPr/>
          <p:nvPr/>
        </p:nvSpPr>
        <p:spPr bwMode="auto">
          <a:xfrm>
            <a:off x="7624879" y="2027628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CE5EA9-CAAA-4799-82FB-F997A7E63E07}"/>
              </a:ext>
            </a:extLst>
          </p:cNvPr>
          <p:cNvSpPr/>
          <p:nvPr/>
        </p:nvSpPr>
        <p:spPr bwMode="auto">
          <a:xfrm>
            <a:off x="8045989" y="2027628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2ECB51-B0E3-4156-8155-8037A4262845}"/>
              </a:ext>
            </a:extLst>
          </p:cNvPr>
          <p:cNvSpPr/>
          <p:nvPr/>
        </p:nvSpPr>
        <p:spPr bwMode="auto">
          <a:xfrm>
            <a:off x="8455059" y="203765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565E3-138E-4C1B-AF83-824E12EF7A3B}"/>
              </a:ext>
            </a:extLst>
          </p:cNvPr>
          <p:cNvSpPr/>
          <p:nvPr/>
        </p:nvSpPr>
        <p:spPr bwMode="auto">
          <a:xfrm>
            <a:off x="8864128" y="203697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76D45E-6EFE-4B21-A08D-7E8C0EBC483D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flipH="1">
            <a:off x="70233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B25AC7-4050-477A-AE2E-C852AEE4190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83441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E97D077-7869-4AB8-AE6D-261701200E5C}"/>
              </a:ext>
            </a:extLst>
          </p:cNvPr>
          <p:cNvSpPr/>
          <p:nvPr/>
        </p:nvSpPr>
        <p:spPr bwMode="auto">
          <a:xfrm>
            <a:off x="7288667" y="4230081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29DAF5-F918-4EDD-BC3C-E61E91C0C53A}"/>
              </a:ext>
            </a:extLst>
          </p:cNvPr>
          <p:cNvSpPr/>
          <p:nvPr/>
        </p:nvSpPr>
        <p:spPr bwMode="auto">
          <a:xfrm>
            <a:off x="8792275" y="41979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FF895A5-73F1-4A76-9A7B-F4CF8A6FFD30}"/>
              </a:ext>
            </a:extLst>
          </p:cNvPr>
          <p:cNvSpPr/>
          <p:nvPr/>
        </p:nvSpPr>
        <p:spPr bwMode="auto">
          <a:xfrm>
            <a:off x="7115227" y="478153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5C22560-21A4-49BD-B863-90E34AE58A73}"/>
              </a:ext>
            </a:extLst>
          </p:cNvPr>
          <p:cNvSpPr/>
          <p:nvPr/>
        </p:nvSpPr>
        <p:spPr bwMode="auto">
          <a:xfrm>
            <a:off x="6285712" y="515785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12749D-AFB1-428F-B1E8-AD1AAA968CF1}"/>
              </a:ext>
            </a:extLst>
          </p:cNvPr>
          <p:cNvSpPr/>
          <p:nvPr/>
        </p:nvSpPr>
        <p:spPr bwMode="auto">
          <a:xfrm>
            <a:off x="7115892" y="516787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DC0F949-D546-48B2-B5E1-BF9C8C0CBCBA}"/>
              </a:ext>
            </a:extLst>
          </p:cNvPr>
          <p:cNvSpPr/>
          <p:nvPr/>
        </p:nvSpPr>
        <p:spPr bwMode="auto">
          <a:xfrm>
            <a:off x="8956251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CA1BFF0-DF31-4808-9493-34FB84CA5D2F}"/>
              </a:ext>
            </a:extLst>
          </p:cNvPr>
          <p:cNvSpPr/>
          <p:nvPr/>
        </p:nvSpPr>
        <p:spPr bwMode="auto">
          <a:xfrm>
            <a:off x="9363987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A0F0B5E-C977-4B01-8A21-6DDA45ACD70C}"/>
              </a:ext>
            </a:extLst>
          </p:cNvPr>
          <p:cNvSpPr/>
          <p:nvPr/>
        </p:nvSpPr>
        <p:spPr bwMode="auto">
          <a:xfrm>
            <a:off x="10193476" y="476950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8BEF6D5-9FED-4805-8C84-B4D2B024CF2C}"/>
              </a:ext>
            </a:extLst>
          </p:cNvPr>
          <p:cNvSpPr/>
          <p:nvPr/>
        </p:nvSpPr>
        <p:spPr bwMode="auto">
          <a:xfrm>
            <a:off x="9370003" y="5147833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6D0B52B-8EE1-4EF8-A2F8-6E1485BB671F}"/>
              </a:ext>
            </a:extLst>
          </p:cNvPr>
          <p:cNvSpPr/>
          <p:nvPr/>
        </p:nvSpPr>
        <p:spPr bwMode="auto">
          <a:xfrm>
            <a:off x="10188141" y="51571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0BF290F-F481-48EA-BA3B-44E5A6140151}"/>
              </a:ext>
            </a:extLst>
          </p:cNvPr>
          <p:cNvCxnSpPr>
            <a:stCxn id="11" idx="2"/>
            <a:endCxn id="5" idx="0"/>
          </p:cNvCxnSpPr>
          <p:nvPr/>
        </p:nvCxnSpPr>
        <p:spPr bwMode="auto">
          <a:xfrm flipH="1">
            <a:off x="8344110" y="2389917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FE7C22-64A3-43E4-B9DE-94782751633D}"/>
              </a:ext>
            </a:extLst>
          </p:cNvPr>
          <p:cNvSpPr/>
          <p:nvPr/>
        </p:nvSpPr>
        <p:spPr bwMode="auto">
          <a:xfrm>
            <a:off x="9352237" y="157979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0E27DD-CB89-4885-A8EF-7C04F78BA05A}"/>
              </a:ext>
            </a:extLst>
          </p:cNvPr>
          <p:cNvSpPr/>
          <p:nvPr/>
        </p:nvSpPr>
        <p:spPr bwMode="auto">
          <a:xfrm>
            <a:off x="9342381" y="3132380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3E7695F-A75B-4712-8BC3-AE3823D7484D}"/>
              </a:ext>
            </a:extLst>
          </p:cNvPr>
          <p:cNvSpPr/>
          <p:nvPr/>
        </p:nvSpPr>
        <p:spPr bwMode="auto">
          <a:xfrm>
            <a:off x="1994560" y="3158252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A003230-307C-420F-B4D1-95D67EAFC489}"/>
              </a:ext>
            </a:extLst>
          </p:cNvPr>
          <p:cNvSpPr/>
          <p:nvPr/>
        </p:nvSpPr>
        <p:spPr bwMode="auto">
          <a:xfrm>
            <a:off x="6737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7DF47F1-8DA1-453B-940C-DC5460F623B6}"/>
              </a:ext>
            </a:extLst>
          </p:cNvPr>
          <p:cNvSpPr/>
          <p:nvPr/>
        </p:nvSpPr>
        <p:spPr bwMode="auto">
          <a:xfrm>
            <a:off x="33153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CF92A97-8574-49C3-B311-15E9D8AB1FC5}"/>
              </a:ext>
            </a:extLst>
          </p:cNvPr>
          <p:cNvSpPr/>
          <p:nvPr/>
        </p:nvSpPr>
        <p:spPr bwMode="auto">
          <a:xfrm>
            <a:off x="1999908" y="154401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80B6AAF-D762-4329-9116-2CB70737C004}"/>
              </a:ext>
            </a:extLst>
          </p:cNvPr>
          <p:cNvSpPr/>
          <p:nvPr/>
        </p:nvSpPr>
        <p:spPr bwMode="auto">
          <a:xfrm>
            <a:off x="2222488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B0DDE9D-4BCC-4D41-8F71-7E15D496BA5C}"/>
              </a:ext>
            </a:extLst>
          </p:cNvPr>
          <p:cNvSpPr/>
          <p:nvPr/>
        </p:nvSpPr>
        <p:spPr bwMode="auto">
          <a:xfrm>
            <a:off x="2630224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53E2C6B-4D5E-42A6-861D-A4FF56CE6F82}"/>
              </a:ext>
            </a:extLst>
          </p:cNvPr>
          <p:cNvSpPr/>
          <p:nvPr/>
        </p:nvSpPr>
        <p:spPr bwMode="auto">
          <a:xfrm>
            <a:off x="3044644" y="169841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D7524A8-05AA-4CF0-A2E8-979BB33C665E}"/>
              </a:ext>
            </a:extLst>
          </p:cNvPr>
          <p:cNvSpPr/>
          <p:nvPr/>
        </p:nvSpPr>
        <p:spPr bwMode="auto">
          <a:xfrm>
            <a:off x="3459713" y="169640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BF17B56-36FA-4FE4-8439-62CE470297B2}"/>
              </a:ext>
            </a:extLst>
          </p:cNvPr>
          <p:cNvSpPr/>
          <p:nvPr/>
        </p:nvSpPr>
        <p:spPr bwMode="auto">
          <a:xfrm>
            <a:off x="2215129" y="207473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1FBC333-3236-49D4-8A3C-BB4BB2C39293}"/>
              </a:ext>
            </a:extLst>
          </p:cNvPr>
          <p:cNvSpPr/>
          <p:nvPr/>
        </p:nvSpPr>
        <p:spPr bwMode="auto">
          <a:xfrm>
            <a:off x="2636240" y="207473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4DF9CB-CE6E-4C95-9AC6-2FA0957EB72F}"/>
              </a:ext>
            </a:extLst>
          </p:cNvPr>
          <p:cNvSpPr/>
          <p:nvPr/>
        </p:nvSpPr>
        <p:spPr bwMode="auto">
          <a:xfrm>
            <a:off x="3045309" y="208475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61E199E-8801-471D-837D-C693DD82DAF8}"/>
              </a:ext>
            </a:extLst>
          </p:cNvPr>
          <p:cNvSpPr/>
          <p:nvPr/>
        </p:nvSpPr>
        <p:spPr bwMode="auto">
          <a:xfrm>
            <a:off x="3454379" y="208408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4234760-266A-49E7-AF03-7561FE8D8A76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 bwMode="auto">
          <a:xfrm flipH="1">
            <a:off x="16135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2A3F036-EFD0-43BE-A416-5212F143C2AE}"/>
              </a:ext>
            </a:extLst>
          </p:cNvPr>
          <p:cNvCxnSpPr>
            <a:cxnSpLocks/>
            <a:stCxn id="110" idx="2"/>
            <a:endCxn id="114" idx="0"/>
          </p:cNvCxnSpPr>
          <p:nvPr/>
        </p:nvCxnSpPr>
        <p:spPr bwMode="auto">
          <a:xfrm>
            <a:off x="29343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0949A7-4ABE-4FCA-A95A-5FEC6732A4D1}"/>
              </a:ext>
            </a:extLst>
          </p:cNvPr>
          <p:cNvSpPr/>
          <p:nvPr/>
        </p:nvSpPr>
        <p:spPr bwMode="auto">
          <a:xfrm>
            <a:off x="1878917" y="42771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0B54930-E19D-4FE1-A554-B82424DE36E6}"/>
              </a:ext>
            </a:extLst>
          </p:cNvPr>
          <p:cNvSpPr/>
          <p:nvPr/>
        </p:nvSpPr>
        <p:spPr bwMode="auto">
          <a:xfrm>
            <a:off x="3382525" y="424509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8F9340F-E77D-48B5-B78A-2E9F6709BD4F}"/>
              </a:ext>
            </a:extLst>
          </p:cNvPr>
          <p:cNvSpPr/>
          <p:nvPr/>
        </p:nvSpPr>
        <p:spPr bwMode="auto">
          <a:xfrm>
            <a:off x="1705477" y="482864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8B61C70-3394-40EE-AB0D-1DABE80107CE}"/>
              </a:ext>
            </a:extLst>
          </p:cNvPr>
          <p:cNvSpPr/>
          <p:nvPr/>
        </p:nvSpPr>
        <p:spPr bwMode="auto">
          <a:xfrm>
            <a:off x="875963" y="520496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C65CFBE-C51E-4C60-85A6-881E49474E83}"/>
              </a:ext>
            </a:extLst>
          </p:cNvPr>
          <p:cNvSpPr/>
          <p:nvPr/>
        </p:nvSpPr>
        <p:spPr bwMode="auto">
          <a:xfrm>
            <a:off x="3546501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A84A1E5-BC79-413A-A5B7-494A5520D2BA}"/>
              </a:ext>
            </a:extLst>
          </p:cNvPr>
          <p:cNvSpPr/>
          <p:nvPr/>
        </p:nvSpPr>
        <p:spPr bwMode="auto">
          <a:xfrm>
            <a:off x="3954237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5634AAA-56AF-4714-887E-65FD1F1100DF}"/>
              </a:ext>
            </a:extLst>
          </p:cNvPr>
          <p:cNvSpPr/>
          <p:nvPr/>
        </p:nvSpPr>
        <p:spPr bwMode="auto">
          <a:xfrm>
            <a:off x="4783727" y="481661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BD1F02D-0540-4CE0-8AD6-5B00C839E061}"/>
              </a:ext>
            </a:extLst>
          </p:cNvPr>
          <p:cNvSpPr/>
          <p:nvPr/>
        </p:nvSpPr>
        <p:spPr bwMode="auto">
          <a:xfrm>
            <a:off x="3960253" y="519494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AC96256-3C34-478D-802E-8AE7B0EB5B73}"/>
              </a:ext>
            </a:extLst>
          </p:cNvPr>
          <p:cNvSpPr/>
          <p:nvPr/>
        </p:nvSpPr>
        <p:spPr bwMode="auto">
          <a:xfrm>
            <a:off x="4778392" y="520429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1873486-F940-4D41-943E-43A82EC96CF3}"/>
              </a:ext>
            </a:extLst>
          </p:cNvPr>
          <p:cNvCxnSpPr>
            <a:cxnSpLocks/>
            <a:stCxn id="116" idx="2"/>
            <a:endCxn id="110" idx="0"/>
          </p:cNvCxnSpPr>
          <p:nvPr/>
        </p:nvCxnSpPr>
        <p:spPr bwMode="auto">
          <a:xfrm flipH="1">
            <a:off x="2934361" y="2437025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7286AEE-A687-4540-8213-FD643445C31C}"/>
              </a:ext>
            </a:extLst>
          </p:cNvPr>
          <p:cNvSpPr/>
          <p:nvPr/>
        </p:nvSpPr>
        <p:spPr bwMode="auto">
          <a:xfrm>
            <a:off x="3942488" y="1626904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F96DE8C-B24F-4628-B06D-028D3B15BE44}"/>
              </a:ext>
            </a:extLst>
          </p:cNvPr>
          <p:cNvSpPr/>
          <p:nvPr/>
        </p:nvSpPr>
        <p:spPr bwMode="auto">
          <a:xfrm>
            <a:off x="3932632" y="3179488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C585A7F-E666-4DF7-8612-5B2711318456}"/>
              </a:ext>
            </a:extLst>
          </p:cNvPr>
          <p:cNvSpPr/>
          <p:nvPr/>
        </p:nvSpPr>
        <p:spPr bwMode="auto">
          <a:xfrm>
            <a:off x="4361824" y="519494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DADB8B-07C6-451B-9FE4-10465A1BBD56}"/>
              </a:ext>
            </a:extLst>
          </p:cNvPr>
          <p:cNvSpPr txBox="1"/>
          <p:nvPr/>
        </p:nvSpPr>
        <p:spPr>
          <a:xfrm>
            <a:off x="9979313" y="2441378"/>
            <a:ext cx="2069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CE1126"/>
                </a:solidFill>
              </a:rPr>
              <a:t>0.9554434</a:t>
            </a: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21E5E8-1173-4ADD-B8B5-CB5A1045D5D6}"/>
              </a:ext>
            </a:extLst>
          </p:cNvPr>
          <p:cNvSpPr txBox="1"/>
          <p:nvPr/>
        </p:nvSpPr>
        <p:spPr>
          <a:xfrm>
            <a:off x="4612258" y="2465640"/>
            <a:ext cx="1868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CE1126"/>
                </a:solidFill>
              </a:rPr>
              <a:t>0.304412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0A044-44FD-482B-ABAA-B17324F6A0DD}"/>
              </a:ext>
            </a:extLst>
          </p:cNvPr>
          <p:cNvSpPr txBox="1"/>
          <p:nvPr/>
        </p:nvSpPr>
        <p:spPr>
          <a:xfrm>
            <a:off x="4218106" y="2109650"/>
            <a:ext cx="329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Entropy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142B0-F58A-45CD-9AB5-328C528CE100}"/>
              </a:ext>
            </a:extLst>
          </p:cNvPr>
          <p:cNvSpPr txBox="1"/>
          <p:nvPr/>
        </p:nvSpPr>
        <p:spPr>
          <a:xfrm>
            <a:off x="9634744" y="2119628"/>
            <a:ext cx="329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Entropy loss</a:t>
            </a:r>
          </a:p>
        </p:txBody>
      </p:sp>
    </p:spTree>
    <p:extLst>
      <p:ext uri="{BB962C8B-B14F-4D97-AF65-F5344CB8AC3E}">
        <p14:creationId xmlns:p14="http://schemas.microsoft.com/office/powerpoint/2010/main" val="27567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65" grpId="0" animBg="1"/>
      <p:bldP spid="67" grpId="0" animBg="1"/>
      <p:bldP spid="75" grpId="0" animBg="1"/>
      <p:bldP spid="79" grpId="0" animBg="1"/>
      <p:bldP spid="83" grpId="0" animBg="1"/>
      <p:bldP spid="87" grpId="0" animBg="1"/>
      <p:bldP spid="89" grpId="0" animBg="1"/>
      <p:bldP spid="93" grpId="0" animBg="1"/>
      <p:bldP spid="97" grpId="0" animBg="1"/>
      <p:bldP spid="101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38" grpId="0" animBg="1"/>
      <p:bldP spid="140" grpId="0" animBg="1"/>
      <p:bldP spid="142" grpId="0" animBg="1"/>
      <p:bldP spid="144" grpId="0" animBg="1"/>
      <p:bldP spid="148" grpId="0" animBg="1"/>
      <p:bldP spid="150" grpId="0" animBg="1"/>
      <p:bldP spid="152" grpId="0" animBg="1"/>
      <p:bldP spid="154" grpId="0" animBg="1"/>
      <p:bldP spid="156" grpId="0" animBg="1"/>
      <p:bldP spid="162" grpId="0" animBg="1"/>
      <p:bldP spid="1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0" y="957176"/>
            <a:ext cx="48768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“Recursive”</a:t>
            </a:r>
            <a:br>
              <a:rPr lang="en-US" sz="3200" b="1" dirty="0"/>
            </a:br>
            <a:r>
              <a:rPr lang="en-US" sz="3200" dirty="0"/>
              <a:t>Keep going until we either get a perfect fit, or we run out of features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84D7C-4F5A-41FD-9683-C9CB390BDBAF}"/>
              </a:ext>
            </a:extLst>
          </p:cNvPr>
          <p:cNvSpPr/>
          <p:nvPr/>
        </p:nvSpPr>
        <p:spPr bwMode="auto">
          <a:xfrm>
            <a:off x="1574487" y="12873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1 Rule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C89194-44EC-4DE5-B04A-FAAB6F2B7286}"/>
              </a:ext>
            </a:extLst>
          </p:cNvPr>
          <p:cNvSpPr/>
          <p:nvPr/>
        </p:nvSpPr>
        <p:spPr bwMode="auto">
          <a:xfrm>
            <a:off x="320852" y="255386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68E5F-2231-43AC-A584-3E00ABC8E8B5}"/>
              </a:ext>
            </a:extLst>
          </p:cNvPr>
          <p:cNvSpPr/>
          <p:nvPr/>
        </p:nvSpPr>
        <p:spPr bwMode="auto">
          <a:xfrm>
            <a:off x="2962452" y="255386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9B3ED8-EC6E-448E-B360-5BB8E4988ADD}"/>
              </a:ext>
            </a:extLst>
          </p:cNvPr>
          <p:cNvSpPr/>
          <p:nvPr/>
        </p:nvSpPr>
        <p:spPr bwMode="auto">
          <a:xfrm>
            <a:off x="1574487" y="15925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6B613F-89E1-4E98-A875-F12C9F239348}"/>
              </a:ext>
            </a:extLst>
          </p:cNvPr>
          <p:cNvSpPr/>
          <p:nvPr/>
        </p:nvSpPr>
        <p:spPr bwMode="auto">
          <a:xfrm>
            <a:off x="1797067" y="31365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FBBA-6615-489A-A153-961262BB1EF5}"/>
              </a:ext>
            </a:extLst>
          </p:cNvPr>
          <p:cNvSpPr/>
          <p:nvPr/>
        </p:nvSpPr>
        <p:spPr bwMode="auto">
          <a:xfrm>
            <a:off x="2204803" y="31365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F03D8-EA32-46C9-8EB5-E51FCDBBBAFD}"/>
              </a:ext>
            </a:extLst>
          </p:cNvPr>
          <p:cNvSpPr/>
          <p:nvPr/>
        </p:nvSpPr>
        <p:spPr bwMode="auto">
          <a:xfrm>
            <a:off x="2619223" y="31365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FF31F7-B7FA-452E-9339-8C6FD04C1A0B}"/>
              </a:ext>
            </a:extLst>
          </p:cNvPr>
          <p:cNvSpPr/>
          <p:nvPr/>
        </p:nvSpPr>
        <p:spPr bwMode="auto">
          <a:xfrm>
            <a:off x="3034292" y="31164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C923F-9A85-4C4A-9BD1-FCCF9F204CC7}"/>
              </a:ext>
            </a:extLst>
          </p:cNvPr>
          <p:cNvSpPr/>
          <p:nvPr/>
        </p:nvSpPr>
        <p:spPr bwMode="auto">
          <a:xfrm>
            <a:off x="1789708" y="68997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AFD2C5-010F-41FD-B010-200C4DDD0D7A}"/>
              </a:ext>
            </a:extLst>
          </p:cNvPr>
          <p:cNvSpPr/>
          <p:nvPr/>
        </p:nvSpPr>
        <p:spPr bwMode="auto">
          <a:xfrm>
            <a:off x="2210819" y="68997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44A4A-46FD-4C66-B619-7245AA04ACA7}"/>
              </a:ext>
            </a:extLst>
          </p:cNvPr>
          <p:cNvSpPr/>
          <p:nvPr/>
        </p:nvSpPr>
        <p:spPr bwMode="auto">
          <a:xfrm>
            <a:off x="2619888" y="69999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1552E-6B69-4AE4-9DCC-6EB12E1DF9F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1260652" y="2180381"/>
            <a:ext cx="1253635" cy="373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36DB1-CFEB-4AF0-B05E-6C29CEBF4E8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2514287" y="2180381"/>
            <a:ext cx="1387965" cy="373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4FE985-AA26-43D5-B905-44D1144AA2F0}"/>
              </a:ext>
            </a:extLst>
          </p:cNvPr>
          <p:cNvSpPr/>
          <p:nvPr/>
        </p:nvSpPr>
        <p:spPr bwMode="auto">
          <a:xfrm>
            <a:off x="1528867" y="2199191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87FCF-663E-4C7D-BF7E-8C9AE0AD5878}"/>
              </a:ext>
            </a:extLst>
          </p:cNvPr>
          <p:cNvSpPr/>
          <p:nvPr/>
        </p:nvSpPr>
        <p:spPr bwMode="auto">
          <a:xfrm>
            <a:off x="3034292" y="2227200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650A89-589B-414F-9802-F11263BB7E18}"/>
              </a:ext>
            </a:extLst>
          </p:cNvPr>
          <p:cNvSpPr/>
          <p:nvPr/>
        </p:nvSpPr>
        <p:spPr bwMode="auto">
          <a:xfrm>
            <a:off x="1352569" y="270293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0FED4-BE43-4D52-837B-F8132F5751FC}"/>
              </a:ext>
            </a:extLst>
          </p:cNvPr>
          <p:cNvSpPr/>
          <p:nvPr/>
        </p:nvSpPr>
        <p:spPr bwMode="auto">
          <a:xfrm>
            <a:off x="523055" y="307925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574B4-4F6A-4E04-829B-FF61ACD70C20}"/>
              </a:ext>
            </a:extLst>
          </p:cNvPr>
          <p:cNvSpPr/>
          <p:nvPr/>
        </p:nvSpPr>
        <p:spPr bwMode="auto">
          <a:xfrm>
            <a:off x="3193593" y="269291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2DAB2-AD34-4260-8EF8-452F1F7FBCD4}"/>
              </a:ext>
            </a:extLst>
          </p:cNvPr>
          <p:cNvSpPr/>
          <p:nvPr/>
        </p:nvSpPr>
        <p:spPr bwMode="auto">
          <a:xfrm>
            <a:off x="3601329" y="269291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37981-E4F6-46B9-A3A0-591BDF7A3847}"/>
              </a:ext>
            </a:extLst>
          </p:cNvPr>
          <p:cNvSpPr/>
          <p:nvPr/>
        </p:nvSpPr>
        <p:spPr bwMode="auto">
          <a:xfrm>
            <a:off x="3607345" y="306923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22909-6337-44B5-9DC0-C8171D211B0A}"/>
              </a:ext>
            </a:extLst>
          </p:cNvPr>
          <p:cNvCxnSpPr>
            <a:stCxn id="9" idx="2"/>
            <a:endCxn id="6" idx="0"/>
          </p:cNvCxnSpPr>
          <p:nvPr/>
        </p:nvCxnSpPr>
        <p:spPr bwMode="auto">
          <a:xfrm>
            <a:off x="2514287" y="1052266"/>
            <a:ext cx="0" cy="235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716AC-4C56-420D-8DF9-B45BA4A7B80C}"/>
              </a:ext>
            </a:extLst>
          </p:cNvPr>
          <p:cNvSpPr/>
          <p:nvPr/>
        </p:nvSpPr>
        <p:spPr bwMode="auto">
          <a:xfrm>
            <a:off x="3517067" y="242144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81EC3-315C-4E8E-8EC4-4AC0B1E9EB05}"/>
              </a:ext>
            </a:extLst>
          </p:cNvPr>
          <p:cNvSpPr/>
          <p:nvPr/>
        </p:nvSpPr>
        <p:spPr bwMode="auto">
          <a:xfrm>
            <a:off x="3512559" y="1398007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12B9F4-A2EE-4C19-8442-65B2D6D06949}"/>
              </a:ext>
            </a:extLst>
          </p:cNvPr>
          <p:cNvSpPr/>
          <p:nvPr/>
        </p:nvSpPr>
        <p:spPr bwMode="auto">
          <a:xfrm>
            <a:off x="4033957" y="306923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81E1DC-BBAD-487A-B411-62B0F626FF3B}"/>
              </a:ext>
            </a:extLst>
          </p:cNvPr>
          <p:cNvSpPr/>
          <p:nvPr/>
        </p:nvSpPr>
        <p:spPr bwMode="auto">
          <a:xfrm>
            <a:off x="3036257" y="68997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1E0549-C55E-46EE-BCA3-54832A8A8AAE}"/>
              </a:ext>
            </a:extLst>
          </p:cNvPr>
          <p:cNvSpPr/>
          <p:nvPr/>
        </p:nvSpPr>
        <p:spPr bwMode="auto">
          <a:xfrm>
            <a:off x="4455971" y="306923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7970C4F-F23E-475A-80B5-27377B79C4E4}"/>
              </a:ext>
            </a:extLst>
          </p:cNvPr>
          <p:cNvSpPr/>
          <p:nvPr/>
        </p:nvSpPr>
        <p:spPr bwMode="auto">
          <a:xfrm>
            <a:off x="3034292" y="368198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2 Rule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6F0AC0-CADE-41DD-8830-F666E67C2041}"/>
              </a:ext>
            </a:extLst>
          </p:cNvPr>
          <p:cNvCxnSpPr>
            <a:cxnSpLocks/>
          </p:cNvCxnSpPr>
          <p:nvPr/>
        </p:nvCxnSpPr>
        <p:spPr bwMode="auto">
          <a:xfrm>
            <a:off x="3902252" y="3446881"/>
            <a:ext cx="0" cy="235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0A274BE-2D05-49B7-98F4-E6C2C6D05686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8311" y="4598275"/>
            <a:ext cx="1253635" cy="373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8F95D2C-CDDD-41EA-AEBA-81280363B07F}"/>
              </a:ext>
            </a:extLst>
          </p:cNvPr>
          <p:cNvCxnSpPr>
            <a:cxnSpLocks/>
          </p:cNvCxnSpPr>
          <p:nvPr/>
        </p:nvCxnSpPr>
        <p:spPr bwMode="auto">
          <a:xfrm>
            <a:off x="3891946" y="4598275"/>
            <a:ext cx="1387965" cy="373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C7EE2E4-8A67-44E1-A5AF-02FC670F9CB2}"/>
              </a:ext>
            </a:extLst>
          </p:cNvPr>
          <p:cNvSpPr/>
          <p:nvPr/>
        </p:nvSpPr>
        <p:spPr bwMode="auto">
          <a:xfrm>
            <a:off x="2906525" y="4617084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046518-E271-4BAA-A601-FD98DE8E6297}"/>
              </a:ext>
            </a:extLst>
          </p:cNvPr>
          <p:cNvSpPr/>
          <p:nvPr/>
        </p:nvSpPr>
        <p:spPr bwMode="auto">
          <a:xfrm>
            <a:off x="4412356" y="460129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BCA7B48-7334-47E1-92DD-952A9337CE63}"/>
              </a:ext>
            </a:extLst>
          </p:cNvPr>
          <p:cNvSpPr/>
          <p:nvPr/>
        </p:nvSpPr>
        <p:spPr bwMode="auto">
          <a:xfrm>
            <a:off x="1357892" y="502301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94279E-3FDB-4A0C-B607-8930EC5DB5AA}"/>
              </a:ext>
            </a:extLst>
          </p:cNvPr>
          <p:cNvSpPr/>
          <p:nvPr/>
        </p:nvSpPr>
        <p:spPr bwMode="auto">
          <a:xfrm>
            <a:off x="2429397" y="553837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C7FF656-B9B8-487F-B728-A09736D10837}"/>
              </a:ext>
            </a:extLst>
          </p:cNvPr>
          <p:cNvSpPr/>
          <p:nvPr/>
        </p:nvSpPr>
        <p:spPr bwMode="auto">
          <a:xfrm>
            <a:off x="2851411" y="553837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B3B0BB3-D198-4286-AFC9-506A531EB9C6}"/>
              </a:ext>
            </a:extLst>
          </p:cNvPr>
          <p:cNvSpPr/>
          <p:nvPr/>
        </p:nvSpPr>
        <p:spPr bwMode="auto">
          <a:xfrm>
            <a:off x="4842052" y="5029704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5634689-F0F0-4C7F-A467-9C77F79B8AC9}"/>
              </a:ext>
            </a:extLst>
          </p:cNvPr>
          <p:cNvSpPr/>
          <p:nvPr/>
        </p:nvSpPr>
        <p:spPr bwMode="auto">
          <a:xfrm>
            <a:off x="5073193" y="516874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59E99-E07E-47A6-9D0A-06A2121A8AEE}"/>
              </a:ext>
            </a:extLst>
          </p:cNvPr>
          <p:cNvSpPr/>
          <p:nvPr/>
        </p:nvSpPr>
        <p:spPr bwMode="auto">
          <a:xfrm>
            <a:off x="5480929" y="516874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C0426CC-465D-4029-93C3-6FC85966D76A}"/>
              </a:ext>
            </a:extLst>
          </p:cNvPr>
          <p:cNvSpPr/>
          <p:nvPr/>
        </p:nvSpPr>
        <p:spPr bwMode="auto">
          <a:xfrm>
            <a:off x="5486945" y="55450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5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sz="26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Handles multiple features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Handles multiple classifications (beyond binary)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Simple, easy to interpret the model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Acceptable/good performance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</a:t>
            </a:r>
          </a:p>
          <a:p>
            <a:pPr lvl="1"/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Tends to “overfit” </a:t>
            </a:r>
          </a:p>
          <a:p>
            <a:pPr lvl="2"/>
            <a:r>
              <a:rPr 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Solution: “pruning”</a:t>
            </a:r>
          </a:p>
          <a:p>
            <a:pPr lvl="2"/>
            <a:r>
              <a:rPr 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other methods: Random Forest, Boosted Trees (next week)</a:t>
            </a:r>
          </a:p>
          <a:p>
            <a:pPr lvl="1"/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Greedy algorithm – chooses best fit without looking ahead </a:t>
            </a:r>
            <a:r>
              <a:rPr 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instance choosing a suboptimal split could yield better results in later splits)</a:t>
            </a:r>
          </a:p>
          <a:p>
            <a:pPr lvl="1"/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unstable – small variations in predictive values can result in very different trees.</a:t>
            </a:r>
          </a:p>
          <a:p>
            <a:pPr lvl="2"/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explore solutions to this next week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1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– Example2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(Imagine this is the TRAIN set)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06" y="2994212"/>
            <a:ext cx="6826623" cy="1959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11671" y="5564749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9067800" y="4955149"/>
            <a:ext cx="1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5972152" y="3890007"/>
            <a:ext cx="215153" cy="2524732"/>
          </a:xfrm>
          <a:prstGeom prst="rightBrace">
            <a:avLst>
              <a:gd name="adj1" fmla="val 437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47129" y="5380084"/>
            <a:ext cx="201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predictors</a:t>
            </a:r>
          </a:p>
          <a:p>
            <a:r>
              <a:rPr lang="en-US" dirty="0"/>
              <a:t>(two dimensions)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11670" y="593408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(12 owners;</a:t>
            </a:r>
          </a:p>
          <a:p>
            <a:r>
              <a:rPr lang="en-US" sz="1600" dirty="0"/>
              <a:t>12 non-owners)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417"/>
            <a:ext cx="10515600" cy="46485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Supervised Learning Model</a:t>
            </a:r>
          </a:p>
          <a:p>
            <a:pPr lvl="1"/>
            <a:r>
              <a:rPr lang="en-US" dirty="0"/>
              <a:t>Predictors/features/attributes as input</a:t>
            </a:r>
          </a:p>
          <a:p>
            <a:pPr lvl="1"/>
            <a:r>
              <a:rPr lang="en-US" dirty="0"/>
              <a:t>Predicted Output/Outcome can be checked with known result</a:t>
            </a:r>
          </a:p>
          <a:p>
            <a:r>
              <a:rPr lang="en-US" dirty="0"/>
              <a:t>Flowchart like Tree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types of Decision Tree:</a:t>
            </a:r>
          </a:p>
          <a:p>
            <a:pPr lvl="1"/>
            <a:r>
              <a:rPr lang="en-US" sz="2133" dirty="0"/>
              <a:t>Classification Tree (outcome is classification) </a:t>
            </a:r>
            <a:r>
              <a:rPr lang="en-US" sz="2133" dirty="0">
                <a:sym typeface="Wingdings" panose="05000000000000000000" pitchFamily="2" charset="2"/>
              </a:rPr>
              <a:t> this is our focus in this course</a:t>
            </a:r>
            <a:endParaRPr lang="en-US" sz="2133" dirty="0"/>
          </a:p>
          <a:p>
            <a:pPr lvl="1"/>
            <a:r>
              <a:rPr lang="en-US" sz="2133" dirty="0"/>
              <a:t>Regression Tree (outcome is continuous)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B95D198-A919-4E69-A82B-F59D8B769B6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88139" y="2854739"/>
            <a:ext cx="2387600" cy="193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3564B-ECDC-4884-BDB6-7E8C43B42CA8}"/>
              </a:ext>
            </a:extLst>
          </p:cNvPr>
          <p:cNvSpPr txBox="1"/>
          <p:nvPr/>
        </p:nvSpPr>
        <p:spPr>
          <a:xfrm>
            <a:off x="1967459" y="3252369"/>
            <a:ext cx="87556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BE3DA-EE49-481B-8799-78872386DBC9}"/>
              </a:ext>
            </a:extLst>
          </p:cNvPr>
          <p:cNvSpPr txBox="1"/>
          <p:nvPr/>
        </p:nvSpPr>
        <p:spPr>
          <a:xfrm>
            <a:off x="2067340" y="4175539"/>
            <a:ext cx="91884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Nodes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E698B-C32A-4797-9158-CDD5F3B36A7B}"/>
              </a:ext>
            </a:extLst>
          </p:cNvPr>
          <p:cNvSpPr txBox="1"/>
          <p:nvPr/>
        </p:nvSpPr>
        <p:spPr>
          <a:xfrm>
            <a:off x="1775806" y="3792073"/>
            <a:ext cx="113204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Nodes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F11BF0-F04D-462A-828F-44DF95DAEE9D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 flipV="1">
            <a:off x="2907847" y="3543006"/>
            <a:ext cx="1699492" cy="3773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4127B9-8C6E-4550-A0AE-AAFF1212618C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2907847" y="3920346"/>
            <a:ext cx="1266906" cy="158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97DAE6-B4C7-41BD-AD4A-AD6A037D3C69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986181" y="3667539"/>
            <a:ext cx="605159" cy="636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39BFDF-642F-4564-B511-134DBD216904}"/>
              </a:ext>
            </a:extLst>
          </p:cNvPr>
          <p:cNvCxnSpPr>
            <a:cxnSpLocks/>
          </p:cNvCxnSpPr>
          <p:nvPr/>
        </p:nvCxnSpPr>
        <p:spPr bwMode="auto">
          <a:xfrm>
            <a:off x="3053079" y="4319169"/>
            <a:ext cx="741460" cy="275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701E5B-E480-45F0-B281-3592BDF239AE}"/>
              </a:ext>
            </a:extLst>
          </p:cNvPr>
          <p:cNvCxnSpPr>
            <a:cxnSpLocks/>
          </p:cNvCxnSpPr>
          <p:nvPr/>
        </p:nvCxnSpPr>
        <p:spPr bwMode="auto">
          <a:xfrm>
            <a:off x="3075655" y="4317432"/>
            <a:ext cx="1633284" cy="306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F6D06B-C8A2-410B-85CF-400410E4928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986181" y="4130862"/>
            <a:ext cx="2230759" cy="17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4C7291-21D4-455A-A250-0A5793E36DC9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2843020" y="3023769"/>
            <a:ext cx="1154719" cy="356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6737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Create a scatterplot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65027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4043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Draw a vertical or horizontal line to increase the "purity" (or homogeneity) of each resulting space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96100" y="3806638"/>
            <a:ext cx="3619500" cy="2032516"/>
            <a:chOff x="5372100" y="1924050"/>
            <a:chExt cx="3619500" cy="2032516"/>
          </a:xfrm>
        </p:grpSpPr>
        <p:sp>
          <p:nvSpPr>
            <p:cNvPr id="7" name="Rectangle 6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719692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>
            <a:off x="2617695" y="5024815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8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stop here: use the "majority" rule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67541" y="2557260"/>
            <a:ext cx="3619500" cy="2032516"/>
            <a:chOff x="5372100" y="1924050"/>
            <a:chExt cx="3619500" cy="2032516"/>
          </a:xfrm>
        </p:grpSpPr>
        <p:sp>
          <p:nvSpPr>
            <p:cNvPr id="7" name="Rectangle 6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94579" y="5285255"/>
            <a:ext cx="409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Which observations are misclassified?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What is the accuracy?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627659" y="2539153"/>
            <a:ext cx="3619500" cy="2032516"/>
            <a:chOff x="5372100" y="1924050"/>
            <a:chExt cx="3619500" cy="2032516"/>
          </a:xfrm>
        </p:grpSpPr>
        <p:sp>
          <p:nvSpPr>
            <p:cNvPr id="20" name="Rectangle 19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NON-OWNER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OWNER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sp>
        <p:nvSpPr>
          <p:cNvPr id="5" name="Right Arrow 4"/>
          <p:cNvSpPr/>
          <p:nvPr/>
        </p:nvSpPr>
        <p:spPr>
          <a:xfrm>
            <a:off x="5864445" y="2944261"/>
            <a:ext cx="653621" cy="5438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2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Draw </a:t>
            </a:r>
            <a:r>
              <a:rPr lang="en-US" u="sng" dirty="0"/>
              <a:t>another</a:t>
            </a:r>
            <a:r>
              <a:rPr lang="en-US" dirty="0"/>
              <a:t> vertical or horizontal line to increase the "purity" (or homogeneity)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17" y="3275130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259095" y="4599302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320976" y="4599303"/>
            <a:ext cx="0" cy="1228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77325" y="3047962"/>
            <a:ext cx="4584924" cy="3161377"/>
            <a:chOff x="4254276" y="1924050"/>
            <a:chExt cx="4737324" cy="3612777"/>
          </a:xfrm>
        </p:grpSpPr>
        <p:sp>
          <p:nvSpPr>
            <p:cNvPr id="9" name="Rectangle 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0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82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stop here: use the "majority" rule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0" y="2803519"/>
            <a:ext cx="4584924" cy="3161377"/>
            <a:chOff x="4254276" y="1924050"/>
            <a:chExt cx="4737324" cy="3612777"/>
          </a:xfrm>
        </p:grpSpPr>
        <p:sp>
          <p:nvSpPr>
            <p:cNvPr id="9" name="Rectangle 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0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51145" y="2803519"/>
            <a:ext cx="4584924" cy="3161377"/>
            <a:chOff x="4254276" y="1924050"/>
            <a:chExt cx="4737324" cy="3612777"/>
          </a:xfrm>
        </p:grpSpPr>
        <p:sp>
          <p:nvSpPr>
            <p:cNvPr id="29" name="Rectangle 2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OWNER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3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NON-OWNER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OWNER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44" name="Straight Arrow Connector 43"/>
            <p:cNvCxnSpPr>
              <a:endCxn id="4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6365153" y="2776413"/>
            <a:ext cx="653621" cy="5438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Continue until each resulting space is </a:t>
            </a:r>
            <a:r>
              <a:rPr lang="en-US" i="1" dirty="0"/>
              <a:t>homogeneous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59" y="2895800"/>
            <a:ext cx="5692588" cy="370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30988" y="25161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cell has any "impurity"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970059" y="2895800"/>
            <a:ext cx="1066800" cy="5334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35471" y="5056818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risk of eliminating all impurities?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 (CART)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algorithm identify the split points: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9435" y="2840034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1 </a:t>
            </a:r>
          </a:p>
          <a:p>
            <a:pPr algn="ctr"/>
            <a:r>
              <a:rPr lang="en-US" dirty="0"/>
              <a:t>(Income)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9435" y="3781328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all splits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0129" y="4453681"/>
            <a:ext cx="20080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reduction in "impurity" after each split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5035" y="2840034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2 </a:t>
            </a:r>
          </a:p>
          <a:p>
            <a:pPr algn="ctr"/>
            <a:r>
              <a:rPr lang="en-US" dirty="0"/>
              <a:t>(Lot size)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5035" y="3781328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all splits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5729" y="4453681"/>
            <a:ext cx="20080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reduction in "impurity" after each split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1341" y="2840033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3</a:t>
            </a:r>
          </a:p>
          <a:p>
            <a:pPr algn="ctr"/>
            <a:r>
              <a:rPr lang="en-US" dirty="0"/>
              <a:t>(…)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3384176" y="3486364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4176" y="4158717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84258" y="4158717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84258" y="3486364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3788" y="5663916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 the results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3788" y="6255587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the best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37211" y="5377011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71564" y="5385976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4818530" y="6027877"/>
            <a:ext cx="1" cy="2277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23247" y="3633847"/>
            <a:ext cx="8104094" cy="67235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1"/>
          </p:cNvCxnSpPr>
          <p:nvPr/>
        </p:nvCxnSpPr>
        <p:spPr>
          <a:xfrm flipH="1">
            <a:off x="1891554" y="6440253"/>
            <a:ext cx="1972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91554" y="3965994"/>
            <a:ext cx="0" cy="2474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>
            <a:off x="1891555" y="3970023"/>
            <a:ext cx="3316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91555" y="6070922"/>
            <a:ext cx="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127046" y="3486363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23BC4-AE28-4064-95E4-DD8249C8C41D}"/>
              </a:ext>
            </a:extLst>
          </p:cNvPr>
          <p:cNvSpPr txBox="1"/>
          <p:nvPr/>
        </p:nvSpPr>
        <p:spPr>
          <a:xfrm>
            <a:off x="8534399" y="5377011"/>
            <a:ext cx="3352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When does it stop: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Either: hit the max depth</a:t>
            </a:r>
          </a:p>
          <a:p>
            <a:r>
              <a:rPr lang="en-US" sz="1600" dirty="0">
                <a:solidFill>
                  <a:srgbClr val="FF0000"/>
                </a:solidFill>
              </a:rPr>
              <a:t>Or: there is no improvement in reducing impurity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 (CART)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Scikit uses modified CART</a:t>
            </a:r>
          </a:p>
          <a:p>
            <a:r>
              <a:rPr lang="en-US" dirty="0"/>
              <a:t>CART is a greedy algorithm</a:t>
            </a:r>
          </a:p>
          <a:p>
            <a:pPr lvl="1"/>
            <a:r>
              <a:rPr lang="en-US" dirty="0"/>
              <a:t>Creates a split and moves on</a:t>
            </a:r>
          </a:p>
          <a:p>
            <a:pPr lvl="1"/>
            <a:r>
              <a:rPr lang="en-US" dirty="0"/>
              <a:t>Doesn’t go back to the previous split to see if it would lead to the lowest impurity</a:t>
            </a:r>
          </a:p>
          <a:p>
            <a:pPr lvl="1"/>
            <a:r>
              <a:rPr lang="en-US" dirty="0"/>
              <a:t>It may not converge on the optimal solution (but “reasonably” close to it)</a:t>
            </a:r>
          </a:p>
        </p:txBody>
      </p:sp>
    </p:spTree>
    <p:extLst>
      <p:ext uri="{BB962C8B-B14F-4D97-AF65-F5344CB8AC3E}">
        <p14:creationId xmlns:p14="http://schemas.microsoft.com/office/powerpoint/2010/main" val="308000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 set: (multiclass)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52D782-3391-4D1A-99F4-983C58E7CF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4077" y="1583074"/>
            <a:ext cx="6054821" cy="49098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1BBD4D-487B-4F5B-B68C-E69BAFA6A8D0}"/>
              </a:ext>
            </a:extLst>
          </p:cNvPr>
          <p:cNvSpPr txBox="1"/>
          <p:nvPr/>
        </p:nvSpPr>
        <p:spPr>
          <a:xfrm>
            <a:off x="9848898" y="6311900"/>
            <a:ext cx="1977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oreilly.com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 set: (multiclass)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D7A6A-4958-4DDB-94D2-64E02A31CB62}"/>
              </a:ext>
            </a:extLst>
          </p:cNvPr>
          <p:cNvGrpSpPr/>
          <p:nvPr/>
        </p:nvGrpSpPr>
        <p:grpSpPr>
          <a:xfrm>
            <a:off x="495080" y="1825625"/>
            <a:ext cx="11481674" cy="4573922"/>
            <a:chOff x="495080" y="1825625"/>
            <a:chExt cx="11481674" cy="457392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5AC4D8-E3DB-456D-8B94-18651BE9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1196" y="2511425"/>
              <a:ext cx="4460583" cy="3888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23179" y="1825625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V="1">
              <a:off x="6633321" y="2130425"/>
              <a:ext cx="1366058" cy="43523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23178" y="2816225"/>
              <a:ext cx="3036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 variable (and condition)</a:t>
              </a:r>
            </a:p>
          </p:txBody>
        </p:sp>
        <p:cxnSp>
          <p:nvCxnSpPr>
            <p:cNvPr id="9" name="Straight Arrow Connector 8"/>
            <p:cNvCxnSpPr>
              <a:cxnSpLocks/>
              <a:endCxn id="8" idx="1"/>
            </p:cNvCxnSpPr>
            <p:nvPr/>
          </p:nvCxnSpPr>
          <p:spPr>
            <a:xfrm>
              <a:off x="6489234" y="2700595"/>
              <a:ext cx="1433944" cy="3002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5080" y="2939964"/>
              <a:ext cx="2823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 of obs. in each class:</a:t>
              </a:r>
            </a:p>
            <a:p>
              <a:r>
                <a:rPr lang="en-US" dirty="0"/>
                <a:t>[</a:t>
              </a:r>
              <a:r>
                <a:rPr lang="en-US" dirty="0" err="1"/>
                <a:t>Setosa</a:t>
              </a:r>
              <a:r>
                <a:rPr lang="en-US" dirty="0"/>
                <a:t>, versicolor, virginica]</a:t>
              </a: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7866434" y="4838409"/>
              <a:ext cx="475692" cy="71284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342126" y="3785280"/>
              <a:ext cx="36346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Gini “impurity” index = </a:t>
              </a:r>
            </a:p>
            <a:p>
              <a:r>
                <a:rPr lang="en-US" dirty="0"/>
                <a:t>1 – [(0/46)</a:t>
              </a:r>
              <a:r>
                <a:rPr lang="en-US" baseline="30000" dirty="0"/>
                <a:t>2</a:t>
              </a:r>
              <a:r>
                <a:rPr lang="en-US" dirty="0"/>
                <a:t> + (1/46)</a:t>
              </a:r>
              <a:r>
                <a:rPr lang="en-US" baseline="30000" dirty="0"/>
                <a:t>2</a:t>
              </a:r>
              <a:r>
                <a:rPr lang="en-US" dirty="0"/>
                <a:t> + (45/46)</a:t>
              </a:r>
              <a:r>
                <a:rPr lang="en-US" baseline="30000" dirty="0"/>
                <a:t>2</a:t>
              </a:r>
              <a:r>
                <a:rPr lang="en-US" dirty="0"/>
                <a:t>]= 0.0425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87557C-DADA-4D88-A018-1E5BD36A7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968" y="4580493"/>
              <a:ext cx="6373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0A84F0-3B00-400B-A03A-21FF35DD6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4514" y="6187036"/>
              <a:ext cx="19063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5CA137-78D3-47E4-AF71-8D0B21760879}"/>
                </a:ext>
              </a:extLst>
            </p:cNvPr>
            <p:cNvSpPr txBox="1"/>
            <p:nvPr/>
          </p:nvSpPr>
          <p:spPr>
            <a:xfrm>
              <a:off x="1600255" y="600237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Classification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D5CA42-0808-40BA-9EA9-0ADB0FF80F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6834" y="3149679"/>
              <a:ext cx="1925413" cy="1134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68DE73-CE38-46E4-804E-D69EE8642DEC}"/>
                </a:ext>
              </a:extLst>
            </p:cNvPr>
            <p:cNvSpPr txBox="1"/>
            <p:nvPr/>
          </p:nvSpPr>
          <p:spPr>
            <a:xfrm>
              <a:off x="1174599" y="4192078"/>
              <a:ext cx="1772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Leaf node </a:t>
              </a:r>
            </a:p>
            <a:p>
              <a:r>
                <a:rPr lang="en-US" dirty="0"/>
                <a:t>(terminal node)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C1CED19-E432-43CC-8010-4E3B1A49E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180" y="4848770"/>
              <a:ext cx="1452884" cy="115229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AD8135-14AC-4469-9AA2-3FB5674FBD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6403" y="4755591"/>
              <a:ext cx="1884210" cy="94164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72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9"/>
            <a:ext cx="10363200" cy="11430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6137FEC7-6F53-48B5-9292-E257B1E46B2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4485" y="1733202"/>
            <a:ext cx="4064000" cy="32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A47F95-5126-4F0F-B651-D1A244DB6D1A}"/>
              </a:ext>
            </a:extLst>
          </p:cNvPr>
          <p:cNvSpPr txBox="1"/>
          <p:nvPr/>
        </p:nvSpPr>
        <p:spPr>
          <a:xfrm>
            <a:off x="304800" y="1157837"/>
            <a:ext cx="4509568" cy="1323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Consists of…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Nodes and Branches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Outcomes and Predictors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40CD3-8724-48DD-9EC0-9D4550B9E3A2}"/>
              </a:ext>
            </a:extLst>
          </p:cNvPr>
          <p:cNvSpPr txBox="1"/>
          <p:nvPr/>
        </p:nvSpPr>
        <p:spPr>
          <a:xfrm>
            <a:off x="9042400" y="1987764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38323-0AF5-4E27-94B4-149FE83E2E8F}"/>
              </a:ext>
            </a:extLst>
          </p:cNvPr>
          <p:cNvSpPr txBox="1"/>
          <p:nvPr/>
        </p:nvSpPr>
        <p:spPr>
          <a:xfrm>
            <a:off x="3657600" y="5266674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5452D2-4BF9-4314-B3D6-06760E0164A9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 flipV="1">
            <a:off x="6705600" y="1987764"/>
            <a:ext cx="2336800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FE66A4-21CA-4789-BCBB-CC3A8800E848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>
            <a:off x="7620000" y="2218597"/>
            <a:ext cx="1422400" cy="6985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2E6F40-EE39-4593-B6BA-A9C6D8D6C8C9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>
            <a:off x="6908800" y="2218597"/>
            <a:ext cx="2133600" cy="1553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5F8DD0-7DA9-4605-96C2-647DE1DB3CF1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7200" y="3163342"/>
            <a:ext cx="711200" cy="21511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DBD8C2-5C59-4280-AE20-6ECFF24FFC65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8722" y="4749801"/>
            <a:ext cx="587193" cy="564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E0FC29-DF68-48F7-826D-9050956D61CC}"/>
              </a:ext>
            </a:extLst>
          </p:cNvPr>
          <p:cNvCxnSpPr>
            <a:cxnSpLocks/>
            <a:stCxn id="18" idx="3"/>
          </p:cNvCxnSpPr>
          <p:nvPr/>
        </p:nvCxnSpPr>
        <p:spPr bwMode="auto">
          <a:xfrm flipV="1">
            <a:off x="5244894" y="4869323"/>
            <a:ext cx="1641194" cy="628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CA6824-3935-4632-95CD-1B7BDC899570}"/>
              </a:ext>
            </a:extLst>
          </p:cNvPr>
          <p:cNvCxnSpPr>
            <a:cxnSpLocks/>
          </p:cNvCxnSpPr>
          <p:nvPr/>
        </p:nvCxnSpPr>
        <p:spPr bwMode="auto">
          <a:xfrm flipV="1">
            <a:off x="5080472" y="3771620"/>
            <a:ext cx="2742728" cy="1542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72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5AC4D8-E3DB-456D-8B94-18651BE9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17" y="2209800"/>
            <a:ext cx="4460583" cy="3888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probabilities: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817" y="2890289"/>
            <a:ext cx="282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obs. in each class:</a:t>
            </a:r>
          </a:p>
          <a:p>
            <a:r>
              <a:rPr lang="en-US" dirty="0"/>
              <a:t>[</a:t>
            </a:r>
            <a:r>
              <a:rPr lang="en-US" dirty="0" err="1"/>
              <a:t>Setosa</a:t>
            </a:r>
            <a:r>
              <a:rPr lang="en-US" dirty="0"/>
              <a:t>, versicolor, virginica]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0A84F0-3B00-400B-A03A-21FF35DD66FB}"/>
              </a:ext>
            </a:extLst>
          </p:cNvPr>
          <p:cNvCxnSpPr>
            <a:cxnSpLocks/>
          </p:cNvCxnSpPr>
          <p:nvPr/>
        </p:nvCxnSpPr>
        <p:spPr>
          <a:xfrm flipH="1">
            <a:off x="4112029" y="5700745"/>
            <a:ext cx="919942" cy="1846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5CA137-78D3-47E4-AF71-8D0B21760879}"/>
              </a:ext>
            </a:extLst>
          </p:cNvPr>
          <p:cNvSpPr txBox="1"/>
          <p:nvPr/>
        </p:nvSpPr>
        <p:spPr>
          <a:xfrm>
            <a:off x="889060" y="5700745"/>
            <a:ext cx="2823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Setosa</a:t>
            </a:r>
            <a:r>
              <a:rPr lang="en-US" dirty="0"/>
              <a:t> probability: 0%</a:t>
            </a:r>
          </a:p>
          <a:p>
            <a:r>
              <a:rPr lang="en-US" dirty="0"/>
              <a:t>Versicolor probability: 91%</a:t>
            </a:r>
          </a:p>
          <a:p>
            <a:r>
              <a:rPr lang="en-US" dirty="0"/>
              <a:t>Virginica probability: 9%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D5CA42-0808-40BA-9EA9-0ADB0FF80F18}"/>
              </a:ext>
            </a:extLst>
          </p:cNvPr>
          <p:cNvCxnSpPr>
            <a:cxnSpLocks/>
          </p:cNvCxnSpPr>
          <p:nvPr/>
        </p:nvCxnSpPr>
        <p:spPr>
          <a:xfrm flipH="1">
            <a:off x="2914879" y="2963694"/>
            <a:ext cx="1832219" cy="1411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68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splits cause overfitting: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63601" y="3281082"/>
            <a:ext cx="3486940" cy="281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04" y="3281082"/>
            <a:ext cx="4308696" cy="279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813176" y="4504862"/>
            <a:ext cx="29404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722662" y="4504862"/>
            <a:ext cx="0" cy="1133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88944" y="3370924"/>
            <a:ext cx="0" cy="1133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16347" y="3370924"/>
            <a:ext cx="104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versus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0236" y="2752165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Overfitting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42094" y="2752165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Fewer splits?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“Regularization” (restrictions) using hyperparameters:</a:t>
            </a:r>
          </a:p>
          <a:p>
            <a:r>
              <a:rPr lang="en-US" b="1" dirty="0" err="1"/>
              <a:t>Max_depth</a:t>
            </a:r>
            <a:r>
              <a:rPr lang="en-US" dirty="0"/>
              <a:t>: how far can the tree go (default is unlimited)</a:t>
            </a:r>
          </a:p>
          <a:p>
            <a:r>
              <a:rPr lang="en-US" b="1" dirty="0" err="1"/>
              <a:t>Min_samples_split</a:t>
            </a:r>
            <a:r>
              <a:rPr lang="en-US" dirty="0"/>
              <a:t>: min # of obs. a node must have before a split</a:t>
            </a:r>
          </a:p>
          <a:p>
            <a:r>
              <a:rPr lang="en-US" b="1" dirty="0" err="1"/>
              <a:t>Min_samples_leaf</a:t>
            </a:r>
            <a:r>
              <a:rPr lang="en-US" dirty="0"/>
              <a:t>: min # of obs. a leaf node must have</a:t>
            </a:r>
          </a:p>
          <a:p>
            <a:r>
              <a:rPr lang="en-US" b="1" dirty="0" err="1"/>
              <a:t>Min_weight_fraction_leaf</a:t>
            </a:r>
            <a:r>
              <a:rPr lang="en-US" dirty="0"/>
              <a:t>: fraction of </a:t>
            </a:r>
            <a:r>
              <a:rPr lang="en-US" dirty="0" err="1"/>
              <a:t>min_samples_leaf</a:t>
            </a:r>
            <a:endParaRPr lang="en-US" dirty="0"/>
          </a:p>
          <a:p>
            <a:r>
              <a:rPr lang="en-US" b="1" dirty="0" err="1"/>
              <a:t>Max_leaf_nodes</a:t>
            </a:r>
            <a:r>
              <a:rPr lang="en-US" dirty="0"/>
              <a:t>: max # </a:t>
            </a:r>
            <a:r>
              <a:rPr lang="en-US"/>
              <a:t>of leaf </a:t>
            </a:r>
            <a:r>
              <a:rPr lang="en-US" dirty="0"/>
              <a:t>nodes</a:t>
            </a:r>
          </a:p>
          <a:p>
            <a:r>
              <a:rPr lang="en-US" b="1" dirty="0" err="1"/>
              <a:t>Max_features</a:t>
            </a:r>
            <a:r>
              <a:rPr lang="en-US" dirty="0"/>
              <a:t>: max # of features examined at each node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DD19C-5F26-4174-B69A-920B3C58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73" y="2022234"/>
            <a:ext cx="9641004" cy="34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code in Python:</a:t>
            </a:r>
            <a:endParaRPr lang="en-US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36" y="3177751"/>
            <a:ext cx="4188608" cy="256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100934" y="28715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Optimal size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97291" y="3319143"/>
            <a:ext cx="0" cy="202513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0838" y="2764580"/>
          <a:ext cx="3786255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Tree size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Training error</a:t>
                      </a:r>
                      <a:r>
                        <a:rPr lang="en-US" sz="1600" b="1" baseline="0" dirty="0"/>
                        <a:t> rate</a:t>
                      </a:r>
                      <a:endParaRPr lang="en-US" sz="16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Validation error rate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1.47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1.16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1.70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3110" y="3555405"/>
            <a:ext cx="139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(validation data)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-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is continuous</a:t>
            </a:r>
          </a:p>
          <a:p>
            <a:r>
              <a:rPr lang="en-US" dirty="0"/>
              <a:t>Procedure is the same:</a:t>
            </a:r>
          </a:p>
          <a:p>
            <a:pPr lvl="1"/>
            <a:r>
              <a:rPr lang="en-US" dirty="0"/>
              <a:t>Create splits</a:t>
            </a:r>
          </a:p>
          <a:p>
            <a:pPr lvl="1"/>
            <a:r>
              <a:rPr lang="en-US" dirty="0"/>
              <a:t>Instead of "impurity", minimize mean squared error</a:t>
            </a:r>
          </a:p>
          <a:p>
            <a:pPr lvl="1"/>
            <a:r>
              <a:rPr lang="en-US" dirty="0"/>
              <a:t>Take the "</a:t>
            </a:r>
            <a:r>
              <a:rPr lang="en-US" u="sng" dirty="0"/>
              <a:t>average</a:t>
            </a:r>
            <a:r>
              <a:rPr lang="en-US" dirty="0"/>
              <a:t>" of the target variable in the leaf node</a:t>
            </a:r>
          </a:p>
          <a:p>
            <a:endParaRPr lang="en-US" dirty="0"/>
          </a:p>
          <a:p>
            <a:r>
              <a:rPr lang="en-US" dirty="0"/>
              <a:t>Disadvantage of Regression Trees: </a:t>
            </a:r>
            <a:r>
              <a:rPr lang="en-US" u="sng" dirty="0"/>
              <a:t>they generate the same value for each observation at the leaf node!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Decision Tree –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(Consider this the TRAIN set)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671" y="516132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9067800" y="4551724"/>
            <a:ext cx="1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5972152" y="3486582"/>
            <a:ext cx="215153" cy="2524732"/>
          </a:xfrm>
          <a:prstGeom prst="rightBrace">
            <a:avLst>
              <a:gd name="adj1" fmla="val 437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47129" y="4976659"/>
            <a:ext cx="201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predictors</a:t>
            </a:r>
          </a:p>
          <a:p>
            <a:r>
              <a:rPr lang="en-US" dirty="0"/>
              <a:t>(two dimensions)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1670" y="553065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(price of mower)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2506" y="2590787"/>
            <a:ext cx="6826623" cy="1959159"/>
            <a:chOff x="1268505" y="2590786"/>
            <a:chExt cx="6826623" cy="1959159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505" y="2590786"/>
              <a:ext cx="6826623" cy="19591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974541" y="2590786"/>
              <a:ext cx="112058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Value of Mower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52447" y="3164541"/>
              <a:ext cx="744072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$4,000</a:t>
              </a:r>
            </a:p>
            <a:p>
              <a:r>
                <a:rPr lang="en-US" sz="1400" dirty="0"/>
                <a:t>$3,000</a:t>
              </a:r>
            </a:p>
            <a:p>
              <a:r>
                <a:rPr lang="en-US" sz="1400" dirty="0"/>
                <a:t>$2,500</a:t>
              </a:r>
            </a:p>
            <a:p>
              <a:r>
                <a:rPr lang="en-US" sz="1400" dirty="0"/>
                <a:t>$1,500</a:t>
              </a:r>
            </a:p>
            <a:p>
              <a:r>
                <a:rPr lang="en-US" sz="1400" dirty="0"/>
                <a:t>$4,500</a:t>
              </a:r>
            </a:p>
            <a:p>
              <a:r>
                <a:rPr lang="en-US" sz="1400" dirty="0"/>
                <a:t>$5,200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Decision Tree –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9093" y="2549735"/>
            <a:ext cx="3771449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>
            <a:off x="2167670" y="3873907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229551" y="3873908"/>
            <a:ext cx="0" cy="1228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85900" y="2322567"/>
            <a:ext cx="4584924" cy="3161377"/>
            <a:chOff x="4254276" y="1924050"/>
            <a:chExt cx="4737324" cy="3612777"/>
          </a:xfrm>
        </p:grpSpPr>
        <p:sp>
          <p:nvSpPr>
            <p:cNvPr id="22" name="Rectangle 21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Ave=$6,240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3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Ave=$3,250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37" name="Straight Arrow Connector 36"/>
            <p:cNvCxnSpPr>
              <a:endCxn id="33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sp>
        <p:nvSpPr>
          <p:cNvPr id="3" name="Cross 2"/>
          <p:cNvSpPr/>
          <p:nvPr/>
        </p:nvSpPr>
        <p:spPr>
          <a:xfrm rot="2782620">
            <a:off x="4405314" y="344321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82620">
            <a:off x="4076701" y="3104102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82620">
            <a:off x="4021460" y="358944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82620">
            <a:off x="3652366" y="359116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43"/>
          <p:cNvSpPr/>
          <p:nvPr/>
        </p:nvSpPr>
        <p:spPr>
          <a:xfrm rot="2782620">
            <a:off x="3836730" y="366822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 rot="2782620">
            <a:off x="3508118" y="3254744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/>
          <p:cNvSpPr/>
          <p:nvPr/>
        </p:nvSpPr>
        <p:spPr>
          <a:xfrm rot="2782620">
            <a:off x="3403403" y="3427820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/>
          <p:cNvSpPr/>
          <p:nvPr/>
        </p:nvSpPr>
        <p:spPr>
          <a:xfrm rot="2782620">
            <a:off x="3122416" y="344174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782620">
            <a:off x="3070028" y="318943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782620">
            <a:off x="2830056" y="3515668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 rot="2782620">
            <a:off x="2441913" y="388738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 rot="2782620">
            <a:off x="3005940" y="408431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/>
          <p:cNvSpPr/>
          <p:nvPr/>
        </p:nvSpPr>
        <p:spPr>
          <a:xfrm rot="2782620">
            <a:off x="3356725" y="392904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782620">
            <a:off x="3554455" y="392904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 rot="2782620">
            <a:off x="3508118" y="416580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/>
          <p:cNvSpPr/>
          <p:nvPr/>
        </p:nvSpPr>
        <p:spPr>
          <a:xfrm rot="2782620">
            <a:off x="3324542" y="440620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/>
          <p:cNvSpPr/>
          <p:nvPr/>
        </p:nvSpPr>
        <p:spPr>
          <a:xfrm rot="2782620">
            <a:off x="2950041" y="4324715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82620">
            <a:off x="3434468" y="4646611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82620">
            <a:off x="4067176" y="402621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782620">
            <a:off x="4226638" y="4197944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82620">
            <a:off x="4899154" y="370880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/>
          <p:cNvSpPr/>
          <p:nvPr/>
        </p:nvSpPr>
        <p:spPr>
          <a:xfrm rot="2782620">
            <a:off x="4876719" y="4084358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782620">
            <a:off x="4213142" y="2877750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 rot="2782620">
            <a:off x="3100117" y="4792715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17153" y="4351544"/>
            <a:ext cx="624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$3,500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08545" y="4247586"/>
            <a:ext cx="61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$3,000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A15C28-8F88-49DF-B5BC-CCA3B8A4EE5F}"/>
              </a:ext>
            </a:extLst>
          </p:cNvPr>
          <p:cNvSpPr txBox="1"/>
          <p:nvPr/>
        </p:nvSpPr>
        <p:spPr>
          <a:xfrm>
            <a:off x="2670371" y="4494962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2D4B4F-F1AC-42E5-9BA1-C89C6D011BCC}"/>
              </a:ext>
            </a:extLst>
          </p:cNvPr>
          <p:cNvSpPr txBox="1"/>
          <p:nvPr/>
        </p:nvSpPr>
        <p:spPr>
          <a:xfrm>
            <a:off x="3564224" y="4630255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830BC3-B533-4B33-B28A-7F658AFAA736}"/>
              </a:ext>
            </a:extLst>
          </p:cNvPr>
          <p:cNvSpPr txBox="1"/>
          <p:nvPr/>
        </p:nvSpPr>
        <p:spPr>
          <a:xfrm>
            <a:off x="3500771" y="4318626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$11,000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BEE34A-8BAD-4BCC-93EA-5ABABB696F39}"/>
              </a:ext>
            </a:extLst>
          </p:cNvPr>
          <p:cNvSpPr txBox="1"/>
          <p:nvPr/>
        </p:nvSpPr>
        <p:spPr>
          <a:xfrm>
            <a:off x="4652831" y="3477147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$1,000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7378EC-543D-4E2B-A4B1-76D02475FF60}"/>
              </a:ext>
            </a:extLst>
          </p:cNvPr>
          <p:cNvSpPr txBox="1"/>
          <p:nvPr/>
        </p:nvSpPr>
        <p:spPr>
          <a:xfrm>
            <a:off x="3829474" y="3384316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$1,500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6297B5-642B-49FA-AFFC-F8C5335B41C1}"/>
              </a:ext>
            </a:extLst>
          </p:cNvPr>
          <p:cNvSpPr txBox="1"/>
          <p:nvPr/>
        </p:nvSpPr>
        <p:spPr>
          <a:xfrm>
            <a:off x="4335266" y="2826481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$1,200</a:t>
            </a:r>
          </a:p>
        </p:txBody>
      </p:sp>
    </p:spTree>
    <p:extLst>
      <p:ext uri="{BB962C8B-B14F-4D97-AF65-F5344CB8AC3E}">
        <p14:creationId xmlns:p14="http://schemas.microsoft.com/office/powerpoint/2010/main" val="2506878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2379-5012-41FC-B974-499C1258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Fit Non-linear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3C528-D92F-4180-B141-40247D17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01" y="1690688"/>
            <a:ext cx="6619923" cy="2381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7BB6D-62EB-476E-89F2-E2CB7B22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01" y="4071955"/>
            <a:ext cx="6643736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76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Accurate and good prediction</a:t>
            </a:r>
          </a:p>
          <a:p>
            <a:r>
              <a:rPr lang="en-US" dirty="0"/>
              <a:t>Very easy to use</a:t>
            </a:r>
          </a:p>
          <a:p>
            <a:r>
              <a:rPr lang="en-US" dirty="0"/>
              <a:t>Creates understandable rules (</a:t>
            </a:r>
            <a:r>
              <a:rPr lang="en-US"/>
              <a:t>white box)</a:t>
            </a:r>
            <a:endParaRPr lang="en-US" dirty="0"/>
          </a:p>
          <a:p>
            <a:r>
              <a:rPr lang="en-US" dirty="0"/>
              <a:t>Can be used for variable reduction (choose only the variables used for splits)</a:t>
            </a:r>
          </a:p>
          <a:p>
            <a:r>
              <a:rPr lang="en-US" dirty="0"/>
              <a:t>Performs variable selection automatically</a:t>
            </a:r>
          </a:p>
          <a:p>
            <a:r>
              <a:rPr lang="en-US" dirty="0"/>
              <a:t>Not sensitive to outliers</a:t>
            </a:r>
          </a:p>
          <a:p>
            <a:r>
              <a:rPr lang="en-US" dirty="0"/>
              <a:t>Can detect various non-linear relationships</a:t>
            </a:r>
          </a:p>
          <a:p>
            <a:r>
              <a:rPr lang="en-US" dirty="0"/>
              <a:t>Can handle missing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9"/>
            <a:ext cx="10363200" cy="11430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6137FEC7-6F53-48B5-9292-E257B1E46B2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4485" y="1733202"/>
            <a:ext cx="4064000" cy="32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67AA2-3B48-4143-8938-BFEEC8C50CED}"/>
              </a:ext>
            </a:extLst>
          </p:cNvPr>
          <p:cNvSpPr txBox="1"/>
          <p:nvPr/>
        </p:nvSpPr>
        <p:spPr>
          <a:xfrm>
            <a:off x="2579254" y="2801737"/>
            <a:ext cx="93658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A94E2-C305-4BFD-BB98-24B4771AE854}"/>
              </a:ext>
            </a:extLst>
          </p:cNvPr>
          <p:cNvSpPr txBox="1"/>
          <p:nvPr/>
        </p:nvSpPr>
        <p:spPr>
          <a:xfrm>
            <a:off x="2679134" y="3724908"/>
            <a:ext cx="98574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7D3D8-1E7B-48BB-9276-062125A645BE}"/>
              </a:ext>
            </a:extLst>
          </p:cNvPr>
          <p:cNvSpPr txBox="1"/>
          <p:nvPr/>
        </p:nvSpPr>
        <p:spPr>
          <a:xfrm>
            <a:off x="2387601" y="3341441"/>
            <a:ext cx="119947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Nodes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421EB-D4A9-4E32-A8B8-C4A74F6320B6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3587074" y="2850801"/>
            <a:ext cx="3129412" cy="6189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31F2F-3639-474F-A9BF-D6128091217B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587074" y="3469714"/>
            <a:ext cx="2418212" cy="3970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00C744-B56B-4B34-853C-A7EE37B00A24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3664874" y="2952401"/>
            <a:ext cx="1121212" cy="900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7708A6-5496-4F36-869B-DC32FA5F0DAE}"/>
              </a:ext>
            </a:extLst>
          </p:cNvPr>
          <p:cNvCxnSpPr>
            <a:cxnSpLocks/>
          </p:cNvCxnSpPr>
          <p:nvPr/>
        </p:nvCxnSpPr>
        <p:spPr bwMode="auto">
          <a:xfrm>
            <a:off x="3664874" y="3868538"/>
            <a:ext cx="1715681" cy="811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D3806E-0977-4C0B-BD77-63B4E9CC4A47}"/>
              </a:ext>
            </a:extLst>
          </p:cNvPr>
          <p:cNvCxnSpPr>
            <a:cxnSpLocks/>
          </p:cNvCxnSpPr>
          <p:nvPr/>
        </p:nvCxnSpPr>
        <p:spPr bwMode="auto">
          <a:xfrm>
            <a:off x="3687449" y="3866802"/>
            <a:ext cx="3225776" cy="735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DAA180-CBBD-43E8-A2AC-3D299E334E0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3664874" y="3853181"/>
            <a:ext cx="4169212" cy="63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D9914D-2957-48D8-AE47-29D6088A2909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3515835" y="2038001"/>
            <a:ext cx="2184651" cy="892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88349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only horizontal or vertical lines. Cannot use diagonal lines.</a:t>
            </a:r>
          </a:p>
          <a:p>
            <a:r>
              <a:rPr lang="en-US" dirty="0"/>
              <a:t>Requires large data sets</a:t>
            </a:r>
          </a:p>
          <a:p>
            <a:r>
              <a:rPr lang="en-US" dirty="0"/>
              <a:t>Can be computationally expensive</a:t>
            </a:r>
          </a:p>
          <a:p>
            <a:r>
              <a:rPr lang="en-US" dirty="0">
                <a:solidFill>
                  <a:srgbClr val="FF0000"/>
                </a:solidFill>
              </a:rPr>
              <a:t>Susceptible to overfitting!!!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But we have ways of addressing this!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decision trees used for classiﬁcation?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5002" y="1844188"/>
            <a:ext cx="7721997" cy="35307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05601" y="3178693"/>
            <a:ext cx="3251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whether a tax filer has cheated in his/her taxes</a:t>
            </a:r>
          </a:p>
        </p:txBody>
      </p:sp>
    </p:spTree>
    <p:extLst>
      <p:ext uri="{BB962C8B-B14F-4D97-AF65-F5344CB8AC3E}">
        <p14:creationId xmlns:p14="http://schemas.microsoft.com/office/powerpoint/2010/main" val="149642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0687" y="1660525"/>
            <a:ext cx="717697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9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1847" y="1660525"/>
            <a:ext cx="73746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197" y="1660525"/>
            <a:ext cx="75679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06240"/>
      </p:ext>
    </p:extLst>
  </p:cSld>
  <p:clrMapOvr>
    <a:masterClrMapping/>
  </p:clrMapOvr>
</p:sld>
</file>

<file path=ppt/theme/theme1.xml><?xml version="1.0" encoding="utf-8"?>
<a:theme xmlns:a="http://schemas.openxmlformats.org/drawingml/2006/main" name="1 - Chapter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Chapter 5</Template>
  <TotalTime>2611</TotalTime>
  <Words>1910</Words>
  <Application>Microsoft Macintosh PowerPoint</Application>
  <PresentationFormat>Widescreen</PresentationFormat>
  <Paragraphs>489</Paragraphs>
  <Slides>50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</vt:lpstr>
      <vt:lpstr>Univers 65</vt:lpstr>
      <vt:lpstr>1 - Chapter 5</vt:lpstr>
      <vt:lpstr> Decision Trees</vt:lpstr>
      <vt:lpstr>Introduction</vt:lpstr>
      <vt:lpstr>Decision Tree</vt:lpstr>
      <vt:lpstr>Decision Tree</vt:lpstr>
      <vt:lpstr>Decision Tree</vt:lpstr>
      <vt:lpstr>How are decision trees used for classiﬁcation?</vt:lpstr>
      <vt:lpstr>How to Use the Decision Tree?</vt:lpstr>
      <vt:lpstr>How to Use the Decision Tree?</vt:lpstr>
      <vt:lpstr>How to Use the Decision Tree?</vt:lpstr>
      <vt:lpstr>How to Use the Decision Tree?</vt:lpstr>
      <vt:lpstr>How to Use the Decision Tree?</vt:lpstr>
      <vt:lpstr>How to Use the Decision Tree?</vt:lpstr>
      <vt:lpstr>Question</vt:lpstr>
      <vt:lpstr>How to create/build decision tree</vt:lpstr>
      <vt:lpstr>Building tree</vt:lpstr>
      <vt:lpstr>Building tree</vt:lpstr>
      <vt:lpstr>Information gain as means of selecting nodes</vt:lpstr>
      <vt:lpstr>How we quantify information gain?</vt:lpstr>
      <vt:lpstr>Two common measures</vt:lpstr>
      <vt:lpstr>Using Gini Index</vt:lpstr>
      <vt:lpstr>Using Gini Index</vt:lpstr>
      <vt:lpstr>Select node with greatest gain</vt:lpstr>
      <vt:lpstr>Two common measures</vt:lpstr>
      <vt:lpstr>Using Entropy Loss</vt:lpstr>
      <vt:lpstr>Using Entropy Loss</vt:lpstr>
      <vt:lpstr>Select node with greatest Entropy loss</vt:lpstr>
      <vt:lpstr>“Recursive” Keep going until we either get a perfect fit, or we run out of features</vt:lpstr>
      <vt:lpstr>Why use Decision Tree?</vt:lpstr>
      <vt:lpstr>Classification Task – Example2</vt:lpstr>
      <vt:lpstr>Classification Task - Example</vt:lpstr>
      <vt:lpstr>Classification Task - Example</vt:lpstr>
      <vt:lpstr>Classification Task - Example</vt:lpstr>
      <vt:lpstr>Classification Task - Example</vt:lpstr>
      <vt:lpstr>Classification Task - Example</vt:lpstr>
      <vt:lpstr>Classification Task - Example</vt:lpstr>
      <vt:lpstr>Recursive Partitioning (CART)</vt:lpstr>
      <vt:lpstr>Recursive Partitioning (CART)</vt:lpstr>
      <vt:lpstr>Tree Structure – SciKit version</vt:lpstr>
      <vt:lpstr>Tree Structure – SciKit version</vt:lpstr>
      <vt:lpstr>Tree Structure – SciKit version</vt:lpstr>
      <vt:lpstr>Overfitting</vt:lpstr>
      <vt:lpstr>How to Avoid Overfitting</vt:lpstr>
      <vt:lpstr>Regularization</vt:lpstr>
      <vt:lpstr>Avoid Overfitting</vt:lpstr>
      <vt:lpstr>Decision Trees - Regression</vt:lpstr>
      <vt:lpstr>Prediction Decision Tree – Example</vt:lpstr>
      <vt:lpstr>Prediction Decision Tree – Example</vt:lpstr>
      <vt:lpstr>Can Fit Non-linear Models</vt:lpstr>
      <vt:lpstr>Advantages of Trees</vt:lpstr>
      <vt:lpstr>Disadvantages of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– Decision Trees</dc:title>
  <dc:creator/>
  <cp:lastModifiedBy>Timothy Smith</cp:lastModifiedBy>
  <cp:revision>156</cp:revision>
  <dcterms:created xsi:type="dcterms:W3CDTF">2006-08-16T00:00:00Z</dcterms:created>
  <dcterms:modified xsi:type="dcterms:W3CDTF">2023-02-28T15:55:53Z</dcterms:modified>
</cp:coreProperties>
</file>