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26"/>
  </p:notesMasterIdLst>
  <p:sldIdLst>
    <p:sldId id="257" r:id="rId5"/>
    <p:sldId id="258" r:id="rId6"/>
    <p:sldId id="259" r:id="rId7"/>
    <p:sldId id="288" r:id="rId8"/>
    <p:sldId id="262" r:id="rId9"/>
    <p:sldId id="289" r:id="rId10"/>
    <p:sldId id="270" r:id="rId11"/>
    <p:sldId id="271" r:id="rId12"/>
    <p:sldId id="272" r:id="rId13"/>
    <p:sldId id="273" r:id="rId14"/>
    <p:sldId id="279" r:id="rId15"/>
    <p:sldId id="280" r:id="rId16"/>
    <p:sldId id="281" r:id="rId17"/>
    <p:sldId id="282" r:id="rId18"/>
    <p:sldId id="283" r:id="rId19"/>
    <p:sldId id="275" r:id="rId20"/>
    <p:sldId id="287" r:id="rId21"/>
    <p:sldId id="267"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78055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87255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7E254F1-4415-47BF-9E91-C5D4B9A33350}" type="slidenum">
              <a:rPr lang="en-IN" smtClean="0"/>
              <a:t>20</a:t>
            </a:fld>
            <a:endParaRPr lang="en-IN"/>
          </a:p>
        </p:txBody>
      </p:sp>
    </p:spTree>
    <p:extLst>
      <p:ext uri="{BB962C8B-B14F-4D97-AF65-F5344CB8AC3E}">
        <p14:creationId xmlns:p14="http://schemas.microsoft.com/office/powerpoint/2010/main" val="412931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0850-C4BF-ED10-403E-B7B192DFA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8336710-36C3-8AC9-5774-53F70830D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D8DFDD51-E4C8-79F8-AB3F-59E97B00FFC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a:extLst>
              <a:ext uri="{FF2B5EF4-FFF2-40B4-BE49-F238E27FC236}">
                <a16:creationId xmlns:a16="http://schemas.microsoft.com/office/drawing/2014/main" id="{754776FD-D05A-B684-DB79-1ECE544D2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C6746-343F-D79E-AE66-DDFA73DE2646}"/>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018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23AA-EC89-9A6F-837E-70F0BA0FBD84}"/>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E7734138-B954-54F5-72DA-7270F8F70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DA01E3-3281-AD5A-BC6E-C72F747B192E}"/>
              </a:ext>
            </a:extLst>
          </p:cNvPr>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a:extLst>
              <a:ext uri="{FF2B5EF4-FFF2-40B4-BE49-F238E27FC236}">
                <a16:creationId xmlns:a16="http://schemas.microsoft.com/office/drawing/2014/main" id="{CE903A97-6D8D-B5A2-A6AE-250555B7D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E8DDC-0BC8-4160-42BE-639096A08A5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180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EAB91-3EAE-DB49-2EAA-4A9A6192A6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94EE7A0-680E-1EE9-CC43-4EFE2B2D17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B9DB420-F65C-B17B-2C28-0F7DC036E41B}"/>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5" name="Footer Placeholder 4">
            <a:extLst>
              <a:ext uri="{FF2B5EF4-FFF2-40B4-BE49-F238E27FC236}">
                <a16:creationId xmlns:a16="http://schemas.microsoft.com/office/drawing/2014/main" id="{58F43FEB-8927-0F82-6528-C24C03177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60E60-1EEF-DF39-BC5C-5E5639E98441}"/>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727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9034-2BEA-984C-7857-1003D5D6535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C43952A-EAA0-1348-46F1-E71A68729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BBB89F6-1FDF-4DA3-1394-7999D3491919}"/>
              </a:ext>
            </a:extLst>
          </p:cNvPr>
          <p:cNvSpPr>
            <a:spLocks noGrp="1"/>
          </p:cNvSpPr>
          <p:nvPr>
            <p:ph type="dt" sz="half" idx="10"/>
          </p:nvPr>
        </p:nvSpPr>
        <p:spPr/>
        <p:txBody>
          <a:bodyPr/>
          <a:lstStyle/>
          <a:p>
            <a:fld id="{78DD82B9-B8EE-4375-B6FF-88FA6ABB15D9}" type="datetime1">
              <a:rPr lang="en-US" smtClean="0"/>
              <a:t>7/25/2024</a:t>
            </a:fld>
            <a:endParaRPr lang="en-US"/>
          </a:p>
        </p:txBody>
      </p:sp>
      <p:sp>
        <p:nvSpPr>
          <p:cNvPr id="5" name="Footer Placeholder 4">
            <a:extLst>
              <a:ext uri="{FF2B5EF4-FFF2-40B4-BE49-F238E27FC236}">
                <a16:creationId xmlns:a16="http://schemas.microsoft.com/office/drawing/2014/main" id="{9061DAA3-6B1C-9301-4307-A8983903A2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53A583-6A98-F899-832C-6A3769E26A6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835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344C-FE0E-3ABF-3435-FB87F5B74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BFC8F62A-681F-DEEA-A050-021EC8CBA0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4E920-2E08-E097-89C9-B5062FF574A3}"/>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5" name="Footer Placeholder 4">
            <a:extLst>
              <a:ext uri="{FF2B5EF4-FFF2-40B4-BE49-F238E27FC236}">
                <a16:creationId xmlns:a16="http://schemas.microsoft.com/office/drawing/2014/main" id="{B8D24844-44A5-6BE6-BDAF-107493956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C79C3-CED5-5A5D-999B-6D0F58FEABDD}"/>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684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8767-443F-8C27-9887-AC560B42E7F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DB73116-BD1D-3C7D-38D2-2CDCB9AAA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C9E3738-EB8A-C77A-BBE4-408EBBFDC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CEA796DD-9297-6AD8-CB9B-9D8896CD2A71}"/>
              </a:ext>
            </a:extLst>
          </p:cNvPr>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a:extLst>
              <a:ext uri="{FF2B5EF4-FFF2-40B4-BE49-F238E27FC236}">
                <a16:creationId xmlns:a16="http://schemas.microsoft.com/office/drawing/2014/main" id="{A4E94333-4BCB-376E-740C-5363B9610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C4FE-5BF2-1DF3-DFF6-9ABF5603883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560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C418-803F-2B78-7B8D-3D6B4B1C03B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0E6EE9F-2094-4C01-E64F-6D70BF989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C4645B-F453-989C-F990-98D560947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0251F6E2-D4E7-423D-A063-35E5B8E2C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633AB-48C8-D1B5-641C-25A3C67C77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4E59BF13-0D32-1182-8C76-E6229FC6C442}"/>
              </a:ext>
            </a:extLst>
          </p:cNvPr>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a:extLst>
              <a:ext uri="{FF2B5EF4-FFF2-40B4-BE49-F238E27FC236}">
                <a16:creationId xmlns:a16="http://schemas.microsoft.com/office/drawing/2014/main" id="{386718B6-F399-16C0-90BE-BFF8AAF7CF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11C7-3C33-8BB0-3696-BE2FE07A5E36}"/>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3185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337-B224-C436-6F11-B5EF4F24E19C}"/>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8FE062F8-8D1F-FBF0-F6AE-6CAE4FD9B3E2}"/>
              </a:ext>
            </a:extLst>
          </p:cNvPr>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a:extLst>
              <a:ext uri="{FF2B5EF4-FFF2-40B4-BE49-F238E27FC236}">
                <a16:creationId xmlns:a16="http://schemas.microsoft.com/office/drawing/2014/main" id="{9A9F9366-B739-9603-A745-EDB1BE389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4334B-C173-35EB-2161-D195DDB8199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838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48DD5-5D13-30B1-7C99-53EB300FB2DA}"/>
              </a:ext>
            </a:extLst>
          </p:cNvPr>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a:extLst>
              <a:ext uri="{FF2B5EF4-FFF2-40B4-BE49-F238E27FC236}">
                <a16:creationId xmlns:a16="http://schemas.microsoft.com/office/drawing/2014/main" id="{D576D8D4-4FAA-1144-A3D8-814E99A703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ABEED8-AFF9-A91A-9DD7-30971AC0BD4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3218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E783-F5F4-15A2-1CF3-C7A8D833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20119ACC-4427-A47C-D77A-F821C821E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B64E82A7-5EAC-8F46-BA14-9B81A84F9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02DEF-7CA8-7B72-C021-73789F2BC189}"/>
              </a:ext>
            </a:extLst>
          </p:cNvPr>
          <p:cNvSpPr>
            <a:spLocks noGrp="1"/>
          </p:cNvSpPr>
          <p:nvPr>
            <p:ph type="dt" sz="half" idx="10"/>
          </p:nvPr>
        </p:nvSpPr>
        <p:spPr/>
        <p:txBody>
          <a:bodyPr/>
          <a:lstStyle/>
          <a:p>
            <a:fld id="{D82884F1-FFEA-405F-9602-3DCA865EDA4E}" type="datetime1">
              <a:rPr lang="en-US" smtClean="0"/>
              <a:t>7/25/2024</a:t>
            </a:fld>
            <a:endParaRPr lang="en-US"/>
          </a:p>
        </p:txBody>
      </p:sp>
      <p:sp>
        <p:nvSpPr>
          <p:cNvPr id="6" name="Footer Placeholder 5">
            <a:extLst>
              <a:ext uri="{FF2B5EF4-FFF2-40B4-BE49-F238E27FC236}">
                <a16:creationId xmlns:a16="http://schemas.microsoft.com/office/drawing/2014/main" id="{3A4A6425-1EAF-0575-F332-5F2DEC179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7D0D9-4603-D2FC-2AB4-F3E52A706D8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001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BC74-B592-E16E-DCCB-F0C1B4CDE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C6A5D02-086B-ACE2-17D6-0D46AA693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AE53CCAD-D928-ACB0-2392-DC16D93BA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78EF7-A7EA-0A1A-5483-A7D3B2302746}"/>
              </a:ext>
            </a:extLst>
          </p:cNvPr>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a:extLst>
              <a:ext uri="{FF2B5EF4-FFF2-40B4-BE49-F238E27FC236}">
                <a16:creationId xmlns:a16="http://schemas.microsoft.com/office/drawing/2014/main" id="{DCED2535-57BD-51A1-2F71-DBB0DE217BBA}"/>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5D9AE79E-3D53-00C1-1DB4-28412834DCF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23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FC79B-7F72-3C0C-E44F-D8C94D47A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2B6EE0FC-A967-6420-EA65-D6DAA6734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4A490F6-1953-26FF-3CE3-B57CFEE34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291B17-9318-49DB-B28B-6E5994AE9581}" type="datetime1">
              <a:rPr lang="en-US" smtClean="0"/>
              <a:t>7/25/2024</a:t>
            </a:fld>
            <a:endParaRPr lang="en-US"/>
          </a:p>
        </p:txBody>
      </p:sp>
      <p:sp>
        <p:nvSpPr>
          <p:cNvPr id="5" name="Footer Placeholder 4">
            <a:extLst>
              <a:ext uri="{FF2B5EF4-FFF2-40B4-BE49-F238E27FC236}">
                <a16:creationId xmlns:a16="http://schemas.microsoft.com/office/drawing/2014/main" id="{D44ECC43-60BA-71C1-8170-7CA503651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2A260E0-1F9B-46EE-A8F3-A65483101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0219570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hyperlink" Target="https://www.ibm.com/docs/en/db2oc?topic=procedures-linear-regressio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jupyter.org/" TargetMode="External"/><Relationship Id="rId5" Type="http://schemas.openxmlformats.org/officeDocument/2006/relationships/hyperlink" Target="https://colab.research.google.com/" TargetMode="External"/><Relationship Id="rId4" Type="http://schemas.openxmlformats.org/officeDocument/2006/relationships/hyperlink" Target="https://colab.research.google.com/drive/1SReqmEYISZ9BJsjzEYHp5kGwxTyrqyFR?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p:cNvSpPr>
          <p:nvPr/>
        </p:nvSpPr>
        <p:spPr>
          <a:xfrm>
            <a:off x="1038443" y="2347683"/>
            <a:ext cx="10349367" cy="440796"/>
          </a:xfrm>
          <a:prstGeom prst="rect">
            <a:avLst/>
          </a:prstGeom>
        </p:spPr>
        <p:txBody>
          <a:bodyPr>
            <a:normAutofit/>
          </a:bodyPr>
          <a:lstStyle/>
          <a:p>
            <a:pPr defTabSz="859536">
              <a:spcAft>
                <a:spcPts val="600"/>
              </a:spcAft>
            </a:pPr>
            <a:r>
              <a:rPr lang="en-GB" sz="1692" kern="1200">
                <a:solidFill>
                  <a:schemeClr val="tx1"/>
                </a:solidFill>
                <a:latin typeface="Times New Roman" panose="02020603050405020304" pitchFamily="18" charset="0"/>
                <a:ea typeface="+mn-ea"/>
                <a:cs typeface="Times New Roman" panose="02020603050405020304" pitchFamily="18" charset="0"/>
              </a:rPr>
              <a:t> </a:t>
            </a:r>
            <a:endParaRPr lang="en-GB"/>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3467" y="3772313"/>
            <a:ext cx="7974717" cy="2344447"/>
          </a:xfrm>
          <a:prstGeom prst="rect">
            <a:avLst/>
          </a:prstGeom>
        </p:spPr>
      </p:pic>
      <p:sp>
        <p:nvSpPr>
          <p:cNvPr id="4" name="TextBox 3">
            <a:extLst>
              <a:ext uri="{FF2B5EF4-FFF2-40B4-BE49-F238E27FC236}">
                <a16:creationId xmlns:a16="http://schemas.microsoft.com/office/drawing/2014/main" id="{C04D30C3-F661-8578-2824-6BFCF7F796FB}"/>
              </a:ext>
            </a:extLst>
          </p:cNvPr>
          <p:cNvSpPr txBox="1"/>
          <p:nvPr/>
        </p:nvSpPr>
        <p:spPr>
          <a:xfrm>
            <a:off x="911674" y="945363"/>
            <a:ext cx="7059227" cy="2212913"/>
          </a:xfrm>
          <a:prstGeom prst="rect">
            <a:avLst/>
          </a:prstGeom>
          <a:noFill/>
        </p:spPr>
        <p:txBody>
          <a:bodyPr wrap="square" rtlCol="0">
            <a:spAutoFit/>
          </a:bodyPr>
          <a:lstStyle/>
          <a:p>
            <a:pPr defTabSz="859536">
              <a:spcAft>
                <a:spcPts val="600"/>
              </a:spcAft>
            </a:pPr>
            <a:r>
              <a:rPr lang="en-US" sz="1880" kern="1200" dirty="0">
                <a:solidFill>
                  <a:schemeClr val="tx1"/>
                </a:solidFill>
                <a:latin typeface="Bierstadt Display" panose="020F0502020204030204" pitchFamily="34" charset="0"/>
                <a:ea typeface="+mn-ea"/>
                <a:cs typeface="+mn-cs"/>
              </a:rPr>
              <a:t>Name: Gopikrishnan Harilal Mini</a:t>
            </a:r>
          </a:p>
          <a:p>
            <a:pPr defTabSz="859536">
              <a:spcAft>
                <a:spcPts val="600"/>
              </a:spcAft>
            </a:pPr>
            <a:r>
              <a:rPr lang="en-US" sz="1880" kern="1200" dirty="0">
                <a:solidFill>
                  <a:schemeClr val="tx1"/>
                </a:solidFill>
                <a:latin typeface="Bierstadt Display" panose="020F0502020204030204" pitchFamily="34" charset="0"/>
                <a:ea typeface="+mn-ea"/>
                <a:cs typeface="+mn-cs"/>
              </a:rPr>
              <a:t>SkillsBuild Email ID: gopikrishnan_harilalmini@srmap.edu.in</a:t>
            </a:r>
          </a:p>
          <a:p>
            <a:pPr defTabSz="859536">
              <a:spcAft>
                <a:spcPts val="600"/>
              </a:spcAft>
            </a:pPr>
            <a:r>
              <a:rPr lang="en-US" sz="1880" kern="1200" dirty="0">
                <a:solidFill>
                  <a:schemeClr val="tx1"/>
                </a:solidFill>
                <a:latin typeface="Bierstadt Display" panose="020F0502020204030204" pitchFamily="34" charset="0"/>
                <a:ea typeface="+mn-ea"/>
                <a:cs typeface="+mn-cs"/>
              </a:rPr>
              <a:t>College Name: SRM UNIVERSITY AP, AMARAVATI</a:t>
            </a:r>
          </a:p>
          <a:p>
            <a:pPr defTabSz="859536">
              <a:spcAft>
                <a:spcPts val="600"/>
              </a:spcAft>
            </a:pPr>
            <a:r>
              <a:rPr lang="en-US" sz="1880" kern="1200" dirty="0">
                <a:solidFill>
                  <a:schemeClr val="tx1"/>
                </a:solidFill>
                <a:latin typeface="Bierstadt Display" panose="020F0502020204030204" pitchFamily="34" charset="0"/>
                <a:ea typeface="+mn-ea"/>
                <a:cs typeface="+mn-cs"/>
              </a:rPr>
              <a:t>College State:  ANDHRA PRADESH</a:t>
            </a:r>
          </a:p>
          <a:p>
            <a:pPr defTabSz="859536">
              <a:spcAft>
                <a:spcPts val="600"/>
              </a:spcAft>
            </a:pPr>
            <a:r>
              <a:rPr lang="en-US" sz="1880" kern="1200" dirty="0">
                <a:solidFill>
                  <a:schemeClr val="tx1"/>
                </a:solidFill>
                <a:latin typeface="Bierstadt Display" panose="020F0502020204030204" pitchFamily="34" charset="0"/>
                <a:ea typeface="+mn-ea"/>
                <a:cs typeface="+mn-cs"/>
              </a:rPr>
              <a:t>Internship Domain :  Artificial Intelligence and Machine Learning</a:t>
            </a:r>
          </a:p>
          <a:p>
            <a:pPr defTabSz="859536">
              <a:spcAft>
                <a:spcPts val="600"/>
              </a:spcAft>
            </a:pPr>
            <a:r>
              <a:rPr lang="en-US" sz="1880" kern="1200" dirty="0">
                <a:solidFill>
                  <a:schemeClr val="tx1"/>
                </a:solidFill>
                <a:latin typeface="Bierstadt Display" panose="020F0502020204030204" pitchFamily="34" charset="0"/>
                <a:ea typeface="+mn-ea"/>
                <a:cs typeface="+mn-cs"/>
              </a:rPr>
              <a:t>Internship Start Date and End Date: 3rd June 2024 – 11th July 2024</a:t>
            </a:r>
            <a:endParaRPr lang="en-US" sz="2000" dirty="0">
              <a:latin typeface="Bierstadt Display" panose="020F0502020204030204" pitchFamily="34" charset="0"/>
            </a:endParaRPr>
          </a:p>
        </p:txBody>
      </p:sp>
      <p:pic>
        <p:nvPicPr>
          <p:cNvPr id="5" name="Picture 4">
            <a:extLst>
              <a:ext uri="{FF2B5EF4-FFF2-40B4-BE49-F238E27FC236}">
                <a16:creationId xmlns:a16="http://schemas.microsoft.com/office/drawing/2014/main" id="{3020DB01-D4CC-C647-9498-E09BE2CE02FC}"/>
              </a:ext>
            </a:extLst>
          </p:cNvPr>
          <p:cNvPicPr>
            <a:picLocks noChangeAspect="1"/>
          </p:cNvPicPr>
          <p:nvPr/>
        </p:nvPicPr>
        <p:blipFill>
          <a:blip r:embed="rId4"/>
          <a:stretch>
            <a:fillRect/>
          </a:stretch>
        </p:blipFill>
        <p:spPr>
          <a:xfrm>
            <a:off x="8822618" y="741239"/>
            <a:ext cx="2725915" cy="3562489"/>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DA961-05F4-67C6-31F3-ABAFA67E38A0}"/>
              </a:ext>
            </a:extLst>
          </p:cNvPr>
          <p:cNvSpPr>
            <a:spLocks noGrp="1"/>
          </p:cNvSpPr>
          <p:nvPr>
            <p:ph type="title"/>
          </p:nvPr>
        </p:nvSpPr>
        <p:spPr>
          <a:xfrm>
            <a:off x="1155557" y="649675"/>
            <a:ext cx="4284420" cy="1455528"/>
          </a:xfrm>
        </p:spPr>
        <p:txBody>
          <a:bodyPr vert="horz" lIns="91440" tIns="45720" rIns="91440" bIns="45720" rtlCol="0" anchor="t">
            <a:normAutofit/>
          </a:bodyPr>
          <a:lstStyle/>
          <a:p>
            <a:r>
              <a:rPr lang="en-US" sz="4400">
                <a:solidFill>
                  <a:schemeClr val="bg1"/>
                </a:solidFill>
              </a:rPr>
              <a:t>Exploratory Data analysis:</a:t>
            </a:r>
          </a:p>
        </p:txBody>
      </p:sp>
      <p:sp>
        <p:nvSpPr>
          <p:cNvPr id="17" name="Rectangle 1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a:extLst>
              <a:ext uri="{FF2B5EF4-FFF2-40B4-BE49-F238E27FC236}">
                <a16:creationId xmlns:a16="http://schemas.microsoft.com/office/drawing/2014/main" id="{7643CDFE-5A58-3B41-9F1D-5887D8A04940}"/>
              </a:ext>
            </a:extLst>
          </p:cNvPr>
          <p:cNvSpPr>
            <a:spLocks noGrp="1"/>
          </p:cNvSpPr>
          <p:nvPr>
            <p:ph type="body" sz="half" idx="2"/>
          </p:nvPr>
        </p:nvSpPr>
        <p:spPr>
          <a:xfrm>
            <a:off x="6739457" y="842111"/>
            <a:ext cx="4328296" cy="1263091"/>
          </a:xfrm>
        </p:spPr>
        <p:txBody>
          <a:bodyPr vert="horz" lIns="91440" tIns="45720" rIns="91440" bIns="45720" rtlCol="0">
            <a:normAutofit/>
          </a:bodyPr>
          <a:lstStyle/>
          <a:p>
            <a:pPr indent="-228600">
              <a:buFont typeface="Arial" panose="020B0604020202020204" pitchFamily="34" charset="0"/>
              <a:buChar char="•"/>
            </a:pPr>
            <a:r>
              <a:rPr lang="en-US" dirty="0"/>
              <a:t> </a:t>
            </a:r>
            <a:r>
              <a:rPr lang="en-US"/>
              <a:t>We have found out that Designation, Resource allocation , Mental fatigue scores provide great correlation to the employee burnout rate and so we are going to perform linear regression using these</a:t>
            </a:r>
          </a:p>
        </p:txBody>
      </p:sp>
      <p:pic>
        <p:nvPicPr>
          <p:cNvPr id="4" name="Picture 3">
            <a:extLst>
              <a:ext uri="{FF2B5EF4-FFF2-40B4-BE49-F238E27FC236}">
                <a16:creationId xmlns:a16="http://schemas.microsoft.com/office/drawing/2014/main" id="{C3DEBCBE-92D0-CDAE-ECDA-9A62608FB146}"/>
              </a:ext>
            </a:extLst>
          </p:cNvPr>
          <p:cNvPicPr>
            <a:picLocks noChangeAspect="1"/>
          </p:cNvPicPr>
          <p:nvPr/>
        </p:nvPicPr>
        <p:blipFill>
          <a:blip r:embed="rId2"/>
          <a:stretch>
            <a:fillRect/>
          </a:stretch>
        </p:blipFill>
        <p:spPr>
          <a:xfrm>
            <a:off x="6748924" y="4218904"/>
            <a:ext cx="4301795" cy="1957316"/>
          </a:xfrm>
          <a:prstGeom prst="rect">
            <a:avLst/>
          </a:prstGeom>
        </p:spPr>
      </p:pic>
      <p:pic>
        <p:nvPicPr>
          <p:cNvPr id="3" name="Picture 2">
            <a:extLst>
              <a:ext uri="{FF2B5EF4-FFF2-40B4-BE49-F238E27FC236}">
                <a16:creationId xmlns:a16="http://schemas.microsoft.com/office/drawing/2014/main" id="{A5043055-A87B-1EFE-2A64-52E69D451286}"/>
              </a:ext>
            </a:extLst>
          </p:cNvPr>
          <p:cNvPicPr>
            <a:picLocks noChangeAspect="1"/>
          </p:cNvPicPr>
          <p:nvPr/>
        </p:nvPicPr>
        <p:blipFill>
          <a:blip r:embed="rId3"/>
          <a:stretch>
            <a:fillRect/>
          </a:stretch>
        </p:blipFill>
        <p:spPr>
          <a:xfrm>
            <a:off x="6777961" y="2274799"/>
            <a:ext cx="4272758" cy="1944105"/>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EC54A29C-85FA-54B1-F3F4-062661CDD401}"/>
              </a:ext>
            </a:extLst>
          </p:cNvPr>
          <p:cNvPicPr>
            <a:picLocks noChangeAspect="1"/>
          </p:cNvPicPr>
          <p:nvPr/>
        </p:nvPicPr>
        <p:blipFill>
          <a:blip r:embed="rId4"/>
          <a:stretch>
            <a:fillRect/>
          </a:stretch>
        </p:blipFill>
        <p:spPr>
          <a:xfrm>
            <a:off x="894593" y="3429000"/>
            <a:ext cx="4306824" cy="1001335"/>
          </a:xfrm>
          <a:prstGeom prst="rect">
            <a:avLst/>
          </a:prstGeom>
          <a:noFill/>
        </p:spPr>
      </p:pic>
    </p:spTree>
    <p:extLst>
      <p:ext uri="{BB962C8B-B14F-4D97-AF65-F5344CB8AC3E}">
        <p14:creationId xmlns:p14="http://schemas.microsoft.com/office/powerpoint/2010/main" val="3753587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B73C2D-1538-A98C-230A-0116CA5F708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How did you customize your project and make it your own:</a:t>
            </a:r>
          </a:p>
        </p:txBody>
      </p:sp>
      <p:sp>
        <p:nvSpPr>
          <p:cNvPr id="10" name="TextBox 9">
            <a:extLst>
              <a:ext uri="{FF2B5EF4-FFF2-40B4-BE49-F238E27FC236}">
                <a16:creationId xmlns:a16="http://schemas.microsoft.com/office/drawing/2014/main" id="{7DCEA137-10E4-E595-97A2-07495FFA5953}"/>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Diverse Model Usage: Implemented multiple machine learning models including Decision Tree Regressor, Gradient Boosting Regressor, AdaBoost Regressor, K-Neighbors Regressor, and others.</a:t>
            </a:r>
          </a:p>
          <a:p>
            <a:pPr indent="-228600">
              <a:lnSpc>
                <a:spcPct val="90000"/>
              </a:lnSpc>
              <a:spcAft>
                <a:spcPts val="600"/>
              </a:spcAft>
              <a:buFont typeface="Arial" panose="020B0604020202020204" pitchFamily="34" charset="0"/>
              <a:buChar char="•"/>
            </a:pPr>
            <a:r>
              <a:rPr lang="en-US" sz="2000"/>
              <a:t>Model Comparison: Evaluated each model's performance using comprehensive metrics such as Mean Squared Error (MSE), Root Mean Squared Error (RMSE), Mean Absolute Error (MAE), and R-squared (R²) to identify the best-performing model.</a:t>
            </a:r>
          </a:p>
          <a:p>
            <a:pPr indent="-228600">
              <a:lnSpc>
                <a:spcPct val="90000"/>
              </a:lnSpc>
              <a:spcAft>
                <a:spcPts val="600"/>
              </a:spcAft>
              <a:buFont typeface="Arial" panose="020B0604020202020204" pitchFamily="34" charset="0"/>
              <a:buChar char="•"/>
            </a:pPr>
            <a:r>
              <a:rPr lang="en-US" sz="2000"/>
              <a:t>Ensemble Techniques: Explored ensemble methods to combine predictions from different models to improve accuracy and robustness.</a:t>
            </a:r>
          </a:p>
        </p:txBody>
      </p:sp>
    </p:spTree>
    <p:extLst>
      <p:ext uri="{BB962C8B-B14F-4D97-AF65-F5344CB8AC3E}">
        <p14:creationId xmlns:p14="http://schemas.microsoft.com/office/powerpoint/2010/main" val="421047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6A715949-58EA-E030-DA86-B66961CFFC16}"/>
              </a:ext>
            </a:extLst>
          </p:cNvPr>
          <p:cNvPicPr>
            <a:picLocks noChangeAspect="1"/>
          </p:cNvPicPr>
          <p:nvPr/>
        </p:nvPicPr>
        <p:blipFill>
          <a:blip r:embed="rId2"/>
          <a:stretch>
            <a:fillRect/>
          </a:stretch>
        </p:blipFill>
        <p:spPr>
          <a:xfrm>
            <a:off x="752662" y="1835950"/>
            <a:ext cx="5264469" cy="3802117"/>
          </a:xfrm>
          <a:prstGeom prst="rect">
            <a:avLst/>
          </a:prstGeom>
        </p:spPr>
      </p:pic>
      <p:sp>
        <p:nvSpPr>
          <p:cNvPr id="4" name="TextBox 3">
            <a:extLst>
              <a:ext uri="{FF2B5EF4-FFF2-40B4-BE49-F238E27FC236}">
                <a16:creationId xmlns:a16="http://schemas.microsoft.com/office/drawing/2014/main" id="{60EDA3BA-52BA-4803-AD18-C29E2837BCB4}"/>
              </a:ext>
            </a:extLst>
          </p:cNvPr>
          <p:cNvSpPr txBox="1"/>
          <p:nvPr/>
        </p:nvSpPr>
        <p:spPr>
          <a:xfrm>
            <a:off x="643467" y="1219931"/>
            <a:ext cx="5875080" cy="349968"/>
          </a:xfrm>
          <a:prstGeom prst="rect">
            <a:avLst/>
          </a:prstGeom>
          <a:noFill/>
        </p:spPr>
        <p:txBody>
          <a:bodyPr wrap="square" rtlCol="0">
            <a:spAutoFit/>
          </a:bodyPr>
          <a:lstStyle/>
          <a:p>
            <a:pPr defTabSz="850392">
              <a:spcAft>
                <a:spcPts val="600"/>
              </a:spcAft>
            </a:pPr>
            <a:r>
              <a:rPr lang="en-US" sz="1674" kern="1200">
                <a:solidFill>
                  <a:schemeClr val="tx1"/>
                </a:solidFill>
                <a:latin typeface="+mn-lt"/>
                <a:ea typeface="+mn-ea"/>
                <a:cs typeface="+mn-cs"/>
              </a:rPr>
              <a:t>Gradient Boosting Regressor:</a:t>
            </a:r>
            <a:endParaRPr lang="en-AE"/>
          </a:p>
        </p:txBody>
      </p:sp>
      <p:pic>
        <p:nvPicPr>
          <p:cNvPr id="6" name="Picture 5" descr="A screenshot of a computer program&#10;&#10;Description automatically generated">
            <a:extLst>
              <a:ext uri="{FF2B5EF4-FFF2-40B4-BE49-F238E27FC236}">
                <a16:creationId xmlns:a16="http://schemas.microsoft.com/office/drawing/2014/main" id="{81E0FA33-6AB7-92D4-904E-D7B0CDCAE5D0}"/>
              </a:ext>
            </a:extLst>
          </p:cNvPr>
          <p:cNvPicPr>
            <a:picLocks noChangeAspect="1"/>
          </p:cNvPicPr>
          <p:nvPr/>
        </p:nvPicPr>
        <p:blipFill>
          <a:blip r:embed="rId3"/>
          <a:stretch>
            <a:fillRect/>
          </a:stretch>
        </p:blipFill>
        <p:spPr>
          <a:xfrm>
            <a:off x="6269702" y="1835950"/>
            <a:ext cx="5278831" cy="3802117"/>
          </a:xfrm>
          <a:prstGeom prst="rect">
            <a:avLst/>
          </a:prstGeom>
        </p:spPr>
      </p:pic>
      <p:sp>
        <p:nvSpPr>
          <p:cNvPr id="7" name="TextBox 6">
            <a:extLst>
              <a:ext uri="{FF2B5EF4-FFF2-40B4-BE49-F238E27FC236}">
                <a16:creationId xmlns:a16="http://schemas.microsoft.com/office/drawing/2014/main" id="{32426498-4D3D-7FC1-D7FE-21408EAFC1C8}"/>
              </a:ext>
            </a:extLst>
          </p:cNvPr>
          <p:cNvSpPr txBox="1"/>
          <p:nvPr/>
        </p:nvSpPr>
        <p:spPr>
          <a:xfrm>
            <a:off x="6269702" y="1219931"/>
            <a:ext cx="4824945" cy="349968"/>
          </a:xfrm>
          <a:prstGeom prst="rect">
            <a:avLst/>
          </a:prstGeom>
          <a:noFill/>
        </p:spPr>
        <p:txBody>
          <a:bodyPr wrap="square" rtlCol="0">
            <a:spAutoFit/>
          </a:bodyPr>
          <a:lstStyle/>
          <a:p>
            <a:pPr defTabSz="850392">
              <a:spcAft>
                <a:spcPts val="600"/>
              </a:spcAft>
            </a:pPr>
            <a:r>
              <a:rPr lang="en-US" sz="1674" kern="1200">
                <a:solidFill>
                  <a:schemeClr val="tx1"/>
                </a:solidFill>
                <a:latin typeface="+mn-lt"/>
                <a:ea typeface="+mn-ea"/>
                <a:cs typeface="+mn-cs"/>
              </a:rPr>
              <a:t>ADA Boost Regressor:</a:t>
            </a:r>
            <a:endParaRPr lang="en-AE"/>
          </a:p>
        </p:txBody>
      </p:sp>
    </p:spTree>
    <p:extLst>
      <p:ext uri="{BB962C8B-B14F-4D97-AF65-F5344CB8AC3E}">
        <p14:creationId xmlns:p14="http://schemas.microsoft.com/office/powerpoint/2010/main" val="329133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4E71D01-29CB-C6A1-0260-8E7A0E3E8C30}"/>
              </a:ext>
            </a:extLst>
          </p:cNvPr>
          <p:cNvPicPr>
            <a:picLocks noChangeAspect="1"/>
          </p:cNvPicPr>
          <p:nvPr/>
        </p:nvPicPr>
        <p:blipFill>
          <a:blip r:embed="rId2"/>
          <a:stretch>
            <a:fillRect/>
          </a:stretch>
        </p:blipFill>
        <p:spPr>
          <a:xfrm>
            <a:off x="728223" y="1816741"/>
            <a:ext cx="5063715" cy="3935807"/>
          </a:xfrm>
          <a:prstGeom prst="rect">
            <a:avLst/>
          </a:prstGeom>
        </p:spPr>
      </p:pic>
      <p:sp>
        <p:nvSpPr>
          <p:cNvPr id="4" name="TextBox 3">
            <a:extLst>
              <a:ext uri="{FF2B5EF4-FFF2-40B4-BE49-F238E27FC236}">
                <a16:creationId xmlns:a16="http://schemas.microsoft.com/office/drawing/2014/main" id="{DBF05CC3-E6A1-7191-5D44-DAF149080181}"/>
              </a:ext>
            </a:extLst>
          </p:cNvPr>
          <p:cNvSpPr txBox="1"/>
          <p:nvPr/>
        </p:nvSpPr>
        <p:spPr>
          <a:xfrm>
            <a:off x="643467" y="1105451"/>
            <a:ext cx="5233227" cy="349968"/>
          </a:xfrm>
          <a:prstGeom prst="rect">
            <a:avLst/>
          </a:prstGeom>
          <a:noFill/>
        </p:spPr>
        <p:txBody>
          <a:bodyPr wrap="square" rtlCol="0">
            <a:spAutoFit/>
          </a:bodyPr>
          <a:lstStyle/>
          <a:p>
            <a:pPr defTabSz="850392">
              <a:spcAft>
                <a:spcPts val="600"/>
              </a:spcAft>
            </a:pPr>
            <a:r>
              <a:rPr lang="en-US" sz="1674" kern="1200">
                <a:solidFill>
                  <a:schemeClr val="tx1"/>
                </a:solidFill>
                <a:latin typeface="+mn-lt"/>
                <a:ea typeface="+mn-ea"/>
                <a:cs typeface="+mn-cs"/>
              </a:rPr>
              <a:t>K Neighbors Regressor:</a:t>
            </a:r>
            <a:endParaRPr lang="en-AE"/>
          </a:p>
        </p:txBody>
      </p:sp>
      <p:pic>
        <p:nvPicPr>
          <p:cNvPr id="6" name="Picture 5">
            <a:extLst>
              <a:ext uri="{FF2B5EF4-FFF2-40B4-BE49-F238E27FC236}">
                <a16:creationId xmlns:a16="http://schemas.microsoft.com/office/drawing/2014/main" id="{8518B676-9010-9C78-E769-7E090A14093B}"/>
              </a:ext>
            </a:extLst>
          </p:cNvPr>
          <p:cNvPicPr>
            <a:picLocks noChangeAspect="1"/>
          </p:cNvPicPr>
          <p:nvPr/>
        </p:nvPicPr>
        <p:blipFill>
          <a:blip r:embed="rId3"/>
          <a:stretch>
            <a:fillRect/>
          </a:stretch>
        </p:blipFill>
        <p:spPr>
          <a:xfrm>
            <a:off x="5751504" y="1805736"/>
            <a:ext cx="5797029" cy="3048616"/>
          </a:xfrm>
          <a:prstGeom prst="rect">
            <a:avLst/>
          </a:prstGeom>
        </p:spPr>
      </p:pic>
      <p:sp>
        <p:nvSpPr>
          <p:cNvPr id="7" name="TextBox 6">
            <a:extLst>
              <a:ext uri="{FF2B5EF4-FFF2-40B4-BE49-F238E27FC236}">
                <a16:creationId xmlns:a16="http://schemas.microsoft.com/office/drawing/2014/main" id="{DEB8C26C-F6C6-42E8-07AA-3C1FFD737504}"/>
              </a:ext>
            </a:extLst>
          </p:cNvPr>
          <p:cNvSpPr txBox="1"/>
          <p:nvPr/>
        </p:nvSpPr>
        <p:spPr>
          <a:xfrm>
            <a:off x="6014410" y="1105451"/>
            <a:ext cx="5081264" cy="349968"/>
          </a:xfrm>
          <a:prstGeom prst="rect">
            <a:avLst/>
          </a:prstGeom>
          <a:noFill/>
        </p:spPr>
        <p:txBody>
          <a:bodyPr wrap="square" rtlCol="0">
            <a:spAutoFit/>
          </a:bodyPr>
          <a:lstStyle/>
          <a:p>
            <a:pPr defTabSz="850392">
              <a:spcAft>
                <a:spcPts val="600"/>
              </a:spcAft>
            </a:pPr>
            <a:r>
              <a:rPr lang="en-US" sz="1674" kern="1200">
                <a:solidFill>
                  <a:schemeClr val="tx1"/>
                </a:solidFill>
                <a:latin typeface="+mn-lt"/>
                <a:ea typeface="+mn-ea"/>
                <a:cs typeface="+mn-cs"/>
              </a:rPr>
              <a:t>Decision Tree Regressor:</a:t>
            </a:r>
            <a:endParaRPr lang="en-AE"/>
          </a:p>
        </p:txBody>
      </p:sp>
    </p:spTree>
    <p:extLst>
      <p:ext uri="{BB962C8B-B14F-4D97-AF65-F5344CB8AC3E}">
        <p14:creationId xmlns:p14="http://schemas.microsoft.com/office/powerpoint/2010/main" val="26141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6" name="TextBox 5">
            <a:extLst>
              <a:ext uri="{FF2B5EF4-FFF2-40B4-BE49-F238E27FC236}">
                <a16:creationId xmlns:a16="http://schemas.microsoft.com/office/drawing/2014/main" id="{41ED0D91-6FDF-1881-F46A-2C18A400A18D}"/>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Model Training with SHAP:</a:t>
            </a:r>
          </a:p>
        </p:txBody>
      </p:sp>
      <p:pic>
        <p:nvPicPr>
          <p:cNvPr id="5" name="Picture 4">
            <a:extLst>
              <a:ext uri="{FF2B5EF4-FFF2-40B4-BE49-F238E27FC236}">
                <a16:creationId xmlns:a16="http://schemas.microsoft.com/office/drawing/2014/main" id="{2CB02952-DE8A-481C-A55E-7C004CD3FCBB}"/>
              </a:ext>
            </a:extLst>
          </p:cNvPr>
          <p:cNvPicPr>
            <a:picLocks noChangeAspect="1"/>
          </p:cNvPicPr>
          <p:nvPr/>
        </p:nvPicPr>
        <p:blipFill>
          <a:blip r:embed="rId2"/>
          <a:stretch>
            <a:fillRect/>
          </a:stretch>
        </p:blipFill>
        <p:spPr>
          <a:xfrm>
            <a:off x="5083262" y="3169921"/>
            <a:ext cx="7049769" cy="3172396"/>
          </a:xfrm>
          <a:prstGeom prst="rect">
            <a:avLst/>
          </a:prstGeom>
        </p:spPr>
      </p:pic>
      <p:pic>
        <p:nvPicPr>
          <p:cNvPr id="3" name="Picture 2">
            <a:extLst>
              <a:ext uri="{FF2B5EF4-FFF2-40B4-BE49-F238E27FC236}">
                <a16:creationId xmlns:a16="http://schemas.microsoft.com/office/drawing/2014/main" id="{70B1DFE8-CEBB-D2BA-A73F-68A2E0EB7FFE}"/>
              </a:ext>
            </a:extLst>
          </p:cNvPr>
          <p:cNvPicPr>
            <a:picLocks noChangeAspect="1"/>
          </p:cNvPicPr>
          <p:nvPr/>
        </p:nvPicPr>
        <p:blipFill>
          <a:blip r:embed="rId3"/>
          <a:stretch>
            <a:fillRect/>
          </a:stretch>
        </p:blipFill>
        <p:spPr>
          <a:xfrm>
            <a:off x="5786622" y="281144"/>
            <a:ext cx="5965112" cy="1700056"/>
          </a:xfrm>
          <a:prstGeom prst="rect">
            <a:avLst/>
          </a:prstGeom>
        </p:spPr>
      </p:pic>
    </p:spTree>
    <p:extLst>
      <p:ext uri="{BB962C8B-B14F-4D97-AF65-F5344CB8AC3E}">
        <p14:creationId xmlns:p14="http://schemas.microsoft.com/office/powerpoint/2010/main" val="301587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6" name="TextBox 5">
            <a:extLst>
              <a:ext uri="{FF2B5EF4-FFF2-40B4-BE49-F238E27FC236}">
                <a16:creationId xmlns:a16="http://schemas.microsoft.com/office/drawing/2014/main" id="{ACD0F996-D606-DC9E-2A58-4CFD4D5089B5}"/>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Light GBM Regressor:</a:t>
            </a:r>
          </a:p>
        </p:txBody>
      </p:sp>
      <p:pic>
        <p:nvPicPr>
          <p:cNvPr id="3" name="Picture 2">
            <a:extLst>
              <a:ext uri="{FF2B5EF4-FFF2-40B4-BE49-F238E27FC236}">
                <a16:creationId xmlns:a16="http://schemas.microsoft.com/office/drawing/2014/main" id="{C91D78DF-7EE7-2233-5AF7-720169D25FB8}"/>
              </a:ext>
            </a:extLst>
          </p:cNvPr>
          <p:cNvPicPr>
            <a:picLocks noChangeAspect="1"/>
          </p:cNvPicPr>
          <p:nvPr/>
        </p:nvPicPr>
        <p:blipFill>
          <a:blip r:embed="rId2"/>
          <a:stretch>
            <a:fillRect/>
          </a:stretch>
        </p:blipFill>
        <p:spPr>
          <a:xfrm>
            <a:off x="5483560" y="978698"/>
            <a:ext cx="6064973" cy="2638262"/>
          </a:xfrm>
          <a:prstGeom prst="rect">
            <a:avLst/>
          </a:prstGeom>
        </p:spPr>
      </p:pic>
      <p:pic>
        <p:nvPicPr>
          <p:cNvPr id="5" name="Picture 4">
            <a:extLst>
              <a:ext uri="{FF2B5EF4-FFF2-40B4-BE49-F238E27FC236}">
                <a16:creationId xmlns:a16="http://schemas.microsoft.com/office/drawing/2014/main" id="{C42022AA-E784-56E5-8E43-AC1CB631F897}"/>
              </a:ext>
            </a:extLst>
          </p:cNvPr>
          <p:cNvPicPr>
            <a:picLocks noChangeAspect="1"/>
          </p:cNvPicPr>
          <p:nvPr/>
        </p:nvPicPr>
        <p:blipFill>
          <a:blip r:embed="rId3"/>
          <a:stretch>
            <a:fillRect/>
          </a:stretch>
        </p:blipFill>
        <p:spPr>
          <a:xfrm>
            <a:off x="4588068" y="4310922"/>
            <a:ext cx="6960466" cy="1774917"/>
          </a:xfrm>
          <a:prstGeom prst="rect">
            <a:avLst/>
          </a:prstGeom>
        </p:spPr>
      </p:pic>
    </p:spTree>
    <p:extLst>
      <p:ext uri="{BB962C8B-B14F-4D97-AF65-F5344CB8AC3E}">
        <p14:creationId xmlns:p14="http://schemas.microsoft.com/office/powerpoint/2010/main" val="301952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15" name="Freeform: Shape 14">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Freeform: Shape 16">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Freeform: Shape 17">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0" name="Group 19">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21" name="Freeform: Shape 20">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8F53C4A-BCE8-9265-8070-E6B14683A79F}"/>
              </a:ext>
            </a:extLst>
          </p:cNvPr>
          <p:cNvPicPr>
            <a:picLocks noChangeAspect="1"/>
          </p:cNvPicPr>
          <p:nvPr/>
        </p:nvPicPr>
        <p:blipFill>
          <a:blip r:embed="rId2"/>
          <a:stretch>
            <a:fillRect/>
          </a:stretch>
        </p:blipFill>
        <p:spPr>
          <a:xfrm>
            <a:off x="6198853" y="982440"/>
            <a:ext cx="2629372" cy="295804"/>
          </a:xfrm>
          <a:prstGeom prst="rect">
            <a:avLst/>
          </a:prstGeom>
        </p:spPr>
      </p:pic>
      <p:sp>
        <p:nvSpPr>
          <p:cNvPr id="2" name="TextBox 1">
            <a:extLst>
              <a:ext uri="{FF2B5EF4-FFF2-40B4-BE49-F238E27FC236}">
                <a16:creationId xmlns:a16="http://schemas.microsoft.com/office/drawing/2014/main" id="{F7B18BC1-A77D-A27A-91D8-78EFABBDA9B9}"/>
              </a:ext>
            </a:extLst>
          </p:cNvPr>
          <p:cNvSpPr txBox="1"/>
          <p:nvPr/>
        </p:nvSpPr>
        <p:spPr>
          <a:xfrm>
            <a:off x="804672" y="2421682"/>
            <a:ext cx="4553909"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solidFill>
                  <a:schemeClr val="tx2"/>
                </a:solidFill>
              </a:rPr>
              <a:t>Modelling :Linear Regression Model:</a:t>
            </a:r>
          </a:p>
          <a:p>
            <a:pPr indent="-228600">
              <a:lnSpc>
                <a:spcPct val="90000"/>
              </a:lnSpc>
              <a:spcAft>
                <a:spcPts val="600"/>
              </a:spcAft>
              <a:buFont typeface="Arial" panose="020B0604020202020204" pitchFamily="34" charset="0"/>
              <a:buChar char="•"/>
            </a:pPr>
            <a:r>
              <a:rPr lang="en-US" sz="1400">
                <a:solidFill>
                  <a:schemeClr val="tx2"/>
                </a:solidFill>
              </a:rPr>
              <a:t>Linear regression is a fundamental statistical method used to model the relationship between a dependent variable (what you're trying to predict) and one or more independent variables (what you're using to make the prediction). It's a cornerstone of supervised machine learning and has a wide range of applications.</a:t>
            </a:r>
          </a:p>
          <a:p>
            <a:pPr indent="-228600">
              <a:lnSpc>
                <a:spcPct val="90000"/>
              </a:lnSpc>
              <a:spcAft>
                <a:spcPts val="600"/>
              </a:spcAft>
              <a:buFont typeface="Arial" panose="020B0604020202020204" pitchFamily="34" charset="0"/>
              <a:buChar char="•"/>
            </a:pPr>
            <a:r>
              <a:rPr lang="en-US" sz="1400">
                <a:solidFill>
                  <a:schemeClr val="tx2"/>
                </a:solidFill>
              </a:rPr>
              <a:t>The goal is to find the line that best captures the overall trend of the data points. This line minimizes the errors between the predicted values and the actual values of the dependent variable.</a:t>
            </a:r>
          </a:p>
          <a:p>
            <a:pPr indent="-228600">
              <a:lnSpc>
                <a:spcPct val="90000"/>
              </a:lnSpc>
              <a:spcAft>
                <a:spcPts val="600"/>
              </a:spcAft>
              <a:buFont typeface="Arial" panose="020B0604020202020204" pitchFamily="34" charset="0"/>
              <a:buChar char="•"/>
            </a:pPr>
            <a:r>
              <a:rPr lang="en-US" sz="1400">
                <a:solidFill>
                  <a:schemeClr val="tx2"/>
                </a:solidFill>
              </a:rPr>
              <a:t>Prediction: Linear regression can be used to predict the value of the dependent variable based on the values of the independent variables.</a:t>
            </a:r>
          </a:p>
          <a:p>
            <a:pPr indent="-228600">
              <a:lnSpc>
                <a:spcPct val="90000"/>
              </a:lnSpc>
              <a:spcAft>
                <a:spcPts val="600"/>
              </a:spcAft>
              <a:buFont typeface="Arial" panose="020B0604020202020204" pitchFamily="34" charset="0"/>
              <a:buChar char="•"/>
            </a:pPr>
            <a:r>
              <a:rPr lang="en-US" sz="1400">
                <a:solidFill>
                  <a:schemeClr val="tx2"/>
                </a:solidFill>
              </a:rPr>
              <a:t>Understanding Relationships: It helps to identify and quantify the linear relationships between variables</a:t>
            </a:r>
          </a:p>
          <a:p>
            <a:pPr indent="-228600">
              <a:lnSpc>
                <a:spcPct val="90000"/>
              </a:lnSpc>
              <a:spcAft>
                <a:spcPts val="600"/>
              </a:spcAft>
              <a:buFont typeface="Arial" panose="020B0604020202020204" pitchFamily="34" charset="0"/>
              <a:buChar char="•"/>
            </a:pPr>
            <a:endParaRPr lang="en-US" sz="1400">
              <a:solidFill>
                <a:schemeClr val="tx2"/>
              </a:solidFill>
            </a:endParaRPr>
          </a:p>
          <a:p>
            <a:pPr indent="-228600">
              <a:lnSpc>
                <a:spcPct val="90000"/>
              </a:lnSpc>
              <a:spcAft>
                <a:spcPts val="600"/>
              </a:spcAft>
              <a:buFont typeface="Arial" panose="020B0604020202020204" pitchFamily="34" charset="0"/>
              <a:buChar char="•"/>
            </a:pPr>
            <a:endParaRPr lang="en-US" sz="1400">
              <a:solidFill>
                <a:schemeClr val="tx2"/>
              </a:solidFill>
            </a:endParaRPr>
          </a:p>
          <a:p>
            <a:pPr indent="-228600">
              <a:lnSpc>
                <a:spcPct val="90000"/>
              </a:lnSpc>
              <a:spcAft>
                <a:spcPts val="600"/>
              </a:spcAft>
              <a:buFont typeface="Arial" panose="020B0604020202020204" pitchFamily="34" charset="0"/>
              <a:buChar char="•"/>
            </a:pPr>
            <a:endParaRPr lang="en-US" sz="1400">
              <a:solidFill>
                <a:schemeClr val="tx2"/>
              </a:solidFill>
            </a:endParaRPr>
          </a:p>
          <a:p>
            <a:pPr indent="-228600">
              <a:lnSpc>
                <a:spcPct val="90000"/>
              </a:lnSpc>
              <a:spcAft>
                <a:spcPts val="600"/>
              </a:spcAft>
              <a:buFont typeface="Arial" panose="020B0604020202020204" pitchFamily="34" charset="0"/>
              <a:buChar char="•"/>
            </a:pPr>
            <a:endParaRPr lang="en-US" sz="1400">
              <a:solidFill>
                <a:schemeClr val="tx2"/>
              </a:solidFill>
            </a:endParaRPr>
          </a:p>
        </p:txBody>
      </p:sp>
      <p:pic>
        <p:nvPicPr>
          <p:cNvPr id="7" name="Picture 6" descr="A white rectangular sign with red text&#10;&#10;Description automatically generated">
            <a:extLst>
              <a:ext uri="{FF2B5EF4-FFF2-40B4-BE49-F238E27FC236}">
                <a16:creationId xmlns:a16="http://schemas.microsoft.com/office/drawing/2014/main" id="{74F6FA92-731C-F9DD-4C47-EDF8E53A73D9}"/>
              </a:ext>
            </a:extLst>
          </p:cNvPr>
          <p:cNvPicPr>
            <a:picLocks noChangeAspect="1"/>
          </p:cNvPicPr>
          <p:nvPr/>
        </p:nvPicPr>
        <p:blipFill>
          <a:blip r:embed="rId3"/>
          <a:stretch>
            <a:fillRect/>
          </a:stretch>
        </p:blipFill>
        <p:spPr>
          <a:xfrm>
            <a:off x="9195955" y="4681857"/>
            <a:ext cx="2871905" cy="358987"/>
          </a:xfrm>
          <a:prstGeom prst="rect">
            <a:avLst/>
          </a:prstGeom>
        </p:spPr>
      </p:pic>
    </p:spTree>
    <p:extLst>
      <p:ext uri="{BB962C8B-B14F-4D97-AF65-F5344CB8AC3E}">
        <p14:creationId xmlns:p14="http://schemas.microsoft.com/office/powerpoint/2010/main" val="8144392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4A82166-0AD4-BB24-22ED-68AEC566F914}"/>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The formula for linear regression is used to model the relationship between a dependent variable 𝑦y and one or more independent variables 𝑥x. In the case of a single independent variable (simple linear regression), the formula is:</a:t>
            </a:r>
          </a:p>
          <a:p>
            <a:pPr indent="-228600">
              <a:lnSpc>
                <a:spcPct val="90000"/>
              </a:lnSpc>
              <a:spcAft>
                <a:spcPts val="600"/>
              </a:spcAft>
              <a:buFont typeface="Arial" panose="020B0604020202020204" pitchFamily="34" charset="0"/>
              <a:buChar char="•"/>
            </a:pPr>
            <a:r>
              <a:rPr lang="en-US" sz="1400"/>
              <a:t>𝑦=𝛽0+𝛽1𝑥+𝜖</a:t>
            </a:r>
          </a:p>
          <a:p>
            <a:pPr indent="-228600">
              <a:lnSpc>
                <a:spcPct val="90000"/>
              </a:lnSpc>
              <a:spcAft>
                <a:spcPts val="600"/>
              </a:spcAft>
              <a:buFont typeface="Arial" panose="020B0604020202020204" pitchFamily="34" charset="0"/>
              <a:buChar char="•"/>
            </a:pPr>
            <a:r>
              <a:rPr lang="en-US" sz="1400"/>
              <a:t>where:</a:t>
            </a:r>
          </a:p>
          <a:p>
            <a:pPr indent="-228600">
              <a:lnSpc>
                <a:spcPct val="90000"/>
              </a:lnSpc>
              <a:spcAft>
                <a:spcPts val="600"/>
              </a:spcAft>
              <a:buFont typeface="Arial" panose="020B0604020202020204" pitchFamily="34" charset="0"/>
              <a:buChar char="•"/>
            </a:pPr>
            <a:r>
              <a:rPr lang="en-US" sz="1400"/>
              <a:t>y is the dependent variable (the output or target variable).</a:t>
            </a:r>
          </a:p>
          <a:p>
            <a:pPr indent="-228600">
              <a:lnSpc>
                <a:spcPct val="90000"/>
              </a:lnSpc>
              <a:spcAft>
                <a:spcPts val="600"/>
              </a:spcAft>
              <a:buFont typeface="Arial" panose="020B0604020202020204" pitchFamily="34" charset="0"/>
              <a:buChar char="•"/>
            </a:pPr>
            <a:r>
              <a:rPr lang="en-US" sz="1400"/>
              <a:t>𝑥 is the independent variable (the input feature).</a:t>
            </a:r>
          </a:p>
          <a:p>
            <a:pPr indent="-228600">
              <a:lnSpc>
                <a:spcPct val="90000"/>
              </a:lnSpc>
              <a:spcAft>
                <a:spcPts val="600"/>
              </a:spcAft>
              <a:buFont typeface="Arial" panose="020B0604020202020204" pitchFamily="34" charset="0"/>
              <a:buChar char="•"/>
            </a:pPr>
            <a:r>
              <a:rPr lang="en-US" sz="1400"/>
              <a:t>𝛽0 is the intercept (the value of 𝑦y when 𝑥x is 0).</a:t>
            </a:r>
          </a:p>
          <a:p>
            <a:pPr indent="-228600">
              <a:lnSpc>
                <a:spcPct val="90000"/>
              </a:lnSpc>
              <a:spcAft>
                <a:spcPts val="600"/>
              </a:spcAft>
              <a:buFont typeface="Arial" panose="020B0604020202020204" pitchFamily="34" charset="0"/>
              <a:buChar char="•"/>
            </a:pPr>
            <a:r>
              <a:rPr lang="en-US" sz="1400"/>
              <a:t>𝛽1​  is the slope (the change in 𝑦y for a one-unit change in 𝑥x).</a:t>
            </a:r>
          </a:p>
          <a:p>
            <a:pPr indent="-228600">
              <a:lnSpc>
                <a:spcPct val="90000"/>
              </a:lnSpc>
              <a:spcAft>
                <a:spcPts val="600"/>
              </a:spcAft>
              <a:buFont typeface="Arial" panose="020B0604020202020204" pitchFamily="34" charset="0"/>
              <a:buChar char="•"/>
            </a:pPr>
            <a:r>
              <a:rPr lang="en-US" sz="1400"/>
              <a:t>𝜖ϵ is the error term (the difference between the predicted value and the actual value).In the case of multiple independent variables (multiple linear regression), the formula generalizes to:</a:t>
            </a:r>
          </a:p>
          <a:p>
            <a:pPr indent="-228600">
              <a:lnSpc>
                <a:spcPct val="90000"/>
              </a:lnSpc>
              <a:spcAft>
                <a:spcPts val="600"/>
              </a:spcAft>
              <a:buFont typeface="Arial" panose="020B0604020202020204" pitchFamily="34" charset="0"/>
              <a:buChar char="•"/>
            </a:pPr>
            <a:r>
              <a:rPr lang="en-US" sz="1400"/>
              <a:t>𝑦=𝛽0+𝛽1𝑥1+𝛽2𝑥2+⋯+𝛽𝑝𝑥𝑝+𝜖</a:t>
            </a:r>
          </a:p>
          <a:p>
            <a:pPr indent="-228600">
              <a:lnSpc>
                <a:spcPct val="90000"/>
              </a:lnSpc>
              <a:spcAft>
                <a:spcPts val="600"/>
              </a:spcAft>
              <a:buFont typeface="Arial" panose="020B0604020202020204" pitchFamily="34" charset="0"/>
              <a:buChar char="•"/>
            </a:pPr>
            <a:r>
              <a:rPr lang="en-US" sz="1400"/>
              <a:t>where:</a:t>
            </a:r>
          </a:p>
          <a:p>
            <a:pPr indent="-228600">
              <a:lnSpc>
                <a:spcPct val="90000"/>
              </a:lnSpc>
              <a:spcAft>
                <a:spcPts val="600"/>
              </a:spcAft>
              <a:buFont typeface="Arial" panose="020B0604020202020204" pitchFamily="34" charset="0"/>
              <a:buChar char="•"/>
            </a:pPr>
            <a:r>
              <a:rPr lang="en-US" sz="1400"/>
              <a:t>𝑥1,𝑥2,…,𝑥𝑝x 1​ ,x 2​ ,…,x p​  are the independent variables (features).</a:t>
            </a:r>
          </a:p>
          <a:p>
            <a:pPr indent="-228600">
              <a:lnSpc>
                <a:spcPct val="90000"/>
              </a:lnSpc>
              <a:spcAft>
                <a:spcPts val="600"/>
              </a:spcAft>
              <a:buFont typeface="Arial" panose="020B0604020202020204" pitchFamily="34" charset="0"/>
              <a:buChar char="•"/>
            </a:pPr>
            <a:r>
              <a:rPr lang="en-US" sz="1400"/>
              <a:t>𝛽1,𝛽2,…,𝛽𝑝β 1​ ,β 2​ ,…,β p​  are the coefficients (weights) for each independent variable</a:t>
            </a:r>
          </a:p>
          <a:p>
            <a:pPr indent="-228600">
              <a:lnSpc>
                <a:spcPct val="90000"/>
              </a:lnSpc>
              <a:spcAft>
                <a:spcPts val="600"/>
              </a:spcAft>
              <a:buFont typeface="Arial" panose="020B0604020202020204" pitchFamily="34" charset="0"/>
              <a:buChar char="•"/>
            </a:pPr>
            <a:r>
              <a:rPr lang="en-US" sz="1400"/>
              <a:t>.𝛽0β 0​  is the intercept.𝜖ϵ is the error term.</a:t>
            </a:r>
          </a:p>
        </p:txBody>
      </p:sp>
    </p:spTree>
    <p:extLst>
      <p:ext uri="{BB962C8B-B14F-4D97-AF65-F5344CB8AC3E}">
        <p14:creationId xmlns:p14="http://schemas.microsoft.com/office/powerpoint/2010/main" val="4020849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9">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67475" y="847827"/>
            <a:ext cx="5408813" cy="1169585"/>
          </a:xfrm>
        </p:spPr>
        <p:txBody>
          <a:bodyPr vert="horz" lIns="91440" tIns="45720" rIns="91440" bIns="45720" rtlCol="0" anchor="b">
            <a:normAutofit/>
          </a:bodyPr>
          <a:lstStyle/>
          <a:p>
            <a:r>
              <a:rPr lang="en-US" sz="4000"/>
              <a:t>Results</a:t>
            </a:r>
          </a:p>
        </p:txBody>
      </p:sp>
      <p:pic>
        <p:nvPicPr>
          <p:cNvPr id="8" name="Picture 7">
            <a:extLst>
              <a:ext uri="{FF2B5EF4-FFF2-40B4-BE49-F238E27FC236}">
                <a16:creationId xmlns:a16="http://schemas.microsoft.com/office/drawing/2014/main" id="{C98BF168-00D8-1EF8-8237-F510DA6F3A34}"/>
              </a:ext>
            </a:extLst>
          </p:cNvPr>
          <p:cNvPicPr>
            <a:picLocks noChangeAspect="1"/>
          </p:cNvPicPr>
          <p:nvPr/>
        </p:nvPicPr>
        <p:blipFill>
          <a:blip r:embed="rId2"/>
          <a:stretch>
            <a:fillRect/>
          </a:stretch>
        </p:blipFill>
        <p:spPr>
          <a:xfrm>
            <a:off x="914401" y="885296"/>
            <a:ext cx="4389120" cy="2359151"/>
          </a:xfrm>
          <a:prstGeom prst="rect">
            <a:avLst/>
          </a:prstGeom>
        </p:spPr>
      </p:pic>
      <p:sp>
        <p:nvSpPr>
          <p:cNvPr id="25" name="Rectangle 2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D2FD8A-CE05-E99A-2F35-72C354A836F3}"/>
              </a:ext>
            </a:extLst>
          </p:cNvPr>
          <p:cNvPicPr>
            <a:picLocks noChangeAspect="1"/>
          </p:cNvPicPr>
          <p:nvPr/>
        </p:nvPicPr>
        <p:blipFill>
          <a:blip r:embed="rId3"/>
          <a:stretch>
            <a:fillRect/>
          </a:stretch>
        </p:blipFill>
        <p:spPr>
          <a:xfrm>
            <a:off x="914401" y="4031728"/>
            <a:ext cx="4389120" cy="1667865"/>
          </a:xfrm>
          <a:prstGeom prst="rect">
            <a:avLst/>
          </a:prstGeom>
        </p:spPr>
      </p:pic>
      <p:sp>
        <p:nvSpPr>
          <p:cNvPr id="12" name="TextBox 11">
            <a:extLst>
              <a:ext uri="{FF2B5EF4-FFF2-40B4-BE49-F238E27FC236}">
                <a16:creationId xmlns:a16="http://schemas.microsoft.com/office/drawing/2014/main" id="{95FE1C97-9F15-90AE-9872-26B7A7C6C67D}"/>
              </a:ext>
            </a:extLst>
          </p:cNvPr>
          <p:cNvSpPr txBox="1"/>
          <p:nvPr/>
        </p:nvSpPr>
        <p:spPr>
          <a:xfrm>
            <a:off x="5868786" y="2508105"/>
            <a:ext cx="5408813"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MSE and RMSE: These values suggest that the model's predictions are fairly accurate, with an average squared error of 0.00315 and an average prediction error of 0.0561.</a:t>
            </a:r>
          </a:p>
          <a:p>
            <a:pPr indent="-228600">
              <a:lnSpc>
                <a:spcPct val="90000"/>
              </a:lnSpc>
              <a:spcAft>
                <a:spcPts val="600"/>
              </a:spcAft>
              <a:buFont typeface="Arial" panose="020B0604020202020204" pitchFamily="34" charset="0"/>
              <a:buChar char="•"/>
            </a:pPr>
            <a:r>
              <a:rPr lang="en-US" sz="2000"/>
              <a:t>MAE: The model's average absolute prediction error is 0.045, indicating that, on average, predictions are off by this amount.</a:t>
            </a:r>
          </a:p>
          <a:p>
            <a:pPr indent="-228600">
              <a:lnSpc>
                <a:spcPct val="90000"/>
              </a:lnSpc>
              <a:spcAft>
                <a:spcPts val="600"/>
              </a:spcAft>
              <a:buFont typeface="Arial" panose="020B0604020202020204" pitchFamily="34" charset="0"/>
              <a:buChar char="•"/>
            </a:pPr>
            <a:r>
              <a:rPr lang="en-US" sz="2000"/>
              <a:t>R-squared (R²): With a value of 0.918, the model explains 91% of the variance in the burnout risk, indicating a strong relationship between the predictors and the target variable.</a:t>
            </a:r>
          </a:p>
        </p:txBody>
      </p:sp>
    </p:spTree>
    <p:extLst>
      <p:ext uri="{BB962C8B-B14F-4D97-AF65-F5344CB8AC3E}">
        <p14:creationId xmlns:p14="http://schemas.microsoft.com/office/powerpoint/2010/main" val="331962739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295F2-D535-3922-FDA3-C48BEC4D376A}"/>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a:solidFill>
                  <a:schemeClr val="tx1"/>
                </a:solidFill>
                <a:latin typeface="+mj-lt"/>
                <a:ea typeface="+mj-ea"/>
                <a:cs typeface="+mj-cs"/>
              </a:rPr>
              <a:t>Conclusion:</a:t>
            </a:r>
          </a:p>
        </p:txBody>
      </p:sp>
      <p:sp>
        <p:nvSpPr>
          <p:cNvPr id="3" name="TextBox 2">
            <a:extLst>
              <a:ext uri="{FF2B5EF4-FFF2-40B4-BE49-F238E27FC236}">
                <a16:creationId xmlns:a16="http://schemas.microsoft.com/office/drawing/2014/main" id="{2F9F3D15-A16A-50B8-F23C-B4F6E2786AAC}"/>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The linear regression model successfully predicts employee burnout risk with reasonable accuracy. The insights gained from this model can be used by HR professionals, managers, and organizational leaders to proactively address employee burnout, thereby improving employee well-being, job satisfaction, and overall organizational productivity. This approach also helps in the efficient allocation of resources to support employees most in need, promoting a healthier and more productive work environment.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0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Project title :Employee Burnout predictor</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62DA23EE-0A5C-0AD9-82C4-3F3FF459DC25}"/>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Employee burnout is a serious issue in today's fast-paced work environment, and creating a predictor for it can be a game-changer. As a college student studying computer science, I think using machine learning to predict burnout could help companies identify employees at risk and take action before it's too late. By analyzing factors like job satisfaction, work-life balance, social support at work, and access to mental health resources, we can train a model to spot early signs of burnout. This proactive approach could improve employee well-being, boost productivity, and reduce turnover rates. It's exciting to think about how technology can be used to make a real difference in people's lives and create healthier workplaces.</a:t>
            </a:r>
          </a:p>
        </p:txBody>
      </p:sp>
    </p:spTree>
    <p:extLst>
      <p:ext uri="{BB962C8B-B14F-4D97-AF65-F5344CB8AC3E}">
        <p14:creationId xmlns:p14="http://schemas.microsoft.com/office/powerpoint/2010/main" val="44283570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C267EB-8675-D2E8-C87F-15C256088E59}"/>
              </a:ext>
            </a:extLst>
          </p:cNvPr>
          <p:cNvPicPr>
            <a:picLocks noChangeAspect="1"/>
          </p:cNvPicPr>
          <p:nvPr/>
        </p:nvPicPr>
        <p:blipFill>
          <a:blip r:embed="rId3"/>
          <a:srcRect l="13780" r="2540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FDF24-E03C-6E2F-E58D-A338B253D98A}"/>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LINKS:</a:t>
            </a:r>
          </a:p>
        </p:txBody>
      </p:sp>
      <p:sp>
        <p:nvSpPr>
          <p:cNvPr id="3" name="TextBox 2">
            <a:extLst>
              <a:ext uri="{FF2B5EF4-FFF2-40B4-BE49-F238E27FC236}">
                <a16:creationId xmlns:a16="http://schemas.microsoft.com/office/drawing/2014/main" id="{32477E57-2D1D-80CB-53D1-405CE2BD5329}"/>
              </a:ext>
            </a:extLst>
          </p:cNvPr>
          <p:cNvSpPr txBox="1"/>
          <p:nvPr/>
        </p:nvSpPr>
        <p:spPr>
          <a:xfrm>
            <a:off x="761801" y="2884929"/>
            <a:ext cx="4659756" cy="3374137"/>
          </a:xfrm>
          <a:prstGeom prst="rect">
            <a:avLst/>
          </a:prstGeom>
        </p:spPr>
        <p:txBody>
          <a:bodyPr vert="horz" lIns="91440" tIns="45720" rIns="91440" bIns="45720" rtlCol="0" anchor="ctr">
            <a:normAutofit fontScale="85000" lnSpcReduction="20000"/>
          </a:bodyPr>
          <a:lstStyle/>
          <a:p>
            <a:pPr indent="-228600">
              <a:lnSpc>
                <a:spcPct val="90000"/>
              </a:lnSpc>
              <a:spcAft>
                <a:spcPts val="600"/>
              </a:spcAft>
              <a:buFont typeface="Arial" panose="020B0604020202020204" pitchFamily="34" charset="0"/>
              <a:buChar char="•"/>
            </a:pPr>
            <a:r>
              <a:rPr lang="en-US" sz="2000" dirty="0"/>
              <a:t>Link to my project on Google </a:t>
            </a:r>
            <a:r>
              <a:rPr lang="en-US" sz="2000" dirty="0" err="1"/>
              <a:t>colab</a:t>
            </a:r>
            <a:r>
              <a:rPr lang="en-US" sz="2000" dirty="0"/>
              <a:t>:</a:t>
            </a:r>
          </a:p>
          <a:p>
            <a:pPr indent="-228600">
              <a:lnSpc>
                <a:spcPct val="90000"/>
              </a:lnSpc>
              <a:spcAft>
                <a:spcPts val="600"/>
              </a:spcAft>
              <a:buFont typeface="Arial" panose="020B0604020202020204" pitchFamily="34" charset="0"/>
              <a:buChar char="•"/>
            </a:pPr>
            <a:r>
              <a:rPr lang="en-US" sz="2000" dirty="0">
                <a:hlinkClick r:id="rId4"/>
              </a:rPr>
              <a:t>https://colab.research.google.com/drive/1SReqmEYISZ9BJsjzEYHp5kGwxTyrqyFR?usp=sharing</a:t>
            </a:r>
            <a:endParaRPr lang="en-US" sz="2000" dirty="0"/>
          </a:p>
          <a:p>
            <a:pPr indent="-228600">
              <a:lnSpc>
                <a:spcPct val="90000"/>
              </a:lnSpc>
              <a:spcAft>
                <a:spcPts val="600"/>
              </a:spcAft>
              <a:buFont typeface="Arial" panose="020B0604020202020204" pitchFamily="34" charset="0"/>
              <a:buChar char="•"/>
            </a:pPr>
            <a:r>
              <a:rPr lang="en-US" sz="2000" dirty="0"/>
              <a:t>Link to my GitHub Project:</a:t>
            </a:r>
          </a:p>
          <a:p>
            <a:pPr indent="-228600">
              <a:lnSpc>
                <a:spcPct val="90000"/>
              </a:lnSpc>
              <a:spcAft>
                <a:spcPts val="600"/>
              </a:spcAft>
              <a:buFont typeface="Arial" panose="020B0604020202020204" pitchFamily="34" charset="0"/>
              <a:buChar char="•"/>
            </a:pPr>
            <a:r>
              <a:rPr lang="en-US" sz="2000" dirty="0"/>
              <a:t>https://github.com/GopiKHM?tab=repositories</a:t>
            </a:r>
          </a:p>
          <a:p>
            <a:pPr indent="-228600">
              <a:lnSpc>
                <a:spcPct val="90000"/>
              </a:lnSpc>
              <a:spcAft>
                <a:spcPts val="600"/>
              </a:spcAft>
              <a:buFont typeface="Arial" panose="020B0604020202020204" pitchFamily="34" charset="0"/>
              <a:buChar char="•"/>
            </a:pPr>
            <a:r>
              <a:rPr lang="en-US" sz="2000" dirty="0"/>
              <a:t>https://github.com/GopiKHM/Employee-Burnout-Prediction</a:t>
            </a:r>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dirty="0">
                <a:hlinkClick r:id="rId5"/>
              </a:rPr>
              <a:t>https://colab.research.google.com/</a:t>
            </a:r>
            <a:endParaRPr lang="en-US" sz="2000" dirty="0"/>
          </a:p>
          <a:p>
            <a:pPr indent="-228600">
              <a:lnSpc>
                <a:spcPct val="90000"/>
              </a:lnSpc>
              <a:spcAft>
                <a:spcPts val="600"/>
              </a:spcAft>
              <a:buFont typeface="Arial" panose="020B0604020202020204" pitchFamily="34" charset="0"/>
              <a:buChar char="•"/>
            </a:pPr>
            <a:r>
              <a:rPr lang="en-US" sz="2000" dirty="0">
                <a:hlinkClick r:id="rId6"/>
              </a:rPr>
              <a:t>https://jupyter.org/</a:t>
            </a:r>
            <a:endParaRPr lang="en-US" sz="2000" dirty="0"/>
          </a:p>
          <a:p>
            <a:pPr indent="-228600">
              <a:lnSpc>
                <a:spcPct val="90000"/>
              </a:lnSpc>
              <a:spcAft>
                <a:spcPts val="600"/>
              </a:spcAft>
              <a:buFont typeface="Arial" panose="020B0604020202020204" pitchFamily="34" charset="0"/>
              <a:buChar char="•"/>
            </a:pPr>
            <a:r>
              <a:rPr lang="en-US" sz="2000" dirty="0">
                <a:hlinkClick r:id="rId7"/>
              </a:rPr>
              <a:t>https://www.ibm.com/docs/en/db2oc?topic=procedures-linear-regression</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10621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443A3F-9428-52E8-CAA7-0ADA4397FFB4}"/>
              </a:ext>
            </a:extLst>
          </p:cNvPr>
          <p:cNvSpPr txBox="1"/>
          <p:nvPr/>
        </p:nvSpPr>
        <p:spPr>
          <a:xfrm>
            <a:off x="1329766" y="1146412"/>
            <a:ext cx="9014348" cy="24020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8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AGENDA : </a:t>
            </a:r>
          </a:p>
        </p:txBody>
      </p:sp>
      <p:sp>
        <p:nvSpPr>
          <p:cNvPr id="6" name="TextBox 5">
            <a:extLst>
              <a:ext uri="{FF2B5EF4-FFF2-40B4-BE49-F238E27FC236}">
                <a16:creationId xmlns:a16="http://schemas.microsoft.com/office/drawing/2014/main" id="{1FAC45C6-984E-40AA-FDA7-6D1AE1F83B5F}"/>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project aims to predict employee burnout using logical regression, helping HR teams identify at-risk employees and provide targeted support. It involves collecting and preparing data from various sources, followed by an analysis to uncover initial insights. Logical regression is chosen for its effectiveness in classification tasks. The model is trained, evaluated, and fine-tuned for accuracy. The results are analyzed to identify key predictors of burnout, integrated into HR systems for real-time predictions, and displayed on dashboards. Ethical considerations ensure fairness, and the insights guide HR strategies, manager actions, and organizational policies..</a:t>
            </a:r>
          </a:p>
        </p:txBody>
      </p:sp>
    </p:spTree>
    <p:extLst>
      <p:ext uri="{BB962C8B-B14F-4D97-AF65-F5344CB8AC3E}">
        <p14:creationId xmlns:p14="http://schemas.microsoft.com/office/powerpoint/2010/main" val="2116825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F23D5-3F53-EAB0-7C10-C1DA1149A35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Project Overview:</a:t>
            </a:r>
          </a:p>
        </p:txBody>
      </p:sp>
      <p:sp>
        <p:nvSpPr>
          <p:cNvPr id="4" name="TextBox 3">
            <a:extLst>
              <a:ext uri="{FF2B5EF4-FFF2-40B4-BE49-F238E27FC236}">
                <a16:creationId xmlns:a16="http://schemas.microsoft.com/office/drawing/2014/main" id="{F531389B-E961-1D6A-1C00-D1D977D1BB68}"/>
              </a:ext>
            </a:extLst>
          </p:cNvPr>
          <p:cNvSpPr txBox="1"/>
          <p:nvPr/>
        </p:nvSpPr>
        <p:spPr>
          <a:xfrm>
            <a:off x="264160" y="1622744"/>
            <a:ext cx="11582399" cy="523525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u="sng" dirty="0"/>
              <a:t>Identifying Key Factors</a:t>
            </a:r>
            <a:r>
              <a:rPr lang="en-US" sz="1900" dirty="0"/>
              <a:t>: Examine factors that contribute to burnout, including excessive workload, lack of control, poor work-life balance, insufficient support, unclear job expectations, negative workplace culture, lack of recognition, poor working conditions, and high emotional demands.</a:t>
            </a:r>
          </a:p>
          <a:p>
            <a:pPr indent="-228600">
              <a:lnSpc>
                <a:spcPct val="90000"/>
              </a:lnSpc>
              <a:spcAft>
                <a:spcPts val="600"/>
              </a:spcAft>
              <a:buFont typeface="Arial" panose="020B0604020202020204" pitchFamily="34" charset="0"/>
              <a:buChar char="•"/>
            </a:pPr>
            <a:r>
              <a:rPr lang="en-US" sz="1900" u="sng" dirty="0"/>
              <a:t>Data Collection and Analysis: </a:t>
            </a:r>
            <a:r>
              <a:rPr lang="en-US" sz="1900" dirty="0"/>
              <a:t>Collect relevant data on these factors through employee surveys, performance metrics, and health records. Prepare and clean the data to ensure accuracy and reliability for analysis.</a:t>
            </a:r>
          </a:p>
          <a:p>
            <a:pPr indent="-228600">
              <a:lnSpc>
                <a:spcPct val="90000"/>
              </a:lnSpc>
              <a:spcAft>
                <a:spcPts val="600"/>
              </a:spcAft>
              <a:buFont typeface="Arial" panose="020B0604020202020204" pitchFamily="34" charset="0"/>
              <a:buChar char="•"/>
            </a:pPr>
            <a:r>
              <a:rPr lang="en-US" sz="1900" u="sng" dirty="0"/>
              <a:t>Machine Learning Model Development: </a:t>
            </a:r>
            <a:r>
              <a:rPr lang="en-US" sz="1900" dirty="0"/>
              <a:t>Select appropriate machine learning algorithms. Train and test the model using the prepared data to accurately predict burnout risk.</a:t>
            </a:r>
          </a:p>
          <a:p>
            <a:pPr indent="-228600">
              <a:lnSpc>
                <a:spcPct val="90000"/>
              </a:lnSpc>
              <a:spcAft>
                <a:spcPts val="600"/>
              </a:spcAft>
              <a:buFont typeface="Arial" panose="020B0604020202020204" pitchFamily="34" charset="0"/>
              <a:buChar char="•"/>
            </a:pPr>
            <a:r>
              <a:rPr lang="en-US" sz="1900" u="sng" dirty="0"/>
              <a:t>Monitoring and Evaluation: </a:t>
            </a:r>
            <a:r>
              <a:rPr lang="en-US" sz="1900" dirty="0"/>
              <a:t>Implement mechanisms for continuous monitoring and evaluation of the predictor's performance to ensure its effectiveness and reliability</a:t>
            </a:r>
          </a:p>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353213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WHO ARE THE END USERS of this project?</a:t>
            </a:r>
          </a:p>
        </p:txBody>
      </p:sp>
      <p:sp>
        <p:nvSpPr>
          <p:cNvPr id="9" name="TextBox 8">
            <a:extLst>
              <a:ext uri="{FF2B5EF4-FFF2-40B4-BE49-F238E27FC236}">
                <a16:creationId xmlns:a16="http://schemas.microsoft.com/office/drawing/2014/main" id="{E5A35843-3145-C6A7-3F37-B1EE0705D4AC}"/>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a:t>Human Resources (HR) Professionals: HR teams will utilize the predictor to identify employees who are at risk of burnout, allowing them to implement targeted interventions and support measures.</a:t>
            </a:r>
          </a:p>
          <a:p>
            <a:pPr indent="-228600">
              <a:lnSpc>
                <a:spcPct val="90000"/>
              </a:lnSpc>
              <a:spcAft>
                <a:spcPts val="600"/>
              </a:spcAft>
              <a:buFont typeface="Arial" panose="020B0604020202020204" pitchFamily="34" charset="0"/>
              <a:buChar char="•"/>
            </a:pPr>
            <a:endParaRPr lang="en-US" sz="1600" b="1"/>
          </a:p>
          <a:p>
            <a:pPr indent="-228600">
              <a:lnSpc>
                <a:spcPct val="90000"/>
              </a:lnSpc>
              <a:spcAft>
                <a:spcPts val="600"/>
              </a:spcAft>
              <a:buFont typeface="Arial" panose="020B0604020202020204" pitchFamily="34" charset="0"/>
              <a:buChar char="•"/>
            </a:pPr>
            <a:r>
              <a:rPr lang="en-US" sz="1600" b="1"/>
              <a:t>Managers and Team Leaders: Managers and team leaders will gain valuable insights from the predictor to better understand their team’s well-being, enabling them to adjust workloads or provide additional support as needed.</a:t>
            </a:r>
          </a:p>
          <a:p>
            <a:pPr indent="-228600">
              <a:lnSpc>
                <a:spcPct val="90000"/>
              </a:lnSpc>
              <a:spcAft>
                <a:spcPts val="600"/>
              </a:spcAft>
              <a:buFont typeface="Arial" panose="020B0604020202020204" pitchFamily="34" charset="0"/>
              <a:buChar char="•"/>
            </a:pPr>
            <a:endParaRPr lang="en-US" sz="1600" b="1"/>
          </a:p>
          <a:p>
            <a:pPr indent="-228600">
              <a:lnSpc>
                <a:spcPct val="90000"/>
              </a:lnSpc>
              <a:spcAft>
                <a:spcPts val="600"/>
              </a:spcAft>
              <a:buFont typeface="Arial" panose="020B0604020202020204" pitchFamily="34" charset="0"/>
              <a:buChar char="•"/>
            </a:pPr>
            <a:r>
              <a:rPr lang="en-US" sz="1600" b="1"/>
              <a:t>Employees: Employees will have access to the tool to self-assess their own risk of burnout, empowering them to seek help or adjust their work habits proactively.</a:t>
            </a:r>
          </a:p>
          <a:p>
            <a:pPr indent="-228600">
              <a:lnSpc>
                <a:spcPct val="90000"/>
              </a:lnSpc>
              <a:spcAft>
                <a:spcPts val="600"/>
              </a:spcAft>
              <a:buFont typeface="Arial" panose="020B0604020202020204" pitchFamily="34" charset="0"/>
              <a:buChar char="•"/>
            </a:pPr>
            <a:endParaRPr lang="en-US" sz="1600" b="1"/>
          </a:p>
          <a:p>
            <a:pPr indent="-228600">
              <a:lnSpc>
                <a:spcPct val="90000"/>
              </a:lnSpc>
              <a:spcAft>
                <a:spcPts val="600"/>
              </a:spcAft>
              <a:buFont typeface="Arial" panose="020B0604020202020204" pitchFamily="34" charset="0"/>
              <a:buChar char="•"/>
            </a:pPr>
            <a:r>
              <a:rPr lang="en-US" sz="1600" b="1"/>
              <a:t>Organizational Leaders: Senior executives and decision-makers will use aggregated data from the predictor to make informed decisions regarding organizational policies and wellness programs.</a:t>
            </a:r>
            <a:endParaRPr lang="en-US" sz="1600"/>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endParaRPr lang="en-US" sz="1600"/>
          </a:p>
        </p:txBody>
      </p:sp>
    </p:spTree>
    <p:extLst>
      <p:ext uri="{BB962C8B-B14F-4D97-AF65-F5344CB8AC3E}">
        <p14:creationId xmlns:p14="http://schemas.microsoft.com/office/powerpoint/2010/main" val="728542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0CB553-ADB5-297C-5D8E-D2575E77C861}"/>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Solution And Its Value Proposition:</a:t>
            </a:r>
          </a:p>
        </p:txBody>
      </p:sp>
      <p:sp>
        <p:nvSpPr>
          <p:cNvPr id="5" name="TextBox 4">
            <a:extLst>
              <a:ext uri="{FF2B5EF4-FFF2-40B4-BE49-F238E27FC236}">
                <a16:creationId xmlns:a16="http://schemas.microsoft.com/office/drawing/2014/main" id="{1EEA37FE-AB41-DFCB-BE55-7335E78E3ACF}"/>
              </a:ext>
            </a:extLst>
          </p:cNvPr>
          <p:cNvSpPr txBox="1"/>
          <p:nvPr/>
        </p:nvSpPr>
        <p:spPr>
          <a:xfrm>
            <a:off x="6213192" y="586855"/>
            <a:ext cx="5269605" cy="57992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Accurate Predictions: Logical regression offers precise predictions of employees at risk of burnout, enabling proactive measures</a:t>
            </a:r>
          </a:p>
          <a:p>
            <a:pPr indent="-228600">
              <a:lnSpc>
                <a:spcPct val="90000"/>
              </a:lnSpc>
              <a:spcAft>
                <a:spcPts val="600"/>
              </a:spcAft>
              <a:buFont typeface="Arial" panose="020B0604020202020204" pitchFamily="34" charset="0"/>
              <a:buChar char="•"/>
            </a:pPr>
            <a:r>
              <a:rPr lang="en-US" sz="1700" dirty="0"/>
              <a:t>Data-Driven Decision Making: Leveraging logical regression ensures interventions are based on robust data analysis, leading to more effective and targeted actions.</a:t>
            </a:r>
          </a:p>
          <a:p>
            <a:pPr indent="-228600">
              <a:lnSpc>
                <a:spcPct val="90000"/>
              </a:lnSpc>
              <a:spcAft>
                <a:spcPts val="600"/>
              </a:spcAft>
              <a:buFont typeface="Arial" panose="020B0604020202020204" pitchFamily="34" charset="0"/>
              <a:buChar char="•"/>
            </a:pPr>
            <a:r>
              <a:rPr lang="en-US" sz="1700" dirty="0"/>
              <a:t>Enhanced Employee Well-being: Early identification of burnout risks facilitates timely support, improving employee well-being, job satisfaction, and overall morale.</a:t>
            </a:r>
          </a:p>
          <a:p>
            <a:pPr indent="-228600">
              <a:lnSpc>
                <a:spcPct val="90000"/>
              </a:lnSpc>
              <a:spcAft>
                <a:spcPts val="600"/>
              </a:spcAft>
              <a:buFont typeface="Arial" panose="020B0604020202020204" pitchFamily="34" charset="0"/>
              <a:buChar char="•"/>
            </a:pPr>
            <a:r>
              <a:rPr lang="en-US" sz="1700" dirty="0"/>
              <a:t>Resource Optimization: The model optimizes resource allocation by pinpointing employees who need support the most, ensuring efficient use of organizational resources.</a:t>
            </a:r>
          </a:p>
          <a:p>
            <a:pPr indent="-228600">
              <a:lnSpc>
                <a:spcPct val="90000"/>
              </a:lnSpc>
              <a:spcAft>
                <a:spcPts val="600"/>
              </a:spcAft>
              <a:buFont typeface="Arial" panose="020B0604020202020204" pitchFamily="34" charset="0"/>
              <a:buChar char="•"/>
            </a:pPr>
            <a:r>
              <a:rPr lang="en-US" sz="1700" dirty="0"/>
              <a:t>Improved Retention and Productivity: Proactively addressing burnout reduces turnover rates and boosts productivity, fostering a healthier and more productive work environment</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234626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3B59D-14F6-CD0A-29DD-765867C60E3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The Libraries used for the project:</a:t>
            </a:r>
          </a:p>
        </p:txBody>
      </p:sp>
      <p:pic>
        <p:nvPicPr>
          <p:cNvPr id="5" name="Content Placeholder 4" descr="A screenshot of a computer&#10;&#10;Description automatically generated">
            <a:extLst>
              <a:ext uri="{FF2B5EF4-FFF2-40B4-BE49-F238E27FC236}">
                <a16:creationId xmlns:a16="http://schemas.microsoft.com/office/drawing/2014/main" id="{C58C4820-B6A1-0972-C029-CF1A338D31B0}"/>
              </a:ext>
            </a:extLst>
          </p:cNvPr>
          <p:cNvPicPr>
            <a:picLocks noGrp="1" noChangeAspect="1"/>
          </p:cNvPicPr>
          <p:nvPr>
            <p:ph idx="1"/>
          </p:nvPr>
        </p:nvPicPr>
        <p:blipFill>
          <a:blip r:embed="rId2"/>
          <a:stretch>
            <a:fillRect/>
          </a:stretch>
        </p:blipFill>
        <p:spPr>
          <a:xfrm>
            <a:off x="432225" y="2861386"/>
            <a:ext cx="11327549" cy="2661974"/>
          </a:xfrm>
          <a:prstGeom prst="rect">
            <a:avLst/>
          </a:prstGeom>
        </p:spPr>
      </p:pic>
    </p:spTree>
    <p:extLst>
      <p:ext uri="{BB962C8B-B14F-4D97-AF65-F5344CB8AC3E}">
        <p14:creationId xmlns:p14="http://schemas.microsoft.com/office/powerpoint/2010/main" val="20105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62959-E3FE-6081-1BD9-0DCA6A5F730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Libraries used</a:t>
            </a:r>
          </a:p>
        </p:txBody>
      </p:sp>
      <p:sp>
        <p:nvSpPr>
          <p:cNvPr id="9" name="TextBox 8">
            <a:extLst>
              <a:ext uri="{FF2B5EF4-FFF2-40B4-BE49-F238E27FC236}">
                <a16:creationId xmlns:a16="http://schemas.microsoft.com/office/drawing/2014/main" id="{10DF0DEB-30C7-83B3-1A3F-CF1B4BB600C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a:t>NumPy</a:t>
            </a:r>
            <a:r>
              <a:rPr lang="en-US" sz="1300"/>
              <a:t>:</a:t>
            </a:r>
            <a:r>
              <a:rPr lang="en-US" sz="1300" b="1"/>
              <a:t> </a:t>
            </a:r>
            <a:r>
              <a:rPr lang="en-US" sz="1300"/>
              <a:t> NumPy (Numerical Python) is a fundamental library for numerical computing in Python. It provides support for arrays, matrices, and a wide range of mathematical functions to operate on these data structures.</a:t>
            </a:r>
          </a:p>
          <a:p>
            <a:pPr indent="-228600">
              <a:lnSpc>
                <a:spcPct val="90000"/>
              </a:lnSpc>
              <a:spcAft>
                <a:spcPts val="600"/>
              </a:spcAft>
              <a:buFont typeface="Arial" panose="020B0604020202020204" pitchFamily="34" charset="0"/>
              <a:buChar char="•"/>
            </a:pPr>
            <a:r>
              <a:rPr lang="en-US" sz="1300" b="1"/>
              <a:t>Key Features</a:t>
            </a:r>
            <a:r>
              <a:rPr lang="en-US" sz="1300"/>
              <a:t>: Efficient array operations, mathematical functions, </a:t>
            </a:r>
          </a:p>
          <a:p>
            <a:pPr indent="-228600">
              <a:lnSpc>
                <a:spcPct val="90000"/>
              </a:lnSpc>
              <a:spcAft>
                <a:spcPts val="600"/>
              </a:spcAft>
              <a:buFont typeface="Arial" panose="020B0604020202020204" pitchFamily="34" charset="0"/>
              <a:buChar char="•"/>
            </a:pPr>
            <a:r>
              <a:rPr lang="en-US" sz="1300" b="1"/>
              <a:t>Pandas</a:t>
            </a:r>
            <a:r>
              <a:rPr lang="en-US" sz="1300"/>
              <a:t>: Pandas is a powerful data manipulation and analysis library. It provides data structures like DataFrames and Series, which make it easy to handle and analyze large datasets.</a:t>
            </a:r>
            <a:r>
              <a:rPr lang="en-US" sz="1300" b="1"/>
              <a:t> </a:t>
            </a:r>
          </a:p>
          <a:p>
            <a:pPr indent="-228600">
              <a:lnSpc>
                <a:spcPct val="90000"/>
              </a:lnSpc>
              <a:spcAft>
                <a:spcPts val="600"/>
              </a:spcAft>
              <a:buFont typeface="Arial" panose="020B0604020202020204" pitchFamily="34" charset="0"/>
              <a:buChar char="•"/>
            </a:pPr>
            <a:r>
              <a:rPr lang="en-US" sz="1300" b="1"/>
              <a:t>Key Features</a:t>
            </a:r>
            <a:r>
              <a:rPr lang="en-US" sz="1300"/>
              <a:t>: Data cleaning, manipulation, and analysis; handling of missing data; and support for various file formats like CSV, Excel, and SQL databases</a:t>
            </a:r>
          </a:p>
          <a:p>
            <a:pPr indent="-228600">
              <a:lnSpc>
                <a:spcPct val="90000"/>
              </a:lnSpc>
              <a:spcAft>
                <a:spcPts val="600"/>
              </a:spcAft>
              <a:buFont typeface="Arial" panose="020B0604020202020204" pitchFamily="34" charset="0"/>
              <a:buChar char="•"/>
            </a:pPr>
            <a:r>
              <a:rPr lang="en-US" sz="1300" b="1"/>
              <a:t>Matplotlib</a:t>
            </a:r>
            <a:r>
              <a:rPr lang="en-US" sz="1300"/>
              <a:t>: Matplotlib is a plotting library for creating static, interactive, and animated visualizations in Python. It is highly customizable and works well with NumPy and Pandas.</a:t>
            </a:r>
            <a:r>
              <a:rPr lang="en-US" sz="1300" b="1"/>
              <a:t> </a:t>
            </a:r>
          </a:p>
          <a:p>
            <a:pPr indent="-228600">
              <a:lnSpc>
                <a:spcPct val="90000"/>
              </a:lnSpc>
              <a:spcAft>
                <a:spcPts val="600"/>
              </a:spcAft>
              <a:buFont typeface="Arial" panose="020B0604020202020204" pitchFamily="34" charset="0"/>
              <a:buChar char="•"/>
            </a:pPr>
            <a:r>
              <a:rPr lang="en-US" sz="1300" b="1"/>
              <a:t>Key Features</a:t>
            </a:r>
            <a:r>
              <a:rPr lang="en-US" sz="1300"/>
              <a:t>: Creation of various types of plots such as line graphs, scatter plots</a:t>
            </a:r>
          </a:p>
          <a:p>
            <a:pPr indent="-228600">
              <a:lnSpc>
                <a:spcPct val="90000"/>
              </a:lnSpc>
              <a:spcAft>
                <a:spcPts val="600"/>
              </a:spcAft>
              <a:buFont typeface="Arial" panose="020B0604020202020204" pitchFamily="34" charset="0"/>
              <a:buChar char="•"/>
            </a:pPr>
            <a:r>
              <a:rPr lang="en-US" sz="1300" b="1"/>
              <a:t>Seaborn</a:t>
            </a:r>
            <a:r>
              <a:rPr lang="en-US" sz="1300"/>
              <a:t>: Seaborn is a statistical data visualization library built on top of Matplotlib. It provides a high-level interface for drawing attractive and informative statistical graphics.</a:t>
            </a:r>
            <a:r>
              <a:rPr lang="en-US" sz="1300" b="1"/>
              <a:t> </a:t>
            </a:r>
          </a:p>
          <a:p>
            <a:pPr indent="-228600">
              <a:lnSpc>
                <a:spcPct val="90000"/>
              </a:lnSpc>
              <a:spcAft>
                <a:spcPts val="600"/>
              </a:spcAft>
              <a:buFont typeface="Arial" panose="020B0604020202020204" pitchFamily="34" charset="0"/>
              <a:buChar char="•"/>
            </a:pPr>
            <a:r>
              <a:rPr lang="en-US" sz="1300" b="1"/>
              <a:t>Key Features</a:t>
            </a:r>
            <a:r>
              <a:rPr lang="en-US" sz="1300"/>
              <a:t>: Built-in themes and color palettes; easy creation of complex visualizations like heatmaps</a:t>
            </a:r>
          </a:p>
          <a:p>
            <a:pPr indent="-228600">
              <a:lnSpc>
                <a:spcPct val="90000"/>
              </a:lnSpc>
              <a:spcAft>
                <a:spcPts val="600"/>
              </a:spcAft>
              <a:buFont typeface="Arial" panose="020B0604020202020204" pitchFamily="34" charset="0"/>
              <a:buChar char="•"/>
            </a:pPr>
            <a:r>
              <a:rPr lang="en-US" sz="1300" b="1"/>
              <a:t>Scikit-Learn (sklearn)</a:t>
            </a:r>
            <a:r>
              <a:rPr lang="en-US" sz="1300"/>
              <a:t>:Scikit-Learn is a comprehensive machine learning library that provides simple and efficient tools for data mining and data analysis. It supports various supervised and unsupervised learning algorithms</a:t>
            </a:r>
          </a:p>
          <a:p>
            <a:pPr indent="-228600">
              <a:lnSpc>
                <a:spcPct val="90000"/>
              </a:lnSpc>
              <a:spcAft>
                <a:spcPts val="600"/>
              </a:spcAft>
              <a:buFont typeface="Arial" panose="020B0604020202020204" pitchFamily="34" charset="0"/>
              <a:buChar char="•"/>
            </a:pPr>
            <a:r>
              <a:rPr lang="en-US" sz="1300" b="1"/>
              <a:t>Key Features</a:t>
            </a:r>
            <a:r>
              <a:rPr lang="en-US" sz="1300"/>
              <a:t>: Classification, regression, clustering, dimensionality reduction, model selection, and preprocessing; integration with NumPy and Pandas..</a:t>
            </a:r>
          </a:p>
          <a:p>
            <a:pPr indent="-228600">
              <a:lnSpc>
                <a:spcPct val="90000"/>
              </a:lnSpc>
              <a:spcAft>
                <a:spcPts val="600"/>
              </a:spcAft>
              <a:buFont typeface="Arial" panose="020B0604020202020204" pitchFamily="34" charset="0"/>
              <a:buChar char="•"/>
            </a:pPr>
            <a:r>
              <a:rPr lang="en-US" sz="1300" b="1"/>
              <a:t>Pickle</a:t>
            </a:r>
            <a:r>
              <a:rPr lang="en-US" sz="1300"/>
              <a:t>: Pickle is a module in Python used for serializing and deserializing Python objects. It allows you to save objects to a file and load them back into memory, which is useful for saving machine learning models or other data structures</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endParaRPr lang="en-US" sz="1300"/>
          </a:p>
        </p:txBody>
      </p:sp>
    </p:spTree>
    <p:extLst>
      <p:ext uri="{BB962C8B-B14F-4D97-AF65-F5344CB8AC3E}">
        <p14:creationId xmlns:p14="http://schemas.microsoft.com/office/powerpoint/2010/main" val="118852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867EF-65C8-2D92-3BA7-0D90D5BDEC30}"/>
              </a:ext>
            </a:extLst>
          </p:cNvPr>
          <p:cNvSpPr>
            <a:spLocks noGrp="1"/>
          </p:cNvSpPr>
          <p:nvPr>
            <p:ph type="title"/>
          </p:nvPr>
        </p:nvSpPr>
        <p:spPr>
          <a:xfrm>
            <a:off x="1162498" y="655782"/>
            <a:ext cx="4284418" cy="1480199"/>
          </a:xfrm>
        </p:spPr>
        <p:txBody>
          <a:bodyPr vert="horz" lIns="91440" tIns="45720" rIns="91440" bIns="45720" rtlCol="0" anchor="t">
            <a:normAutofit/>
          </a:bodyPr>
          <a:lstStyle/>
          <a:p>
            <a:r>
              <a:rPr lang="en-US">
                <a:solidFill>
                  <a:schemeClr val="bg1"/>
                </a:solidFill>
              </a:rPr>
              <a:t>Data set overview:</a:t>
            </a:r>
          </a:p>
        </p:txBody>
      </p:sp>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466"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D291428B-C6D7-C9DC-829E-19F283688DD8}"/>
              </a:ext>
            </a:extLst>
          </p:cNvPr>
          <p:cNvPicPr>
            <a:picLocks noGrp="1" noChangeAspect="1"/>
          </p:cNvPicPr>
          <p:nvPr>
            <p:ph idx="1"/>
          </p:nvPr>
        </p:nvPicPr>
        <p:blipFill>
          <a:blip r:embed="rId2"/>
          <a:stretch>
            <a:fillRect/>
          </a:stretch>
        </p:blipFill>
        <p:spPr>
          <a:xfrm>
            <a:off x="1155560" y="2376732"/>
            <a:ext cx="4284416" cy="1670922"/>
          </a:xfrm>
          <a:prstGeom prst="rect">
            <a:avLst/>
          </a:prstGeom>
        </p:spPr>
      </p:pic>
      <p:pic>
        <p:nvPicPr>
          <p:cNvPr id="7" name="Picture 6" descr="A screenshot of a computer">
            <a:extLst>
              <a:ext uri="{FF2B5EF4-FFF2-40B4-BE49-F238E27FC236}">
                <a16:creationId xmlns:a16="http://schemas.microsoft.com/office/drawing/2014/main" id="{D8904C8E-DB48-BE9E-46BE-A3D1BA78AA66}"/>
              </a:ext>
            </a:extLst>
          </p:cNvPr>
          <p:cNvPicPr>
            <a:picLocks noChangeAspect="1"/>
          </p:cNvPicPr>
          <p:nvPr/>
        </p:nvPicPr>
        <p:blipFill>
          <a:blip r:embed="rId3"/>
          <a:stretch>
            <a:fillRect/>
          </a:stretch>
        </p:blipFill>
        <p:spPr>
          <a:xfrm>
            <a:off x="6746211" y="2459744"/>
            <a:ext cx="4305825" cy="151780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67DCD83-D01E-745E-912F-0C3E96DA4213}"/>
              </a:ext>
            </a:extLst>
          </p:cNvPr>
          <p:cNvPicPr>
            <a:picLocks noChangeAspect="1"/>
          </p:cNvPicPr>
          <p:nvPr/>
        </p:nvPicPr>
        <p:blipFill>
          <a:blip r:embed="rId4"/>
          <a:stretch>
            <a:fillRect/>
          </a:stretch>
        </p:blipFill>
        <p:spPr>
          <a:xfrm>
            <a:off x="1155560" y="4324803"/>
            <a:ext cx="4284415" cy="1885141"/>
          </a:xfrm>
          <a:prstGeom prst="rect">
            <a:avLst/>
          </a:prstGeom>
        </p:spPr>
      </p:pic>
      <p:pic>
        <p:nvPicPr>
          <p:cNvPr id="11" name="Picture 10" descr="A screenshot of a computer">
            <a:extLst>
              <a:ext uri="{FF2B5EF4-FFF2-40B4-BE49-F238E27FC236}">
                <a16:creationId xmlns:a16="http://schemas.microsoft.com/office/drawing/2014/main" id="{37FE364C-4499-F61B-AA63-8EC7649E8FA6}"/>
              </a:ext>
            </a:extLst>
          </p:cNvPr>
          <p:cNvPicPr>
            <a:picLocks noChangeAspect="1"/>
          </p:cNvPicPr>
          <p:nvPr/>
        </p:nvPicPr>
        <p:blipFill>
          <a:blip r:embed="rId5"/>
          <a:stretch>
            <a:fillRect/>
          </a:stretch>
        </p:blipFill>
        <p:spPr>
          <a:xfrm>
            <a:off x="6746211" y="4497707"/>
            <a:ext cx="4305825" cy="1539332"/>
          </a:xfrm>
          <a:prstGeom prst="rect">
            <a:avLst/>
          </a:prstGeom>
        </p:spPr>
      </p:pic>
    </p:spTree>
    <p:extLst>
      <p:ext uri="{BB962C8B-B14F-4D97-AF65-F5344CB8AC3E}">
        <p14:creationId xmlns:p14="http://schemas.microsoft.com/office/powerpoint/2010/main" val="562454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5724</TotalTime>
  <Words>1787</Words>
  <Application>Microsoft Office PowerPoint</Application>
  <PresentationFormat>Widescreen</PresentationFormat>
  <Paragraphs>103</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Bierstadt Display</vt:lpstr>
      <vt:lpstr>Calibri</vt:lpstr>
      <vt:lpstr>Times New Roman</vt:lpstr>
      <vt:lpstr>Office Theme</vt:lpstr>
      <vt:lpstr>PowerPoint Presentation</vt:lpstr>
      <vt:lpstr>Project title :Employee Burnout predictor </vt:lpstr>
      <vt:lpstr>AGENDA : </vt:lpstr>
      <vt:lpstr>Project Overview:</vt:lpstr>
      <vt:lpstr>WHO ARE THE END USERS of this project?</vt:lpstr>
      <vt:lpstr>Solution And Its Value Proposition:</vt:lpstr>
      <vt:lpstr>The Libraries used for the project:</vt:lpstr>
      <vt:lpstr>Libraries used</vt:lpstr>
      <vt:lpstr>Data set overview:</vt:lpstr>
      <vt:lpstr>Exploratory Data analysis:</vt:lpstr>
      <vt:lpstr>How did you customize your project and make it your own: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gopikrishnan harilal</cp:lastModifiedBy>
  <cp:revision>17</cp:revision>
  <dcterms:created xsi:type="dcterms:W3CDTF">2021-05-26T16:50:10Z</dcterms:created>
  <dcterms:modified xsi:type="dcterms:W3CDTF">2024-07-25T12:04:18Z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