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442F43-73A3-4A64-B037-F5FBBFB5FEBC}">
  <a:tblStyle styleId="{CE442F43-73A3-4A64-B037-F5FBBFB5F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9e8c2ed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9e8c2ed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ec870202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ec870202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94d0190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94d0190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9e8c2ed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9e8c2ed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e8c2ed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e8c2ed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c870202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c87020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ec870202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ec87020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9e8c2ed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9e8c2ed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f0b4a6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f0b4a6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9e8c2e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9e8c2e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8cc55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8cc55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9e8c2ed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9e8c2ed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e8c2ed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e8c2ed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9e8c2ed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9e8c2ed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9e8c2ed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9e8c2ed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9e8c2ed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9e8c2ed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9e8c2ed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9e8c2ed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ec870202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ec870202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ec870202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ec870202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c9e8c2ed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c9e8c2ed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9e8c2ed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9e8c2ed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94d0190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94d0190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9e8c2e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c9e8c2e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e8c2ed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e8c2ed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9e8c2ed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9e8c2ed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94d0190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94d0190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94d0190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94d0190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ec870202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ec87020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94d0190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94d0190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10" Type="http://schemas.openxmlformats.org/officeDocument/2006/relationships/image" Target="../media/image38.png"/><Relationship Id="rId9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39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Relationship Id="rId5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Model Compression Techniques &amp; VAE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Gopi Kishan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GCDSL, IISc</a:t>
            </a:r>
            <a:endParaRPr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325" y="94250"/>
            <a:ext cx="926250" cy="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01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on MNIST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Model description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075" y="2422375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9500"/>
            <a:ext cx="45720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00" y="1430900"/>
            <a:ext cx="3743576" cy="3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888" y="3549850"/>
            <a:ext cx="790575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3"/>
          <p:cNvGraphicFramePr/>
          <p:nvPr/>
        </p:nvGraphicFramePr>
        <p:xfrm>
          <a:off x="967325" y="12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{CE442F43-73A3-4A64-B037-F5FBBFB5FEBC}</a:tableStyleId>
              </a:tblPr>
              <a:tblGrid>
                <a:gridCol w="3263775"/>
                <a:gridCol w="3263775"/>
              </a:tblGrid>
              <a:tr h="7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Teacher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DNN with teacher guidance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3"/>
          <p:cNvSpPr txBox="1"/>
          <p:nvPr/>
        </p:nvSpPr>
        <p:spPr>
          <a:xfrm>
            <a:off x="681850" y="415025"/>
            <a:ext cx="7841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Loss  = Cross_Entropy + alpha * MSE(Encoded_S - Endoded_T)*temp**2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At training temperature = 4 and alpha = 0.5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902" y="2794652"/>
            <a:ext cx="790575" cy="803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900" y="2030025"/>
            <a:ext cx="790575" cy="76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MNIST Image sharpening with temp term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Recall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975" y="1287375"/>
            <a:ext cx="850796" cy="2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0925" y="1311606"/>
            <a:ext cx="850800" cy="25202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4"/>
          <p:cNvGraphicFramePr/>
          <p:nvPr/>
        </p:nvGraphicFramePr>
        <p:xfrm>
          <a:off x="2786550" y="128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{CE442F43-73A3-4A64-B037-F5FBBFB5FEBC}</a:tableStyleId>
              </a:tblPr>
              <a:tblGrid>
                <a:gridCol w="2015250"/>
                <a:gridCol w="2015250"/>
                <a:gridCol w="2015250"/>
              </a:tblGrid>
              <a:tr h="8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AE reconstructed 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AE reconstruction using temp = 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10318" l="0" r="0" t="10310"/>
          <a:stretch/>
        </p:blipFill>
        <p:spPr>
          <a:xfrm>
            <a:off x="311700" y="1710999"/>
            <a:ext cx="1931274" cy="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562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Bayes’ Theorem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3526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 Divergence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25" y="3279863"/>
            <a:ext cx="38957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67600" y="389650"/>
            <a:ext cx="4169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Maths review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005" y="1033867"/>
            <a:ext cx="3337000" cy="143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Variational Autoencoder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413" y="842525"/>
            <a:ext cx="23145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67600" y="1194950"/>
            <a:ext cx="6091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Variational autoencoders (VAEs) are a deep learning technique for learning latent representations.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67600" y="1724700"/>
            <a:ext cx="51564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Let’s define some notions: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X : data that we want to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z: latent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P(X) : probability distribution of the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P(z) : probability distribution of latent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P(X|z) : distribution of generating data given latent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67600" y="3646400"/>
            <a:ext cx="551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Goal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:  To compute the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distribution P(z|X)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406625"/>
            <a:ext cx="85206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Alright, now let’s say we want to infer P(z|X) using Q(z|X). The KL divergence then formulated as follows: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1116425"/>
            <a:ext cx="4038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200" y="1983200"/>
            <a:ext cx="16573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550" y="2035588"/>
            <a:ext cx="25050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573125" y="2709325"/>
            <a:ext cx="7268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04040"/>
                </a:solidFill>
                <a:highlight>
                  <a:srgbClr val="FFFFFF"/>
                </a:highlight>
              </a:rPr>
              <a:t>Applying Bayes’ rule :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3688" y="3166350"/>
            <a:ext cx="5019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25" y="4004550"/>
            <a:ext cx="62007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950" y="4440475"/>
            <a:ext cx="28384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5400" y="4430950"/>
            <a:ext cx="3581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53175" y="1116425"/>
            <a:ext cx="2286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79450" y="261200"/>
            <a:ext cx="6643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And this is it, the VAE objective function: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25" y="617700"/>
            <a:ext cx="59721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544413" y="1122525"/>
            <a:ext cx="6908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At this point, what do we have? Let’s enumerate: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Q(z|X) that project our data X into latent variable space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z, the latent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P(X|z) that generate data given latent variable.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b="0" l="3006" r="0" t="0"/>
          <a:stretch/>
        </p:blipFill>
        <p:spPr>
          <a:xfrm>
            <a:off x="2469675" y="2043314"/>
            <a:ext cx="3057575" cy="295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650" y="2043325"/>
            <a:ext cx="454600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on MNIST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45013"/>
            <a:ext cx="4543425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19625"/>
            <a:ext cx="41243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429850" y="3616750"/>
            <a:ext cx="40062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z = z_mean + sqrt(var) * epsilon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Where, epsilon = N(0,1)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750" y="354338"/>
            <a:ext cx="5088500" cy="4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other priors in VAE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prior : bernoulli distribution and Gaussian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Motivation : Image pixel values follow multinomial distribution. So none of the above priors are suitable.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Proposal : Dirichlet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838" y="2493813"/>
            <a:ext cx="24098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75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Knowledge Distillation (KD)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Auto Encoders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Variational AutoEncoders (VAE)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Exploring other prior of VAE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Other Compression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Micronet Challenge </a:t>
            </a:r>
            <a:r>
              <a:rPr lang="en-GB"/>
              <a:t>hosted at NeurIPS 2019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26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Dirichlet Distribution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11700" y="909225"/>
            <a:ext cx="8520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Dirichlet distribution is a multivariate distribution with parameters α=[α1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α2,…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αK], with the following probability density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" y="1519550"/>
            <a:ext cx="2971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/>
          </a:blip>
          <a:srcRect b="5860" l="0" r="3883" t="15262"/>
          <a:stretch/>
        </p:blipFill>
        <p:spPr>
          <a:xfrm>
            <a:off x="3530300" y="1276750"/>
            <a:ext cx="5511600" cy="339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311700" y="2706700"/>
            <a:ext cx="36567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 is a multivariate form of Beta distribution and conjugate prior to multinomial distribution.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Dirichlet VAE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Instead of using the standard Gaussian distribution, we use the Dirichlet distribution which is a conjugate prior distribution of the multinomial distribution.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825" y="1837525"/>
            <a:ext cx="36957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311700" y="2961400"/>
            <a:ext cx="85206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DirVAE models the latent representation result with the best log-likelihood compared to the baselines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DirVAE produces more interpretable latent values with no collapsing issues which the baseline models suffer from.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Better performance on MNIST and OMNIGLOT compared to the baseline VAEs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311700" y="2399500"/>
            <a:ext cx="7325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 paper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with the same idea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was submitted in ICML 2019, but unfortunately was not accepted. It proposes DirVAE advantages as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Compression techniques : 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51" y="248453"/>
            <a:ext cx="2934125" cy="4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415450" y="1948650"/>
            <a:ext cx="43722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Deciding importance of neuron 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ranking can be done according to the </a:t>
            </a: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L1/L2 mean of neuron weights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, their mean activations, the number of times a neuron wasn’t zero on some validation set, and other creative methods 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11700" y="1198038"/>
            <a:ext cx="3013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1. </a:t>
            </a:r>
            <a:r>
              <a:rPr b="1" lang="en-GB" sz="1800">
                <a:solidFill>
                  <a:schemeClr val="dk2"/>
                </a:solidFill>
              </a:rPr>
              <a:t>Pruning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246800" y="445025"/>
            <a:ext cx="2195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2. </a:t>
            </a:r>
            <a:r>
              <a:rPr b="1" lang="en-GB" sz="1800">
                <a:solidFill>
                  <a:schemeClr val="dk2"/>
                </a:solidFill>
              </a:rPr>
              <a:t>Quantisation</a:t>
            </a:r>
            <a:endParaRPr b="1"/>
          </a:p>
        </p:txBody>
      </p:sp>
      <p:sp>
        <p:nvSpPr>
          <p:cNvPr id="254" name="Google Shape;254;p35"/>
          <p:cNvSpPr txBox="1"/>
          <p:nvPr/>
        </p:nvSpPr>
        <p:spPr>
          <a:xfrm>
            <a:off x="246800" y="777125"/>
            <a:ext cx="4611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highlight>
                  <a:srgbClr val="FFFFFF"/>
                </a:highlight>
              </a:rPr>
              <a:t>Key Idea:</a:t>
            </a:r>
            <a:r>
              <a:rPr lang="en-GB" sz="1200">
                <a:highlight>
                  <a:srgbClr val="FFFFFF"/>
                </a:highlight>
              </a:rPr>
              <a:t> The value distribution of neural network weight is of small range, which is very close to 0.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With such value range in (−1,1), quantizing floating point is mapping FP32 to INT8 using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000" y="1015492"/>
            <a:ext cx="3716300" cy="23096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311700" y="4002325"/>
            <a:ext cx="47019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where , x_float denotes the FP32 weight,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x_quantized denotes the quantized INT8 weight, and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x_scale is the mapping fractor (scaling factor).</a:t>
            </a:r>
            <a:endParaRPr sz="1200"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375" y="1689725"/>
            <a:ext cx="3541825" cy="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750" y="2021825"/>
            <a:ext cx="3644050" cy="178868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5468225" y="3493950"/>
            <a:ext cx="30135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Figure 8 shows weight distribution of 10 layers (layers that have most value points) of MobileNetV1.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831275"/>
            <a:ext cx="85206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 Value Decomposition of any matrix is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the columns of U are the left singular vectors,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has singular values and is diagonal,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V</a:t>
            </a:r>
            <a:r>
              <a:rPr baseline="30000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rows that are the right singular vectors.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weight matrix A, if we apply SVD on it, we get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∑ is a diagonal matrix with A’s singular values on the diagonal in the decreasing order.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way we decompose matrix A into two smaller matrices U and N.  For one single layer in a DNN model, we replace it with two layers, while the first one has no nonlinear function, and the second one does.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50" y="831275"/>
            <a:ext cx="2295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650" y="1343238"/>
            <a:ext cx="30384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25" y="2487063"/>
            <a:ext cx="2733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32" y="3360975"/>
            <a:ext cx="4253200" cy="3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311700" y="319225"/>
            <a:ext cx="8130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3. </a:t>
            </a:r>
            <a:r>
              <a:rPr b="1" lang="en-GB" sz="1800">
                <a:solidFill>
                  <a:schemeClr val="dk2"/>
                </a:solidFill>
              </a:rPr>
              <a:t>Weight matrix factorization using SVD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50" y="640775"/>
            <a:ext cx="36576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00" y="640775"/>
            <a:ext cx="3409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610" y="2450525"/>
            <a:ext cx="3181500" cy="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6700" y="3148450"/>
            <a:ext cx="3988325" cy="3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675400" y="3917100"/>
            <a:ext cx="7572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Note : </a:t>
            </a:r>
            <a:r>
              <a:rPr b="1" lang="en-GB">
                <a:solidFill>
                  <a:schemeClr val="dk2"/>
                </a:solidFill>
              </a:rPr>
              <a:t>The number of parameters changes from mn to (m+n)k. We reduce the model size significantly if k is much smaller than n.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88" y="746238"/>
            <a:ext cx="5875225" cy="36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963475" y="459500"/>
            <a:ext cx="44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Illustration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Next?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MicroNet Challenge </a:t>
            </a:r>
            <a:r>
              <a:rPr b="0" lang="en-GB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Hosted at NeurIPS 2019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rgbClr val="000000"/>
              </a:solidFill>
              <a:highlight>
                <a:srgbClr val="F8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Competition Start: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June 1st, 2019.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Deadline: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Midnight Pacific Time, September 30th, 2019.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factors will be taken into account when scoring an entry: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Storage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16-bit parameter counts as one parameter. If quantization is performed, a parameter of less than 16-bits will be counted as a fraction of one parameter.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 Operations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mean number of arithmetic operations per example required to perform inference on the test set. Multiplies and additions count separately.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For ImageNet and CIFAR-100, parameter storage, and compute requirements will be normalized relative to MobileNetV2 with width 1.4 (6.9M parameters, 1170M math operations).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G. Hinton, O. Vinyals and J. Dean. </a:t>
            </a:r>
            <a:r>
              <a:rPr i="1" lang="en-GB"/>
              <a:t>Distilling the Knowledge in a Neural Network.</a:t>
            </a:r>
            <a:r>
              <a:rPr lang="en-GB"/>
              <a:t> In NIPS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Carl Doersch. </a:t>
            </a:r>
            <a:r>
              <a:rPr i="1" lang="en-GB"/>
              <a:t>Tutorial on Variational Autoencoders.</a:t>
            </a:r>
            <a:r>
              <a:rPr lang="en-GB"/>
              <a:t> stat.ML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Song Han, Huizi Mao, William and J. Dally. </a:t>
            </a:r>
            <a:r>
              <a:rPr i="1" lang="en-GB"/>
              <a:t>Deep Compression: Compressing deep neural networks with pruning, trained quantization and huffman coding.</a:t>
            </a:r>
            <a:r>
              <a:rPr lang="en-GB"/>
              <a:t> In ICLR 2016.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J. Xue, J. Li, and Y. Gong. </a:t>
            </a:r>
            <a:r>
              <a:rPr i="1" lang="en-GB"/>
              <a:t>Restructuring of Deep Neural Network Acoustic Models with Singular Value Decomposition.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W. Joo, W. Lee, S. Park &amp; Il-Chul Moon. </a:t>
            </a:r>
            <a:r>
              <a:rPr i="1" lang="en-GB"/>
              <a:t>Dirichlet Variational Autoencoder.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Distilling the Knowledge in a Neural Network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 typically produce class probabilities by using a “softmax” output layer that converts the logit, zi , computed for each class into a probability, qi , by comparing zi with the other logits.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where T is a temperature that is normally set to 1. Using a higher value for T produces a softer probability distribution over classes.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0318" l="0" r="0" t="10310"/>
          <a:stretch/>
        </p:blipFill>
        <p:spPr>
          <a:xfrm>
            <a:off x="2521975" y="2359163"/>
            <a:ext cx="3452800" cy="11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38" y="316725"/>
            <a:ext cx="5659125" cy="45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41625" y="311725"/>
            <a:ext cx="559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Matching logits is a special case of distillation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600" y="1054500"/>
            <a:ext cx="4229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57950" y="1974875"/>
            <a:ext cx="82281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If the temperature is high compared with the magnitude of the logits, we can approximate: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600" y="2323625"/>
            <a:ext cx="37528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16450" y="3370825"/>
            <a:ext cx="811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If we now assume that the logits have been zero-meaned separa P tely for each transfer case so that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300" y="3642375"/>
            <a:ext cx="16478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5625" y="3918588"/>
            <a:ext cx="19050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16450" y="687800"/>
            <a:ext cx="7737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cross-entropy gradient, dC/dzi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is given by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Knowledge Distillation on MNIST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25" y="1480625"/>
            <a:ext cx="4720925" cy="24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40350" y="1152425"/>
            <a:ext cx="2870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Teacher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896725" y="1168950"/>
            <a:ext cx="3273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Student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6350"/>
            <a:ext cx="4013526" cy="33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over MNIST</a:t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7923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{CE442F43-73A3-4A64-B037-F5FBBFB5FEBC}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Teacher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 </a:t>
                      </a:r>
                      <a:r>
                        <a:rPr lang="en-GB"/>
                        <a:t>Model without teacher guidance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9"/>
          <p:cNvSpPr txBox="1"/>
          <p:nvPr/>
        </p:nvSpPr>
        <p:spPr>
          <a:xfrm>
            <a:off x="792300" y="1220925"/>
            <a:ext cx="6364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All the models are trained for 10 epoches with batch size = 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374" y="2131850"/>
            <a:ext cx="1407454" cy="14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85750" y="837150"/>
            <a:ext cx="84165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Unsoftened probabilities:  [2.9399757e-23 7.7865502e-24 3.3027068e-24 6.2618165e-16 1.4026793e-27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7.1093457e-12</a:t>
            </a: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2.4744464e-21 3.6832551e-24 9.0432768e-20 5.3667499e-19]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based on unsoftened probability for: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85750" y="3532850"/>
            <a:ext cx="82347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Softened probabilities:  [5.1947024e-09 3.7265848e-09 3.0074072e-09 </a:t>
            </a:r>
            <a:r>
              <a:rPr b="1"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3.5289850e-07</a:t>
            </a: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4.3173209e-10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3.6427730e-06</a:t>
            </a: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1.5734186e-08 3.0905281e-09 3.8686210e-08 6.0381318e-08]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based on Softened probability for: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85750" y="324700"/>
            <a:ext cx="8013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Probability distribution over number at Temperature value = 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81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AutoEncoders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50" y="989384"/>
            <a:ext cx="1688500" cy="167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89650" y="2911500"/>
            <a:ext cx="4078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The learning process is described simply as minimizing a loss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575" y="691325"/>
            <a:ext cx="3620314" cy="26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275" y="3294175"/>
            <a:ext cx="1834875" cy="60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89650" y="3844625"/>
            <a:ext cx="600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Where L is a loss function penalizing g(f(x)) for being dissimilar from x, such as the mean squared error is given by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1775" y="4411325"/>
            <a:ext cx="3575000" cy="5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