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5</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Swaption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Categories of Swaption</a:t>
            </a:r>
          </a:p>
          <a:p>
            <a:pPr lvl="0">
              <a:spcBef>
                <a:spcPts val="0"/>
              </a:spcBef>
              <a:buNone/>
            </a:pPr>
            <a:r>
              <a:t/>
            </a:r>
            <a:endParaRPr sz="1400"/>
          </a:p>
        </p:txBody>
      </p:sp>
      <p:sp>
        <p:nvSpPr>
          <p:cNvPr id="144" name="Shape 144"/>
          <p:cNvSpPr/>
          <p:nvPr/>
        </p:nvSpPr>
        <p:spPr>
          <a:xfrm>
            <a:off x="913400" y="1741125"/>
            <a:ext cx="1631100" cy="482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EUROPEAN SWAPTION</a:t>
            </a:r>
          </a:p>
        </p:txBody>
      </p:sp>
      <p:sp>
        <p:nvSpPr>
          <p:cNvPr id="145" name="Shape 145"/>
          <p:cNvSpPr/>
          <p:nvPr/>
        </p:nvSpPr>
        <p:spPr>
          <a:xfrm>
            <a:off x="2992750" y="1741112"/>
            <a:ext cx="1631100" cy="482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AMERICAN SWAPTION</a:t>
            </a:r>
          </a:p>
        </p:txBody>
      </p:sp>
      <p:sp>
        <p:nvSpPr>
          <p:cNvPr id="146" name="Shape 146"/>
          <p:cNvSpPr/>
          <p:nvPr/>
        </p:nvSpPr>
        <p:spPr>
          <a:xfrm>
            <a:off x="5072100" y="1741125"/>
            <a:ext cx="1631100" cy="482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BERMUDAN</a:t>
            </a:r>
            <a:r>
              <a:rPr lang="en"/>
              <a:t> SWAPTION</a:t>
            </a:r>
          </a:p>
        </p:txBody>
      </p:sp>
      <p:sp>
        <p:nvSpPr>
          <p:cNvPr id="147" name="Shape 147"/>
          <p:cNvSpPr/>
          <p:nvPr/>
        </p:nvSpPr>
        <p:spPr>
          <a:xfrm>
            <a:off x="913475" y="2848875"/>
            <a:ext cx="1631100" cy="7374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SWAPTION EXERCISE DATE</a:t>
            </a:r>
          </a:p>
        </p:txBody>
      </p:sp>
      <p:sp>
        <p:nvSpPr>
          <p:cNvPr id="148" name="Shape 148"/>
          <p:cNvSpPr/>
          <p:nvPr/>
        </p:nvSpPr>
        <p:spPr>
          <a:xfrm>
            <a:off x="2992750" y="2848875"/>
            <a:ext cx="1631100" cy="7374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SPECIFIED RANGE</a:t>
            </a:r>
          </a:p>
        </p:txBody>
      </p:sp>
      <p:sp>
        <p:nvSpPr>
          <p:cNvPr id="149" name="Shape 149"/>
          <p:cNvSpPr/>
          <p:nvPr/>
        </p:nvSpPr>
        <p:spPr>
          <a:xfrm>
            <a:off x="5072100" y="2848875"/>
            <a:ext cx="1631100" cy="7374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MULTIPLE SPECIFIED DATES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Swaption Contract</a:t>
            </a:r>
          </a:p>
        </p:txBody>
      </p:sp>
      <p:sp>
        <p:nvSpPr>
          <p:cNvPr id="156" name="Shape 156"/>
          <p:cNvSpPr/>
          <p:nvPr/>
        </p:nvSpPr>
        <p:spPr>
          <a:xfrm>
            <a:off x="2036550" y="1995050"/>
            <a:ext cx="5070900" cy="160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t>SWAPTION CONTRACT</a:t>
            </a:r>
          </a:p>
          <a:p>
            <a:pPr lvl="0" algn="ctr">
              <a:spcBef>
                <a:spcPts val="0"/>
              </a:spcBef>
              <a:buNone/>
            </a:pPr>
            <a:r>
              <a:t/>
            </a:r>
            <a:endParaRPr b="1"/>
          </a:p>
          <a:p>
            <a:pPr lvl="0">
              <a:spcBef>
                <a:spcPts val="0"/>
              </a:spcBef>
              <a:buNone/>
            </a:pPr>
            <a:r>
              <a:rPr lang="en"/>
              <a:t>Buy and seller agree on </a:t>
            </a:r>
            <a:r>
              <a:rPr lang="en"/>
              <a:t>PREMIUM CONTRACT</a:t>
            </a:r>
          </a:p>
          <a:p>
            <a:pPr lvl="0">
              <a:spcBef>
                <a:spcPts val="0"/>
              </a:spcBef>
              <a:buNone/>
            </a:pPr>
            <a:r>
              <a:rPr lang="en"/>
              <a:t>f</a:t>
            </a:r>
            <a:r>
              <a:rPr lang="en"/>
              <a:t>or a length of OPTION PERIOD</a:t>
            </a:r>
          </a:p>
          <a:p>
            <a:pPr lvl="0">
              <a:spcBef>
                <a:spcPts val="0"/>
              </a:spcBef>
              <a:buNone/>
            </a:pPr>
            <a:r>
              <a:rPr lang="en"/>
              <a:t>for a length of UNDERLYING SWAP PERIOD</a:t>
            </a:r>
          </a:p>
          <a:p>
            <a:pPr lvl="0">
              <a:spcBef>
                <a:spcPts val="0"/>
              </a:spcBef>
              <a:buNone/>
            </a:pPr>
            <a:r>
              <a:rPr lang="en"/>
              <a:t>f</a:t>
            </a:r>
            <a:r>
              <a:rPr lang="en"/>
              <a:t>or a underlying swap </a:t>
            </a:r>
            <a:r>
              <a:rPr lang="en"/>
              <a:t>NOTIONAL</a:t>
            </a:r>
            <a:r>
              <a:rPr lang="en"/>
              <a:t> AMOUNT</a:t>
            </a:r>
          </a:p>
          <a:p>
            <a:pPr lvl="0">
              <a:spcBef>
                <a:spcPts val="0"/>
              </a:spcBef>
              <a:buNone/>
            </a:pPr>
            <a:r>
              <a:rPr lang="en"/>
              <a:t>f</a:t>
            </a:r>
            <a:r>
              <a:rPr lang="en"/>
              <a:t>or a fixed rate/strike rate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62" name="Shape 162"/>
          <p:cNvSpPr txBox="1"/>
          <p:nvPr>
            <p:ph idx="1" type="body"/>
          </p:nvPr>
        </p:nvSpPr>
        <p:spPr>
          <a:xfrm>
            <a:off x="311700" y="1116850"/>
            <a:ext cx="8520600" cy="3416400"/>
          </a:xfrm>
          <a:prstGeom prst="rect">
            <a:avLst/>
          </a:prstGeom>
        </p:spPr>
        <p:txBody>
          <a:bodyPr anchorCtr="0" anchor="t" bIns="91425" lIns="91425" rIns="91425" tIns="91425">
            <a:noAutofit/>
          </a:bodyPr>
          <a:lstStyle/>
          <a:p>
            <a:pPr lvl="0">
              <a:spcBef>
                <a:spcPts val="0"/>
              </a:spcBef>
              <a:buNone/>
            </a:pPr>
            <a:r>
              <a:rPr lang="en"/>
              <a:t>In addition to settlement date, There are two types of settlements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63" name="Shape 163"/>
          <p:cNvSpPr/>
          <p:nvPr/>
        </p:nvSpPr>
        <p:spPr>
          <a:xfrm>
            <a:off x="843150" y="1971300"/>
            <a:ext cx="2101800" cy="72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spcAft>
                <a:spcPts val="1600"/>
              </a:spcAft>
              <a:buClr>
                <a:schemeClr val="dk1"/>
              </a:buClr>
              <a:buFont typeface="Arial"/>
              <a:buNone/>
            </a:pPr>
            <a:r>
              <a:rPr b="1" lang="en">
                <a:solidFill>
                  <a:schemeClr val="dk2"/>
                </a:solidFill>
              </a:rPr>
              <a:t>CASH SETTLEMENT</a:t>
            </a:r>
          </a:p>
        </p:txBody>
      </p:sp>
      <p:sp>
        <p:nvSpPr>
          <p:cNvPr id="164" name="Shape 164"/>
          <p:cNvSpPr/>
          <p:nvPr/>
        </p:nvSpPr>
        <p:spPr>
          <a:xfrm>
            <a:off x="843150" y="3014350"/>
            <a:ext cx="2149500" cy="72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spcAft>
                <a:spcPts val="1600"/>
              </a:spcAft>
              <a:buClr>
                <a:schemeClr val="dk1"/>
              </a:buClr>
              <a:buFont typeface="Arial"/>
              <a:buNone/>
            </a:pPr>
            <a:r>
              <a:rPr b="1" lang="en">
                <a:solidFill>
                  <a:schemeClr val="dk2"/>
                </a:solidFill>
              </a:rPr>
              <a:t>SWAP SETTLEMENT</a:t>
            </a:r>
          </a:p>
        </p:txBody>
      </p:sp>
      <p:sp>
        <p:nvSpPr>
          <p:cNvPr id="165" name="Shape 165"/>
          <p:cNvSpPr/>
          <p:nvPr/>
        </p:nvSpPr>
        <p:spPr>
          <a:xfrm>
            <a:off x="4762000" y="1876300"/>
            <a:ext cx="3467700" cy="8196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Payer pays the buyer the current market value of underlying swap at a predefined fixed rate.</a:t>
            </a:r>
          </a:p>
        </p:txBody>
      </p:sp>
      <p:sp>
        <p:nvSpPr>
          <p:cNvPr id="166" name="Shape 166"/>
          <p:cNvSpPr/>
          <p:nvPr/>
        </p:nvSpPr>
        <p:spPr>
          <a:xfrm>
            <a:off x="4762000" y="3014350"/>
            <a:ext cx="3467700" cy="8196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The swap is entered into by two parties based on predefined terms under swap agreement.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1400"/>
              <a:t>USES OF SWAPTION</a:t>
            </a:r>
          </a:p>
          <a:p>
            <a:pPr lvl="0">
              <a:spcBef>
                <a:spcPts val="0"/>
              </a:spcBef>
              <a:buNone/>
            </a:pPr>
            <a:r>
              <a:t/>
            </a:r>
            <a:endParaRPr b="1" sz="1400"/>
          </a:p>
          <a:p>
            <a:pPr indent="457200" lvl="0" marL="914400">
              <a:spcBef>
                <a:spcPts val="0"/>
              </a:spcBef>
              <a:buNone/>
            </a:pPr>
            <a:r>
              <a:rPr b="1" lang="en" sz="1400"/>
              <a:t>Wondering when to use Swaption   </a:t>
            </a:r>
            <a:r>
              <a:rPr b="1" lang="en" sz="3000"/>
              <a:t>????????</a:t>
            </a:r>
          </a:p>
          <a:p>
            <a:pPr lvl="0">
              <a:spcBef>
                <a:spcPts val="0"/>
              </a:spcBef>
              <a:buNone/>
            </a:pPr>
            <a:r>
              <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It can be used for many purposes either for speculate or hedging purposes against interest rates.</a:t>
            </a:r>
          </a:p>
          <a:p>
            <a:pPr lvl="0">
              <a:spcBef>
                <a:spcPts val="0"/>
              </a:spcBef>
              <a:buNone/>
            </a:pPr>
            <a:r>
              <a:t/>
            </a:r>
            <a:endParaRPr/>
          </a:p>
        </p:txBody>
      </p:sp>
      <p:sp>
        <p:nvSpPr>
          <p:cNvPr id="179" name="Shape 179"/>
          <p:cNvSpPr/>
          <p:nvPr/>
        </p:nvSpPr>
        <p:spPr>
          <a:xfrm>
            <a:off x="4868900" y="2006925"/>
            <a:ext cx="1579500" cy="5727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SPECULATE</a:t>
            </a:r>
          </a:p>
        </p:txBody>
      </p:sp>
      <p:sp>
        <p:nvSpPr>
          <p:cNvPr id="180" name="Shape 180"/>
          <p:cNvSpPr/>
          <p:nvPr/>
        </p:nvSpPr>
        <p:spPr>
          <a:xfrm>
            <a:off x="2137550" y="2006925"/>
            <a:ext cx="1686300" cy="5727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HEDGE</a:t>
            </a:r>
          </a:p>
        </p:txBody>
      </p:sp>
      <p:sp>
        <p:nvSpPr>
          <p:cNvPr id="181" name="Shape 181"/>
          <p:cNvSpPr/>
          <p:nvPr/>
        </p:nvSpPr>
        <p:spPr>
          <a:xfrm>
            <a:off x="2576950" y="3283500"/>
            <a:ext cx="2719500" cy="6768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457200">
              <a:spcBef>
                <a:spcPts val="0"/>
              </a:spcBef>
              <a:buNone/>
            </a:pPr>
            <a:r>
              <a:rPr lang="en"/>
              <a:t>INTEREST RATE</a:t>
            </a:r>
          </a:p>
        </p:txBody>
      </p:sp>
      <p:cxnSp>
        <p:nvCxnSpPr>
          <p:cNvPr id="182" name="Shape 182"/>
          <p:cNvCxnSpPr/>
          <p:nvPr/>
        </p:nvCxnSpPr>
        <p:spPr>
          <a:xfrm flipH="1" rot="10800000">
            <a:off x="2790700" y="3443700"/>
            <a:ext cx="23700" cy="356400"/>
          </a:xfrm>
          <a:prstGeom prst="straightConnector1">
            <a:avLst/>
          </a:prstGeom>
          <a:noFill/>
          <a:ln cap="flat" cmpd="sng" w="9525">
            <a:solidFill>
              <a:schemeClr val="dk2"/>
            </a:solidFill>
            <a:prstDash val="solid"/>
            <a:round/>
            <a:headEnd len="lg" w="lg" type="none"/>
            <a:tailEnd len="lg" w="lg" type="triangle"/>
          </a:ln>
        </p:spPr>
      </p:cxnSp>
      <p:cxnSp>
        <p:nvCxnSpPr>
          <p:cNvPr id="183" name="Shape 183"/>
          <p:cNvCxnSpPr/>
          <p:nvPr/>
        </p:nvCxnSpPr>
        <p:spPr>
          <a:xfrm flipH="1">
            <a:off x="4833300" y="3479475"/>
            <a:ext cx="23700" cy="344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90" name="Shape 190"/>
          <p:cNvSpPr/>
          <p:nvPr/>
        </p:nvSpPr>
        <p:spPr>
          <a:xfrm>
            <a:off x="795650" y="1330025"/>
            <a:ext cx="1935600" cy="6294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SPECULATE</a:t>
            </a:r>
          </a:p>
        </p:txBody>
      </p:sp>
      <p:sp>
        <p:nvSpPr>
          <p:cNvPr id="191" name="Shape 191"/>
          <p:cNvSpPr txBox="1"/>
          <p:nvPr/>
        </p:nvSpPr>
        <p:spPr>
          <a:xfrm>
            <a:off x="546275" y="2327575"/>
            <a:ext cx="3372600" cy="1793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Font typeface="Arial"/>
              <a:buNone/>
            </a:pPr>
            <a:r>
              <a:rPr lang="en">
                <a:solidFill>
                  <a:schemeClr val="dk2"/>
                </a:solidFill>
              </a:rPr>
              <a:t>Swaption can be used for speculating interest rate. A speculator can buy PAYER SWAPTION if he expects interest rate to increase. He buys RECEIVER SWAPTION if he expects interest rate to decrease.</a:t>
            </a:r>
          </a:p>
        </p:txBody>
      </p:sp>
      <p:cxnSp>
        <p:nvCxnSpPr>
          <p:cNvPr id="192" name="Shape 192"/>
          <p:cNvCxnSpPr/>
          <p:nvPr/>
        </p:nvCxnSpPr>
        <p:spPr>
          <a:xfrm>
            <a:off x="5533900" y="1567550"/>
            <a:ext cx="12000" cy="807600"/>
          </a:xfrm>
          <a:prstGeom prst="straightConnector1">
            <a:avLst/>
          </a:prstGeom>
          <a:noFill/>
          <a:ln cap="flat" cmpd="sng" w="9525">
            <a:solidFill>
              <a:schemeClr val="dk2"/>
            </a:solidFill>
            <a:prstDash val="solid"/>
            <a:round/>
            <a:headEnd len="lg" w="lg" type="none"/>
            <a:tailEnd len="lg" w="lg" type="none"/>
          </a:ln>
        </p:spPr>
      </p:cxnSp>
      <p:cxnSp>
        <p:nvCxnSpPr>
          <p:cNvPr id="193" name="Shape 193"/>
          <p:cNvCxnSpPr/>
          <p:nvPr/>
        </p:nvCxnSpPr>
        <p:spPr>
          <a:xfrm>
            <a:off x="5474525" y="2327575"/>
            <a:ext cx="855000" cy="0"/>
          </a:xfrm>
          <a:prstGeom prst="straightConnector1">
            <a:avLst/>
          </a:prstGeom>
          <a:noFill/>
          <a:ln cap="flat" cmpd="sng" w="9525">
            <a:solidFill>
              <a:schemeClr val="dk2"/>
            </a:solidFill>
            <a:prstDash val="solid"/>
            <a:round/>
            <a:headEnd len="lg" w="lg" type="none"/>
            <a:tailEnd len="lg" w="lg" type="none"/>
          </a:ln>
        </p:spPr>
      </p:cxnSp>
      <p:cxnSp>
        <p:nvCxnSpPr>
          <p:cNvPr id="194" name="Shape 194"/>
          <p:cNvCxnSpPr/>
          <p:nvPr/>
        </p:nvCxnSpPr>
        <p:spPr>
          <a:xfrm flipH="1" rot="10800000">
            <a:off x="5628900" y="1650650"/>
            <a:ext cx="498900" cy="629400"/>
          </a:xfrm>
          <a:prstGeom prst="straightConnector1">
            <a:avLst/>
          </a:prstGeom>
          <a:noFill/>
          <a:ln cap="flat" cmpd="sng" w="9525">
            <a:solidFill>
              <a:schemeClr val="dk2"/>
            </a:solidFill>
            <a:prstDash val="solid"/>
            <a:round/>
            <a:headEnd len="lg" w="lg" type="none"/>
            <a:tailEnd len="lg" w="lg" type="triangle"/>
          </a:ln>
        </p:spPr>
      </p:cxnSp>
      <p:sp>
        <p:nvSpPr>
          <p:cNvPr id="195" name="Shape 195"/>
          <p:cNvSpPr/>
          <p:nvPr/>
        </p:nvSpPr>
        <p:spPr>
          <a:xfrm>
            <a:off x="6887700" y="1662550"/>
            <a:ext cx="1484400" cy="4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PAYER </a:t>
            </a:r>
            <a:r>
              <a:rPr lang="en"/>
              <a:t>SWAPTION</a:t>
            </a:r>
          </a:p>
        </p:txBody>
      </p:sp>
      <p:cxnSp>
        <p:nvCxnSpPr>
          <p:cNvPr id="196" name="Shape 196"/>
          <p:cNvCxnSpPr/>
          <p:nvPr/>
        </p:nvCxnSpPr>
        <p:spPr>
          <a:xfrm flipH="1">
            <a:off x="5700025" y="2945075"/>
            <a:ext cx="12000" cy="759900"/>
          </a:xfrm>
          <a:prstGeom prst="straightConnector1">
            <a:avLst/>
          </a:prstGeom>
          <a:noFill/>
          <a:ln cap="flat" cmpd="sng" w="9525">
            <a:solidFill>
              <a:schemeClr val="dk2"/>
            </a:solidFill>
            <a:prstDash val="solid"/>
            <a:round/>
            <a:headEnd len="lg" w="lg" type="none"/>
            <a:tailEnd len="lg" w="lg" type="none"/>
          </a:ln>
        </p:spPr>
      </p:cxnSp>
      <p:cxnSp>
        <p:nvCxnSpPr>
          <p:cNvPr id="197" name="Shape 197"/>
          <p:cNvCxnSpPr/>
          <p:nvPr/>
        </p:nvCxnSpPr>
        <p:spPr>
          <a:xfrm>
            <a:off x="5712025" y="3681350"/>
            <a:ext cx="843300" cy="12000"/>
          </a:xfrm>
          <a:prstGeom prst="straightConnector1">
            <a:avLst/>
          </a:prstGeom>
          <a:noFill/>
          <a:ln cap="flat" cmpd="sng" w="9525">
            <a:solidFill>
              <a:schemeClr val="dk2"/>
            </a:solidFill>
            <a:prstDash val="solid"/>
            <a:round/>
            <a:headEnd len="lg" w="lg" type="none"/>
            <a:tailEnd len="lg" w="lg" type="none"/>
          </a:ln>
        </p:spPr>
      </p:cxnSp>
      <p:cxnSp>
        <p:nvCxnSpPr>
          <p:cNvPr id="198" name="Shape 198"/>
          <p:cNvCxnSpPr/>
          <p:nvPr/>
        </p:nvCxnSpPr>
        <p:spPr>
          <a:xfrm>
            <a:off x="5818900" y="3087575"/>
            <a:ext cx="582000" cy="463200"/>
          </a:xfrm>
          <a:prstGeom prst="straightConnector1">
            <a:avLst/>
          </a:prstGeom>
          <a:noFill/>
          <a:ln cap="flat" cmpd="sng" w="9525">
            <a:solidFill>
              <a:schemeClr val="dk2"/>
            </a:solidFill>
            <a:prstDash val="solid"/>
            <a:round/>
            <a:headEnd len="lg" w="lg" type="none"/>
            <a:tailEnd len="lg" w="lg" type="triangle"/>
          </a:ln>
        </p:spPr>
      </p:cxnSp>
      <p:sp>
        <p:nvSpPr>
          <p:cNvPr id="199" name="Shape 199"/>
          <p:cNvSpPr/>
          <p:nvPr/>
        </p:nvSpPr>
        <p:spPr>
          <a:xfrm>
            <a:off x="6911450" y="2968825"/>
            <a:ext cx="14844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RECEIVER SWAPTION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Swaption</a:t>
            </a:r>
          </a:p>
        </p:txBody>
      </p:sp>
      <p:sp>
        <p:nvSpPr>
          <p:cNvPr id="205" name="Shape 20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en"/>
              <a:t>Example</a:t>
            </a:r>
          </a:p>
          <a:p>
            <a:pPr lvl="0">
              <a:spcBef>
                <a:spcPts val="0"/>
              </a:spcBef>
              <a:buNone/>
            </a:pPr>
            <a:r>
              <a:rPr lang="en" sz="1100"/>
              <a:t>Now, Suppose speculator expects 5Y Bond to be lower one year from now.</a:t>
            </a:r>
          </a:p>
          <a:p>
            <a:pPr lvl="0">
              <a:spcBef>
                <a:spcPts val="0"/>
              </a:spcBef>
              <a:buNone/>
            </a:pPr>
            <a:r>
              <a:rPr lang="en" sz="1100"/>
              <a:t>In this case he would buy a Receiver swaption.Suppose speculator expects to buy</a:t>
            </a:r>
          </a:p>
          <a:p>
            <a:pPr lvl="0">
              <a:spcBef>
                <a:spcPts val="0"/>
              </a:spcBef>
              <a:buNone/>
            </a:pPr>
            <a:r>
              <a:rPr lang="en" sz="1100"/>
              <a:t>1Y european swaption on 5Y with 8%/LIBOR</a:t>
            </a:r>
          </a:p>
          <a:p>
            <a:pPr lvl="0">
              <a:spcBef>
                <a:spcPts val="0"/>
              </a:spcBef>
              <a:buNone/>
            </a:pPr>
            <a:r>
              <a:rPr lang="en" sz="1100"/>
              <a:t>NP = 10,000,000</a:t>
            </a:r>
          </a:p>
          <a:p>
            <a:pPr lvl="0">
              <a:spcBef>
                <a:spcPts val="0"/>
              </a:spcBef>
              <a:buNone/>
            </a:pPr>
            <a:r>
              <a:rPr lang="en" sz="1100"/>
              <a:t>Premium = 50,000</a:t>
            </a:r>
          </a:p>
          <a:p>
            <a:pPr lvl="0">
              <a:spcBef>
                <a:spcPts val="0"/>
              </a:spcBef>
              <a:buNone/>
            </a:pPr>
            <a:r>
              <a:rPr lang="en" sz="1100"/>
              <a:t>On exercise date swap rate on 5Y slot</a:t>
            </a:r>
            <a:r>
              <a:rPr lang="en" sz="1100"/>
              <a:t> i</a:t>
            </a:r>
            <a:r>
              <a:rPr lang="en" sz="1100"/>
              <a:t>s &lt;  8%.</a:t>
            </a:r>
          </a:p>
          <a:p>
            <a:pPr lvl="0">
              <a:spcBef>
                <a:spcPts val="0"/>
              </a:spcBef>
              <a:buNone/>
            </a:pPr>
            <a:r>
              <a:rPr lang="en" sz="1100"/>
              <a:t>Speculator </a:t>
            </a:r>
            <a:r>
              <a:rPr b="1" lang="en" sz="1100"/>
              <a:t>Exercise</a:t>
            </a:r>
            <a:r>
              <a:rPr lang="en" sz="1100"/>
              <a:t> this.</a:t>
            </a:r>
          </a:p>
          <a:p>
            <a:pPr lvl="0">
              <a:spcBef>
                <a:spcPts val="0"/>
              </a:spcBef>
              <a:buNone/>
            </a:pPr>
            <a:r>
              <a:rPr lang="en" sz="1100"/>
              <a:t>If on exercise date swap rate on 5Y slot is &gt; 8%.</a:t>
            </a:r>
          </a:p>
          <a:p>
            <a:pPr lvl="0">
              <a:spcBef>
                <a:spcPts val="0"/>
              </a:spcBef>
              <a:buNone/>
            </a:pPr>
            <a:r>
              <a:rPr lang="en" sz="1100"/>
              <a:t>Speculator Do’nt Exercise it at let this expire by loosing a premium amount which he paid.</a:t>
            </a:r>
          </a:p>
          <a:p>
            <a:pPr lvl="0">
              <a:spcBef>
                <a:spcPts val="0"/>
              </a:spcBef>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Value of Swap = PV(strike rate - actual swap rate) </a:t>
            </a:r>
            <a:r>
              <a:rPr lang="en" sz="1000"/>
              <a:t>X</a:t>
            </a:r>
            <a:r>
              <a:rPr lang="en" sz="1400"/>
              <a:t> NP</a:t>
            </a:r>
          </a:p>
          <a:p>
            <a:pPr lvl="0">
              <a:spcBef>
                <a:spcPts val="0"/>
              </a:spcBef>
              <a:buNone/>
            </a:pPr>
            <a:r>
              <a:rPr lang="en" sz="1400"/>
              <a:t>For example if 5 Y swap par value is 7% on swaption expiration</a:t>
            </a:r>
          </a:p>
          <a:p>
            <a:pPr lvl="0">
              <a:spcBef>
                <a:spcPts val="0"/>
              </a:spcBef>
              <a:buNone/>
            </a:pPr>
            <a:r>
              <a:rPr lang="en" sz="1400"/>
              <a:t>Value of Swap = </a:t>
            </a:r>
            <a:r>
              <a:rPr lang="en"/>
              <a:t>[</a:t>
            </a:r>
            <a:r>
              <a:rPr lang="en">
                <a:solidFill>
                  <a:srgbClr val="222222"/>
                </a:solidFill>
                <a:highlight>
                  <a:srgbClr val="FFFFFF"/>
                </a:highlight>
              </a:rPr>
              <a:t>Σ(0.08)-(0.07)/(1+0.07)]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sz="1400"/>
              <a:t>In addition swaps can be used to hedge DEBTS and ASSET position.</a:t>
            </a:r>
          </a:p>
          <a:p>
            <a:pPr lvl="0">
              <a:spcBef>
                <a:spcPts val="0"/>
              </a:spcBef>
              <a:buNone/>
            </a:pPr>
            <a:r>
              <a:rPr lang="en" sz="1400"/>
              <a:t>In this case swaption serve as interest rate protection tool.</a:t>
            </a:r>
          </a:p>
          <a:p>
            <a:pPr lvl="0">
              <a:spcBef>
                <a:spcPts val="0"/>
              </a:spcBef>
              <a:buNone/>
            </a:pPr>
            <a:r>
              <a:t/>
            </a:r>
            <a:endParaRPr sz="1400"/>
          </a:p>
          <a:p>
            <a:pPr lvl="0">
              <a:spcBef>
                <a:spcPts val="0"/>
              </a:spcBef>
              <a:buNone/>
            </a:pPr>
            <a:r>
              <a:rPr lang="en" sz="1400"/>
              <a:t>Act as a cap on the rate paid on debt position - Payers Swaption</a:t>
            </a:r>
          </a:p>
          <a:p>
            <a:pPr lvl="0">
              <a:spcBef>
                <a:spcPts val="0"/>
              </a:spcBef>
              <a:buNone/>
            </a:pPr>
            <a:r>
              <a:rPr lang="en" sz="1400"/>
              <a:t>Act as a floor on rate earned from asset position - Receiver Swaption</a:t>
            </a:r>
          </a:p>
          <a:p>
            <a:pPr lvl="0">
              <a:spcBef>
                <a:spcPts val="0"/>
              </a:spcBef>
              <a:buNone/>
            </a:pPr>
            <a:r>
              <a:t/>
            </a:r>
            <a:endParaRPr/>
          </a:p>
        </p:txBody>
      </p:sp>
      <p:sp>
        <p:nvSpPr>
          <p:cNvPr id="218" name="Shape 218"/>
          <p:cNvSpPr/>
          <p:nvPr/>
        </p:nvSpPr>
        <p:spPr>
          <a:xfrm>
            <a:off x="1021275" y="1341900"/>
            <a:ext cx="1911900" cy="3918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HEDGE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00"/>
              <a:t>Example</a:t>
            </a:r>
          </a:p>
          <a:p>
            <a:pPr lvl="0" rtl="0">
              <a:spcBef>
                <a:spcPts val="0"/>
              </a:spcBef>
              <a:buNone/>
            </a:pPr>
            <a:r>
              <a:rPr lang="en" sz="1400"/>
              <a:t>Let take a look at firm how it uses swaption to hedge its debt position.</a:t>
            </a:r>
          </a:p>
          <a:p>
            <a:pPr lvl="0" rtl="0">
              <a:spcBef>
                <a:spcPts val="0"/>
              </a:spcBef>
              <a:buNone/>
            </a:pPr>
            <a:r>
              <a:rPr lang="en" sz="1400"/>
              <a:t>CASE 1: R &gt; 9 %</a:t>
            </a:r>
          </a:p>
          <a:p>
            <a:pPr lvl="0">
              <a:spcBef>
                <a:spcPts val="0"/>
              </a:spcBef>
              <a:buNone/>
            </a:pPr>
            <a:r>
              <a:rPr lang="en" sz="1100"/>
              <a:t>A company XYZ want to issue 5Y bond for next 3Y. Company worried about interest rate increase in three year and it want to cap rate that it would pay on its future five year bond issue. Firm decide to purchase a three PAYER SWAPTION on a 5Y 9% LIBOR swap with NP.</a:t>
            </a:r>
          </a:p>
          <a:p>
            <a:pPr lvl="0">
              <a:spcBef>
                <a:spcPts val="0"/>
              </a:spcBef>
              <a:buNone/>
            </a:pPr>
            <a:r>
              <a:rPr lang="en" sz="1100"/>
              <a:t>On Swaption Maturity 3Y in this case.</a:t>
            </a:r>
          </a:p>
          <a:p>
            <a:pPr lvl="0">
              <a:spcBef>
                <a:spcPts val="0"/>
              </a:spcBef>
              <a:buNone/>
            </a:pPr>
            <a:r>
              <a:rPr lang="en" sz="1100"/>
              <a:t>If, R &gt; 9% then Exercise.If it is cash settlement then XYZ company</a:t>
            </a:r>
          </a:p>
          <a:p>
            <a:pPr lvl="0">
              <a:spcBef>
                <a:spcPts val="0"/>
              </a:spcBef>
              <a:buNone/>
            </a:pPr>
            <a:r>
              <a:rPr lang="en" sz="1100"/>
              <a:t> Would receive cash value of underlying asset. </a:t>
            </a:r>
          </a:p>
          <a:p>
            <a:pPr lvl="0" rtl="0">
              <a:spcBef>
                <a:spcPts val="0"/>
              </a:spcBef>
              <a:buNone/>
            </a:pPr>
            <a:r>
              <a:t/>
            </a:r>
            <a:endParaRPr sz="1100"/>
          </a:p>
        </p:txBody>
      </p:sp>
      <p:sp>
        <p:nvSpPr>
          <p:cNvPr id="225" name="Shape 225"/>
          <p:cNvSpPr/>
          <p:nvPr/>
        </p:nvSpPr>
        <p:spPr>
          <a:xfrm>
            <a:off x="4711375" y="3150200"/>
            <a:ext cx="2815800" cy="87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PAYER SWAPTION</a:t>
            </a:r>
          </a:p>
          <a:p>
            <a:pPr lvl="0">
              <a:spcBef>
                <a:spcPts val="0"/>
              </a:spcBef>
              <a:buNone/>
            </a:pPr>
            <a:r>
              <a:rPr lang="en"/>
              <a:t>3Y5Y, 9%/LIBOR</a:t>
            </a:r>
          </a:p>
          <a:p>
            <a:pPr lvl="0">
              <a:spcBef>
                <a:spcPts val="0"/>
              </a:spcBef>
              <a:buNone/>
            </a:pPr>
            <a:r>
              <a:rPr lang="en"/>
              <a:t>NP=60,000,000</a:t>
            </a:r>
          </a:p>
          <a:p>
            <a:pPr lvl="0">
              <a:spcBef>
                <a:spcPts val="0"/>
              </a:spcBef>
              <a:buNone/>
            </a:pPr>
            <a:r>
              <a:rPr lang="en"/>
              <a:t>Premium = 200,000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60" name="Shape 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Combination of both swaps and option.</a:t>
            </a:r>
          </a:p>
        </p:txBody>
      </p:sp>
      <p:sp>
        <p:nvSpPr>
          <p:cNvPr id="61" name="Shape 61"/>
          <p:cNvSpPr/>
          <p:nvPr/>
        </p:nvSpPr>
        <p:spPr>
          <a:xfrm>
            <a:off x="1401475" y="1769075"/>
            <a:ext cx="1298100" cy="67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Swaps</a:t>
            </a:r>
          </a:p>
        </p:txBody>
      </p:sp>
      <p:sp>
        <p:nvSpPr>
          <p:cNvPr id="62" name="Shape 62"/>
          <p:cNvSpPr/>
          <p:nvPr/>
        </p:nvSpPr>
        <p:spPr>
          <a:xfrm>
            <a:off x="4483150" y="1769075"/>
            <a:ext cx="1298100" cy="74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option</a:t>
            </a:r>
          </a:p>
        </p:txBody>
      </p:sp>
      <p:sp>
        <p:nvSpPr>
          <p:cNvPr id="63" name="Shape 63"/>
          <p:cNvSpPr/>
          <p:nvPr/>
        </p:nvSpPr>
        <p:spPr>
          <a:xfrm>
            <a:off x="3044187" y="3267125"/>
            <a:ext cx="1767000" cy="67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swaption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31" name="Shape 2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Cash value which is receive on exercising this Payers swaption would off set interest rate which it pay to bond holder</a:t>
            </a:r>
            <a:r>
              <a:rPr lang="en"/>
              <a:t>. </a:t>
            </a:r>
            <a:r>
              <a:rPr lang="en" sz="1400"/>
              <a:t>So interest rate which it pay cap by 9%.</a:t>
            </a:r>
          </a:p>
        </p:txBody>
      </p:sp>
      <p:sp>
        <p:nvSpPr>
          <p:cNvPr id="232" name="Shape 232"/>
          <p:cNvSpPr/>
          <p:nvPr/>
        </p:nvSpPr>
        <p:spPr>
          <a:xfrm>
            <a:off x="4627725" y="2042150"/>
            <a:ext cx="1268400" cy="45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Bank</a:t>
            </a:r>
          </a:p>
        </p:txBody>
      </p:sp>
      <p:sp>
        <p:nvSpPr>
          <p:cNvPr id="233" name="Shape 233"/>
          <p:cNvSpPr/>
          <p:nvPr/>
        </p:nvSpPr>
        <p:spPr>
          <a:xfrm>
            <a:off x="1435725" y="2035100"/>
            <a:ext cx="1310400" cy="474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XYZ</a:t>
            </a:r>
          </a:p>
        </p:txBody>
      </p:sp>
      <p:sp>
        <p:nvSpPr>
          <p:cNvPr id="234" name="Shape 234"/>
          <p:cNvSpPr/>
          <p:nvPr/>
        </p:nvSpPr>
        <p:spPr>
          <a:xfrm>
            <a:off x="1449650" y="3205975"/>
            <a:ext cx="1310400" cy="45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BOND HOLDER</a:t>
            </a:r>
          </a:p>
        </p:txBody>
      </p:sp>
      <p:cxnSp>
        <p:nvCxnSpPr>
          <p:cNvPr id="235" name="Shape 235"/>
          <p:cNvCxnSpPr/>
          <p:nvPr/>
        </p:nvCxnSpPr>
        <p:spPr>
          <a:xfrm>
            <a:off x="2746125" y="2160575"/>
            <a:ext cx="1881600" cy="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p:nvPr/>
        </p:nvCxnSpPr>
        <p:spPr>
          <a:xfrm rot="10800000">
            <a:off x="2746125" y="2411500"/>
            <a:ext cx="1881600" cy="0"/>
          </a:xfrm>
          <a:prstGeom prst="straightConnector1">
            <a:avLst/>
          </a:prstGeom>
          <a:noFill/>
          <a:ln cap="flat" cmpd="sng" w="9525">
            <a:solidFill>
              <a:schemeClr val="dk2"/>
            </a:solidFill>
            <a:prstDash val="solid"/>
            <a:round/>
            <a:headEnd len="lg" w="lg" type="none"/>
            <a:tailEnd len="lg" w="lg" type="triangle"/>
          </a:ln>
        </p:spPr>
      </p:cxnSp>
      <p:sp>
        <p:nvSpPr>
          <p:cNvPr id="237" name="Shape 237"/>
          <p:cNvSpPr txBox="1"/>
          <p:nvPr/>
        </p:nvSpPr>
        <p:spPr>
          <a:xfrm>
            <a:off x="3303550" y="1784200"/>
            <a:ext cx="474000" cy="376200"/>
          </a:xfrm>
          <a:prstGeom prst="rect">
            <a:avLst/>
          </a:prstGeom>
          <a:noFill/>
          <a:ln>
            <a:noFill/>
          </a:ln>
        </p:spPr>
        <p:txBody>
          <a:bodyPr anchorCtr="0" anchor="t" bIns="91425" lIns="91425" rIns="91425" tIns="91425">
            <a:noAutofit/>
          </a:bodyPr>
          <a:lstStyle/>
          <a:p>
            <a:pPr lvl="0">
              <a:spcBef>
                <a:spcPts val="0"/>
              </a:spcBef>
              <a:buNone/>
            </a:pPr>
            <a:r>
              <a:rPr lang="en"/>
              <a:t>9%</a:t>
            </a:r>
          </a:p>
        </p:txBody>
      </p:sp>
      <p:sp>
        <p:nvSpPr>
          <p:cNvPr id="238" name="Shape 238"/>
          <p:cNvSpPr txBox="1"/>
          <p:nvPr/>
        </p:nvSpPr>
        <p:spPr>
          <a:xfrm>
            <a:off x="3331425" y="2418450"/>
            <a:ext cx="711000" cy="306600"/>
          </a:xfrm>
          <a:prstGeom prst="rect">
            <a:avLst/>
          </a:prstGeom>
          <a:noFill/>
          <a:ln>
            <a:noFill/>
          </a:ln>
        </p:spPr>
        <p:txBody>
          <a:bodyPr anchorCtr="0" anchor="t" bIns="91425" lIns="91425" rIns="91425" tIns="91425">
            <a:noAutofit/>
          </a:bodyPr>
          <a:lstStyle/>
          <a:p>
            <a:pPr lvl="0">
              <a:spcBef>
                <a:spcPts val="0"/>
              </a:spcBef>
              <a:buNone/>
            </a:pPr>
            <a:r>
              <a:rPr lang="en" sz="1000"/>
              <a:t>LIBOR</a:t>
            </a:r>
          </a:p>
        </p:txBody>
      </p:sp>
      <p:cxnSp>
        <p:nvCxnSpPr>
          <p:cNvPr id="239" name="Shape 239"/>
          <p:cNvCxnSpPr/>
          <p:nvPr/>
        </p:nvCxnSpPr>
        <p:spPr>
          <a:xfrm>
            <a:off x="2084025" y="2512225"/>
            <a:ext cx="13800" cy="696900"/>
          </a:xfrm>
          <a:prstGeom prst="straightConnector1">
            <a:avLst/>
          </a:prstGeom>
          <a:noFill/>
          <a:ln cap="flat" cmpd="sng" w="9525">
            <a:solidFill>
              <a:schemeClr val="dk2"/>
            </a:solidFill>
            <a:prstDash val="solid"/>
            <a:round/>
            <a:headEnd len="lg" w="lg" type="none"/>
            <a:tailEnd len="lg" w="lg" type="triangle"/>
          </a:ln>
        </p:spPr>
      </p:cxnSp>
      <p:sp>
        <p:nvSpPr>
          <p:cNvPr id="240" name="Shape 240"/>
          <p:cNvSpPr txBox="1"/>
          <p:nvPr/>
        </p:nvSpPr>
        <p:spPr>
          <a:xfrm>
            <a:off x="1449650" y="2732050"/>
            <a:ext cx="571500" cy="306600"/>
          </a:xfrm>
          <a:prstGeom prst="rect">
            <a:avLst/>
          </a:prstGeom>
          <a:noFill/>
          <a:ln>
            <a:noFill/>
          </a:ln>
        </p:spPr>
        <p:txBody>
          <a:bodyPr anchorCtr="0" anchor="t" bIns="91425" lIns="91425" rIns="91425" tIns="91425">
            <a:noAutofit/>
          </a:bodyPr>
          <a:lstStyle/>
          <a:p>
            <a:pPr lvl="0">
              <a:spcBef>
                <a:spcPts val="0"/>
              </a:spcBef>
              <a:buNone/>
            </a:pPr>
            <a:r>
              <a:rPr lang="en" sz="1000"/>
              <a:t>Rate</a:t>
            </a:r>
          </a:p>
        </p:txBody>
      </p:sp>
      <p:cxnSp>
        <p:nvCxnSpPr>
          <p:cNvPr id="241" name="Shape 241"/>
          <p:cNvCxnSpPr/>
          <p:nvPr/>
        </p:nvCxnSpPr>
        <p:spPr>
          <a:xfrm flipH="1" rot="10800000">
            <a:off x="2272075" y="2718187"/>
            <a:ext cx="13800" cy="278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100"/>
              <a:t>CASE 2: R &lt; 9%, then don't Exercise and let it expire and it issue bond at lower interest rate. Therefore on buying Payer swaption</a:t>
            </a:r>
          </a:p>
          <a:p>
            <a:pPr lvl="0">
              <a:spcBef>
                <a:spcPts val="0"/>
              </a:spcBef>
              <a:buNone/>
            </a:pPr>
            <a:r>
              <a:rPr lang="en" sz="1100"/>
              <a:t>  R     DEBT ~ 9%</a:t>
            </a:r>
          </a:p>
          <a:p>
            <a:pPr lvl="0">
              <a:spcBef>
                <a:spcPts val="0"/>
              </a:spcBef>
              <a:buClr>
                <a:schemeClr val="dk1"/>
              </a:buClr>
              <a:buSzPct val="100000"/>
              <a:buFont typeface="Arial"/>
              <a:buNone/>
            </a:pPr>
            <a:r>
              <a:rPr lang="en" sz="1100"/>
              <a:t>  R       DEBT </a:t>
            </a:r>
          </a:p>
          <a:p>
            <a:pPr lvl="0">
              <a:spcBef>
                <a:spcPts val="0"/>
              </a:spcBef>
              <a:buNone/>
            </a:pPr>
            <a:r>
              <a:t/>
            </a:r>
            <a:endParaRPr/>
          </a:p>
        </p:txBody>
      </p:sp>
      <p:cxnSp>
        <p:nvCxnSpPr>
          <p:cNvPr id="248" name="Shape 248"/>
          <p:cNvCxnSpPr/>
          <p:nvPr/>
        </p:nvCxnSpPr>
        <p:spPr>
          <a:xfrm rot="10800000">
            <a:off x="696950" y="1575050"/>
            <a:ext cx="0" cy="264900"/>
          </a:xfrm>
          <a:prstGeom prst="straightConnector1">
            <a:avLst/>
          </a:prstGeom>
          <a:noFill/>
          <a:ln cap="flat" cmpd="sng" w="9525">
            <a:solidFill>
              <a:schemeClr val="dk2"/>
            </a:solidFill>
            <a:prstDash val="solid"/>
            <a:round/>
            <a:headEnd len="lg" w="lg" type="none"/>
            <a:tailEnd len="lg" w="lg" type="triangle"/>
          </a:ln>
        </p:spPr>
      </p:cxnSp>
      <p:cxnSp>
        <p:nvCxnSpPr>
          <p:cNvPr id="249" name="Shape 249"/>
          <p:cNvCxnSpPr/>
          <p:nvPr/>
        </p:nvCxnSpPr>
        <p:spPr>
          <a:xfrm>
            <a:off x="710900" y="2062975"/>
            <a:ext cx="0" cy="222900"/>
          </a:xfrm>
          <a:prstGeom prst="straightConnector1">
            <a:avLst/>
          </a:prstGeom>
          <a:noFill/>
          <a:ln cap="flat" cmpd="sng" w="9525">
            <a:solidFill>
              <a:schemeClr val="dk2"/>
            </a:solidFill>
            <a:prstDash val="solid"/>
            <a:round/>
            <a:headEnd len="lg" w="lg" type="none"/>
            <a:tailEnd len="lg" w="lg" type="triangle"/>
          </a:ln>
        </p:spPr>
      </p:cxnSp>
      <p:cxnSp>
        <p:nvCxnSpPr>
          <p:cNvPr id="250" name="Shape 250"/>
          <p:cNvCxnSpPr/>
          <p:nvPr/>
        </p:nvCxnSpPr>
        <p:spPr>
          <a:xfrm flipH="1">
            <a:off x="1449775" y="1993275"/>
            <a:ext cx="13800" cy="195000"/>
          </a:xfrm>
          <a:prstGeom prst="straightConnector1">
            <a:avLst/>
          </a:prstGeom>
          <a:noFill/>
          <a:ln cap="flat" cmpd="sng" w="9525">
            <a:solidFill>
              <a:schemeClr val="dk2"/>
            </a:solidFill>
            <a:prstDash val="solid"/>
            <a:round/>
            <a:headEnd len="lg" w="lg" type="none"/>
            <a:tailEnd len="lg" w="lg" type="triangle"/>
          </a:ln>
        </p:spPr>
      </p:cxnSp>
      <p:cxnSp>
        <p:nvCxnSpPr>
          <p:cNvPr id="251" name="Shape 251"/>
          <p:cNvCxnSpPr/>
          <p:nvPr/>
        </p:nvCxnSpPr>
        <p:spPr>
          <a:xfrm>
            <a:off x="1616925" y="1977525"/>
            <a:ext cx="14100" cy="226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57" name="Shape 2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Example: </a:t>
            </a:r>
            <a:r>
              <a:rPr lang="en" sz="1400"/>
              <a:t>Firm plan to invest 30 million bond in treasury note for 5Y in three years from now.It is currently trading to you 6%. Fund manager worried that interest rate would lower in next year. So he want to establish a floor on his investment. He decide to purchase Reciever swaption.</a:t>
            </a:r>
          </a:p>
          <a:p>
            <a:pPr lvl="0">
              <a:spcBef>
                <a:spcPts val="0"/>
              </a:spcBef>
              <a:buNone/>
            </a:pPr>
            <a:r>
              <a:rPr lang="en"/>
              <a:t> </a:t>
            </a:r>
          </a:p>
        </p:txBody>
      </p:sp>
      <p:sp>
        <p:nvSpPr>
          <p:cNvPr id="258" name="Shape 258"/>
          <p:cNvSpPr/>
          <p:nvPr/>
        </p:nvSpPr>
        <p:spPr>
          <a:xfrm>
            <a:off x="3791400" y="2383575"/>
            <a:ext cx="2313900" cy="1658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a:t>RECEIVER SWAPTION</a:t>
            </a:r>
          </a:p>
          <a:p>
            <a:pPr lvl="0">
              <a:spcBef>
                <a:spcPts val="0"/>
              </a:spcBef>
              <a:buNone/>
            </a:pPr>
            <a:r>
              <a:rPr lang="en"/>
              <a:t>3Y 8Y, 6%/LIBOR</a:t>
            </a:r>
          </a:p>
          <a:p>
            <a:pPr lvl="0">
              <a:spcBef>
                <a:spcPts val="0"/>
              </a:spcBef>
              <a:buNone/>
            </a:pPr>
            <a:r>
              <a:rPr lang="en"/>
              <a:t>NP = 30,000,000</a:t>
            </a:r>
          </a:p>
          <a:p>
            <a:pPr lvl="0">
              <a:spcBef>
                <a:spcPts val="0"/>
              </a:spcBef>
              <a:buNone/>
            </a:pPr>
            <a:r>
              <a:rPr lang="en"/>
              <a:t>Premium = 100,000</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64" name="Shape 2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CASE R &lt; 6%, then Execrcise. So he will compensate lower returns by cash settlement done by Bank.</a:t>
            </a:r>
          </a:p>
          <a:p>
            <a:pPr lvl="0">
              <a:spcBef>
                <a:spcPts val="0"/>
              </a:spcBef>
              <a:buNone/>
            </a:pPr>
            <a:r>
              <a:t/>
            </a:r>
            <a:endParaRPr sz="1400"/>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Clr>
                <a:schemeClr val="dk1"/>
              </a:buClr>
              <a:buSzPct val="78571"/>
              <a:buFont typeface="Arial"/>
              <a:buNone/>
            </a:pPr>
            <a:r>
              <a:rPr lang="en" sz="1400"/>
              <a:t>If R &gt; 6%, then fund manager would let this expire and get high return from Treasury notes</a:t>
            </a:r>
          </a:p>
        </p:txBody>
      </p:sp>
      <p:sp>
        <p:nvSpPr>
          <p:cNvPr id="265" name="Shape 265"/>
          <p:cNvSpPr/>
          <p:nvPr/>
        </p:nvSpPr>
        <p:spPr>
          <a:xfrm>
            <a:off x="5352575" y="1923600"/>
            <a:ext cx="1477500" cy="75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Bank</a:t>
            </a:r>
          </a:p>
        </p:txBody>
      </p:sp>
      <p:sp>
        <p:nvSpPr>
          <p:cNvPr id="266" name="Shape 266"/>
          <p:cNvSpPr/>
          <p:nvPr/>
        </p:nvSpPr>
        <p:spPr>
          <a:xfrm>
            <a:off x="2132675" y="1881750"/>
            <a:ext cx="1547100" cy="83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FUND</a:t>
            </a:r>
          </a:p>
        </p:txBody>
      </p:sp>
      <p:cxnSp>
        <p:nvCxnSpPr>
          <p:cNvPr id="267" name="Shape 267"/>
          <p:cNvCxnSpPr/>
          <p:nvPr/>
        </p:nvCxnSpPr>
        <p:spPr>
          <a:xfrm flipH="1" rot="10800000">
            <a:off x="3756450" y="2118750"/>
            <a:ext cx="1631100" cy="27900"/>
          </a:xfrm>
          <a:prstGeom prst="straightConnector1">
            <a:avLst/>
          </a:prstGeom>
          <a:noFill/>
          <a:ln cap="flat" cmpd="sng" w="9525">
            <a:solidFill>
              <a:schemeClr val="dk2"/>
            </a:solidFill>
            <a:prstDash val="solid"/>
            <a:round/>
            <a:headEnd len="lg" w="lg" type="none"/>
            <a:tailEnd len="lg" w="lg" type="triangle"/>
          </a:ln>
        </p:spPr>
      </p:cxnSp>
      <p:cxnSp>
        <p:nvCxnSpPr>
          <p:cNvPr id="268" name="Shape 268"/>
          <p:cNvCxnSpPr/>
          <p:nvPr/>
        </p:nvCxnSpPr>
        <p:spPr>
          <a:xfrm flipH="1">
            <a:off x="3756450" y="2430462"/>
            <a:ext cx="1631100" cy="27900"/>
          </a:xfrm>
          <a:prstGeom prst="straightConnector1">
            <a:avLst/>
          </a:prstGeom>
          <a:noFill/>
          <a:ln cap="flat" cmpd="sng" w="9525">
            <a:solidFill>
              <a:schemeClr val="dk2"/>
            </a:solidFill>
            <a:prstDash val="solid"/>
            <a:round/>
            <a:headEnd len="lg" w="lg" type="none"/>
            <a:tailEnd len="lg" w="lg" type="triangle"/>
          </a:ln>
        </p:spPr>
      </p:cxnSp>
      <p:sp>
        <p:nvSpPr>
          <p:cNvPr id="269" name="Shape 269"/>
          <p:cNvSpPr txBox="1"/>
          <p:nvPr/>
        </p:nvSpPr>
        <p:spPr>
          <a:xfrm>
            <a:off x="4042325" y="1881750"/>
            <a:ext cx="947700" cy="237000"/>
          </a:xfrm>
          <a:prstGeom prst="rect">
            <a:avLst/>
          </a:prstGeom>
          <a:noFill/>
          <a:ln>
            <a:noFill/>
          </a:ln>
        </p:spPr>
        <p:txBody>
          <a:bodyPr anchorCtr="0" anchor="t" bIns="91425" lIns="91425" rIns="91425" tIns="91425">
            <a:noAutofit/>
          </a:bodyPr>
          <a:lstStyle/>
          <a:p>
            <a:pPr lvl="0">
              <a:spcBef>
                <a:spcPts val="0"/>
              </a:spcBef>
              <a:buNone/>
            </a:pPr>
            <a:r>
              <a:rPr lang="en" sz="1000"/>
              <a:t>LIBOR</a:t>
            </a:r>
          </a:p>
        </p:txBody>
      </p:sp>
      <p:sp>
        <p:nvSpPr>
          <p:cNvPr id="270" name="Shape 270"/>
          <p:cNvSpPr txBox="1"/>
          <p:nvPr/>
        </p:nvSpPr>
        <p:spPr>
          <a:xfrm>
            <a:off x="4105087" y="2742175"/>
            <a:ext cx="864000" cy="237000"/>
          </a:xfrm>
          <a:prstGeom prst="rect">
            <a:avLst/>
          </a:prstGeom>
          <a:noFill/>
          <a:ln>
            <a:noFill/>
          </a:ln>
        </p:spPr>
        <p:txBody>
          <a:bodyPr anchorCtr="0" anchor="t" bIns="91425" lIns="91425" rIns="91425" tIns="91425">
            <a:noAutofit/>
          </a:bodyPr>
          <a:lstStyle/>
          <a:p>
            <a:pPr lvl="0">
              <a:spcBef>
                <a:spcPts val="0"/>
              </a:spcBef>
              <a:buNone/>
            </a:pPr>
            <a:r>
              <a:rPr lang="en" sz="1000"/>
              <a:t>6%</a:t>
            </a:r>
          </a:p>
        </p:txBody>
      </p:sp>
      <p:sp>
        <p:nvSpPr>
          <p:cNvPr id="271" name="Shape 271"/>
          <p:cNvSpPr/>
          <p:nvPr/>
        </p:nvSpPr>
        <p:spPr>
          <a:xfrm>
            <a:off x="2185125" y="3582175"/>
            <a:ext cx="14634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Treasury Notes</a:t>
            </a:r>
          </a:p>
        </p:txBody>
      </p:sp>
      <p:cxnSp>
        <p:nvCxnSpPr>
          <p:cNvPr id="272" name="Shape 272"/>
          <p:cNvCxnSpPr/>
          <p:nvPr/>
        </p:nvCxnSpPr>
        <p:spPr>
          <a:xfrm rot="10800000">
            <a:off x="2885475" y="2756412"/>
            <a:ext cx="62700" cy="787500"/>
          </a:xfrm>
          <a:prstGeom prst="straightConnector1">
            <a:avLst/>
          </a:prstGeom>
          <a:noFill/>
          <a:ln cap="flat" cmpd="sng" w="9525">
            <a:solidFill>
              <a:schemeClr val="dk2"/>
            </a:solidFill>
            <a:prstDash val="solid"/>
            <a:round/>
            <a:headEnd len="lg" w="lg" type="none"/>
            <a:tailEnd len="lg" w="lg" type="triangle"/>
          </a:ln>
        </p:spPr>
      </p:cxnSp>
      <p:sp>
        <p:nvSpPr>
          <p:cNvPr id="273" name="Shape 273"/>
          <p:cNvSpPr txBox="1"/>
          <p:nvPr/>
        </p:nvSpPr>
        <p:spPr>
          <a:xfrm>
            <a:off x="2383575" y="3247800"/>
            <a:ext cx="564600" cy="237000"/>
          </a:xfrm>
          <a:prstGeom prst="rect">
            <a:avLst/>
          </a:prstGeom>
          <a:noFill/>
          <a:ln>
            <a:noFill/>
          </a:ln>
        </p:spPr>
        <p:txBody>
          <a:bodyPr anchorCtr="0" anchor="t" bIns="91425" lIns="91425" rIns="91425" tIns="91425">
            <a:noAutofit/>
          </a:bodyPr>
          <a:lstStyle/>
          <a:p>
            <a:pPr lvl="0">
              <a:spcBef>
                <a:spcPts val="0"/>
              </a:spcBef>
              <a:buNone/>
            </a:pPr>
            <a:r>
              <a:rPr lang="en" sz="1000"/>
              <a:t>Rate</a:t>
            </a:r>
          </a:p>
        </p:txBody>
      </p:sp>
      <p:cxnSp>
        <p:nvCxnSpPr>
          <p:cNvPr id="274" name="Shape 274"/>
          <p:cNvCxnSpPr/>
          <p:nvPr/>
        </p:nvCxnSpPr>
        <p:spPr>
          <a:xfrm>
            <a:off x="3192025" y="3219925"/>
            <a:ext cx="14100" cy="250800"/>
          </a:xfrm>
          <a:prstGeom prst="straightConnector1">
            <a:avLst/>
          </a:prstGeom>
          <a:noFill/>
          <a:ln cap="flat" cmpd="sng" w="9525">
            <a:solidFill>
              <a:schemeClr val="dk2"/>
            </a:solidFill>
            <a:prstDash val="solid"/>
            <a:round/>
            <a:headEnd len="lg" w="lg" type="none"/>
            <a:tailEnd len="lg" w="lg" type="triangle"/>
          </a:ln>
        </p:spPr>
      </p:cxnSp>
      <p:cxnSp>
        <p:nvCxnSpPr>
          <p:cNvPr id="275" name="Shape 275"/>
          <p:cNvCxnSpPr/>
          <p:nvPr/>
        </p:nvCxnSpPr>
        <p:spPr>
          <a:xfrm>
            <a:off x="3289600" y="3205975"/>
            <a:ext cx="41700" cy="250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281" name="Shape 281"/>
          <p:cNvSpPr txBox="1"/>
          <p:nvPr>
            <p:ph idx="1" type="body"/>
          </p:nvPr>
        </p:nvSpPr>
        <p:spPr>
          <a:xfrm>
            <a:off x="311700" y="1208250"/>
            <a:ext cx="8520600" cy="3416400"/>
          </a:xfrm>
          <a:prstGeom prst="rect">
            <a:avLst/>
          </a:prstGeom>
        </p:spPr>
        <p:txBody>
          <a:bodyPr anchorCtr="0" anchor="t" bIns="91425" lIns="91425" rIns="91425" tIns="91425">
            <a:noAutofit/>
          </a:bodyPr>
          <a:lstStyle/>
          <a:p>
            <a:pPr lvl="0">
              <a:spcBef>
                <a:spcPts val="0"/>
              </a:spcBef>
              <a:buNone/>
            </a:pPr>
            <a:r>
              <a:rPr lang="en"/>
              <a:t>Therefore with reciever swaption</a:t>
            </a:r>
          </a:p>
        </p:txBody>
      </p:sp>
      <p:sp>
        <p:nvSpPr>
          <p:cNvPr id="282" name="Shape 282"/>
          <p:cNvSpPr/>
          <p:nvPr/>
        </p:nvSpPr>
        <p:spPr>
          <a:xfrm>
            <a:off x="1519350" y="1923575"/>
            <a:ext cx="5561700" cy="175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R           ASSET  ~ 6%</a:t>
            </a:r>
          </a:p>
          <a:p>
            <a:pPr lvl="0">
              <a:spcBef>
                <a:spcPts val="0"/>
              </a:spcBef>
              <a:buNone/>
            </a:pPr>
            <a:r>
              <a:t/>
            </a:r>
            <a:endParaRPr/>
          </a:p>
          <a:p>
            <a:pPr lvl="0">
              <a:spcBef>
                <a:spcPts val="0"/>
              </a:spcBef>
              <a:buNone/>
            </a:pPr>
            <a:r>
              <a:rPr lang="en"/>
              <a:t>R	    ASSET  </a:t>
            </a:r>
          </a:p>
        </p:txBody>
      </p:sp>
      <p:cxnSp>
        <p:nvCxnSpPr>
          <p:cNvPr id="283" name="Shape 283"/>
          <p:cNvCxnSpPr/>
          <p:nvPr/>
        </p:nvCxnSpPr>
        <p:spPr>
          <a:xfrm>
            <a:off x="1951475" y="2049025"/>
            <a:ext cx="13800" cy="250800"/>
          </a:xfrm>
          <a:prstGeom prst="straightConnector1">
            <a:avLst/>
          </a:prstGeom>
          <a:noFill/>
          <a:ln cap="flat" cmpd="sng" w="9525">
            <a:solidFill>
              <a:schemeClr val="dk2"/>
            </a:solidFill>
            <a:prstDash val="solid"/>
            <a:round/>
            <a:headEnd len="lg" w="lg" type="none"/>
            <a:tailEnd len="lg" w="lg" type="triangle"/>
          </a:ln>
        </p:spPr>
      </p:cxnSp>
      <p:cxnSp>
        <p:nvCxnSpPr>
          <p:cNvPr id="284" name="Shape 284"/>
          <p:cNvCxnSpPr/>
          <p:nvPr/>
        </p:nvCxnSpPr>
        <p:spPr>
          <a:xfrm rot="10800000">
            <a:off x="1937375" y="2446350"/>
            <a:ext cx="14100" cy="250800"/>
          </a:xfrm>
          <a:prstGeom prst="straightConnector1">
            <a:avLst/>
          </a:prstGeom>
          <a:noFill/>
          <a:ln cap="flat" cmpd="sng" w="9525">
            <a:solidFill>
              <a:schemeClr val="dk2"/>
            </a:solidFill>
            <a:prstDash val="solid"/>
            <a:round/>
            <a:headEnd len="lg" w="lg" type="none"/>
            <a:tailEnd len="lg" w="lg" type="triangle"/>
          </a:ln>
        </p:spPr>
      </p:cxnSp>
      <p:cxnSp>
        <p:nvCxnSpPr>
          <p:cNvPr id="285" name="Shape 285"/>
          <p:cNvCxnSpPr/>
          <p:nvPr/>
        </p:nvCxnSpPr>
        <p:spPr>
          <a:xfrm rot="10800000">
            <a:off x="3108250" y="2411575"/>
            <a:ext cx="14100" cy="222900"/>
          </a:xfrm>
          <a:prstGeom prst="straightConnector1">
            <a:avLst/>
          </a:prstGeom>
          <a:noFill/>
          <a:ln cap="flat" cmpd="sng" w="9525">
            <a:solidFill>
              <a:schemeClr val="dk2"/>
            </a:solidFill>
            <a:prstDash val="solid"/>
            <a:round/>
            <a:headEnd len="lg" w="lg" type="none"/>
            <a:tailEnd len="lg" w="lg" type="triangle"/>
          </a:ln>
        </p:spPr>
      </p:cxnSp>
      <p:cxnSp>
        <p:nvCxnSpPr>
          <p:cNvPr id="286" name="Shape 286"/>
          <p:cNvCxnSpPr/>
          <p:nvPr/>
        </p:nvCxnSpPr>
        <p:spPr>
          <a:xfrm rot="10800000">
            <a:off x="3205825" y="2439325"/>
            <a:ext cx="14100" cy="181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Interest Rate Swaps Recap</a:t>
            </a:r>
          </a:p>
          <a:p>
            <a:pPr lvl="0">
              <a:spcBef>
                <a:spcPts val="0"/>
              </a:spcBef>
              <a:buNone/>
            </a:pPr>
            <a:r>
              <a:t/>
            </a:r>
            <a:endParaRPr sz="1400"/>
          </a:p>
        </p:txBody>
      </p:sp>
      <p:sp>
        <p:nvSpPr>
          <p:cNvPr id="70" name="Shape 70"/>
          <p:cNvSpPr/>
          <p:nvPr/>
        </p:nvSpPr>
        <p:spPr>
          <a:xfrm>
            <a:off x="1447400" y="1872450"/>
            <a:ext cx="1344000" cy="4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71" name="Shape 71"/>
          <p:cNvSpPr/>
          <p:nvPr/>
        </p:nvSpPr>
        <p:spPr>
          <a:xfrm>
            <a:off x="5999500" y="1872450"/>
            <a:ext cx="1344000" cy="4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B</a:t>
            </a:r>
          </a:p>
        </p:txBody>
      </p:sp>
      <p:sp>
        <p:nvSpPr>
          <p:cNvPr id="72" name="Shape 72"/>
          <p:cNvSpPr/>
          <p:nvPr/>
        </p:nvSpPr>
        <p:spPr>
          <a:xfrm>
            <a:off x="1447400" y="3452375"/>
            <a:ext cx="1344000" cy="4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Lender 1x</a:t>
            </a:r>
          </a:p>
        </p:txBody>
      </p:sp>
      <p:sp>
        <p:nvSpPr>
          <p:cNvPr id="73" name="Shape 73"/>
          <p:cNvSpPr/>
          <p:nvPr/>
        </p:nvSpPr>
        <p:spPr>
          <a:xfrm>
            <a:off x="5999500" y="3452375"/>
            <a:ext cx="1344000" cy="4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Lender 1y</a:t>
            </a:r>
          </a:p>
        </p:txBody>
      </p:sp>
      <p:cxnSp>
        <p:nvCxnSpPr>
          <p:cNvPr id="74" name="Shape 74"/>
          <p:cNvCxnSpPr/>
          <p:nvPr/>
        </p:nvCxnSpPr>
        <p:spPr>
          <a:xfrm>
            <a:off x="2791400" y="1947125"/>
            <a:ext cx="3208200" cy="0"/>
          </a:xfrm>
          <a:prstGeom prst="straightConnector1">
            <a:avLst/>
          </a:prstGeom>
          <a:noFill/>
          <a:ln cap="flat" cmpd="sng" w="9525">
            <a:solidFill>
              <a:schemeClr val="dk2"/>
            </a:solidFill>
            <a:prstDash val="solid"/>
            <a:round/>
            <a:headEnd len="lg" w="lg" type="none"/>
            <a:tailEnd len="lg" w="lg" type="triangle"/>
          </a:ln>
        </p:spPr>
      </p:cxnSp>
      <p:cxnSp>
        <p:nvCxnSpPr>
          <p:cNvPr id="75" name="Shape 75"/>
          <p:cNvCxnSpPr/>
          <p:nvPr/>
        </p:nvCxnSpPr>
        <p:spPr>
          <a:xfrm rot="10800000">
            <a:off x="2791400" y="2245800"/>
            <a:ext cx="3208199" cy="0"/>
          </a:xfrm>
          <a:prstGeom prst="straightConnector1">
            <a:avLst/>
          </a:prstGeom>
          <a:noFill/>
          <a:ln cap="flat" cmpd="sng" w="9525">
            <a:solidFill>
              <a:schemeClr val="dk2"/>
            </a:solidFill>
            <a:prstDash val="solid"/>
            <a:round/>
            <a:headEnd len="lg" w="lg" type="none"/>
            <a:tailEnd len="lg" w="lg" type="triangle"/>
          </a:ln>
        </p:spPr>
      </p:cxnSp>
      <p:cxnSp>
        <p:nvCxnSpPr>
          <p:cNvPr id="76" name="Shape 76"/>
          <p:cNvCxnSpPr>
            <a:stCxn id="70" idx="2"/>
            <a:endCxn id="72" idx="0"/>
          </p:cNvCxnSpPr>
          <p:nvPr/>
        </p:nvCxnSpPr>
        <p:spPr>
          <a:xfrm>
            <a:off x="2119400" y="2343450"/>
            <a:ext cx="0" cy="1108800"/>
          </a:xfrm>
          <a:prstGeom prst="straightConnector1">
            <a:avLst/>
          </a:prstGeom>
          <a:noFill/>
          <a:ln cap="flat" cmpd="sng" w="9525">
            <a:solidFill>
              <a:schemeClr val="dk2"/>
            </a:solidFill>
            <a:prstDash val="solid"/>
            <a:round/>
            <a:headEnd len="lg" w="lg" type="none"/>
            <a:tailEnd len="lg" w="lg" type="triangle"/>
          </a:ln>
        </p:spPr>
      </p:cxnSp>
      <p:cxnSp>
        <p:nvCxnSpPr>
          <p:cNvPr id="77" name="Shape 77"/>
          <p:cNvCxnSpPr>
            <a:stCxn id="71" idx="2"/>
            <a:endCxn id="73" idx="0"/>
          </p:cNvCxnSpPr>
          <p:nvPr/>
        </p:nvCxnSpPr>
        <p:spPr>
          <a:xfrm>
            <a:off x="6671500" y="2343450"/>
            <a:ext cx="0" cy="1108800"/>
          </a:xfrm>
          <a:prstGeom prst="straightConnector1">
            <a:avLst/>
          </a:prstGeom>
          <a:noFill/>
          <a:ln cap="flat" cmpd="sng" w="9525">
            <a:solidFill>
              <a:schemeClr val="dk2"/>
            </a:solidFill>
            <a:prstDash val="solid"/>
            <a:round/>
            <a:headEnd len="lg" w="lg" type="none"/>
            <a:tailEnd len="lg" w="lg" type="triangle"/>
          </a:ln>
        </p:spPr>
      </p:cxnSp>
      <p:sp>
        <p:nvSpPr>
          <p:cNvPr id="78" name="Shape 78"/>
          <p:cNvSpPr txBox="1"/>
          <p:nvPr/>
        </p:nvSpPr>
        <p:spPr>
          <a:xfrm>
            <a:off x="2217075" y="2653600"/>
            <a:ext cx="746700" cy="362100"/>
          </a:xfrm>
          <a:prstGeom prst="rect">
            <a:avLst/>
          </a:prstGeom>
          <a:noFill/>
          <a:ln>
            <a:noFill/>
          </a:ln>
        </p:spPr>
        <p:txBody>
          <a:bodyPr anchorCtr="0" anchor="t" bIns="91425" lIns="91425" rIns="91425" tIns="91425">
            <a:noAutofit/>
          </a:bodyPr>
          <a:lstStyle/>
          <a:p>
            <a:pPr lvl="0">
              <a:spcBef>
                <a:spcPts val="0"/>
              </a:spcBef>
              <a:buNone/>
            </a:pPr>
            <a:r>
              <a:rPr lang="en" sz="1000"/>
              <a:t>LIBOR + 2%</a:t>
            </a:r>
          </a:p>
        </p:txBody>
      </p:sp>
      <p:sp>
        <p:nvSpPr>
          <p:cNvPr id="79" name="Shape 79"/>
          <p:cNvSpPr txBox="1"/>
          <p:nvPr/>
        </p:nvSpPr>
        <p:spPr>
          <a:xfrm>
            <a:off x="6903950" y="2722525"/>
            <a:ext cx="439500" cy="229800"/>
          </a:xfrm>
          <a:prstGeom prst="rect">
            <a:avLst/>
          </a:prstGeom>
          <a:noFill/>
          <a:ln>
            <a:noFill/>
          </a:ln>
        </p:spPr>
        <p:txBody>
          <a:bodyPr anchorCtr="0" anchor="t" bIns="91425" lIns="91425" rIns="91425" tIns="91425">
            <a:noAutofit/>
          </a:bodyPr>
          <a:lstStyle/>
          <a:p>
            <a:pPr lvl="0">
              <a:spcBef>
                <a:spcPts val="0"/>
              </a:spcBef>
              <a:buNone/>
            </a:pPr>
            <a:r>
              <a:rPr lang="en" sz="1000"/>
              <a:t>8%</a:t>
            </a:r>
          </a:p>
        </p:txBody>
      </p:sp>
      <p:sp>
        <p:nvSpPr>
          <p:cNvPr id="80" name="Shape 80"/>
          <p:cNvSpPr txBox="1"/>
          <p:nvPr/>
        </p:nvSpPr>
        <p:spPr>
          <a:xfrm>
            <a:off x="3928700" y="1642625"/>
            <a:ext cx="918900" cy="129900"/>
          </a:xfrm>
          <a:prstGeom prst="rect">
            <a:avLst/>
          </a:prstGeom>
          <a:noFill/>
          <a:ln>
            <a:noFill/>
          </a:ln>
        </p:spPr>
        <p:txBody>
          <a:bodyPr anchorCtr="0" anchor="t" bIns="91425" lIns="91425" rIns="91425" tIns="91425">
            <a:noAutofit/>
          </a:bodyPr>
          <a:lstStyle/>
          <a:p>
            <a:pPr lvl="0" algn="ctr">
              <a:spcBef>
                <a:spcPts val="0"/>
              </a:spcBef>
              <a:buNone/>
            </a:pPr>
            <a:r>
              <a:rPr lang="en" sz="1000"/>
              <a:t>7%</a:t>
            </a:r>
          </a:p>
        </p:txBody>
      </p:sp>
      <p:sp>
        <p:nvSpPr>
          <p:cNvPr id="81" name="Shape 81"/>
          <p:cNvSpPr txBox="1"/>
          <p:nvPr/>
        </p:nvSpPr>
        <p:spPr>
          <a:xfrm>
            <a:off x="4020600" y="2354925"/>
            <a:ext cx="918900" cy="362100"/>
          </a:xfrm>
          <a:prstGeom prst="rect">
            <a:avLst/>
          </a:prstGeom>
          <a:noFill/>
          <a:ln>
            <a:noFill/>
          </a:ln>
        </p:spPr>
        <p:txBody>
          <a:bodyPr anchorCtr="0" anchor="t" bIns="91425" lIns="91425" rIns="91425" tIns="91425">
            <a:noAutofit/>
          </a:bodyPr>
          <a:lstStyle/>
          <a:p>
            <a:pPr lvl="0" algn="ctr">
              <a:spcBef>
                <a:spcPts val="0"/>
              </a:spcBef>
              <a:buNone/>
            </a:pPr>
            <a:r>
              <a:rPr lang="en" sz="1000"/>
              <a:t>LIBOR + 1%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Option recap</a:t>
            </a:r>
          </a:p>
          <a:p>
            <a:pPr lvl="0">
              <a:spcBef>
                <a:spcPts val="0"/>
              </a:spcBef>
              <a:buNone/>
            </a:pPr>
            <a:r>
              <a:rPr lang="en" sz="1400"/>
              <a:t>Options allow investors and speculators to hedge downside (or upside). It allows them to trade on a belief that prices will change a lot--just not clear about direction. It allows them to benefit in any market (with leverage) if they speculate correctly.</a:t>
            </a:r>
            <a:r>
              <a:rPr lang="en" sz="1150">
                <a:solidFill>
                  <a:srgbClr val="21242C"/>
                </a:solidFill>
                <a:highlight>
                  <a:srgbClr val="FFFFFF"/>
                </a:highlight>
              </a:rPr>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A swaption gives </a:t>
            </a:r>
            <a:r>
              <a:rPr b="1" lang="en" sz="1400"/>
              <a:t>right but not the obligation</a:t>
            </a:r>
            <a:r>
              <a:rPr lang="en" sz="1400"/>
              <a:t> to enter into a specified </a:t>
            </a:r>
            <a:r>
              <a:rPr b="1" lang="en" sz="1400"/>
              <a:t>swap agreement</a:t>
            </a:r>
            <a:r>
              <a:rPr lang="en" sz="1400"/>
              <a:t> with the issuer on a specified future date.</a:t>
            </a:r>
          </a:p>
          <a:p>
            <a:pPr lvl="0">
              <a:spcBef>
                <a:spcPts val="0"/>
              </a:spcBef>
              <a:buNone/>
            </a:pPr>
            <a:r>
              <a:rPr lang="en" sz="1400"/>
              <a:t>Swaption are traded over the counter whose participants are mostly Banks, Financial Institutions and large corporations.</a:t>
            </a:r>
          </a:p>
          <a:p>
            <a:pPr lvl="0">
              <a:spcBef>
                <a:spcPts val="0"/>
              </a:spcBef>
              <a:buNone/>
            </a:pPr>
            <a:r>
              <a:rPr lang="en" sz="1400"/>
              <a:t>Typically used as a tool to manage </a:t>
            </a:r>
            <a:r>
              <a:rPr b="1" lang="en" sz="1400"/>
              <a:t>interest rate risk </a:t>
            </a:r>
            <a:r>
              <a:rPr lang="en" sz="1400"/>
              <a:t>arising from their core business or finance arrangement. </a:t>
            </a:r>
          </a:p>
          <a:p>
            <a:pPr lvl="0">
              <a:spcBef>
                <a:spcPts val="0"/>
              </a:spcBef>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There are two types of settlements </a:t>
            </a:r>
          </a:p>
        </p:txBody>
      </p:sp>
      <p:sp>
        <p:nvSpPr>
          <p:cNvPr id="100" name="Shape 100"/>
          <p:cNvSpPr/>
          <p:nvPr/>
        </p:nvSpPr>
        <p:spPr>
          <a:xfrm>
            <a:off x="792625" y="1780575"/>
            <a:ext cx="1550700" cy="802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00000"/>
              </a:lnSpc>
              <a:spcBef>
                <a:spcPts val="0"/>
              </a:spcBef>
              <a:spcAft>
                <a:spcPts val="1600"/>
              </a:spcAft>
              <a:buClr>
                <a:schemeClr val="dk1"/>
              </a:buClr>
              <a:buFont typeface="Arial"/>
              <a:buNone/>
            </a:pPr>
            <a:r>
              <a:rPr b="1" lang="en">
                <a:solidFill>
                  <a:schemeClr val="dk2"/>
                </a:solidFill>
              </a:rPr>
              <a:t>CASH SETTLEMENT</a:t>
            </a:r>
          </a:p>
        </p:txBody>
      </p:sp>
      <p:sp>
        <p:nvSpPr>
          <p:cNvPr id="101" name="Shape 101"/>
          <p:cNvSpPr/>
          <p:nvPr/>
        </p:nvSpPr>
        <p:spPr>
          <a:xfrm>
            <a:off x="792625" y="2930900"/>
            <a:ext cx="1550700" cy="802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chemeClr val="dk2"/>
                </a:solidFill>
              </a:rPr>
              <a:t>SWAP</a:t>
            </a:r>
          </a:p>
          <a:p>
            <a:pPr lvl="0" algn="ctr">
              <a:spcBef>
                <a:spcPts val="0"/>
              </a:spcBef>
              <a:buClr>
                <a:schemeClr val="dk1"/>
              </a:buClr>
              <a:buFont typeface="Arial"/>
              <a:buNone/>
            </a:pPr>
            <a:r>
              <a:rPr b="1" lang="en">
                <a:solidFill>
                  <a:schemeClr val="dk2"/>
                </a:solidFill>
              </a:rPr>
              <a:t>SETTLEMENT</a:t>
            </a:r>
          </a:p>
        </p:txBody>
      </p:sp>
      <p:sp>
        <p:nvSpPr>
          <p:cNvPr id="102" name="Shape 102"/>
          <p:cNvSpPr txBox="1"/>
          <p:nvPr/>
        </p:nvSpPr>
        <p:spPr>
          <a:xfrm>
            <a:off x="3986125" y="1780575"/>
            <a:ext cx="3882900" cy="964800"/>
          </a:xfrm>
          <a:prstGeom prst="rect">
            <a:avLst/>
          </a:prstGeom>
          <a:noFill/>
          <a:ln>
            <a:noFill/>
          </a:ln>
        </p:spPr>
        <p:txBody>
          <a:bodyPr anchorCtr="0" anchor="t" bIns="91425" lIns="91425" rIns="91425" tIns="91425">
            <a:noAutofit/>
          </a:bodyPr>
          <a:lstStyle/>
          <a:p>
            <a:pPr lvl="0">
              <a:spcBef>
                <a:spcPts val="0"/>
              </a:spcBef>
              <a:buNone/>
            </a:pPr>
            <a:r>
              <a:rPr lang="en"/>
              <a:t>The seller pays buyer the current market value of underlying swap based on predefined fixed rate.</a:t>
            </a:r>
          </a:p>
        </p:txBody>
      </p:sp>
      <p:sp>
        <p:nvSpPr>
          <p:cNvPr id="103" name="Shape 103"/>
          <p:cNvSpPr txBox="1"/>
          <p:nvPr/>
        </p:nvSpPr>
        <p:spPr>
          <a:xfrm>
            <a:off x="4046625" y="2930900"/>
            <a:ext cx="3882900" cy="964800"/>
          </a:xfrm>
          <a:prstGeom prst="rect">
            <a:avLst/>
          </a:prstGeom>
          <a:noFill/>
          <a:ln>
            <a:noFill/>
          </a:ln>
        </p:spPr>
        <p:txBody>
          <a:bodyPr anchorCtr="0" anchor="t" bIns="91425" lIns="91425" rIns="91425" tIns="91425">
            <a:noAutofit/>
          </a:bodyPr>
          <a:lstStyle/>
          <a:p>
            <a:pPr lvl="0" rtl="0">
              <a:spcBef>
                <a:spcPts val="0"/>
              </a:spcBef>
              <a:buNone/>
            </a:pPr>
            <a:r>
              <a:rPr lang="en"/>
              <a:t>The swap is entered by two parties in swap agreement.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solidFill>
                  <a:schemeClr val="dk1"/>
                </a:solidFill>
              </a:rPr>
              <a:t>Types of Swaption</a:t>
            </a:r>
          </a:p>
          <a:p>
            <a:pPr lvl="0">
              <a:spcBef>
                <a:spcPts val="0"/>
              </a:spcBef>
              <a:buNone/>
            </a:pPr>
            <a:r>
              <a:t/>
            </a:r>
            <a:endParaRPr sz="1400">
              <a:solidFill>
                <a:schemeClr val="dk1"/>
              </a:solidFill>
            </a:endParaRPr>
          </a:p>
        </p:txBody>
      </p:sp>
      <p:sp>
        <p:nvSpPr>
          <p:cNvPr id="110" name="Shape 110"/>
          <p:cNvSpPr/>
          <p:nvPr/>
        </p:nvSpPr>
        <p:spPr>
          <a:xfrm>
            <a:off x="505450" y="1929900"/>
            <a:ext cx="2424000" cy="40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PAYER SWAPTION</a:t>
            </a:r>
          </a:p>
        </p:txBody>
      </p:sp>
      <p:sp>
        <p:nvSpPr>
          <p:cNvPr id="111" name="Shape 111"/>
          <p:cNvSpPr/>
          <p:nvPr/>
        </p:nvSpPr>
        <p:spPr>
          <a:xfrm>
            <a:off x="505450" y="3495250"/>
            <a:ext cx="2355000" cy="40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RECEIVER SWAPTION</a:t>
            </a:r>
          </a:p>
        </p:txBody>
      </p:sp>
      <p:sp>
        <p:nvSpPr>
          <p:cNvPr id="112" name="Shape 112"/>
          <p:cNvSpPr/>
          <p:nvPr/>
        </p:nvSpPr>
        <p:spPr>
          <a:xfrm>
            <a:off x="4089525" y="1929900"/>
            <a:ext cx="4342200" cy="7353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Gives right to enter into Interest rate swap where he pays fixed rate or strike rate in exchange for a float rate.</a:t>
            </a:r>
          </a:p>
        </p:txBody>
      </p:sp>
      <p:sp>
        <p:nvSpPr>
          <p:cNvPr id="113" name="Shape 113"/>
          <p:cNvSpPr/>
          <p:nvPr/>
        </p:nvSpPr>
        <p:spPr>
          <a:xfrm>
            <a:off x="4138550" y="3161950"/>
            <a:ext cx="4342200" cy="735300"/>
          </a:xfrm>
          <a:prstGeom prst="wedgeRect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It gives holder right to enter into interest rate swap where he </a:t>
            </a:r>
            <a:r>
              <a:rPr lang="en"/>
              <a:t>receives</a:t>
            </a:r>
            <a:r>
              <a:rPr lang="en"/>
              <a:t> in Fixed and pays in Float rate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nvSpPr>
        <p:spPr>
          <a:xfrm>
            <a:off x="3647250" y="1504875"/>
            <a:ext cx="1849500" cy="64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PAYE</a:t>
            </a:r>
            <a:r>
              <a:rPr lang="en"/>
              <a:t>R SWAPTION</a:t>
            </a:r>
          </a:p>
        </p:txBody>
      </p:sp>
      <p:cxnSp>
        <p:nvCxnSpPr>
          <p:cNvPr id="121" name="Shape 121"/>
          <p:cNvCxnSpPr/>
          <p:nvPr/>
        </p:nvCxnSpPr>
        <p:spPr>
          <a:xfrm flipH="1" rot="10800000">
            <a:off x="3813750" y="3032675"/>
            <a:ext cx="1516500" cy="11400"/>
          </a:xfrm>
          <a:prstGeom prst="straightConnector1">
            <a:avLst/>
          </a:prstGeom>
          <a:noFill/>
          <a:ln cap="flat" cmpd="sng" w="9525">
            <a:solidFill>
              <a:schemeClr val="dk2"/>
            </a:solidFill>
            <a:prstDash val="solid"/>
            <a:round/>
            <a:headEnd len="lg" w="lg" type="none"/>
            <a:tailEnd len="lg" w="lg" type="triangle"/>
          </a:ln>
        </p:spPr>
      </p:cxnSp>
      <p:cxnSp>
        <p:nvCxnSpPr>
          <p:cNvPr id="122" name="Shape 122"/>
          <p:cNvCxnSpPr/>
          <p:nvPr/>
        </p:nvCxnSpPr>
        <p:spPr>
          <a:xfrm rot="10800000">
            <a:off x="3842550" y="3296900"/>
            <a:ext cx="1458900" cy="0"/>
          </a:xfrm>
          <a:prstGeom prst="straightConnector1">
            <a:avLst/>
          </a:prstGeom>
          <a:noFill/>
          <a:ln cap="flat" cmpd="sng" w="9525">
            <a:solidFill>
              <a:schemeClr val="dk2"/>
            </a:solidFill>
            <a:prstDash val="solid"/>
            <a:round/>
            <a:headEnd len="lg" w="lg" type="none"/>
            <a:tailEnd len="lg" w="lg" type="triangle"/>
          </a:ln>
        </p:spPr>
      </p:cxnSp>
      <p:sp>
        <p:nvSpPr>
          <p:cNvPr id="123" name="Shape 123"/>
          <p:cNvSpPr/>
          <p:nvPr/>
        </p:nvSpPr>
        <p:spPr>
          <a:xfrm>
            <a:off x="2871850" y="2934925"/>
            <a:ext cx="723600" cy="6432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txBox="1"/>
          <p:nvPr/>
        </p:nvSpPr>
        <p:spPr>
          <a:xfrm>
            <a:off x="4095300" y="2705112"/>
            <a:ext cx="953400" cy="229800"/>
          </a:xfrm>
          <a:prstGeom prst="rect">
            <a:avLst/>
          </a:prstGeom>
          <a:noFill/>
          <a:ln>
            <a:noFill/>
          </a:ln>
        </p:spPr>
        <p:txBody>
          <a:bodyPr anchorCtr="0" anchor="t" bIns="91425" lIns="91425" rIns="91425" tIns="91425">
            <a:noAutofit/>
          </a:bodyPr>
          <a:lstStyle/>
          <a:p>
            <a:pPr lvl="0" algn="ctr">
              <a:spcBef>
                <a:spcPts val="0"/>
              </a:spcBef>
              <a:buNone/>
            </a:pPr>
            <a:r>
              <a:rPr lang="en" sz="1000"/>
              <a:t>FIXED</a:t>
            </a:r>
          </a:p>
        </p:txBody>
      </p:sp>
      <p:sp>
        <p:nvSpPr>
          <p:cNvPr id="125" name="Shape 125"/>
          <p:cNvSpPr txBox="1"/>
          <p:nvPr/>
        </p:nvSpPr>
        <p:spPr>
          <a:xfrm>
            <a:off x="4267650" y="3491975"/>
            <a:ext cx="608700" cy="183900"/>
          </a:xfrm>
          <a:prstGeom prst="rect">
            <a:avLst/>
          </a:prstGeom>
          <a:noFill/>
          <a:ln>
            <a:noFill/>
          </a:ln>
        </p:spPr>
        <p:txBody>
          <a:bodyPr anchorCtr="0" anchor="t" bIns="91425" lIns="91425" rIns="91425" tIns="91425">
            <a:noAutofit/>
          </a:bodyPr>
          <a:lstStyle/>
          <a:p>
            <a:pPr lvl="0" algn="ctr">
              <a:spcBef>
                <a:spcPts val="0"/>
              </a:spcBef>
              <a:buNone/>
            </a:pPr>
            <a:r>
              <a:rPr lang="en" sz="1000"/>
              <a:t>FLOAT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400"/>
              <a:t>Swaption</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nvSpPr>
        <p:spPr>
          <a:xfrm>
            <a:off x="3446250" y="1746100"/>
            <a:ext cx="2251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RECEIVER</a:t>
            </a:r>
            <a:r>
              <a:rPr lang="en"/>
              <a:t> SWAPTION</a:t>
            </a:r>
          </a:p>
        </p:txBody>
      </p:sp>
      <p:cxnSp>
        <p:nvCxnSpPr>
          <p:cNvPr id="133" name="Shape 133"/>
          <p:cNvCxnSpPr/>
          <p:nvPr/>
        </p:nvCxnSpPr>
        <p:spPr>
          <a:xfrm>
            <a:off x="3848250" y="3526650"/>
            <a:ext cx="1447500" cy="0"/>
          </a:xfrm>
          <a:prstGeom prst="straightConnector1">
            <a:avLst/>
          </a:prstGeom>
          <a:noFill/>
          <a:ln cap="flat" cmpd="sng" w="9525">
            <a:solidFill>
              <a:schemeClr val="dk2"/>
            </a:solidFill>
            <a:prstDash val="solid"/>
            <a:round/>
            <a:headEnd len="lg" w="lg" type="none"/>
            <a:tailEnd len="lg" w="lg" type="triangle"/>
          </a:ln>
        </p:spPr>
      </p:cxnSp>
      <p:sp>
        <p:nvSpPr>
          <p:cNvPr id="134" name="Shape 134"/>
          <p:cNvSpPr txBox="1"/>
          <p:nvPr/>
        </p:nvSpPr>
        <p:spPr>
          <a:xfrm>
            <a:off x="4170000" y="2932275"/>
            <a:ext cx="804000" cy="211800"/>
          </a:xfrm>
          <a:prstGeom prst="rect">
            <a:avLst/>
          </a:prstGeom>
          <a:noFill/>
          <a:ln>
            <a:noFill/>
          </a:ln>
        </p:spPr>
        <p:txBody>
          <a:bodyPr anchorCtr="0" anchor="t" bIns="91425" lIns="91425" rIns="91425" tIns="91425">
            <a:noAutofit/>
          </a:bodyPr>
          <a:lstStyle/>
          <a:p>
            <a:pPr lvl="0">
              <a:spcBef>
                <a:spcPts val="0"/>
              </a:spcBef>
              <a:buNone/>
            </a:pPr>
            <a:r>
              <a:rPr lang="en" sz="1000"/>
              <a:t>FIXED</a:t>
            </a:r>
          </a:p>
        </p:txBody>
      </p:sp>
      <p:cxnSp>
        <p:nvCxnSpPr>
          <p:cNvPr id="135" name="Shape 135"/>
          <p:cNvCxnSpPr/>
          <p:nvPr/>
        </p:nvCxnSpPr>
        <p:spPr>
          <a:xfrm flipH="1">
            <a:off x="3776400" y="3266650"/>
            <a:ext cx="1591200" cy="8100"/>
          </a:xfrm>
          <a:prstGeom prst="straightConnector1">
            <a:avLst/>
          </a:prstGeom>
          <a:noFill/>
          <a:ln cap="flat" cmpd="sng" w="9525">
            <a:solidFill>
              <a:schemeClr val="dk2"/>
            </a:solidFill>
            <a:prstDash val="solid"/>
            <a:round/>
            <a:headEnd len="lg" w="lg" type="none"/>
            <a:tailEnd len="lg" w="lg" type="triangle"/>
          </a:ln>
        </p:spPr>
      </p:cxnSp>
      <p:sp>
        <p:nvSpPr>
          <p:cNvPr id="136" name="Shape 136"/>
          <p:cNvSpPr txBox="1"/>
          <p:nvPr/>
        </p:nvSpPr>
        <p:spPr>
          <a:xfrm>
            <a:off x="4170000" y="3526650"/>
            <a:ext cx="804000" cy="211800"/>
          </a:xfrm>
          <a:prstGeom prst="rect">
            <a:avLst/>
          </a:prstGeom>
          <a:noFill/>
          <a:ln>
            <a:noFill/>
          </a:ln>
        </p:spPr>
        <p:txBody>
          <a:bodyPr anchorCtr="0" anchor="t" bIns="91425" lIns="91425" rIns="91425" tIns="91425">
            <a:noAutofit/>
          </a:bodyPr>
          <a:lstStyle/>
          <a:p>
            <a:pPr lvl="0">
              <a:spcBef>
                <a:spcPts val="0"/>
              </a:spcBef>
              <a:buNone/>
            </a:pPr>
            <a:r>
              <a:rPr lang="en" sz="1000"/>
              <a:t>FLOAT</a:t>
            </a:r>
          </a:p>
        </p:txBody>
      </p:sp>
      <p:sp>
        <p:nvSpPr>
          <p:cNvPr id="137" name="Shape 137"/>
          <p:cNvSpPr/>
          <p:nvPr/>
        </p:nvSpPr>
        <p:spPr>
          <a:xfrm>
            <a:off x="2331950" y="2975250"/>
            <a:ext cx="907500" cy="8844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