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60" r:id="rId8"/>
    <p:sldId id="262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E87-0F21-446D-B861-A82EB7F6B1B4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199-BB3B-4947-9271-345633C88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30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E87-0F21-446D-B861-A82EB7F6B1B4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199-BB3B-4947-9271-345633C88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E87-0F21-446D-B861-A82EB7F6B1B4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199-BB3B-4947-9271-345633C88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77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E87-0F21-446D-B861-A82EB7F6B1B4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199-BB3B-4947-9271-345633C88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64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E87-0F21-446D-B861-A82EB7F6B1B4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199-BB3B-4947-9271-345633C88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31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E87-0F21-446D-B861-A82EB7F6B1B4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199-BB3B-4947-9271-345633C88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77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E87-0F21-446D-B861-A82EB7F6B1B4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199-BB3B-4947-9271-345633C88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69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E87-0F21-446D-B861-A82EB7F6B1B4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199-BB3B-4947-9271-345633C88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91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E87-0F21-446D-B861-A82EB7F6B1B4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199-BB3B-4947-9271-345633C88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12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E87-0F21-446D-B861-A82EB7F6B1B4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199-BB3B-4947-9271-345633C88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96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DE87-0F21-446D-B861-A82EB7F6B1B4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1199-BB3B-4947-9271-345633C88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7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1DE87-0F21-446D-B861-A82EB7F6B1B4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71199-BB3B-4947-9271-345633C889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33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1868812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Review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3739" y="4898572"/>
            <a:ext cx="4293481" cy="1753688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No	: 18 – PCA - 025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: S.GOPINATH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	: Candid techno solution 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	: Dynamic concealment in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recital visual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76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060" y="2697479"/>
            <a:ext cx="7940040" cy="1691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4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solution </a:t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does not contain the Block Chain Technology for the application with High Security and Safe Processing of the users account transaction. 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</a:t>
            </a:r>
          </a:p>
          <a:p>
            <a:pPr marL="514350" indent="-514350">
              <a:buAutoNum type="arabicPeriod" startAt="2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Table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837" y="3144416"/>
            <a:ext cx="6502915" cy="33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8" name="Content Placeholder 4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188" y="1690688"/>
            <a:ext cx="7454560" cy="44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8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1313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form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501820"/>
            <a:ext cx="8086165" cy="4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Design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28833"/>
              </p:ext>
            </p:extLst>
          </p:nvPr>
        </p:nvGraphicFramePr>
        <p:xfrm>
          <a:off x="1981200" y="1945343"/>
          <a:ext cx="7494494" cy="3881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8435">
                  <a:extLst>
                    <a:ext uri="{9D8B030D-6E8A-4147-A177-3AD203B41FA5}">
                      <a16:colId xmlns:a16="http://schemas.microsoft.com/office/drawing/2014/main" val="4239999325"/>
                    </a:ext>
                  </a:extLst>
                </a:gridCol>
                <a:gridCol w="2497624">
                  <a:extLst>
                    <a:ext uri="{9D8B030D-6E8A-4147-A177-3AD203B41FA5}">
                      <a16:colId xmlns:a16="http://schemas.microsoft.com/office/drawing/2014/main" val="2076689743"/>
                    </a:ext>
                  </a:extLst>
                </a:gridCol>
                <a:gridCol w="2498435">
                  <a:extLst>
                    <a:ext uri="{9D8B030D-6E8A-4147-A177-3AD203B41FA5}">
                      <a16:colId xmlns:a16="http://schemas.microsoft.com/office/drawing/2014/main" val="896396124"/>
                    </a:ext>
                  </a:extLst>
                </a:gridCol>
              </a:tblGrid>
              <a:tr h="482104"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COLUMN NAME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DATA TYPE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DESCRIPTION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1080579830"/>
                  </a:ext>
                </a:extLst>
              </a:tr>
              <a:tr h="486251"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Name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Varchar(100)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Not Null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3966722843"/>
                  </a:ext>
                </a:extLst>
              </a:tr>
              <a:tr h="486251"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Email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Varchar(50)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Not Null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595873430"/>
                  </a:ext>
                </a:extLst>
              </a:tr>
              <a:tr h="482104"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Account Number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Varchar(50)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Not Null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2519952680"/>
                  </a:ext>
                </a:extLst>
              </a:tr>
              <a:tr h="486251"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Branch location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Varchar(15)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Not Null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342921490"/>
                  </a:ext>
                </a:extLst>
              </a:tr>
              <a:tr h="486251"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Username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Varchar(15)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Not Null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1145419573"/>
                  </a:ext>
                </a:extLst>
              </a:tr>
              <a:tr h="486251"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Password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Varchar(15)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Not Null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4019720034"/>
                  </a:ext>
                </a:extLst>
              </a:tr>
              <a:tr h="486251"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Confirm Password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</a:rPr>
                        <a:t>Varchar(15)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</a:rPr>
                        <a:t>Not Null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379523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1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77" y="330292"/>
            <a:ext cx="10665823" cy="880200"/>
          </a:xfrm>
        </p:spPr>
        <p:txBody>
          <a:bodyPr>
            <a:no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928061"/>
              </p:ext>
            </p:extLst>
          </p:nvPr>
        </p:nvGraphicFramePr>
        <p:xfrm>
          <a:off x="1245328" y="1079866"/>
          <a:ext cx="7794170" cy="2567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614">
                  <a:extLst>
                    <a:ext uri="{9D8B030D-6E8A-4147-A177-3AD203B41FA5}">
                      <a16:colId xmlns:a16="http://schemas.microsoft.com/office/drawing/2014/main" val="614629345"/>
                    </a:ext>
                  </a:extLst>
                </a:gridCol>
                <a:gridCol w="130370">
                  <a:extLst>
                    <a:ext uri="{9D8B030D-6E8A-4147-A177-3AD203B41FA5}">
                      <a16:colId xmlns:a16="http://schemas.microsoft.com/office/drawing/2014/main" val="229176487"/>
                    </a:ext>
                  </a:extLst>
                </a:gridCol>
                <a:gridCol w="3874186">
                  <a:extLst>
                    <a:ext uri="{9D8B030D-6E8A-4147-A177-3AD203B41FA5}">
                      <a16:colId xmlns:a16="http://schemas.microsoft.com/office/drawing/2014/main" val="765933693"/>
                    </a:ext>
                  </a:extLst>
                </a:gridCol>
              </a:tblGrid>
              <a:tr h="528473">
                <a:tc>
                  <a:txBody>
                    <a:bodyPr/>
                    <a:lstStyle/>
                    <a:p>
                      <a:pPr marL="6350" marR="39370" indent="-635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</a:t>
                      </a:r>
                      <a:endParaRPr lang="en-IN" sz="1200" b="1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" marR="39370" indent="-6350" algn="ctr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 rowSpan="8"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Configuration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extLst>
                  <a:ext uri="{0D108BD9-81ED-4DB2-BD59-A6C34878D82A}">
                    <a16:rowId xmlns:a16="http://schemas.microsoft.com/office/drawing/2014/main" val="974042988"/>
                  </a:ext>
                </a:extLst>
              </a:tr>
              <a:tr h="246721">
                <a:tc>
                  <a:txBody>
                    <a:bodyPr/>
                    <a:lstStyle/>
                    <a:p>
                      <a:pPr marL="6350" marR="39370" indent="-6350" algn="ctr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15’’ LED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extLst>
                  <a:ext uri="{0D108BD9-81ED-4DB2-BD59-A6C34878D82A}">
                    <a16:rowId xmlns:a16="http://schemas.microsoft.com/office/drawing/2014/main" val="2371897676"/>
                  </a:ext>
                </a:extLst>
              </a:tr>
              <a:tr h="246721">
                <a:tc>
                  <a:txBody>
                    <a:bodyPr/>
                    <a:lstStyle/>
                    <a:p>
                      <a:pPr marL="6350" marR="39370" indent="-6350" algn="ctr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Pentium Dual Core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extLst>
                  <a:ext uri="{0D108BD9-81ED-4DB2-BD59-A6C34878D82A}">
                    <a16:rowId xmlns:a16="http://schemas.microsoft.com/office/drawing/2014/main" val="4102073766"/>
                  </a:ext>
                </a:extLst>
              </a:tr>
              <a:tr h="246721">
                <a:tc>
                  <a:txBody>
                    <a:bodyPr/>
                    <a:lstStyle/>
                    <a:p>
                      <a:pPr marL="6350" marR="39370" indent="-6350" algn="ctr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 vMerge="1"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I5, Intel Core 8</a:t>
                      </a:r>
                      <a:r>
                        <a:rPr lang="en-IN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extLst>
                  <a:ext uri="{0D108BD9-81ED-4DB2-BD59-A6C34878D82A}">
                    <a16:rowId xmlns:a16="http://schemas.microsoft.com/office/drawing/2014/main" val="2104711559"/>
                  </a:ext>
                </a:extLst>
              </a:tr>
              <a:tr h="246721">
                <a:tc>
                  <a:txBody>
                    <a:bodyPr/>
                    <a:lstStyle/>
                    <a:p>
                      <a:pPr marL="6350" marR="39370" indent="-6350" algn="ctr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 vMerge="1"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GB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extLst>
                  <a:ext uri="{0D108BD9-81ED-4DB2-BD59-A6C34878D82A}">
                    <a16:rowId xmlns:a16="http://schemas.microsoft.com/office/drawing/2014/main" val="3981738853"/>
                  </a:ext>
                </a:extLst>
              </a:tr>
              <a:tr h="246721">
                <a:tc>
                  <a:txBody>
                    <a:bodyPr/>
                    <a:lstStyle/>
                    <a:p>
                      <a:pPr marL="6350" marR="39370" indent="-6350" algn="ctr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 Disk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 vMerge="1"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 GB and Above 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extLst>
                  <a:ext uri="{0D108BD9-81ED-4DB2-BD59-A6C34878D82A}">
                    <a16:rowId xmlns:a16="http://schemas.microsoft.com/office/drawing/2014/main" val="2347910323"/>
                  </a:ext>
                </a:extLst>
              </a:tr>
              <a:tr h="246721">
                <a:tc>
                  <a:txBody>
                    <a:bodyPr/>
                    <a:lstStyle/>
                    <a:p>
                      <a:pPr marL="6350" marR="39370" indent="-6350" algn="ctr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Type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 vMerge="1"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64-bit operating system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extLst>
                  <a:ext uri="{0D108BD9-81ED-4DB2-BD59-A6C34878D82A}">
                    <a16:rowId xmlns:a16="http://schemas.microsoft.com/office/drawing/2014/main" val="2848147564"/>
                  </a:ext>
                </a:extLst>
              </a:tr>
              <a:tr h="246721">
                <a:tc>
                  <a:txBody>
                    <a:bodyPr/>
                    <a:lstStyle/>
                    <a:p>
                      <a:pPr marL="6350" marR="39370" indent="-6350" algn="ctr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Devices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 vMerge="1"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Keyboard , Mouse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4445" marB="0"/>
                </a:tc>
                <a:extLst>
                  <a:ext uri="{0D108BD9-81ED-4DB2-BD59-A6C34878D82A}">
                    <a16:rowId xmlns:a16="http://schemas.microsoft.com/office/drawing/2014/main" val="136218168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66651" y="3429000"/>
            <a:ext cx="4754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914132"/>
              </p:ext>
            </p:extLst>
          </p:nvPr>
        </p:nvGraphicFramePr>
        <p:xfrm>
          <a:off x="1245328" y="4083873"/>
          <a:ext cx="7794170" cy="2486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97085">
                  <a:extLst>
                    <a:ext uri="{9D8B030D-6E8A-4147-A177-3AD203B41FA5}">
                      <a16:colId xmlns:a16="http://schemas.microsoft.com/office/drawing/2014/main" val="3540788185"/>
                    </a:ext>
                  </a:extLst>
                </a:gridCol>
                <a:gridCol w="3897085">
                  <a:extLst>
                    <a:ext uri="{9D8B030D-6E8A-4147-A177-3AD203B41FA5}">
                      <a16:colId xmlns:a16="http://schemas.microsoft.com/office/drawing/2014/main" val="726832119"/>
                    </a:ext>
                  </a:extLst>
                </a:gridCol>
              </a:tblGrid>
              <a:tr h="504454">
                <a:tc>
                  <a:txBody>
                    <a:bodyPr/>
                    <a:lstStyle/>
                    <a:p>
                      <a:pPr marL="6350" marR="39370" indent="-6350" algn="ctr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Specifications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Requirements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4445" marB="0"/>
                </a:tc>
                <a:extLst>
                  <a:ext uri="{0D108BD9-81ED-4DB2-BD59-A6C34878D82A}">
                    <a16:rowId xmlns:a16="http://schemas.microsoft.com/office/drawing/2014/main" val="2776391277"/>
                  </a:ext>
                </a:extLst>
              </a:tr>
              <a:tr h="501316">
                <a:tc>
                  <a:txBody>
                    <a:bodyPr/>
                    <a:lstStyle/>
                    <a:p>
                      <a:pPr marL="6350" marR="39370" indent="-6350" algn="ctr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4445" marB="0"/>
                </a:tc>
                <a:extLst>
                  <a:ext uri="{0D108BD9-81ED-4DB2-BD59-A6C34878D82A}">
                    <a16:rowId xmlns:a16="http://schemas.microsoft.com/office/drawing/2014/main" val="1871233744"/>
                  </a:ext>
                </a:extLst>
              </a:tr>
              <a:tr h="481702">
                <a:tc>
                  <a:txBody>
                    <a:bodyPr/>
                    <a:lstStyle/>
                    <a:p>
                      <a:pPr marL="6350" marR="39370" indent="-6350" algn="ctr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4445" marB="0"/>
                </a:tc>
                <a:extLst>
                  <a:ext uri="{0D108BD9-81ED-4DB2-BD59-A6C34878D82A}">
                    <a16:rowId xmlns:a16="http://schemas.microsoft.com/office/drawing/2014/main" val="422737412"/>
                  </a:ext>
                </a:extLst>
              </a:tr>
              <a:tr h="481702">
                <a:tc>
                  <a:txBody>
                    <a:bodyPr/>
                    <a:lstStyle/>
                    <a:p>
                      <a:pPr marL="6350" marR="39370" indent="-6350" algn="ctr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7, 8 , and new Version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4445" marB="0"/>
                </a:tc>
                <a:extLst>
                  <a:ext uri="{0D108BD9-81ED-4DB2-BD59-A6C34878D82A}">
                    <a16:rowId xmlns:a16="http://schemas.microsoft.com/office/drawing/2014/main" val="442996192"/>
                  </a:ext>
                </a:extLst>
              </a:tr>
              <a:tr h="517791">
                <a:tc>
                  <a:txBody>
                    <a:bodyPr/>
                    <a:lstStyle/>
                    <a:p>
                      <a:pPr marL="6350" marR="39370" indent="-6350" algn="ctr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4445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Pycharm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 Anaconda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4445" marB="0"/>
                </a:tc>
                <a:extLst>
                  <a:ext uri="{0D108BD9-81ED-4DB2-BD59-A6C34878D82A}">
                    <a16:rowId xmlns:a16="http://schemas.microsoft.com/office/drawing/2014/main" val="2094817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2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solution related to problem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app is an application that the user does not download and instead accesses via a web browser over a network. Example web browsers include Google Chrome, Safari and Mozilla Firefox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solution is to fix the data lose problem by data security to the registered user’s mobile phone and to store the data records in the application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updated whenever needed. The queries raised by the user is also cleared by help desk simultaneously.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XRP server Connection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Verification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Desk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the types of testing that have been done to check and overcome the errors in the web application.  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 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Testing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969051"/>
              </p:ext>
            </p:extLst>
          </p:nvPr>
        </p:nvGraphicFramePr>
        <p:xfrm>
          <a:off x="970384" y="1170378"/>
          <a:ext cx="10608907" cy="5607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775">
                  <a:extLst>
                    <a:ext uri="{9D8B030D-6E8A-4147-A177-3AD203B41FA5}">
                      <a16:colId xmlns:a16="http://schemas.microsoft.com/office/drawing/2014/main" val="2888481952"/>
                    </a:ext>
                  </a:extLst>
                </a:gridCol>
                <a:gridCol w="1955924">
                  <a:extLst>
                    <a:ext uri="{9D8B030D-6E8A-4147-A177-3AD203B41FA5}">
                      <a16:colId xmlns:a16="http://schemas.microsoft.com/office/drawing/2014/main" val="2501958739"/>
                    </a:ext>
                  </a:extLst>
                </a:gridCol>
                <a:gridCol w="2094690">
                  <a:extLst>
                    <a:ext uri="{9D8B030D-6E8A-4147-A177-3AD203B41FA5}">
                      <a16:colId xmlns:a16="http://schemas.microsoft.com/office/drawing/2014/main" val="2282271686"/>
                    </a:ext>
                  </a:extLst>
                </a:gridCol>
                <a:gridCol w="1972446">
                  <a:extLst>
                    <a:ext uri="{9D8B030D-6E8A-4147-A177-3AD203B41FA5}">
                      <a16:colId xmlns:a16="http://schemas.microsoft.com/office/drawing/2014/main" val="2324908136"/>
                    </a:ext>
                  </a:extLst>
                </a:gridCol>
                <a:gridCol w="1755485">
                  <a:extLst>
                    <a:ext uri="{9D8B030D-6E8A-4147-A177-3AD203B41FA5}">
                      <a16:colId xmlns:a16="http://schemas.microsoft.com/office/drawing/2014/main" val="4088950990"/>
                    </a:ext>
                  </a:extLst>
                </a:gridCol>
                <a:gridCol w="1756587">
                  <a:extLst>
                    <a:ext uri="{9D8B030D-6E8A-4147-A177-3AD203B41FA5}">
                      <a16:colId xmlns:a16="http://schemas.microsoft.com/office/drawing/2014/main" val="3651214937"/>
                    </a:ext>
                  </a:extLst>
                </a:gridCol>
              </a:tblGrid>
              <a:tr h="637415"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Name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Condition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Data/Input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</a:t>
                      </a: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</a:t>
                      </a: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extLst>
                  <a:ext uri="{0D108BD9-81ED-4DB2-BD59-A6C34878D82A}">
                    <a16:rowId xmlns:a16="http://schemas.microsoft.com/office/drawing/2014/main" val="342328425"/>
                  </a:ext>
                </a:extLst>
              </a:tr>
              <a:tr h="926312"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Module 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the login button after entering email id and password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invalid email id &amp; password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prompts that </a:t>
                      </a: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“check username &amp; password”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prompts that </a:t>
                      </a: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“check username &amp; password”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extLst>
                  <a:ext uri="{0D108BD9-81ED-4DB2-BD59-A6C34878D82A}">
                    <a16:rowId xmlns:a16="http://schemas.microsoft.com/office/drawing/2014/main" val="32818331"/>
                  </a:ext>
                </a:extLst>
              </a:tr>
              <a:tr h="926312"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 Module 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the login button after entering email-id and password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valid email id &amp; password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prompts that  </a:t>
                      </a: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“Successfully logged in”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prompts that </a:t>
                      </a: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“Successfully logged in”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extLst>
                  <a:ext uri="{0D108BD9-81ED-4DB2-BD59-A6C34878D82A}">
                    <a16:rowId xmlns:a16="http://schemas.microsoft.com/office/drawing/2014/main" val="1203916518"/>
                  </a:ext>
                </a:extLst>
              </a:tr>
              <a:tr h="926312"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 </a:t>
                      </a: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submit button after entering the details of user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invalid mobile number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prompts that </a:t>
                      </a: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“Mobile number should be of 10 digits”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prompts that </a:t>
                      </a: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“Mobile number should be of 10 digits” 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extLst>
                  <a:ext uri="{0D108BD9-81ED-4DB2-BD59-A6C34878D82A}">
                    <a16:rowId xmlns:a16="http://schemas.microsoft.com/office/drawing/2014/main" val="1777934057"/>
                  </a:ext>
                </a:extLst>
              </a:tr>
              <a:tr h="983633"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 </a:t>
                      </a: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submit button after entering the </a:t>
                      </a: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Mail id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Invalid </a:t>
                      </a: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 id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prompts that </a:t>
                      </a: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“Please check </a:t>
                      </a: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Mail id”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prompts that </a:t>
                      </a: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“Please check</a:t>
                      </a: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Mail id ”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extLst>
                  <a:ext uri="{0D108BD9-81ED-4DB2-BD59-A6C34878D82A}">
                    <a16:rowId xmlns:a16="http://schemas.microsoft.com/office/drawing/2014/main" val="1607281610"/>
                  </a:ext>
                </a:extLst>
              </a:tr>
              <a:tr h="868991"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 </a:t>
                      </a: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submit button after entering the details of user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valid </a:t>
                      </a: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prompts that “Successfully Registered” 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46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prompts that “Successfully Registered”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49" marR="26548" marT="2546" marB="0"/>
                </a:tc>
                <a:extLst>
                  <a:ext uri="{0D108BD9-81ED-4DB2-BD59-A6C34878D82A}">
                    <a16:rowId xmlns:a16="http://schemas.microsoft.com/office/drawing/2014/main" val="176078273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2202159" y="8358"/>
            <a:ext cx="24394159" cy="44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3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471</Words>
  <Application>Microsoft Office PowerPoint</Application>
  <PresentationFormat>Widescreen</PresentationFormat>
  <Paragraphs>144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Major Project  2nd Review</vt:lpstr>
      <vt:lpstr>Method of solution  </vt:lpstr>
      <vt:lpstr>Data flow diagram  </vt:lpstr>
      <vt:lpstr>Pseudo form  </vt:lpstr>
      <vt:lpstr>Table Design  </vt:lpstr>
      <vt:lpstr> Hardware Requirements  </vt:lpstr>
      <vt:lpstr>Method of solution related to problem </vt:lpstr>
      <vt:lpstr>Testing</vt:lpstr>
      <vt:lpstr>Unit Testing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sathya</dc:creator>
  <cp:lastModifiedBy>sathya</cp:lastModifiedBy>
  <cp:revision>8</cp:revision>
  <dcterms:created xsi:type="dcterms:W3CDTF">2021-03-10T05:02:49Z</dcterms:created>
  <dcterms:modified xsi:type="dcterms:W3CDTF">2021-03-12T07:08:31Z</dcterms:modified>
</cp:coreProperties>
</file>