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sp>
        <p:nvSpPr>
          <p:cNvPr id="104866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35" name="Title 1"/>
          <p:cNvSpPr>
            <a:spLocks noGrp="1"/>
          </p:cNvSpPr>
          <p:nvPr>
            <p:ph type="title"/>
          </p:nvPr>
        </p:nvSpPr>
        <p:spPr/>
        <p:txBody>
          <a:bodyPr/>
          <a:p>
            <a:r>
              <a:rPr lang="en-US"/>
              <a:t>Click to edit Master title style</a:t>
            </a:r>
          </a:p>
        </p:txBody>
      </p:sp>
      <p:sp>
        <p:nvSpPr>
          <p:cNvPr id="104863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638" name="Footer Placeholder 4"/>
          <p:cNvSpPr>
            <a:spLocks noGrp="1"/>
          </p:cNvSpPr>
          <p:nvPr>
            <p:ph type="ftr" sz="quarter" idx="11"/>
          </p:nvPr>
        </p:nvSpPr>
        <p:spPr/>
        <p:txBody>
          <a:bodyPr/>
          <a:p>
            <a:endParaRPr lang="en-US"/>
          </a:p>
        </p:txBody>
      </p:sp>
      <p:sp>
        <p:nvSpPr>
          <p:cNvPr id="1048639"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6" name=""/>
        <p:cNvGrpSpPr/>
        <p:nvPr/>
      </p:nvGrpSpPr>
      <p:grpSpPr>
        <a:xfrm>
          <a:off x="0" y="0"/>
          <a:ext cx="0" cy="0"/>
          <a:chOff x="0" y="0"/>
          <a:chExt cx="0" cy="0"/>
        </a:xfrm>
      </p:grpSpPr>
      <p:sp>
        <p:nvSpPr>
          <p:cNvPr id="1048624"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625"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627" name="Footer Placeholder 4"/>
          <p:cNvSpPr>
            <a:spLocks noGrp="1"/>
          </p:cNvSpPr>
          <p:nvPr>
            <p:ph type="ftr" sz="quarter" idx="11"/>
          </p:nvPr>
        </p:nvSpPr>
        <p:spPr/>
        <p:txBody>
          <a:bodyPr/>
          <a:p>
            <a:endParaRPr lang="en-US"/>
          </a:p>
        </p:txBody>
      </p:sp>
      <p:sp>
        <p:nvSpPr>
          <p:cNvPr id="1048628"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40"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41" name="Text Placeholder 2"/>
          <p:cNvSpPr>
            <a:spLocks noGrp="1"/>
          </p:cNvSpPr>
          <p:nvPr>
            <p:ph type="body" idx="1"/>
          </p:nvPr>
        </p:nvSpPr>
        <p:spPr>
          <a:xfrm>
            <a:off x="831850" y="4589463"/>
            <a:ext cx="10515600" cy="1500187"/>
          </a:xfrm>
        </p:spPr>
        <p:txBody>
          <a:bodyPr/>
          <a:lstStyle>
            <a:lvl1pPr indent="0" marL="0">
              <a:buNone/>
              <a:defRPr sz="2400">
                <a:solidFill>
                  <a:schemeClr val="tx1">
                    <a:tint val="82000"/>
                  </a:schemeClr>
                </a:solidFill>
              </a:defRPr>
            </a:lvl1pPr>
            <a:lvl2pPr indent="0" marL="457200">
              <a:buNone/>
              <a:defRPr sz="2000">
                <a:solidFill>
                  <a:schemeClr val="tx1">
                    <a:tint val="82000"/>
                  </a:schemeClr>
                </a:solidFill>
              </a:defRPr>
            </a:lvl2pPr>
            <a:lvl3pPr indent="0" marL="914400">
              <a:buNone/>
              <a:defRPr sz="1800">
                <a:solidFill>
                  <a:schemeClr val="tx1">
                    <a:tint val="82000"/>
                  </a:schemeClr>
                </a:solidFill>
              </a:defRPr>
            </a:lvl3pPr>
            <a:lvl4pPr indent="0" marL="1371600">
              <a:buNone/>
              <a:defRPr sz="1600">
                <a:solidFill>
                  <a:schemeClr val="tx1">
                    <a:tint val="82000"/>
                  </a:schemeClr>
                </a:solidFill>
              </a:defRPr>
            </a:lvl4pPr>
            <a:lvl5pPr indent="0" marL="1828800">
              <a:buNone/>
              <a:defRPr sz="1600">
                <a:solidFill>
                  <a:schemeClr val="tx1">
                    <a:tint val="82000"/>
                  </a:schemeClr>
                </a:solidFill>
              </a:defRPr>
            </a:lvl5pPr>
            <a:lvl6pPr indent="0" marL="2286000">
              <a:buNone/>
              <a:defRPr sz="1600">
                <a:solidFill>
                  <a:schemeClr val="tx1">
                    <a:tint val="82000"/>
                  </a:schemeClr>
                </a:solidFill>
              </a:defRPr>
            </a:lvl6pPr>
            <a:lvl7pPr indent="0" marL="2743200">
              <a:buNone/>
              <a:defRPr sz="1600">
                <a:solidFill>
                  <a:schemeClr val="tx1">
                    <a:tint val="82000"/>
                  </a:schemeClr>
                </a:solidFill>
              </a:defRPr>
            </a:lvl7pPr>
            <a:lvl8pPr indent="0" marL="3200400">
              <a:buNone/>
              <a:defRPr sz="1600">
                <a:solidFill>
                  <a:schemeClr val="tx1">
                    <a:tint val="82000"/>
                  </a:schemeClr>
                </a:solidFill>
              </a:defRPr>
            </a:lvl8pPr>
            <a:lvl9pPr indent="0" marL="3657600">
              <a:buNone/>
              <a:defRPr sz="1600">
                <a:solidFill>
                  <a:schemeClr val="tx1">
                    <a:tint val="82000"/>
                  </a:schemeClr>
                </a:solidFill>
              </a:defRPr>
            </a:lvl9pPr>
          </a:lstStyle>
          <a:p>
            <a:pPr lvl="0"/>
            <a:r>
              <a:rPr lang="en-US"/>
              <a:t>Click to edit Master text styles</a:t>
            </a:r>
          </a:p>
        </p:txBody>
      </p:sp>
      <p:sp>
        <p:nvSpPr>
          <p:cNvPr id="1048642"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643" name="Footer Placeholder 4"/>
          <p:cNvSpPr>
            <a:spLocks noGrp="1"/>
          </p:cNvSpPr>
          <p:nvPr>
            <p:ph type="ftr" sz="quarter" idx="11"/>
          </p:nvPr>
        </p:nvSpPr>
        <p:spPr/>
        <p:txBody>
          <a:bodyPr/>
          <a:p>
            <a:endParaRPr lang="en-US"/>
          </a:p>
        </p:txBody>
      </p:sp>
      <p:sp>
        <p:nvSpPr>
          <p:cNvPr id="1048644"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p>
        </p:txBody>
      </p:sp>
      <p:sp>
        <p:nvSpPr>
          <p:cNvPr id="1048646"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Date Placeholder 4"/>
          <p:cNvSpPr>
            <a:spLocks noGrp="1"/>
          </p:cNvSpPr>
          <p:nvPr>
            <p:ph type="dt" sz="half" idx="10"/>
          </p:nvPr>
        </p:nvSpPr>
        <p:spPr/>
        <p:txBody>
          <a:bodyPr/>
          <a:p>
            <a:fld id="{52870AFF-F187-4FA6-908E-CD59BF8D9170}" type="datetimeFigureOut">
              <a:rPr lang="en-US" smtClean="0"/>
              <a:t>4/2/2024</a:t>
            </a:fld>
            <a:endParaRPr lang="en-US"/>
          </a:p>
        </p:txBody>
      </p:sp>
      <p:sp>
        <p:nvSpPr>
          <p:cNvPr id="1048649" name="Footer Placeholder 5"/>
          <p:cNvSpPr>
            <a:spLocks noGrp="1"/>
          </p:cNvSpPr>
          <p:nvPr>
            <p:ph type="ftr" sz="quarter" idx="11"/>
          </p:nvPr>
        </p:nvSpPr>
        <p:spPr/>
        <p:txBody>
          <a:bodyPr/>
          <a:p>
            <a:endParaRPr lang="en-US"/>
          </a:p>
        </p:txBody>
      </p:sp>
      <p:sp>
        <p:nvSpPr>
          <p:cNvPr id="1048650" name="Slide Number Placeholder 6"/>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1" name="Title 1"/>
          <p:cNvSpPr>
            <a:spLocks noGrp="1"/>
          </p:cNvSpPr>
          <p:nvPr>
            <p:ph type="title"/>
          </p:nvPr>
        </p:nvSpPr>
        <p:spPr>
          <a:xfrm>
            <a:off x="839788" y="365125"/>
            <a:ext cx="10515600" cy="1325563"/>
          </a:xfrm>
        </p:spPr>
        <p:txBody>
          <a:bodyPr/>
          <a:p>
            <a:r>
              <a:rPr lang="en-US"/>
              <a:t>Click to edit Master title style</a:t>
            </a:r>
          </a:p>
        </p:txBody>
      </p:sp>
      <p:sp>
        <p:nvSpPr>
          <p:cNvPr id="1048652"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3"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Date Placeholder 6"/>
          <p:cNvSpPr>
            <a:spLocks noGrp="1"/>
          </p:cNvSpPr>
          <p:nvPr>
            <p:ph type="dt" sz="half" idx="10"/>
          </p:nvPr>
        </p:nvSpPr>
        <p:spPr/>
        <p:txBody>
          <a:bodyPr/>
          <a:p>
            <a:fld id="{52870AFF-F187-4FA6-908E-CD59BF8D9170}" type="datetimeFigureOut">
              <a:rPr lang="en-US" smtClean="0"/>
              <a:t>4/2/2024</a:t>
            </a:fld>
            <a:endParaRPr lang="en-US"/>
          </a:p>
        </p:txBody>
      </p:sp>
      <p:sp>
        <p:nvSpPr>
          <p:cNvPr id="1048657" name="Footer Placeholder 7"/>
          <p:cNvSpPr>
            <a:spLocks noGrp="1"/>
          </p:cNvSpPr>
          <p:nvPr>
            <p:ph type="ftr" sz="quarter" idx="11"/>
          </p:nvPr>
        </p:nvSpPr>
        <p:spPr/>
        <p:txBody>
          <a:bodyPr/>
          <a:p>
            <a:endParaRPr lang="en-US"/>
          </a:p>
        </p:txBody>
      </p:sp>
      <p:sp>
        <p:nvSpPr>
          <p:cNvPr id="1048658" name="Slide Number Placeholder 8"/>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0" name="Title 1"/>
          <p:cNvSpPr>
            <a:spLocks noGrp="1"/>
          </p:cNvSpPr>
          <p:nvPr>
            <p:ph type="title"/>
          </p:nvPr>
        </p:nvSpPr>
        <p:spPr/>
        <p:txBody>
          <a:bodyPr/>
          <a:p>
            <a:r>
              <a:rPr lang="en-US"/>
              <a:t>Click to edit Master title style</a:t>
            </a:r>
          </a:p>
        </p:txBody>
      </p:sp>
      <p:sp>
        <p:nvSpPr>
          <p:cNvPr id="1048621" name="Date Placeholder 2"/>
          <p:cNvSpPr>
            <a:spLocks noGrp="1"/>
          </p:cNvSpPr>
          <p:nvPr>
            <p:ph type="dt" sz="half" idx="10"/>
          </p:nvPr>
        </p:nvSpPr>
        <p:spPr/>
        <p:txBody>
          <a:bodyPr/>
          <a:p>
            <a:fld id="{52870AFF-F187-4FA6-908E-CD59BF8D9170}" type="datetimeFigureOut">
              <a:rPr lang="en-US" smtClean="0"/>
              <a:t>4/2/2024</a:t>
            </a:fld>
            <a:endParaRPr lang="en-US"/>
          </a:p>
        </p:txBody>
      </p:sp>
      <p:sp>
        <p:nvSpPr>
          <p:cNvPr id="1048622" name="Footer Placeholder 3"/>
          <p:cNvSpPr>
            <a:spLocks noGrp="1"/>
          </p:cNvSpPr>
          <p:nvPr>
            <p:ph type="ftr" sz="quarter" idx="11"/>
          </p:nvPr>
        </p:nvSpPr>
        <p:spPr/>
        <p:txBody>
          <a:bodyPr/>
          <a:p>
            <a:endParaRPr lang="en-US"/>
          </a:p>
        </p:txBody>
      </p:sp>
      <p:sp>
        <p:nvSpPr>
          <p:cNvPr id="1048623" name="Slide Number Placeholder 4"/>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59" name="Date Placeholder 1"/>
          <p:cNvSpPr>
            <a:spLocks noGrp="1"/>
          </p:cNvSpPr>
          <p:nvPr>
            <p:ph type="dt" sz="half" idx="10"/>
          </p:nvPr>
        </p:nvSpPr>
        <p:spPr/>
        <p:txBody>
          <a:bodyPr/>
          <a:p>
            <a:fld id="{52870AFF-F187-4FA6-908E-CD59BF8D9170}" type="datetimeFigureOut">
              <a:rPr lang="en-US" smtClean="0"/>
              <a:t>4/2/2024</a:t>
            </a:fld>
            <a:endParaRPr lang="en-US"/>
          </a:p>
        </p:txBody>
      </p:sp>
      <p:sp>
        <p:nvSpPr>
          <p:cNvPr id="1048660" name="Footer Placeholder 2"/>
          <p:cNvSpPr>
            <a:spLocks noGrp="1"/>
          </p:cNvSpPr>
          <p:nvPr>
            <p:ph type="ftr" sz="quarter" idx="11"/>
          </p:nvPr>
        </p:nvSpPr>
        <p:spPr/>
        <p:txBody>
          <a:bodyPr/>
          <a:p>
            <a:endParaRPr lang="en-US"/>
          </a:p>
        </p:txBody>
      </p:sp>
      <p:sp>
        <p:nvSpPr>
          <p:cNvPr id="1048661" name="Slide Number Placeholder 3"/>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3" name=""/>
        <p:cNvGrpSpPr/>
        <p:nvPr/>
      </p:nvGrpSpPr>
      <p:grpSpPr>
        <a:xfrm>
          <a:off x="0" y="0"/>
          <a:ext cx="0" cy="0"/>
          <a:chOff x="0" y="0"/>
          <a:chExt cx="0" cy="0"/>
        </a:xfrm>
      </p:grpSpPr>
      <p:sp>
        <p:nvSpPr>
          <p:cNvPr id="104866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6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5" name="Date Placeholder 4"/>
          <p:cNvSpPr>
            <a:spLocks noGrp="1"/>
          </p:cNvSpPr>
          <p:nvPr>
            <p:ph type="dt" sz="half" idx="10"/>
          </p:nvPr>
        </p:nvSpPr>
        <p:spPr/>
        <p:txBody>
          <a:bodyPr/>
          <a:p>
            <a:fld id="{52870AFF-F187-4FA6-908E-CD59BF8D9170}" type="datetimeFigureOut">
              <a:rPr lang="en-US" smtClean="0"/>
              <a:t>4/2/2024</a:t>
            </a:fld>
            <a:endParaRPr lang="en-US"/>
          </a:p>
        </p:txBody>
      </p:sp>
      <p:sp>
        <p:nvSpPr>
          <p:cNvPr id="1048666" name="Footer Placeholder 5"/>
          <p:cNvSpPr>
            <a:spLocks noGrp="1"/>
          </p:cNvSpPr>
          <p:nvPr>
            <p:ph type="ftr" sz="quarter" idx="11"/>
          </p:nvPr>
        </p:nvSpPr>
        <p:spPr/>
        <p:txBody>
          <a:bodyPr/>
          <a:p>
            <a:endParaRPr lang="en-US"/>
          </a:p>
        </p:txBody>
      </p:sp>
      <p:sp>
        <p:nvSpPr>
          <p:cNvPr id="1048667" name="Slide Number Placeholder 6"/>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2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30"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3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2" name="Date Placeholder 4"/>
          <p:cNvSpPr>
            <a:spLocks noGrp="1"/>
          </p:cNvSpPr>
          <p:nvPr>
            <p:ph type="dt" sz="half" idx="10"/>
          </p:nvPr>
        </p:nvSpPr>
        <p:spPr/>
        <p:txBody>
          <a:bodyPr/>
          <a:p>
            <a:fld id="{52870AFF-F187-4FA6-908E-CD59BF8D9170}" type="datetimeFigureOut">
              <a:rPr lang="en-US" smtClean="0"/>
              <a:t>4/2/2024</a:t>
            </a:fld>
            <a:endParaRPr lang="en-US"/>
          </a:p>
        </p:txBody>
      </p:sp>
      <p:sp>
        <p:nvSpPr>
          <p:cNvPr id="1048633" name="Footer Placeholder 5"/>
          <p:cNvSpPr>
            <a:spLocks noGrp="1"/>
          </p:cNvSpPr>
          <p:nvPr>
            <p:ph type="ftr" sz="quarter" idx="11"/>
          </p:nvPr>
        </p:nvSpPr>
        <p:spPr/>
        <p:txBody>
          <a:bodyPr/>
          <a:p>
            <a:endParaRPr lang="en-US"/>
          </a:p>
        </p:txBody>
      </p:sp>
      <p:sp>
        <p:nvSpPr>
          <p:cNvPr id="1048634" name="Slide Number Placeholder 6"/>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82000"/>
                  </a:schemeClr>
                </a:solidFill>
              </a:defRPr>
            </a:lvl1pPr>
          </a:lstStyle>
          <a:p>
            <a:fld id="{52870AFF-F187-4FA6-908E-CD59BF8D9170}" type="datetimeFigureOut">
              <a:rPr lang="en-US" smtClean="0"/>
              <a:t>4/2/2024</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82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82000"/>
                  </a:schemeClr>
                </a:solidFill>
              </a:defRPr>
            </a:lvl1pPr>
          </a:lstStyle>
          <a:p>
            <a:fld id="{A4279261-418E-426E-80D0-F52F60E38A7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hyperlink" Target="http://www.kaggle.com/datasets" TargetMode="External"/><Relationship Id="rId2" Type="http://schemas.openxmlformats.org/officeDocument/2006/relationships/hyperlink" Target="http://seaborn.pydata.org/" TargetMode="External"/><Relationship Id="rId3"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524000" y="1122363"/>
            <a:ext cx="9144000" cy="1660026"/>
          </a:xfrm>
        </p:spPr>
        <p:txBody>
          <a:bodyPr>
            <a:normAutofit fontScale="90000"/>
          </a:bodyPr>
          <a:p>
            <a:r>
              <a:rPr b="1" dirty="0" lang="en-US">
                <a:solidFill>
                  <a:schemeClr val="accent4"/>
                </a:solidFill>
              </a:rPr>
              <a:t>CAPSTON </a:t>
            </a:r>
            <a:r>
              <a:rPr b="1" dirty="0" lang="en-US" smtClean="0">
                <a:solidFill>
                  <a:schemeClr val="accent4"/>
                </a:solidFill>
              </a:rPr>
              <a:t>PROJECT</a:t>
            </a:r>
            <a:r>
              <a:rPr b="1" dirty="0" lang="en-US">
                <a:solidFill>
                  <a:schemeClr val="accent4"/>
                </a:solidFill>
              </a:rPr>
              <a:t/>
            </a:r>
            <a:br>
              <a:rPr b="1" dirty="0" lang="en-US">
                <a:solidFill>
                  <a:schemeClr val="accent4"/>
                </a:solidFill>
              </a:rPr>
            </a:br>
            <a:r>
              <a:rPr b="1" dirty="0" lang="en-US">
                <a:solidFill>
                  <a:schemeClr val="accent4"/>
                </a:solidFill>
              </a:rPr>
              <a:t>MOVIE RATING ANALYSIS</a:t>
            </a:r>
          </a:p>
        </p:txBody>
      </p:sp>
      <p:sp>
        <p:nvSpPr>
          <p:cNvPr id="1048587" name="Subtitle 2"/>
          <p:cNvSpPr>
            <a:spLocks noGrp="1"/>
          </p:cNvSpPr>
          <p:nvPr>
            <p:ph type="subTitle" idx="1"/>
          </p:nvPr>
        </p:nvSpPr>
        <p:spPr>
          <a:xfrm>
            <a:off x="1523999" y="3135078"/>
            <a:ext cx="10088881" cy="3161219"/>
          </a:xfrm>
        </p:spPr>
        <p:txBody>
          <a:bodyPr>
            <a:normAutofit/>
          </a:bodyPr>
          <a:p>
            <a:r>
              <a:rPr dirty="0" lang="en-US"/>
              <a:t>          </a:t>
            </a:r>
            <a:endParaRPr dirty="0" lang="en-US" smtClean="0"/>
          </a:p>
          <a:p>
            <a:r>
              <a:rPr dirty="0" lang="en-US" smtClean="0"/>
              <a:t>  PRESENTED B</a:t>
            </a:r>
            <a:r>
              <a:rPr dirty="0" lang="en-US" smtClean="0"/>
              <a:t>Y</a:t>
            </a:r>
            <a:endParaRPr dirty="0" lang="en-US" smtClean="0">
              <a:solidFill>
                <a:schemeClr val="accent2"/>
              </a:solidFill>
            </a:endParaRPr>
          </a:p>
          <a:p>
            <a:r>
              <a:rPr dirty="0" sz="1800" lang="en-US" smtClean="0">
                <a:solidFill>
                  <a:schemeClr val="accent5"/>
                </a:solidFill>
              </a:rPr>
              <a:t> </a:t>
            </a:r>
            <a:r>
              <a:rPr b="1" dirty="0" sz="1800" lang="en-US" smtClean="0">
                <a:solidFill>
                  <a:schemeClr val="accent4">
                    <a:lumMod val="50000"/>
                  </a:schemeClr>
                </a:solidFill>
              </a:rPr>
              <a:t>NAME   : </a:t>
            </a:r>
            <a:r>
              <a:rPr b="1" dirty="0" sz="1800" lang="en-US" smtClean="0">
                <a:solidFill>
                  <a:schemeClr val="accent4">
                    <a:lumMod val="50000"/>
                  </a:schemeClr>
                </a:solidFill>
              </a:rPr>
              <a:t>S</a:t>
            </a:r>
            <a:r>
              <a:rPr b="1" dirty="0" sz="1800" lang="en-US" smtClean="0">
                <a:solidFill>
                  <a:schemeClr val="accent4">
                    <a:lumMod val="50000"/>
                  </a:schemeClr>
                </a:solidFill>
              </a:rPr>
              <a:t>.</a:t>
            </a:r>
            <a:r>
              <a:rPr b="1" dirty="0" sz="1800" lang="en-US" smtClean="0">
                <a:solidFill>
                  <a:schemeClr val="accent4">
                    <a:lumMod val="50000"/>
                  </a:schemeClr>
                </a:solidFill>
              </a:rPr>
              <a:t>G</a:t>
            </a:r>
            <a:r>
              <a:rPr b="1" dirty="0" sz="1800" lang="en-US" smtClean="0">
                <a:solidFill>
                  <a:schemeClr val="accent4">
                    <a:lumMod val="50000"/>
                  </a:schemeClr>
                </a:solidFill>
              </a:rPr>
              <a:t>O</a:t>
            </a:r>
            <a:r>
              <a:rPr b="1" dirty="0" sz="1800" lang="en-US" smtClean="0">
                <a:solidFill>
                  <a:schemeClr val="accent4">
                    <a:lumMod val="50000"/>
                  </a:schemeClr>
                </a:solidFill>
              </a:rPr>
              <a:t>P</a:t>
            </a:r>
            <a:r>
              <a:rPr b="1" dirty="0" sz="1800" lang="en-US" smtClean="0">
                <a:solidFill>
                  <a:schemeClr val="accent4">
                    <a:lumMod val="50000"/>
                  </a:schemeClr>
                </a:solidFill>
              </a:rPr>
              <a:t>I</a:t>
            </a:r>
            <a:endParaRPr dirty="0" lang="en-US" smtClean="0">
              <a:solidFill>
                <a:schemeClr val="accent2"/>
              </a:solidFill>
            </a:endParaRPr>
          </a:p>
          <a:p>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REG.NO : </a:t>
            </a:r>
            <a:r>
              <a:rPr b="1" dirty="0" sz="1800" lang="en-US" smtClean="0">
                <a:solidFill>
                  <a:schemeClr val="accent4">
                    <a:lumMod val="50000"/>
                  </a:schemeClr>
                </a:solidFill>
              </a:rPr>
              <a:t>51042</a:t>
            </a:r>
            <a:r>
              <a:rPr b="1" dirty="0" sz="1800" lang="en-US" smtClean="0">
                <a:solidFill>
                  <a:schemeClr val="accent4">
                    <a:lumMod val="50000"/>
                  </a:schemeClr>
                </a:solidFill>
              </a:rPr>
              <a:t>1</a:t>
            </a:r>
            <a:r>
              <a:rPr b="1" dirty="0" sz="1800" lang="en-US" smtClean="0">
                <a:solidFill>
                  <a:schemeClr val="accent4">
                    <a:lumMod val="50000"/>
                  </a:schemeClr>
                </a:solidFill>
              </a:rPr>
              <a:t>1</a:t>
            </a:r>
            <a:r>
              <a:rPr b="1" dirty="0" sz="1800" lang="en-US" smtClean="0">
                <a:solidFill>
                  <a:schemeClr val="accent4">
                    <a:lumMod val="50000"/>
                  </a:schemeClr>
                </a:solidFill>
              </a:rPr>
              <a:t>0</a:t>
            </a:r>
            <a:r>
              <a:rPr b="1" dirty="0" sz="1800" lang="en-US" smtClean="0">
                <a:solidFill>
                  <a:schemeClr val="accent4">
                    <a:lumMod val="50000"/>
                  </a:schemeClr>
                </a:solidFill>
              </a:rPr>
              <a:t>3</a:t>
            </a:r>
            <a:r>
              <a:rPr b="1" dirty="0" sz="1800" lang="en-US" smtClean="0">
                <a:solidFill>
                  <a:schemeClr val="accent4">
                    <a:lumMod val="50000"/>
                  </a:schemeClr>
                </a:solidFill>
              </a:rPr>
              <a:t>0</a:t>
            </a:r>
            <a:r>
              <a:rPr b="1" dirty="0" sz="1800" lang="en-US" smtClean="0">
                <a:solidFill>
                  <a:schemeClr val="accent4">
                    <a:lumMod val="50000"/>
                  </a:schemeClr>
                </a:solidFill>
              </a:rPr>
              <a:t>0</a:t>
            </a:r>
            <a:r>
              <a:rPr b="1" dirty="0" sz="1800" lang="en-US" smtClean="0">
                <a:solidFill>
                  <a:schemeClr val="accent4">
                    <a:lumMod val="50000"/>
                  </a:schemeClr>
                </a:solidFill>
              </a:rPr>
              <a:t>5</a:t>
            </a:r>
            <a:endParaRPr b="1" dirty="0" sz="1800" lang="en-US" smtClean="0">
              <a:solidFill>
                <a:schemeClr val="accent4">
                  <a:lumMod val="50000"/>
                </a:schemeClr>
              </a:solidFill>
            </a:endParaRPr>
          </a:p>
          <a:p>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YEAR    </a:t>
            </a:r>
            <a:r>
              <a:rPr b="1" dirty="0" sz="1800" lang="en-US" smtClean="0">
                <a:solidFill>
                  <a:schemeClr val="accent4">
                    <a:lumMod val="50000"/>
                  </a:schemeClr>
                </a:solidFill>
              </a:rPr>
              <a:t>: III YEAR </a:t>
            </a:r>
            <a:r>
              <a:rPr b="1" dirty="0" sz="1800" lang="en-US" smtClean="0">
                <a:solidFill>
                  <a:schemeClr val="accent4">
                    <a:lumMod val="50000"/>
                  </a:schemeClr>
                </a:solidFill>
              </a:rPr>
              <a:t>C</a:t>
            </a:r>
            <a:r>
              <a:rPr b="1" dirty="0" sz="1800" lang="en-US" smtClean="0">
                <a:solidFill>
                  <a:schemeClr val="accent4">
                    <a:lumMod val="50000"/>
                  </a:schemeClr>
                </a:solidFill>
              </a:rPr>
              <a:t>I</a:t>
            </a:r>
            <a:r>
              <a:rPr b="1" dirty="0" sz="1800" lang="en-US" smtClean="0">
                <a:solidFill>
                  <a:schemeClr val="accent4">
                    <a:lumMod val="50000"/>
                  </a:schemeClr>
                </a:solidFill>
              </a:rPr>
              <a:t>V</a:t>
            </a:r>
            <a:r>
              <a:rPr b="1" dirty="0" sz="1800" lang="en-US" smtClean="0">
                <a:solidFill>
                  <a:schemeClr val="accent4">
                    <a:lumMod val="50000"/>
                  </a:schemeClr>
                </a:solidFill>
              </a:rPr>
              <a:t>I</a:t>
            </a:r>
            <a:r>
              <a:rPr b="1" dirty="0" sz="1800" lang="en-US" smtClean="0">
                <a:solidFill>
                  <a:schemeClr val="accent4">
                    <a:lumMod val="50000"/>
                  </a:schemeClr>
                </a:solidFill>
              </a:rPr>
              <a:t>L</a:t>
            </a:r>
            <a:r>
              <a:rPr b="1" dirty="0" sz="1800" lang="en-US" smtClean="0">
                <a:solidFill>
                  <a:schemeClr val="accent4">
                    <a:lumMod val="50000"/>
                  </a:schemeClr>
                </a:solidFill>
              </a:rPr>
              <a:t> </a:t>
            </a:r>
            <a:r>
              <a:rPr b="1" dirty="0" sz="1800" lang="en-US" smtClean="0">
                <a:solidFill>
                  <a:schemeClr val="accent4">
                    <a:lumMod val="50000"/>
                  </a:schemeClr>
                </a:solidFill>
              </a:rPr>
              <a:t>ENGINEERING</a:t>
            </a:r>
            <a:endParaRPr altLang="en-US" lang="zh-CN"/>
          </a:p>
          <a:p>
            <a:r>
              <a:rPr b="1" sz="1800" lang="en-US" smtClean="0">
                <a:solidFill>
                  <a:schemeClr val="accent4">
                    <a:lumMod val="50000"/>
                  </a:schemeClr>
                </a:solidFill>
              </a:rPr>
              <a:t>                                   </a:t>
            </a:r>
            <a:r>
              <a:rPr b="1" sz="1800" lang="en-US" smtClean="0">
                <a:solidFill>
                  <a:schemeClr val="accent4">
                    <a:lumMod val="50000"/>
                  </a:schemeClr>
                </a:solidFill>
              </a:rPr>
              <a:t>  </a:t>
            </a:r>
            <a:r>
              <a:rPr b="1" sz="1800" lang="en-US" smtClean="0">
                <a:solidFill>
                  <a:schemeClr val="accent4">
                    <a:lumMod val="50000"/>
                  </a:schemeClr>
                </a:solidFill>
              </a:rPr>
              <a:t> </a:t>
            </a:r>
            <a:r>
              <a:rPr b="1" sz="1800" lang="en-US" smtClean="0">
                <a:solidFill>
                  <a:schemeClr val="accent4">
                    <a:lumMod val="50000"/>
                  </a:schemeClr>
                </a:solidFill>
              </a:rPr>
              <a:t> </a:t>
            </a:r>
            <a:r>
              <a:rPr b="1" sz="1800" lang="en-US" smtClean="0">
                <a:solidFill>
                  <a:schemeClr val="accent4">
                    <a:lumMod val="50000"/>
                  </a:schemeClr>
                </a:solidFill>
              </a:rPr>
              <a:t> </a:t>
            </a:r>
            <a:r>
              <a:rPr b="1" sz="1800" lang="en-US" smtClean="0">
                <a:solidFill>
                  <a:schemeClr val="accent4">
                    <a:lumMod val="50000"/>
                  </a:schemeClr>
                </a:solidFill>
              </a:rPr>
              <a:t> </a:t>
            </a:r>
            <a:r>
              <a:rPr b="1" sz="1800" lang="en-US" smtClean="0">
                <a:solidFill>
                  <a:schemeClr val="accent4">
                    <a:lumMod val="50000"/>
                  </a:schemeClr>
                </a:solidFill>
              </a:rPr>
              <a:t> </a:t>
            </a:r>
            <a:r>
              <a:rPr b="1" sz="1800" lang="en-US" smtClean="0">
                <a:solidFill>
                  <a:schemeClr val="accent4">
                    <a:lumMod val="50000"/>
                  </a:schemeClr>
                </a:solidFill>
              </a:rPr>
              <a:t> </a:t>
            </a:r>
            <a:r>
              <a:rPr b="1" sz="1800" lang="en-US" smtClean="0">
                <a:solidFill>
                  <a:schemeClr val="accent4">
                    <a:lumMod val="50000"/>
                  </a:schemeClr>
                </a:solidFill>
              </a:rPr>
              <a:t> </a:t>
            </a:r>
            <a:r>
              <a:rPr b="1" sz="1800" lang="en-US" smtClean="0">
                <a:solidFill>
                  <a:schemeClr val="accent4">
                    <a:lumMod val="50000"/>
                  </a:schemeClr>
                </a:solidFill>
              </a:rPr>
              <a:t> </a:t>
            </a:r>
            <a:r>
              <a:rPr b="1" sz="1800" lang="en-US" smtClean="0">
                <a:solidFill>
                  <a:schemeClr val="accent4">
                    <a:lumMod val="50000"/>
                  </a:schemeClr>
                </a:solidFill>
              </a:rPr>
              <a:t> </a:t>
            </a:r>
            <a:r>
              <a:rPr b="1" sz="1800" lang="en-US" smtClean="0">
                <a:solidFill>
                  <a:schemeClr val="accent4">
                    <a:lumMod val="50000"/>
                  </a:schemeClr>
                </a:solidFill>
              </a:rPr>
              <a:t> </a:t>
            </a:r>
            <a:r>
              <a:rPr b="1" sz="1800" lang="en-US" smtClean="0">
                <a:solidFill>
                  <a:schemeClr val="accent4">
                    <a:lumMod val="50000"/>
                  </a:schemeClr>
                </a:solidFill>
              </a:rPr>
              <a:t> </a:t>
            </a:r>
            <a:r>
              <a:rPr b="1" sz="1800" lang="en-US" smtClean="0">
                <a:solidFill>
                  <a:schemeClr val="accent4">
                    <a:lumMod val="50000"/>
                  </a:schemeClr>
                </a:solidFill>
              </a:rPr>
              <a:t> </a:t>
            </a:r>
            <a:r>
              <a:rPr b="1" dirty="0" sz="1800" lang="en-US" smtClean="0">
                <a:solidFill>
                  <a:schemeClr val="accent4">
                    <a:lumMod val="50000"/>
                  </a:schemeClr>
                </a:solidFill>
              </a:rPr>
              <a:t>COLLEGE: ARUNAI </a:t>
            </a:r>
            <a:r>
              <a:rPr b="1" dirty="0" sz="1800" lang="en-US">
                <a:solidFill>
                  <a:schemeClr val="accent4">
                    <a:lumMod val="50000"/>
                  </a:schemeClr>
                </a:solidFill>
              </a:rPr>
              <a:t>ENGINEERING COLLEGE</a:t>
            </a:r>
            <a:endParaRPr altLang="en-US" lang="zh-CN"/>
          </a:p>
          <a:p>
            <a:pPr algn="l"/>
            <a:r>
              <a:rPr dirty="0" lang="en-US"/>
              <a:t/>
            </a:r>
            <a:br>
              <a:rPr dirty="0" lang="en-US"/>
            </a:b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p>
            <a:r>
              <a:rPr dirty="0" lang="en-US">
                <a:solidFill>
                  <a:schemeClr val="accent4"/>
                </a:solidFill>
              </a:rPr>
              <a:t>ALGORITM &amp; DEPLOYMENT </a:t>
            </a:r>
            <a:endParaRPr dirty="0" lang="en-US"/>
          </a:p>
        </p:txBody>
      </p:sp>
      <p:sp>
        <p:nvSpPr>
          <p:cNvPr id="1048610" name="Content Placeholder 2"/>
          <p:cNvSpPr>
            <a:spLocks noGrp="1"/>
          </p:cNvSpPr>
          <p:nvPr>
            <p:ph idx="1"/>
          </p:nvPr>
        </p:nvSpPr>
        <p:spPr/>
        <p:txBody>
          <a:bodyPr>
            <a:normAutofit fontScale="25000" lnSpcReduction="20000"/>
          </a:bodyPr>
          <a:p>
            <a:pPr indent="0" marL="0">
              <a:buNone/>
            </a:pPr>
            <a:r>
              <a:rPr dirty="0" lang="en-US">
                <a:latin typeface="Söhne"/>
              </a:rPr>
              <a:t>                                                                                                                                                                    </a:t>
            </a:r>
            <a:r>
              <a:rPr b="1" dirty="0" sz="9600" lang="en-US">
                <a:latin typeface="Söhne"/>
              </a:rPr>
              <a:t>P</a:t>
            </a:r>
            <a:r>
              <a:rPr b="1" dirty="0" sz="9600" i="0" lang="en-US">
                <a:effectLst/>
                <a:latin typeface="Söhne"/>
              </a:rPr>
              <a:t>rediction process:</a:t>
            </a:r>
          </a:p>
          <a:p>
            <a:pPr algn="l" indent="0" marL="0">
              <a:buNone/>
            </a:pPr>
            <a:r>
              <a:rPr b="1" dirty="0" sz="7200" i="0" lang="en-US">
                <a:effectLst/>
                <a:latin typeface="Söhne"/>
              </a:rPr>
              <a:t>Data Preparation: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algn="l" indent="0" marL="0">
              <a:buNone/>
            </a:pPr>
            <a:r>
              <a:rPr b="1" dirty="0" sz="7200" i="0" lang="en-US">
                <a:effectLst/>
                <a:latin typeface="Söhne"/>
              </a:rPr>
              <a:t>User and Movie Representation: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Represent users and movies in a suitable format that can be fed into the prediction model. This may involve encoding categorical features, scaling numerical features, or creating user-item interaction matrices.</a:t>
            </a:r>
          </a:p>
          <a:p>
            <a:pPr algn="l" indent="0" marL="0">
              <a:buNone/>
            </a:pPr>
            <a:r>
              <a:rPr b="1" dirty="0" sz="7200" i="0" lang="en-US">
                <a:effectLst/>
                <a:latin typeface="Söhne"/>
              </a:rPr>
              <a:t>Model Selection: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algn="l" indent="0" marL="0">
              <a:buNone/>
            </a:pPr>
            <a:r>
              <a:rPr b="1" dirty="0" sz="7200" i="0" lang="en-US">
                <a:effectLst/>
                <a:latin typeface="Söhne"/>
              </a:rPr>
              <a:t>Model Prediction: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Use the trained prediction model to make predictions or recommendations for users and movies.</a:t>
            </a:r>
          </a:p>
          <a:p>
            <a:pPr algn="l">
              <a:buFont typeface="Arial" panose="020B0604020202020204" pitchFamily="34" charset="0"/>
              <a:buChar char="•"/>
            </a:pPr>
            <a:r>
              <a:rPr b="0" dirty="0" sz="7200" i="0" lang="en-US">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b="0" dirty="0" sz="7200" i="0" lang="en-US">
              <a:effectLst/>
              <a:latin typeface="Söhne"/>
            </a:endParaRPr>
          </a:p>
          <a:p>
            <a:pPr indent="0" marL="0">
              <a:buNone/>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useBgFill="1">
        <p:nvSpPr>
          <p:cNvPr id="1048611" name="Rectangle 13"/>
          <p:cNvSpPr>
            <a:spLocks noChangeAspect="1" noMove="1" noResize="1" noRot="1" noGrp="1" noAdjustHandles="1" noEditPoints="1" noChangeArrowheads="1" noChangeShapeType="1" noTextEdit="1"/>
          </p:cNvSpPr>
          <p:nvPr/>
        </p:nvSpPr>
        <p:spPr>
          <a:xfrm>
            <a:off x="-1" y="0"/>
            <a:ext cx="12188952"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2" name="Title 1"/>
          <p:cNvSpPr>
            <a:spLocks noGrp="1"/>
          </p:cNvSpPr>
          <p:nvPr>
            <p:ph type="title"/>
          </p:nvPr>
        </p:nvSpPr>
        <p:spPr>
          <a:xfrm>
            <a:off x="838200" y="178615"/>
            <a:ext cx="10515600" cy="1657879"/>
          </a:xfrm>
        </p:spPr>
        <p:txBody>
          <a:bodyPr anchor="ctr" bIns="45720" lIns="91440" rIns="91440" rtlCol="0" tIns="45720" vert="horz">
            <a:normAutofit/>
          </a:bodyPr>
          <a:p>
            <a:r>
              <a:rPr dirty="0" sz="5200" kern="1200" lang="en-US">
                <a:solidFill>
                  <a:schemeClr val="accent4"/>
                </a:solidFill>
                <a:latin typeface="+mj-lt"/>
                <a:ea typeface="+mj-ea"/>
                <a:cs typeface="+mj-cs"/>
              </a:rPr>
              <a:t>RESULT</a:t>
            </a:r>
          </a:p>
        </p:txBody>
      </p:sp>
      <p:pic>
        <p:nvPicPr>
          <p:cNvPr id="2097152" name="Picture 5" descr="A graph with different colored bars  Description automatically generated"/>
          <p:cNvPicPr>
            <a:picLocks noChangeAspect="1"/>
          </p:cNvPicPr>
          <p:nvPr/>
        </p:nvPicPr>
        <p:blipFill rotWithShape="1">
          <a:blip xmlns:r="http://schemas.openxmlformats.org/officeDocument/2006/relationships" r:embed="rId1"/>
          <a:srcRect t="26881" r="2" b="2"/>
          <a:stretch>
            <a:fillRect/>
          </a:stretch>
        </p:blipFill>
        <p:spPr>
          <a:xfrm>
            <a:off x="198742" y="2028574"/>
            <a:ext cx="3802338" cy="2043469"/>
          </a:xfrm>
          <a:prstGeom prst="rect"/>
        </p:spPr>
      </p:pic>
      <p:pic>
        <p:nvPicPr>
          <p:cNvPr id="2097153" name="Picture 4" descr="A screenshot of a graph  Description automatically generated"/>
          <p:cNvPicPr>
            <a:picLocks noChangeAspect="1"/>
          </p:cNvPicPr>
          <p:nvPr/>
        </p:nvPicPr>
        <p:blipFill rotWithShape="1">
          <a:blip xmlns:r="http://schemas.openxmlformats.org/officeDocument/2006/relationships" r:embed="rId2"/>
          <a:srcRect t="28237" r="2" b="18022"/>
          <a:stretch>
            <a:fillRect/>
          </a:stretch>
        </p:blipFill>
        <p:spPr>
          <a:xfrm>
            <a:off x="4208848" y="2028574"/>
            <a:ext cx="3802338" cy="2043469"/>
          </a:xfrm>
          <a:prstGeom prst="rect"/>
        </p:spPr>
      </p:pic>
      <p:pic>
        <p:nvPicPr>
          <p:cNvPr id="2097154" name="Picture 8" descr="A graph with blue bars and a line  Description automatically generated"/>
          <p:cNvPicPr>
            <a:picLocks noChangeAspect="1"/>
          </p:cNvPicPr>
          <p:nvPr/>
        </p:nvPicPr>
        <p:blipFill rotWithShape="1">
          <a:blip xmlns:r="http://schemas.openxmlformats.org/officeDocument/2006/relationships" r:embed="rId3" cstate="print"/>
          <a:srcRect t="3601" r="2" b="2"/>
          <a:stretch>
            <a:fillRect/>
          </a:stretch>
        </p:blipFill>
        <p:spPr>
          <a:xfrm>
            <a:off x="8184248" y="2021786"/>
            <a:ext cx="3802338" cy="2043469"/>
          </a:xfrm>
          <a:prstGeom prst="rect"/>
        </p:spPr>
      </p:pic>
      <p:pic>
        <p:nvPicPr>
          <p:cNvPr id="2097155" name="Picture 6" descr="A graph of a graph  Description automatically generated with medium confidence"/>
          <p:cNvPicPr>
            <a:picLocks noChangeAspect="1"/>
          </p:cNvPicPr>
          <p:nvPr/>
        </p:nvPicPr>
        <p:blipFill rotWithShape="1">
          <a:blip xmlns:r="http://schemas.openxmlformats.org/officeDocument/2006/relationships" r:embed="rId4" cstate="print"/>
          <a:srcRect l="22270" r="1908" b="3"/>
          <a:stretch>
            <a:fillRect/>
          </a:stretch>
        </p:blipFill>
        <p:spPr>
          <a:xfrm>
            <a:off x="185394" y="4257335"/>
            <a:ext cx="3802338" cy="2043469"/>
          </a:xfrm>
          <a:prstGeom prst="rect"/>
        </p:spPr>
      </p:pic>
      <p:pic>
        <p:nvPicPr>
          <p:cNvPr id="2097156" name="Picture 7" descr="A graph of a line graph  Description automatically generated with medium confidence"/>
          <p:cNvPicPr>
            <a:picLocks noChangeAspect="1"/>
          </p:cNvPicPr>
          <p:nvPr/>
        </p:nvPicPr>
        <p:blipFill rotWithShape="1">
          <a:blip xmlns:r="http://schemas.openxmlformats.org/officeDocument/2006/relationships" r:embed="rId5" cstate="print"/>
          <a:srcRect l="24175" r="3" b="3"/>
          <a:stretch>
            <a:fillRect/>
          </a:stretch>
        </p:blipFill>
        <p:spPr>
          <a:xfrm>
            <a:off x="4195500" y="4257335"/>
            <a:ext cx="3802338" cy="2043469"/>
          </a:xfrm>
          <a:prstGeom prst="rect"/>
        </p:spPr>
      </p:pic>
      <p:pic>
        <p:nvPicPr>
          <p:cNvPr id="2097157" name="Content Placeholder 3" descr="A graph of a graph  Description automatically generated with medium confidence"/>
          <p:cNvPicPr>
            <a:picLocks noChangeAspect="1" noGrp="1"/>
          </p:cNvPicPr>
          <p:nvPr>
            <p:ph idx="1"/>
          </p:nvPr>
        </p:nvPicPr>
        <p:blipFill rotWithShape="1">
          <a:blip xmlns:r="http://schemas.openxmlformats.org/officeDocument/2006/relationships" r:embed="rId6" cstate="print"/>
          <a:srcRect l="13391" r="10787" b="3"/>
          <a:stretch>
            <a:fillRect/>
          </a:stretch>
        </p:blipFill>
        <p:spPr>
          <a:xfrm>
            <a:off x="8170900" y="4250547"/>
            <a:ext cx="3802338" cy="204346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p:txBody>
          <a:bodyPr/>
          <a:p>
            <a:r>
              <a:rPr dirty="0" lang="en-US">
                <a:solidFill>
                  <a:schemeClr val="accent4"/>
                </a:solidFill>
              </a:rPr>
              <a:t>CONCLUSION</a:t>
            </a:r>
          </a:p>
        </p:txBody>
      </p:sp>
      <p:sp>
        <p:nvSpPr>
          <p:cNvPr id="1048614" name="Content Placeholder 2"/>
          <p:cNvSpPr>
            <a:spLocks noGrp="1"/>
          </p:cNvSpPr>
          <p:nvPr>
            <p:ph idx="1"/>
          </p:nvPr>
        </p:nvSpPr>
        <p:spPr/>
        <p:txBody>
          <a:bodyPr>
            <a:normAutofit/>
          </a:bodyPr>
          <a:p>
            <a:pPr indent="0" marL="0">
              <a:buNone/>
            </a:pPr>
            <a:r>
              <a:rPr b="0" dirty="0" sz="3200" i="0" lang="en-US">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b="1" dirty="0" sz="320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1"/>
          <p:cNvSpPr>
            <a:spLocks noGrp="1"/>
          </p:cNvSpPr>
          <p:nvPr>
            <p:ph type="title"/>
          </p:nvPr>
        </p:nvSpPr>
        <p:spPr/>
        <p:txBody>
          <a:bodyPr/>
          <a:p>
            <a:r>
              <a:rPr dirty="0" lang="en-US">
                <a:solidFill>
                  <a:schemeClr val="accent2"/>
                </a:solidFill>
              </a:rPr>
              <a:t>FUTURE SCOPE</a:t>
            </a:r>
          </a:p>
        </p:txBody>
      </p:sp>
      <p:sp>
        <p:nvSpPr>
          <p:cNvPr id="1048616" name="Content Placeholder 2"/>
          <p:cNvSpPr>
            <a:spLocks noGrp="1"/>
          </p:cNvSpPr>
          <p:nvPr>
            <p:ph idx="1"/>
          </p:nvPr>
        </p:nvSpPr>
        <p:spPr/>
        <p:txBody>
          <a:bodyPr>
            <a:normAutofit fontScale="66667" lnSpcReduction="20000"/>
          </a:bodyPr>
          <a:p>
            <a:pPr algn="l" indent="0" marL="0">
              <a:buNone/>
            </a:pPr>
            <a:r>
              <a:rPr b="1" dirty="0" i="0" lang="en-US">
                <a:effectLst/>
                <a:latin typeface="Söhne"/>
              </a:rPr>
              <a:t>Augmented Reality (AR) and Virtual Reality (VR):</a:t>
            </a:r>
            <a:endParaRPr b="0" dirty="0" i="0" lang="en-US">
              <a:effectLst/>
              <a:latin typeface="Söhne"/>
            </a:endParaRPr>
          </a:p>
          <a:p>
            <a:pPr lvl="1"/>
            <a:r>
              <a:rPr b="0" dirty="0" i="0" lang="en-US">
                <a:effectLst/>
                <a:latin typeface="Söhne"/>
              </a:rPr>
              <a:t>Exploring AR and VR technologies to create immersive movie discovery experiences, allowing users to explore virtual movie theaters, watch trailers, and interact with movie posters in real-time.</a:t>
            </a:r>
          </a:p>
          <a:p>
            <a:pPr lvl="1"/>
            <a:r>
              <a:rPr b="0" dirty="0" i="0" lang="en-US">
                <a:effectLst/>
                <a:latin typeface="Söhne"/>
              </a:rPr>
              <a:t>Implementing AR-powered recommendation systems that overlay movie recommendations onto real-world environments based on user preferences and context.</a:t>
            </a:r>
          </a:p>
          <a:p>
            <a:pPr indent="0" marL="0">
              <a:buNone/>
            </a:pPr>
            <a:r>
              <a:rPr b="1" dirty="0" i="0" lang="en-US">
                <a:effectLst/>
                <a:latin typeface="Söhne"/>
              </a:rPr>
              <a:t>Predictive Analytics:</a:t>
            </a:r>
            <a:endParaRPr b="0" dirty="0" i="0" lang="en-US">
              <a:effectLst/>
              <a:latin typeface="Söhne"/>
            </a:endParaRPr>
          </a:p>
          <a:p>
            <a:pPr lvl="1"/>
            <a:r>
              <a:rPr b="0" dirty="0" i="0" lang="en-US">
                <a:effectLst/>
                <a:latin typeface="Söhne"/>
              </a:rPr>
              <a:t>Harnessing predictive analytics techniques to anticipate user preferences and behavior, enabling proactive recommendation strategies that anticipate users' movie interests before they express them explicitly.</a:t>
            </a:r>
          </a:p>
          <a:p>
            <a:pPr lvl="1"/>
            <a:r>
              <a:rPr b="0" dirty="0" i="0" lang="en-US">
                <a:effectLst/>
                <a:latin typeface="Söhne"/>
              </a:rPr>
              <a:t>Integrating predictive models with streaming platforms to personalize content recommendations in real-time as users navigate through their movie-watching journey.</a:t>
            </a:r>
          </a:p>
          <a:p>
            <a:pPr indent="0" marL="0">
              <a:buNone/>
            </a:pPr>
            <a:r>
              <a:rPr b="1" dirty="0" i="0" lang="en-US">
                <a:effectLst/>
                <a:latin typeface="Söhne"/>
              </a:rPr>
              <a:t>Interactive User Interfaces:</a:t>
            </a:r>
            <a:endParaRPr b="0" dirty="0" i="0" lang="en-US">
              <a:effectLst/>
              <a:latin typeface="Söhne"/>
            </a:endParaRPr>
          </a:p>
          <a:p>
            <a:pPr algn="l">
              <a:buFont typeface="Arial" panose="020B0604020202020204" pitchFamily="34" charset="0"/>
              <a:buChar char="•"/>
            </a:pPr>
            <a:r>
              <a:rPr b="0" dirty="0" i="0" lang="en-US">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b="0" dirty="0" i="0" lang="en-US">
                <a:effectLst/>
                <a:latin typeface="Söhne"/>
              </a:rPr>
              <a:t>Integrating chatbots or virtual assistants to engage with users in real-time, offering personalized recommendations, answering queries, and providing movie-related insights.</a:t>
            </a:r>
          </a:p>
          <a:p>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p:txBody>
          <a:bodyPr/>
          <a:p>
            <a:r>
              <a:rPr dirty="0" lang="en-US">
                <a:solidFill>
                  <a:schemeClr val="accent4"/>
                </a:solidFill>
              </a:rPr>
              <a:t>REFERENCES</a:t>
            </a:r>
          </a:p>
        </p:txBody>
      </p:sp>
      <p:sp>
        <p:nvSpPr>
          <p:cNvPr id="1048618" name="Content Placeholder 2"/>
          <p:cNvSpPr>
            <a:spLocks noGrp="1"/>
          </p:cNvSpPr>
          <p:nvPr>
            <p:ph idx="1"/>
          </p:nvPr>
        </p:nvSpPr>
        <p:spPr/>
        <p:txBody>
          <a:bodyPr>
            <a:normAutofit/>
          </a:bodyPr>
          <a:p>
            <a:r>
              <a:rPr dirty="0" sz="2400" lang="en-US" u="sng">
                <a:solidFill>
                  <a:schemeClr val="accent6"/>
                </a:solidFill>
                <a:hlinkClick r:id="rId1"/>
              </a:rPr>
              <a:t>http://www.kaggle.com/datasets</a:t>
            </a:r>
            <a:endParaRPr dirty="0" sz="2400" lang="en-US" u="sng">
              <a:solidFill>
                <a:schemeClr val="accent6"/>
              </a:solidFill>
            </a:endParaRPr>
          </a:p>
          <a:p>
            <a:r>
              <a:rPr dirty="0" sz="2400" lang="en-US" u="sng">
                <a:solidFill>
                  <a:schemeClr val="accent6"/>
                </a:solidFill>
              </a:rPr>
              <a:t>http://pandas.pydata.org/pandas-docs/stable/user_guide/index.html</a:t>
            </a:r>
          </a:p>
          <a:p>
            <a:r>
              <a:rPr dirty="0" sz="2400" lang="en-US" u="sng">
                <a:solidFill>
                  <a:schemeClr val="accent6"/>
                </a:solidFill>
                <a:hlinkClick r:id="rId2"/>
              </a:rPr>
              <a:t>http://seaborn.pydata.org/</a:t>
            </a:r>
            <a:endParaRPr dirty="0" sz="2400" lang="en-US" u="sng">
              <a:solidFill>
                <a:schemeClr val="accent6"/>
              </a:solidFill>
            </a:endParaRPr>
          </a:p>
          <a:p>
            <a:r>
              <a:rPr dirty="0" sz="2400" lang="en-US" u="sng">
                <a:solidFill>
                  <a:schemeClr val="accent6"/>
                </a:solidFill>
              </a:rPr>
              <a:t>http://matplotlib.org/stable/contents.html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Content Placeholder 2"/>
          <p:cNvSpPr>
            <a:spLocks noGrp="1"/>
          </p:cNvSpPr>
          <p:nvPr>
            <p:ph idx="1"/>
          </p:nvPr>
        </p:nvSpPr>
        <p:spPr>
          <a:xfrm>
            <a:off x="838200" y="3038475"/>
            <a:ext cx="10515600" cy="2028825"/>
          </a:xfrm>
        </p:spPr>
        <p:txBody>
          <a:bodyPr>
            <a:normAutofit/>
          </a:bodyPr>
          <a:p>
            <a:pPr indent="0" marL="0">
              <a:buNone/>
            </a:pPr>
            <a:r>
              <a:rPr dirty="0" sz="9600" lang="en-US">
                <a:solidFill>
                  <a:schemeClr val="accent2">
                    <a:lumMod val="50000"/>
                  </a:schemeClr>
                </a:solidFill>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3" name="Title 1"/>
          <p:cNvSpPr>
            <a:spLocks noGrp="1"/>
          </p:cNvSpPr>
          <p:nvPr>
            <p:ph type="title"/>
          </p:nvPr>
        </p:nvSpPr>
        <p:spPr/>
        <p:txBody>
          <a:bodyPr/>
          <a:p>
            <a:r>
              <a:rPr dirty="0" lang="en-US">
                <a:solidFill>
                  <a:schemeClr val="accent4"/>
                </a:solidFill>
              </a:rPr>
              <a:t>OUTLINE </a:t>
            </a:r>
          </a:p>
        </p:txBody>
      </p:sp>
      <p:sp>
        <p:nvSpPr>
          <p:cNvPr id="1048594" name="Content Placeholder 2"/>
          <p:cNvSpPr>
            <a:spLocks noGrp="1"/>
          </p:cNvSpPr>
          <p:nvPr>
            <p:ph idx="1"/>
          </p:nvPr>
        </p:nvSpPr>
        <p:spPr/>
        <p:txBody>
          <a:bodyPr/>
          <a:p>
            <a:r>
              <a:rPr dirty="0" lang="en-US"/>
              <a:t>Problem statement </a:t>
            </a:r>
          </a:p>
          <a:p>
            <a:r>
              <a:rPr dirty="0" lang="en-US"/>
              <a:t>Proposed System/Solution </a:t>
            </a:r>
          </a:p>
          <a:p>
            <a:r>
              <a:rPr dirty="0" lang="en-US"/>
              <a:t>System Development Approach</a:t>
            </a:r>
          </a:p>
          <a:p>
            <a:r>
              <a:rPr dirty="0" lang="en-US"/>
              <a:t>Algorithm &amp; Deployment</a:t>
            </a:r>
          </a:p>
          <a:p>
            <a:r>
              <a:rPr dirty="0" lang="en-US"/>
              <a:t>Result</a:t>
            </a:r>
          </a:p>
          <a:p>
            <a:r>
              <a:rPr dirty="0" lang="en-US"/>
              <a:t>Conclusion</a:t>
            </a:r>
          </a:p>
          <a:p>
            <a:r>
              <a:rPr dirty="0" lang="en-US"/>
              <a:t>Future Scope</a:t>
            </a:r>
          </a:p>
          <a:p>
            <a:r>
              <a:rPr dirty="0" lang="en-US"/>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p:txBody>
          <a:bodyPr/>
          <a:p>
            <a:r>
              <a:rPr dirty="0" lang="en-US">
                <a:solidFill>
                  <a:schemeClr val="accent2"/>
                </a:solidFill>
              </a:rPr>
              <a:t>PROBLEM STATEMENT</a:t>
            </a:r>
          </a:p>
        </p:txBody>
      </p:sp>
      <p:sp>
        <p:nvSpPr>
          <p:cNvPr id="1048596" name="Content Placeholder 2"/>
          <p:cNvSpPr>
            <a:spLocks noGrp="1"/>
          </p:cNvSpPr>
          <p:nvPr>
            <p:ph idx="1"/>
          </p:nvPr>
        </p:nvSpPr>
        <p:spPr/>
        <p:txBody>
          <a:bodyPr>
            <a:normAutofit lnSpcReduction="10000"/>
          </a:bodyPr>
          <a:p>
            <a:pPr indent="0" marL="0">
              <a:buNone/>
            </a:pPr>
            <a:r>
              <a:rPr b="0" dirty="0" i="0" lang="en-US">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indent="0" marL="0">
              <a:buNone/>
            </a:pPr>
            <a:endParaRPr dirty="0" lang="en-US">
              <a:latin typeface="Söhne"/>
            </a:endParaRPr>
          </a:p>
          <a:p>
            <a:pPr indent="0" marL="0">
              <a:buNone/>
            </a:pPr>
            <a:r>
              <a:rPr b="0" dirty="0" i="0" lang="en-US">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indent="0" marL="0">
              <a:buNone/>
            </a:pP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1"/>
          <p:cNvSpPr>
            <a:spLocks noGrp="1"/>
          </p:cNvSpPr>
          <p:nvPr>
            <p:ph type="title"/>
          </p:nvPr>
        </p:nvSpPr>
        <p:spPr/>
        <p:txBody>
          <a:bodyPr/>
          <a:p>
            <a:r>
              <a:rPr dirty="0" lang="en-US">
                <a:solidFill>
                  <a:schemeClr val="accent2"/>
                </a:solidFill>
              </a:rPr>
              <a:t>PROPOSED SOLUTION</a:t>
            </a:r>
          </a:p>
        </p:txBody>
      </p:sp>
      <p:sp>
        <p:nvSpPr>
          <p:cNvPr id="1048598" name="Content Placeholder 2"/>
          <p:cNvSpPr>
            <a:spLocks noGrp="1"/>
          </p:cNvSpPr>
          <p:nvPr>
            <p:ph idx="1"/>
          </p:nvPr>
        </p:nvSpPr>
        <p:spPr/>
        <p:txBody>
          <a:bodyPr>
            <a:normAutofit fontScale="82143" lnSpcReduction="20000"/>
          </a:bodyPr>
          <a:p>
            <a:pPr algn="l">
              <a:buFont typeface="Arial" panose="020B0604020202020204" pitchFamily="34" charset="0"/>
              <a:buChar char="•"/>
            </a:pPr>
            <a:r>
              <a:rPr b="0" dirty="0" i="0" lang="en-US">
                <a:effectLst/>
                <a:latin typeface="Söhne"/>
              </a:rPr>
              <a:t>Implement robust algorithms to detect and filter out fake or manipulated ratings.</a:t>
            </a:r>
          </a:p>
          <a:p>
            <a:pPr algn="l">
              <a:buFont typeface="Arial" panose="020B0604020202020204" pitchFamily="34" charset="0"/>
              <a:buChar char="•"/>
            </a:pPr>
            <a:r>
              <a:rPr b="0" dirty="0" i="0" lang="en-US">
                <a:effectLst/>
                <a:latin typeface="Söhne"/>
              </a:rPr>
              <a:t>Utilize cross-platform comparison and data integrity checks to ensure rating authenticity.</a:t>
            </a:r>
          </a:p>
          <a:p>
            <a:pPr algn="l">
              <a:buFont typeface="Arial" panose="020B0604020202020204" pitchFamily="34" charset="0"/>
              <a:buChar char="•"/>
            </a:pPr>
            <a:r>
              <a:rPr b="0" dirty="0" i="0" lang="en-US">
                <a:effectLst/>
                <a:latin typeface="Söhne"/>
              </a:rPr>
              <a:t>Introduce user feedback mechanisms to report suspicious ratings and enhance transparency.</a:t>
            </a:r>
          </a:p>
          <a:p>
            <a:pPr algn="l">
              <a:buFont typeface="Arial" panose="020B0604020202020204" pitchFamily="34" charset="0"/>
              <a:buChar char="•"/>
            </a:pPr>
            <a:r>
              <a:rPr b="0" dirty="0" i="0" lang="en-US">
                <a:effectLst/>
                <a:latin typeface="Söhne"/>
              </a:rPr>
              <a:t>Develop advanced user profiling techniques based on historical ratings, viewing history, and explicit user preferences.</a:t>
            </a:r>
          </a:p>
          <a:p>
            <a:pPr algn="l">
              <a:buFont typeface="Arial" panose="020B0604020202020204" pitchFamily="34" charset="0"/>
              <a:buChar char="•"/>
            </a:pPr>
            <a:r>
              <a:rPr b="0" dirty="0" i="0" lang="en-US">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b="0" dirty="0" i="0" lang="en-US">
                <a:effectLst/>
                <a:latin typeface="Söhne"/>
              </a:rPr>
              <a:t>Incorporate context-aware recommendation strategies to account for diverse user preferences and viewing contexts.</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1"/>
          <p:cNvSpPr>
            <a:spLocks noGrp="1"/>
          </p:cNvSpPr>
          <p:nvPr>
            <p:ph type="title"/>
          </p:nvPr>
        </p:nvSpPr>
        <p:spPr/>
        <p:txBody>
          <a:bodyPr/>
          <a:p>
            <a:r>
              <a:rPr dirty="0" lang="en-US">
                <a:solidFill>
                  <a:schemeClr val="accent3"/>
                </a:solidFill>
              </a:rPr>
              <a:t>SYSTEM APPROACH</a:t>
            </a:r>
          </a:p>
        </p:txBody>
      </p:sp>
      <p:sp>
        <p:nvSpPr>
          <p:cNvPr id="1048600" name="Content Placeholder 2"/>
          <p:cNvSpPr>
            <a:spLocks noGrp="1"/>
          </p:cNvSpPr>
          <p:nvPr>
            <p:ph idx="1"/>
          </p:nvPr>
        </p:nvSpPr>
        <p:spPr/>
        <p:txBody>
          <a:bodyPr>
            <a:normAutofit fontScale="41667" lnSpcReduction="20000"/>
          </a:bodyPr>
          <a:p>
            <a:r>
              <a:rPr dirty="0" sz="5900" lang="en-US"/>
              <a:t>System Requirement </a:t>
            </a:r>
          </a:p>
          <a:p>
            <a:endParaRPr dirty="0" sz="3800" lang="en-US"/>
          </a:p>
          <a:p>
            <a:pPr algn="l"/>
            <a:r>
              <a:rPr b="1" dirty="0" sz="5000" i="0" lang="en-US">
                <a:effectLst/>
                <a:latin typeface="Söhne"/>
              </a:rPr>
              <a:t>Hardware :</a:t>
            </a:r>
          </a:p>
          <a:p>
            <a:pPr algn="l"/>
            <a:endParaRPr b="0" dirty="0" i="0" lang="en-US">
              <a:effectLst/>
              <a:latin typeface="Söhne"/>
            </a:endParaRPr>
          </a:p>
          <a:p>
            <a:pPr lvl="1"/>
            <a:r>
              <a:rPr b="0" dirty="0" sz="4200" i="0" lang="en-US">
                <a:effectLst/>
                <a:latin typeface="Söhne"/>
              </a:rPr>
              <a:t>High-performance servers to handle data processing, analysis, and storage.</a:t>
            </a:r>
          </a:p>
          <a:p>
            <a:pPr lvl="1"/>
            <a:r>
              <a:rPr b="0" dirty="0" sz="4200" i="0" lang="en-US">
                <a:effectLst/>
                <a:latin typeface="Söhne"/>
              </a:rPr>
              <a:t>Multi-core processors (e.g., Intel Xeon) for parallel processing of large datasets.</a:t>
            </a:r>
          </a:p>
          <a:p>
            <a:pPr lvl="1"/>
            <a:r>
              <a:rPr b="0" dirty="0" sz="4200" i="0" lang="en-US">
                <a:effectLst/>
                <a:latin typeface="Söhne"/>
              </a:rPr>
              <a:t>Sufficient RAM (Random Access Memory) to accommodate data processing and analysis tasks efficiently.</a:t>
            </a:r>
            <a:endParaRPr b="0" dirty="0" i="0" lang="en-US">
              <a:effectLst/>
              <a:latin typeface="Söhne"/>
            </a:endParaRPr>
          </a:p>
          <a:p>
            <a:pPr algn="l"/>
            <a:r>
              <a:rPr b="1" dirty="0" sz="5000" i="0" lang="en-US">
                <a:effectLst/>
                <a:latin typeface="Söhne"/>
              </a:rPr>
              <a:t>Software :</a:t>
            </a:r>
            <a:endParaRPr b="0" dirty="0" sz="5000" i="0" lang="en-US">
              <a:effectLst/>
              <a:latin typeface="Söhne"/>
            </a:endParaRPr>
          </a:p>
          <a:p>
            <a:pPr algn="l" indent="0" marL="0">
              <a:buNone/>
            </a:pPr>
            <a:endParaRPr b="0" dirty="0" i="0" lang="en-US">
              <a:effectLst/>
              <a:latin typeface="Söhne"/>
            </a:endParaRPr>
          </a:p>
          <a:p>
            <a:pPr lvl="1"/>
            <a:r>
              <a:rPr b="0" dirty="0" sz="4200" i="0" lang="en-US">
                <a:effectLst/>
                <a:latin typeface="Söhne"/>
              </a:rPr>
              <a:t>Server-grade operating systems such as Linux (e.g., Ubuntu Server, CentOS) or Windows Server for hosting the movie rating analysis system.</a:t>
            </a:r>
          </a:p>
          <a:p>
            <a:pPr lvl="1"/>
            <a:r>
              <a:rPr b="0" dirty="0" sz="4200" i="0" lang="en-US">
                <a:effectLst/>
                <a:latin typeface="Söhne"/>
              </a:rPr>
              <a:t>Client devices may use various operating systems (e.g., Windows, macOS, Linux, Android, iOS) to access the system through web interfaces or applications.</a:t>
            </a:r>
          </a:p>
          <a:p>
            <a:pPr lvl="1"/>
            <a:r>
              <a:rPr b="0" dirty="0" sz="4200" i="0" lang="en-US">
                <a:effectLst/>
                <a:latin typeface="Söhne"/>
              </a:rPr>
              <a:t>Relational Database Management System (RDBMS) such as MySQL, PostgreSQL, or MariaDB for storing structured movie data.</a:t>
            </a:r>
          </a:p>
          <a:p>
            <a:pPr algn="l" indent="0" lvl="1" marL="457200">
              <a:buNone/>
            </a:pPr>
            <a:endParaRPr b="0" dirty="0" i="0" lang="en-US">
              <a:effectLst/>
              <a:latin typeface="Söhne"/>
            </a:endParaRPr>
          </a:p>
          <a:p>
            <a:pPr algn="l" indent="-285750" lvl="1" marL="742950">
              <a:buFont typeface="+mj-lt"/>
              <a:buAutoNum type="arabicPeriod"/>
            </a:pPr>
            <a:endParaRPr b="0" dirty="0" i="0" lang="en-US">
              <a:effectLst/>
              <a:latin typeface="Söhne"/>
            </a:endParaRPr>
          </a:p>
          <a:p>
            <a:pPr algn="l" indent="-285750" lvl="1" marL="742950">
              <a:buFont typeface="+mj-lt"/>
              <a:buAutoNum type="arabicPeriod"/>
            </a:pPr>
            <a:endParaRPr b="0" dirty="0" i="0" lang="en-US">
              <a:effectLst/>
              <a:latin typeface="Söhne"/>
            </a:endParaRP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1"/>
          <p:cNvSpPr>
            <a:spLocks noGrp="1"/>
          </p:cNvSpPr>
          <p:nvPr>
            <p:ph type="title"/>
          </p:nvPr>
        </p:nvSpPr>
        <p:spPr/>
        <p:txBody>
          <a:bodyPr/>
          <a:p>
            <a:r>
              <a:rPr dirty="0" lang="en-US">
                <a:solidFill>
                  <a:schemeClr val="accent1"/>
                </a:solidFill>
              </a:rPr>
              <a:t>SYSTEM APPROACH –CONT.</a:t>
            </a:r>
          </a:p>
        </p:txBody>
      </p:sp>
      <p:sp>
        <p:nvSpPr>
          <p:cNvPr id="1048602" name="Content Placeholder 2"/>
          <p:cNvSpPr>
            <a:spLocks noGrp="1"/>
          </p:cNvSpPr>
          <p:nvPr>
            <p:ph idx="1"/>
          </p:nvPr>
        </p:nvSpPr>
        <p:spPr/>
        <p:txBody>
          <a:bodyPr>
            <a:normAutofit fontScale="91667" lnSpcReduction="10000"/>
          </a:bodyPr>
          <a:p>
            <a:pPr indent="0" marL="0">
              <a:buNone/>
            </a:pPr>
            <a:r>
              <a:rPr dirty="0" lang="en-US"/>
              <a:t> Library Requirement :</a:t>
            </a:r>
          </a:p>
          <a:p>
            <a:pPr algn="l">
              <a:buFont typeface="+mj-lt"/>
              <a:buAutoNum type="arabicPeriod"/>
            </a:pPr>
            <a:r>
              <a:rPr b="1" dirty="0" i="0" lang="en-US">
                <a:effectLst/>
                <a:latin typeface="Söhne"/>
              </a:rPr>
              <a:t>Data Collection and Processing:</a:t>
            </a:r>
            <a:endParaRPr b="0" dirty="0" i="0" lang="en-US">
              <a:effectLst/>
              <a:latin typeface="Söhne"/>
            </a:endParaRPr>
          </a:p>
          <a:p>
            <a:pPr algn="l" indent="-285750" lvl="1" marL="742950">
              <a:buFont typeface="+mj-lt"/>
              <a:buAutoNum type="arabicPeriod"/>
            </a:pPr>
            <a:r>
              <a:rPr b="1" dirty="0" i="0" lang="en-US">
                <a:effectLst/>
                <a:latin typeface="Söhne"/>
              </a:rPr>
              <a:t>Pandas:</a:t>
            </a:r>
            <a:r>
              <a:rPr b="0" dirty="0" i="0" lang="en-US">
                <a:effectLst/>
                <a:latin typeface="Söhne"/>
              </a:rPr>
              <a:t> For data manipulation and analysis, such as cleaning and organizing collected movie data.</a:t>
            </a:r>
          </a:p>
          <a:p>
            <a:pPr algn="l" indent="-285750" lvl="1" marL="742950">
              <a:buFont typeface="+mj-lt"/>
              <a:buAutoNum type="arabicPeriod"/>
            </a:pPr>
            <a:r>
              <a:rPr b="1" dirty="0" i="0" lang="en-US">
                <a:effectLst/>
                <a:latin typeface="Söhne"/>
              </a:rPr>
              <a:t>NumPy:</a:t>
            </a:r>
            <a:r>
              <a:rPr b="0" dirty="0" i="0" lang="en-US">
                <a:effectLst/>
                <a:latin typeface="Söhne"/>
              </a:rPr>
              <a:t> For numerical computing tasks that may arise during data preprocessing.</a:t>
            </a:r>
          </a:p>
          <a:p>
            <a:pPr algn="l">
              <a:buFont typeface="+mj-lt"/>
              <a:buAutoNum type="arabicPeriod"/>
            </a:pPr>
            <a:r>
              <a:rPr b="1" dirty="0" i="0" lang="en-US">
                <a:effectLst/>
                <a:latin typeface="Söhne"/>
              </a:rPr>
              <a:t>Rating Verification and Authenticity:</a:t>
            </a:r>
            <a:endParaRPr b="0" dirty="0" i="0" lang="en-US">
              <a:effectLst/>
              <a:latin typeface="Söhne"/>
            </a:endParaRPr>
          </a:p>
          <a:p>
            <a:pPr algn="l" indent="-285750" lvl="1" marL="742950">
              <a:buFont typeface="+mj-lt"/>
              <a:buAutoNum type="arabicPeriod"/>
            </a:pPr>
            <a:r>
              <a:rPr b="1" dirty="0" i="0" lang="en-US">
                <a:effectLst/>
                <a:latin typeface="Söhne"/>
              </a:rPr>
              <a:t>Scikit-learn:</a:t>
            </a:r>
            <a:r>
              <a:rPr b="0" dirty="0" i="0" lang="en-US">
                <a:effectLst/>
                <a:latin typeface="Söhne"/>
              </a:rPr>
              <a:t> For implementing machine learning models for detecting fake or manipulated ratings.</a:t>
            </a:r>
          </a:p>
          <a:p>
            <a:pPr algn="l" indent="-285750" lvl="1" marL="742950">
              <a:buFont typeface="+mj-lt"/>
              <a:buAutoNum type="arabicPeriod"/>
            </a:pPr>
            <a:r>
              <a:rPr b="1" dirty="0" i="0" lang="en-US">
                <a:effectLst/>
                <a:latin typeface="Söhne"/>
              </a:rPr>
              <a:t>NLTK (Natural Language Toolkit):</a:t>
            </a:r>
            <a:r>
              <a:rPr b="0" dirty="0" i="0" lang="en-US">
                <a:effectLst/>
                <a:latin typeface="Söhne"/>
              </a:rPr>
              <a:t> For text processing and sentiment analysis to identify biased or misleading reviews.</a:t>
            </a:r>
          </a:p>
          <a:p>
            <a:pPr algn="l" indent="-285750" lvl="1" marL="742950">
              <a:buFont typeface="+mj-lt"/>
              <a:buAutoNum type="arabicPeriod"/>
            </a:pPr>
            <a:r>
              <a:rPr b="1" dirty="0" i="0" lang="en-US">
                <a:effectLst/>
                <a:latin typeface="Söhne"/>
              </a:rPr>
              <a:t>Matplotlib or Seaborn:</a:t>
            </a:r>
            <a:r>
              <a:rPr b="0" dirty="0" i="0" lang="en-US">
                <a:effectLst/>
                <a:latin typeface="Söhne"/>
              </a:rPr>
              <a:t> For visualizing patterns and anomalies in rating data</a:t>
            </a:r>
            <a:r>
              <a:rPr b="0" dirty="0" i="0" lang="en-US">
                <a:solidFill>
                  <a:srgbClr val="ECECEC"/>
                </a:solidFill>
                <a:effectLst/>
                <a:latin typeface="Söhne"/>
              </a:rPr>
              <a:t>.</a:t>
            </a:r>
          </a:p>
          <a:p>
            <a:pPr indent="0" marL="0">
              <a:buNone/>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dirty="0" lang="en-US">
                <a:solidFill>
                  <a:schemeClr val="accent4"/>
                </a:solidFill>
              </a:rPr>
              <a:t>ALGORITM &amp; DEPLOYMENT </a:t>
            </a:r>
            <a:endParaRPr dirty="0" lang="en-US"/>
          </a:p>
        </p:txBody>
      </p:sp>
      <p:sp>
        <p:nvSpPr>
          <p:cNvPr id="1048604" name="Content Placeholder 2"/>
          <p:cNvSpPr>
            <a:spLocks noGrp="1"/>
          </p:cNvSpPr>
          <p:nvPr>
            <p:ph idx="1"/>
          </p:nvPr>
        </p:nvSpPr>
        <p:spPr>
          <a:xfrm>
            <a:off x="838200" y="1690688"/>
            <a:ext cx="10515600" cy="4802187"/>
          </a:xfrm>
        </p:spPr>
        <p:txBody>
          <a:bodyPr>
            <a:normAutofit fontScale="67857" lnSpcReduction="20000"/>
          </a:bodyPr>
          <a:p>
            <a:pPr algn="l" indent="0" marL="0">
              <a:buNone/>
            </a:pPr>
            <a:r>
              <a:rPr b="1" dirty="0" i="0" lang="en-US">
                <a:effectLst/>
                <a:latin typeface="Söhne"/>
              </a:rPr>
              <a:t>                                                  </a:t>
            </a:r>
            <a:r>
              <a:rPr b="1" dirty="0" sz="3800" i="0" lang="en-US">
                <a:effectLst/>
                <a:latin typeface="Söhne"/>
              </a:rPr>
              <a:t>Algorithm Selection :</a:t>
            </a:r>
            <a:endParaRPr b="0" dirty="0" sz="3800" i="0" lang="en-US">
              <a:effectLst/>
              <a:latin typeface="Söhne"/>
            </a:endParaRPr>
          </a:p>
          <a:p>
            <a:pPr algn="l">
              <a:buFont typeface="Arial" panose="020B0604020202020204" pitchFamily="34" charset="0"/>
              <a:buChar char="•"/>
            </a:pPr>
            <a:r>
              <a:rPr b="1" dirty="0" i="0" lang="en-US">
                <a:effectLst/>
                <a:latin typeface="Söhne"/>
              </a:rPr>
              <a:t>Data Availability:</a:t>
            </a:r>
          </a:p>
          <a:p>
            <a:pPr algn="l">
              <a:buFont typeface="Arial" panose="020B0604020202020204" pitchFamily="34" charset="0"/>
              <a:buChar char="•"/>
            </a:pPr>
            <a:r>
              <a:rPr b="0" dirty="0" i="0" lang="en-US">
                <a:effectLst/>
                <a:latin typeface="Söhne"/>
              </a:rPr>
              <a:t> Consider the availability and quality of data (e.g., user-item interactions, item features) when selecting algorithms.</a:t>
            </a:r>
          </a:p>
          <a:p>
            <a:pPr algn="l">
              <a:buFont typeface="Arial" panose="020B0604020202020204" pitchFamily="34" charset="0"/>
              <a:buChar char="•"/>
            </a:pPr>
            <a:r>
              <a:rPr b="1" dirty="0" i="0" lang="en-US">
                <a:effectLst/>
                <a:latin typeface="Söhne"/>
              </a:rPr>
              <a:t>System Requirements:</a:t>
            </a:r>
            <a:r>
              <a:rPr b="0" dirty="0" i="0" lang="en-US">
                <a:effectLst/>
                <a:latin typeface="Söhne"/>
              </a:rPr>
              <a:t> </a:t>
            </a:r>
          </a:p>
          <a:p>
            <a:pPr algn="l">
              <a:buFont typeface="Arial" panose="020B0604020202020204" pitchFamily="34" charset="0"/>
              <a:buChar char="•"/>
            </a:pPr>
            <a:r>
              <a:rPr b="0" dirty="0" i="0" lang="en-US">
                <a:effectLst/>
                <a:latin typeface="Söhne"/>
              </a:rPr>
              <a:t>Assess computational resources, scalability, and real-time performance requirements of the system.</a:t>
            </a:r>
          </a:p>
          <a:p>
            <a:pPr algn="l">
              <a:buFont typeface="Arial" panose="020B0604020202020204" pitchFamily="34" charset="0"/>
              <a:buChar char="•"/>
            </a:pPr>
            <a:r>
              <a:rPr b="1" dirty="0" i="0" lang="en-US">
                <a:effectLst/>
                <a:latin typeface="Söhne"/>
              </a:rPr>
              <a:t>User Experience:</a:t>
            </a:r>
          </a:p>
          <a:p>
            <a:pPr algn="l">
              <a:buFont typeface="Arial" panose="020B0604020202020204" pitchFamily="34" charset="0"/>
              <a:buChar char="•"/>
            </a:pPr>
            <a:r>
              <a:rPr b="0" dirty="0" i="0" lang="en-US">
                <a:effectLst/>
                <a:latin typeface="Söhne"/>
              </a:rPr>
              <a:t> Choose algorithms that provide personalized and diverse recommendations to enhance the user experience.</a:t>
            </a:r>
          </a:p>
          <a:p>
            <a:pPr algn="l">
              <a:buFont typeface="Arial" panose="020B0604020202020204" pitchFamily="34" charset="0"/>
              <a:buChar char="•"/>
            </a:pPr>
            <a:r>
              <a:rPr b="1" dirty="0" i="0" lang="en-US">
                <a:effectLst/>
                <a:latin typeface="Söhne"/>
              </a:rPr>
              <a:t>Evaluation Metrics:</a:t>
            </a:r>
          </a:p>
          <a:p>
            <a:pPr algn="l">
              <a:buFont typeface="Arial" panose="020B0604020202020204" pitchFamily="34" charset="0"/>
              <a:buChar char="•"/>
            </a:pPr>
            <a:r>
              <a:rPr b="0" dirty="0" i="0" lang="en-US">
                <a:effectLst/>
                <a:latin typeface="Söhne"/>
              </a:rPr>
              <a:t> Select algorithms based on performance metrics such as accuracy, coverage, and novelty.</a:t>
            </a:r>
          </a:p>
          <a:p>
            <a:pPr algn="l">
              <a:buFont typeface="Arial" panose="020B0604020202020204" pitchFamily="34" charset="0"/>
              <a:buChar char="•"/>
            </a:pPr>
            <a:r>
              <a:rPr b="1" dirty="0" i="0" lang="en-US">
                <a:effectLst/>
                <a:latin typeface="Söhne"/>
              </a:rPr>
              <a:t>Integration:</a:t>
            </a:r>
          </a:p>
          <a:p>
            <a:pPr algn="l">
              <a:buFont typeface="Arial" panose="020B0604020202020204" pitchFamily="34" charset="0"/>
              <a:buChar char="•"/>
            </a:pPr>
            <a:r>
              <a:rPr b="0" dirty="0" i="0" lang="en-US">
                <a:effectLst/>
                <a:latin typeface="Söhne"/>
              </a:rPr>
              <a:t> Ensure seamless integration with other system components such as data pipelines, user interfaces, and feedback mechanisms.</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1"/>
          <p:cNvSpPr>
            <a:spLocks noGrp="1"/>
          </p:cNvSpPr>
          <p:nvPr>
            <p:ph type="title"/>
          </p:nvPr>
        </p:nvSpPr>
        <p:spPr/>
        <p:txBody>
          <a:bodyPr/>
          <a:p>
            <a:r>
              <a:rPr dirty="0" lang="en-US">
                <a:solidFill>
                  <a:schemeClr val="accent4"/>
                </a:solidFill>
              </a:rPr>
              <a:t>ALGORITM &amp; DEPLOYMENT </a:t>
            </a:r>
          </a:p>
        </p:txBody>
      </p:sp>
      <p:sp>
        <p:nvSpPr>
          <p:cNvPr id="1048606" name="Content Placeholder 2"/>
          <p:cNvSpPr>
            <a:spLocks noGrp="1"/>
          </p:cNvSpPr>
          <p:nvPr>
            <p:ph idx="1"/>
          </p:nvPr>
        </p:nvSpPr>
        <p:spPr/>
        <p:txBody>
          <a:bodyPr>
            <a:normAutofit fontScale="58333" lnSpcReduction="20000"/>
          </a:bodyPr>
          <a:p>
            <a:r>
              <a:rPr dirty="0" sz="5100" lang="en-US"/>
              <a:t>                                                  Data Input</a:t>
            </a:r>
          </a:p>
          <a:p>
            <a:pPr algn="l">
              <a:buFont typeface="+mj-lt"/>
              <a:buAutoNum type="arabicPeriod"/>
            </a:pPr>
            <a:r>
              <a:rPr b="1" dirty="0" i="0" lang="en-US">
                <a:effectLst/>
                <a:latin typeface="Söhne"/>
              </a:rPr>
              <a:t>Data Collection:</a:t>
            </a:r>
            <a:endParaRPr b="0" dirty="0" i="0" lang="en-US">
              <a:effectLst/>
              <a:latin typeface="Söhne"/>
            </a:endParaRPr>
          </a:p>
          <a:p>
            <a:pPr algn="l" indent="-285750" lvl="1" marL="742950">
              <a:buFont typeface="+mj-lt"/>
              <a:buAutoNum type="arabicPeriod"/>
            </a:pPr>
            <a:r>
              <a:rPr b="0" dirty="0" i="0" lang="en-US">
                <a:effectLst/>
                <a:latin typeface="Söhne"/>
              </a:rPr>
              <a:t>The system starts by collecting movie data from various sources such as APIs (e.g., IMDb, TMDB) and web scraping techniques.</a:t>
            </a:r>
          </a:p>
          <a:p>
            <a:pPr algn="l" indent="-285750" lvl="1" marL="742950">
              <a:buFont typeface="+mj-lt"/>
              <a:buAutoNum type="arabicPeriod"/>
            </a:pPr>
            <a:r>
              <a:rPr b="0" dirty="0" i="0" lang="en-US">
                <a:effectLst/>
                <a:latin typeface="Söhne"/>
              </a:rPr>
              <a:t>Data collection involves retrieving information such as movie titles, ratings, reviews, genres, cast, crew, release dates, and box office performance.</a:t>
            </a:r>
          </a:p>
          <a:p>
            <a:pPr algn="l">
              <a:buFont typeface="+mj-lt"/>
              <a:buAutoNum type="arabicPeriod"/>
            </a:pPr>
            <a:r>
              <a:rPr b="1" dirty="0" i="0" lang="en-US">
                <a:effectLst/>
                <a:latin typeface="Söhne"/>
              </a:rPr>
              <a:t>Data Preprocessing:</a:t>
            </a:r>
            <a:endParaRPr b="0" dirty="0" i="0" lang="en-US">
              <a:effectLst/>
              <a:latin typeface="Söhne"/>
            </a:endParaRPr>
          </a:p>
          <a:p>
            <a:pPr algn="l" indent="-285750" lvl="1" marL="742950">
              <a:buFont typeface="+mj-lt"/>
              <a:buAutoNum type="arabicPeriod"/>
            </a:pPr>
            <a:r>
              <a:rPr b="0" dirty="0" i="0" lang="en-US">
                <a:effectLst/>
                <a:latin typeface="Söhne"/>
              </a:rPr>
              <a:t>The collected data undergoes preprocessing to clean and organize it for further analysis.</a:t>
            </a:r>
          </a:p>
          <a:p>
            <a:pPr algn="l" indent="-285750" lvl="1" marL="742950">
              <a:buFont typeface="+mj-lt"/>
              <a:buAutoNum type="arabicPeriod"/>
            </a:pPr>
            <a:r>
              <a:rPr b="0" dirty="0" i="0" lang="en-US">
                <a:effectLst/>
                <a:latin typeface="Söhne"/>
              </a:rPr>
              <a:t>Preprocessing tasks may include removing duplicate entries, handling missing values, standardizing data formats, and resolving inconsistencies.</a:t>
            </a:r>
          </a:p>
          <a:p>
            <a:pPr algn="l">
              <a:buFont typeface="+mj-lt"/>
              <a:buAutoNum type="arabicPeriod"/>
            </a:pPr>
            <a:r>
              <a:rPr b="1" dirty="0" i="0" lang="en-US">
                <a:effectLst/>
                <a:latin typeface="Söhne"/>
              </a:rPr>
              <a:t>Data Integration:</a:t>
            </a:r>
            <a:endParaRPr b="0" dirty="0" i="0" lang="en-US">
              <a:effectLst/>
              <a:latin typeface="Söhne"/>
            </a:endParaRPr>
          </a:p>
          <a:p>
            <a:pPr algn="l" indent="-285750" lvl="1" marL="742950">
              <a:buFont typeface="+mj-lt"/>
              <a:buAutoNum type="arabicPeriod"/>
            </a:pPr>
            <a:r>
              <a:rPr b="0" dirty="0" i="0" lang="en-US">
                <a:effectLst/>
                <a:latin typeface="Söhne"/>
              </a:rPr>
              <a:t>Once preprocessed, the data from different sources is integrated into a unified dataset.</a:t>
            </a:r>
          </a:p>
          <a:p>
            <a:pPr algn="l" indent="-285750" lvl="1" marL="742950">
              <a:buFont typeface="+mj-lt"/>
              <a:buAutoNum type="arabicPeriod"/>
            </a:pPr>
            <a:r>
              <a:rPr b="0" dirty="0" i="0" lang="en-US">
                <a:effectLst/>
                <a:latin typeface="Söhne"/>
              </a:rPr>
              <a:t>Integration involves merging, joining, or combining data from various sources based on common identifiers such as movie titles or IDs.</a:t>
            </a:r>
          </a:p>
          <a:p>
            <a:pPr algn="l">
              <a:buFont typeface="+mj-lt"/>
              <a:buAutoNum type="arabicPeriod"/>
            </a:pPr>
            <a:r>
              <a:rPr b="1" dirty="0" i="0" lang="en-US">
                <a:effectLst/>
                <a:latin typeface="Söhne"/>
              </a:rPr>
              <a:t>Data Storage:</a:t>
            </a:r>
            <a:endParaRPr b="0" dirty="0" i="0" lang="en-US">
              <a:effectLst/>
              <a:latin typeface="Söhne"/>
            </a:endParaRPr>
          </a:p>
          <a:p>
            <a:pPr algn="l" indent="-285750" lvl="1" marL="742950">
              <a:buFont typeface="+mj-lt"/>
              <a:buAutoNum type="arabicPeriod"/>
            </a:pPr>
            <a:r>
              <a:rPr b="0" dirty="0" i="0" lang="en-US">
                <a:effectLst/>
                <a:latin typeface="Söhne"/>
              </a:rPr>
              <a:t>The integrated dataset is stored in a database management system (DBMS) for efficient storage and retrieval.</a:t>
            </a:r>
          </a:p>
          <a:p>
            <a:pPr algn="l" indent="-285750" lvl="1" marL="742950">
              <a:buFont typeface="+mj-lt"/>
              <a:buAutoNum type="arabicPeriod"/>
            </a:pPr>
            <a:r>
              <a:rPr b="0" dirty="0" i="0" lang="en-US">
                <a:effectLst/>
                <a:latin typeface="Söhne"/>
              </a:rPr>
              <a:t>The DBMS may be relational (e.g., MySQL, PostgreSQL) or NoSQL (e.g., MongoDB, Cassandra) depending on the nature of the data and querying requirements.</a:t>
            </a:r>
          </a:p>
          <a:p>
            <a:pPr algn="l" indent="0" marL="0">
              <a:buNone/>
            </a:pPr>
            <a:endParaRPr b="0" dirty="0" i="0" lang="en-US">
              <a:effectLst/>
              <a:latin typeface="Söhne"/>
            </a:endParaRP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dirty="0" lang="en-US">
                <a:solidFill>
                  <a:schemeClr val="accent4"/>
                </a:solidFill>
              </a:rPr>
              <a:t>ALGORITM &amp; DEPLOYMENT </a:t>
            </a:r>
            <a:endParaRPr dirty="0" lang="en-US"/>
          </a:p>
        </p:txBody>
      </p:sp>
      <p:sp>
        <p:nvSpPr>
          <p:cNvPr id="1048608" name="Content Placeholder 2"/>
          <p:cNvSpPr>
            <a:spLocks noGrp="1"/>
          </p:cNvSpPr>
          <p:nvPr>
            <p:ph idx="1"/>
          </p:nvPr>
        </p:nvSpPr>
        <p:spPr/>
        <p:txBody>
          <a:bodyPr>
            <a:normAutofit fontScale="64286" lnSpcReduction="20000"/>
          </a:bodyPr>
          <a:p>
            <a:pPr algn="l" indent="0" marL="0">
              <a:buNone/>
            </a:pPr>
            <a:r>
              <a:rPr b="1" dirty="0" lang="en-US">
                <a:latin typeface="Söhne"/>
              </a:rPr>
              <a:t>                                                  </a:t>
            </a:r>
            <a:r>
              <a:rPr b="1" dirty="0" sz="4600" lang="en-US">
                <a:latin typeface="Söhne"/>
              </a:rPr>
              <a:t>Training process</a:t>
            </a:r>
          </a:p>
          <a:p>
            <a:pPr algn="l" indent="0" marL="0">
              <a:buNone/>
            </a:pPr>
            <a:r>
              <a:rPr b="1" dirty="0" i="0" lang="en-US">
                <a:effectLst/>
                <a:latin typeface="Söhne"/>
              </a:rPr>
              <a:t>Model Training:</a:t>
            </a:r>
            <a:endParaRPr b="0" dirty="0" i="0" lang="en-US">
              <a:effectLst/>
              <a:latin typeface="Söhne"/>
            </a:endParaRPr>
          </a:p>
          <a:p>
            <a:pPr algn="l">
              <a:buFont typeface="Arial" panose="020B0604020202020204" pitchFamily="34" charset="0"/>
              <a:buChar char="•"/>
            </a:pPr>
            <a:r>
              <a:rPr b="0" dirty="0" i="0" lang="en-US">
                <a:effectLst/>
                <a:latin typeface="Söhne"/>
              </a:rPr>
              <a:t>Split the dataset into training and validation sets to train and evaluate the model's performance.</a:t>
            </a:r>
          </a:p>
          <a:p>
            <a:pPr algn="l">
              <a:buFont typeface="Arial" panose="020B0604020202020204" pitchFamily="34" charset="0"/>
              <a:buChar char="•"/>
            </a:pPr>
            <a:r>
              <a:rPr b="0" dirty="0" i="0" lang="en-US">
                <a:effectLst/>
                <a:latin typeface="Söhne"/>
              </a:rPr>
              <a:t>Train the selected algorithm on the training dataset using appropriate training techniques .</a:t>
            </a:r>
          </a:p>
          <a:p>
            <a:pPr algn="l" indent="0" marL="0">
              <a:buNone/>
            </a:pPr>
            <a:r>
              <a:rPr b="1" dirty="0" i="0" lang="en-US">
                <a:effectLst/>
                <a:latin typeface="Söhne"/>
              </a:rPr>
              <a:t> Evaluation:</a:t>
            </a:r>
            <a:endParaRPr b="0" dirty="0" i="0" lang="en-US">
              <a:effectLst/>
              <a:latin typeface="Söhne"/>
            </a:endParaRPr>
          </a:p>
          <a:p>
            <a:pPr algn="l">
              <a:buFont typeface="Arial" panose="020B0604020202020204" pitchFamily="34" charset="0"/>
              <a:buChar char="•"/>
            </a:pPr>
            <a:r>
              <a:rPr b="0" dirty="0" i="0" lang="en-US">
                <a:effectLst/>
                <a:latin typeface="Söhne"/>
              </a:rPr>
              <a:t>Evaluate the trained model's performance on the validation dataset using suitable evaluation metrics .</a:t>
            </a:r>
          </a:p>
          <a:p>
            <a:pPr algn="l">
              <a:buFont typeface="Arial" panose="020B0604020202020204" pitchFamily="34" charset="0"/>
              <a:buChar char="•"/>
            </a:pPr>
            <a:r>
              <a:rPr b="0" dirty="0" i="0" lang="en-US">
                <a:effectLst/>
                <a:latin typeface="Söhne"/>
              </a:rPr>
              <a:t>Compare the performance of different models and algorithms to select the best-performing one for movie rating analysis.</a:t>
            </a:r>
          </a:p>
          <a:p>
            <a:pPr algn="l" indent="0" marL="0">
              <a:buNone/>
            </a:pPr>
            <a:r>
              <a:rPr b="1" dirty="0" i="0" lang="en-US">
                <a:effectLst/>
                <a:latin typeface="Söhne"/>
              </a:rPr>
              <a:t> Model Deployment:</a:t>
            </a:r>
            <a:endParaRPr b="0" dirty="0" i="0" lang="en-US">
              <a:effectLst/>
              <a:latin typeface="Söhne"/>
            </a:endParaRPr>
          </a:p>
          <a:p>
            <a:pPr algn="l">
              <a:buFont typeface="Arial" panose="020B0604020202020204" pitchFamily="34" charset="0"/>
              <a:buChar char="•"/>
            </a:pPr>
            <a:r>
              <a:rPr b="0" dirty="0" i="0" lang="en-US">
                <a:effectLst/>
                <a:latin typeface="Söhne"/>
              </a:rPr>
              <a:t>Once the model is trained and evaluated, deploy it into production to make predictions on new data.</a:t>
            </a:r>
          </a:p>
          <a:p>
            <a:pPr algn="l">
              <a:buFont typeface="Arial" panose="020B0604020202020204" pitchFamily="34" charset="0"/>
              <a:buChar char="•"/>
            </a:pPr>
            <a:r>
              <a:rPr b="0" dirty="0" i="0" lang="en-US">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b="0" dirty="0" i="0" lang="en-US">
              <a:effectLst/>
              <a:latin typeface="Söhne"/>
            </a:endParaRPr>
          </a:p>
          <a:p>
            <a:pPr algn="l" indent="0" marL="0">
              <a:buNone/>
            </a:pPr>
            <a:endParaRPr b="0" dirty="0" i="0" lang="en-US">
              <a:effectLst/>
              <a:latin typeface="Söhne"/>
            </a:endParaRPr>
          </a:p>
          <a:p>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 PROJECT  MOVIE RATING ANALYSIS</dc:title>
  <dc:creator>N M</dc:creator>
  <cp:lastModifiedBy>Rakki</cp:lastModifiedBy>
  <dcterms:created xsi:type="dcterms:W3CDTF">2024-03-30T19:22:37Z</dcterms:created>
  <dcterms:modified xsi:type="dcterms:W3CDTF">2024-04-04T14:03:44Z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d94a902296de4bb5869a526930e19294</vt:lpwstr>
  </property>
</Properties>
</file>