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30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8"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9"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1"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3"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3" name="Date Placeholder 3"/>
          <p:cNvSpPr>
            <a:spLocks noGrp="1"/>
          </p:cNvSpPr>
          <p:nvPr>
            <p:ph type="dt" sz="half" idx="10"/>
          </p:nvPr>
        </p:nvSpPr>
        <p:spPr/>
        <p:txBody>
          <a:bodyPr/>
          <a:lstStyle/>
          <a:p>
            <a:fld id="{52870AFF-F187-4FA6-908E-CD59BF8D9170}" type="datetimeFigureOut">
              <a:rPr lang="en-US" smtClean="0"/>
              <a:t>4/5/2024</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A4279261-418E-426E-80D0-F52F60E38A7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t>Click to edit Master title style</a:t>
            </a:r>
          </a:p>
        </p:txBody>
      </p:sp>
      <p:sp>
        <p:nvSpPr>
          <p:cNvPr id="1048636"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7" name="Date Placeholder 3"/>
          <p:cNvSpPr>
            <a:spLocks noGrp="1"/>
          </p:cNvSpPr>
          <p:nvPr>
            <p:ph type="dt" sz="half" idx="10"/>
          </p:nvPr>
        </p:nvSpPr>
        <p:spPr/>
        <p:txBody>
          <a:bodyPr/>
          <a:lstStyle/>
          <a:p>
            <a:fld id="{52870AFF-F187-4FA6-908E-CD59BF8D9170}" type="datetimeFigureOut">
              <a:rPr lang="en-US" smtClean="0"/>
              <a:t>4/5/2024</a:t>
            </a:fld>
            <a:endParaRPr lang="en-US"/>
          </a:p>
        </p:txBody>
      </p:sp>
      <p:sp>
        <p:nvSpPr>
          <p:cNvPr id="1048638" name="Footer Placeholder 4"/>
          <p:cNvSpPr>
            <a:spLocks noGrp="1"/>
          </p:cNvSpPr>
          <p:nvPr>
            <p:ph type="ftr" sz="quarter" idx="11"/>
          </p:nvPr>
        </p:nvSpPr>
        <p:spPr/>
        <p:txBody>
          <a:bodyPr/>
          <a:lstStyle/>
          <a:p>
            <a:endParaRPr lang="en-US"/>
          </a:p>
        </p:txBody>
      </p:sp>
      <p:sp>
        <p:nvSpPr>
          <p:cNvPr id="1048639" name="Slide Number Placeholder 5"/>
          <p:cNvSpPr>
            <a:spLocks noGrp="1"/>
          </p:cNvSpPr>
          <p:nvPr>
            <p:ph type="sldNum" sz="quarter" idx="12"/>
          </p:nvPr>
        </p:nvSpPr>
        <p:spPr/>
        <p:txBody>
          <a:bodyPr/>
          <a:lstStyle/>
          <a:p>
            <a:fld id="{A4279261-418E-426E-80D0-F52F60E38A7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4"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625"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6" name="Date Placeholder 3"/>
          <p:cNvSpPr>
            <a:spLocks noGrp="1"/>
          </p:cNvSpPr>
          <p:nvPr>
            <p:ph type="dt" sz="half" idx="10"/>
          </p:nvPr>
        </p:nvSpPr>
        <p:spPr/>
        <p:txBody>
          <a:bodyPr/>
          <a:lstStyle/>
          <a:p>
            <a:fld id="{52870AFF-F187-4FA6-908E-CD59BF8D9170}" type="datetimeFigureOut">
              <a:rPr lang="en-US" smtClean="0"/>
              <a:t>4/5/2024</a:t>
            </a:fld>
            <a:endParaRPr lang="en-US"/>
          </a:p>
        </p:txBody>
      </p:sp>
      <p:sp>
        <p:nvSpPr>
          <p:cNvPr id="1048627" name="Footer Placeholder 4"/>
          <p:cNvSpPr>
            <a:spLocks noGrp="1"/>
          </p:cNvSpPr>
          <p:nvPr>
            <p:ph type="ftr" sz="quarter" idx="11"/>
          </p:nvPr>
        </p:nvSpPr>
        <p:spPr/>
        <p:txBody>
          <a:bodyPr/>
          <a:lstStyle/>
          <a:p>
            <a:endParaRPr lang="en-US"/>
          </a:p>
        </p:txBody>
      </p:sp>
      <p:sp>
        <p:nvSpPr>
          <p:cNvPr id="1048628" name="Slide Number Placeholder 5"/>
          <p:cNvSpPr>
            <a:spLocks noGrp="1"/>
          </p:cNvSpPr>
          <p:nvPr>
            <p:ph type="sldNum" sz="quarter" idx="12"/>
          </p:nvPr>
        </p:nvSpPr>
        <p:spPr/>
        <p:txBody>
          <a:bodyPr/>
          <a:lstStyle/>
          <a:p>
            <a:fld id="{A4279261-418E-426E-80D0-F52F60E38A7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8" name="Title 1"/>
          <p:cNvSpPr>
            <a:spLocks noGrp="1"/>
          </p:cNvSpPr>
          <p:nvPr>
            <p:ph type="title"/>
          </p:nvPr>
        </p:nvSpPr>
        <p:spPr/>
        <p:txBody>
          <a:bodyPr/>
          <a:lstStyle/>
          <a:p>
            <a:r>
              <a:rPr lang="en-US"/>
              <a:t>Click to edit Master title style</a:t>
            </a:r>
          </a:p>
        </p:txBody>
      </p:sp>
      <p:sp>
        <p:nvSpPr>
          <p:cNvPr id="104858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0" name="Date Placeholder 3"/>
          <p:cNvSpPr>
            <a:spLocks noGrp="1"/>
          </p:cNvSpPr>
          <p:nvPr>
            <p:ph type="dt" sz="half" idx="10"/>
          </p:nvPr>
        </p:nvSpPr>
        <p:spPr/>
        <p:txBody>
          <a:bodyPr/>
          <a:lstStyle/>
          <a:p>
            <a:fld id="{52870AFF-F187-4FA6-908E-CD59BF8D9170}" type="datetimeFigureOut">
              <a:rPr lang="en-US" smtClean="0"/>
              <a:t>4/5/2024</a:t>
            </a:fld>
            <a:endParaRPr lang="en-US"/>
          </a:p>
        </p:txBody>
      </p:sp>
      <p:sp>
        <p:nvSpPr>
          <p:cNvPr id="1048591" name="Footer Placeholder 4"/>
          <p:cNvSpPr>
            <a:spLocks noGrp="1"/>
          </p:cNvSpPr>
          <p:nvPr>
            <p:ph type="ftr" sz="quarter" idx="11"/>
          </p:nvPr>
        </p:nvSpPr>
        <p:spPr/>
        <p:txBody>
          <a:bodyPr/>
          <a:lstStyle/>
          <a:p>
            <a:endParaRPr lang="en-US"/>
          </a:p>
        </p:txBody>
      </p:sp>
      <p:sp>
        <p:nvSpPr>
          <p:cNvPr id="1048592" name="Slide Number Placeholder 5"/>
          <p:cNvSpPr>
            <a:spLocks noGrp="1"/>
          </p:cNvSpPr>
          <p:nvPr>
            <p:ph type="sldNum" sz="quarter" idx="12"/>
          </p:nvPr>
        </p:nvSpPr>
        <p:spPr/>
        <p:txBody>
          <a:bodyPr/>
          <a:lstStyle/>
          <a:p>
            <a:fld id="{A4279261-418E-426E-80D0-F52F60E38A7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0"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41"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048642" name="Date Placeholder 3"/>
          <p:cNvSpPr>
            <a:spLocks noGrp="1"/>
          </p:cNvSpPr>
          <p:nvPr>
            <p:ph type="dt" sz="half" idx="10"/>
          </p:nvPr>
        </p:nvSpPr>
        <p:spPr/>
        <p:txBody>
          <a:bodyPr/>
          <a:lstStyle/>
          <a:p>
            <a:fld id="{52870AFF-F187-4FA6-908E-CD59BF8D9170}" type="datetimeFigureOut">
              <a:rPr lang="en-US" smtClean="0"/>
              <a:t>4/5/2024</a:t>
            </a:fld>
            <a:endParaRPr lang="en-US"/>
          </a:p>
        </p:txBody>
      </p:sp>
      <p:sp>
        <p:nvSpPr>
          <p:cNvPr id="1048643" name="Footer Placeholder 4"/>
          <p:cNvSpPr>
            <a:spLocks noGrp="1"/>
          </p:cNvSpPr>
          <p:nvPr>
            <p:ph type="ftr" sz="quarter" idx="11"/>
          </p:nvPr>
        </p:nvSpPr>
        <p:spPr/>
        <p:txBody>
          <a:bodyPr/>
          <a:lstStyle/>
          <a:p>
            <a:endParaRPr lang="en-US"/>
          </a:p>
        </p:txBody>
      </p:sp>
      <p:sp>
        <p:nvSpPr>
          <p:cNvPr id="1048644" name="Slide Number Placeholder 5"/>
          <p:cNvSpPr>
            <a:spLocks noGrp="1"/>
          </p:cNvSpPr>
          <p:nvPr>
            <p:ph type="sldNum" sz="quarter" idx="12"/>
          </p:nvPr>
        </p:nvSpPr>
        <p:spPr/>
        <p:txBody>
          <a:bodyPr/>
          <a:lstStyle/>
          <a:p>
            <a:fld id="{A4279261-418E-426E-80D0-F52F60E38A7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5" name="Title 1"/>
          <p:cNvSpPr>
            <a:spLocks noGrp="1"/>
          </p:cNvSpPr>
          <p:nvPr>
            <p:ph type="title"/>
          </p:nvPr>
        </p:nvSpPr>
        <p:spPr/>
        <p:txBody>
          <a:bodyPr/>
          <a:lstStyle/>
          <a:p>
            <a:r>
              <a:rPr lang="en-US"/>
              <a:t>Click to edit Master title style</a:t>
            </a:r>
          </a:p>
        </p:txBody>
      </p:sp>
      <p:sp>
        <p:nvSpPr>
          <p:cNvPr id="1048646"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Date Placeholder 4"/>
          <p:cNvSpPr>
            <a:spLocks noGrp="1"/>
          </p:cNvSpPr>
          <p:nvPr>
            <p:ph type="dt" sz="half" idx="10"/>
          </p:nvPr>
        </p:nvSpPr>
        <p:spPr/>
        <p:txBody>
          <a:bodyPr/>
          <a:lstStyle/>
          <a:p>
            <a:fld id="{52870AFF-F187-4FA6-908E-CD59BF8D9170}" type="datetimeFigureOut">
              <a:rPr lang="en-US" smtClean="0"/>
              <a:t>4/5/2024</a:t>
            </a:fld>
            <a:endParaRPr lang="en-US"/>
          </a:p>
        </p:txBody>
      </p:sp>
      <p:sp>
        <p:nvSpPr>
          <p:cNvPr id="1048649" name="Footer Placeholder 5"/>
          <p:cNvSpPr>
            <a:spLocks noGrp="1"/>
          </p:cNvSpPr>
          <p:nvPr>
            <p:ph type="ftr" sz="quarter" idx="11"/>
          </p:nvPr>
        </p:nvSpPr>
        <p:spPr/>
        <p:txBody>
          <a:bodyPr/>
          <a:lstStyle/>
          <a:p>
            <a:endParaRPr lang="en-US"/>
          </a:p>
        </p:txBody>
      </p:sp>
      <p:sp>
        <p:nvSpPr>
          <p:cNvPr id="1048650" name="Slide Number Placeholder 6"/>
          <p:cNvSpPr>
            <a:spLocks noGrp="1"/>
          </p:cNvSpPr>
          <p:nvPr>
            <p:ph type="sldNum" sz="quarter" idx="12"/>
          </p:nvPr>
        </p:nvSpPr>
        <p:spPr/>
        <p:txBody>
          <a:bodyPr/>
          <a:lstStyle/>
          <a:p>
            <a:fld id="{A4279261-418E-426E-80D0-F52F60E38A7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1" name="Title 1"/>
          <p:cNvSpPr>
            <a:spLocks noGrp="1"/>
          </p:cNvSpPr>
          <p:nvPr>
            <p:ph type="title"/>
          </p:nvPr>
        </p:nvSpPr>
        <p:spPr>
          <a:xfrm>
            <a:off x="839788" y="365125"/>
            <a:ext cx="10515600" cy="1325563"/>
          </a:xfrm>
        </p:spPr>
        <p:txBody>
          <a:bodyPr/>
          <a:lstStyle/>
          <a:p>
            <a:r>
              <a:rPr lang="en-US"/>
              <a:t>Click to edit Master title style</a:t>
            </a:r>
          </a:p>
        </p:txBody>
      </p:sp>
      <p:sp>
        <p:nvSpPr>
          <p:cNvPr id="1048652"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3"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5"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Date Placeholder 6"/>
          <p:cNvSpPr>
            <a:spLocks noGrp="1"/>
          </p:cNvSpPr>
          <p:nvPr>
            <p:ph type="dt" sz="half" idx="10"/>
          </p:nvPr>
        </p:nvSpPr>
        <p:spPr/>
        <p:txBody>
          <a:bodyPr/>
          <a:lstStyle/>
          <a:p>
            <a:fld id="{52870AFF-F187-4FA6-908E-CD59BF8D9170}" type="datetimeFigureOut">
              <a:rPr lang="en-US" smtClean="0"/>
              <a:t>4/5/2024</a:t>
            </a:fld>
            <a:endParaRPr lang="en-US"/>
          </a:p>
        </p:txBody>
      </p:sp>
      <p:sp>
        <p:nvSpPr>
          <p:cNvPr id="1048657" name="Footer Placeholder 7"/>
          <p:cNvSpPr>
            <a:spLocks noGrp="1"/>
          </p:cNvSpPr>
          <p:nvPr>
            <p:ph type="ftr" sz="quarter" idx="11"/>
          </p:nvPr>
        </p:nvSpPr>
        <p:spPr/>
        <p:txBody>
          <a:bodyPr/>
          <a:lstStyle/>
          <a:p>
            <a:endParaRPr lang="en-US"/>
          </a:p>
        </p:txBody>
      </p:sp>
      <p:sp>
        <p:nvSpPr>
          <p:cNvPr id="1048658" name="Slide Number Placeholder 8"/>
          <p:cNvSpPr>
            <a:spLocks noGrp="1"/>
          </p:cNvSpPr>
          <p:nvPr>
            <p:ph type="sldNum" sz="quarter" idx="12"/>
          </p:nvPr>
        </p:nvSpPr>
        <p:spPr/>
        <p:txBody>
          <a:bodyPr/>
          <a:lstStyle/>
          <a:p>
            <a:fld id="{A4279261-418E-426E-80D0-F52F60E38A7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0" name="Title 1"/>
          <p:cNvSpPr>
            <a:spLocks noGrp="1"/>
          </p:cNvSpPr>
          <p:nvPr>
            <p:ph type="title"/>
          </p:nvPr>
        </p:nvSpPr>
        <p:spPr/>
        <p:txBody>
          <a:bodyPr/>
          <a:lstStyle/>
          <a:p>
            <a:r>
              <a:rPr lang="en-US"/>
              <a:t>Click to edit Master title style</a:t>
            </a:r>
          </a:p>
        </p:txBody>
      </p:sp>
      <p:sp>
        <p:nvSpPr>
          <p:cNvPr id="1048621" name="Date Placeholder 2"/>
          <p:cNvSpPr>
            <a:spLocks noGrp="1"/>
          </p:cNvSpPr>
          <p:nvPr>
            <p:ph type="dt" sz="half" idx="10"/>
          </p:nvPr>
        </p:nvSpPr>
        <p:spPr/>
        <p:txBody>
          <a:bodyPr/>
          <a:lstStyle/>
          <a:p>
            <a:fld id="{52870AFF-F187-4FA6-908E-CD59BF8D9170}" type="datetimeFigureOut">
              <a:rPr lang="en-US" smtClean="0"/>
              <a:t>4/5/2024</a:t>
            </a:fld>
            <a:endParaRPr lang="en-US"/>
          </a:p>
        </p:txBody>
      </p:sp>
      <p:sp>
        <p:nvSpPr>
          <p:cNvPr id="1048622" name="Footer Placeholder 3"/>
          <p:cNvSpPr>
            <a:spLocks noGrp="1"/>
          </p:cNvSpPr>
          <p:nvPr>
            <p:ph type="ftr" sz="quarter" idx="11"/>
          </p:nvPr>
        </p:nvSpPr>
        <p:spPr/>
        <p:txBody>
          <a:bodyPr/>
          <a:lstStyle/>
          <a:p>
            <a:endParaRPr lang="en-US"/>
          </a:p>
        </p:txBody>
      </p:sp>
      <p:sp>
        <p:nvSpPr>
          <p:cNvPr id="1048623" name="Slide Number Placeholder 4"/>
          <p:cNvSpPr>
            <a:spLocks noGrp="1"/>
          </p:cNvSpPr>
          <p:nvPr>
            <p:ph type="sldNum" sz="quarter" idx="12"/>
          </p:nvPr>
        </p:nvSpPr>
        <p:spPr/>
        <p:txBody>
          <a:bodyPr/>
          <a:lstStyle/>
          <a:p>
            <a:fld id="{A4279261-418E-426E-80D0-F52F60E38A7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9" name="Date Placeholder 1"/>
          <p:cNvSpPr>
            <a:spLocks noGrp="1"/>
          </p:cNvSpPr>
          <p:nvPr>
            <p:ph type="dt" sz="half" idx="10"/>
          </p:nvPr>
        </p:nvSpPr>
        <p:spPr/>
        <p:txBody>
          <a:bodyPr/>
          <a:lstStyle/>
          <a:p>
            <a:fld id="{52870AFF-F187-4FA6-908E-CD59BF8D9170}" type="datetimeFigureOut">
              <a:rPr lang="en-US" smtClean="0"/>
              <a:t>4/5/2024</a:t>
            </a:fld>
            <a:endParaRPr lang="en-US"/>
          </a:p>
        </p:txBody>
      </p:sp>
      <p:sp>
        <p:nvSpPr>
          <p:cNvPr id="1048660" name="Footer Placeholder 2"/>
          <p:cNvSpPr>
            <a:spLocks noGrp="1"/>
          </p:cNvSpPr>
          <p:nvPr>
            <p:ph type="ftr" sz="quarter" idx="11"/>
          </p:nvPr>
        </p:nvSpPr>
        <p:spPr/>
        <p:txBody>
          <a:bodyPr/>
          <a:lstStyle/>
          <a:p>
            <a:endParaRPr lang="en-US"/>
          </a:p>
        </p:txBody>
      </p:sp>
      <p:sp>
        <p:nvSpPr>
          <p:cNvPr id="1048661" name="Slide Number Placeholder 3"/>
          <p:cNvSpPr>
            <a:spLocks noGrp="1"/>
          </p:cNvSpPr>
          <p:nvPr>
            <p:ph type="sldNum" sz="quarter" idx="12"/>
          </p:nvPr>
        </p:nvSpPr>
        <p:spPr/>
        <p:txBody>
          <a:bodyPr/>
          <a:lstStyle/>
          <a:p>
            <a:fld id="{A4279261-418E-426E-80D0-F52F60E38A7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6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5" name="Date Placeholder 4"/>
          <p:cNvSpPr>
            <a:spLocks noGrp="1"/>
          </p:cNvSpPr>
          <p:nvPr>
            <p:ph type="dt" sz="half" idx="10"/>
          </p:nvPr>
        </p:nvSpPr>
        <p:spPr/>
        <p:txBody>
          <a:bodyPr/>
          <a:lstStyle/>
          <a:p>
            <a:fld id="{52870AFF-F187-4FA6-908E-CD59BF8D9170}" type="datetimeFigureOut">
              <a:rPr lang="en-US" smtClean="0"/>
              <a:t>4/5/2024</a:t>
            </a:fld>
            <a:endParaRPr lang="en-US"/>
          </a:p>
        </p:txBody>
      </p:sp>
      <p:sp>
        <p:nvSpPr>
          <p:cNvPr id="1048666" name="Footer Placeholder 5"/>
          <p:cNvSpPr>
            <a:spLocks noGrp="1"/>
          </p:cNvSpPr>
          <p:nvPr>
            <p:ph type="ftr" sz="quarter" idx="11"/>
          </p:nvPr>
        </p:nvSpPr>
        <p:spPr/>
        <p:txBody>
          <a:bodyPr/>
          <a:lstStyle/>
          <a:p>
            <a:endParaRPr lang="en-US"/>
          </a:p>
        </p:txBody>
      </p:sp>
      <p:sp>
        <p:nvSpPr>
          <p:cNvPr id="1048667" name="Slide Number Placeholder 6"/>
          <p:cNvSpPr>
            <a:spLocks noGrp="1"/>
          </p:cNvSpPr>
          <p:nvPr>
            <p:ph type="sldNum" sz="quarter" idx="12"/>
          </p:nvPr>
        </p:nvSpPr>
        <p:spPr/>
        <p:txBody>
          <a:bodyPr/>
          <a:lstStyle/>
          <a:p>
            <a:fld id="{A4279261-418E-426E-80D0-F52F60E38A7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9"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30"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3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2" name="Date Placeholder 4"/>
          <p:cNvSpPr>
            <a:spLocks noGrp="1"/>
          </p:cNvSpPr>
          <p:nvPr>
            <p:ph type="dt" sz="half" idx="10"/>
          </p:nvPr>
        </p:nvSpPr>
        <p:spPr/>
        <p:txBody>
          <a:bodyPr/>
          <a:lstStyle/>
          <a:p>
            <a:fld id="{52870AFF-F187-4FA6-908E-CD59BF8D9170}" type="datetimeFigureOut">
              <a:rPr lang="en-US" smtClean="0"/>
              <a:t>4/5/2024</a:t>
            </a:fld>
            <a:endParaRPr lang="en-US"/>
          </a:p>
        </p:txBody>
      </p:sp>
      <p:sp>
        <p:nvSpPr>
          <p:cNvPr id="1048633" name="Footer Placeholder 5"/>
          <p:cNvSpPr>
            <a:spLocks noGrp="1"/>
          </p:cNvSpPr>
          <p:nvPr>
            <p:ph type="ftr" sz="quarter" idx="11"/>
          </p:nvPr>
        </p:nvSpPr>
        <p:spPr/>
        <p:txBody>
          <a:bodyPr/>
          <a:lstStyle/>
          <a:p>
            <a:endParaRPr lang="en-US"/>
          </a:p>
        </p:txBody>
      </p:sp>
      <p:sp>
        <p:nvSpPr>
          <p:cNvPr id="1048634" name="Slide Number Placeholder 6"/>
          <p:cNvSpPr>
            <a:spLocks noGrp="1"/>
          </p:cNvSpPr>
          <p:nvPr>
            <p:ph type="sldNum" sz="quarter" idx="12"/>
          </p:nvPr>
        </p:nvSpPr>
        <p:spPr/>
        <p:txBody>
          <a:bodyPr/>
          <a:lstStyle/>
          <a:p>
            <a:fld id="{A4279261-418E-426E-80D0-F52F60E38A7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870AFF-F187-4FA6-908E-CD59BF8D9170}" type="datetimeFigureOut">
              <a:rPr lang="en-US" smtClean="0"/>
              <a:t>4/5/2024</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279261-418E-426E-80D0-F52F60E38A7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aborn.pydata.org/" TargetMode="External"/><Relationship Id="rId2" Type="http://schemas.openxmlformats.org/officeDocument/2006/relationships/hyperlink" Target="http://www.kaggle.com/dataset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524000" y="1122363"/>
            <a:ext cx="9144000" cy="1660026"/>
          </a:xfrm>
        </p:spPr>
        <p:txBody>
          <a:bodyPr>
            <a:normAutofit fontScale="90000"/>
          </a:bodyPr>
          <a:lstStyle/>
          <a:p>
            <a:r>
              <a:rPr lang="en-US" b="1" dirty="0">
                <a:solidFill>
                  <a:schemeClr val="accent4"/>
                </a:solidFill>
              </a:rPr>
              <a:t>CAPSTON PROJECT</a:t>
            </a:r>
            <a:br>
              <a:rPr lang="en-US" b="1" dirty="0">
                <a:solidFill>
                  <a:schemeClr val="accent4"/>
                </a:solidFill>
              </a:rPr>
            </a:br>
            <a:r>
              <a:rPr lang="en-US" b="1" dirty="0">
                <a:solidFill>
                  <a:schemeClr val="accent4"/>
                </a:solidFill>
              </a:rPr>
              <a:t>MOVIE RATING ANALYSIS</a:t>
            </a:r>
          </a:p>
        </p:txBody>
      </p:sp>
      <p:sp>
        <p:nvSpPr>
          <p:cNvPr id="1048587" name="Subtitle 2"/>
          <p:cNvSpPr>
            <a:spLocks noGrp="1"/>
          </p:cNvSpPr>
          <p:nvPr>
            <p:ph type="subTitle" idx="1"/>
          </p:nvPr>
        </p:nvSpPr>
        <p:spPr>
          <a:xfrm>
            <a:off x="1828799" y="3316311"/>
            <a:ext cx="10088881" cy="3161219"/>
          </a:xfrm>
        </p:spPr>
        <p:txBody>
          <a:bodyPr>
            <a:normAutofit/>
          </a:bodyPr>
          <a:lstStyle/>
          <a:p>
            <a:r>
              <a:rPr lang="en-US" dirty="0"/>
              <a:t>          </a:t>
            </a:r>
          </a:p>
          <a:p>
            <a:r>
              <a:rPr lang="en-US" dirty="0"/>
              <a:t>  PRESENTED BY</a:t>
            </a:r>
            <a:endParaRPr lang="en-US" dirty="0">
              <a:solidFill>
                <a:schemeClr val="accent2"/>
              </a:solidFill>
            </a:endParaRPr>
          </a:p>
          <a:p>
            <a:r>
              <a:rPr lang="en-US" sz="1800" dirty="0">
                <a:solidFill>
                  <a:schemeClr val="accent5"/>
                </a:solidFill>
              </a:rPr>
              <a:t> </a:t>
            </a:r>
            <a:r>
              <a:rPr lang="en-US" sz="1800" b="1" dirty="0">
                <a:solidFill>
                  <a:schemeClr val="accent4">
                    <a:lumMod val="50000"/>
                  </a:schemeClr>
                </a:solidFill>
              </a:rPr>
              <a:t>NAME   : S.GOPI</a:t>
            </a:r>
            <a:endParaRPr lang="en-US" dirty="0">
              <a:solidFill>
                <a:schemeClr val="accent2"/>
              </a:solidFill>
            </a:endParaRPr>
          </a:p>
          <a:p>
            <a:r>
              <a:rPr lang="en-US" sz="1800" b="1" dirty="0">
                <a:solidFill>
                  <a:schemeClr val="accent4">
                    <a:lumMod val="50000"/>
                  </a:schemeClr>
                </a:solidFill>
              </a:rPr>
              <a:t>                   REG.NO : 510421103005</a:t>
            </a:r>
          </a:p>
          <a:p>
            <a:r>
              <a:rPr lang="en-US" sz="1800" b="1" dirty="0">
                <a:solidFill>
                  <a:schemeClr val="accent4">
                    <a:lumMod val="50000"/>
                  </a:schemeClr>
                </a:solidFill>
              </a:rPr>
              <a:t>                                                YEAR    : III YEAR CIVIL ENGINEERING</a:t>
            </a:r>
            <a:endParaRPr lang="zh-CN" altLang="en-US" dirty="0"/>
          </a:p>
          <a:p>
            <a:r>
              <a:rPr lang="en-US" sz="1800" b="1" dirty="0">
                <a:solidFill>
                  <a:schemeClr val="accent4">
                    <a:lumMod val="50000"/>
                  </a:schemeClr>
                </a:solidFill>
              </a:rPr>
              <a:t>                                                              COLLEGE: ARUNAI ENGINEERING COLLEGE</a:t>
            </a:r>
            <a:endParaRPr lang="zh-CN" altLang="en-US" dirty="0"/>
          </a:p>
          <a:p>
            <a:pPr algn="l"/>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dirty="0">
                <a:solidFill>
                  <a:schemeClr val="accent4"/>
                </a:solidFill>
              </a:rPr>
              <a:t>ALGORITM &amp; DEPLOYMENT </a:t>
            </a:r>
            <a:endParaRPr lang="en-US" dirty="0"/>
          </a:p>
        </p:txBody>
      </p:sp>
      <p:sp>
        <p:nvSpPr>
          <p:cNvPr id="1048610" name="Content Placeholder 2"/>
          <p:cNvSpPr>
            <a:spLocks noGrp="1"/>
          </p:cNvSpPr>
          <p:nvPr>
            <p:ph idx="1"/>
          </p:nvPr>
        </p:nvSpPr>
        <p:spPr/>
        <p:txBody>
          <a:bodyPr>
            <a:normAutofit fontScale="25000" lnSpcReduction="20000"/>
          </a:bodyPr>
          <a:lstStyle/>
          <a:p>
            <a:pPr marL="0" indent="0">
              <a:buNone/>
            </a:pPr>
            <a:r>
              <a:rPr lang="en-US" dirty="0">
                <a:latin typeface="Söhne"/>
              </a:rPr>
              <a:t>                                                                                                                                                                    </a:t>
            </a:r>
            <a:r>
              <a:rPr lang="en-US" sz="9600" b="1" dirty="0">
                <a:latin typeface="Söhne"/>
              </a:rPr>
              <a:t>P</a:t>
            </a:r>
            <a:r>
              <a:rPr lang="en-US" sz="9600" b="1" i="0" dirty="0">
                <a:effectLst/>
                <a:latin typeface="Söhne"/>
              </a:rPr>
              <a:t>rediction process:</a:t>
            </a:r>
          </a:p>
          <a:p>
            <a:pPr marL="0" indent="0" algn="l">
              <a:buNone/>
            </a:pPr>
            <a:r>
              <a:rPr lang="en-US" sz="7200" b="1" i="0" dirty="0">
                <a:effectLst/>
                <a:latin typeface="Söhne"/>
              </a:rPr>
              <a:t>Data Preparation: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 Ensure that the input data for prediction includes relevant information about users and movies. This may include user preferences, movie features (e.g., genre, cast, director), and historical user interactions (e.g., ratings, watch history).</a:t>
            </a:r>
          </a:p>
          <a:p>
            <a:pPr marL="0" indent="0" algn="l">
              <a:buNone/>
            </a:pPr>
            <a:r>
              <a:rPr lang="en-US" sz="7200" b="1" i="0" dirty="0">
                <a:effectLst/>
                <a:latin typeface="Söhne"/>
              </a:rPr>
              <a:t>User and Movie Representation: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Represent users and movies in a suitable format that can be fed into the prediction model. This may involve encoding categorical features, scaling numerical features, or creating user-item interaction matrices.</a:t>
            </a:r>
          </a:p>
          <a:p>
            <a:pPr marL="0" indent="0" algn="l">
              <a:buNone/>
            </a:pPr>
            <a:r>
              <a:rPr lang="en-US" sz="7200" b="1" i="0" dirty="0">
                <a:effectLst/>
                <a:latin typeface="Söhne"/>
              </a:rPr>
              <a:t>Model Selection: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Choose the appropriate prediction model based on the nature of the problem and available data. Commonly used models for movie rating analysis include collaborative filtering, content-based filtering, matrix factorization, and deep learning models.</a:t>
            </a:r>
          </a:p>
          <a:p>
            <a:pPr marL="0" indent="0" algn="l">
              <a:buNone/>
            </a:pPr>
            <a:r>
              <a:rPr lang="en-US" sz="7200" b="1" i="0" dirty="0">
                <a:effectLst/>
                <a:latin typeface="Söhne"/>
              </a:rPr>
              <a:t>Model Prediction:</a:t>
            </a:r>
            <a:endParaRPr lang="en-US" sz="7200" b="0" i="0" dirty="0">
              <a:effectLst/>
              <a:latin typeface="Söhne"/>
            </a:endParaRPr>
          </a:p>
          <a:p>
            <a:pPr algn="l">
              <a:buFont typeface="Arial" panose="020B0604020202020204" pitchFamily="34" charset="0"/>
              <a:buChar char="•"/>
            </a:pPr>
            <a:r>
              <a:rPr lang="en-US" sz="7200" b="0" i="0" dirty="0">
                <a:effectLst/>
                <a:latin typeface="Söhne"/>
              </a:rPr>
              <a:t>Use the trained prediction model to make predictions or recommendations for users and movies.</a:t>
            </a:r>
          </a:p>
          <a:p>
            <a:pPr algn="l">
              <a:buFont typeface="Arial" panose="020B0604020202020204" pitchFamily="34" charset="0"/>
              <a:buChar char="•"/>
            </a:pPr>
            <a:r>
              <a:rPr lang="en-US" sz="7200" b="0" i="0" dirty="0">
                <a:effectLst/>
                <a:latin typeface="Söhne"/>
              </a:rPr>
              <a:t>For collaborative filtering models, predict movie ratings based on similarities between users or items in the dataset.</a:t>
            </a:r>
          </a:p>
          <a:p>
            <a:pPr algn="l">
              <a:buFont typeface="Arial" panose="020B0604020202020204" pitchFamily="34" charset="0"/>
              <a:buChar char="•"/>
            </a:pPr>
            <a:endParaRPr lang="en-US" sz="7200" b="0" i="0" dirty="0">
              <a:effectLst/>
              <a:latin typeface="Söhne"/>
            </a:endParaRPr>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11" name="Rectangle 13"/>
          <p:cNvSpPr>
            <a:spLocks noGrp="1" noRot="1" noChangeAspect="1" noMove="1" noResize="1" noEditPoints="1" noAdjustHandles="1" noChangeArrowheads="1" noChangeShapeType="1" noTextEdit="1"/>
          </p:cNvSpPr>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2" name="Title 1"/>
          <p:cNvSpPr>
            <a:spLocks noGrp="1"/>
          </p:cNvSpPr>
          <p:nvPr>
            <p:ph type="title"/>
          </p:nvPr>
        </p:nvSpPr>
        <p:spPr>
          <a:xfrm>
            <a:off x="838200" y="178615"/>
            <a:ext cx="10515600" cy="1657879"/>
          </a:xfrm>
        </p:spPr>
        <p:txBody>
          <a:bodyPr vert="horz" lIns="91440" tIns="45720" rIns="91440" bIns="45720" rtlCol="0" anchor="ctr">
            <a:normAutofit/>
          </a:bodyPr>
          <a:lstStyle/>
          <a:p>
            <a:r>
              <a:rPr lang="en-US" sz="5200" kern="1200" dirty="0">
                <a:solidFill>
                  <a:schemeClr val="accent4"/>
                </a:solidFill>
                <a:latin typeface="+mj-lt"/>
                <a:ea typeface="+mj-ea"/>
                <a:cs typeface="+mj-cs"/>
              </a:rPr>
              <a:t>RESULT</a:t>
            </a:r>
          </a:p>
        </p:txBody>
      </p:sp>
      <p:pic>
        <p:nvPicPr>
          <p:cNvPr id="2097152" name="Picture 5" descr="A graph with different colored bars  Description automatically generated"/>
          <p:cNvPicPr>
            <a:picLocks noChangeAspect="1"/>
          </p:cNvPicPr>
          <p:nvPr/>
        </p:nvPicPr>
        <p:blipFill rotWithShape="1">
          <a:blip r:embed="rId2"/>
          <a:srcRect t="26881" r="2" b="2"/>
          <a:stretch>
            <a:fillRect/>
          </a:stretch>
        </p:blipFill>
        <p:spPr>
          <a:xfrm>
            <a:off x="198742" y="2028574"/>
            <a:ext cx="3802338" cy="2043469"/>
          </a:xfrm>
          <a:prstGeom prst="rect">
            <a:avLst/>
          </a:prstGeom>
        </p:spPr>
      </p:pic>
      <p:pic>
        <p:nvPicPr>
          <p:cNvPr id="2097153" name="Picture 4" descr="A screenshot of a graph  Description automatically generated"/>
          <p:cNvPicPr>
            <a:picLocks noChangeAspect="1"/>
          </p:cNvPicPr>
          <p:nvPr/>
        </p:nvPicPr>
        <p:blipFill rotWithShape="1">
          <a:blip r:embed="rId3"/>
          <a:srcRect t="28237" r="2" b="18022"/>
          <a:stretch>
            <a:fillRect/>
          </a:stretch>
        </p:blipFill>
        <p:spPr>
          <a:xfrm>
            <a:off x="4208848" y="2028574"/>
            <a:ext cx="3802338" cy="2043469"/>
          </a:xfrm>
          <a:prstGeom prst="rect">
            <a:avLst/>
          </a:prstGeom>
        </p:spPr>
      </p:pic>
      <p:pic>
        <p:nvPicPr>
          <p:cNvPr id="2097154" name="Picture 8" descr="A graph with blue bars and a line  Description automatically generated"/>
          <p:cNvPicPr>
            <a:picLocks noChangeAspect="1"/>
          </p:cNvPicPr>
          <p:nvPr/>
        </p:nvPicPr>
        <p:blipFill rotWithShape="1">
          <a:blip r:embed="rId4" cstate="print"/>
          <a:srcRect t="3601" r="2" b="2"/>
          <a:stretch>
            <a:fillRect/>
          </a:stretch>
        </p:blipFill>
        <p:spPr>
          <a:xfrm>
            <a:off x="8184248" y="2021786"/>
            <a:ext cx="3802338" cy="2043469"/>
          </a:xfrm>
          <a:prstGeom prst="rect">
            <a:avLst/>
          </a:prstGeom>
        </p:spPr>
      </p:pic>
      <p:pic>
        <p:nvPicPr>
          <p:cNvPr id="2097155" name="Picture 6" descr="A graph of a graph  Description automatically generated with medium confidence"/>
          <p:cNvPicPr>
            <a:picLocks noChangeAspect="1"/>
          </p:cNvPicPr>
          <p:nvPr/>
        </p:nvPicPr>
        <p:blipFill rotWithShape="1">
          <a:blip r:embed="rId5" cstate="print"/>
          <a:srcRect l="22270" r="1908" b="3"/>
          <a:stretch>
            <a:fillRect/>
          </a:stretch>
        </p:blipFill>
        <p:spPr>
          <a:xfrm>
            <a:off x="185394" y="4257335"/>
            <a:ext cx="3802338" cy="2043469"/>
          </a:xfrm>
          <a:prstGeom prst="rect">
            <a:avLst/>
          </a:prstGeom>
        </p:spPr>
      </p:pic>
      <p:pic>
        <p:nvPicPr>
          <p:cNvPr id="2097156" name="Picture 7" descr="A graph of a line graph  Description automatically generated with medium confidence"/>
          <p:cNvPicPr>
            <a:picLocks noChangeAspect="1"/>
          </p:cNvPicPr>
          <p:nvPr/>
        </p:nvPicPr>
        <p:blipFill rotWithShape="1">
          <a:blip r:embed="rId6" cstate="print"/>
          <a:srcRect l="24175" r="3" b="3"/>
          <a:stretch>
            <a:fillRect/>
          </a:stretch>
        </p:blipFill>
        <p:spPr>
          <a:xfrm>
            <a:off x="4195500" y="4257335"/>
            <a:ext cx="3802338" cy="2043469"/>
          </a:xfrm>
          <a:prstGeom prst="rect">
            <a:avLst/>
          </a:prstGeom>
        </p:spPr>
      </p:pic>
      <p:pic>
        <p:nvPicPr>
          <p:cNvPr id="2097157" name="Content Placeholder 3" descr="A graph of a graph  Description automatically generated with medium confidence"/>
          <p:cNvPicPr>
            <a:picLocks noGrp="1" noChangeAspect="1"/>
          </p:cNvPicPr>
          <p:nvPr>
            <p:ph idx="1"/>
          </p:nvPr>
        </p:nvPicPr>
        <p:blipFill rotWithShape="1">
          <a:blip r:embed="rId7" cstate="print"/>
          <a:srcRect l="13391" r="10787" b="3"/>
          <a:stretch>
            <a:fillRect/>
          </a:stretch>
        </p:blipFill>
        <p:spPr>
          <a:xfrm>
            <a:off x="8170900" y="4250547"/>
            <a:ext cx="3802338" cy="204346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dirty="0">
                <a:solidFill>
                  <a:schemeClr val="accent4"/>
                </a:solidFill>
              </a:rPr>
              <a:t>CONCLUSION</a:t>
            </a:r>
          </a:p>
        </p:txBody>
      </p:sp>
      <p:sp>
        <p:nvSpPr>
          <p:cNvPr id="1048614" name="Content Placeholder 2"/>
          <p:cNvSpPr>
            <a:spLocks noGrp="1"/>
          </p:cNvSpPr>
          <p:nvPr>
            <p:ph idx="1"/>
          </p:nvPr>
        </p:nvSpPr>
        <p:spPr/>
        <p:txBody>
          <a:bodyPr>
            <a:normAutofit/>
          </a:bodyPr>
          <a:lstStyle/>
          <a:p>
            <a:pPr marL="0" indent="0">
              <a:buNone/>
            </a:pPr>
            <a:r>
              <a:rPr lang="en-US" sz="3200" b="0" i="0" dirty="0">
                <a:effectLst/>
                <a:latin typeface="Söhne"/>
              </a:rPr>
              <a:t>In conclusion, movie rating analysis plays a pivotal role in enhancing the movie-watching experience by providing users with personalized recommendations and valuable insights into movie preferences. Through the utilization of advanced algorithms, data processing techniques, and real-time analytics, movie rating analysis systems have the potential to revolutionize how users discover, explore, and engage with movies.</a:t>
            </a:r>
            <a:endParaRPr lang="en-US" sz="3200"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en-US" dirty="0">
                <a:solidFill>
                  <a:schemeClr val="accent2"/>
                </a:solidFill>
              </a:rPr>
              <a:t>FUTURE SCOPE</a:t>
            </a:r>
          </a:p>
        </p:txBody>
      </p:sp>
      <p:sp>
        <p:nvSpPr>
          <p:cNvPr id="1048616" name="Content Placeholder 2"/>
          <p:cNvSpPr>
            <a:spLocks noGrp="1"/>
          </p:cNvSpPr>
          <p:nvPr>
            <p:ph idx="1"/>
          </p:nvPr>
        </p:nvSpPr>
        <p:spPr/>
        <p:txBody>
          <a:bodyPr>
            <a:normAutofit fontScale="66667" lnSpcReduction="20000"/>
          </a:bodyPr>
          <a:lstStyle/>
          <a:p>
            <a:pPr marL="0" indent="0" algn="l">
              <a:buNone/>
            </a:pPr>
            <a:r>
              <a:rPr lang="en-US" b="1" i="0" dirty="0">
                <a:effectLst/>
                <a:latin typeface="Söhne"/>
              </a:rPr>
              <a:t>Augmented Reality (AR) and Virtual Reality (VR):</a:t>
            </a:r>
            <a:endParaRPr lang="en-US" b="0" i="0" dirty="0">
              <a:effectLst/>
              <a:latin typeface="Söhne"/>
            </a:endParaRPr>
          </a:p>
          <a:p>
            <a:pPr lvl="1"/>
            <a:r>
              <a:rPr lang="en-US" b="0" i="0" dirty="0">
                <a:effectLst/>
                <a:latin typeface="Söhne"/>
              </a:rPr>
              <a:t>Exploring AR and VR technologies to create immersive movie discovery experiences, allowing users to explore virtual movie theaters, watch trailers, and interact with movie posters in real-time.</a:t>
            </a:r>
          </a:p>
          <a:p>
            <a:pPr lvl="1"/>
            <a:r>
              <a:rPr lang="en-US" b="0" i="0" dirty="0">
                <a:effectLst/>
                <a:latin typeface="Söhne"/>
              </a:rPr>
              <a:t>Implementing AR-powered recommendation systems that overlay movie recommendations onto real-world environments based on user preferences and context.</a:t>
            </a:r>
          </a:p>
          <a:p>
            <a:pPr marL="0" indent="0">
              <a:buNone/>
            </a:pPr>
            <a:r>
              <a:rPr lang="en-US" b="1" i="0" dirty="0">
                <a:effectLst/>
                <a:latin typeface="Söhne"/>
              </a:rPr>
              <a:t>Predictive Analytics:</a:t>
            </a:r>
            <a:endParaRPr lang="en-US" b="0" i="0" dirty="0">
              <a:effectLst/>
              <a:latin typeface="Söhne"/>
            </a:endParaRPr>
          </a:p>
          <a:p>
            <a:pPr lvl="1"/>
            <a:r>
              <a:rPr lang="en-US" b="0" i="0" dirty="0">
                <a:effectLst/>
                <a:latin typeface="Söhne"/>
              </a:rPr>
              <a:t>Harnessing predictive analytics techniques to anticipate user preferences and behavior, enabling proactive recommendation strategies that anticipate users' movie interests before they express them explicitly.</a:t>
            </a:r>
          </a:p>
          <a:p>
            <a:pPr lvl="1"/>
            <a:r>
              <a:rPr lang="en-US" b="0" i="0" dirty="0">
                <a:effectLst/>
                <a:latin typeface="Söhne"/>
              </a:rPr>
              <a:t>Integrating predictive models with streaming platforms to personalize content recommendations in real-time as users navigate through their movie-watching journey.</a:t>
            </a:r>
          </a:p>
          <a:p>
            <a:pPr marL="0" indent="0">
              <a:buNone/>
            </a:pPr>
            <a:r>
              <a:rPr lang="en-US" b="1" i="0" dirty="0">
                <a:effectLst/>
                <a:latin typeface="Söhne"/>
              </a:rPr>
              <a:t>Interactive User Interfaces:</a:t>
            </a:r>
            <a:endParaRPr lang="en-US" b="0" i="0" dirty="0">
              <a:effectLst/>
              <a:latin typeface="Söhne"/>
            </a:endParaRPr>
          </a:p>
          <a:p>
            <a:pPr algn="l">
              <a:buFont typeface="Arial" panose="020B0604020202020204" pitchFamily="34" charset="0"/>
              <a:buChar char="•"/>
            </a:pPr>
            <a:r>
              <a:rPr lang="en-US" b="0" i="0" dirty="0">
                <a:effectLst/>
                <a:latin typeface="Söhne"/>
              </a:rPr>
              <a:t>Developing interactive user interfaces that allow users to provide instant feedback on recommended movies, enabling the system to adapt recommendations in real-time based on user reactions and preferences.</a:t>
            </a:r>
          </a:p>
          <a:p>
            <a:pPr algn="l">
              <a:buFont typeface="Arial" panose="020B0604020202020204" pitchFamily="34" charset="0"/>
              <a:buChar char="•"/>
            </a:pPr>
            <a:r>
              <a:rPr lang="en-US" b="0" i="0" dirty="0">
                <a:effectLst/>
                <a:latin typeface="Söhne"/>
              </a:rPr>
              <a:t>Integrating chatbots or virtual assistants to engage with users in real-time, offering personalized recommendations, answering queries, and providing movie-related insights.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p:txBody>
          <a:bodyPr/>
          <a:lstStyle/>
          <a:p>
            <a:r>
              <a:rPr lang="en-US" dirty="0">
                <a:solidFill>
                  <a:schemeClr val="accent4"/>
                </a:solidFill>
              </a:rPr>
              <a:t>REFERENCES</a:t>
            </a:r>
          </a:p>
        </p:txBody>
      </p:sp>
      <p:sp>
        <p:nvSpPr>
          <p:cNvPr id="1048618" name="Content Placeholder 2"/>
          <p:cNvSpPr>
            <a:spLocks noGrp="1"/>
          </p:cNvSpPr>
          <p:nvPr>
            <p:ph idx="1"/>
          </p:nvPr>
        </p:nvSpPr>
        <p:spPr/>
        <p:txBody>
          <a:bodyPr>
            <a:normAutofit/>
          </a:bodyPr>
          <a:lstStyle/>
          <a:p>
            <a:r>
              <a:rPr lang="en-US" sz="2400" u="sng" dirty="0">
                <a:solidFill>
                  <a:schemeClr val="accent6"/>
                </a:solidFill>
                <a:hlinkClick r:id="rId2"/>
              </a:rPr>
              <a:t>http://www.kaggle.com/datasets</a:t>
            </a:r>
            <a:endParaRPr lang="en-US" sz="2400" u="sng" dirty="0">
              <a:solidFill>
                <a:schemeClr val="accent6"/>
              </a:solidFill>
            </a:endParaRPr>
          </a:p>
          <a:p>
            <a:r>
              <a:rPr lang="en-US" sz="2400" u="sng" dirty="0">
                <a:solidFill>
                  <a:schemeClr val="accent6"/>
                </a:solidFill>
              </a:rPr>
              <a:t>http://pandas.pydata.org/pandas-docs/stable/user_guide/index.html</a:t>
            </a:r>
          </a:p>
          <a:p>
            <a:r>
              <a:rPr lang="en-US" sz="2400" u="sng" dirty="0">
                <a:solidFill>
                  <a:schemeClr val="accent6"/>
                </a:solidFill>
                <a:hlinkClick r:id="rId3"/>
              </a:rPr>
              <a:t>http://seaborn.pydata.org/</a:t>
            </a:r>
            <a:endParaRPr lang="en-US" sz="2400" u="sng" dirty="0">
              <a:solidFill>
                <a:schemeClr val="accent6"/>
              </a:solidFill>
            </a:endParaRPr>
          </a:p>
          <a:p>
            <a:r>
              <a:rPr lang="en-US" sz="2400" u="sng" dirty="0">
                <a:solidFill>
                  <a:schemeClr val="accent6"/>
                </a:solidFill>
              </a:rPr>
              <a:t>http://matplotlib.org/stable/contents.html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2"/>
          <p:cNvSpPr>
            <a:spLocks noGrp="1"/>
          </p:cNvSpPr>
          <p:nvPr>
            <p:ph idx="1"/>
          </p:nvPr>
        </p:nvSpPr>
        <p:spPr>
          <a:xfrm>
            <a:off x="838200" y="3038475"/>
            <a:ext cx="10515600" cy="2028825"/>
          </a:xfrm>
        </p:spPr>
        <p:txBody>
          <a:bodyPr>
            <a:normAutofit/>
          </a:bodyPr>
          <a:lstStyle/>
          <a:p>
            <a:pPr marL="0" indent="0">
              <a:buNone/>
            </a:pPr>
            <a:r>
              <a:rPr lang="en-US" sz="9600" dirty="0">
                <a:solidFill>
                  <a:schemeClr val="accent2">
                    <a:lumMod val="50000"/>
                  </a:schemeClr>
                </a:solidFill>
              </a:rPr>
              <a:t>        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lstStyle/>
          <a:p>
            <a:r>
              <a:rPr lang="en-US" dirty="0">
                <a:solidFill>
                  <a:schemeClr val="accent4"/>
                </a:solidFill>
              </a:rPr>
              <a:t>OUTLINE </a:t>
            </a:r>
          </a:p>
        </p:txBody>
      </p:sp>
      <p:sp>
        <p:nvSpPr>
          <p:cNvPr id="1048594" name="Content Placeholder 2"/>
          <p:cNvSpPr>
            <a:spLocks noGrp="1"/>
          </p:cNvSpPr>
          <p:nvPr>
            <p:ph idx="1"/>
          </p:nvPr>
        </p:nvSpPr>
        <p:spPr/>
        <p:txBody>
          <a:bodyPr/>
          <a:lstStyle/>
          <a:p>
            <a:r>
              <a:rPr lang="en-US" dirty="0"/>
              <a:t>Problem statement </a:t>
            </a:r>
          </a:p>
          <a:p>
            <a:r>
              <a:rPr lang="en-US" dirty="0"/>
              <a:t>Proposed System/Solution </a:t>
            </a:r>
          </a:p>
          <a:p>
            <a:r>
              <a:rPr lang="en-US" dirty="0"/>
              <a:t>System Development Approach</a:t>
            </a:r>
          </a:p>
          <a:p>
            <a:r>
              <a:rPr lang="en-US" dirty="0"/>
              <a:t>Algorithm &amp; Deployment</a:t>
            </a:r>
          </a:p>
          <a:p>
            <a:r>
              <a:rPr lang="en-US" dirty="0"/>
              <a:t>Result</a:t>
            </a:r>
          </a:p>
          <a:p>
            <a:r>
              <a:rPr lang="en-US" dirty="0"/>
              <a:t>Conclusion</a:t>
            </a:r>
          </a:p>
          <a:p>
            <a:r>
              <a:rPr lang="en-US" dirty="0"/>
              <a:t>Future Scope</a:t>
            </a:r>
          </a:p>
          <a:p>
            <a:r>
              <a:rPr lang="en-US" dirty="0"/>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lstStyle/>
          <a:p>
            <a:r>
              <a:rPr lang="en-US" dirty="0">
                <a:solidFill>
                  <a:schemeClr val="accent2"/>
                </a:solidFill>
              </a:rPr>
              <a:t>PROBLEM STATEMENT</a:t>
            </a:r>
          </a:p>
        </p:txBody>
      </p:sp>
      <p:sp>
        <p:nvSpPr>
          <p:cNvPr id="1048596" name="Content Placeholder 2"/>
          <p:cNvSpPr>
            <a:spLocks noGrp="1"/>
          </p:cNvSpPr>
          <p:nvPr>
            <p:ph idx="1"/>
          </p:nvPr>
        </p:nvSpPr>
        <p:spPr/>
        <p:txBody>
          <a:bodyPr>
            <a:normAutofit lnSpcReduction="10000"/>
          </a:bodyPr>
          <a:lstStyle/>
          <a:p>
            <a:pPr marL="0" indent="0">
              <a:buNone/>
            </a:pPr>
            <a:r>
              <a:rPr lang="en-US" b="0" i="0" dirty="0">
                <a:effectLst/>
                <a:latin typeface="Söhne"/>
              </a:rPr>
              <a:t>          Users face difficulty discerning the authenticity and accuracy of movie ratings due to various factors such as fake reviews, biased ratings, and manipulation of rating systems. This leads to skepticism and uncertainty regarding the true quality of movies.</a:t>
            </a:r>
          </a:p>
          <a:p>
            <a:pPr marL="0" indent="0">
              <a:buNone/>
            </a:pPr>
            <a:endParaRPr lang="en-US" dirty="0">
              <a:latin typeface="Söhne"/>
            </a:endParaRPr>
          </a:p>
          <a:p>
            <a:pPr marL="0" indent="0">
              <a:buNone/>
            </a:pPr>
            <a:r>
              <a:rPr lang="en-US" b="0" i="0" dirty="0">
                <a:effectLst/>
                <a:latin typeface="Söhne"/>
              </a:rPr>
              <a:t>Current recommendation systems often lack personalization, providing generic suggestions based on limited criteria such as genre or popularity. This results in suboptimal movie-watching experiences as users struggle to find content aligned with their unique preferences and tastes.</a:t>
            </a:r>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dirty="0">
                <a:solidFill>
                  <a:schemeClr val="accent2"/>
                </a:solidFill>
              </a:rPr>
              <a:t>PROPOSED SOLUTION</a:t>
            </a:r>
          </a:p>
        </p:txBody>
      </p:sp>
      <p:sp>
        <p:nvSpPr>
          <p:cNvPr id="1048598" name="Content Placeholder 2"/>
          <p:cNvSpPr>
            <a:spLocks noGrp="1"/>
          </p:cNvSpPr>
          <p:nvPr>
            <p:ph idx="1"/>
          </p:nvPr>
        </p:nvSpPr>
        <p:spPr/>
        <p:txBody>
          <a:bodyPr>
            <a:normAutofit fontScale="82143" lnSpcReduction="20000"/>
          </a:bodyPr>
          <a:lstStyle/>
          <a:p>
            <a:pPr algn="l">
              <a:buFont typeface="Arial" panose="020B0604020202020204" pitchFamily="34" charset="0"/>
              <a:buChar char="•"/>
            </a:pPr>
            <a:r>
              <a:rPr lang="en-US" b="0" i="0" dirty="0">
                <a:effectLst/>
                <a:latin typeface="Söhne"/>
              </a:rPr>
              <a:t>Implement robust algorithms to detect and filter out fake or manipulated ratings.</a:t>
            </a:r>
          </a:p>
          <a:p>
            <a:pPr algn="l">
              <a:buFont typeface="Arial" panose="020B0604020202020204" pitchFamily="34" charset="0"/>
              <a:buChar char="•"/>
            </a:pPr>
            <a:r>
              <a:rPr lang="en-US" b="0" i="0" dirty="0">
                <a:effectLst/>
                <a:latin typeface="Söhne"/>
              </a:rPr>
              <a:t>Utilize cross-platform comparison and data integrity checks to ensure rating authenticity.</a:t>
            </a:r>
          </a:p>
          <a:p>
            <a:pPr algn="l">
              <a:buFont typeface="Arial" panose="020B0604020202020204" pitchFamily="34" charset="0"/>
              <a:buChar char="•"/>
            </a:pPr>
            <a:r>
              <a:rPr lang="en-US" b="0" i="0" dirty="0">
                <a:effectLst/>
                <a:latin typeface="Söhne"/>
              </a:rPr>
              <a:t>Introduce user feedback mechanisms to report suspicious ratings and enhance transparency.</a:t>
            </a:r>
          </a:p>
          <a:p>
            <a:pPr algn="l">
              <a:buFont typeface="Arial" panose="020B0604020202020204" pitchFamily="34" charset="0"/>
              <a:buChar char="•"/>
            </a:pPr>
            <a:r>
              <a:rPr lang="en-US" b="0" i="0" dirty="0">
                <a:effectLst/>
                <a:latin typeface="Söhne"/>
              </a:rPr>
              <a:t>Develop advanced user profiling techniques based on historical ratings, viewing history, and explicit user preferences.</a:t>
            </a:r>
          </a:p>
          <a:p>
            <a:pPr algn="l">
              <a:buFont typeface="Arial" panose="020B0604020202020204" pitchFamily="34" charset="0"/>
              <a:buChar char="•"/>
            </a:pPr>
            <a:r>
              <a:rPr lang="en-US" b="0" i="0" dirty="0">
                <a:effectLst/>
                <a:latin typeface="Söhne"/>
              </a:rPr>
              <a:t>Utilize collaborative filtering, content-based filtering, and hybrid approaches to provide personalized movie recommendations.</a:t>
            </a:r>
          </a:p>
          <a:p>
            <a:pPr algn="l">
              <a:buFont typeface="Arial" panose="020B0604020202020204" pitchFamily="34" charset="0"/>
              <a:buChar char="•"/>
            </a:pPr>
            <a:r>
              <a:rPr lang="en-US" b="0" i="0" dirty="0">
                <a:effectLst/>
                <a:latin typeface="Söhne"/>
              </a:rPr>
              <a:t>Incorporate context-aware recommendation strategies to account for diverse user preferences and viewing contexts.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dirty="0">
                <a:solidFill>
                  <a:schemeClr val="accent3"/>
                </a:solidFill>
              </a:rPr>
              <a:t>SYSTEM APPROACH</a:t>
            </a:r>
          </a:p>
        </p:txBody>
      </p:sp>
      <p:sp>
        <p:nvSpPr>
          <p:cNvPr id="1048600" name="Content Placeholder 2"/>
          <p:cNvSpPr>
            <a:spLocks noGrp="1"/>
          </p:cNvSpPr>
          <p:nvPr>
            <p:ph idx="1"/>
          </p:nvPr>
        </p:nvSpPr>
        <p:spPr/>
        <p:txBody>
          <a:bodyPr>
            <a:normAutofit fontScale="41667" lnSpcReduction="20000"/>
          </a:bodyPr>
          <a:lstStyle/>
          <a:p>
            <a:r>
              <a:rPr lang="en-US" sz="5900" dirty="0"/>
              <a:t>System Requirement </a:t>
            </a:r>
          </a:p>
          <a:p>
            <a:endParaRPr lang="en-US" sz="3800" dirty="0"/>
          </a:p>
          <a:p>
            <a:pPr algn="l"/>
            <a:r>
              <a:rPr lang="en-US" sz="5000" b="1" i="0" dirty="0">
                <a:effectLst/>
                <a:latin typeface="Söhne"/>
              </a:rPr>
              <a:t>Hardware :</a:t>
            </a:r>
          </a:p>
          <a:p>
            <a:pPr algn="l"/>
            <a:endParaRPr lang="en-US" b="0" i="0" dirty="0">
              <a:effectLst/>
              <a:latin typeface="Söhne"/>
            </a:endParaRPr>
          </a:p>
          <a:p>
            <a:pPr lvl="1"/>
            <a:r>
              <a:rPr lang="en-US" sz="4200" b="0" i="0" dirty="0">
                <a:effectLst/>
                <a:latin typeface="Söhne"/>
              </a:rPr>
              <a:t>High-performance servers to handle data processing, analysis, and storage.</a:t>
            </a:r>
          </a:p>
          <a:p>
            <a:pPr lvl="1"/>
            <a:r>
              <a:rPr lang="en-US" sz="4200" b="0" i="0" dirty="0">
                <a:effectLst/>
                <a:latin typeface="Söhne"/>
              </a:rPr>
              <a:t>Multi-core processors (e.g., Intel Xeon) for parallel processing of large datasets.</a:t>
            </a:r>
          </a:p>
          <a:p>
            <a:pPr lvl="1"/>
            <a:r>
              <a:rPr lang="en-US" sz="4200" b="0" i="0" dirty="0">
                <a:effectLst/>
                <a:latin typeface="Söhne"/>
              </a:rPr>
              <a:t>Sufficient RAM (Random Access Memory) to accommodate data processing and analysis tasks efficiently.</a:t>
            </a:r>
            <a:endParaRPr lang="en-US" b="0" i="0" dirty="0">
              <a:effectLst/>
              <a:latin typeface="Söhne"/>
            </a:endParaRPr>
          </a:p>
          <a:p>
            <a:pPr algn="l"/>
            <a:r>
              <a:rPr lang="en-US" sz="5000" b="1" i="0" dirty="0">
                <a:effectLst/>
                <a:latin typeface="Söhne"/>
              </a:rPr>
              <a:t>Software :</a:t>
            </a:r>
            <a:endParaRPr lang="en-US" sz="5000" b="0" i="0" dirty="0">
              <a:effectLst/>
              <a:latin typeface="Söhne"/>
            </a:endParaRPr>
          </a:p>
          <a:p>
            <a:pPr marL="0" indent="0" algn="l">
              <a:buNone/>
            </a:pPr>
            <a:endParaRPr lang="en-US" b="0" i="0" dirty="0">
              <a:effectLst/>
              <a:latin typeface="Söhne"/>
            </a:endParaRPr>
          </a:p>
          <a:p>
            <a:pPr lvl="1"/>
            <a:r>
              <a:rPr lang="en-US" sz="4200" b="0" i="0" dirty="0">
                <a:effectLst/>
                <a:latin typeface="Söhne"/>
              </a:rPr>
              <a:t>Server-grade operating systems such as Linux (e.g., Ubuntu Server, CentOS) or Windows Server for hosting the movie rating analysis system.</a:t>
            </a:r>
          </a:p>
          <a:p>
            <a:pPr lvl="1"/>
            <a:r>
              <a:rPr lang="en-US" sz="4200" b="0" i="0" dirty="0">
                <a:effectLst/>
                <a:latin typeface="Söhne"/>
              </a:rPr>
              <a:t>Client devices may use various operating systems (e.g., Windows, macOS, Linux, Android, iOS) to access the system through web interfaces or applications.</a:t>
            </a:r>
          </a:p>
          <a:p>
            <a:pPr lvl="1"/>
            <a:r>
              <a:rPr lang="en-US" sz="4200" b="0" i="0" dirty="0">
                <a:effectLst/>
                <a:latin typeface="Söhne"/>
              </a:rPr>
              <a:t>Relational Database Management System (RDBMS) such as MySQL, PostgreSQL, or MariaDB for storing structured movie data.</a:t>
            </a:r>
          </a:p>
          <a:p>
            <a:pPr marL="457200" lvl="1" indent="0" algn="l">
              <a:buNone/>
            </a:pPr>
            <a:endParaRPr lang="en-US" b="0" i="0" dirty="0">
              <a:effectLst/>
              <a:latin typeface="Söhne"/>
            </a:endParaRPr>
          </a:p>
          <a:p>
            <a:pPr marL="742950" lvl="1" indent="-285750" algn="l">
              <a:buFont typeface="+mj-lt"/>
              <a:buAutoNum type="arabicPeriod"/>
            </a:pPr>
            <a:endParaRPr lang="en-US" b="0" i="0" dirty="0">
              <a:effectLst/>
              <a:latin typeface="Söhne"/>
            </a:endParaRPr>
          </a:p>
          <a:p>
            <a:pPr marL="742950" lvl="1" indent="-285750" algn="l">
              <a:buFont typeface="+mj-lt"/>
              <a:buAutoNum type="arabicPeriod"/>
            </a:pPr>
            <a:endParaRPr lang="en-US" b="0" i="0" dirty="0">
              <a:effectLst/>
              <a:latin typeface="Söhne"/>
            </a:endParaRP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dirty="0">
                <a:solidFill>
                  <a:schemeClr val="accent1"/>
                </a:solidFill>
              </a:rPr>
              <a:t>SYSTEM APPROACH –CONT.</a:t>
            </a:r>
          </a:p>
        </p:txBody>
      </p:sp>
      <p:sp>
        <p:nvSpPr>
          <p:cNvPr id="1048602" name="Content Placeholder 2"/>
          <p:cNvSpPr>
            <a:spLocks noGrp="1"/>
          </p:cNvSpPr>
          <p:nvPr>
            <p:ph idx="1"/>
          </p:nvPr>
        </p:nvSpPr>
        <p:spPr/>
        <p:txBody>
          <a:bodyPr>
            <a:normAutofit fontScale="91667" lnSpcReduction="10000"/>
          </a:bodyPr>
          <a:lstStyle/>
          <a:p>
            <a:pPr marL="0" indent="0">
              <a:buNone/>
            </a:pPr>
            <a:r>
              <a:rPr lang="en-US" dirty="0"/>
              <a:t> Library Requirement :</a:t>
            </a:r>
          </a:p>
          <a:p>
            <a:pPr algn="l">
              <a:buFont typeface="+mj-lt"/>
              <a:buAutoNum type="arabicPeriod"/>
            </a:pPr>
            <a:r>
              <a:rPr lang="en-US" b="1" i="0" dirty="0">
                <a:effectLst/>
                <a:latin typeface="Söhne"/>
              </a:rPr>
              <a:t>Data Collection and Processing:</a:t>
            </a:r>
            <a:endParaRPr lang="en-US" b="0" i="0" dirty="0">
              <a:effectLst/>
              <a:latin typeface="Söhne"/>
            </a:endParaRPr>
          </a:p>
          <a:p>
            <a:pPr marL="742950" lvl="1" indent="-285750" algn="l">
              <a:buFont typeface="+mj-lt"/>
              <a:buAutoNum type="arabicPeriod"/>
            </a:pPr>
            <a:r>
              <a:rPr lang="en-US" b="1" i="0" dirty="0">
                <a:effectLst/>
                <a:latin typeface="Söhne"/>
              </a:rPr>
              <a:t>Pandas:</a:t>
            </a:r>
            <a:r>
              <a:rPr lang="en-US" b="0" i="0" dirty="0">
                <a:effectLst/>
                <a:latin typeface="Söhne"/>
              </a:rPr>
              <a:t> For data manipulation and analysis, such as cleaning and organizing collected movie data.</a:t>
            </a:r>
          </a:p>
          <a:p>
            <a:pPr marL="742950" lvl="1" indent="-285750" algn="l">
              <a:buFont typeface="+mj-lt"/>
              <a:buAutoNum type="arabicPeriod"/>
            </a:pPr>
            <a:r>
              <a:rPr lang="en-US" b="1" i="0" dirty="0">
                <a:effectLst/>
                <a:latin typeface="Söhne"/>
              </a:rPr>
              <a:t>NumPy:</a:t>
            </a:r>
            <a:r>
              <a:rPr lang="en-US" b="0" i="0" dirty="0">
                <a:effectLst/>
                <a:latin typeface="Söhne"/>
              </a:rPr>
              <a:t> For numerical computing tasks that may arise during data preprocessing.</a:t>
            </a:r>
          </a:p>
          <a:p>
            <a:pPr algn="l">
              <a:buFont typeface="+mj-lt"/>
              <a:buAutoNum type="arabicPeriod"/>
            </a:pPr>
            <a:r>
              <a:rPr lang="en-US" b="1" i="0" dirty="0">
                <a:effectLst/>
                <a:latin typeface="Söhne"/>
              </a:rPr>
              <a:t>Rating Verification and Authenticity:</a:t>
            </a:r>
            <a:endParaRPr lang="en-US" b="0" i="0" dirty="0">
              <a:effectLst/>
              <a:latin typeface="Söhne"/>
            </a:endParaRPr>
          </a:p>
          <a:p>
            <a:pPr marL="742950" lvl="1" indent="-285750" algn="l">
              <a:buFont typeface="+mj-lt"/>
              <a:buAutoNum type="arabicPeriod"/>
            </a:pPr>
            <a:r>
              <a:rPr lang="en-US" b="1" i="0" dirty="0">
                <a:effectLst/>
                <a:latin typeface="Söhne"/>
              </a:rPr>
              <a:t>Scikit-learn:</a:t>
            </a:r>
            <a:r>
              <a:rPr lang="en-US" b="0" i="0" dirty="0">
                <a:effectLst/>
                <a:latin typeface="Söhne"/>
              </a:rPr>
              <a:t> For implementing machine learning models for detecting fake or manipulated ratings.</a:t>
            </a:r>
          </a:p>
          <a:p>
            <a:pPr marL="742950" lvl="1" indent="-285750" algn="l">
              <a:buFont typeface="+mj-lt"/>
              <a:buAutoNum type="arabicPeriod"/>
            </a:pPr>
            <a:r>
              <a:rPr lang="en-US" b="1" i="0" dirty="0">
                <a:effectLst/>
                <a:latin typeface="Söhne"/>
              </a:rPr>
              <a:t>NLTK (Natural Language Toolkit):</a:t>
            </a:r>
            <a:r>
              <a:rPr lang="en-US" b="0" i="0" dirty="0">
                <a:effectLst/>
                <a:latin typeface="Söhne"/>
              </a:rPr>
              <a:t> For text processing and sentiment analysis to identify biased or misleading reviews.</a:t>
            </a:r>
          </a:p>
          <a:p>
            <a:pPr marL="742950" lvl="1" indent="-285750" algn="l">
              <a:buFont typeface="+mj-lt"/>
              <a:buAutoNum type="arabicPeriod"/>
            </a:pPr>
            <a:r>
              <a:rPr lang="en-US" b="1" i="0" dirty="0">
                <a:effectLst/>
                <a:latin typeface="Söhne"/>
              </a:rPr>
              <a:t>Matplotlib or Seaborn:</a:t>
            </a:r>
            <a:r>
              <a:rPr lang="en-US" b="0" i="0" dirty="0">
                <a:effectLst/>
                <a:latin typeface="Söhne"/>
              </a:rPr>
              <a:t> For visualizing patterns and anomalies in rating data</a:t>
            </a:r>
            <a:r>
              <a:rPr lang="en-US" b="0" i="0" dirty="0">
                <a:solidFill>
                  <a:srgbClr val="ECECEC"/>
                </a:solidFill>
                <a:effectLst/>
                <a:latin typeface="Söhne"/>
              </a:rPr>
              <a:t>.</a:t>
            </a: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dirty="0">
                <a:solidFill>
                  <a:schemeClr val="accent4"/>
                </a:solidFill>
              </a:rPr>
              <a:t>ALGORITM &amp; DEPLOYMENT </a:t>
            </a:r>
            <a:endParaRPr lang="en-US" dirty="0"/>
          </a:p>
        </p:txBody>
      </p:sp>
      <p:sp>
        <p:nvSpPr>
          <p:cNvPr id="1048604" name="Content Placeholder 2"/>
          <p:cNvSpPr>
            <a:spLocks noGrp="1"/>
          </p:cNvSpPr>
          <p:nvPr>
            <p:ph idx="1"/>
          </p:nvPr>
        </p:nvSpPr>
        <p:spPr>
          <a:xfrm>
            <a:off x="838200" y="1690688"/>
            <a:ext cx="10515600" cy="4802187"/>
          </a:xfrm>
        </p:spPr>
        <p:txBody>
          <a:bodyPr>
            <a:normAutofit fontScale="67857" lnSpcReduction="20000"/>
          </a:bodyPr>
          <a:lstStyle/>
          <a:p>
            <a:pPr marL="0" indent="0" algn="l">
              <a:buNone/>
            </a:pPr>
            <a:r>
              <a:rPr lang="en-US" b="1" i="0" dirty="0">
                <a:effectLst/>
                <a:latin typeface="Söhne"/>
              </a:rPr>
              <a:t>                                                  </a:t>
            </a:r>
            <a:r>
              <a:rPr lang="en-US" sz="3800" b="1" i="0" dirty="0">
                <a:effectLst/>
                <a:latin typeface="Söhne"/>
              </a:rPr>
              <a:t>Algorithm Selection :</a:t>
            </a:r>
            <a:endParaRPr lang="en-US" sz="3800" b="0" i="0" dirty="0">
              <a:effectLst/>
              <a:latin typeface="Söhne"/>
            </a:endParaRPr>
          </a:p>
          <a:p>
            <a:pPr algn="l">
              <a:buFont typeface="Arial" panose="020B0604020202020204" pitchFamily="34" charset="0"/>
              <a:buChar char="•"/>
            </a:pPr>
            <a:r>
              <a:rPr lang="en-US" b="1" i="0" dirty="0">
                <a:effectLst/>
                <a:latin typeface="Söhne"/>
              </a:rPr>
              <a:t>Data Availability:</a:t>
            </a:r>
          </a:p>
          <a:p>
            <a:pPr algn="l">
              <a:buFont typeface="Arial" panose="020B0604020202020204" pitchFamily="34" charset="0"/>
              <a:buChar char="•"/>
            </a:pPr>
            <a:r>
              <a:rPr lang="en-US" b="0" i="0" dirty="0">
                <a:effectLst/>
                <a:latin typeface="Söhne"/>
              </a:rPr>
              <a:t> Consider the availability and quality of data (e.g., user-item interactions, item features) when selecting algorithms.</a:t>
            </a:r>
          </a:p>
          <a:p>
            <a:pPr algn="l">
              <a:buFont typeface="Arial" panose="020B0604020202020204" pitchFamily="34" charset="0"/>
              <a:buChar char="•"/>
            </a:pPr>
            <a:r>
              <a:rPr lang="en-US" b="1" i="0" dirty="0">
                <a:effectLst/>
                <a:latin typeface="Söhne"/>
              </a:rPr>
              <a:t>System Requirements:</a:t>
            </a:r>
            <a:r>
              <a:rPr lang="en-US" b="0" i="0" dirty="0">
                <a:effectLst/>
                <a:latin typeface="Söhne"/>
              </a:rPr>
              <a:t> </a:t>
            </a:r>
          </a:p>
          <a:p>
            <a:pPr algn="l">
              <a:buFont typeface="Arial" panose="020B0604020202020204" pitchFamily="34" charset="0"/>
              <a:buChar char="•"/>
            </a:pPr>
            <a:r>
              <a:rPr lang="en-US" b="0" i="0" dirty="0">
                <a:effectLst/>
                <a:latin typeface="Söhne"/>
              </a:rPr>
              <a:t>Assess computational resources, scalability, and real-time performance requirements of the system.</a:t>
            </a:r>
          </a:p>
          <a:p>
            <a:pPr algn="l">
              <a:buFont typeface="Arial" panose="020B0604020202020204" pitchFamily="34" charset="0"/>
              <a:buChar char="•"/>
            </a:pPr>
            <a:r>
              <a:rPr lang="en-US" b="1" i="0" dirty="0">
                <a:effectLst/>
                <a:latin typeface="Söhne"/>
              </a:rPr>
              <a:t>User Experience:</a:t>
            </a:r>
          </a:p>
          <a:p>
            <a:pPr algn="l">
              <a:buFont typeface="Arial" panose="020B0604020202020204" pitchFamily="34" charset="0"/>
              <a:buChar char="•"/>
            </a:pPr>
            <a:r>
              <a:rPr lang="en-US" b="0" i="0" dirty="0">
                <a:effectLst/>
                <a:latin typeface="Söhne"/>
              </a:rPr>
              <a:t> Choose algorithms that provide personalized and diverse recommendations to enhance the user experience.</a:t>
            </a:r>
          </a:p>
          <a:p>
            <a:pPr algn="l">
              <a:buFont typeface="Arial" panose="020B0604020202020204" pitchFamily="34" charset="0"/>
              <a:buChar char="•"/>
            </a:pPr>
            <a:r>
              <a:rPr lang="en-US" b="1" i="0" dirty="0">
                <a:effectLst/>
                <a:latin typeface="Söhne"/>
              </a:rPr>
              <a:t>Evaluation Metrics:</a:t>
            </a:r>
          </a:p>
          <a:p>
            <a:pPr algn="l">
              <a:buFont typeface="Arial" panose="020B0604020202020204" pitchFamily="34" charset="0"/>
              <a:buChar char="•"/>
            </a:pPr>
            <a:r>
              <a:rPr lang="en-US" b="0" i="0" dirty="0">
                <a:effectLst/>
                <a:latin typeface="Söhne"/>
              </a:rPr>
              <a:t> Select algorithms based on performance metrics such as accuracy, coverage, and novelty.</a:t>
            </a:r>
          </a:p>
          <a:p>
            <a:pPr algn="l">
              <a:buFont typeface="Arial" panose="020B0604020202020204" pitchFamily="34" charset="0"/>
              <a:buChar char="•"/>
            </a:pPr>
            <a:r>
              <a:rPr lang="en-US" b="1" i="0" dirty="0">
                <a:effectLst/>
                <a:latin typeface="Söhne"/>
              </a:rPr>
              <a:t>Integration:</a:t>
            </a:r>
          </a:p>
          <a:p>
            <a:pPr algn="l">
              <a:buFont typeface="Arial" panose="020B0604020202020204" pitchFamily="34" charset="0"/>
              <a:buChar char="•"/>
            </a:pPr>
            <a:r>
              <a:rPr lang="en-US" b="0" i="0" dirty="0">
                <a:effectLst/>
                <a:latin typeface="Söhne"/>
              </a:rPr>
              <a:t> Ensure seamless integration with other system components such as data pipelines, user interfaces, and feedback mechanisms.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dirty="0">
                <a:solidFill>
                  <a:schemeClr val="accent4"/>
                </a:solidFill>
              </a:rPr>
              <a:t>ALGORITM &amp; DEPLOYMENT </a:t>
            </a:r>
          </a:p>
        </p:txBody>
      </p:sp>
      <p:sp>
        <p:nvSpPr>
          <p:cNvPr id="1048606" name="Content Placeholder 2"/>
          <p:cNvSpPr>
            <a:spLocks noGrp="1"/>
          </p:cNvSpPr>
          <p:nvPr>
            <p:ph idx="1"/>
          </p:nvPr>
        </p:nvSpPr>
        <p:spPr/>
        <p:txBody>
          <a:bodyPr>
            <a:normAutofit fontScale="58333" lnSpcReduction="20000"/>
          </a:bodyPr>
          <a:lstStyle/>
          <a:p>
            <a:r>
              <a:rPr lang="en-US" sz="5100" dirty="0"/>
              <a:t>                                                  Data Input</a:t>
            </a:r>
          </a:p>
          <a:p>
            <a:pPr algn="l">
              <a:buFont typeface="+mj-lt"/>
              <a:buAutoNum type="arabicPeriod"/>
            </a:pPr>
            <a:r>
              <a:rPr lang="en-US" b="1" i="0" dirty="0">
                <a:effectLst/>
                <a:latin typeface="Söhne"/>
              </a:rPr>
              <a:t>Data Collection:</a:t>
            </a:r>
            <a:endParaRPr lang="en-US" b="0" i="0" dirty="0">
              <a:effectLst/>
              <a:latin typeface="Söhne"/>
            </a:endParaRPr>
          </a:p>
          <a:p>
            <a:pPr marL="742950" lvl="1" indent="-285750" algn="l">
              <a:buFont typeface="+mj-lt"/>
              <a:buAutoNum type="arabicPeriod"/>
            </a:pPr>
            <a:r>
              <a:rPr lang="en-US" b="0" i="0" dirty="0">
                <a:effectLst/>
                <a:latin typeface="Söhne"/>
              </a:rPr>
              <a:t>The system starts by collecting movie data from various sources such as APIs (e.g., IMDb, TMDB) and web scraping techniques.</a:t>
            </a:r>
          </a:p>
          <a:p>
            <a:pPr marL="742950" lvl="1" indent="-285750" algn="l">
              <a:buFont typeface="+mj-lt"/>
              <a:buAutoNum type="arabicPeriod"/>
            </a:pPr>
            <a:r>
              <a:rPr lang="en-US" b="0" i="0" dirty="0">
                <a:effectLst/>
                <a:latin typeface="Söhne"/>
              </a:rPr>
              <a:t>Data collection involves retrieving information such as movie titles, ratings, reviews, genres, cast, crew, release dates, and box office performance.</a:t>
            </a:r>
          </a:p>
          <a:p>
            <a:pPr algn="l">
              <a:buFont typeface="+mj-lt"/>
              <a:buAutoNum type="arabicPeriod"/>
            </a:pPr>
            <a:r>
              <a:rPr lang="en-US" b="1" i="0" dirty="0">
                <a:effectLst/>
                <a:latin typeface="Söhne"/>
              </a:rPr>
              <a:t>Data Preprocessing:</a:t>
            </a:r>
            <a:endParaRPr lang="en-US" b="0" i="0" dirty="0">
              <a:effectLst/>
              <a:latin typeface="Söhne"/>
            </a:endParaRPr>
          </a:p>
          <a:p>
            <a:pPr marL="742950" lvl="1" indent="-285750" algn="l">
              <a:buFont typeface="+mj-lt"/>
              <a:buAutoNum type="arabicPeriod"/>
            </a:pPr>
            <a:r>
              <a:rPr lang="en-US" b="0" i="0" dirty="0">
                <a:effectLst/>
                <a:latin typeface="Söhne"/>
              </a:rPr>
              <a:t>The collected data undergoes preprocessing to clean and organize it for further analysis.</a:t>
            </a:r>
          </a:p>
          <a:p>
            <a:pPr marL="742950" lvl="1" indent="-285750" algn="l">
              <a:buFont typeface="+mj-lt"/>
              <a:buAutoNum type="arabicPeriod"/>
            </a:pPr>
            <a:r>
              <a:rPr lang="en-US" b="0" i="0" dirty="0">
                <a:effectLst/>
                <a:latin typeface="Söhne"/>
              </a:rPr>
              <a:t>Preprocessing tasks may include removing duplicate entries, handling missing values, standardizing data formats, and resolving inconsistencies.</a:t>
            </a:r>
          </a:p>
          <a:p>
            <a:pPr algn="l">
              <a:buFont typeface="+mj-lt"/>
              <a:buAutoNum type="arabicPeriod"/>
            </a:pPr>
            <a:r>
              <a:rPr lang="en-US" b="1" i="0" dirty="0">
                <a:effectLst/>
                <a:latin typeface="Söhne"/>
              </a:rPr>
              <a:t>Data Integration:</a:t>
            </a:r>
            <a:endParaRPr lang="en-US" b="0" i="0" dirty="0">
              <a:effectLst/>
              <a:latin typeface="Söhne"/>
            </a:endParaRPr>
          </a:p>
          <a:p>
            <a:pPr marL="742950" lvl="1" indent="-285750" algn="l">
              <a:buFont typeface="+mj-lt"/>
              <a:buAutoNum type="arabicPeriod"/>
            </a:pPr>
            <a:r>
              <a:rPr lang="en-US" b="0" i="0" dirty="0">
                <a:effectLst/>
                <a:latin typeface="Söhne"/>
              </a:rPr>
              <a:t>Once preprocessed, the data from different sources is integrated into a unified dataset.</a:t>
            </a:r>
          </a:p>
          <a:p>
            <a:pPr marL="742950" lvl="1" indent="-285750" algn="l">
              <a:buFont typeface="+mj-lt"/>
              <a:buAutoNum type="arabicPeriod"/>
            </a:pPr>
            <a:r>
              <a:rPr lang="en-US" b="0" i="0" dirty="0">
                <a:effectLst/>
                <a:latin typeface="Söhne"/>
              </a:rPr>
              <a:t>Integration involves merging, joining, or combining data from various sources based on common identifiers such as movie titles or IDs.</a:t>
            </a:r>
          </a:p>
          <a:p>
            <a:pPr algn="l">
              <a:buFont typeface="+mj-lt"/>
              <a:buAutoNum type="arabicPeriod"/>
            </a:pPr>
            <a:r>
              <a:rPr lang="en-US" b="1" i="0" dirty="0">
                <a:effectLst/>
                <a:latin typeface="Söhne"/>
              </a:rPr>
              <a:t>Data Storage:</a:t>
            </a:r>
            <a:endParaRPr lang="en-US" b="0" i="0" dirty="0">
              <a:effectLst/>
              <a:latin typeface="Söhne"/>
            </a:endParaRPr>
          </a:p>
          <a:p>
            <a:pPr marL="742950" lvl="1" indent="-285750" algn="l">
              <a:buFont typeface="+mj-lt"/>
              <a:buAutoNum type="arabicPeriod"/>
            </a:pPr>
            <a:r>
              <a:rPr lang="en-US" b="0" i="0" dirty="0">
                <a:effectLst/>
                <a:latin typeface="Söhne"/>
              </a:rPr>
              <a:t>The integrated dataset is stored in a database management system (DBMS) for efficient storage and retrieval.</a:t>
            </a:r>
          </a:p>
          <a:p>
            <a:pPr marL="742950" lvl="1" indent="-285750" algn="l">
              <a:buFont typeface="+mj-lt"/>
              <a:buAutoNum type="arabicPeriod"/>
            </a:pPr>
            <a:r>
              <a:rPr lang="en-US" b="0" i="0" dirty="0">
                <a:effectLst/>
                <a:latin typeface="Söhne"/>
              </a:rPr>
              <a:t>The DBMS may be relational (e.g., MySQL, PostgreSQL) or NoSQL (e.g., MongoDB, Cassandra) depending on the nature of the data and querying requirements.</a:t>
            </a:r>
          </a:p>
          <a:p>
            <a:pPr marL="0" indent="0" algn="l">
              <a:buNone/>
            </a:pPr>
            <a:endParaRPr lang="en-US" b="0" i="0" dirty="0">
              <a:effectLst/>
              <a:latin typeface="Söhne"/>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dirty="0">
                <a:solidFill>
                  <a:schemeClr val="accent4"/>
                </a:solidFill>
              </a:rPr>
              <a:t>ALGORITM &amp; DEPLOYMENT </a:t>
            </a:r>
            <a:endParaRPr lang="en-US" dirty="0"/>
          </a:p>
        </p:txBody>
      </p:sp>
      <p:sp>
        <p:nvSpPr>
          <p:cNvPr id="1048608" name="Content Placeholder 2"/>
          <p:cNvSpPr>
            <a:spLocks noGrp="1"/>
          </p:cNvSpPr>
          <p:nvPr>
            <p:ph idx="1"/>
          </p:nvPr>
        </p:nvSpPr>
        <p:spPr/>
        <p:txBody>
          <a:bodyPr>
            <a:normAutofit fontScale="64286" lnSpcReduction="20000"/>
          </a:bodyPr>
          <a:lstStyle/>
          <a:p>
            <a:pPr marL="0" indent="0" algn="l">
              <a:buNone/>
            </a:pPr>
            <a:r>
              <a:rPr lang="en-US" b="1" dirty="0">
                <a:latin typeface="Söhne"/>
              </a:rPr>
              <a:t>                                                  </a:t>
            </a:r>
            <a:r>
              <a:rPr lang="en-US" sz="4600" b="1" dirty="0">
                <a:latin typeface="Söhne"/>
              </a:rPr>
              <a:t>Training process</a:t>
            </a:r>
          </a:p>
          <a:p>
            <a:pPr marL="0" indent="0" algn="l">
              <a:buNone/>
            </a:pPr>
            <a:r>
              <a:rPr lang="en-US" b="1" i="0" dirty="0">
                <a:effectLst/>
                <a:latin typeface="Söhne"/>
              </a:rPr>
              <a:t>Model Training:</a:t>
            </a:r>
            <a:endParaRPr lang="en-US" b="0" i="0" dirty="0">
              <a:effectLst/>
              <a:latin typeface="Söhne"/>
            </a:endParaRPr>
          </a:p>
          <a:p>
            <a:pPr algn="l">
              <a:buFont typeface="Arial" panose="020B0604020202020204" pitchFamily="34" charset="0"/>
              <a:buChar char="•"/>
            </a:pPr>
            <a:r>
              <a:rPr lang="en-US" b="0" i="0" dirty="0">
                <a:effectLst/>
                <a:latin typeface="Söhne"/>
              </a:rPr>
              <a:t>Split the dataset into training and validation sets to train and evaluate the model's performance.</a:t>
            </a:r>
          </a:p>
          <a:p>
            <a:pPr algn="l">
              <a:buFont typeface="Arial" panose="020B0604020202020204" pitchFamily="34" charset="0"/>
              <a:buChar char="•"/>
            </a:pPr>
            <a:r>
              <a:rPr lang="en-US" b="0" i="0" dirty="0">
                <a:effectLst/>
                <a:latin typeface="Söhne"/>
              </a:rPr>
              <a:t>Train the selected algorithm on the training dataset using appropriate training techniques .</a:t>
            </a:r>
          </a:p>
          <a:p>
            <a:pPr marL="0" indent="0" algn="l">
              <a:buNone/>
            </a:pPr>
            <a:r>
              <a:rPr lang="en-US" b="1" i="0" dirty="0">
                <a:effectLst/>
                <a:latin typeface="Söhne"/>
              </a:rPr>
              <a:t> Evaluation:</a:t>
            </a:r>
            <a:endParaRPr lang="en-US" b="0" i="0" dirty="0">
              <a:effectLst/>
              <a:latin typeface="Söhne"/>
            </a:endParaRPr>
          </a:p>
          <a:p>
            <a:pPr algn="l">
              <a:buFont typeface="Arial" panose="020B0604020202020204" pitchFamily="34" charset="0"/>
              <a:buChar char="•"/>
            </a:pPr>
            <a:r>
              <a:rPr lang="en-US" b="0" i="0" dirty="0">
                <a:effectLst/>
                <a:latin typeface="Söhne"/>
              </a:rPr>
              <a:t>Evaluate the trained model's performance on the validation dataset using suitable evaluation metrics .</a:t>
            </a:r>
          </a:p>
          <a:p>
            <a:pPr algn="l">
              <a:buFont typeface="Arial" panose="020B0604020202020204" pitchFamily="34" charset="0"/>
              <a:buChar char="•"/>
            </a:pPr>
            <a:r>
              <a:rPr lang="en-US" b="0" i="0" dirty="0">
                <a:effectLst/>
                <a:latin typeface="Söhne"/>
              </a:rPr>
              <a:t>Compare the performance of different models and algorithms to select the best-performing one for movie rating analysis.</a:t>
            </a:r>
          </a:p>
          <a:p>
            <a:pPr marL="0" indent="0" algn="l">
              <a:buNone/>
            </a:pPr>
            <a:r>
              <a:rPr lang="en-US" b="1" i="0" dirty="0">
                <a:effectLst/>
                <a:latin typeface="Söhne"/>
              </a:rPr>
              <a:t> Model Deployment:</a:t>
            </a:r>
            <a:endParaRPr lang="en-US" b="0" i="0" dirty="0">
              <a:effectLst/>
              <a:latin typeface="Söhne"/>
            </a:endParaRPr>
          </a:p>
          <a:p>
            <a:pPr algn="l">
              <a:buFont typeface="Arial" panose="020B0604020202020204" pitchFamily="34" charset="0"/>
              <a:buChar char="•"/>
            </a:pPr>
            <a:r>
              <a:rPr lang="en-US" b="0" i="0" dirty="0">
                <a:effectLst/>
                <a:latin typeface="Söhne"/>
              </a:rPr>
              <a:t>Once the model is trained and evaluated, deploy it into production to make predictions on new data.</a:t>
            </a:r>
          </a:p>
          <a:p>
            <a:pPr algn="l">
              <a:buFont typeface="Arial" panose="020B0604020202020204" pitchFamily="34" charset="0"/>
              <a:buChar char="•"/>
            </a:pPr>
            <a:r>
              <a:rPr lang="en-US" b="0" i="0" dirty="0">
                <a:effectLst/>
                <a:latin typeface="Söhne"/>
              </a:rPr>
              <a:t>Integrate the trained model into the movie rating analysis system's architecture, ensuring scalability, efficiency, and real-time performance</a:t>
            </a:r>
          </a:p>
          <a:p>
            <a:pPr algn="l">
              <a:buFont typeface="Arial" panose="020B0604020202020204" pitchFamily="34" charset="0"/>
              <a:buChar char="•"/>
            </a:pPr>
            <a:endParaRPr lang="en-US" b="0" i="0" dirty="0">
              <a:effectLst/>
              <a:latin typeface="Söhne"/>
            </a:endParaRPr>
          </a:p>
          <a:p>
            <a:pPr marL="0" indent="0" algn="l">
              <a:buNone/>
            </a:pPr>
            <a:endParaRPr lang="en-US" b="0" i="0" dirty="0">
              <a:effectLst/>
              <a:latin typeface="Söhne"/>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1341</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Calibri</vt:lpstr>
      <vt:lpstr>Söhne</vt:lpstr>
      <vt:lpstr>Office Theme</vt:lpstr>
      <vt:lpstr>CAPSTON PROJECT MOVIE RATING ANALYSIS</vt:lpstr>
      <vt:lpstr>OUTLINE </vt:lpstr>
      <vt:lpstr>PROBLEM STATEMENT</vt:lpstr>
      <vt:lpstr>PROPOSED SOLUTION</vt:lpstr>
      <vt:lpstr>SYSTEM APPROACH</vt:lpstr>
      <vt:lpstr>SYSTEM APPROACH –CONT.</vt:lpstr>
      <vt:lpstr>ALGORITM &amp; DEPLOYMENT </vt:lpstr>
      <vt:lpstr>ALGORITM &amp; DEPLOYMENT </vt:lpstr>
      <vt:lpstr>ALGORITM &amp; DEPLOYMENT </vt:lpstr>
      <vt:lpstr>ALGORITM &amp; DEPLOYMENT </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 PROJECT  MOVIE RATING ANALYSIS</dc:title>
  <dc:creator>N M</dc:creator>
  <cp:lastModifiedBy>SAIRAM D</cp:lastModifiedBy>
  <cp:revision>1</cp:revision>
  <dcterms:created xsi:type="dcterms:W3CDTF">2024-03-30T19:22:37Z</dcterms:created>
  <dcterms:modified xsi:type="dcterms:W3CDTF">2024-04-05T10:35:53Z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d94a902296de4bb5869a526930e19294</vt:lpwstr>
  </property>
</Properties>
</file>