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7" r:id="rId5"/>
    <p:sldId id="259" r:id="rId6"/>
    <p:sldId id="273" r:id="rId7"/>
    <p:sldId id="266" r:id="rId8"/>
    <p:sldId id="267" r:id="rId9"/>
    <p:sldId id="268" r:id="rId10"/>
    <p:sldId id="275" r:id="rId11"/>
    <p:sldId id="277" r:id="rId12"/>
    <p:sldId id="263" r:id="rId13"/>
    <p:sldId id="26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582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892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974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741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513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196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2A279-0833-481D-8C56-F67FD0AC6C50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9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87DA83-5663-4C9C-B9AA-0B40A3DAFF81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7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6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1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3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7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23" y="489428"/>
            <a:ext cx="7423986" cy="2592589"/>
          </a:xfrm>
        </p:spPr>
        <p:txBody>
          <a:bodyPr>
            <a:norm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IN" sz="4800" b="1" i="0" dirty="0" err="1">
                <a:solidFill>
                  <a:schemeClr val="bg1"/>
                </a:solidFill>
                <a:effectLst/>
                <a:latin typeface="-apple-system"/>
              </a:rPr>
              <a:t>Namma</a:t>
            </a:r>
            <a:r>
              <a:rPr lang="en-IN" sz="4800" b="1" i="0" dirty="0">
                <a:solidFill>
                  <a:schemeClr val="bg1"/>
                </a:solidFill>
                <a:effectLst/>
                <a:latin typeface="-apple-system"/>
              </a:rPr>
              <a:t> Yatri data analysis</a:t>
            </a:r>
            <a:br>
              <a:rPr lang="en-IN" sz="4800" b="1" dirty="0">
                <a:solidFill>
                  <a:schemeClr val="bg1"/>
                </a:solidFill>
                <a:latin typeface="-apple-system"/>
              </a:rPr>
            </a:br>
            <a:r>
              <a:rPr lang="en-IN" sz="4800" b="1" dirty="0">
                <a:solidFill>
                  <a:schemeClr val="bg1"/>
                </a:solidFill>
                <a:latin typeface="-apple-system"/>
              </a:rPr>
              <a:t>				</a:t>
            </a:r>
            <a:r>
              <a:rPr lang="en-IN" sz="1400" dirty="0">
                <a:solidFill>
                  <a:schemeClr val="bg1"/>
                </a:solidFill>
                <a:latin typeface="-apple-system"/>
              </a:rPr>
              <a:t>-Data-Driven </a:t>
            </a:r>
            <a:r>
              <a:rPr lang="en-IN" sz="1400" i="0" dirty="0">
                <a:solidFill>
                  <a:schemeClr val="bg1"/>
                </a:solidFill>
                <a:effectLst/>
                <a:latin typeface="-apple-system"/>
              </a:rPr>
              <a:t>insight &amp; strategic recommendations</a:t>
            </a:r>
            <a:r>
              <a:rPr lang="en-IN" sz="72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endParaRPr lang="en-IN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634" y="4672739"/>
            <a:ext cx="6269347" cy="1021498"/>
          </a:xfrm>
        </p:spPr>
        <p:txBody>
          <a:bodyPr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Business perspective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Gopika Rajkumar</a:t>
            </a:r>
          </a:p>
          <a:p>
            <a:r>
              <a:rPr lang="en-US" sz="1000" dirty="0">
                <a:solidFill>
                  <a:schemeClr val="bg1"/>
                </a:solidFill>
              </a:rPr>
              <a:t>Haripriya </a:t>
            </a:r>
            <a:r>
              <a:rPr lang="en-US" sz="1000" dirty="0" err="1">
                <a:solidFill>
                  <a:schemeClr val="bg1"/>
                </a:solidFill>
              </a:rPr>
              <a:t>althi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Divyanshu Shekhar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9ABC-AA83-AA72-55A2-06107EB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23271"/>
            <a:ext cx="10058400" cy="145075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-apple-system"/>
              </a:rPr>
              <a:t>Analysis of Cancellations and Successful Rides</a:t>
            </a:r>
            <a:endParaRPr lang="en-IN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F903-18F9-5979-C3D9-7DD36C03A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Drivers and customers have nearly a 50-50 split between cancellations and completions.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Completed trips are more than twice for users who searched for quotes.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40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2D7F-D2E8-EB5E-993D-EEE48153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-apple-system"/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D051-87F5-B90E-3053-CAB1CC45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Promote the quote search feature.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Incentivize completion and improve communication.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Implement cancellation reason tracking and penalties.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Focus on high-cancellation locations and predictive alerts.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94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07D6-78B4-4AF7-B1A6-56F63A4E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A7B7-739B-C32C-F65B-FC5E777C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Namma</a:t>
            </a:r>
            <a:r>
              <a:rPr lang="en-US" dirty="0"/>
              <a:t> Yatri is a Direct-to-Driver open mobility platform, developed by </a:t>
            </a:r>
            <a:r>
              <a:rPr lang="en-US" dirty="0" err="1"/>
              <a:t>Juspay</a:t>
            </a:r>
            <a:r>
              <a:rPr lang="en-US" dirty="0"/>
              <a:t>, powering the next-generation of mobility applications in </a:t>
            </a:r>
            <a:r>
              <a:rPr lang="en-US" dirty="0" err="1"/>
              <a:t>India.app</a:t>
            </a:r>
            <a:r>
              <a:rPr lang="en-US" dirty="0"/>
              <a:t> that has become Bengaluru's most loved auto app, since its formal launch in January 2023.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32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87A7-5196-F000-4AC6-C889246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40A4-88F4-3C3B-FBD1-5204F03BD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Project Overview: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Analysis of </a:t>
            </a:r>
            <a:r>
              <a:rPr lang="en-US" altLang="en-US" dirty="0" err="1"/>
              <a:t>Namma</a:t>
            </a:r>
            <a:r>
              <a:rPr lang="en-US" altLang="en-US" dirty="0"/>
              <a:t> Yatri data to derive actionable insights.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Focus on improving operational efficiency and marketing strategies.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Data-driven recommendations for business growth. </a:t>
            </a:r>
          </a:p>
          <a:p>
            <a:pPr marL="0" indent="0">
              <a:buNone/>
            </a:pPr>
            <a:r>
              <a:rPr lang="en-US" b="1" dirty="0"/>
              <a:t>Key Objective: </a:t>
            </a:r>
            <a:r>
              <a:rPr lang="en-US" dirty="0"/>
              <a:t>Understand user behavior, ride performance, and revenue drivers</a:t>
            </a:r>
          </a:p>
          <a:p>
            <a:pPr marL="0" indent="0">
              <a:buNone/>
            </a:pPr>
            <a:r>
              <a:rPr lang="en-US" b="1" dirty="0"/>
              <a:t>Tools</a:t>
            </a:r>
            <a:r>
              <a:rPr lang="en-US" dirty="0"/>
              <a:t>: Power BI, Data Modelling, Visualization</a:t>
            </a:r>
          </a:p>
          <a:p>
            <a:pPr marL="0" indent="0">
              <a:buNone/>
            </a:pPr>
            <a:r>
              <a:rPr lang="en-US" b="1" dirty="0"/>
              <a:t>Outcome</a:t>
            </a:r>
            <a:r>
              <a:rPr lang="en-US" dirty="0"/>
              <a:t>: Actionable insights and strategy suggestions.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13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515C-7790-7E45-12CE-A27836CC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1756"/>
            <a:ext cx="10058400" cy="1714319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Business Context &amp; Problem Statement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3AF995-0417-6E1F-0AF7-B06536DB0E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7737" y="2400731"/>
            <a:ext cx="6712771" cy="89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Rising ride demand but inconsistent 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Need for data-backed operational and marketing insights</a:t>
            </a:r>
          </a:p>
        </p:txBody>
      </p:sp>
    </p:spTree>
    <p:extLst>
      <p:ext uri="{BB962C8B-B14F-4D97-AF65-F5344CB8AC3E}">
        <p14:creationId xmlns:p14="http://schemas.microsoft.com/office/powerpoint/2010/main" val="289090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9B82-F470-9A2E-AF5D-4D88E1A5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882127"/>
            <a:ext cx="8868841" cy="2097741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Data Integration and Cleaning </a:t>
            </a:r>
            <a:br>
              <a:rPr lang="en-IN" sz="4800" u="sng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CC38A6-E5FF-D0A8-09ED-58D18E161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566158"/>
            <a:ext cx="9638853" cy="254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Imported and joined multiple tables in Tableau/Power BI.  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Ensured data accuracy by resolving inconsistencies.  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Created calculated fields for relevant analysis </a:t>
            </a:r>
          </a:p>
          <a:p>
            <a:pPr>
              <a:buFont typeface="Arial" panose="020B0604020202020204" pitchFamily="34" charset="0"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595616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5963-2A38-BFA5-5A7E-720E599B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Analysis: Ride Demand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F09-9C3B-7EE2-F4AB-8E62214B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94095"/>
            <a:ext cx="5314278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Analyzing</a:t>
            </a:r>
            <a:r>
              <a:rPr lang="en-IN" dirty="0"/>
              <a:t> Ride Demand Over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Identified </a:t>
            </a:r>
            <a:r>
              <a:rPr lang="en-US" dirty="0"/>
              <a:t>peak demand periods: 8-10 AM and 5-8 PM.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Lower demand during early morning and late-night hours.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Summary of tables: Trips, Trip Details, Assembly, Duration, Payment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6F5715-FC4E-92C8-7415-4F18A02F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26" y="2315961"/>
            <a:ext cx="4463535" cy="1932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6F1630-179B-0CB2-0538-0EE8115D3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959" y="4346099"/>
            <a:ext cx="4398469" cy="19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3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09A6A-BB7C-FAC7-9342-EC9C67904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41F0-374B-8982-4D1E-F49D6A4E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Payment Method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F544BD-EE33-015E-E930-721EE5311A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4098" y="2216901"/>
            <a:ext cx="82403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600" dirty="0"/>
              <a:t>Credit card is the most frequently used payment method</a:t>
            </a:r>
            <a:endParaRPr lang="en-US" alt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800" dirty="0"/>
              <a:t> </a:t>
            </a:r>
            <a:r>
              <a:rPr lang="en-US" sz="1600" dirty="0"/>
              <a:t>All payment methods are used almost equally. .</a:t>
            </a:r>
            <a:r>
              <a:rPr lang="en-US" altLang="en-US" sz="1800" dirty="0"/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5AF8E-F7D8-6894-04FE-BFD5378B9C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7" t="3505" r="4216"/>
          <a:stretch/>
        </p:blipFill>
        <p:spPr>
          <a:xfrm>
            <a:off x="855677" y="3716323"/>
            <a:ext cx="5296639" cy="234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5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F3CF3-C17C-2801-0F1A-C6E682C19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02D7-19D2-BBB7-CAB9-B69BC0EA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Trip Trends Across Zones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963CDC-E3CA-672C-E978-795448BE44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4098" y="2460021"/>
            <a:ext cx="824035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sz="1800" dirty="0"/>
              <a:t> Mahadevapura and Bommanahalli: heavy usage during morning hours.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800" dirty="0"/>
              <a:t> </a:t>
            </a:r>
            <a:r>
              <a:rPr lang="en-US" sz="1600" dirty="0"/>
              <a:t>Bangalore South: steady ride pattern throughout the day.</a:t>
            </a:r>
            <a:endParaRPr lang="en-US" alt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800" dirty="0"/>
              <a:t> </a:t>
            </a:r>
            <a:r>
              <a:rPr lang="en-US" sz="1600" dirty="0"/>
              <a:t>Ramanagaram: peaks in the night.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1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D43C-E48B-C835-D069-DDAE4FE6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664"/>
            <a:ext cx="10058400" cy="1111891"/>
          </a:xfrm>
        </p:spPr>
        <p:txBody>
          <a:bodyPr/>
          <a:lstStyle/>
          <a:p>
            <a:r>
              <a:rPr lang="en-US" b="1" i="0" dirty="0" err="1">
                <a:solidFill>
                  <a:schemeClr val="bg1"/>
                </a:solidFill>
                <a:effectLst/>
                <a:latin typeface="-apple-system"/>
              </a:rPr>
              <a:t>Namma</a:t>
            </a:r>
            <a:r>
              <a:rPr lang="en-US" b="1" i="0" dirty="0">
                <a:solidFill>
                  <a:schemeClr val="bg1"/>
                </a:solidFill>
                <a:effectLst/>
                <a:latin typeface="-apple-system"/>
              </a:rPr>
              <a:t> Yatri Dashboard using Power BI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CF181C-27E1-56A1-045B-2F978F5DC3F9}"/>
              </a:ext>
            </a:extLst>
          </p:cNvPr>
          <p:cNvGrpSpPr>
            <a:grpSpLocks noChangeAspect="1"/>
          </p:cNvGrpSpPr>
          <p:nvPr/>
        </p:nvGrpSpPr>
        <p:grpSpPr>
          <a:xfrm>
            <a:off x="1533703" y="2467476"/>
            <a:ext cx="9124595" cy="4298245"/>
            <a:chOff x="-3193285" y="2095508"/>
            <a:chExt cx="12144837" cy="57209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B57D703-BDD6-B65B-2D52-C2A58A2EB001}"/>
                </a:ext>
              </a:extLst>
            </p:cNvPr>
            <p:cNvGrpSpPr/>
            <p:nvPr/>
          </p:nvGrpSpPr>
          <p:grpSpPr>
            <a:xfrm>
              <a:off x="-3193285" y="2095508"/>
              <a:ext cx="4398471" cy="5720965"/>
              <a:chOff x="-3193285" y="2095508"/>
              <a:chExt cx="4398471" cy="572096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7D21997-6613-1528-2B5E-8306A710B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193283" y="2095508"/>
                <a:ext cx="4398469" cy="190429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D64A89D-F234-9B65-8943-D199C85E0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193283" y="3951817"/>
                <a:ext cx="4398469" cy="1932464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C08F3D8-A913-6808-050A-FA3EBB32E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4637" t="3505" r="4216"/>
              <a:stretch/>
            </p:blipFill>
            <p:spPr>
              <a:xfrm>
                <a:off x="-3193285" y="5884282"/>
                <a:ext cx="4365939" cy="1932191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3987E69-D662-06BE-AFAD-CE02180B5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604"/>
            <a:stretch/>
          </p:blipFill>
          <p:spPr>
            <a:xfrm>
              <a:off x="1154954" y="2130068"/>
              <a:ext cx="7796598" cy="5686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911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148</TotalTime>
  <Words>346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Century Gothic</vt:lpstr>
      <vt:lpstr>Wingdings</vt:lpstr>
      <vt:lpstr>Wingdings 3</vt:lpstr>
      <vt:lpstr>Ion Boardroom</vt:lpstr>
      <vt:lpstr>Namma Yatri data analysis     -Data-Driven insight &amp; strategic recommendations </vt:lpstr>
      <vt:lpstr>Introduction </vt:lpstr>
      <vt:lpstr>Executive Summary</vt:lpstr>
      <vt:lpstr> Business Context &amp; Problem Statement </vt:lpstr>
      <vt:lpstr>Data Integration and Cleaning  </vt:lpstr>
      <vt:lpstr>Exploratory Data Analysis: Ride Demand</vt:lpstr>
      <vt:lpstr>Payment Method Analysis</vt:lpstr>
      <vt:lpstr>Trip Trends Across Zones</vt:lpstr>
      <vt:lpstr>Namma Yatri Dashboard using Power BI</vt:lpstr>
      <vt:lpstr>Analysis of Cancellations and Successful Rides</vt:lpstr>
      <vt:lpstr>Strategic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Kavita Azad</dc:creator>
  <cp:lastModifiedBy>Rajkumar Rajamani</cp:lastModifiedBy>
  <cp:revision>91</cp:revision>
  <dcterms:created xsi:type="dcterms:W3CDTF">2025-04-15T13:39:37Z</dcterms:created>
  <dcterms:modified xsi:type="dcterms:W3CDTF">2025-05-13T11:12:00Z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