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57" r:id="rId5"/>
    <p:sldId id="259" r:id="rId6"/>
    <p:sldId id="273" r:id="rId7"/>
    <p:sldId id="266" r:id="rId8"/>
    <p:sldId id="267" r:id="rId9"/>
    <p:sldId id="268" r:id="rId10"/>
    <p:sldId id="275" r:id="rId11"/>
    <p:sldId id="277" r:id="rId12"/>
    <p:sldId id="278" r:id="rId13"/>
    <p:sldId id="279" r:id="rId14"/>
    <p:sldId id="280" r:id="rId15"/>
    <p:sldId id="28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1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57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10193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2838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2441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0134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2981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78357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612A279-0833-481D-8C56-F67FD0AC6C50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611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87DA83-5663-4C9C-B9AA-0B40A3DAFF81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5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459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124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1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391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648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41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026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908" y="497817"/>
            <a:ext cx="7423986" cy="2592589"/>
          </a:xfrm>
        </p:spPr>
        <p:txBody>
          <a:bodyPr>
            <a:normAutofit/>
          </a:bodyPr>
          <a:lstStyle/>
          <a:p>
            <a:pPr algn="l">
              <a:spcBef>
                <a:spcPts val="1800"/>
              </a:spcBef>
              <a:spcAft>
                <a:spcPts val="1200"/>
              </a:spcAft>
            </a:pPr>
            <a:r>
              <a:rPr lang="en-IN" sz="4800" b="1" i="0" dirty="0" err="1">
                <a:solidFill>
                  <a:schemeClr val="bg1"/>
                </a:solidFill>
                <a:effectLst/>
              </a:rPr>
              <a:t>Namma</a:t>
            </a:r>
            <a:r>
              <a:rPr lang="en-IN" sz="4800" b="1" i="0" dirty="0">
                <a:solidFill>
                  <a:schemeClr val="bg1"/>
                </a:solidFill>
                <a:effectLst/>
                <a:latin typeface="-apple-system"/>
              </a:rPr>
              <a:t> Yatri data analysis</a:t>
            </a:r>
            <a:br>
              <a:rPr lang="en-IN" sz="4800" b="1" dirty="0">
                <a:solidFill>
                  <a:schemeClr val="bg1"/>
                </a:solidFill>
                <a:latin typeface="-apple-system"/>
              </a:rPr>
            </a:br>
            <a:r>
              <a:rPr lang="en-IN" sz="4800" b="1" dirty="0">
                <a:solidFill>
                  <a:schemeClr val="bg1"/>
                </a:solidFill>
                <a:latin typeface="-apple-system"/>
              </a:rPr>
              <a:t>				</a:t>
            </a:r>
            <a:r>
              <a:rPr lang="en-IN" sz="1400" dirty="0">
                <a:solidFill>
                  <a:schemeClr val="bg1"/>
                </a:solidFill>
                <a:latin typeface="-apple-system"/>
              </a:rPr>
              <a:t>-Data-Driven </a:t>
            </a:r>
            <a:r>
              <a:rPr lang="en-IN" sz="1400" i="0" dirty="0">
                <a:solidFill>
                  <a:schemeClr val="bg1"/>
                </a:solidFill>
                <a:effectLst/>
                <a:latin typeface="-apple-system"/>
              </a:rPr>
              <a:t>insight &amp; strategic recommendations</a:t>
            </a:r>
            <a:r>
              <a:rPr lang="en-IN" sz="7200" b="1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endParaRPr lang="en-IN" b="1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856" y="4672739"/>
            <a:ext cx="6269347" cy="1021498"/>
          </a:xfrm>
        </p:spPr>
        <p:txBody>
          <a:bodyPr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Technical perspective</a:t>
            </a:r>
          </a:p>
          <a:p>
            <a:r>
              <a:rPr lang="en-US" sz="1000" dirty="0">
                <a:solidFill>
                  <a:schemeClr val="bg1"/>
                </a:solidFill>
              </a:rPr>
              <a:t>Gopika Rajkumar</a:t>
            </a:r>
          </a:p>
          <a:p>
            <a:r>
              <a:rPr lang="en-US" sz="1000" dirty="0">
                <a:solidFill>
                  <a:schemeClr val="bg1"/>
                </a:solidFill>
              </a:rPr>
              <a:t>Haripriya </a:t>
            </a:r>
            <a:r>
              <a:rPr lang="en-US" sz="1000" dirty="0" err="1">
                <a:solidFill>
                  <a:schemeClr val="bg1"/>
                </a:solidFill>
              </a:rPr>
              <a:t>althi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</a:rPr>
              <a:t>Divyanshu Shekhar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8FE9B-85EC-25C6-7225-3C3C7401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System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512E-60A6-C7B4-2507-0B062D1D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7594"/>
            <a:ext cx="10058400" cy="37608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Identifying key performance indicators (KPIs) (e.g., response time, error rates).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Strategies for monitoring, testing, and optimizing system performance.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Importance of scalability and reliability.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b="1" dirty="0"/>
              <a:t>Technical Considerations: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Load testing and performance profiling.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Code optimization and refactoring.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Server infrastructure and resource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308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DAA02-DB92-91B6-42EC-29194A14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API Design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41FBD-02DF-F033-59C3-9557734D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Review of API endpoints and data exchange formats.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Security considerations for APIs.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Strategies for API versioning and documentation.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b="1" dirty="0"/>
              <a:t>Technical Considerations: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API design principles (e.g., RESTful APIs).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Authentication and authorization.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Data serialization and deserialization (e.g., JSON).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550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447B-09F8-E850-6ADA-94A0DB19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63529"/>
            <a:ext cx="10058400" cy="1450757"/>
          </a:xfrm>
        </p:spPr>
        <p:txBody>
          <a:bodyPr>
            <a:normAutofit fontScale="90000"/>
          </a:bodyPr>
          <a:lstStyle/>
          <a:p>
            <a:br>
              <a:rPr lang="en-IN" sz="4200" dirty="0"/>
            </a:br>
            <a:r>
              <a:rPr lang="en-IN" sz="4000" b="1" dirty="0">
                <a:solidFill>
                  <a:schemeClr val="bg1"/>
                </a:solidFill>
              </a:rPr>
              <a:t>Future Development- Next Steps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A9322-DC50-59DF-4014-161A22C9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Roadmap for implementing recommended features and optimizations.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Prioritization of development tasks.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Considerations for new technologies or architectural changes.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b="1" dirty="0"/>
              <a:t>Discussion Points: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800" dirty="0"/>
              <a:t>Microservices architecture.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800" dirty="0"/>
              <a:t>Real-time data streaming.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800" dirty="0"/>
              <a:t>Machine learning for predictive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10911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D43C-E48B-C835-D069-DDAE4FE6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2664"/>
            <a:ext cx="10058400" cy="1111891"/>
          </a:xfrm>
        </p:spPr>
        <p:txBody>
          <a:bodyPr/>
          <a:lstStyle/>
          <a:p>
            <a:r>
              <a:rPr lang="en-US" b="1" i="0" dirty="0" err="1">
                <a:solidFill>
                  <a:schemeClr val="bg1"/>
                </a:solidFill>
                <a:effectLst/>
              </a:rPr>
              <a:t>Namma</a:t>
            </a:r>
            <a:r>
              <a:rPr lang="en-US" b="1" i="0" dirty="0">
                <a:solidFill>
                  <a:schemeClr val="bg1"/>
                </a:solidFill>
                <a:effectLst/>
              </a:rPr>
              <a:t> Yatri Dashboard using Power BI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CF181C-27E1-56A1-045B-2F978F5DC3F9}"/>
              </a:ext>
            </a:extLst>
          </p:cNvPr>
          <p:cNvGrpSpPr>
            <a:grpSpLocks noChangeAspect="1"/>
          </p:cNvGrpSpPr>
          <p:nvPr/>
        </p:nvGrpSpPr>
        <p:grpSpPr>
          <a:xfrm>
            <a:off x="1533703" y="2378837"/>
            <a:ext cx="9124595" cy="4298245"/>
            <a:chOff x="-3193285" y="2095508"/>
            <a:chExt cx="12144837" cy="57209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B57D703-BDD6-B65B-2D52-C2A58A2EB001}"/>
                </a:ext>
              </a:extLst>
            </p:cNvPr>
            <p:cNvGrpSpPr/>
            <p:nvPr/>
          </p:nvGrpSpPr>
          <p:grpSpPr>
            <a:xfrm>
              <a:off x="-3193285" y="2095508"/>
              <a:ext cx="4398471" cy="5720965"/>
              <a:chOff x="-3193285" y="2095508"/>
              <a:chExt cx="4398471" cy="57209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7D21997-6613-1528-2B5E-8306A710B7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193283" y="2095508"/>
                <a:ext cx="4398469" cy="1904294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0D64A89D-F234-9B65-8943-D199C85E06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193283" y="3951817"/>
                <a:ext cx="4398469" cy="1932464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C08F3D8-A913-6808-050A-FA3EBB32EA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637" t="3505" r="4216"/>
              <a:stretch/>
            </p:blipFill>
            <p:spPr>
              <a:xfrm>
                <a:off x="-3193285" y="5884282"/>
                <a:ext cx="4365939" cy="1932191"/>
              </a:xfrm>
              <a:prstGeom prst="rect">
                <a:avLst/>
              </a:prstGeom>
            </p:spPr>
          </p:pic>
        </p:grp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987E69-D662-06BE-AFAD-CE02180B5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604"/>
            <a:stretch/>
          </p:blipFill>
          <p:spPr>
            <a:xfrm>
              <a:off x="1154954" y="2130068"/>
              <a:ext cx="7796598" cy="56864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391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307D6-78B4-4AF7-B1A6-56F63A4E8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800" b="1" dirty="0">
                <a:solidFill>
                  <a:schemeClr val="bg1"/>
                </a:solidFill>
              </a:rPr>
              <a:t>Introduction</a:t>
            </a:r>
            <a:r>
              <a:rPr lang="en-IN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DA7B7-739B-C32C-F65B-FC5E777C8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Namma</a:t>
            </a:r>
            <a:r>
              <a:rPr lang="en-US" dirty="0"/>
              <a:t> Yatri is a Direct-to-Driver open mobility platform, developed by </a:t>
            </a:r>
            <a:r>
              <a:rPr lang="en-US" dirty="0" err="1"/>
              <a:t>Juspay</a:t>
            </a:r>
            <a:r>
              <a:rPr lang="en-US" dirty="0"/>
              <a:t>, powering the next-generation of mobility applications in </a:t>
            </a:r>
            <a:r>
              <a:rPr lang="en-US" dirty="0" err="1"/>
              <a:t>India.app</a:t>
            </a:r>
            <a:r>
              <a:rPr lang="en-US" dirty="0"/>
              <a:t> that has become Bengaluru's most loved auto app, since its formal launch in January 2023.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329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87A7-5196-F000-4AC6-C88924686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300" b="1" dirty="0">
                <a:solidFill>
                  <a:schemeClr val="bg1"/>
                </a:solidFill>
              </a:rPr>
              <a:t>Purpose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40A4-88F4-3C3B-FBD1-5204F03BD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Project Overview: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Review of data analysis findings to inform technical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Focus on system optimization, feature enhancement,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Translating insights into actionable development tasks.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b="1" dirty="0"/>
              <a:t>Key Objective: </a:t>
            </a:r>
            <a:r>
              <a:rPr lang="en-US" dirty="0"/>
              <a:t>Understand user behavior, ride performance, and revenue drivers</a:t>
            </a:r>
          </a:p>
          <a:p>
            <a:pPr marL="0" indent="0">
              <a:buNone/>
            </a:pPr>
            <a:r>
              <a:rPr lang="en-US" b="1" dirty="0"/>
              <a:t>Outcome</a:t>
            </a:r>
            <a:r>
              <a:rPr lang="en-US" dirty="0"/>
              <a:t>: Actionable insights and technical suggestions.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013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C515C-7790-7E45-12CE-A27836CC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01756"/>
            <a:ext cx="10058400" cy="1714319"/>
          </a:xfrm>
        </p:spPr>
        <p:txBody>
          <a:bodyPr>
            <a:normAutofit/>
          </a:bodyPr>
          <a:lstStyle/>
          <a:p>
            <a:r>
              <a:rPr lang="en-IN" b="1" dirty="0"/>
              <a:t>Data Integration and Structure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3AF995-0417-6E1F-0AF7-B06536DB0E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87737" y="2160609"/>
            <a:ext cx="8842785" cy="17135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Overview of the data sources and tables (Assembly, Duration, Payment, Trip Details, Trips)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Explanation of the data joins and relationships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Discussion of data types and potential normalization/optimization.</a:t>
            </a:r>
          </a:p>
        </p:txBody>
      </p:sp>
    </p:spTree>
    <p:extLst>
      <p:ext uri="{BB962C8B-B14F-4D97-AF65-F5344CB8AC3E}">
        <p14:creationId xmlns:p14="http://schemas.microsoft.com/office/powerpoint/2010/main" val="2890904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9B82-F470-9A2E-AF5D-4D88E1A56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7562"/>
            <a:ext cx="8541572" cy="136079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Handling Peak Demand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FCC38A6-E5FF-D0A8-09ED-58D18E1615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64996"/>
            <a:ext cx="9638853" cy="3551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Highlighting peak demand periods (8-10 AM, 5-8 PM).  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Implications for server load, database performance, and scalability</a:t>
            </a:r>
            <a:r>
              <a:rPr lang="en-US" altLang="en-US" dirty="0"/>
              <a:t>.  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Strategies for load balancing, caching, and queue management</a:t>
            </a:r>
            <a:r>
              <a:rPr lang="en-US" altLang="en-US" dirty="0"/>
              <a:t>.   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 typeface="Wingdings" panose="05000000000000000000" pitchFamily="2" charset="2"/>
              <a:buChar char="q"/>
            </a:pPr>
            <a:endParaRPr lang="en-US" altLang="en-US" dirty="0"/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9561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5963-2A38-BFA5-5A7E-720E599B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Revenue-Related Data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A6F09-9C3B-7EE2-F4AB-8E62214B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42425"/>
            <a:ext cx="5314278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900" dirty="0"/>
              <a:t>Analysis of fare data and its relation to trip duration and time of day.  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Considerations for dynamic pricing algorithms or surge pricing features</a:t>
            </a: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and efficient handling of payment data</a:t>
            </a:r>
          </a:p>
          <a:p>
            <a:pPr marL="0" indent="0"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Considerations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Implementation of fare calculation logic.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payment gateways.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security and compliance (e.g., PCI DSS).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520B20-0838-9E00-76E3-9D895DBD2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579" y="2365227"/>
            <a:ext cx="4908925" cy="43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73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9A6A-BB7C-FAC7-9342-EC9C67904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C41F0-374B-8982-4D1E-F49D6A4E5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Geospatial Data and Analysis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F544BD-EE33-015E-E930-721EE5311A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459600"/>
            <a:ext cx="8240358" cy="400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Importance of location data (</a:t>
            </a:r>
            <a:r>
              <a:rPr lang="en-IN" sz="1900" dirty="0" err="1"/>
              <a:t>loc_from</a:t>
            </a:r>
            <a:r>
              <a:rPr lang="en-IN" sz="1900" dirty="0"/>
              <a:t>, </a:t>
            </a:r>
            <a:r>
              <a:rPr lang="en-IN" sz="1900" dirty="0" err="1"/>
              <a:t>loc_to</a:t>
            </a:r>
            <a:r>
              <a:rPr lang="en-IN" sz="1900" dirty="0"/>
              <a:t>, Assembly).   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Technical challenges and opportunities related to location accuracy, geocoding, and routing.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Analysis of high-performing zones and implications for service availability.  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Considerations: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Use of mapping libraries and APIs.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Optimization of location-based queries.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Real-time location updates and tracking.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53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F3CF3-C17C-2801-0F1A-C6E682C19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02D7-19D2-BBB7-CAB9-B69BC0EA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7"/>
            <a:ext cx="8761413" cy="96418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User Behaviour - Feature Development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963CDC-E3CA-672C-E978-795448BE44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7887" y="2206140"/>
            <a:ext cx="8208083" cy="4566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Analysis of user interactions (searches, estimates, quotes, OTP).  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Insights into user behaviour and potential areas for feature improvement.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Emphasis on the impact of quote searches on trip completion.  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Technical Considerations: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Implementation of search and quote functionality.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User interface/user experience (UI/UX) considerations.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Data logging and analytics for user behaviour tracking.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1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E586-A7DE-C82E-C83F-124A3F46B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Handling Cancellations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26AF9-6856-F940-65B8-9927DA1C7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3863"/>
            <a:ext cx="10058400" cy="4131733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IN" dirty="0">
              <a:effectLst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Review of cancellation rates and their impact on the system.  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Technical strategies for reducing cancellations (e.g., real-time updates, communication features).  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IN" sz="1900" dirty="0"/>
              <a:t>Importance of cancellation reason tracking.   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b="1" dirty="0"/>
              <a:t>Technical Considerations: 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Implementation of cancellation mechanisms.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IN" sz="1900" dirty="0"/>
              <a:t>Notification systems and real-time updates.</a:t>
            </a:r>
          </a:p>
          <a:p>
            <a:pPr>
              <a:buNone/>
            </a:pPr>
            <a:r>
              <a:rPr lang="en-IN" sz="11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storage and analysis of cancellation reasons.</a:t>
            </a:r>
          </a:p>
        </p:txBody>
      </p:sp>
    </p:spTree>
    <p:extLst>
      <p:ext uri="{BB962C8B-B14F-4D97-AF65-F5344CB8AC3E}">
        <p14:creationId xmlns:p14="http://schemas.microsoft.com/office/powerpoint/2010/main" val="15112566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483</TotalTime>
  <Words>611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-apple-system</vt:lpstr>
      <vt:lpstr>Arial</vt:lpstr>
      <vt:lpstr>Calibri</vt:lpstr>
      <vt:lpstr>Century Gothic</vt:lpstr>
      <vt:lpstr>Wingdings</vt:lpstr>
      <vt:lpstr>Wingdings 3</vt:lpstr>
      <vt:lpstr>Ion Boardroom</vt:lpstr>
      <vt:lpstr>Namma Yatri data analysis     -Data-Driven insight &amp; strategic recommendations </vt:lpstr>
      <vt:lpstr>Introduction </vt:lpstr>
      <vt:lpstr>Purpose and Goals</vt:lpstr>
      <vt:lpstr>Data Integration and Structure</vt:lpstr>
      <vt:lpstr>Handling Peak Demand</vt:lpstr>
      <vt:lpstr>Revenue-Related Data Points</vt:lpstr>
      <vt:lpstr> Geospatial Data and Analysis </vt:lpstr>
      <vt:lpstr>User Behaviour - Feature Development</vt:lpstr>
      <vt:lpstr>Handling Cancellations</vt:lpstr>
      <vt:lpstr>System Performance</vt:lpstr>
      <vt:lpstr>API Design and Integration</vt:lpstr>
      <vt:lpstr> Future Development- Next Steps </vt:lpstr>
      <vt:lpstr>Namma Yatri Dashboard using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Kavita Azad</dc:creator>
  <cp:lastModifiedBy>Rajkumar Rajamani</cp:lastModifiedBy>
  <cp:revision>140</cp:revision>
  <dcterms:created xsi:type="dcterms:W3CDTF">2025-04-15T13:39:37Z</dcterms:created>
  <dcterms:modified xsi:type="dcterms:W3CDTF">2025-05-13T11:11:49Z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