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pcwcs\Downloads\V.PRIYA%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layout/>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plotArea>
      <c:layout/>
      <c:barChart>
        <c:barDir val="col"/>
        <c:grouping val="clustered"/>
        <c:ser>
          <c:idx val="0"/>
          <c:order val="0"/>
          <c:tx>
            <c:strRef>
              <c:f>Sheet1!$B$1</c:f>
              <c:strCache>
                <c:ptCount val="1"/>
                <c:pt idx="0">
                  <c:v>days</c:v>
                </c:pt>
              </c:strCache>
            </c:strRef>
          </c:tx>
          <c:spPr>
            <a:solidFill>
              <a:schemeClr val="accent1"/>
            </a:solidFill>
            <a:ln>
              <a:noFill/>
            </a:ln>
            <a:effectLst/>
          </c:spPr>
          <c:cat>
            <c:strRef>
              <c:f>Sheet1!$A$2:$A$10</c:f>
              <c:strCache>
                <c:ptCount val="9"/>
                <c:pt idx="0">
                  <c:v>priya</c:v>
                </c:pt>
                <c:pt idx="1">
                  <c:v>lakshmi</c:v>
                </c:pt>
                <c:pt idx="2">
                  <c:v>geetha</c:v>
                </c:pt>
                <c:pt idx="3">
                  <c:v>mohana</c:v>
                </c:pt>
                <c:pt idx="4">
                  <c:v>abi</c:v>
                </c:pt>
                <c:pt idx="5">
                  <c:v>akashya</c:v>
                </c:pt>
                <c:pt idx="6">
                  <c:v>vanitha</c:v>
                </c:pt>
                <c:pt idx="7">
                  <c:v>divya</c:v>
                </c:pt>
                <c:pt idx="8">
                  <c:v>nivetha</c:v>
                </c:pt>
              </c:strCache>
            </c:strRef>
          </c:cat>
          <c:val>
            <c:numRef>
              <c:f>Sheet1!$B$2:$B$10</c:f>
              <c:numCache>
                <c:formatCode>General</c:formatCode>
                <c:ptCount val="9"/>
                <c:pt idx="0">
                  <c:v>15</c:v>
                </c:pt>
                <c:pt idx="1">
                  <c:v>16</c:v>
                </c:pt>
                <c:pt idx="2">
                  <c:v>12</c:v>
                </c:pt>
                <c:pt idx="3">
                  <c:v>16</c:v>
                </c:pt>
                <c:pt idx="4">
                  <c:v>16</c:v>
                </c:pt>
                <c:pt idx="5">
                  <c:v>19</c:v>
                </c:pt>
                <c:pt idx="6">
                  <c:v>15</c:v>
                </c:pt>
                <c:pt idx="7">
                  <c:v>17</c:v>
                </c:pt>
                <c:pt idx="8">
                  <c:v>14</c:v>
                </c:pt>
              </c:numCache>
            </c:numRef>
          </c:val>
          <c:extLst xmlns:c16r2="http://schemas.microsoft.com/office/drawing/2015/06/chart">
            <c:ext xmlns:c16="http://schemas.microsoft.com/office/drawing/2014/chart" uri="{C3380CC4-5D6E-409C-BE32-E72D297353CC}">
              <c16:uniqueId val="{00000000-0E65-41F1-A65E-C8E6E7864BBE}"/>
            </c:ext>
          </c:extLst>
        </c:ser>
        <c:ser>
          <c:idx val="1"/>
          <c:order val="1"/>
          <c:tx>
            <c:strRef>
              <c:f>Sheet1!$C$1</c:f>
              <c:strCache>
                <c:ptCount val="1"/>
                <c:pt idx="0">
                  <c:v>salary</c:v>
                </c:pt>
              </c:strCache>
            </c:strRef>
          </c:tx>
          <c:spPr>
            <a:solidFill>
              <a:schemeClr val="accent2"/>
            </a:solidFill>
            <a:ln>
              <a:noFill/>
            </a:ln>
            <a:effectLst/>
          </c:spPr>
          <c:cat>
            <c:strRef>
              <c:f>Sheet1!$A$2:$A$10</c:f>
              <c:strCache>
                <c:ptCount val="9"/>
                <c:pt idx="0">
                  <c:v>priya</c:v>
                </c:pt>
                <c:pt idx="1">
                  <c:v>lakshmi</c:v>
                </c:pt>
                <c:pt idx="2">
                  <c:v>geetha</c:v>
                </c:pt>
                <c:pt idx="3">
                  <c:v>mohana</c:v>
                </c:pt>
                <c:pt idx="4">
                  <c:v>abi</c:v>
                </c:pt>
                <c:pt idx="5">
                  <c:v>akashya</c:v>
                </c:pt>
                <c:pt idx="6">
                  <c:v>vanitha</c:v>
                </c:pt>
                <c:pt idx="7">
                  <c:v>divya</c:v>
                </c:pt>
                <c:pt idx="8">
                  <c:v>nivetha</c:v>
                </c:pt>
              </c:strCache>
            </c:strRef>
          </c:cat>
          <c:val>
            <c:numRef>
              <c:f>Sheet1!$C$2:$C$10</c:f>
              <c:numCache>
                <c:formatCode>General</c:formatCode>
                <c:ptCount val="9"/>
                <c:pt idx="0">
                  <c:v>9000</c:v>
                </c:pt>
                <c:pt idx="1">
                  <c:v>9000</c:v>
                </c:pt>
                <c:pt idx="2">
                  <c:v>5000</c:v>
                </c:pt>
                <c:pt idx="3">
                  <c:v>6000</c:v>
                </c:pt>
                <c:pt idx="4">
                  <c:v>5000</c:v>
                </c:pt>
                <c:pt idx="5">
                  <c:v>4000</c:v>
                </c:pt>
                <c:pt idx="6">
                  <c:v>6000</c:v>
                </c:pt>
                <c:pt idx="7">
                  <c:v>7000</c:v>
                </c:pt>
                <c:pt idx="8">
                  <c:v>7000</c:v>
                </c:pt>
              </c:numCache>
            </c:numRef>
          </c:val>
          <c:extLst xmlns:c16r2="http://schemas.microsoft.com/office/drawing/2015/06/chart">
            <c:ext xmlns:c16="http://schemas.microsoft.com/office/drawing/2014/chart" uri="{C3380CC4-5D6E-409C-BE32-E72D297353CC}">
              <c16:uniqueId val="{00000001-0E65-41F1-A65E-C8E6E7864BBE}"/>
            </c:ext>
          </c:extLst>
        </c:ser>
        <c:gapWidth val="219"/>
        <c:overlap val="-27"/>
        <c:axId val="80027648"/>
        <c:axId val="80050048"/>
      </c:barChart>
      <c:catAx>
        <c:axId val="80027648"/>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050048"/>
        <c:crosses val="autoZero"/>
        <c:auto val="1"/>
        <c:lblAlgn val="ctr"/>
        <c:lblOffset val="100"/>
      </c:catAx>
      <c:valAx>
        <c:axId val="80050048"/>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027648"/>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a:t>
            </a:r>
            <a:r>
              <a:rPr lang="en-US" b="1" dirty="0" err="1" smtClean="0">
                <a:solidFill>
                  <a:srgbClr val="0F0F0F"/>
                </a:solidFill>
                <a:latin typeface="Times New Roman" panose="02020603050405020304" pitchFamily="18" charset="0"/>
                <a:cs typeface="Times New Roman" panose="02020603050405020304" pitchFamily="18" charset="0"/>
              </a:rPr>
              <a:t>Attritcion</a:t>
            </a:r>
            <a:r>
              <a:rPr lang="en-US" b="1" dirty="0" smtClean="0">
                <a:solidFill>
                  <a:srgbClr val="0F0F0F"/>
                </a:solidFill>
                <a:latin typeface="Times New Roman" panose="02020603050405020304" pitchFamily="18" charset="0"/>
                <a:cs typeface="Times New Roman" panose="02020603050405020304" pitchFamily="18" charset="0"/>
              </a:rPr>
              <a:t> Analysis Using Excel Dashboards</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err="1" smtClean="0"/>
              <a:t>NAME:S.Gopika</a:t>
            </a:r>
            <a:endParaRPr lang="en-US" sz="2400" dirty="0"/>
          </a:p>
          <a:p>
            <a:r>
              <a:rPr lang="en-US" sz="2400" dirty="0"/>
              <a:t>REGISTER </a:t>
            </a:r>
            <a:r>
              <a:rPr lang="en-US" sz="2400" dirty="0" smtClean="0"/>
              <a:t>NO:312200906</a:t>
            </a:r>
            <a:endParaRPr lang="en-US" sz="2400" dirty="0"/>
          </a:p>
          <a:p>
            <a:r>
              <a:rPr lang="en-US" sz="2400" dirty="0" err="1" smtClean="0"/>
              <a:t>DEPARTMENT:B.Com</a:t>
            </a:r>
            <a:r>
              <a:rPr lang="en-US" sz="2400" dirty="0" smtClean="0"/>
              <a:t>(computer application</a:t>
            </a:r>
            <a:endParaRPr lang="en-US" sz="2400" dirty="0"/>
          </a:p>
          <a:p>
            <a:r>
              <a:rPr lang="en-US" sz="2400" dirty="0" err="1" smtClean="0"/>
              <a:t>COLLEGE:Pachaiayappas</a:t>
            </a:r>
            <a:r>
              <a:rPr lang="en-US" sz="2400" dirty="0" smtClean="0"/>
              <a:t> college for women </a:t>
            </a:r>
            <a:r>
              <a:rPr lang="en-US" sz="2400" dirty="0" err="1" smtClean="0"/>
              <a:t>kanchipuram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CC4FA2DA-5308-FA0C-C91F-FB0EB12E79E8}"/>
              </a:ext>
            </a:extLst>
          </p:cNvPr>
          <p:cNvSpPr txBox="1"/>
          <p:nvPr/>
        </p:nvSpPr>
        <p:spPr>
          <a:xfrm>
            <a:off x="914400" y="1049336"/>
            <a:ext cx="9601200" cy="4524315"/>
          </a:xfrm>
          <a:prstGeom prst="rect">
            <a:avLst/>
          </a:prstGeom>
          <a:noFill/>
        </p:spPr>
        <p:txBody>
          <a:bodyPr wrap="square">
            <a:spAutoFit/>
          </a:bodyPr>
          <a:lstStyle/>
          <a:p>
            <a:r>
              <a:rPr lang="en-US" dirty="0"/>
              <a:t>In the "Employee Performance Analysis Using Excel" project, the modeling phase involves setting up the Excel workbook with various tools and techniques to analyze and visualize the data effectively. Here’s how each component will be used:</a:t>
            </a:r>
          </a:p>
          <a:p>
            <a:r>
              <a:rPr lang="en-US" b="1" dirty="0"/>
              <a:t>1. Data Filtering</a:t>
            </a:r>
          </a:p>
          <a:p>
            <a:pPr>
              <a:buFont typeface="Arial" panose="020B0604020202020204" pitchFamily="34" charset="0"/>
              <a:buChar char="•"/>
            </a:pPr>
            <a:r>
              <a:rPr lang="en-US" b="1" dirty="0"/>
              <a:t>Purpose</a:t>
            </a:r>
            <a:r>
              <a:rPr lang="en-US" dirty="0"/>
              <a:t>: To sort and refine the data to focus on specific criteria, such as department, date range, or individual employee performance.</a:t>
            </a:r>
          </a:p>
          <a:p>
            <a:pPr>
              <a:buFont typeface="Arial" panose="020B0604020202020204" pitchFamily="34" charset="0"/>
              <a:buChar char="•"/>
            </a:pPr>
            <a:r>
              <a:rPr lang="en-US" b="1" dirty="0"/>
              <a:t>Implementation</a:t>
            </a:r>
            <a:r>
              <a:rPr lang="en-US" dirty="0"/>
              <a:t>: Excel’s filtering feature will be applied to datasets, allowing users to easily narrow down the data to view only the relevant information. For example, filtering by department or by performance rating.</a:t>
            </a:r>
          </a:p>
          <a:p>
            <a:r>
              <a:rPr lang="en-US" b="1" dirty="0"/>
              <a:t>2. Pivot Tables</a:t>
            </a:r>
          </a:p>
          <a:p>
            <a:pPr>
              <a:buFont typeface="Arial" panose="020B0604020202020204" pitchFamily="34" charset="0"/>
              <a:buChar char="•"/>
            </a:pPr>
            <a:r>
              <a:rPr lang="en-US" b="1" dirty="0"/>
              <a:t>Purpose</a:t>
            </a:r>
            <a:r>
              <a:rPr lang="en-US" dirty="0"/>
              <a:t>: To summarize and analyze large datasets by grouping and aggregating data based on different performance metrics.</a:t>
            </a:r>
          </a:p>
          <a:p>
            <a:pPr>
              <a:buFont typeface="Arial" panose="020B0604020202020204" pitchFamily="34" charset="0"/>
              <a:buChar char="•"/>
            </a:pPr>
            <a:r>
              <a:rPr lang="en-US" b="1" dirty="0"/>
              <a:t>Implementation</a:t>
            </a:r>
            <a:r>
              <a:rPr lang="en-US" dirty="0"/>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xmlns="" id="{C99E7B9D-9FD7-39E9-488B-262CECDB14BA}"/>
              </a:ext>
            </a:extLst>
          </p:cNvPr>
          <p:cNvSpPr txBox="1"/>
          <p:nvPr/>
        </p:nvSpPr>
        <p:spPr>
          <a:xfrm>
            <a:off x="914400" y="1295400"/>
            <a:ext cx="8239873" cy="3970318"/>
          </a:xfrm>
          <a:prstGeom prst="rect">
            <a:avLst/>
          </a:prstGeom>
          <a:noFill/>
        </p:spPr>
        <p:txBody>
          <a:bodyPr wrap="square">
            <a:spAutoFit/>
          </a:bodyPr>
          <a:lstStyle/>
          <a:p>
            <a:r>
              <a:rPr lang="en-US" b="1" dirty="0"/>
              <a:t>Charts</a:t>
            </a:r>
          </a:p>
          <a:p>
            <a:pPr>
              <a:buFont typeface="Arial" panose="020B0604020202020204" pitchFamily="34" charset="0"/>
              <a:buChar char="•"/>
            </a:pPr>
            <a:r>
              <a:rPr lang="en-US" b="1" dirty="0"/>
              <a:t>Purpose</a:t>
            </a:r>
            <a:r>
              <a:rPr lang="en-US" dirty="0"/>
              <a:t>: To visualize the data in an easily interpretable format, making trends and patterns more apparent.</a:t>
            </a:r>
          </a:p>
          <a:p>
            <a:pPr>
              <a:buFont typeface="Arial" panose="020B0604020202020204" pitchFamily="34" charset="0"/>
              <a:buChar char="•"/>
            </a:pPr>
            <a:r>
              <a:rPr lang="en-US" b="1" dirty="0"/>
              <a:t>Implementation</a:t>
            </a:r>
            <a:r>
              <a:rPr lang="en-US" dirty="0"/>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lang="en-US" b="1" dirty="0"/>
              <a:t>4. Conditional Formatting</a:t>
            </a:r>
          </a:p>
          <a:p>
            <a:pPr>
              <a:buFont typeface="Arial" panose="020B0604020202020204" pitchFamily="34" charset="0"/>
              <a:buChar char="•"/>
            </a:pPr>
            <a:r>
              <a:rPr lang="en-US" b="1" dirty="0"/>
              <a:t>Purpose</a:t>
            </a:r>
            <a:r>
              <a:rPr lang="en-US" dirty="0"/>
              <a:t>: To highlight specific data points that meet certain conditions, making it easier to spot trends, outliers, or areas of concern.</a:t>
            </a:r>
          </a:p>
          <a:p>
            <a:pPr>
              <a:buFont typeface="Arial" panose="020B0604020202020204" pitchFamily="34" charset="0"/>
              <a:buChar char="•"/>
            </a:pPr>
            <a:r>
              <a:rPr lang="en-US" b="1" dirty="0"/>
              <a:t>Implementation</a:t>
            </a:r>
            <a:r>
              <a:rPr lang="en-US" dirty="0"/>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extLst>
      <p:ext uri="{BB962C8B-B14F-4D97-AF65-F5344CB8AC3E}">
        <p14:creationId xmlns:p14="http://schemas.microsoft.com/office/powerpoint/2010/main" xmlns="" val="177678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10" name="Chart 9">
            <a:extLst>
              <a:ext uri="{FF2B5EF4-FFF2-40B4-BE49-F238E27FC236}">
                <a16:creationId xmlns="" xmlns:xdr="http://schemas.openxmlformats.org/drawingml/2006/spreadsheetDrawing" xmlns:a16="http://schemas.microsoft.com/office/drawing/2014/main" xmlns:lc="http://schemas.openxmlformats.org/drawingml/2006/lockedCanvas" id="{244B6046-3108-988F-9256-38F306AB9D61}"/>
              </a:ext>
            </a:extLst>
          </p:cNvPr>
          <p:cNvGraphicFramePr/>
          <p:nvPr/>
        </p:nvGraphicFramePr>
        <p:xfrm>
          <a:off x="1381092" y="2057400"/>
          <a:ext cx="7000908" cy="31575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DC9C0149-F813-8AF2-7D86-B6A7026EC40D}"/>
              </a:ext>
            </a:extLst>
          </p:cNvPr>
          <p:cNvSpPr txBox="1"/>
          <p:nvPr/>
        </p:nvSpPr>
        <p:spPr>
          <a:xfrm>
            <a:off x="755332" y="1524000"/>
            <a:ext cx="8398941" cy="2585323"/>
          </a:xfrm>
          <a:prstGeom prst="rect">
            <a:avLst/>
          </a:prstGeom>
          <a:noFill/>
        </p:spPr>
        <p:txBody>
          <a:bodyPr wrap="square">
            <a:spAutoFit/>
          </a:bodyPr>
          <a:lstStyle/>
          <a:p>
            <a:pPr algn="just"/>
            <a:r>
              <a:rPr lang="en-US" dirty="0"/>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296"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6"/>
            <a:ext cx="4856159" cy="2632772"/>
          </a:xfrm>
          <a:prstGeom prst="rect">
            <a:avLst/>
          </a:prstGeom>
        </p:spPr>
        <p:txBody>
          <a:bodyPr vert="horz" wrap="square" lIns="0" tIns="16510" rIns="0" bIns="0" rtlCol="0">
            <a:spAutoFit/>
          </a:bodyPr>
          <a:lstStyle/>
          <a:p>
            <a:pPr marL="12700">
              <a:lnSpc>
                <a:spcPct val="100000"/>
              </a:lnSpc>
              <a:spcBef>
                <a:spcPts val="130"/>
              </a:spcBef>
            </a:pPr>
            <a:r>
              <a:rPr lang="en-US" sz="4250" spc="5" dirty="0" smtClean="0"/>
              <a:t>PROJECT TITLE</a:t>
            </a:r>
            <a:br>
              <a:rPr lang="en-US" sz="4250" spc="5" dirty="0" smtClean="0"/>
            </a:br>
            <a:r>
              <a:rPr lang="en-US" sz="4250" spc="5" dirty="0" smtClean="0"/>
              <a:t>Employee Attrition Analysis Using </a:t>
            </a:r>
            <a:r>
              <a:rPr lang="en-US" sz="4250" spc="5" dirty="0" err="1" smtClean="0"/>
              <a:t>Excal</a:t>
            </a:r>
            <a:r>
              <a:rPr lang="en-US" sz="4250" spc="5" dirty="0" smtClean="0"/>
              <a:t> Dashboard </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5262979"/>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r>
              <a:rPr lang="en-US" sz="2800" b="0" i="0" dirty="0" smtClean="0">
                <a:solidFill>
                  <a:srgbClr val="0D0D0D"/>
                </a:solidFill>
                <a:effectLst/>
                <a:latin typeface="Times New Roman" panose="02020603050405020304" pitchFamily="18" charset="0"/>
                <a:cs typeface="Times New Roman" panose="02020603050405020304" pitchFamily="18" charset="0"/>
              </a:rPr>
              <a:t>5.Data collection</a:t>
            </a:r>
          </a:p>
          <a:p>
            <a:pPr algn="l"/>
            <a:r>
              <a:rPr lang="en-US" sz="2800" dirty="0" smtClean="0">
                <a:solidFill>
                  <a:srgbClr val="0D0D0D"/>
                </a:solidFill>
                <a:latin typeface="Times New Roman" panose="02020603050405020304" pitchFamily="18" charset="0"/>
                <a:cs typeface="Times New Roman" panose="02020603050405020304" pitchFamily="18" charset="0"/>
              </a:rPr>
              <a:t>6.Data </a:t>
            </a:r>
            <a:r>
              <a:rPr lang="en-US" sz="2800" dirty="0" err="1" smtClean="0">
                <a:solidFill>
                  <a:srgbClr val="0D0D0D"/>
                </a:solidFill>
                <a:latin typeface="Times New Roman" panose="02020603050405020304" pitchFamily="18" charset="0"/>
                <a:cs typeface="Times New Roman" panose="02020603050405020304" pitchFamily="18" charset="0"/>
              </a:rPr>
              <a:t>prepartion</a:t>
            </a:r>
            <a:endParaRPr lang="en-US" sz="2800" dirty="0" smtClean="0">
              <a:solidFill>
                <a:srgbClr val="0D0D0D"/>
              </a:solidFill>
              <a:latin typeface="Times New Roman" panose="02020603050405020304" pitchFamily="18" charset="0"/>
              <a:cs typeface="Times New Roman" panose="02020603050405020304" pitchFamily="18" charset="0"/>
            </a:endParaRPr>
          </a:p>
          <a:p>
            <a:pPr algn="l"/>
            <a:r>
              <a:rPr lang="en-US" sz="2800" b="0" i="0" dirty="0" smtClean="0">
                <a:solidFill>
                  <a:srgbClr val="0D0D0D"/>
                </a:solidFill>
                <a:effectLst/>
                <a:latin typeface="Times New Roman" panose="02020603050405020304" pitchFamily="18" charset="0"/>
                <a:cs typeface="Times New Roman" panose="02020603050405020304" pitchFamily="18" charset="0"/>
              </a:rPr>
              <a:t>7.Analysis frame work</a:t>
            </a: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smtClean="0">
                <a:latin typeface="Times New Roman" panose="02020603050405020304" pitchFamily="18" charset="0"/>
                <a:cs typeface="Times New Roman" panose="02020603050405020304" pitchFamily="18" charset="0"/>
              </a:rPr>
              <a:t>8.Dashboard design</a:t>
            </a:r>
          </a:p>
          <a:p>
            <a:r>
              <a:rPr lang="en-IN" sz="2800" dirty="0" smtClean="0">
                <a:latin typeface="Times New Roman" panose="02020603050405020304" pitchFamily="18" charset="0"/>
                <a:cs typeface="Times New Roman" panose="02020603050405020304" pitchFamily="18" charset="0"/>
              </a:rPr>
              <a:t>9.Implenmentation</a:t>
            </a:r>
          </a:p>
          <a:p>
            <a:r>
              <a:rPr lang="en-IN" sz="2800" dirty="0" smtClean="0">
                <a:latin typeface="Times New Roman" panose="02020603050405020304" pitchFamily="18" charset="0"/>
                <a:cs typeface="Times New Roman" panose="02020603050405020304" pitchFamily="18" charset="0"/>
              </a:rPr>
              <a:t>10.Result</a:t>
            </a:r>
          </a:p>
          <a:p>
            <a:r>
              <a:rPr lang="en-IN" sz="2800" dirty="0" smtClean="0">
                <a:latin typeface="Times New Roman" panose="02020603050405020304" pitchFamily="18" charset="0"/>
                <a:cs typeface="Times New Roman" panose="02020603050405020304" pitchFamily="18" charset="0"/>
              </a:rPr>
              <a:t>11.Conclusion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a16="http://schemas.microsoft.com/office/drawing/2014/main" xmlns="" id="{A28CCF42-4C79-F436-DD19-9AA4BBA0F00A}"/>
              </a:ext>
            </a:extLst>
          </p:cNvPr>
          <p:cNvSpPr txBox="1"/>
          <p:nvPr/>
        </p:nvSpPr>
        <p:spPr>
          <a:xfrm>
            <a:off x="523836" y="1214422"/>
            <a:ext cx="7391400" cy="5262979"/>
          </a:xfrm>
          <a:prstGeom prst="rect">
            <a:avLst/>
          </a:prstGeom>
          <a:noFill/>
        </p:spPr>
        <p:txBody>
          <a:bodyPr wrap="square">
            <a:spAutoFit/>
          </a:bodyPr>
          <a:lstStyle/>
          <a:p>
            <a:pPr algn="just"/>
            <a:r>
              <a:rPr lang="en-US" sz="2400" dirty="0" smtClean="0"/>
              <a:t>problem Statement</a:t>
            </a:r>
          </a:p>
          <a:p>
            <a:pPr marL="457200" indent="-457200" algn="just">
              <a:buAutoNum type="arabicPeriod"/>
            </a:pPr>
            <a:r>
              <a:rPr lang="en-US" sz="2400" dirty="0" smtClean="0"/>
              <a:t>Problem </a:t>
            </a:r>
            <a:r>
              <a:rPr lang="en-US" sz="2400" dirty="0" smtClean="0"/>
              <a:t>Identification</a:t>
            </a:r>
            <a:r>
              <a:rPr lang="en-US" sz="2400" dirty="0" smtClean="0"/>
              <a:t>:</a:t>
            </a:r>
          </a:p>
          <a:p>
            <a:pPr marL="457200" indent="-457200" algn="just"/>
            <a:r>
              <a:rPr lang="en-US" sz="2400" dirty="0" smtClean="0"/>
              <a:t>*</a:t>
            </a:r>
            <a:r>
              <a:rPr lang="en-US" sz="2400" dirty="0" smtClean="0"/>
              <a:t>Current </a:t>
            </a:r>
            <a:r>
              <a:rPr lang="en-US" sz="2400" dirty="0" smtClean="0"/>
              <a:t>Situation: Describe the existing problem in detail</a:t>
            </a:r>
            <a:r>
              <a:rPr lang="en-US" sz="2400" dirty="0" smtClean="0"/>
              <a:t>.</a:t>
            </a:r>
          </a:p>
          <a:p>
            <a:pPr marL="457200" indent="-457200" algn="just"/>
            <a:r>
              <a:rPr lang="en-US" sz="2400" dirty="0" smtClean="0"/>
              <a:t>*</a:t>
            </a:r>
            <a:r>
              <a:rPr lang="en-US" sz="2400" dirty="0" smtClean="0"/>
              <a:t>Example</a:t>
            </a:r>
            <a:r>
              <a:rPr lang="en-US" sz="2400" dirty="0" smtClean="0"/>
              <a:t>: "The company has observed a significant increase in employee turnover over the past year</a:t>
            </a:r>
            <a:r>
              <a:rPr lang="en-US" sz="2400" dirty="0" smtClean="0"/>
              <a:t>.</a:t>
            </a:r>
          </a:p>
          <a:p>
            <a:pPr marL="457200" indent="-457200" algn="just"/>
            <a:r>
              <a:rPr lang="en-US" sz="2400" dirty="0" smtClean="0"/>
              <a:t>2</a:t>
            </a:r>
            <a:r>
              <a:rPr lang="en-US" sz="2400" dirty="0" smtClean="0"/>
              <a:t>. Impact</a:t>
            </a:r>
            <a:r>
              <a:rPr lang="en-US" sz="2400" dirty="0" smtClean="0"/>
              <a:t>:</a:t>
            </a:r>
          </a:p>
          <a:p>
            <a:pPr marL="457200" indent="-457200" algn="just"/>
            <a:r>
              <a:rPr lang="en-US" sz="2400" dirty="0" smtClean="0"/>
              <a:t>*</a:t>
            </a:r>
            <a:r>
              <a:rPr lang="en-US" sz="2400" dirty="0" smtClean="0"/>
              <a:t>Consequences</a:t>
            </a:r>
            <a:r>
              <a:rPr lang="en-US" sz="2400" dirty="0" smtClean="0"/>
              <a:t>: Explain how the problem affects the organization</a:t>
            </a:r>
            <a:r>
              <a:rPr lang="en-US" sz="2400" dirty="0" smtClean="0"/>
              <a:t>.</a:t>
            </a:r>
          </a:p>
          <a:p>
            <a:pPr marL="457200" indent="-457200" algn="just"/>
            <a:r>
              <a:rPr lang="en-US" sz="2400" dirty="0" smtClean="0"/>
              <a:t>*</a:t>
            </a:r>
            <a:r>
              <a:rPr lang="en-US" sz="2400" dirty="0" smtClean="0"/>
              <a:t>Example</a:t>
            </a:r>
            <a:r>
              <a:rPr lang="en-US" sz="2400" dirty="0" smtClean="0"/>
              <a:t>: "This high turnover rate has led to increased recruitment and training costs, disrupted team dynamics, and decreased overall productivity</a:t>
            </a:r>
            <a:r>
              <a:rPr lang="en-US" sz="2400" dirty="0" smtClean="0"/>
              <a:t>.</a:t>
            </a:r>
          </a:p>
          <a:p>
            <a:pPr marL="457200" indent="-457200" algn="just"/>
            <a:r>
              <a:rPr lang="en-US" sz="2400" dirty="0" smtClean="0"/>
              <a:t>"</a:t>
            </a:r>
            <a:r>
              <a:rPr lang="en-US" sz="2400" dirty="0" smtClean="0"/>
              <a:t>3. Cause (if known):Root Causes: Identify potential causes or contributing </a:t>
            </a:r>
            <a:r>
              <a:rPr lang="en-US" sz="2400" dirty="0" smtClean="0"/>
              <a:t>factors.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666844" y="428604"/>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A25832FA-74AD-FB53-0929-36D92CF8DFD8}"/>
              </a:ext>
            </a:extLst>
          </p:cNvPr>
          <p:cNvSpPr txBox="1"/>
          <p:nvPr/>
        </p:nvSpPr>
        <p:spPr>
          <a:xfrm>
            <a:off x="809588" y="1571612"/>
            <a:ext cx="8335122" cy="4708981"/>
          </a:xfrm>
          <a:prstGeom prst="rect">
            <a:avLst/>
          </a:prstGeom>
          <a:noFill/>
        </p:spPr>
        <p:txBody>
          <a:bodyPr wrap="square">
            <a:spAutoFit/>
          </a:bodyPr>
          <a:lstStyle/>
          <a:p>
            <a:pPr algn="just"/>
            <a:r>
              <a:rPr lang="en-US" sz="2000" dirty="0" smtClean="0"/>
              <a:t>1.Purpose:</a:t>
            </a:r>
          </a:p>
          <a:p>
            <a:pPr algn="just"/>
            <a:r>
              <a:rPr lang="en-US" sz="2000" dirty="0" smtClean="0"/>
              <a:t> </a:t>
            </a:r>
            <a:r>
              <a:rPr lang="en-US" sz="2000" dirty="0" smtClean="0"/>
              <a:t>The purpose of this project is to develop a comprehensive system for managing employee data efficiently. This system will streamline data collection, storage, and reporting, ensuring accurate and up-to-date information for decision-making and </a:t>
            </a:r>
            <a:r>
              <a:rPr lang="en-US" sz="2000" dirty="0" smtClean="0"/>
              <a:t>compliance</a:t>
            </a:r>
          </a:p>
          <a:p>
            <a:pPr algn="just"/>
            <a:r>
              <a:rPr lang="en-US" sz="2000" dirty="0" smtClean="0"/>
              <a:t>2</a:t>
            </a:r>
            <a:r>
              <a:rPr lang="en-US" sz="2000" dirty="0" smtClean="0"/>
              <a:t>. Scope</a:t>
            </a:r>
            <a:r>
              <a:rPr lang="en-US" sz="2000" dirty="0" smtClean="0"/>
              <a:t>:</a:t>
            </a:r>
          </a:p>
          <a:p>
            <a:pPr algn="just"/>
            <a:r>
              <a:rPr lang="en-US" sz="2000" dirty="0" smtClean="0"/>
              <a:t>*</a:t>
            </a:r>
            <a:r>
              <a:rPr lang="en-US" sz="2000" dirty="0" smtClean="0"/>
              <a:t>Data </a:t>
            </a:r>
            <a:r>
              <a:rPr lang="en-US" sz="2000" dirty="0" smtClean="0"/>
              <a:t>Collection: Capture personal details, employment history, job roles, and performance metrics</a:t>
            </a:r>
            <a:r>
              <a:rPr lang="en-US" sz="2000" dirty="0" smtClean="0"/>
              <a:t>.</a:t>
            </a:r>
          </a:p>
          <a:p>
            <a:pPr algn="just"/>
            <a:r>
              <a:rPr lang="en-US" sz="2000" dirty="0" smtClean="0"/>
              <a:t>*</a:t>
            </a:r>
            <a:r>
              <a:rPr lang="en-US" sz="2000" dirty="0" smtClean="0"/>
              <a:t>Data </a:t>
            </a:r>
            <a:r>
              <a:rPr lang="en-US" sz="2000" dirty="0" smtClean="0"/>
              <a:t>Storage: Securely store data in a centralized database with backup and recovery solutions</a:t>
            </a:r>
            <a:r>
              <a:rPr lang="en-US" sz="2000" dirty="0" smtClean="0"/>
              <a:t>.</a:t>
            </a:r>
          </a:p>
          <a:p>
            <a:pPr algn="just"/>
            <a:r>
              <a:rPr lang="en-US" sz="2000" dirty="0" smtClean="0"/>
              <a:t>*Data </a:t>
            </a:r>
            <a:r>
              <a:rPr lang="en-US" sz="2000" dirty="0" smtClean="0"/>
              <a:t>Access: Provide role-based access controls to ensure data privacy and security</a:t>
            </a:r>
            <a:r>
              <a:rPr lang="en-US" sz="2000" dirty="0" smtClean="0"/>
              <a:t>.</a:t>
            </a:r>
          </a:p>
          <a:p>
            <a:pPr algn="just"/>
            <a:r>
              <a:rPr lang="en-US" sz="2000" dirty="0" smtClean="0"/>
              <a:t>*</a:t>
            </a:r>
            <a:r>
              <a:rPr lang="en-US" sz="2000" dirty="0" smtClean="0"/>
              <a:t>Reporting</a:t>
            </a:r>
            <a:r>
              <a:rPr lang="en-US" sz="2000" dirty="0" smtClean="0"/>
              <a:t>: Generate reports for HR, payroll, and management, including employee performance, attendance, and compliance </a:t>
            </a:r>
            <a:r>
              <a:rPr lang="en-US" sz="2000" dirty="0" err="1" smtClean="0"/>
              <a:t>reports.Integration</a:t>
            </a:r>
            <a:r>
              <a:rPr lang="en-US" sz="2000" dirty="0" smtClean="0"/>
              <a:t>: Integrate with other systems such as payroll, benefits, and time tracking</a:t>
            </a:r>
            <a:r>
              <a:rPr lang="en-US" sz="2000" dirty="0" smtClean="0"/>
              <a:t>.</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8150" y="500042"/>
            <a:ext cx="5214974"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2">
            <a:extLst>
              <a:ext uri="{FF2B5EF4-FFF2-40B4-BE49-F238E27FC236}">
                <a16:creationId xmlns:a16="http://schemas.microsoft.com/office/drawing/2014/main" xmlns="" id="{2B1AC95D-E282-8FF3-3F94-D7FDC2B1A7D4}"/>
              </a:ext>
            </a:extLst>
          </p:cNvPr>
          <p:cNvSpPr>
            <a:spLocks noChangeArrowheads="1"/>
          </p:cNvSpPr>
          <p:nvPr/>
        </p:nvSpPr>
        <p:spPr bwMode="auto">
          <a:xfrm>
            <a:off x="1166778" y="2071678"/>
            <a:ext cx="874395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p:cNvSpPr/>
          <p:nvPr/>
        </p:nvSpPr>
        <p:spPr>
          <a:xfrm>
            <a:off x="523836" y="1500174"/>
            <a:ext cx="8620164" cy="4524315"/>
          </a:xfrm>
          <a:prstGeom prst="rect">
            <a:avLst/>
          </a:prstGeom>
        </p:spPr>
        <p:txBody>
          <a:bodyPr wrap="square">
            <a:spAutoFit/>
          </a:bodyPr>
          <a:lstStyle/>
          <a:p>
            <a:r>
              <a:rPr lang="en-US" dirty="0" smtClean="0"/>
              <a:t>1.Personal </a:t>
            </a:r>
            <a:r>
              <a:rPr lang="en-US" dirty="0" smtClean="0"/>
              <a:t>Information</a:t>
            </a:r>
            <a:r>
              <a:rPr lang="en-US" dirty="0" smtClean="0"/>
              <a:t>:</a:t>
            </a:r>
          </a:p>
          <a:p>
            <a:r>
              <a:rPr lang="en-US" dirty="0" smtClean="0"/>
              <a:t>*Full Name</a:t>
            </a:r>
          </a:p>
          <a:p>
            <a:r>
              <a:rPr lang="en-US" dirty="0" smtClean="0"/>
              <a:t>*Date </a:t>
            </a:r>
            <a:r>
              <a:rPr lang="en-US" dirty="0" smtClean="0"/>
              <a:t>of </a:t>
            </a:r>
            <a:r>
              <a:rPr lang="en-US" dirty="0" smtClean="0"/>
              <a:t>Birth</a:t>
            </a:r>
          </a:p>
          <a:p>
            <a:r>
              <a:rPr lang="en-US" dirty="0" smtClean="0"/>
              <a:t>*</a:t>
            </a:r>
            <a:r>
              <a:rPr lang="en-US" dirty="0" smtClean="0"/>
              <a:t>Gender</a:t>
            </a:r>
          </a:p>
          <a:p>
            <a:r>
              <a:rPr lang="en-US" dirty="0" smtClean="0"/>
              <a:t>*</a:t>
            </a:r>
            <a:r>
              <a:rPr lang="en-US" dirty="0" smtClean="0"/>
              <a:t>Address</a:t>
            </a:r>
          </a:p>
          <a:p>
            <a:r>
              <a:rPr lang="en-US" dirty="0" smtClean="0"/>
              <a:t>2.EmploymentDetails:</a:t>
            </a:r>
          </a:p>
          <a:p>
            <a:r>
              <a:rPr lang="en-US" dirty="0" smtClean="0"/>
              <a:t>*Employee ID</a:t>
            </a:r>
          </a:p>
          <a:p>
            <a:r>
              <a:rPr lang="en-US" dirty="0" smtClean="0"/>
              <a:t>*Job Title</a:t>
            </a:r>
          </a:p>
          <a:p>
            <a:r>
              <a:rPr lang="en-US" dirty="0" smtClean="0"/>
              <a:t>*Department</a:t>
            </a:r>
          </a:p>
          <a:p>
            <a:r>
              <a:rPr lang="en-US" dirty="0" smtClean="0"/>
              <a:t>*Manager/Supervisor</a:t>
            </a:r>
          </a:p>
          <a:p>
            <a:r>
              <a:rPr lang="en-US" dirty="0" smtClean="0"/>
              <a:t>*Employment </a:t>
            </a:r>
            <a:r>
              <a:rPr lang="en-US" dirty="0" smtClean="0"/>
              <a:t>Status (full-time, part-time, contractor</a:t>
            </a:r>
            <a:r>
              <a:rPr lang="en-US" dirty="0" smtClean="0"/>
              <a:t>)</a:t>
            </a:r>
          </a:p>
          <a:p>
            <a:r>
              <a:rPr lang="en-US" dirty="0" smtClean="0"/>
              <a:t>Hire </a:t>
            </a:r>
            <a:r>
              <a:rPr lang="en-US" dirty="0" err="1" smtClean="0"/>
              <a:t>DateEmployment</a:t>
            </a:r>
            <a:r>
              <a:rPr lang="en-US" dirty="0" smtClean="0"/>
              <a:t> Type (permanent, temporary, etc</a:t>
            </a:r>
            <a:r>
              <a:rPr lang="en-US" dirty="0" smtClean="0"/>
              <a:t>.)</a:t>
            </a:r>
          </a:p>
          <a:p>
            <a:r>
              <a:rPr lang="en-US" dirty="0" smtClean="0"/>
              <a:t>3.Payroll </a:t>
            </a:r>
            <a:r>
              <a:rPr lang="en-US" dirty="0" smtClean="0"/>
              <a:t>Information</a:t>
            </a:r>
            <a:r>
              <a:rPr lang="en-US" dirty="0" smtClean="0"/>
              <a:t>:</a:t>
            </a:r>
          </a:p>
          <a:p>
            <a:r>
              <a:rPr lang="en-US" dirty="0" smtClean="0"/>
              <a:t>*Salary/Wage</a:t>
            </a:r>
          </a:p>
          <a:p>
            <a:r>
              <a:rPr lang="en-US" dirty="0" smtClean="0"/>
              <a:t>*Bank </a:t>
            </a:r>
            <a:r>
              <a:rPr lang="en-US" dirty="0" smtClean="0"/>
              <a:t>Account Details (for direct deposit</a:t>
            </a:r>
            <a:r>
              <a:rPr lang="en-US" dirty="0" smtClean="0"/>
              <a: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Rectangle 3">
            <a:extLst>
              <a:ext uri="{FF2B5EF4-FFF2-40B4-BE49-F238E27FC236}">
                <a16:creationId xmlns:a16="http://schemas.microsoft.com/office/drawing/2014/main" xmlns="" id="{7928C0CF-8CAF-8962-63CC-441463760F59}"/>
              </a:ext>
            </a:extLst>
          </p:cNvPr>
          <p:cNvSpPr>
            <a:spLocks noChangeArrowheads="1"/>
          </p:cNvSpPr>
          <p:nvPr/>
        </p:nvSpPr>
        <p:spPr bwMode="auto">
          <a:xfrm>
            <a:off x="3086100" y="1389162"/>
            <a:ext cx="6019800" cy="48013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en-US" altLang="en-US" dirty="0" smtClean="0">
                <a:latin typeface="Arial" panose="020B0604020202020204" pitchFamily="34" charset="0"/>
              </a:rPr>
              <a:t>1. </a:t>
            </a:r>
            <a:r>
              <a:rPr lang="en-US" altLang="en-US" dirty="0" smtClean="0">
                <a:latin typeface="Arial" panose="020B0604020202020204" pitchFamily="34" charset="0"/>
              </a:rPr>
              <a:t>Identify </a:t>
            </a:r>
            <a:r>
              <a:rPr lang="en-US" altLang="en-US" dirty="0" smtClean="0">
                <a:latin typeface="Arial" panose="020B0604020202020204" pitchFamily="34" charset="0"/>
              </a:rPr>
              <a:t>Objectives</a:t>
            </a:r>
          </a:p>
          <a:p>
            <a:pPr lvl="0" eaLnBrk="0" fontAlgn="base" hangingPunct="0">
              <a:spcBef>
                <a:spcPct val="0"/>
              </a:spcBef>
              <a:spcAft>
                <a:spcPct val="0"/>
              </a:spcAft>
            </a:pPr>
            <a:r>
              <a:rPr lang="en-US" altLang="en-US" dirty="0" smtClean="0">
                <a:latin typeface="Arial" panose="020B0604020202020204" pitchFamily="34" charset="0"/>
              </a:rPr>
              <a:t>Objective</a:t>
            </a:r>
            <a:r>
              <a:rPr lang="en-US" altLang="en-US" dirty="0" smtClean="0">
                <a:latin typeface="Arial" panose="020B0604020202020204" pitchFamily="34" charset="0"/>
              </a:rPr>
              <a:t>: Improve data accuracy, streamline processes, and enhance accessibility</a:t>
            </a:r>
            <a:r>
              <a:rPr lang="en-US" altLang="en-US" dirty="0" smtClean="0">
                <a:latin typeface="Arial" panose="020B0604020202020204" pitchFamily="34" charset="0"/>
              </a:rPr>
              <a:t>.</a:t>
            </a:r>
          </a:p>
          <a:p>
            <a:pPr lvl="0" eaLnBrk="0" fontAlgn="base" hangingPunct="0">
              <a:spcBef>
                <a:spcPct val="0"/>
              </a:spcBef>
              <a:spcAft>
                <a:spcPct val="0"/>
              </a:spcAft>
            </a:pPr>
            <a:r>
              <a:rPr lang="en-US" altLang="en-US" dirty="0" smtClean="0">
                <a:latin typeface="Arial" panose="020B0604020202020204" pitchFamily="34" charset="0"/>
              </a:rPr>
              <a:t>2</a:t>
            </a:r>
            <a:r>
              <a:rPr lang="en-US" altLang="en-US" dirty="0" smtClean="0">
                <a:latin typeface="Arial" panose="020B0604020202020204" pitchFamily="34" charset="0"/>
              </a:rPr>
              <a:t>. Data Collection and </a:t>
            </a:r>
            <a:r>
              <a:rPr lang="en-US" altLang="en-US" dirty="0" smtClean="0">
                <a:latin typeface="Arial" panose="020B0604020202020204" pitchFamily="34" charset="0"/>
              </a:rPr>
              <a:t>Management</a:t>
            </a:r>
          </a:p>
          <a:p>
            <a:pPr lvl="0" eaLnBrk="0" fontAlgn="base" hangingPunct="0">
              <a:spcBef>
                <a:spcPct val="0"/>
              </a:spcBef>
              <a:spcAft>
                <a:spcPct val="0"/>
              </a:spcAft>
            </a:pPr>
            <a:r>
              <a:rPr lang="en-US" altLang="en-US" dirty="0" smtClean="0">
                <a:latin typeface="Arial" panose="020B0604020202020204" pitchFamily="34" charset="0"/>
              </a:rPr>
              <a:t>*</a:t>
            </a:r>
            <a:r>
              <a:rPr lang="en-US" altLang="en-US" dirty="0" smtClean="0">
                <a:latin typeface="Arial" panose="020B0604020202020204" pitchFamily="34" charset="0"/>
              </a:rPr>
              <a:t>Data </a:t>
            </a:r>
            <a:r>
              <a:rPr lang="en-US" altLang="en-US" dirty="0" smtClean="0">
                <a:latin typeface="Arial" panose="020B0604020202020204" pitchFamily="34" charset="0"/>
              </a:rPr>
              <a:t>Categories: Personal details, employment history, performance metrics, and payroll information</a:t>
            </a:r>
            <a:r>
              <a:rPr lang="en-US" altLang="en-US" dirty="0" smtClean="0">
                <a:latin typeface="Arial" panose="020B0604020202020204" pitchFamily="34" charset="0"/>
              </a:rPr>
              <a:t>.</a:t>
            </a:r>
          </a:p>
          <a:p>
            <a:pPr lvl="0" eaLnBrk="0" fontAlgn="base" hangingPunct="0">
              <a:spcBef>
                <a:spcPct val="0"/>
              </a:spcBef>
              <a:spcAft>
                <a:spcPct val="0"/>
              </a:spcAft>
            </a:pPr>
            <a:r>
              <a:rPr lang="en-US" altLang="en-US" dirty="0" smtClean="0">
                <a:latin typeface="Arial" panose="020B0604020202020204" pitchFamily="34" charset="0"/>
              </a:rPr>
              <a:t>*</a:t>
            </a:r>
            <a:r>
              <a:rPr lang="en-US" altLang="en-US" dirty="0" smtClean="0">
                <a:latin typeface="Arial" panose="020B0604020202020204" pitchFamily="34" charset="0"/>
              </a:rPr>
              <a:t>Tools</a:t>
            </a:r>
            <a:r>
              <a:rPr lang="en-US" altLang="en-US" dirty="0" smtClean="0">
                <a:latin typeface="Arial" panose="020B0604020202020204" pitchFamily="34" charset="0"/>
              </a:rPr>
              <a:t>: Use an HR Management System (HRMS) or a Customer Relationship Management (CRM) tool integrated with data analytics capabilities</a:t>
            </a:r>
            <a:r>
              <a:rPr lang="en-US" altLang="en-US" dirty="0" smtClean="0">
                <a:latin typeface="Arial" panose="020B0604020202020204" pitchFamily="34" charset="0"/>
              </a:rPr>
              <a:t>.</a:t>
            </a:r>
          </a:p>
          <a:p>
            <a:pPr lvl="0" eaLnBrk="0" fontAlgn="base" hangingPunct="0">
              <a:spcBef>
                <a:spcPct val="0"/>
              </a:spcBef>
              <a:spcAft>
                <a:spcPct val="0"/>
              </a:spcAft>
            </a:pPr>
            <a:r>
              <a:rPr lang="en-US" altLang="en-US" dirty="0" smtClean="0">
                <a:latin typeface="Arial" panose="020B0604020202020204" pitchFamily="34" charset="0"/>
              </a:rPr>
              <a:t>3</a:t>
            </a:r>
            <a:r>
              <a:rPr lang="en-US" altLang="en-US" dirty="0" smtClean="0">
                <a:latin typeface="Arial" panose="020B0604020202020204" pitchFamily="34" charset="0"/>
              </a:rPr>
              <a:t>. Data Security and </a:t>
            </a:r>
            <a:r>
              <a:rPr lang="en-US" altLang="en-US" dirty="0" smtClean="0">
                <a:latin typeface="Arial" panose="020B0604020202020204" pitchFamily="34" charset="0"/>
              </a:rPr>
              <a:t>Privacy</a:t>
            </a:r>
          </a:p>
          <a:p>
            <a:pPr lvl="0" eaLnBrk="0" fontAlgn="base" hangingPunct="0">
              <a:spcBef>
                <a:spcPct val="0"/>
              </a:spcBef>
              <a:spcAft>
                <a:spcPct val="0"/>
              </a:spcAft>
            </a:pPr>
            <a:r>
              <a:rPr lang="en-US" altLang="en-US" dirty="0" smtClean="0">
                <a:latin typeface="Arial" panose="020B0604020202020204" pitchFamily="34" charset="0"/>
              </a:rPr>
              <a:t>*</a:t>
            </a:r>
            <a:r>
              <a:rPr lang="en-US" altLang="en-US" dirty="0" smtClean="0">
                <a:latin typeface="Arial" panose="020B0604020202020204" pitchFamily="34" charset="0"/>
              </a:rPr>
              <a:t>Compliance</a:t>
            </a:r>
            <a:r>
              <a:rPr lang="en-US" altLang="en-US" dirty="0" smtClean="0">
                <a:latin typeface="Arial" panose="020B0604020202020204" pitchFamily="34" charset="0"/>
              </a:rPr>
              <a:t>: Ensure compliance with data protection regulations such as GDPR or CCPA</a:t>
            </a:r>
            <a:r>
              <a:rPr lang="en-US" altLang="en-US" dirty="0" smtClean="0">
                <a:latin typeface="Arial" panose="020B0604020202020204" pitchFamily="34" charset="0"/>
              </a:rPr>
              <a:t>.</a:t>
            </a:r>
          </a:p>
          <a:p>
            <a:pPr lvl="0" eaLnBrk="0" fontAlgn="base" hangingPunct="0">
              <a:spcBef>
                <a:spcPct val="0"/>
              </a:spcBef>
              <a:spcAft>
                <a:spcPct val="0"/>
              </a:spcAft>
            </a:pPr>
            <a:r>
              <a:rPr lang="en-US" altLang="en-US" dirty="0" smtClean="0">
                <a:latin typeface="Arial" panose="020B0604020202020204" pitchFamily="34" charset="0"/>
              </a:rPr>
              <a:t>*</a:t>
            </a:r>
            <a:r>
              <a:rPr lang="en-US" altLang="en-US" dirty="0" smtClean="0">
                <a:latin typeface="Arial" panose="020B0604020202020204" pitchFamily="34" charset="0"/>
              </a:rPr>
              <a:t>Encryption</a:t>
            </a:r>
            <a:r>
              <a:rPr lang="en-US" altLang="en-US" dirty="0" smtClean="0">
                <a:latin typeface="Arial" panose="020B0604020202020204" pitchFamily="34" charset="0"/>
              </a:rPr>
              <a:t>: Implement data encryption both at rest and in transit</a:t>
            </a:r>
            <a:r>
              <a:rPr lang="en-US" altLang="en-US" dirty="0" smtClean="0">
                <a:latin typeface="Arial" panose="020B0604020202020204" pitchFamily="34" charset="0"/>
              </a:rPr>
              <a:t>.</a:t>
            </a:r>
          </a:p>
          <a:p>
            <a:pPr lvl="0" eaLnBrk="0" fontAlgn="base" hangingPunct="0">
              <a:spcBef>
                <a:spcPct val="0"/>
              </a:spcBef>
              <a:spcAft>
                <a:spcPct val="0"/>
              </a:spcAft>
            </a:pPr>
            <a:r>
              <a:rPr lang="en-US" altLang="en-US" dirty="0" smtClean="0">
                <a:latin typeface="Arial" panose="020B0604020202020204" pitchFamily="34" charset="0"/>
              </a:rPr>
              <a:t>*</a:t>
            </a:r>
            <a:r>
              <a:rPr lang="en-US" altLang="en-US" dirty="0" smtClean="0">
                <a:latin typeface="Arial" panose="020B0604020202020204" pitchFamily="34" charset="0"/>
              </a:rPr>
              <a:t>Access </a:t>
            </a:r>
            <a:r>
              <a:rPr lang="en-US" altLang="en-US" dirty="0" smtClean="0">
                <a:latin typeface="Arial" panose="020B0604020202020204" pitchFamily="34" charset="0"/>
              </a:rPr>
              <a:t>Control: Define user roles and permissions to limit access to sensitive </a:t>
            </a:r>
            <a:r>
              <a:rPr lang="en-US" altLang="en-US" dirty="0" smtClean="0">
                <a:latin typeface="Arial" panose="020B0604020202020204" pitchFamily="34" charset="0"/>
              </a:rPr>
              <a:t>information.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6" name="Rectangle 5"/>
          <p:cNvSpPr/>
          <p:nvPr/>
        </p:nvSpPr>
        <p:spPr>
          <a:xfrm>
            <a:off x="3048000" y="1859340"/>
            <a:ext cx="6096000" cy="4247317"/>
          </a:xfrm>
          <a:prstGeom prst="rect">
            <a:avLst/>
          </a:prstGeom>
        </p:spPr>
        <p:txBody>
          <a:bodyPr>
            <a:spAutoFit/>
          </a:bodyPr>
          <a:lstStyle/>
          <a:p>
            <a:r>
              <a:rPr lang="en-US" dirty="0" smtClean="0"/>
              <a:t>Define Objectives</a:t>
            </a:r>
          </a:p>
          <a:p>
            <a:r>
              <a:rPr lang="en-US" dirty="0" smtClean="0"/>
              <a:t>*</a:t>
            </a:r>
            <a:r>
              <a:rPr lang="en-US" dirty="0" smtClean="0"/>
              <a:t>Purpose</a:t>
            </a:r>
            <a:r>
              <a:rPr lang="en-US" dirty="0" smtClean="0"/>
              <a:t>: What do you want to achieve with the analysis (e.g., improve employee satisfaction, identify turnover trends, optimize productivity</a:t>
            </a:r>
            <a:r>
              <a:rPr lang="en-US" dirty="0" smtClean="0"/>
              <a:t>)?</a:t>
            </a:r>
          </a:p>
          <a:p>
            <a:r>
              <a:rPr lang="en-US" dirty="0" smtClean="0"/>
              <a:t>*</a:t>
            </a:r>
            <a:r>
              <a:rPr lang="en-US" dirty="0" smtClean="0"/>
              <a:t>Key </a:t>
            </a:r>
            <a:r>
              <a:rPr lang="en-US" dirty="0" smtClean="0"/>
              <a:t>Questions: What specific questions are you trying to answer</a:t>
            </a:r>
            <a:r>
              <a:rPr lang="en-US" dirty="0" smtClean="0"/>
              <a:t>?</a:t>
            </a:r>
          </a:p>
          <a:p>
            <a:r>
              <a:rPr lang="en-US" dirty="0" smtClean="0"/>
              <a:t>2</a:t>
            </a:r>
            <a:r>
              <a:rPr lang="en-US" dirty="0" smtClean="0"/>
              <a:t>. Identify Data </a:t>
            </a:r>
            <a:r>
              <a:rPr lang="en-US" dirty="0" smtClean="0"/>
              <a:t>Sources</a:t>
            </a:r>
          </a:p>
          <a:p>
            <a:r>
              <a:rPr lang="en-US" dirty="0" smtClean="0"/>
              <a:t>*</a:t>
            </a:r>
            <a:r>
              <a:rPr lang="en-US" dirty="0" smtClean="0"/>
              <a:t>Types </a:t>
            </a:r>
            <a:r>
              <a:rPr lang="en-US" dirty="0" smtClean="0"/>
              <a:t>of Data: Employee demographics, performance metrics, attendance records, salary details, engagement surveys, etc</a:t>
            </a:r>
            <a:r>
              <a:rPr lang="en-US" dirty="0" smtClean="0"/>
              <a:t>.</a:t>
            </a:r>
          </a:p>
          <a:p>
            <a:r>
              <a:rPr lang="en-US" dirty="0" smtClean="0"/>
              <a:t>*</a:t>
            </a:r>
            <a:r>
              <a:rPr lang="en-US" dirty="0" smtClean="0"/>
              <a:t>Sources</a:t>
            </a:r>
            <a:r>
              <a:rPr lang="en-US" dirty="0" smtClean="0"/>
              <a:t>: HRIS (Human Resource Information System), payroll systems, performance management systems, surveys</a:t>
            </a:r>
            <a:r>
              <a:rPr lang="en-US" dirty="0" smtClean="0"/>
              <a:t>.</a:t>
            </a:r>
          </a:p>
          <a:p>
            <a:r>
              <a:rPr lang="en-US" dirty="0" smtClean="0"/>
              <a:t>3</a:t>
            </a:r>
            <a:r>
              <a:rPr lang="en-US" dirty="0" smtClean="0"/>
              <a:t>. Data </a:t>
            </a:r>
            <a:r>
              <a:rPr lang="en-US" dirty="0" smtClean="0"/>
              <a:t>Collection</a:t>
            </a:r>
          </a:p>
          <a:p>
            <a:r>
              <a:rPr lang="en-US" dirty="0" smtClean="0"/>
              <a:t>*</a:t>
            </a:r>
            <a:r>
              <a:rPr lang="en-US" dirty="0" smtClean="0"/>
              <a:t>Data </a:t>
            </a:r>
            <a:r>
              <a:rPr lang="en-US" dirty="0" smtClean="0"/>
              <a:t>Gathering Methods: Surveys, interviews, system exports</a:t>
            </a:r>
            <a:r>
              <a:rPr lang="en-US" dirty="0" smtClean="0"/>
              <a:t>.</a:t>
            </a:r>
          </a:p>
          <a:p>
            <a:r>
              <a:rPr lang="en-US" dirty="0" smtClean="0"/>
              <a:t>*</a:t>
            </a:r>
            <a:r>
              <a:rPr lang="en-US" dirty="0" smtClean="0"/>
              <a:t>Frequency</a:t>
            </a:r>
            <a:r>
              <a:rPr lang="en-US" dirty="0" smtClean="0"/>
              <a:t>: How often will you collect this data?</a:t>
            </a:r>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xmlns="" id="{563319AE-67B9-56D5-177A-8CCDC35469F0}"/>
              </a:ext>
            </a:extLst>
          </p:cNvPr>
          <p:cNvSpPr>
            <a:spLocks noChangeArrowheads="1"/>
          </p:cNvSpPr>
          <p:nvPr/>
        </p:nvSpPr>
        <p:spPr bwMode="auto">
          <a:xfrm>
            <a:off x="3124200" y="2019300"/>
            <a:ext cx="5638800" cy="45243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dirty="0" smtClean="0">
                <a:latin typeface="Arial" panose="020B0604020202020204" pitchFamily="34" charset="0"/>
              </a:rPr>
              <a:t>1.Header</a:t>
            </a:r>
          </a:p>
          <a:p>
            <a:pPr lvl="0" eaLnBrk="0" fontAlgn="base" hangingPunct="0">
              <a:spcBef>
                <a:spcPct val="0"/>
              </a:spcBef>
              <a:spcAft>
                <a:spcPct val="0"/>
              </a:spcAft>
            </a:pPr>
            <a:r>
              <a:rPr lang="en-US" altLang="en-US" dirty="0" smtClean="0">
                <a:latin typeface="Arial" panose="020B0604020202020204" pitchFamily="34" charset="0"/>
              </a:rPr>
              <a:t>*</a:t>
            </a:r>
            <a:r>
              <a:rPr lang="en-US" altLang="en-US" dirty="0" smtClean="0">
                <a:latin typeface="Arial" panose="020B0604020202020204" pitchFamily="34" charset="0"/>
              </a:rPr>
              <a:t>Company </a:t>
            </a:r>
            <a:r>
              <a:rPr lang="en-US" altLang="en-US" dirty="0" smtClean="0">
                <a:latin typeface="Arial" panose="020B0604020202020204" pitchFamily="34" charset="0"/>
              </a:rPr>
              <a:t>Logo: Top-left corner</a:t>
            </a:r>
            <a:r>
              <a:rPr lang="en-US" altLang="en-US" dirty="0" smtClean="0">
                <a:latin typeface="Arial" panose="020B0604020202020204" pitchFamily="34" charset="0"/>
              </a:rPr>
              <a:t>.</a:t>
            </a:r>
          </a:p>
          <a:p>
            <a:pPr lvl="0" eaLnBrk="0" fontAlgn="base" hangingPunct="0">
              <a:spcBef>
                <a:spcPct val="0"/>
              </a:spcBef>
              <a:spcAft>
                <a:spcPct val="0"/>
              </a:spcAft>
            </a:pPr>
            <a:r>
              <a:rPr lang="en-US" altLang="en-US" dirty="0" smtClean="0">
                <a:latin typeface="Arial" panose="020B0604020202020204" pitchFamily="34" charset="0"/>
              </a:rPr>
              <a:t>*</a:t>
            </a:r>
            <a:r>
              <a:rPr lang="en-US" altLang="en-US" dirty="0" smtClean="0">
                <a:latin typeface="Arial" panose="020B0604020202020204" pitchFamily="34" charset="0"/>
              </a:rPr>
              <a:t>Dashboard </a:t>
            </a:r>
            <a:r>
              <a:rPr lang="en-US" altLang="en-US" dirty="0" smtClean="0">
                <a:latin typeface="Arial" panose="020B0604020202020204" pitchFamily="34" charset="0"/>
              </a:rPr>
              <a:t>Title: Centered, e.g., "Employee Data Overview</a:t>
            </a:r>
            <a:r>
              <a:rPr lang="en-US" altLang="en-US" dirty="0" smtClean="0">
                <a:latin typeface="Arial" panose="020B0604020202020204" pitchFamily="34" charset="0"/>
              </a:rPr>
              <a:t>.“</a:t>
            </a:r>
          </a:p>
          <a:p>
            <a:pPr lvl="0" eaLnBrk="0" fontAlgn="base" hangingPunct="0">
              <a:spcBef>
                <a:spcPct val="0"/>
              </a:spcBef>
              <a:spcAft>
                <a:spcPct val="0"/>
              </a:spcAft>
            </a:pPr>
            <a:r>
              <a:rPr lang="en-US" altLang="en-US" dirty="0" smtClean="0">
                <a:latin typeface="Arial" panose="020B0604020202020204" pitchFamily="34" charset="0"/>
              </a:rPr>
              <a:t>*</a:t>
            </a:r>
            <a:r>
              <a:rPr lang="en-US" altLang="en-US" dirty="0" smtClean="0">
                <a:latin typeface="Arial" panose="020B0604020202020204" pitchFamily="34" charset="0"/>
              </a:rPr>
              <a:t>User </a:t>
            </a:r>
            <a:r>
              <a:rPr lang="en-US" altLang="en-US" dirty="0" smtClean="0">
                <a:latin typeface="Arial" panose="020B0604020202020204" pitchFamily="34" charset="0"/>
              </a:rPr>
              <a:t>Profile: Top-right corner, including settings and logout options</a:t>
            </a:r>
            <a:r>
              <a:rPr lang="en-US" altLang="en-US" dirty="0" smtClean="0">
                <a:latin typeface="Arial" panose="020B0604020202020204" pitchFamily="34" charset="0"/>
              </a:rPr>
              <a:t>.</a:t>
            </a:r>
          </a:p>
          <a:p>
            <a:pPr lvl="0" eaLnBrk="0" fontAlgn="base" hangingPunct="0">
              <a:spcBef>
                <a:spcPct val="0"/>
              </a:spcBef>
              <a:spcAft>
                <a:spcPct val="0"/>
              </a:spcAft>
            </a:pPr>
            <a:r>
              <a:rPr lang="en-US" altLang="en-US" dirty="0" smtClean="0">
                <a:latin typeface="Arial" panose="020B0604020202020204" pitchFamily="34" charset="0"/>
              </a:rPr>
              <a:t>2</a:t>
            </a:r>
            <a:r>
              <a:rPr lang="en-US" altLang="en-US" dirty="0" smtClean="0">
                <a:latin typeface="Arial" panose="020B0604020202020204" pitchFamily="34" charset="0"/>
              </a:rPr>
              <a:t>. Navigation </a:t>
            </a:r>
            <a:r>
              <a:rPr lang="en-US" altLang="en-US" dirty="0" smtClean="0">
                <a:latin typeface="Arial" panose="020B0604020202020204" pitchFamily="34" charset="0"/>
              </a:rPr>
              <a:t>Bar</a:t>
            </a:r>
          </a:p>
          <a:p>
            <a:pPr lvl="0" eaLnBrk="0" fontAlgn="base" hangingPunct="0">
              <a:spcBef>
                <a:spcPct val="0"/>
              </a:spcBef>
              <a:spcAft>
                <a:spcPct val="0"/>
              </a:spcAft>
            </a:pPr>
            <a:r>
              <a:rPr lang="en-US" altLang="en-US" dirty="0" smtClean="0">
                <a:latin typeface="Arial" panose="020B0604020202020204" pitchFamily="34" charset="0"/>
              </a:rPr>
              <a:t>*</a:t>
            </a:r>
            <a:r>
              <a:rPr lang="en-US" altLang="en-US" dirty="0" smtClean="0">
                <a:latin typeface="Arial" panose="020B0604020202020204" pitchFamily="34" charset="0"/>
              </a:rPr>
              <a:t>Home</a:t>
            </a:r>
          </a:p>
          <a:p>
            <a:pPr lvl="0" eaLnBrk="0" fontAlgn="base" hangingPunct="0">
              <a:spcBef>
                <a:spcPct val="0"/>
              </a:spcBef>
              <a:spcAft>
                <a:spcPct val="0"/>
              </a:spcAft>
            </a:pPr>
            <a:r>
              <a:rPr lang="en-US" altLang="en-US" dirty="0" smtClean="0">
                <a:latin typeface="Arial" panose="020B0604020202020204" pitchFamily="34" charset="0"/>
              </a:rPr>
              <a:t>*</a:t>
            </a:r>
            <a:r>
              <a:rPr lang="en-US" altLang="en-US" dirty="0" smtClean="0">
                <a:latin typeface="Arial" panose="020B0604020202020204" pitchFamily="34" charset="0"/>
              </a:rPr>
              <a:t>Employee List</a:t>
            </a:r>
          </a:p>
          <a:p>
            <a:pPr lvl="0" eaLnBrk="0" fontAlgn="base" hangingPunct="0">
              <a:spcBef>
                <a:spcPct val="0"/>
              </a:spcBef>
              <a:spcAft>
                <a:spcPct val="0"/>
              </a:spcAft>
            </a:pPr>
            <a:r>
              <a:rPr lang="en-US" altLang="en-US" dirty="0" smtClean="0">
                <a:latin typeface="Arial" panose="020B0604020202020204" pitchFamily="34" charset="0"/>
              </a:rPr>
              <a:t>*</a:t>
            </a:r>
            <a:r>
              <a:rPr lang="en-US" altLang="en-US" dirty="0" smtClean="0">
                <a:latin typeface="Arial" panose="020B0604020202020204" pitchFamily="34" charset="0"/>
              </a:rPr>
              <a:t>Department Insights</a:t>
            </a:r>
          </a:p>
          <a:p>
            <a:pPr lvl="0" eaLnBrk="0" fontAlgn="base" hangingPunct="0">
              <a:spcBef>
                <a:spcPct val="0"/>
              </a:spcBef>
              <a:spcAft>
                <a:spcPct val="0"/>
              </a:spcAft>
            </a:pPr>
            <a:r>
              <a:rPr lang="en-US" altLang="en-US" dirty="0" smtClean="0">
                <a:latin typeface="Arial" panose="020B0604020202020204" pitchFamily="34" charset="0"/>
              </a:rPr>
              <a:t>*</a:t>
            </a:r>
            <a:r>
              <a:rPr lang="en-US" altLang="en-US" dirty="0" smtClean="0">
                <a:latin typeface="Arial" panose="020B0604020202020204" pitchFamily="34" charset="0"/>
              </a:rPr>
              <a:t>Attendance Reports</a:t>
            </a:r>
          </a:p>
          <a:p>
            <a:pPr lvl="0" eaLnBrk="0" fontAlgn="base" hangingPunct="0">
              <a:spcBef>
                <a:spcPct val="0"/>
              </a:spcBef>
              <a:spcAft>
                <a:spcPct val="0"/>
              </a:spcAft>
            </a:pPr>
            <a:r>
              <a:rPr lang="en-US" altLang="en-US" dirty="0" smtClean="0">
                <a:latin typeface="Arial" panose="020B0604020202020204" pitchFamily="34" charset="0"/>
              </a:rPr>
              <a:t>*</a:t>
            </a:r>
            <a:r>
              <a:rPr lang="en-US" altLang="en-US" dirty="0" smtClean="0">
                <a:latin typeface="Arial" panose="020B0604020202020204" pitchFamily="34" charset="0"/>
              </a:rPr>
              <a:t>Performance Metrics</a:t>
            </a:r>
          </a:p>
          <a:p>
            <a:pPr lvl="0" eaLnBrk="0" fontAlgn="base" hangingPunct="0">
              <a:spcBef>
                <a:spcPct val="0"/>
              </a:spcBef>
              <a:spcAft>
                <a:spcPct val="0"/>
              </a:spcAft>
            </a:pPr>
            <a:r>
              <a:rPr lang="en-US" altLang="en-US" dirty="0" smtClean="0">
                <a:latin typeface="Arial" panose="020B0604020202020204" pitchFamily="34" charset="0"/>
              </a:rPr>
              <a:t>*</a:t>
            </a:r>
            <a:r>
              <a:rPr lang="en-US" altLang="en-US" dirty="0" smtClean="0">
                <a:latin typeface="Arial" panose="020B0604020202020204" pitchFamily="34" charset="0"/>
              </a:rPr>
              <a:t>Settings</a:t>
            </a:r>
          </a:p>
          <a:p>
            <a:pPr lvl="0" eaLnBrk="0" fontAlgn="base" hangingPunct="0">
              <a:spcBef>
                <a:spcPct val="0"/>
              </a:spcBef>
              <a:spcAft>
                <a:spcPct val="0"/>
              </a:spcAft>
            </a:pPr>
            <a:r>
              <a:rPr lang="en-US" altLang="en-US" dirty="0" smtClean="0">
                <a:latin typeface="Arial" panose="020B0604020202020204" pitchFamily="34" charset="0"/>
              </a:rPr>
              <a:t>3</a:t>
            </a:r>
            <a:r>
              <a:rPr lang="en-US" altLang="en-US" dirty="0" smtClean="0">
                <a:latin typeface="Arial" panose="020B0604020202020204" pitchFamily="34" charset="0"/>
              </a:rPr>
              <a:t>. Main Content </a:t>
            </a:r>
            <a:r>
              <a:rPr lang="en-US" altLang="en-US" dirty="0" smtClean="0">
                <a:latin typeface="Arial" panose="020B0604020202020204" pitchFamily="34" charset="0"/>
              </a:rPr>
              <a:t>Area</a:t>
            </a:r>
          </a:p>
          <a:p>
            <a:pPr marL="342900" lvl="0" indent="-342900" eaLnBrk="0" fontAlgn="base" hangingPunct="0">
              <a:spcBef>
                <a:spcPct val="0"/>
              </a:spcBef>
              <a:spcAft>
                <a:spcPct val="0"/>
              </a:spcAft>
              <a:buAutoNum type="alphaUcPeriod"/>
            </a:pPr>
            <a:r>
              <a:rPr lang="en-US" altLang="en-US" dirty="0" smtClean="0">
                <a:latin typeface="Arial" panose="020B0604020202020204" pitchFamily="34" charset="0"/>
              </a:rPr>
              <a:t>Key </a:t>
            </a:r>
            <a:r>
              <a:rPr lang="en-US" altLang="en-US" dirty="0" smtClean="0">
                <a:latin typeface="Arial" panose="020B0604020202020204" pitchFamily="34" charset="0"/>
              </a:rPr>
              <a:t>Metrics (Top Row)Total Employees: </a:t>
            </a:r>
            <a:r>
              <a:rPr lang="en-US" altLang="en-US" dirty="0" smtClean="0">
                <a:latin typeface="Arial" panose="020B0604020202020204" pitchFamily="34" charset="0"/>
              </a:rPr>
              <a:t>*</a:t>
            </a:r>
          </a:p>
          <a:p>
            <a:pPr marL="342900" lvl="0" indent="-342900"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TotalTime>
  <Words>1110</Words>
  <Application>Microsoft Office PowerPoint</Application>
  <PresentationFormat>Custom</PresentationFormat>
  <Paragraphs>122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Attritcion Analysis Using Excel Dashboards </vt:lpstr>
      <vt:lpstr>PROJECT TITLE Employee Attrition Analysis Using Excal Dashboard </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Slide 11</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sivaranjani suyambulingam</cp:lastModifiedBy>
  <cp:revision>25</cp:revision>
  <dcterms:created xsi:type="dcterms:W3CDTF">2024-03-29T15:07:22Z</dcterms:created>
  <dcterms:modified xsi:type="dcterms:W3CDTF">2024-08-31T12:03:12Z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