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[gopika.xlsx]Sheet3!PivotTable1</c:name>
    <c:fmtId val="-1"/>
  </c:pivotSource>
  <c:chart>
    <c:title>
      <c:tx>
        <c:rich>
          <a:bodyPr rot="0" spcFirstLastPara="1" vertOverflow="ellipsis" vert="horz" wrap="square" anchor="ctr" anchorCtr="1"/>
          <a:lstStyle/>
          <a:p>
            <a:pPr>
              <a:defRPr sz="1400" b="0" i="0" u="none" strike="noStrike" kern="1200" spc="0" baseline="0">
                <a:ln>
                  <a:solidFill>
                    <a:schemeClr val="accent1"/>
                  </a:solidFill>
                </a:ln>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ln>
                <a:solidFill>
                  <a:schemeClr val="accent1"/>
                </a:solidFill>
              </a:ln>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accent1"/>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291014549107288"/>
          <c:y val="0.19406007747614171"/>
          <c:w val="0.80779754382554048"/>
          <c:h val="0.58041440175169356"/>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Sheet3!$A$5:$A$16</c:f>
              <c:strCache>
                <c:ptCount val="11"/>
                <c:pt idx="0">
                  <c:v>BPC</c:v>
                </c:pt>
                <c:pt idx="1">
                  <c:v>BPR</c:v>
                </c:pt>
                <c:pt idx="2">
                  <c:v>CCDR</c:v>
                </c:pt>
                <c:pt idx="3">
                  <c:v>EW</c:v>
                </c:pt>
                <c:pt idx="4">
                  <c:v>MSC</c:v>
                </c:pt>
                <c:pt idx="5">
                  <c:v>NEL</c:v>
                </c:pt>
                <c:pt idx="6">
                  <c:v>PL</c:v>
                </c:pt>
                <c:pt idx="7">
                  <c:v>PYZ</c:v>
                </c:pt>
                <c:pt idx="8">
                  <c:v>SVG</c:v>
                </c:pt>
                <c:pt idx="9">
                  <c:v>TNS</c:v>
                </c:pt>
                <c:pt idx="10">
                  <c:v>WBL</c:v>
                </c:pt>
              </c:strCache>
            </c:strRef>
          </c:cat>
          <c:val>
            <c:numRef>
              <c:f>Sheet3!$B$5:$B$16</c:f>
              <c:numCache>
                <c:formatCode>General</c:formatCode>
                <c:ptCount val="11"/>
                <c:pt idx="1">
                  <c:v>1</c:v>
                </c:pt>
                <c:pt idx="2">
                  <c:v>1</c:v>
                </c:pt>
                <c:pt idx="6">
                  <c:v>2</c:v>
                </c:pt>
                <c:pt idx="10">
                  <c:v>1</c:v>
                </c:pt>
              </c:numCache>
            </c:numRef>
          </c:val>
          <c:extLst>
            <c:ext xmlns:c16="http://schemas.microsoft.com/office/drawing/2014/chart" uri="{C3380CC4-5D6E-409C-BE32-E72D297353CC}">
              <c16:uniqueId val="{00000000-B44E-E84E-84D2-F2D12A9E73A7}"/>
            </c:ext>
          </c:extLst>
        </c:ser>
        <c:ser>
          <c:idx val="1"/>
          <c:order val="1"/>
          <c:tx>
            <c:strRef>
              <c:f>Sheet3!$C$3:$C$4</c:f>
              <c:strCache>
                <c:ptCount val="1"/>
                <c:pt idx="0">
                  <c:v>low</c:v>
                </c:pt>
              </c:strCache>
            </c:strRef>
          </c:tx>
          <c:spPr>
            <a:solidFill>
              <a:schemeClr val="accent2"/>
            </a:solidFill>
            <a:ln>
              <a:noFill/>
            </a:ln>
            <a:effectLst/>
          </c:spPr>
          <c:invertIfNegative val="0"/>
          <c:cat>
            <c:strRef>
              <c:f>Sheet3!$A$5:$A$16</c:f>
              <c:strCache>
                <c:ptCount val="11"/>
                <c:pt idx="0">
                  <c:v>BPC</c:v>
                </c:pt>
                <c:pt idx="1">
                  <c:v>BPR</c:v>
                </c:pt>
                <c:pt idx="2">
                  <c:v>CCDR</c:v>
                </c:pt>
                <c:pt idx="3">
                  <c:v>EW</c:v>
                </c:pt>
                <c:pt idx="4">
                  <c:v>MSC</c:v>
                </c:pt>
                <c:pt idx="5">
                  <c:v>NEL</c:v>
                </c:pt>
                <c:pt idx="6">
                  <c:v>PL</c:v>
                </c:pt>
                <c:pt idx="7">
                  <c:v>PYZ</c:v>
                </c:pt>
                <c:pt idx="8">
                  <c:v>SVG</c:v>
                </c:pt>
                <c:pt idx="9">
                  <c:v>TNS</c:v>
                </c:pt>
                <c:pt idx="10">
                  <c:v>WBL</c:v>
                </c:pt>
              </c:strCache>
            </c:strRef>
          </c:cat>
          <c:val>
            <c:numRef>
              <c:f>Sheet3!$C$5:$C$16</c:f>
              <c:numCache>
                <c:formatCode>General</c:formatCode>
                <c:ptCount val="11"/>
                <c:pt idx="2">
                  <c:v>2</c:v>
                </c:pt>
                <c:pt idx="7">
                  <c:v>1</c:v>
                </c:pt>
              </c:numCache>
            </c:numRef>
          </c:val>
          <c:extLst>
            <c:ext xmlns:c16="http://schemas.microsoft.com/office/drawing/2014/chart" uri="{C3380CC4-5D6E-409C-BE32-E72D297353CC}">
              <c16:uniqueId val="{00000001-B44E-E84E-84D2-F2D12A9E73A7}"/>
            </c:ext>
          </c:extLst>
        </c:ser>
        <c:ser>
          <c:idx val="2"/>
          <c:order val="2"/>
          <c:tx>
            <c:strRef>
              <c:f>Sheet3!$D$3:$D$4</c:f>
              <c:strCache>
                <c:ptCount val="1"/>
                <c:pt idx="0">
                  <c:v>med</c:v>
                </c:pt>
              </c:strCache>
            </c:strRef>
          </c:tx>
          <c:spPr>
            <a:solidFill>
              <a:schemeClr val="accent3"/>
            </a:solidFill>
            <a:ln>
              <a:noFill/>
            </a:ln>
            <a:effectLst/>
          </c:spPr>
          <c:invertIfNegative val="0"/>
          <c:cat>
            <c:strRef>
              <c:f>Sheet3!$A$5:$A$16</c:f>
              <c:strCache>
                <c:ptCount val="11"/>
                <c:pt idx="0">
                  <c:v>BPC</c:v>
                </c:pt>
                <c:pt idx="1">
                  <c:v>BPR</c:v>
                </c:pt>
                <c:pt idx="2">
                  <c:v>CCDR</c:v>
                </c:pt>
                <c:pt idx="3">
                  <c:v>EW</c:v>
                </c:pt>
                <c:pt idx="4">
                  <c:v>MSC</c:v>
                </c:pt>
                <c:pt idx="5">
                  <c:v>NEL</c:v>
                </c:pt>
                <c:pt idx="6">
                  <c:v>PL</c:v>
                </c:pt>
                <c:pt idx="7">
                  <c:v>PYZ</c:v>
                </c:pt>
                <c:pt idx="8">
                  <c:v>SVG</c:v>
                </c:pt>
                <c:pt idx="9">
                  <c:v>TNS</c:v>
                </c:pt>
                <c:pt idx="10">
                  <c:v>WBL</c:v>
                </c:pt>
              </c:strCache>
            </c:strRef>
          </c:cat>
          <c:val>
            <c:numRef>
              <c:f>Sheet3!$D$5:$D$16</c:f>
              <c:numCache>
                <c:formatCode>General</c:formatCode>
                <c:ptCount val="11"/>
                <c:pt idx="0">
                  <c:v>1</c:v>
                </c:pt>
                <c:pt idx="2">
                  <c:v>1</c:v>
                </c:pt>
                <c:pt idx="3">
                  <c:v>2</c:v>
                </c:pt>
                <c:pt idx="4">
                  <c:v>1</c:v>
                </c:pt>
                <c:pt idx="5">
                  <c:v>2</c:v>
                </c:pt>
                <c:pt idx="9">
                  <c:v>1</c:v>
                </c:pt>
                <c:pt idx="10">
                  <c:v>1</c:v>
                </c:pt>
              </c:numCache>
            </c:numRef>
          </c:val>
          <c:extLst>
            <c:ext xmlns:c16="http://schemas.microsoft.com/office/drawing/2014/chart" uri="{C3380CC4-5D6E-409C-BE32-E72D297353CC}">
              <c16:uniqueId val="{00000002-B44E-E84E-84D2-F2D12A9E73A7}"/>
            </c:ext>
          </c:extLst>
        </c:ser>
        <c:ser>
          <c:idx val="3"/>
          <c:order val="3"/>
          <c:tx>
            <c:strRef>
              <c:f>Sheet3!$E$3:$E$4</c:f>
              <c:strCache>
                <c:ptCount val="1"/>
                <c:pt idx="0">
                  <c:v>very high</c:v>
                </c:pt>
              </c:strCache>
            </c:strRef>
          </c:tx>
          <c:spPr>
            <a:solidFill>
              <a:schemeClr val="accent4"/>
            </a:solidFill>
            <a:ln>
              <a:noFill/>
            </a:ln>
            <a:effectLst/>
          </c:spPr>
          <c:invertIfNegative val="0"/>
          <c:cat>
            <c:strRef>
              <c:f>Sheet3!$A$5:$A$16</c:f>
              <c:strCache>
                <c:ptCount val="11"/>
                <c:pt idx="0">
                  <c:v>BPC</c:v>
                </c:pt>
                <c:pt idx="1">
                  <c:v>BPR</c:v>
                </c:pt>
                <c:pt idx="2">
                  <c:v>CCDR</c:v>
                </c:pt>
                <c:pt idx="3">
                  <c:v>EW</c:v>
                </c:pt>
                <c:pt idx="4">
                  <c:v>MSC</c:v>
                </c:pt>
                <c:pt idx="5">
                  <c:v>NEL</c:v>
                </c:pt>
                <c:pt idx="6">
                  <c:v>PL</c:v>
                </c:pt>
                <c:pt idx="7">
                  <c:v>PYZ</c:v>
                </c:pt>
                <c:pt idx="8">
                  <c:v>SVG</c:v>
                </c:pt>
                <c:pt idx="9">
                  <c:v>TNS</c:v>
                </c:pt>
                <c:pt idx="10">
                  <c:v>WBL</c:v>
                </c:pt>
              </c:strCache>
            </c:strRef>
          </c:cat>
          <c:val>
            <c:numRef>
              <c:f>Sheet3!$E$5:$E$16</c:f>
              <c:numCache>
                <c:formatCode>General</c:formatCode>
                <c:ptCount val="11"/>
                <c:pt idx="0">
                  <c:v>1</c:v>
                </c:pt>
                <c:pt idx="8">
                  <c:v>1</c:v>
                </c:pt>
              </c:numCache>
            </c:numRef>
          </c:val>
          <c:extLst>
            <c:ext xmlns:c16="http://schemas.microsoft.com/office/drawing/2014/chart" uri="{C3380CC4-5D6E-409C-BE32-E72D297353CC}">
              <c16:uniqueId val="{00000003-B44E-E84E-84D2-F2D12A9E73A7}"/>
            </c:ext>
          </c:extLst>
        </c:ser>
        <c:dLbls>
          <c:showLegendKey val="0"/>
          <c:showVal val="0"/>
          <c:showCatName val="0"/>
          <c:showSerName val="0"/>
          <c:showPercent val="0"/>
          <c:showBubbleSize val="0"/>
        </c:dLbls>
        <c:gapWidth val="219"/>
        <c:overlap val="-27"/>
        <c:axId val="1523621631"/>
        <c:axId val="1523638911"/>
      </c:barChart>
      <c:catAx>
        <c:axId val="1523621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solidFill>
                    <a:schemeClr val="accent1"/>
                  </a:solidFill>
                </a:ln>
                <a:solidFill>
                  <a:schemeClr val="tx1">
                    <a:lumMod val="65000"/>
                    <a:lumOff val="35000"/>
                  </a:schemeClr>
                </a:solidFill>
                <a:latin typeface="+mn-lt"/>
                <a:ea typeface="+mn-ea"/>
                <a:cs typeface="+mn-cs"/>
              </a:defRPr>
            </a:pPr>
            <a:endParaRPr lang="en-US"/>
          </a:p>
        </c:txPr>
        <c:crossAx val="1523638911"/>
        <c:crosses val="autoZero"/>
        <c:auto val="1"/>
        <c:lblAlgn val="ctr"/>
        <c:lblOffset val="100"/>
        <c:noMultiLvlLbl val="0"/>
      </c:catAx>
      <c:valAx>
        <c:axId val="1523638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solidFill>
                    <a:schemeClr val="accent1"/>
                  </a:solidFill>
                </a:ln>
                <a:solidFill>
                  <a:schemeClr val="tx1">
                    <a:lumMod val="65000"/>
                    <a:lumOff val="35000"/>
                  </a:schemeClr>
                </a:solidFill>
                <a:latin typeface="+mn-lt"/>
                <a:ea typeface="+mn-ea"/>
                <a:cs typeface="+mn-cs"/>
              </a:defRPr>
            </a:pPr>
            <a:endParaRPr lang="en-US"/>
          </a:p>
        </c:txPr>
        <c:crossAx val="15236216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ln>
                <a:solidFill>
                  <a:schemeClr val="accent1"/>
                </a:solidFill>
              </a:ln>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solidFill>
              <a:schemeClr val="accent1"/>
            </a:solidFill>
          </a:ln>
        </a:defRPr>
      </a:pPr>
      <a:endParaRPr lang="en-US"/>
    </a:p>
  </c:txPr>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[gopika.xlsx]Sheet3!PivotTable1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666666666666667"/>
          <c:y val="0.49374562554680668"/>
          <c:w val="0.74305555555555558"/>
          <c:h val="0.50264545056867893"/>
        </c:manualLayout>
      </c:layout>
      <c:pie3DChart>
        <c:varyColors val="1"/>
        <c:ser>
          <c:idx val="0"/>
          <c:order val="0"/>
          <c:tx>
            <c:strRef>
              <c:f>Sheet3!$B$3:$B$4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dPt>
          <c:dPt>
            <c:idx val="1"/>
            <c:bubble3D val="0"/>
            <c:spPr>
              <a:solidFill>
                <a:schemeClr val="accent2"/>
              </a:solidFill>
              <a:ln w="25400">
                <a:solidFill>
                  <a:schemeClr val="lt1"/>
                </a:solidFill>
              </a:ln>
              <a:effectLst/>
              <a:sp3d contourW="25400">
                <a:contourClr>
                  <a:schemeClr val="lt1"/>
                </a:contourClr>
              </a:sp3d>
            </c:spPr>
            <c:extLst/>
          </c:dPt>
          <c:dPt>
            <c:idx val="2"/>
            <c:bubble3D val="0"/>
            <c:spPr>
              <a:solidFill>
                <a:schemeClr val="accent3"/>
              </a:solidFill>
              <a:ln w="25400">
                <a:solidFill>
                  <a:schemeClr val="lt1"/>
                </a:solidFill>
              </a:ln>
              <a:effectLst/>
              <a:sp3d contourW="25400">
                <a:contourClr>
                  <a:schemeClr val="lt1"/>
                </a:contourClr>
              </a:sp3d>
            </c:spPr>
            <c:extLst/>
          </c:dPt>
          <c:dPt>
            <c:idx val="3"/>
            <c:bubble3D val="0"/>
            <c:spPr>
              <a:solidFill>
                <a:schemeClr val="accent4"/>
              </a:solidFill>
              <a:ln w="25400">
                <a:solidFill>
                  <a:schemeClr val="lt1"/>
                </a:solidFill>
              </a:ln>
              <a:effectLst/>
              <a:sp3d contourW="25400">
                <a:contourClr>
                  <a:schemeClr val="lt1"/>
                </a:contourClr>
              </a:sp3d>
            </c:spPr>
            <c:extLst/>
          </c:dPt>
          <c:dPt>
            <c:idx val="4"/>
            <c:bubble3D val="0"/>
            <c:spPr>
              <a:solidFill>
                <a:schemeClr val="accent5"/>
              </a:solidFill>
              <a:ln w="25400">
                <a:solidFill>
                  <a:schemeClr val="lt1"/>
                </a:solidFill>
              </a:ln>
              <a:effectLst/>
              <a:sp3d contourW="25400">
                <a:contourClr>
                  <a:schemeClr val="lt1"/>
                </a:contourClr>
              </a:sp3d>
            </c:spPr>
            <c:extLst/>
          </c:dPt>
          <c:dPt>
            <c:idx val="5"/>
            <c:bubble3D val="0"/>
            <c:spPr>
              <a:solidFill>
                <a:schemeClr val="accent6"/>
              </a:solidFill>
              <a:ln w="25400">
                <a:solidFill>
                  <a:schemeClr val="lt1"/>
                </a:solidFill>
              </a:ln>
              <a:effectLst/>
              <a:sp3d contourW="25400">
                <a:contourClr>
                  <a:schemeClr val="lt1"/>
                </a:contourClr>
              </a:sp3d>
            </c:spPr>
            <c:extLst/>
          </c:dPt>
          <c:dPt>
            <c:idx val="6"/>
            <c:bubble3D val="0"/>
            <c:spPr>
              <a:solidFill>
                <a:schemeClr val="accent1">
                  <a:lumMod val="60000"/>
                </a:schemeClr>
              </a:solidFill>
              <a:ln w="25400">
                <a:solidFill>
                  <a:schemeClr val="lt1"/>
                </a:solidFill>
              </a:ln>
              <a:effectLst/>
              <a:sp3d contourW="25400">
                <a:contourClr>
                  <a:schemeClr val="lt1"/>
                </a:contourClr>
              </a:sp3d>
            </c:spPr>
            <c:extLst/>
          </c:dPt>
          <c:dPt>
            <c:idx val="7"/>
            <c:bubble3D val="0"/>
            <c:spPr>
              <a:solidFill>
                <a:schemeClr val="accent2">
                  <a:lumMod val="60000"/>
                </a:schemeClr>
              </a:solidFill>
              <a:ln w="25400">
                <a:solidFill>
                  <a:schemeClr val="lt1"/>
                </a:solidFill>
              </a:ln>
              <a:effectLst/>
              <a:sp3d contourW="25400">
                <a:contourClr>
                  <a:schemeClr val="lt1"/>
                </a:contourClr>
              </a:sp3d>
            </c:spPr>
            <c:extLst/>
          </c:dPt>
          <c:dPt>
            <c:idx val="8"/>
            <c:bubble3D val="0"/>
            <c:spPr>
              <a:solidFill>
                <a:schemeClr val="accent3">
                  <a:lumMod val="60000"/>
                </a:schemeClr>
              </a:solidFill>
              <a:ln w="25400">
                <a:solidFill>
                  <a:schemeClr val="lt1"/>
                </a:solidFill>
              </a:ln>
              <a:effectLst/>
              <a:sp3d contourW="25400">
                <a:contourClr>
                  <a:schemeClr val="lt1"/>
                </a:contourClr>
              </a:sp3d>
            </c:spPr>
            <c:extLst/>
          </c:dPt>
          <c:dPt>
            <c:idx val="9"/>
            <c:bubble3D val="0"/>
            <c:spPr>
              <a:solidFill>
                <a:schemeClr val="accent4">
                  <a:lumMod val="60000"/>
                </a:schemeClr>
              </a:solidFill>
              <a:ln w="25400">
                <a:solidFill>
                  <a:schemeClr val="lt1"/>
                </a:solidFill>
              </a:ln>
              <a:effectLst/>
              <a:sp3d contourW="25400">
                <a:contourClr>
                  <a:schemeClr val="lt1"/>
                </a:contourClr>
              </a:sp3d>
            </c:spPr>
            <c:extLst/>
          </c:dPt>
          <c:dPt>
            <c:idx val="10"/>
            <c:bubble3D val="0"/>
            <c:spPr>
              <a:solidFill>
                <a:schemeClr val="accent5">
                  <a:lumMod val="60000"/>
                </a:schemeClr>
              </a:solidFill>
              <a:ln w="25400">
                <a:solidFill>
                  <a:schemeClr val="lt1"/>
                </a:solidFill>
              </a:ln>
              <a:effectLst/>
              <a:sp3d contourW="25400">
                <a:contourClr>
                  <a:schemeClr val="lt1"/>
                </a:contourClr>
              </a:sp3d>
            </c:spPr>
            <c:extLst/>
          </c:dPt>
          <c:cat>
            <c:strRef>
              <c:f>Sheet3!$A$5:$A$16</c:f>
              <c:strCache>
                <c:ptCount val="11"/>
                <c:pt idx="0">
                  <c:v>BPC</c:v>
                </c:pt>
                <c:pt idx="1">
                  <c:v>BPR</c:v>
                </c:pt>
                <c:pt idx="2">
                  <c:v>CCDR</c:v>
                </c:pt>
                <c:pt idx="3">
                  <c:v>EW</c:v>
                </c:pt>
                <c:pt idx="4">
                  <c:v>MSC</c:v>
                </c:pt>
                <c:pt idx="5">
                  <c:v>NEL</c:v>
                </c:pt>
                <c:pt idx="6">
                  <c:v>PL</c:v>
                </c:pt>
                <c:pt idx="7">
                  <c:v>PYZ</c:v>
                </c:pt>
                <c:pt idx="8">
                  <c:v>SVG</c:v>
                </c:pt>
                <c:pt idx="9">
                  <c:v>TNS</c:v>
                </c:pt>
                <c:pt idx="10">
                  <c:v>WBL</c:v>
                </c:pt>
              </c:strCache>
            </c:strRef>
          </c:cat>
          <c:val>
            <c:numRef>
              <c:f>Sheet3!$B$5:$B$16</c:f>
              <c:numCache>
                <c:formatCode>General</c:formatCode>
                <c:ptCount val="11"/>
                <c:pt idx="1">
                  <c:v>1</c:v>
                </c:pt>
                <c:pt idx="2">
                  <c:v>1</c:v>
                </c:pt>
                <c:pt idx="6">
                  <c:v>2</c:v>
                </c:pt>
                <c:pt idx="10">
                  <c:v>1</c:v>
                </c:pt>
              </c:numCache>
            </c:numRef>
          </c:val>
          <c:extLst>
            <c:ext xmlns:c16="http://schemas.microsoft.com/office/drawing/2014/chart" uri="{C3380CC4-5D6E-409C-BE32-E72D297353CC}">
              <c16:uniqueId val="{00000000-BD4E-1544-B28E-D91C16311A43}"/>
            </c:ext>
          </c:extLst>
        </c:ser>
        <c:ser>
          <c:idx val="1"/>
          <c:order val="1"/>
          <c:tx>
            <c:strRef>
              <c:f>Sheet3!$C$3:$C$4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dPt>
          <c:dPt>
            <c:idx val="1"/>
            <c:bubble3D val="0"/>
            <c:spPr>
              <a:solidFill>
                <a:schemeClr val="accent2"/>
              </a:solidFill>
              <a:ln w="25400">
                <a:solidFill>
                  <a:schemeClr val="lt1"/>
                </a:solidFill>
              </a:ln>
              <a:effectLst/>
              <a:sp3d contourW="25400">
                <a:contourClr>
                  <a:schemeClr val="lt1"/>
                </a:contourClr>
              </a:sp3d>
            </c:spPr>
            <c:extLst/>
          </c:dPt>
          <c:dPt>
            <c:idx val="2"/>
            <c:bubble3D val="0"/>
            <c:spPr>
              <a:solidFill>
                <a:schemeClr val="accent3"/>
              </a:solidFill>
              <a:ln w="25400">
                <a:solidFill>
                  <a:schemeClr val="lt1"/>
                </a:solidFill>
              </a:ln>
              <a:effectLst/>
              <a:sp3d contourW="25400">
                <a:contourClr>
                  <a:schemeClr val="lt1"/>
                </a:contourClr>
              </a:sp3d>
            </c:spPr>
            <c:extLst/>
          </c:dPt>
          <c:dPt>
            <c:idx val="3"/>
            <c:bubble3D val="0"/>
            <c:spPr>
              <a:solidFill>
                <a:schemeClr val="accent4"/>
              </a:solidFill>
              <a:ln w="25400">
                <a:solidFill>
                  <a:schemeClr val="lt1"/>
                </a:solidFill>
              </a:ln>
              <a:effectLst/>
              <a:sp3d contourW="25400">
                <a:contourClr>
                  <a:schemeClr val="lt1"/>
                </a:contourClr>
              </a:sp3d>
            </c:spPr>
            <c:extLst/>
          </c:dPt>
          <c:dPt>
            <c:idx val="4"/>
            <c:bubble3D val="0"/>
            <c:spPr>
              <a:solidFill>
                <a:schemeClr val="accent5"/>
              </a:solidFill>
              <a:ln w="25400">
                <a:solidFill>
                  <a:schemeClr val="lt1"/>
                </a:solidFill>
              </a:ln>
              <a:effectLst/>
              <a:sp3d contourW="25400">
                <a:contourClr>
                  <a:schemeClr val="lt1"/>
                </a:contourClr>
              </a:sp3d>
            </c:spPr>
            <c:extLst/>
          </c:dPt>
          <c:dPt>
            <c:idx val="5"/>
            <c:bubble3D val="0"/>
            <c:spPr>
              <a:solidFill>
                <a:schemeClr val="accent6"/>
              </a:solidFill>
              <a:ln w="25400">
                <a:solidFill>
                  <a:schemeClr val="lt1"/>
                </a:solidFill>
              </a:ln>
              <a:effectLst/>
              <a:sp3d contourW="25400">
                <a:contourClr>
                  <a:schemeClr val="lt1"/>
                </a:contourClr>
              </a:sp3d>
            </c:spPr>
            <c:extLst/>
          </c:dPt>
          <c:dPt>
            <c:idx val="6"/>
            <c:bubble3D val="0"/>
            <c:spPr>
              <a:solidFill>
                <a:schemeClr val="accent1">
                  <a:lumMod val="60000"/>
                </a:schemeClr>
              </a:solidFill>
              <a:ln w="25400">
                <a:solidFill>
                  <a:schemeClr val="lt1"/>
                </a:solidFill>
              </a:ln>
              <a:effectLst/>
              <a:sp3d contourW="25400">
                <a:contourClr>
                  <a:schemeClr val="lt1"/>
                </a:contourClr>
              </a:sp3d>
            </c:spPr>
            <c:extLst/>
          </c:dPt>
          <c:dPt>
            <c:idx val="7"/>
            <c:bubble3D val="0"/>
            <c:spPr>
              <a:solidFill>
                <a:schemeClr val="accent2">
                  <a:lumMod val="60000"/>
                </a:schemeClr>
              </a:solidFill>
              <a:ln w="25400">
                <a:solidFill>
                  <a:schemeClr val="lt1"/>
                </a:solidFill>
              </a:ln>
              <a:effectLst/>
              <a:sp3d contourW="25400">
                <a:contourClr>
                  <a:schemeClr val="lt1"/>
                </a:contourClr>
              </a:sp3d>
            </c:spPr>
            <c:extLst/>
          </c:dPt>
          <c:dPt>
            <c:idx val="8"/>
            <c:bubble3D val="0"/>
            <c:spPr>
              <a:solidFill>
                <a:schemeClr val="accent3">
                  <a:lumMod val="60000"/>
                </a:schemeClr>
              </a:solidFill>
              <a:ln w="25400">
                <a:solidFill>
                  <a:schemeClr val="lt1"/>
                </a:solidFill>
              </a:ln>
              <a:effectLst/>
              <a:sp3d contourW="25400">
                <a:contourClr>
                  <a:schemeClr val="lt1"/>
                </a:contourClr>
              </a:sp3d>
            </c:spPr>
            <c:extLst/>
          </c:dPt>
          <c:dPt>
            <c:idx val="9"/>
            <c:bubble3D val="0"/>
            <c:spPr>
              <a:solidFill>
                <a:schemeClr val="accent4">
                  <a:lumMod val="60000"/>
                </a:schemeClr>
              </a:solidFill>
              <a:ln w="25400">
                <a:solidFill>
                  <a:schemeClr val="lt1"/>
                </a:solidFill>
              </a:ln>
              <a:effectLst/>
              <a:sp3d contourW="25400">
                <a:contourClr>
                  <a:schemeClr val="lt1"/>
                </a:contourClr>
              </a:sp3d>
            </c:spPr>
            <c:extLst/>
          </c:dPt>
          <c:dPt>
            <c:idx val="10"/>
            <c:bubble3D val="0"/>
            <c:spPr>
              <a:solidFill>
                <a:schemeClr val="accent5">
                  <a:lumMod val="60000"/>
                </a:schemeClr>
              </a:solidFill>
              <a:ln w="25400">
                <a:solidFill>
                  <a:schemeClr val="lt1"/>
                </a:solidFill>
              </a:ln>
              <a:effectLst/>
              <a:sp3d contourW="25400">
                <a:contourClr>
                  <a:schemeClr val="lt1"/>
                </a:contourClr>
              </a:sp3d>
            </c:spPr>
            <c:extLst/>
          </c:dPt>
          <c:cat>
            <c:strRef>
              <c:f>Sheet3!$A$5:$A$16</c:f>
              <c:strCache>
                <c:ptCount val="11"/>
                <c:pt idx="0">
                  <c:v>BPC</c:v>
                </c:pt>
                <c:pt idx="1">
                  <c:v>BPR</c:v>
                </c:pt>
                <c:pt idx="2">
                  <c:v>CCDR</c:v>
                </c:pt>
                <c:pt idx="3">
                  <c:v>EW</c:v>
                </c:pt>
                <c:pt idx="4">
                  <c:v>MSC</c:v>
                </c:pt>
                <c:pt idx="5">
                  <c:v>NEL</c:v>
                </c:pt>
                <c:pt idx="6">
                  <c:v>PL</c:v>
                </c:pt>
                <c:pt idx="7">
                  <c:v>PYZ</c:v>
                </c:pt>
                <c:pt idx="8">
                  <c:v>SVG</c:v>
                </c:pt>
                <c:pt idx="9">
                  <c:v>TNS</c:v>
                </c:pt>
                <c:pt idx="10">
                  <c:v>WBL</c:v>
                </c:pt>
              </c:strCache>
            </c:strRef>
          </c:cat>
          <c:val>
            <c:numRef>
              <c:f>Sheet3!$C$5:$C$16</c:f>
              <c:numCache>
                <c:formatCode>General</c:formatCode>
                <c:ptCount val="11"/>
                <c:pt idx="2">
                  <c:v>2</c:v>
                </c:pt>
                <c:pt idx="7">
                  <c:v>1</c:v>
                </c:pt>
              </c:numCache>
            </c:numRef>
          </c:val>
          <c:extLst>
            <c:ext xmlns:c16="http://schemas.microsoft.com/office/drawing/2014/chart" uri="{C3380CC4-5D6E-409C-BE32-E72D297353CC}">
              <c16:uniqueId val="{00000001-BD4E-1544-B28E-D91C16311A43}"/>
            </c:ext>
          </c:extLst>
        </c:ser>
        <c:ser>
          <c:idx val="2"/>
          <c:order val="2"/>
          <c:tx>
            <c:strRef>
              <c:f>Sheet3!$D$3:$D$4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dPt>
          <c:dPt>
            <c:idx val="1"/>
            <c:bubble3D val="0"/>
            <c:spPr>
              <a:solidFill>
                <a:schemeClr val="accent2"/>
              </a:solidFill>
              <a:ln w="25400">
                <a:solidFill>
                  <a:schemeClr val="lt1"/>
                </a:solidFill>
              </a:ln>
              <a:effectLst/>
              <a:sp3d contourW="25400">
                <a:contourClr>
                  <a:schemeClr val="lt1"/>
                </a:contourClr>
              </a:sp3d>
            </c:spPr>
            <c:extLst/>
          </c:dPt>
          <c:dPt>
            <c:idx val="2"/>
            <c:bubble3D val="0"/>
            <c:spPr>
              <a:solidFill>
                <a:schemeClr val="accent3"/>
              </a:solidFill>
              <a:ln w="25400">
                <a:solidFill>
                  <a:schemeClr val="lt1"/>
                </a:solidFill>
              </a:ln>
              <a:effectLst/>
              <a:sp3d contourW="25400">
                <a:contourClr>
                  <a:schemeClr val="lt1"/>
                </a:contourClr>
              </a:sp3d>
            </c:spPr>
            <c:extLst/>
          </c:dPt>
          <c:dPt>
            <c:idx val="3"/>
            <c:bubble3D val="0"/>
            <c:spPr>
              <a:solidFill>
                <a:schemeClr val="accent4"/>
              </a:solidFill>
              <a:ln w="25400">
                <a:solidFill>
                  <a:schemeClr val="lt1"/>
                </a:solidFill>
              </a:ln>
              <a:effectLst/>
              <a:sp3d contourW="25400">
                <a:contourClr>
                  <a:schemeClr val="lt1"/>
                </a:contourClr>
              </a:sp3d>
            </c:spPr>
            <c:extLst/>
          </c:dPt>
          <c:dPt>
            <c:idx val="4"/>
            <c:bubble3D val="0"/>
            <c:spPr>
              <a:solidFill>
                <a:schemeClr val="accent5"/>
              </a:solidFill>
              <a:ln w="25400">
                <a:solidFill>
                  <a:schemeClr val="lt1"/>
                </a:solidFill>
              </a:ln>
              <a:effectLst/>
              <a:sp3d contourW="25400">
                <a:contourClr>
                  <a:schemeClr val="lt1"/>
                </a:contourClr>
              </a:sp3d>
            </c:spPr>
            <c:extLst/>
          </c:dPt>
          <c:dPt>
            <c:idx val="5"/>
            <c:bubble3D val="0"/>
            <c:spPr>
              <a:solidFill>
                <a:schemeClr val="accent6"/>
              </a:solidFill>
              <a:ln w="25400">
                <a:solidFill>
                  <a:schemeClr val="lt1"/>
                </a:solidFill>
              </a:ln>
              <a:effectLst/>
              <a:sp3d contourW="25400">
                <a:contourClr>
                  <a:schemeClr val="lt1"/>
                </a:contourClr>
              </a:sp3d>
            </c:spPr>
            <c:extLst/>
          </c:dPt>
          <c:dPt>
            <c:idx val="6"/>
            <c:bubble3D val="0"/>
            <c:spPr>
              <a:solidFill>
                <a:schemeClr val="accent1">
                  <a:lumMod val="60000"/>
                </a:schemeClr>
              </a:solidFill>
              <a:ln w="25400">
                <a:solidFill>
                  <a:schemeClr val="lt1"/>
                </a:solidFill>
              </a:ln>
              <a:effectLst/>
              <a:sp3d contourW="25400">
                <a:contourClr>
                  <a:schemeClr val="lt1"/>
                </a:contourClr>
              </a:sp3d>
            </c:spPr>
            <c:extLst/>
          </c:dPt>
          <c:dPt>
            <c:idx val="7"/>
            <c:bubble3D val="0"/>
            <c:spPr>
              <a:solidFill>
                <a:schemeClr val="accent2">
                  <a:lumMod val="60000"/>
                </a:schemeClr>
              </a:solidFill>
              <a:ln w="25400">
                <a:solidFill>
                  <a:schemeClr val="lt1"/>
                </a:solidFill>
              </a:ln>
              <a:effectLst/>
              <a:sp3d contourW="25400">
                <a:contourClr>
                  <a:schemeClr val="lt1"/>
                </a:contourClr>
              </a:sp3d>
            </c:spPr>
            <c:extLst/>
          </c:dPt>
          <c:dPt>
            <c:idx val="8"/>
            <c:bubble3D val="0"/>
            <c:spPr>
              <a:solidFill>
                <a:schemeClr val="accent3">
                  <a:lumMod val="60000"/>
                </a:schemeClr>
              </a:solidFill>
              <a:ln w="25400">
                <a:solidFill>
                  <a:schemeClr val="lt1"/>
                </a:solidFill>
              </a:ln>
              <a:effectLst/>
              <a:sp3d contourW="25400">
                <a:contourClr>
                  <a:schemeClr val="lt1"/>
                </a:contourClr>
              </a:sp3d>
            </c:spPr>
            <c:extLst/>
          </c:dPt>
          <c:dPt>
            <c:idx val="9"/>
            <c:bubble3D val="0"/>
            <c:spPr>
              <a:solidFill>
                <a:schemeClr val="accent4">
                  <a:lumMod val="60000"/>
                </a:schemeClr>
              </a:solidFill>
              <a:ln w="25400">
                <a:solidFill>
                  <a:schemeClr val="lt1"/>
                </a:solidFill>
              </a:ln>
              <a:effectLst/>
              <a:sp3d contourW="25400">
                <a:contourClr>
                  <a:schemeClr val="lt1"/>
                </a:contourClr>
              </a:sp3d>
            </c:spPr>
            <c:extLst/>
          </c:dPt>
          <c:dPt>
            <c:idx val="10"/>
            <c:bubble3D val="0"/>
            <c:spPr>
              <a:solidFill>
                <a:schemeClr val="accent5">
                  <a:lumMod val="60000"/>
                </a:schemeClr>
              </a:solidFill>
              <a:ln w="25400">
                <a:solidFill>
                  <a:schemeClr val="lt1"/>
                </a:solidFill>
              </a:ln>
              <a:effectLst/>
              <a:sp3d contourW="25400">
                <a:contourClr>
                  <a:schemeClr val="lt1"/>
                </a:contourClr>
              </a:sp3d>
            </c:spPr>
            <c:extLst/>
          </c:dPt>
          <c:cat>
            <c:strRef>
              <c:f>Sheet3!$A$5:$A$16</c:f>
              <c:strCache>
                <c:ptCount val="11"/>
                <c:pt idx="0">
                  <c:v>BPC</c:v>
                </c:pt>
                <c:pt idx="1">
                  <c:v>BPR</c:v>
                </c:pt>
                <c:pt idx="2">
                  <c:v>CCDR</c:v>
                </c:pt>
                <c:pt idx="3">
                  <c:v>EW</c:v>
                </c:pt>
                <c:pt idx="4">
                  <c:v>MSC</c:v>
                </c:pt>
                <c:pt idx="5">
                  <c:v>NEL</c:v>
                </c:pt>
                <c:pt idx="6">
                  <c:v>PL</c:v>
                </c:pt>
                <c:pt idx="7">
                  <c:v>PYZ</c:v>
                </c:pt>
                <c:pt idx="8">
                  <c:v>SVG</c:v>
                </c:pt>
                <c:pt idx="9">
                  <c:v>TNS</c:v>
                </c:pt>
                <c:pt idx="10">
                  <c:v>WBL</c:v>
                </c:pt>
              </c:strCache>
            </c:strRef>
          </c:cat>
          <c:val>
            <c:numRef>
              <c:f>Sheet3!$D$5:$D$16</c:f>
              <c:numCache>
                <c:formatCode>General</c:formatCode>
                <c:ptCount val="11"/>
                <c:pt idx="0">
                  <c:v>1</c:v>
                </c:pt>
                <c:pt idx="2">
                  <c:v>1</c:v>
                </c:pt>
                <c:pt idx="3">
                  <c:v>2</c:v>
                </c:pt>
                <c:pt idx="4">
                  <c:v>1</c:v>
                </c:pt>
                <c:pt idx="5">
                  <c:v>2</c:v>
                </c:pt>
                <c:pt idx="9">
                  <c:v>1</c:v>
                </c:pt>
                <c:pt idx="10">
                  <c:v>1</c:v>
                </c:pt>
              </c:numCache>
            </c:numRef>
          </c:val>
          <c:extLst>
            <c:ext xmlns:c16="http://schemas.microsoft.com/office/drawing/2014/chart" uri="{C3380CC4-5D6E-409C-BE32-E72D297353CC}">
              <c16:uniqueId val="{00000002-BD4E-1544-B28E-D91C16311A43}"/>
            </c:ext>
          </c:extLst>
        </c:ser>
        <c:ser>
          <c:idx val="3"/>
          <c:order val="3"/>
          <c:tx>
            <c:strRef>
              <c:f>Sheet3!$E$3:$E$4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dPt>
          <c:dPt>
            <c:idx val="1"/>
            <c:bubble3D val="0"/>
            <c:spPr>
              <a:solidFill>
                <a:schemeClr val="accent2"/>
              </a:solidFill>
              <a:ln w="25400">
                <a:solidFill>
                  <a:schemeClr val="lt1"/>
                </a:solidFill>
              </a:ln>
              <a:effectLst/>
              <a:sp3d contourW="25400">
                <a:contourClr>
                  <a:schemeClr val="lt1"/>
                </a:contourClr>
              </a:sp3d>
            </c:spPr>
            <c:extLst/>
          </c:dPt>
          <c:dPt>
            <c:idx val="2"/>
            <c:bubble3D val="0"/>
            <c:spPr>
              <a:solidFill>
                <a:schemeClr val="accent3"/>
              </a:solidFill>
              <a:ln w="25400">
                <a:solidFill>
                  <a:schemeClr val="lt1"/>
                </a:solidFill>
              </a:ln>
              <a:effectLst/>
              <a:sp3d contourW="25400">
                <a:contourClr>
                  <a:schemeClr val="lt1"/>
                </a:contourClr>
              </a:sp3d>
            </c:spPr>
            <c:extLst/>
          </c:dPt>
          <c:dPt>
            <c:idx val="3"/>
            <c:bubble3D val="0"/>
            <c:spPr>
              <a:solidFill>
                <a:schemeClr val="accent4"/>
              </a:solidFill>
              <a:ln w="25400">
                <a:solidFill>
                  <a:schemeClr val="lt1"/>
                </a:solidFill>
              </a:ln>
              <a:effectLst/>
              <a:sp3d contourW="25400">
                <a:contourClr>
                  <a:schemeClr val="lt1"/>
                </a:contourClr>
              </a:sp3d>
            </c:spPr>
            <c:extLst/>
          </c:dPt>
          <c:dPt>
            <c:idx val="4"/>
            <c:bubble3D val="0"/>
            <c:spPr>
              <a:solidFill>
                <a:schemeClr val="accent5"/>
              </a:solidFill>
              <a:ln w="25400">
                <a:solidFill>
                  <a:schemeClr val="lt1"/>
                </a:solidFill>
              </a:ln>
              <a:effectLst/>
              <a:sp3d contourW="25400">
                <a:contourClr>
                  <a:schemeClr val="lt1"/>
                </a:contourClr>
              </a:sp3d>
            </c:spPr>
            <c:extLst/>
          </c:dPt>
          <c:dPt>
            <c:idx val="5"/>
            <c:bubble3D val="0"/>
            <c:spPr>
              <a:solidFill>
                <a:schemeClr val="accent6"/>
              </a:solidFill>
              <a:ln w="25400">
                <a:solidFill>
                  <a:schemeClr val="lt1"/>
                </a:solidFill>
              </a:ln>
              <a:effectLst/>
              <a:sp3d contourW="25400">
                <a:contourClr>
                  <a:schemeClr val="lt1"/>
                </a:contourClr>
              </a:sp3d>
            </c:spPr>
            <c:extLst/>
          </c:dPt>
          <c:dPt>
            <c:idx val="6"/>
            <c:bubble3D val="0"/>
            <c:spPr>
              <a:solidFill>
                <a:schemeClr val="accent1">
                  <a:lumMod val="60000"/>
                </a:schemeClr>
              </a:solidFill>
              <a:ln w="25400">
                <a:solidFill>
                  <a:schemeClr val="lt1"/>
                </a:solidFill>
              </a:ln>
              <a:effectLst/>
              <a:sp3d contourW="25400">
                <a:contourClr>
                  <a:schemeClr val="lt1"/>
                </a:contourClr>
              </a:sp3d>
            </c:spPr>
            <c:extLst/>
          </c:dPt>
          <c:dPt>
            <c:idx val="7"/>
            <c:bubble3D val="0"/>
            <c:spPr>
              <a:solidFill>
                <a:schemeClr val="accent2">
                  <a:lumMod val="60000"/>
                </a:schemeClr>
              </a:solidFill>
              <a:ln w="25400">
                <a:solidFill>
                  <a:schemeClr val="lt1"/>
                </a:solidFill>
              </a:ln>
              <a:effectLst/>
              <a:sp3d contourW="25400">
                <a:contourClr>
                  <a:schemeClr val="lt1"/>
                </a:contourClr>
              </a:sp3d>
            </c:spPr>
            <c:extLst/>
          </c:dPt>
          <c:dPt>
            <c:idx val="8"/>
            <c:bubble3D val="0"/>
            <c:spPr>
              <a:solidFill>
                <a:schemeClr val="accent3">
                  <a:lumMod val="60000"/>
                </a:schemeClr>
              </a:solidFill>
              <a:ln w="25400">
                <a:solidFill>
                  <a:schemeClr val="lt1"/>
                </a:solidFill>
              </a:ln>
              <a:effectLst/>
              <a:sp3d contourW="25400">
                <a:contourClr>
                  <a:schemeClr val="lt1"/>
                </a:contourClr>
              </a:sp3d>
            </c:spPr>
            <c:extLst/>
          </c:dPt>
          <c:dPt>
            <c:idx val="9"/>
            <c:bubble3D val="0"/>
            <c:spPr>
              <a:solidFill>
                <a:schemeClr val="accent4">
                  <a:lumMod val="60000"/>
                </a:schemeClr>
              </a:solidFill>
              <a:ln w="25400">
                <a:solidFill>
                  <a:schemeClr val="lt1"/>
                </a:solidFill>
              </a:ln>
              <a:effectLst/>
              <a:sp3d contourW="25400">
                <a:contourClr>
                  <a:schemeClr val="lt1"/>
                </a:contourClr>
              </a:sp3d>
            </c:spPr>
            <c:extLst/>
          </c:dPt>
          <c:dPt>
            <c:idx val="10"/>
            <c:bubble3D val="0"/>
            <c:spPr>
              <a:solidFill>
                <a:schemeClr val="accent5">
                  <a:lumMod val="60000"/>
                </a:schemeClr>
              </a:solidFill>
              <a:ln w="25400">
                <a:solidFill>
                  <a:schemeClr val="lt1"/>
                </a:solidFill>
              </a:ln>
              <a:effectLst/>
              <a:sp3d contourW="25400">
                <a:contourClr>
                  <a:schemeClr val="lt1"/>
                </a:contourClr>
              </a:sp3d>
            </c:spPr>
            <c:extLst/>
          </c:dPt>
          <c:cat>
            <c:strRef>
              <c:f>Sheet3!$A$5:$A$16</c:f>
              <c:strCache>
                <c:ptCount val="11"/>
                <c:pt idx="0">
                  <c:v>BPC</c:v>
                </c:pt>
                <c:pt idx="1">
                  <c:v>BPR</c:v>
                </c:pt>
                <c:pt idx="2">
                  <c:v>CCDR</c:v>
                </c:pt>
                <c:pt idx="3">
                  <c:v>EW</c:v>
                </c:pt>
                <c:pt idx="4">
                  <c:v>MSC</c:v>
                </c:pt>
                <c:pt idx="5">
                  <c:v>NEL</c:v>
                </c:pt>
                <c:pt idx="6">
                  <c:v>PL</c:v>
                </c:pt>
                <c:pt idx="7">
                  <c:v>PYZ</c:v>
                </c:pt>
                <c:pt idx="8">
                  <c:v>SVG</c:v>
                </c:pt>
                <c:pt idx="9">
                  <c:v>TNS</c:v>
                </c:pt>
                <c:pt idx="10">
                  <c:v>WBL</c:v>
                </c:pt>
              </c:strCache>
            </c:strRef>
          </c:cat>
          <c:val>
            <c:numRef>
              <c:f>Sheet3!$E$5:$E$16</c:f>
              <c:numCache>
                <c:formatCode>General</c:formatCode>
                <c:ptCount val="11"/>
                <c:pt idx="0">
                  <c:v>1</c:v>
                </c:pt>
                <c:pt idx="8">
                  <c:v>1</c:v>
                </c:pt>
              </c:numCache>
            </c:numRef>
          </c:val>
          <c:extLst>
            <c:ext xmlns:c16="http://schemas.microsoft.com/office/drawing/2014/chart" uri="{C3380CC4-5D6E-409C-BE32-E72D297353CC}">
              <c16:uniqueId val="{00000003-BD4E-1544-B28E-D91C16311A4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64405" y="2771539"/>
            <a:ext cx="8610600" cy="830997"/>
          </a:xfrm>
          <a:prstGeom prst="rect">
            <a:avLst/>
          </a:prstGeom>
          <a:noFill/>
        </p:spPr>
        <p:txBody>
          <a:bodyPr wrap="square" rtlCol="0">
            <a:spAutoFit/>
          </a:bodyPr>
          <a:lstStyle/>
          <a:p>
            <a:endParaRPr lang="en-US" sz="2400" dirty="0"/>
          </a:p>
          <a:p>
            <a:r>
              <a:rPr lang="en-US" sz="2400" dirty="0"/>
              <a:t>           </a:t>
            </a:r>
            <a:endParaRPr lang="en-IN" sz="2400" dirty="0"/>
          </a:p>
        </p:txBody>
      </p:sp>
      <p:sp>
        <p:nvSpPr>
          <p:cNvPr id="10" name="Subtitle 2">
            <a:extLst>
              <a:ext uri="{FF2B5EF4-FFF2-40B4-BE49-F238E27FC236}">
                <a16:creationId xmlns:a16="http://schemas.microsoft.com/office/drawing/2014/main" id="{095BDB95-353A-1549-2382-D59661C4C283}"/>
              </a:ext>
            </a:extLst>
          </p:cNvPr>
          <p:cNvSpPr txBox="1">
            <a:spLocks/>
          </p:cNvSpPr>
          <p:nvPr/>
        </p:nvSpPr>
        <p:spPr>
          <a:xfrm>
            <a:off x="2688165" y="3096962"/>
            <a:ext cx="6815669" cy="182612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sz="2000" b="1" dirty="0"/>
              <a:t>STUDENT NAME-GOPIKA.G</a:t>
            </a:r>
          </a:p>
          <a:p>
            <a:r>
              <a:rPr lang="en-IN" sz="2000" b="1" dirty="0"/>
              <a:t>REGISTER NO-322200007</a:t>
            </a:r>
          </a:p>
          <a:p>
            <a:r>
              <a:rPr lang="en-IN" sz="2000" b="1" dirty="0"/>
              <a:t>DEPARTMENT-B.COM HONOURS</a:t>
            </a:r>
          </a:p>
          <a:p>
            <a:r>
              <a:rPr lang="en-IN" sz="2000" b="1" dirty="0"/>
              <a:t>COLLEGE-ANNA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978CFBD-90BB-5D08-6D6E-5D57C62AA919}"/>
              </a:ext>
            </a:extLst>
          </p:cNvPr>
          <p:cNvSpPr txBox="1"/>
          <p:nvPr/>
        </p:nvSpPr>
        <p:spPr>
          <a:xfrm>
            <a:off x="5185610" y="2520616"/>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FC4AED7A-2374-8C6D-5A15-45A0EE4C3E6C}"/>
              </a:ext>
            </a:extLst>
          </p:cNvPr>
          <p:cNvSpPr txBox="1"/>
          <p:nvPr/>
        </p:nvSpPr>
        <p:spPr>
          <a:xfrm>
            <a:off x="1743075" y="1514986"/>
            <a:ext cx="7182852" cy="2862322"/>
          </a:xfrm>
          <a:prstGeom prst="rect">
            <a:avLst/>
          </a:prstGeom>
          <a:noFill/>
        </p:spPr>
        <p:txBody>
          <a:bodyPr wrap="square" rtlCol="0">
            <a:spAutoFit/>
          </a:bodyPr>
          <a:lstStyle/>
          <a:p>
            <a:r>
              <a:rPr lang="en-IN" sz="2000" dirty="0"/>
              <a:t>Pivot table:</a:t>
            </a:r>
          </a:p>
          <a:p>
            <a:r>
              <a:rPr lang="en-IN" sz="2000" dirty="0"/>
              <a:t>Filters: Gender code</a:t>
            </a:r>
          </a:p>
          <a:p>
            <a:r>
              <a:rPr lang="en-IN" sz="2000" dirty="0"/>
              <a:t>Legend – Performance level</a:t>
            </a:r>
          </a:p>
          <a:p>
            <a:r>
              <a:rPr lang="en-IN" sz="2000" dirty="0"/>
              <a:t>Axis- Business unit</a:t>
            </a:r>
          </a:p>
          <a:p>
            <a:r>
              <a:rPr lang="en-IN" sz="2000" dirty="0"/>
              <a:t>Value – Count of first name.</a:t>
            </a:r>
          </a:p>
          <a:p>
            <a:r>
              <a:rPr lang="en-IN" sz="2000" dirty="0"/>
              <a:t>Preparation of chart</a:t>
            </a:r>
          </a:p>
          <a:p>
            <a:r>
              <a:rPr lang="en-IN" sz="2000" dirty="0"/>
              <a:t>Preparing the charts and naming the employees</a:t>
            </a:r>
          </a:p>
          <a:p>
            <a:r>
              <a:rPr lang="en-IN" sz="2000" dirty="0"/>
              <a:t>Adding trend line to the most common trend level. </a:t>
            </a:r>
          </a:p>
          <a:p>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DB9ED19D-0ADB-0B1F-A57A-DE38E80941F6}"/>
              </a:ext>
            </a:extLst>
          </p:cNvPr>
          <p:cNvGraphicFramePr>
            <a:graphicFrameLocks/>
          </p:cNvGraphicFramePr>
          <p:nvPr>
            <p:extLst>
              <p:ext uri="{D42A27DB-BD31-4B8C-83A1-F6EECF244321}">
                <p14:modId xmlns:p14="http://schemas.microsoft.com/office/powerpoint/2010/main" val="3875568060"/>
              </p:ext>
            </p:extLst>
          </p:nvPr>
        </p:nvGraphicFramePr>
        <p:xfrm>
          <a:off x="755332" y="1857375"/>
          <a:ext cx="4354079" cy="29321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9605A43-C8C5-2934-3970-8DABF14389D9}"/>
              </a:ext>
            </a:extLst>
          </p:cNvPr>
          <p:cNvGraphicFramePr>
            <a:graphicFrameLocks/>
          </p:cNvGraphicFramePr>
          <p:nvPr>
            <p:extLst>
              <p:ext uri="{D42A27DB-BD31-4B8C-83A1-F6EECF244321}">
                <p14:modId xmlns:p14="http://schemas.microsoft.com/office/powerpoint/2010/main" val="1612747403"/>
              </p:ext>
            </p:extLst>
          </p:nvPr>
        </p:nvGraphicFramePr>
        <p:xfrm>
          <a:off x="5883442" y="2406316"/>
          <a:ext cx="4162925" cy="265897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C51366-E8D8-2F17-522D-1C0E4E79E5A5}"/>
              </a:ext>
            </a:extLst>
          </p:cNvPr>
          <p:cNvSpPr txBox="1"/>
          <p:nvPr/>
        </p:nvSpPr>
        <p:spPr>
          <a:xfrm>
            <a:off x="2322095" y="1853497"/>
            <a:ext cx="6569242" cy="3170099"/>
          </a:xfrm>
          <a:prstGeom prst="rect">
            <a:avLst/>
          </a:prstGeom>
          <a:noFill/>
        </p:spPr>
        <p:txBody>
          <a:bodyPr wrap="square" rtlCol="0">
            <a:spAutoFit/>
          </a:bodyPr>
          <a:lstStyle/>
          <a:p>
            <a:pPr marL="457200" indent="-457200">
              <a:buAutoNum type="arabicPeriod"/>
            </a:pPr>
            <a:r>
              <a:rPr lang="en-IN" sz="2000" dirty="0"/>
              <a:t>In conclusion it was understood that the average performing employees are more in number, thus requiring measures to improve them to move into category of high and very high.</a:t>
            </a:r>
          </a:p>
          <a:p>
            <a:pPr marL="457200" indent="-457200">
              <a:buAutoNum type="arabicPeriod"/>
            </a:pPr>
            <a:endParaRPr lang="en-IN" sz="2000" dirty="0"/>
          </a:p>
          <a:p>
            <a:pPr marL="457200" indent="-457200">
              <a:buAutoNum type="arabicPeriod" startAt="2"/>
            </a:pPr>
            <a:r>
              <a:rPr lang="en-IN" sz="2000" dirty="0"/>
              <a:t>Low level are responsible for extra training and extra      concentration are required.</a:t>
            </a:r>
          </a:p>
          <a:p>
            <a:endParaRPr lang="en-IN" sz="2000" dirty="0"/>
          </a:p>
          <a:p>
            <a:r>
              <a:rPr lang="en-IN" sz="2000" dirty="0"/>
              <a:t>3. . Here are some ways to achieve good performance from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856216"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 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99386" y="173049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ACA806A-D97E-0721-558C-E636CA5A28C7}"/>
              </a:ext>
            </a:extLst>
          </p:cNvPr>
          <p:cNvSpPr txBox="1"/>
          <p:nvPr/>
        </p:nvSpPr>
        <p:spPr>
          <a:xfrm>
            <a:off x="926432" y="2023229"/>
            <a:ext cx="5926805"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project is undertaken to understand the performance of the employees in the organisation.</a:t>
            </a:r>
          </a:p>
          <a:p>
            <a:pPr marL="285750" indent="-285750">
              <a:buFont typeface="Arial" panose="020B0604020202020204" pitchFamily="34" charset="0"/>
              <a:buChar char="•"/>
            </a:pPr>
            <a:r>
              <a:rPr lang="en-IN" sz="2000" dirty="0"/>
              <a:t>This performance is helpful both for the organisation as well as the employee.</a:t>
            </a:r>
          </a:p>
          <a:p>
            <a:pPr marL="285750" indent="-285750">
              <a:buFont typeface="Arial" panose="020B0604020202020204" pitchFamily="34" charset="0"/>
              <a:buChar char="•"/>
            </a:pPr>
            <a:r>
              <a:rPr lang="en-IN" sz="2000" dirty="0"/>
              <a:t>For employees , this analysis gives them insights on their performance of the assigned job and useful in knowing the areas of improvement.</a:t>
            </a:r>
          </a:p>
          <a:p>
            <a:pPr marL="285750" indent="-285750">
              <a:buFont typeface="Arial" panose="020B0604020202020204" pitchFamily="34" charset="0"/>
              <a:buChar char="•"/>
            </a:pPr>
            <a:r>
              <a:rPr lang="en-IN" sz="2000" dirty="0"/>
              <a:t>In this view of organisation, this analysis is useful in knowing </a:t>
            </a:r>
          </a:p>
          <a:p>
            <a:r>
              <a:rPr lang="en-IN" sz="2000" dirty="0"/>
              <a:t>about the performance of employees</a:t>
            </a: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70D5E6C-DE54-3979-30A3-481510477EC8}"/>
              </a:ext>
            </a:extLst>
          </p:cNvPr>
          <p:cNvSpPr txBox="1"/>
          <p:nvPr/>
        </p:nvSpPr>
        <p:spPr>
          <a:xfrm>
            <a:off x="2174791" y="2019300"/>
            <a:ext cx="3533775" cy="4093428"/>
          </a:xfrm>
          <a:prstGeom prst="rect">
            <a:avLst/>
          </a:prstGeom>
          <a:noFill/>
        </p:spPr>
        <p:txBody>
          <a:bodyPr wrap="square" rtlCol="0">
            <a:spAutoFit/>
          </a:bodyPr>
          <a:lstStyle/>
          <a:p>
            <a:pPr marL="285750" indent="-285750">
              <a:buFont typeface="Wingdings" panose="05000000000000000000" pitchFamily="2" charset="2"/>
              <a:buChar char="q"/>
            </a:pPr>
            <a:r>
              <a:rPr lang="en-IN" sz="2000" dirty="0"/>
              <a:t>Employees performance is the level of effectiveness, efficiency and quality of work.</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It includes the team work, productivity and work forces of the employees</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It helps to ascertain the goals to work in coordination and to develop the acquired skill of an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406914B-3091-349F-FEF6-28DB7D5485FE}"/>
              </a:ext>
            </a:extLst>
          </p:cNvPr>
          <p:cNvSpPr txBox="1"/>
          <p:nvPr/>
        </p:nvSpPr>
        <p:spPr>
          <a:xfrm>
            <a:off x="1104550" y="1695450"/>
            <a:ext cx="5320313" cy="3785652"/>
          </a:xfrm>
          <a:prstGeom prst="rect">
            <a:avLst/>
          </a:prstGeom>
          <a:noFill/>
        </p:spPr>
        <p:txBody>
          <a:bodyPr wrap="square" rtlCol="0">
            <a:spAutoFit/>
          </a:bodyPr>
          <a:lstStyle/>
          <a:p>
            <a:r>
              <a:rPr lang="en-IN" sz="2000" dirty="0"/>
              <a:t>The Employees- The employees are being one of the end users of the performance analysis data to find performance level of an employee.  Sometimes, they use these data to claim exclusive perks and benefits from the company.</a:t>
            </a:r>
          </a:p>
          <a:p>
            <a:r>
              <a:rPr lang="en-IN" sz="2000" dirty="0"/>
              <a:t>The Organisations- Organisations use these data for several purpose ranging from training and development of employees.</a:t>
            </a:r>
          </a:p>
          <a:p>
            <a:r>
              <a:rPr lang="en-IN" sz="2000" dirty="0"/>
              <a:t>Other Organisations- In rare cases, other organisations for the purpose of recruiting employees who were previously working in the 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F890153-942E-8D1B-C259-F9C55CC2EFE1}"/>
              </a:ext>
            </a:extLst>
          </p:cNvPr>
          <p:cNvSpPr txBox="1"/>
          <p:nvPr/>
        </p:nvSpPr>
        <p:spPr>
          <a:xfrm>
            <a:off x="3324841" y="2180444"/>
            <a:ext cx="6028709" cy="2862322"/>
          </a:xfrm>
          <a:prstGeom prst="rect">
            <a:avLst/>
          </a:prstGeom>
          <a:noFill/>
        </p:spPr>
        <p:txBody>
          <a:bodyPr wrap="square" rtlCol="0">
            <a:spAutoFit/>
          </a:bodyPr>
          <a:lstStyle/>
          <a:p>
            <a:r>
              <a:rPr lang="en-IN" sz="2000" dirty="0"/>
              <a:t>Conditional formatting- To identify the missing values and remove the empty spaces</a:t>
            </a:r>
          </a:p>
          <a:p>
            <a:r>
              <a:rPr lang="en-IN" sz="2000" dirty="0"/>
              <a:t>Filtering- To filter out or to remove the identified missing values</a:t>
            </a:r>
          </a:p>
          <a:p>
            <a:r>
              <a:rPr lang="en-IN" sz="2000" dirty="0"/>
              <a:t>Formulas- To convert employees rating points</a:t>
            </a:r>
          </a:p>
          <a:p>
            <a:r>
              <a:rPr lang="en-IN" sz="2000" dirty="0"/>
              <a:t>Pivot table- To summarize the  complex data into a simpler one using specific criteria namely, Gender code, Performance level, Business units and the First name.</a:t>
            </a:r>
          </a:p>
          <a:p>
            <a:r>
              <a:rPr lang="en-IN" sz="2000" dirty="0"/>
              <a:t>Graphs- Pictorial representation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E44F545-1C4F-1F29-12E7-4C12DED686D3}"/>
              </a:ext>
            </a:extLst>
          </p:cNvPr>
          <p:cNvSpPr txBox="1"/>
          <p:nvPr/>
        </p:nvSpPr>
        <p:spPr>
          <a:xfrm>
            <a:off x="1287379" y="1842709"/>
            <a:ext cx="4808621" cy="3170099"/>
          </a:xfrm>
          <a:prstGeom prst="rect">
            <a:avLst/>
          </a:prstGeom>
          <a:noFill/>
        </p:spPr>
        <p:txBody>
          <a:bodyPr wrap="square" rtlCol="0">
            <a:spAutoFit/>
          </a:bodyPr>
          <a:lstStyle/>
          <a:p>
            <a:r>
              <a:rPr lang="en-IN" sz="2000" dirty="0"/>
              <a:t>FEATURES OF KAGGLE</a:t>
            </a:r>
          </a:p>
          <a:p>
            <a:r>
              <a:rPr lang="en-IN" sz="2000" dirty="0"/>
              <a:t>1.Employee ID number</a:t>
            </a:r>
          </a:p>
          <a:p>
            <a:r>
              <a:rPr lang="en-IN" sz="2000" dirty="0"/>
              <a:t>2.First name and Last name of the Employee</a:t>
            </a:r>
          </a:p>
          <a:p>
            <a:r>
              <a:rPr lang="en-IN" sz="2000" dirty="0"/>
              <a:t>3.Employee type</a:t>
            </a:r>
          </a:p>
          <a:p>
            <a:r>
              <a:rPr lang="en-IN" sz="2000" dirty="0"/>
              <a:t>4.Performance level</a:t>
            </a:r>
          </a:p>
          <a:p>
            <a:r>
              <a:rPr lang="en-IN" sz="2000" dirty="0"/>
              <a:t>5.Employee Rating</a:t>
            </a:r>
          </a:p>
          <a:p>
            <a:r>
              <a:rPr lang="en-IN" sz="2000" dirty="0"/>
              <a:t>6.Gender</a:t>
            </a:r>
          </a:p>
          <a:p>
            <a:r>
              <a:rPr lang="en-IN" sz="2000" dirty="0"/>
              <a:t>7.Business Unit</a:t>
            </a:r>
          </a:p>
          <a:p>
            <a:r>
              <a:rPr lang="en-IN" sz="2000" dirty="0"/>
              <a:t>8.Performance Score</a:t>
            </a:r>
          </a:p>
          <a:p>
            <a:r>
              <a:rPr lang="en-IN" sz="2000" dirty="0"/>
              <a:t>9.Employee Classification type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F8D86DA9-FCC2-733D-2F04-EAFE828FBBAF}"/>
              </a:ext>
            </a:extLst>
          </p:cNvPr>
          <p:cNvSpPr txBox="1">
            <a:spLocks/>
          </p:cNvSpPr>
          <p:nvPr/>
        </p:nvSpPr>
        <p:spPr>
          <a:xfrm>
            <a:off x="3015917" y="2019300"/>
            <a:ext cx="9601196" cy="39869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dirty="0"/>
          </a:p>
          <a:p>
            <a:r>
              <a:rPr lang="en-IN" dirty="0"/>
              <a:t>Data collection</a:t>
            </a:r>
          </a:p>
          <a:p>
            <a:r>
              <a:rPr lang="en-IN" dirty="0"/>
              <a:t>Feature Selection</a:t>
            </a:r>
          </a:p>
          <a:p>
            <a:r>
              <a:rPr lang="en-IN" dirty="0"/>
              <a:t>Data Cleaning</a:t>
            </a:r>
          </a:p>
          <a:p>
            <a:r>
              <a:rPr lang="en-IN" dirty="0"/>
              <a:t>Performance level Calculation</a:t>
            </a:r>
          </a:p>
          <a:p>
            <a:r>
              <a:rPr lang="en-IN" dirty="0"/>
              <a:t>Pivot table Preparation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 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amrnasurudeen1114@gmail.com</cp:lastModifiedBy>
  <cp:revision>27</cp:revision>
  <dcterms:created xsi:type="dcterms:W3CDTF">2024-03-29T15:07:22Z</dcterms:created>
  <dcterms:modified xsi:type="dcterms:W3CDTF">2024-08-31T15:06:11Z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