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SUM OF PRODUCTIVITY</a:t>
            </a:r>
            <a:r>
              <a:rPr lang="en-GB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'[Gopika D.xlsx]Sheet2'!$B$2:$B$3</c:f>
              <c:strCache>
                <c:ptCount val="2"/>
                <c:pt idx="0">
                  <c:v>Gender</c:v>
                </c:pt>
                <c:pt idx="1">
                  <c:v>Female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'[Gopika D.xlsx]Sheet2'!$A$4:$A$10</c:f>
              <c:strCache>
                <c:ptCount val="6"/>
                <c:pt idx="0">
                  <c:v>Finance</c:v>
                </c:pt>
                <c:pt idx="1">
                  <c:v>HR</c:v>
                </c:pt>
                <c:pt idx="2">
                  <c:v>IT</c:v>
                </c:pt>
                <c:pt idx="3">
                  <c:v>Marketing</c:v>
                </c:pt>
                <c:pt idx="4">
                  <c:v>Sales</c:v>
                </c:pt>
                <c:pt idx="5">
                  <c:v>Grand Total</c:v>
                </c:pt>
              </c:strCache>
            </c:strRef>
          </c:cat>
          <c:val>
            <c:numRef>
              <c:f>'[Gopika D.xlsx]Sheet2'!$B$4:$B$10</c:f>
              <c:numCache>
                <c:formatCode>General</c:formatCode>
                <c:ptCount val="6"/>
                <c:pt idx="0">
                  <c:v>747</c:v>
                </c:pt>
                <c:pt idx="1">
                  <c:v>782</c:v>
                </c:pt>
                <c:pt idx="2">
                  <c:v>828</c:v>
                </c:pt>
                <c:pt idx="3">
                  <c:v>1021</c:v>
                </c:pt>
                <c:pt idx="4">
                  <c:v>919</c:v>
                </c:pt>
                <c:pt idx="5">
                  <c:v>4297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43-3E46-87BF-5F6F56494437}"/>
            </c:ext>
          </c:extLst>
        </c:ser>
        <c:ser>
          <c:idx val="1"/>
          <c:order val="1"/>
          <c:tx>
            <c:strRef>
              <c:f>'[Gopika D.xlsx]Sheet2'!$C$2:$C$3</c:f>
              <c:strCache>
                <c:ptCount val="2"/>
                <c:pt idx="0">
                  <c:v>Gender</c:v>
                </c:pt>
                <c:pt idx="1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'[Gopika D.xlsx]Sheet2'!$A$4:$A$10</c:f>
              <c:strCache>
                <c:ptCount val="6"/>
                <c:pt idx="0">
                  <c:v>Finance</c:v>
                </c:pt>
                <c:pt idx="1">
                  <c:v>HR</c:v>
                </c:pt>
                <c:pt idx="2">
                  <c:v>IT</c:v>
                </c:pt>
                <c:pt idx="3">
                  <c:v>Marketing</c:v>
                </c:pt>
                <c:pt idx="4">
                  <c:v>Sales</c:v>
                </c:pt>
                <c:pt idx="5">
                  <c:v>Grand Total</c:v>
                </c:pt>
              </c:strCache>
            </c:strRef>
          </c:cat>
          <c:val>
            <c:numRef>
              <c:f>'[Gopika D.xlsx]Sheet2'!$C$4:$C$10</c:f>
              <c:numCache>
                <c:formatCode>General</c:formatCode>
                <c:ptCount val="6"/>
                <c:pt idx="0">
                  <c:v>986</c:v>
                </c:pt>
                <c:pt idx="1">
                  <c:v>758</c:v>
                </c:pt>
                <c:pt idx="2">
                  <c:v>1227</c:v>
                </c:pt>
                <c:pt idx="3">
                  <c:v>838</c:v>
                </c:pt>
                <c:pt idx="4">
                  <c:v>1141</c:v>
                </c:pt>
                <c:pt idx="5">
                  <c:v>4968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43-3E46-87BF-5F6F56494437}"/>
            </c:ext>
          </c:extLst>
        </c:ser>
        <c:ser>
          <c:idx val="2"/>
          <c:order val="2"/>
          <c:tx>
            <c:strRef>
              <c:f>'[Gopika D.xlsx]Sheet2'!$D$2:$D$3</c:f>
              <c:strCache>
                <c:ptCount val="2"/>
                <c:pt idx="0">
                  <c:v>Gender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'[Gopika D.xlsx]Sheet2'!$A$4:$A$10</c:f>
              <c:strCache>
                <c:ptCount val="6"/>
                <c:pt idx="0">
                  <c:v>Finance</c:v>
                </c:pt>
                <c:pt idx="1">
                  <c:v>HR</c:v>
                </c:pt>
                <c:pt idx="2">
                  <c:v>IT</c:v>
                </c:pt>
                <c:pt idx="3">
                  <c:v>Marketing</c:v>
                </c:pt>
                <c:pt idx="4">
                  <c:v>Sales</c:v>
                </c:pt>
                <c:pt idx="5">
                  <c:v>Grand Total</c:v>
                </c:pt>
              </c:strCache>
            </c:strRef>
          </c:cat>
          <c:val>
            <c:numRef>
              <c:f>'[Gopika D.xlsx]Sheet2'!$D$4:$D$10</c:f>
              <c:numCache>
                <c:formatCode>General</c:formatCode>
                <c:ptCount val="6"/>
                <c:pt idx="0">
                  <c:v>1733</c:v>
                </c:pt>
                <c:pt idx="1">
                  <c:v>1540</c:v>
                </c:pt>
                <c:pt idx="2">
                  <c:v>2055</c:v>
                </c:pt>
                <c:pt idx="3">
                  <c:v>1859</c:v>
                </c:pt>
                <c:pt idx="4">
                  <c:v>2060</c:v>
                </c:pt>
                <c:pt idx="5">
                  <c:v>9265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43-3E46-87BF-5F6F56494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6330857"/>
        <c:axId val="967313425"/>
      </c:barChart>
      <c:catAx>
        <c:axId val="39633085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313425"/>
        <c:crosses val="autoZero"/>
        <c:auto val="1"/>
        <c:lblAlgn val="ctr"/>
        <c:lblOffset val="100"/>
        <c:noMultiLvlLbl val="0"/>
      </c:catAx>
      <c:valAx>
        <c:axId val="96731342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33085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e6037398845b14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e6037398845b14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2541043d201d2b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2541043d201d2b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82541043d201d2b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82541043d201d2b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2541043d201d2b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2541043d201d2b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2541043d201d2b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2541043d201d2b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 rot="10800000" flipH="1">
            <a:off x="4575" y="4369995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3"/>
          <p:cNvSpPr txBox="1"/>
          <p:nvPr/>
        </p:nvSpPr>
        <p:spPr>
          <a:xfrm rot="10800000" flipV="1">
            <a:off x="548587" y="1222595"/>
            <a:ext cx="7347597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Employee Data Analysis Using Excel</a:t>
            </a:r>
            <a:endParaRPr sz="3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577" y="2043213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48587" y="2275113"/>
            <a:ext cx="95850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STUDENT NAME : </a:t>
            </a:r>
            <a:r>
              <a:rPr lang="en-GB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GOPIKA D </a:t>
            </a: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REGISTER NO      : 22</a:t>
            </a:r>
            <a:r>
              <a:rPr lang="en-GB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01111036026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NM ID                    : 422D59C45E20FBF9E3142048BCE80236</a:t>
            </a: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DEPARTMENT     : </a:t>
            </a:r>
            <a:r>
              <a:rPr lang="en-GB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B.COM(G) 3</a:t>
            </a:r>
            <a:r>
              <a:rPr lang="en-GB" sz="24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rd</a:t>
            </a:r>
            <a:r>
              <a:rPr lang="en-GB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YEAR</a:t>
            </a: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COLLEGE            </a:t>
            </a:r>
            <a:r>
              <a:rPr lang="en-GB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</a:t>
            </a:r>
            <a:r>
              <a:rPr lang="en-GB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L.N.GOVERNMENT </a:t>
            </a:r>
            <a:r>
              <a:rPr lang="en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COLLEGE </a:t>
            </a:r>
            <a:r>
              <a:rPr lang="en-GB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PONNERI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230327" y="1362941"/>
            <a:ext cx="3209700" cy="3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Key Findings: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Identification of top-performing employees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Analysis of factors influencing employee performance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Areas for potential improvement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Discussion on the implications of the findings for future strategies</a:t>
            </a:r>
            <a:endParaRPr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4911875" y="1040450"/>
            <a:ext cx="4057952" cy="330950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0" y="602281"/>
            <a:ext cx="3969744" cy="55396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Results and Discussion </a:t>
            </a:r>
            <a:endParaRPr sz="24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" name="图表 1">
            <a:extLst>
              <a:ext uri="{FF2B5EF4-FFF2-40B4-BE49-F238E27FC236}">
                <a16:creationId xmlns:a16="http://schemas.microsoft.com/office/drawing/2014/main" id="{32B50319-9699-569E-3F4E-20C8519A08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944070"/>
              </p:ext>
            </p:extLst>
          </p:nvPr>
        </p:nvGraphicFramePr>
        <p:xfrm>
          <a:off x="4911875" y="1320054"/>
          <a:ext cx="3970823" cy="294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Half Frame 14">
            <a:extLst>
              <a:ext uri="{FF2B5EF4-FFF2-40B4-BE49-F238E27FC236}">
                <a16:creationId xmlns:a16="http://schemas.microsoft.com/office/drawing/2014/main" id="{16CDF592-0874-16C1-25E8-BA9FEF0C3F8F}"/>
              </a:ext>
            </a:extLst>
          </p:cNvPr>
          <p:cNvSpPr/>
          <p:nvPr/>
        </p:nvSpPr>
        <p:spPr>
          <a:xfrm rot="5400000">
            <a:off x="7316655" y="1018024"/>
            <a:ext cx="2051819" cy="1602869"/>
          </a:xfrm>
          <a:prstGeom prst="halfFrame">
            <a:avLst>
              <a:gd name="adj1" fmla="val 20648"/>
              <a:gd name="adj2" fmla="val 3233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ECDB5AF7-5BB7-23E1-3DF2-08C379B133E7}"/>
              </a:ext>
            </a:extLst>
          </p:cNvPr>
          <p:cNvSpPr/>
          <p:nvPr/>
        </p:nvSpPr>
        <p:spPr>
          <a:xfrm rot="16200000">
            <a:off x="4982678" y="3059474"/>
            <a:ext cx="1439851" cy="1929799"/>
          </a:xfrm>
          <a:prstGeom prst="halfFrame">
            <a:avLst>
              <a:gd name="adj1" fmla="val 30347"/>
              <a:gd name="adj2" fmla="val 3020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424254" y="564058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Conclusion </a:t>
            </a:r>
            <a:endParaRPr sz="30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1373550" y="1780450"/>
            <a:ext cx="5902200" cy="27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Summary of key insights derived from the analysis</a:t>
            </a:r>
            <a:endParaRPr sz="2400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Benefits of implementing data-driven performance management</a:t>
            </a:r>
            <a:endParaRPr sz="2400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Recommendations for ongoing monitoring and continuous improvement</a:t>
            </a:r>
            <a:endParaRPr sz="2400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-1" y="270040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Gvhh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090125" y="1900174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 flipH="1">
            <a:off x="1090125" y="2363969"/>
            <a:ext cx="105450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Employee Performance Analysis </a:t>
            </a:r>
            <a:endParaRPr sz="3600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87640" y="2043213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87640" y="2043213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87655" y="1273799"/>
            <a:ext cx="2733345" cy="5539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 TITLE </a:t>
            </a:r>
            <a:endParaRPr sz="2400" b="1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910319" y="1541206"/>
            <a:ext cx="91440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Project Overview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End Users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Our Solution and Proposition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Dataset Description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Modelling Approach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Results and Discussion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-275375" y="-738851"/>
            <a:ext cx="3276300" cy="3109200"/>
          </a:xfrm>
          <a:prstGeom prst="mathMinus">
            <a:avLst>
              <a:gd name="adj1" fmla="val 2352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358656" y="492509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AGENDA </a:t>
            </a:r>
            <a:endParaRPr sz="3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443150" y="512451"/>
            <a:ext cx="3254400" cy="9027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281063" y="2030664"/>
            <a:ext cx="73365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Ineffective identification of employee strengths and weaknesses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Lack of data-driven decision-making in performance evaluations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Inadequate feedback mechanisms and employee development plans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619892" y="688688"/>
            <a:ext cx="9144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 Statement 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 descr="Background pointer shape in timeline graphic"/>
          <p:cNvSpPr/>
          <p:nvPr/>
        </p:nvSpPr>
        <p:spPr>
          <a:xfrm>
            <a:off x="613600" y="555918"/>
            <a:ext cx="3110400" cy="946200"/>
          </a:xfrm>
          <a:prstGeom prst="homePlate">
            <a:avLst>
              <a:gd name="adj" fmla="val 45831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714328" y="789401"/>
            <a:ext cx="83571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 Overview 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1395001" y="1975999"/>
            <a:ext cx="63540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Comprehensive analysis of employee performance using multiple metrics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Implementation of data-driven models to identify trends and insights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Aim to improve overall organizational productivity and employee satisfaction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249200" y="520275"/>
            <a:ext cx="3750300" cy="7428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972885" y="520279"/>
            <a:ext cx="88122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End Users </a:t>
            </a:r>
            <a:endParaRPr sz="3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495573" y="1871373"/>
            <a:ext cx="65739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HR Managers: For developing effective performance appraisal systems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Team Leaders: To understand team dynamics and performance levels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Executives: To align employee performance with organizational goals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193253" y="372551"/>
            <a:ext cx="4848300" cy="10179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600515" y="606388"/>
            <a:ext cx="91440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Our Solution and Proposition </a:t>
            </a:r>
            <a:endParaRPr sz="24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1333416" y="1796473"/>
            <a:ext cx="71280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Develop a robust performance analysis framework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 advanced analytics and machine learning models for performance prediction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propose actionable insights for enhancing employee engagement and productivity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207325" y="248050"/>
            <a:ext cx="5045700" cy="993000"/>
          </a:xfrm>
          <a:prstGeom prst="snip2DiagRect">
            <a:avLst>
              <a:gd name="adj1" fmla="val 48808"/>
              <a:gd name="adj2" fmla="val 46703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850064" y="421288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Dataset Description </a:t>
            </a:r>
            <a:endParaRPr sz="3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1448661" y="1607779"/>
            <a:ext cx="6651900" cy="27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collected from employee performance reviews, KPIs, attendance records, etc.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Includes qualitative and quantitative measures such as feedback scores, project completion rates, etc.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size: [Number of records] with [Number of features]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189523" y="227930"/>
            <a:ext cx="4587900" cy="940800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72802" y="375063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Modelling Approach </a:t>
            </a:r>
            <a:endParaRPr sz="3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158241" y="1695233"/>
            <a:ext cx="7213800" cy="23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of regression models to predict employee performance trends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Classification models to categorize employees into performance tiers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clustering analysis to identify patterns and anomalies in employee data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Geometric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gopideva764@gmail.com</cp:lastModifiedBy>
  <cp:revision>2</cp:revision>
  <dcterms:modified xsi:type="dcterms:W3CDTF">2024-09-08T07:02:39Z</dcterms:modified>
</cp:coreProperties>
</file>