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57215" cy="51434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6871" y="0"/>
            <a:ext cx="2167128" cy="201320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523" y="0"/>
            <a:ext cx="2299970" cy="2291080"/>
          </a:xfrm>
          <a:custGeom>
            <a:avLst/>
            <a:gdLst/>
            <a:ahLst/>
            <a:cxnLst/>
            <a:rect l="l" t="t" r="r" b="b"/>
            <a:pathLst>
              <a:path w="2299970" h="2291080">
                <a:moveTo>
                  <a:pt x="0" y="0"/>
                </a:moveTo>
                <a:lnTo>
                  <a:pt x="0" y="1145286"/>
                </a:lnTo>
                <a:lnTo>
                  <a:pt x="1149858" y="2290572"/>
                </a:lnTo>
                <a:lnTo>
                  <a:pt x="2299716" y="2290572"/>
                </a:lnTo>
                <a:lnTo>
                  <a:pt x="0" y="0"/>
                </a:lnTo>
                <a:close/>
              </a:path>
            </a:pathLst>
          </a:custGeom>
          <a:solidFill>
            <a:srgbClr val="0145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52272" y="576072"/>
            <a:ext cx="2301240" cy="2292350"/>
          </a:xfrm>
          <a:custGeom>
            <a:avLst/>
            <a:gdLst/>
            <a:ahLst/>
            <a:cxnLst/>
            <a:rect l="l" t="t" r="r" b="b"/>
            <a:pathLst>
              <a:path w="2301240" h="2292350">
                <a:moveTo>
                  <a:pt x="1150620" y="0"/>
                </a:moveTo>
                <a:lnTo>
                  <a:pt x="0" y="0"/>
                </a:lnTo>
                <a:lnTo>
                  <a:pt x="2301240" y="2292096"/>
                </a:lnTo>
                <a:lnTo>
                  <a:pt x="2301240" y="1146048"/>
                </a:lnTo>
                <a:lnTo>
                  <a:pt x="1150620" y="0"/>
                </a:lnTo>
                <a:close/>
              </a:path>
            </a:pathLst>
          </a:custGeom>
          <a:solidFill>
            <a:srgbClr val="82C6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2416" y="1634439"/>
            <a:ext cx="4519167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D9D9D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632460" cy="588645"/>
          </a:xfrm>
          <a:custGeom>
            <a:avLst/>
            <a:gdLst/>
            <a:ahLst/>
            <a:cxnLst/>
            <a:rect l="l" t="t" r="r" b="b"/>
            <a:pathLst>
              <a:path w="632460" h="588645">
                <a:moveTo>
                  <a:pt x="632460" y="0"/>
                </a:moveTo>
                <a:lnTo>
                  <a:pt x="0" y="0"/>
                </a:lnTo>
                <a:lnTo>
                  <a:pt x="0" y="588263"/>
                </a:lnTo>
                <a:lnTo>
                  <a:pt x="632460" y="588263"/>
                </a:lnTo>
                <a:lnTo>
                  <a:pt x="632460" y="0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11836" y="222503"/>
            <a:ext cx="219710" cy="143510"/>
          </a:xfrm>
          <a:custGeom>
            <a:avLst/>
            <a:gdLst/>
            <a:ahLst/>
            <a:cxnLst/>
            <a:rect l="l" t="t" r="r" b="b"/>
            <a:pathLst>
              <a:path w="219709" h="143510">
                <a:moveTo>
                  <a:pt x="219456" y="123444"/>
                </a:moveTo>
                <a:lnTo>
                  <a:pt x="0" y="123444"/>
                </a:lnTo>
                <a:lnTo>
                  <a:pt x="0" y="143256"/>
                </a:lnTo>
                <a:lnTo>
                  <a:pt x="219456" y="143256"/>
                </a:lnTo>
                <a:lnTo>
                  <a:pt x="219456" y="123444"/>
                </a:lnTo>
                <a:close/>
              </a:path>
              <a:path w="219709" h="143510">
                <a:moveTo>
                  <a:pt x="219456" y="60960"/>
                </a:moveTo>
                <a:lnTo>
                  <a:pt x="0" y="60960"/>
                </a:lnTo>
                <a:lnTo>
                  <a:pt x="0" y="80772"/>
                </a:lnTo>
                <a:lnTo>
                  <a:pt x="219456" y="80772"/>
                </a:lnTo>
                <a:lnTo>
                  <a:pt x="219456" y="60960"/>
                </a:lnTo>
                <a:close/>
              </a:path>
              <a:path w="219709" h="143510">
                <a:moveTo>
                  <a:pt x="219456" y="0"/>
                </a:moveTo>
                <a:lnTo>
                  <a:pt x="0" y="0"/>
                </a:lnTo>
                <a:lnTo>
                  <a:pt x="0" y="18288"/>
                </a:lnTo>
                <a:lnTo>
                  <a:pt x="219456" y="18288"/>
                </a:lnTo>
                <a:lnTo>
                  <a:pt x="219456" y="0"/>
                </a:lnTo>
                <a:close/>
              </a:path>
            </a:pathLst>
          </a:custGeom>
          <a:solidFill>
            <a:srgbClr val="54688A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381000"/>
            <a:ext cx="809625" cy="809625"/>
          </a:xfrm>
          <a:custGeom>
            <a:avLst/>
            <a:gdLst/>
            <a:ahLst/>
            <a:cxnLst/>
            <a:rect l="l" t="t" r="r" b="b"/>
            <a:pathLst>
              <a:path w="809625" h="809625">
                <a:moveTo>
                  <a:pt x="0" y="0"/>
                </a:moveTo>
                <a:lnTo>
                  <a:pt x="0" y="404622"/>
                </a:lnTo>
                <a:lnTo>
                  <a:pt x="404622" y="809244"/>
                </a:lnTo>
                <a:lnTo>
                  <a:pt x="809244" y="809244"/>
                </a:lnTo>
                <a:lnTo>
                  <a:pt x="0" y="0"/>
                </a:lnTo>
                <a:close/>
              </a:path>
            </a:pathLst>
          </a:custGeom>
          <a:solidFill>
            <a:srgbClr val="0145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28600" y="588263"/>
            <a:ext cx="809625" cy="809625"/>
          </a:xfrm>
          <a:custGeom>
            <a:avLst/>
            <a:gdLst/>
            <a:ahLst/>
            <a:cxnLst/>
            <a:rect l="l" t="t" r="r" b="b"/>
            <a:pathLst>
              <a:path w="809625" h="809625">
                <a:moveTo>
                  <a:pt x="404622" y="0"/>
                </a:moveTo>
                <a:lnTo>
                  <a:pt x="0" y="0"/>
                </a:lnTo>
                <a:lnTo>
                  <a:pt x="809244" y="809244"/>
                </a:lnTo>
                <a:lnTo>
                  <a:pt x="809244" y="404622"/>
                </a:lnTo>
                <a:lnTo>
                  <a:pt x="404622" y="0"/>
                </a:lnTo>
                <a:close/>
              </a:path>
            </a:pathLst>
          </a:custGeom>
          <a:solidFill>
            <a:srgbClr val="82C6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632460" cy="588645"/>
          </a:xfrm>
          <a:custGeom>
            <a:avLst/>
            <a:gdLst/>
            <a:ahLst/>
            <a:cxnLst/>
            <a:rect l="l" t="t" r="r" b="b"/>
            <a:pathLst>
              <a:path w="632460" h="588645">
                <a:moveTo>
                  <a:pt x="632460" y="0"/>
                </a:moveTo>
                <a:lnTo>
                  <a:pt x="0" y="0"/>
                </a:lnTo>
                <a:lnTo>
                  <a:pt x="0" y="588263"/>
                </a:lnTo>
                <a:lnTo>
                  <a:pt x="632460" y="588263"/>
                </a:lnTo>
                <a:lnTo>
                  <a:pt x="632460" y="0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11836" y="222503"/>
            <a:ext cx="219710" cy="143510"/>
          </a:xfrm>
          <a:custGeom>
            <a:avLst/>
            <a:gdLst/>
            <a:ahLst/>
            <a:cxnLst/>
            <a:rect l="l" t="t" r="r" b="b"/>
            <a:pathLst>
              <a:path w="219709" h="143510">
                <a:moveTo>
                  <a:pt x="219456" y="123444"/>
                </a:moveTo>
                <a:lnTo>
                  <a:pt x="0" y="123444"/>
                </a:lnTo>
                <a:lnTo>
                  <a:pt x="0" y="143256"/>
                </a:lnTo>
                <a:lnTo>
                  <a:pt x="219456" y="143256"/>
                </a:lnTo>
                <a:lnTo>
                  <a:pt x="219456" y="123444"/>
                </a:lnTo>
                <a:close/>
              </a:path>
              <a:path w="219709" h="143510">
                <a:moveTo>
                  <a:pt x="219456" y="60960"/>
                </a:moveTo>
                <a:lnTo>
                  <a:pt x="0" y="60960"/>
                </a:lnTo>
                <a:lnTo>
                  <a:pt x="0" y="80772"/>
                </a:lnTo>
                <a:lnTo>
                  <a:pt x="219456" y="80772"/>
                </a:lnTo>
                <a:lnTo>
                  <a:pt x="219456" y="60960"/>
                </a:lnTo>
                <a:close/>
              </a:path>
              <a:path w="219709" h="143510">
                <a:moveTo>
                  <a:pt x="219456" y="0"/>
                </a:moveTo>
                <a:lnTo>
                  <a:pt x="0" y="0"/>
                </a:lnTo>
                <a:lnTo>
                  <a:pt x="0" y="18288"/>
                </a:lnTo>
                <a:lnTo>
                  <a:pt x="219456" y="18288"/>
                </a:lnTo>
                <a:lnTo>
                  <a:pt x="219456" y="0"/>
                </a:lnTo>
                <a:close/>
              </a:path>
            </a:pathLst>
          </a:custGeom>
          <a:solidFill>
            <a:srgbClr val="54688A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381000"/>
            <a:ext cx="809625" cy="809625"/>
          </a:xfrm>
          <a:custGeom>
            <a:avLst/>
            <a:gdLst/>
            <a:ahLst/>
            <a:cxnLst/>
            <a:rect l="l" t="t" r="r" b="b"/>
            <a:pathLst>
              <a:path w="809625" h="809625">
                <a:moveTo>
                  <a:pt x="0" y="0"/>
                </a:moveTo>
                <a:lnTo>
                  <a:pt x="0" y="404622"/>
                </a:lnTo>
                <a:lnTo>
                  <a:pt x="404622" y="809244"/>
                </a:lnTo>
                <a:lnTo>
                  <a:pt x="809244" y="809244"/>
                </a:lnTo>
                <a:lnTo>
                  <a:pt x="0" y="0"/>
                </a:lnTo>
                <a:close/>
              </a:path>
            </a:pathLst>
          </a:custGeom>
          <a:solidFill>
            <a:srgbClr val="0145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28600" y="588263"/>
            <a:ext cx="809625" cy="809625"/>
          </a:xfrm>
          <a:custGeom>
            <a:avLst/>
            <a:gdLst/>
            <a:ahLst/>
            <a:cxnLst/>
            <a:rect l="l" t="t" r="r" b="b"/>
            <a:pathLst>
              <a:path w="809625" h="809625">
                <a:moveTo>
                  <a:pt x="404622" y="0"/>
                </a:moveTo>
                <a:lnTo>
                  <a:pt x="0" y="0"/>
                </a:lnTo>
                <a:lnTo>
                  <a:pt x="809244" y="809244"/>
                </a:lnTo>
                <a:lnTo>
                  <a:pt x="809244" y="404622"/>
                </a:lnTo>
                <a:lnTo>
                  <a:pt x="404622" y="0"/>
                </a:lnTo>
                <a:close/>
              </a:path>
            </a:pathLst>
          </a:custGeom>
          <a:solidFill>
            <a:srgbClr val="82C6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5773" y="680669"/>
            <a:ext cx="2092452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628" y="1184250"/>
            <a:ext cx="8238743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D9D9D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6578" y="1634439"/>
            <a:ext cx="3215005" cy="1854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5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4000" spc="3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000" spc="1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0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45">
                <a:solidFill>
                  <a:srgbClr val="FFFFFF"/>
                </a:solidFill>
                <a:latin typeface="Verdana"/>
                <a:cs typeface="Verdana"/>
              </a:rPr>
              <a:t>TAX  </a:t>
            </a:r>
            <a:r>
              <a:rPr dirty="0" sz="4000" spc="-1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40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100">
                <a:solidFill>
                  <a:srgbClr val="FFFFFF"/>
                </a:solidFill>
                <a:latin typeface="Verdana"/>
                <a:cs typeface="Verdana"/>
              </a:rPr>
              <a:t>PROTOT</a:t>
            </a:r>
            <a:r>
              <a:rPr dirty="0" sz="4000" spc="7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4000" spc="30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5350" y="3784803"/>
            <a:ext cx="1965960" cy="1026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35">
                <a:solidFill>
                  <a:srgbClr val="FFFFFF"/>
                </a:solidFill>
                <a:latin typeface="Tahoma"/>
                <a:cs typeface="Tahoma"/>
              </a:rPr>
              <a:t>DEEPIKA</a:t>
            </a:r>
            <a:r>
              <a:rPr dirty="0" sz="1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Tahoma"/>
                <a:cs typeface="Tahoma"/>
              </a:rPr>
              <a:t>SG(210701048)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ts val="3170"/>
              </a:lnSpc>
              <a:spcBef>
                <a:spcPts val="160"/>
              </a:spcBef>
            </a:pPr>
            <a:r>
              <a:rPr dirty="0" sz="1300" spc="50">
                <a:solidFill>
                  <a:srgbClr val="FFFFFF"/>
                </a:solidFill>
                <a:latin typeface="Tahoma"/>
                <a:cs typeface="Tahoma"/>
              </a:rPr>
              <a:t>GOPIKA </a:t>
            </a:r>
            <a:r>
              <a:rPr dirty="0" sz="1300" spc="20">
                <a:solidFill>
                  <a:srgbClr val="FFFFFF"/>
                </a:solidFill>
                <a:latin typeface="Tahoma"/>
                <a:cs typeface="Tahoma"/>
              </a:rPr>
              <a:t>KV(210701063) </a:t>
            </a:r>
            <a:r>
              <a:rPr dirty="0" sz="13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65">
                <a:solidFill>
                  <a:srgbClr val="FFFFFF"/>
                </a:solidFill>
                <a:latin typeface="Tahoma"/>
                <a:cs typeface="Tahoma"/>
              </a:rPr>
              <a:t>HAARTHY</a:t>
            </a:r>
            <a:r>
              <a:rPr dirty="0" sz="13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FFFFFF"/>
                </a:solidFill>
                <a:latin typeface="Tahoma"/>
                <a:cs typeface="Tahoma"/>
              </a:rPr>
              <a:t>SL(210701065)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86911"/>
            <a:ext cx="9144000" cy="1656714"/>
          </a:xfrm>
          <a:custGeom>
            <a:avLst/>
            <a:gdLst/>
            <a:ahLst/>
            <a:cxnLst/>
            <a:rect l="l" t="t" r="r" b="b"/>
            <a:pathLst>
              <a:path w="9144000" h="1656714">
                <a:moveTo>
                  <a:pt x="9144000" y="0"/>
                </a:moveTo>
                <a:lnTo>
                  <a:pt x="0" y="0"/>
                </a:lnTo>
                <a:lnTo>
                  <a:pt x="0" y="1656588"/>
                </a:lnTo>
                <a:lnTo>
                  <a:pt x="9144000" y="165658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38225" cy="1397635"/>
            <a:chOff x="0" y="0"/>
            <a:chExt cx="1038225" cy="139763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32460" cy="588645"/>
            </a:xfrm>
            <a:custGeom>
              <a:avLst/>
              <a:gdLst/>
              <a:ahLst/>
              <a:cxnLst/>
              <a:rect l="l" t="t" r="r" b="b"/>
              <a:pathLst>
                <a:path w="632460" h="588645">
                  <a:moveTo>
                    <a:pt x="632460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32460" y="588263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1B2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1836" y="222503"/>
              <a:ext cx="219710" cy="143510"/>
            </a:xfrm>
            <a:custGeom>
              <a:avLst/>
              <a:gdLst/>
              <a:ahLst/>
              <a:cxnLst/>
              <a:rect l="l" t="t" r="r" b="b"/>
              <a:pathLst>
                <a:path w="219709" h="143510">
                  <a:moveTo>
                    <a:pt x="219456" y="123444"/>
                  </a:moveTo>
                  <a:lnTo>
                    <a:pt x="0" y="123444"/>
                  </a:lnTo>
                  <a:lnTo>
                    <a:pt x="0" y="143256"/>
                  </a:lnTo>
                  <a:lnTo>
                    <a:pt x="219456" y="143256"/>
                  </a:lnTo>
                  <a:lnTo>
                    <a:pt x="219456" y="123444"/>
                  </a:lnTo>
                  <a:close/>
                </a:path>
                <a:path w="219709" h="143510">
                  <a:moveTo>
                    <a:pt x="219456" y="60960"/>
                  </a:moveTo>
                  <a:lnTo>
                    <a:pt x="0" y="60960"/>
                  </a:lnTo>
                  <a:lnTo>
                    <a:pt x="0" y="80772"/>
                  </a:lnTo>
                  <a:lnTo>
                    <a:pt x="219456" y="80772"/>
                  </a:lnTo>
                  <a:lnTo>
                    <a:pt x="219456" y="60960"/>
                  </a:lnTo>
                  <a:close/>
                </a:path>
                <a:path w="219709" h="143510">
                  <a:moveTo>
                    <a:pt x="21945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219456" y="18288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54688A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8100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0"/>
                  </a:moveTo>
                  <a:lnTo>
                    <a:pt x="0" y="404622"/>
                  </a:lnTo>
                  <a:lnTo>
                    <a:pt x="404622" y="809244"/>
                  </a:lnTo>
                  <a:lnTo>
                    <a:pt x="809244" y="809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4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8600" y="588263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04622" y="0"/>
                  </a:moveTo>
                  <a:lnTo>
                    <a:pt x="0" y="0"/>
                  </a:lnTo>
                  <a:lnTo>
                    <a:pt x="809244" y="809244"/>
                  </a:lnTo>
                  <a:lnTo>
                    <a:pt x="809244" y="404622"/>
                  </a:lnTo>
                  <a:lnTo>
                    <a:pt x="404622" y="0"/>
                  </a:lnTo>
                  <a:close/>
                </a:path>
              </a:pathLst>
            </a:custGeom>
            <a:solidFill>
              <a:srgbClr val="82C6A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76552" y="529209"/>
            <a:ext cx="1936114" cy="254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500" spc="85">
                <a:uFill>
                  <a:solidFill>
                    <a:srgbClr val="FFFFFF"/>
                  </a:solidFill>
                </a:uFill>
              </a:rPr>
              <a:t>HO</a:t>
            </a:r>
            <a:r>
              <a:rPr dirty="0" u="sng" sz="1500" spc="180">
                <a:uFill>
                  <a:solidFill>
                    <a:srgbClr val="FFFFFF"/>
                  </a:solidFill>
                </a:uFill>
              </a:rPr>
              <a:t>W</a:t>
            </a:r>
            <a:r>
              <a:rPr dirty="0" u="sng" sz="1500" spc="-145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1500" spc="80">
                <a:uFill>
                  <a:solidFill>
                    <a:srgbClr val="FFFFFF"/>
                  </a:solidFill>
                </a:uFill>
              </a:rPr>
              <a:t>D</a:t>
            </a:r>
            <a:r>
              <a:rPr dirty="0" u="sng" sz="1500" spc="75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sng" sz="1500" spc="-135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1500" spc="-180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sng" sz="1500" spc="-6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sng" sz="1500" spc="-155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1500" spc="70">
                <a:uFill>
                  <a:solidFill>
                    <a:srgbClr val="FFFFFF"/>
                  </a:solidFill>
                </a:uFill>
              </a:rPr>
              <a:t>WORK?</a:t>
            </a:r>
            <a:endParaRPr sz="1500"/>
          </a:p>
        </p:txBody>
      </p:sp>
      <p:sp>
        <p:nvSpPr>
          <p:cNvPr id="9" name="object 9"/>
          <p:cNvSpPr txBox="1"/>
          <p:nvPr/>
        </p:nvSpPr>
        <p:spPr>
          <a:xfrm>
            <a:off x="1376552" y="1123950"/>
            <a:ext cx="6075680" cy="1306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connections 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done </a:t>
            </a: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shown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circuit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the micro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servo</a:t>
            </a:r>
            <a:r>
              <a:rPr dirty="0" sz="14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connected</a:t>
            </a:r>
            <a:r>
              <a:rPr dirty="0" sz="14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4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9th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pin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arduino</a:t>
            </a:r>
            <a:r>
              <a:rPr dirty="0" sz="14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dirty="0" sz="14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arduino </a:t>
            </a:r>
            <a:r>
              <a:rPr dirty="0" sz="1400" spc="-4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loaded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the right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code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control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micro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servo 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whenever</a:t>
            </a: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receives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signal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14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sensor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HC-SR04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arduino</a:t>
            </a:r>
            <a:r>
              <a:rPr dirty="0" sz="14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makes </a:t>
            </a:r>
            <a:r>
              <a:rPr dirty="0" sz="1400" spc="-4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micro</a:t>
            </a:r>
            <a:r>
              <a:rPr dirty="0" sz="14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servo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rise</a:t>
            </a:r>
            <a:r>
              <a:rPr dirty="0" sz="14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90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degrees</a:t>
            </a:r>
            <a:r>
              <a:rPr dirty="0" sz="14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above</a:t>
            </a:r>
            <a:r>
              <a:rPr dirty="0" sz="14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r>
              <a:rPr dirty="0" sz="14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1400" spc="-4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dirty="0" sz="14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ehic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ur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case</a:t>
            </a:r>
            <a:r>
              <a:rPr dirty="0" sz="14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4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400" spc="-50">
                <a:solidFill>
                  <a:srgbClr val="FFFFFF"/>
                </a:solidFill>
                <a:latin typeface="Verdana"/>
                <a:cs typeface="Verdana"/>
              </a:rPr>
              <a:t>ax</a:t>
            </a:r>
            <a:r>
              <a:rPr dirty="0" sz="14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400" spc="12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400" spc="-21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911" y="502919"/>
            <a:ext cx="5824728" cy="38465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8228" y="1720722"/>
            <a:ext cx="148209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 spc="65">
                <a:solidFill>
                  <a:srgbClr val="FFFFFF"/>
                </a:solidFill>
                <a:latin typeface="Tahoma"/>
                <a:cs typeface="Tahoma"/>
              </a:rPr>
              <a:t>OUR </a:t>
            </a:r>
            <a:r>
              <a:rPr dirty="0" sz="1300" spc="40">
                <a:solidFill>
                  <a:srgbClr val="FFFFFF"/>
                </a:solidFill>
                <a:latin typeface="Tahoma"/>
                <a:cs typeface="Tahoma"/>
              </a:rPr>
              <a:t>PROJECT </a:t>
            </a:r>
            <a:r>
              <a:rPr dirty="0" sz="13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300" spc="4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300" spc="4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300" spc="3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300" spc="1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300" spc="19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300" spc="1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300" spc="11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300" spc="15">
                <a:solidFill>
                  <a:srgbClr val="FFFFFF"/>
                </a:solidFill>
                <a:latin typeface="Tahoma"/>
                <a:cs typeface="Tahoma"/>
              </a:rPr>
              <a:t>TATI</a:t>
            </a:r>
            <a:r>
              <a:rPr dirty="0" sz="1300" spc="1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300" spc="12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80" y="2001773"/>
            <a:ext cx="83121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 spc="16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300" spc="12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300" spc="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300" spc="5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1300" spc="-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300" spc="-1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300" spc="50">
                <a:solidFill>
                  <a:srgbClr val="FFFFFF"/>
                </a:solidFill>
                <a:latin typeface="Tahoma"/>
                <a:cs typeface="Tahoma"/>
              </a:rPr>
              <a:t>G  </a:t>
            </a:r>
            <a:r>
              <a:rPr dirty="0" sz="1300" spc="105">
                <a:solidFill>
                  <a:srgbClr val="FFFFFF"/>
                </a:solidFill>
                <a:latin typeface="Tahoma"/>
                <a:cs typeface="Tahoma"/>
              </a:rPr>
              <a:t>DEMO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0613" y="4188358"/>
            <a:ext cx="6432550" cy="619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1300" spc="5">
                <a:solidFill>
                  <a:srgbClr val="FFFFFF"/>
                </a:solidFill>
                <a:latin typeface="Tahoma"/>
                <a:cs typeface="Tahoma"/>
              </a:rPr>
              <a:t>micro servo </a:t>
            </a:r>
            <a:r>
              <a:rPr dirty="0" sz="1300">
                <a:solidFill>
                  <a:srgbClr val="FFFFFF"/>
                </a:solidFill>
                <a:latin typeface="Tahoma"/>
                <a:cs typeface="Tahoma"/>
              </a:rPr>
              <a:t>turns </a:t>
            </a:r>
            <a:r>
              <a:rPr dirty="0" sz="1300" spc="40">
                <a:solidFill>
                  <a:srgbClr val="FFFFFF"/>
                </a:solidFill>
                <a:latin typeface="Tahoma"/>
                <a:cs typeface="Tahoma"/>
              </a:rPr>
              <a:t>90 </a:t>
            </a:r>
            <a:r>
              <a:rPr dirty="0" sz="1300" spc="-10">
                <a:solidFill>
                  <a:srgbClr val="FFFFFF"/>
                </a:solidFill>
                <a:latin typeface="Tahoma"/>
                <a:cs typeface="Tahoma"/>
              </a:rPr>
              <a:t>degree </a:t>
            </a:r>
            <a:r>
              <a:rPr dirty="0" sz="1300" spc="-5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1300" spc="10">
                <a:solidFill>
                  <a:srgbClr val="FFFFFF"/>
                </a:solidFill>
                <a:latin typeface="Tahoma"/>
                <a:cs typeface="Tahoma"/>
              </a:rPr>
              <a:t>what </a:t>
            </a:r>
            <a:r>
              <a:rPr dirty="0" sz="1300" spc="5">
                <a:solidFill>
                  <a:srgbClr val="FFFFFF"/>
                </a:solidFill>
                <a:latin typeface="Tahoma"/>
                <a:cs typeface="Tahoma"/>
              </a:rPr>
              <a:t>our </a:t>
            </a:r>
            <a:r>
              <a:rPr dirty="0" sz="1300" spc="-10">
                <a:solidFill>
                  <a:srgbClr val="FFFFFF"/>
                </a:solidFill>
                <a:latin typeface="Tahoma"/>
                <a:cs typeface="Tahoma"/>
              </a:rPr>
              <a:t>team member </a:t>
            </a:r>
            <a:r>
              <a:rPr dirty="0" sz="1300" spc="-5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1300">
                <a:solidFill>
                  <a:srgbClr val="FFFFFF"/>
                </a:solidFill>
                <a:latin typeface="Tahoma"/>
                <a:cs typeface="Tahoma"/>
              </a:rPr>
              <a:t>trying </a:t>
            </a:r>
            <a:r>
              <a:rPr dirty="0" sz="1300" spc="2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1300" spc="-5">
                <a:solidFill>
                  <a:srgbClr val="FFFFFF"/>
                </a:solidFill>
                <a:latin typeface="Tahoma"/>
                <a:cs typeface="Tahoma"/>
              </a:rPr>
              <a:t>explain </a:t>
            </a:r>
            <a:r>
              <a:rPr dirty="0" sz="1300" spc="5">
                <a:solidFill>
                  <a:srgbClr val="FFFFFF"/>
                </a:solidFill>
                <a:latin typeface="Tahoma"/>
                <a:cs typeface="Tahoma"/>
              </a:rPr>
              <a:t>in the </a:t>
            </a:r>
            <a:r>
              <a:rPr dirty="0" sz="13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ahoma"/>
                <a:cs typeface="Tahoma"/>
              </a:rPr>
              <a:t>beginning</a:t>
            </a:r>
            <a:r>
              <a:rPr dirty="0" sz="13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3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3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">
                <a:solidFill>
                  <a:srgbClr val="FFFFFF"/>
                </a:solidFill>
                <a:latin typeface="Tahoma"/>
                <a:cs typeface="Tahoma"/>
              </a:rPr>
              <a:t>video</a:t>
            </a:r>
            <a:r>
              <a:rPr dirty="0" sz="13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1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3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dirty="0" sz="13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dirty="0" sz="13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FFFFFF"/>
                </a:solidFill>
                <a:latin typeface="Tahoma"/>
                <a:cs typeface="Tahoma"/>
              </a:rPr>
              <a:t>fan</a:t>
            </a:r>
            <a:r>
              <a:rPr dirty="0" sz="13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FFFFFF"/>
                </a:solidFill>
                <a:latin typeface="Tahoma"/>
                <a:cs typeface="Tahoma"/>
              </a:rPr>
              <a:t>turns</a:t>
            </a:r>
            <a:r>
              <a:rPr dirty="0" sz="13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dirty="0" sz="13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3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ahoma"/>
                <a:cs typeface="Tahoma"/>
              </a:rPr>
              <a:t>hand</a:t>
            </a:r>
            <a:r>
              <a:rPr dirty="0" sz="1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3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dirty="0" sz="13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dirty="0" sz="13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ahoma"/>
                <a:cs typeface="Tahoma"/>
              </a:rPr>
              <a:t>member</a:t>
            </a:r>
            <a:r>
              <a:rPr dirty="0" sz="13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1300" spc="-3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ahoma"/>
                <a:cs typeface="Tahoma"/>
              </a:rPr>
              <a:t>sensed</a:t>
            </a:r>
            <a:r>
              <a:rPr dirty="0" sz="1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13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3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ahoma"/>
                <a:cs typeface="Tahoma"/>
              </a:rPr>
              <a:t>sensor</a:t>
            </a:r>
            <a:r>
              <a:rPr dirty="0" sz="13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13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dirty="0" sz="13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1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dirty="0" sz="1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">
                <a:solidFill>
                  <a:srgbClr val="FFFFFF"/>
                </a:solidFill>
                <a:latin typeface="Tahoma"/>
                <a:cs typeface="Tahoma"/>
              </a:rPr>
              <a:t>tried</a:t>
            </a:r>
            <a:r>
              <a:rPr dirty="0" sz="13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3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ahoma"/>
                <a:cs typeface="Tahoma"/>
              </a:rPr>
              <a:t>explain</a:t>
            </a:r>
            <a:r>
              <a:rPr dirty="0" sz="13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solidFill>
                  <a:srgbClr val="FFFFFF"/>
                </a:solidFill>
                <a:latin typeface="Tahoma"/>
                <a:cs typeface="Tahoma"/>
              </a:rPr>
              <a:t>here.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619" y="286511"/>
            <a:ext cx="7078980" cy="38237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6785" y="3525392"/>
            <a:ext cx="6390640" cy="1069975"/>
            <a:chOff x="1716785" y="3525392"/>
            <a:chExt cx="6390640" cy="1069975"/>
          </a:xfrm>
        </p:grpSpPr>
        <p:sp>
          <p:nvSpPr>
            <p:cNvPr id="3" name="object 3"/>
            <p:cNvSpPr/>
            <p:nvPr/>
          </p:nvSpPr>
          <p:spPr>
            <a:xfrm>
              <a:off x="1716785" y="3525392"/>
              <a:ext cx="6390640" cy="856615"/>
            </a:xfrm>
            <a:custGeom>
              <a:avLst/>
              <a:gdLst/>
              <a:ahLst/>
              <a:cxnLst/>
              <a:rect l="l" t="t" r="r" b="b"/>
              <a:pathLst>
                <a:path w="6390640" h="856614">
                  <a:moveTo>
                    <a:pt x="6390132" y="0"/>
                  </a:moveTo>
                  <a:lnTo>
                    <a:pt x="6390132" y="0"/>
                  </a:lnTo>
                  <a:lnTo>
                    <a:pt x="2272284" y="0"/>
                  </a:lnTo>
                  <a:lnTo>
                    <a:pt x="2272284" y="429831"/>
                  </a:lnTo>
                  <a:lnTo>
                    <a:pt x="2272284" y="640143"/>
                  </a:lnTo>
                  <a:lnTo>
                    <a:pt x="2272271" y="429831"/>
                  </a:lnTo>
                  <a:lnTo>
                    <a:pt x="2272284" y="0"/>
                  </a:lnTo>
                  <a:lnTo>
                    <a:pt x="0" y="0"/>
                  </a:lnTo>
                  <a:lnTo>
                    <a:pt x="0" y="213436"/>
                  </a:lnTo>
                  <a:lnTo>
                    <a:pt x="0" y="856551"/>
                  </a:lnTo>
                  <a:lnTo>
                    <a:pt x="699516" y="856551"/>
                  </a:lnTo>
                  <a:lnTo>
                    <a:pt x="4995672" y="856551"/>
                  </a:lnTo>
                  <a:lnTo>
                    <a:pt x="4995672" y="643191"/>
                  </a:lnTo>
                  <a:lnTo>
                    <a:pt x="6390132" y="643191"/>
                  </a:lnTo>
                  <a:lnTo>
                    <a:pt x="6390132" y="429831"/>
                  </a:lnTo>
                  <a:lnTo>
                    <a:pt x="6390132" y="426783"/>
                  </a:lnTo>
                  <a:lnTo>
                    <a:pt x="6390132" y="216408"/>
                  </a:lnTo>
                  <a:lnTo>
                    <a:pt x="6390132" y="213436"/>
                  </a:lnTo>
                  <a:lnTo>
                    <a:pt x="6390132" y="0"/>
                  </a:lnTo>
                  <a:close/>
                </a:path>
              </a:pathLst>
            </a:custGeom>
            <a:solidFill>
              <a:srgbClr val="1B2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6785" y="4165536"/>
              <a:ext cx="6390640" cy="429895"/>
            </a:xfrm>
            <a:custGeom>
              <a:avLst/>
              <a:gdLst/>
              <a:ahLst/>
              <a:cxnLst/>
              <a:rect l="l" t="t" r="r" b="b"/>
              <a:pathLst>
                <a:path w="6390640" h="429895">
                  <a:moveTo>
                    <a:pt x="847344" y="213360"/>
                  </a:moveTo>
                  <a:lnTo>
                    <a:pt x="809244" y="213360"/>
                  </a:lnTo>
                  <a:lnTo>
                    <a:pt x="0" y="213360"/>
                  </a:lnTo>
                  <a:lnTo>
                    <a:pt x="0" y="429768"/>
                  </a:lnTo>
                  <a:lnTo>
                    <a:pt x="809244" y="429768"/>
                  </a:lnTo>
                  <a:lnTo>
                    <a:pt x="847344" y="429768"/>
                  </a:lnTo>
                  <a:lnTo>
                    <a:pt x="847344" y="213360"/>
                  </a:lnTo>
                  <a:close/>
                </a:path>
                <a:path w="6390640" h="429895">
                  <a:moveTo>
                    <a:pt x="5097767" y="0"/>
                  </a:moveTo>
                  <a:lnTo>
                    <a:pt x="4995672" y="0"/>
                  </a:lnTo>
                  <a:lnTo>
                    <a:pt x="4076700" y="0"/>
                  </a:lnTo>
                  <a:lnTo>
                    <a:pt x="4076700" y="216408"/>
                  </a:lnTo>
                  <a:lnTo>
                    <a:pt x="4995672" y="216408"/>
                  </a:lnTo>
                  <a:lnTo>
                    <a:pt x="5097767" y="216408"/>
                  </a:lnTo>
                  <a:lnTo>
                    <a:pt x="5097767" y="0"/>
                  </a:lnTo>
                  <a:close/>
                </a:path>
                <a:path w="6390640" h="429895">
                  <a:moveTo>
                    <a:pt x="5478767" y="0"/>
                  </a:moveTo>
                  <a:lnTo>
                    <a:pt x="5376672" y="0"/>
                  </a:lnTo>
                  <a:lnTo>
                    <a:pt x="5097780" y="0"/>
                  </a:lnTo>
                  <a:lnTo>
                    <a:pt x="5097780" y="216408"/>
                  </a:lnTo>
                  <a:lnTo>
                    <a:pt x="5376672" y="216408"/>
                  </a:lnTo>
                  <a:lnTo>
                    <a:pt x="5478767" y="216408"/>
                  </a:lnTo>
                  <a:lnTo>
                    <a:pt x="5478767" y="0"/>
                  </a:lnTo>
                  <a:close/>
                </a:path>
                <a:path w="6390640" h="429895">
                  <a:moveTo>
                    <a:pt x="6390132" y="0"/>
                  </a:moveTo>
                  <a:lnTo>
                    <a:pt x="6344412" y="0"/>
                  </a:lnTo>
                  <a:lnTo>
                    <a:pt x="5478780" y="0"/>
                  </a:lnTo>
                  <a:lnTo>
                    <a:pt x="5478780" y="216408"/>
                  </a:lnTo>
                  <a:lnTo>
                    <a:pt x="6344412" y="216408"/>
                  </a:lnTo>
                  <a:lnTo>
                    <a:pt x="6390132" y="216408"/>
                  </a:lnTo>
                  <a:lnTo>
                    <a:pt x="6390132" y="0"/>
                  </a:lnTo>
                  <a:close/>
                </a:path>
              </a:pathLst>
            </a:custGeom>
            <a:solidFill>
              <a:srgbClr val="1B20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704213" y="1297304"/>
            <a:ext cx="6417310" cy="33039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015">
              <a:lnSpc>
                <a:spcPct val="100000"/>
              </a:lnSpc>
              <a:spcBef>
                <a:spcPts val="95"/>
              </a:spcBef>
            </a:pPr>
            <a:r>
              <a:rPr dirty="0" u="sng" sz="1300" spc="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FUTURE</a:t>
            </a:r>
            <a:r>
              <a:rPr dirty="0" u="sng" sz="1300" spc="2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300" spc="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SCOPE</a:t>
            </a:r>
            <a:r>
              <a:rPr dirty="0" u="sng" sz="1300" spc="2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30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AND</a:t>
            </a:r>
            <a:r>
              <a:rPr dirty="0" u="sng" sz="13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300" spc="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CONCLUSION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prototype</a:t>
            </a:r>
            <a:r>
              <a:rPr dirty="0" sz="14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Verdana"/>
                <a:cs typeface="Verdana"/>
              </a:rPr>
              <a:t>become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Verdana"/>
                <a:cs typeface="Verdana"/>
              </a:rPr>
              <a:t>equipment</a:t>
            </a:r>
            <a:r>
              <a:rPr dirty="0" sz="14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domains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4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yet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4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come,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manufacturing</a:t>
            </a:r>
            <a:r>
              <a:rPr dirty="0" sz="1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companies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dirty="0" sz="14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14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product </a:t>
            </a:r>
            <a:r>
              <a:rPr dirty="0" sz="14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4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pushed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14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boxes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dirty="0" sz="14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Verdana"/>
                <a:cs typeface="Verdana"/>
              </a:rPr>
              <a:t>arrives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prior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machine,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door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Verdana"/>
                <a:cs typeface="Verdana"/>
              </a:rPr>
              <a:t>opening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shops,malls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Verdana"/>
                <a:cs typeface="Verdana"/>
              </a:rPr>
              <a:t>etc,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garbage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Verdana"/>
                <a:cs typeface="Verdana"/>
              </a:rPr>
              <a:t>dumping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dirty="0" sz="14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upgradation</a:t>
            </a:r>
            <a:r>
              <a:rPr dirty="0" sz="14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blue-white-green</a:t>
            </a:r>
            <a:r>
              <a:rPr dirty="0" sz="1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waste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14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basis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thus </a:t>
            </a:r>
            <a:r>
              <a:rPr dirty="0" sz="1400" spc="-4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Verdana"/>
                <a:cs typeface="Verdana"/>
              </a:rPr>
              <a:t>imp</a:t>
            </a:r>
            <a:r>
              <a:rPr dirty="0" sz="14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ant</a:t>
            </a:r>
            <a:r>
              <a:rPr dirty="0" sz="14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4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400" spc="50">
                <a:solidFill>
                  <a:srgbClr val="FFFFFF"/>
                </a:solidFill>
                <a:latin typeface="Verdana"/>
                <a:cs typeface="Verdana"/>
              </a:rPr>
              <a:t>nde</a:t>
            </a: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rs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4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ork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ng.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Verdana"/>
              <a:cs typeface="Verdana"/>
            </a:endParaRPr>
          </a:p>
          <a:p>
            <a:pPr algn="just" marL="12700" marR="48895">
              <a:lnSpc>
                <a:spcPct val="100000"/>
              </a:lnSpc>
            </a:pP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implementation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IoT-based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toll </a:t>
            </a: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tax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system represents 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significant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advancement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45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efficiency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toll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processes.This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leverages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modern</a:t>
            </a:r>
            <a:r>
              <a:rPr dirty="0" sz="14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 to </a:t>
            </a:r>
            <a:r>
              <a:rPr dirty="0" sz="1400" spc="-4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address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challenges faced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traditional toll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methods.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5773" y="680669"/>
            <a:ext cx="15132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THE</a:t>
            </a:r>
            <a:r>
              <a:rPr dirty="0" spc="-240"/>
              <a:t> </a:t>
            </a:r>
            <a:r>
              <a:rPr dirty="0" spc="15"/>
              <a:t>END!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9088" y="1732788"/>
            <a:ext cx="4575048" cy="20086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38225" cy="1397635"/>
            <a:chOff x="0" y="0"/>
            <a:chExt cx="1038225" cy="13976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32460" cy="588645"/>
            </a:xfrm>
            <a:custGeom>
              <a:avLst/>
              <a:gdLst/>
              <a:ahLst/>
              <a:cxnLst/>
              <a:rect l="l" t="t" r="r" b="b"/>
              <a:pathLst>
                <a:path w="632460" h="588645">
                  <a:moveTo>
                    <a:pt x="632460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32460" y="588263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1B2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1836" y="222503"/>
              <a:ext cx="219710" cy="143510"/>
            </a:xfrm>
            <a:custGeom>
              <a:avLst/>
              <a:gdLst/>
              <a:ahLst/>
              <a:cxnLst/>
              <a:rect l="l" t="t" r="r" b="b"/>
              <a:pathLst>
                <a:path w="219709" h="143510">
                  <a:moveTo>
                    <a:pt x="219456" y="123444"/>
                  </a:moveTo>
                  <a:lnTo>
                    <a:pt x="0" y="123444"/>
                  </a:lnTo>
                  <a:lnTo>
                    <a:pt x="0" y="143256"/>
                  </a:lnTo>
                  <a:lnTo>
                    <a:pt x="219456" y="143256"/>
                  </a:lnTo>
                  <a:lnTo>
                    <a:pt x="219456" y="123444"/>
                  </a:lnTo>
                  <a:close/>
                </a:path>
                <a:path w="219709" h="143510">
                  <a:moveTo>
                    <a:pt x="219456" y="60960"/>
                  </a:moveTo>
                  <a:lnTo>
                    <a:pt x="0" y="60960"/>
                  </a:lnTo>
                  <a:lnTo>
                    <a:pt x="0" y="80772"/>
                  </a:lnTo>
                  <a:lnTo>
                    <a:pt x="219456" y="80772"/>
                  </a:lnTo>
                  <a:lnTo>
                    <a:pt x="219456" y="60960"/>
                  </a:lnTo>
                  <a:close/>
                </a:path>
                <a:path w="219709" h="143510">
                  <a:moveTo>
                    <a:pt x="21945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219456" y="18288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54688A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8100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0"/>
                  </a:moveTo>
                  <a:lnTo>
                    <a:pt x="0" y="404622"/>
                  </a:lnTo>
                  <a:lnTo>
                    <a:pt x="404622" y="809244"/>
                  </a:lnTo>
                  <a:lnTo>
                    <a:pt x="809244" y="809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4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8600" y="588263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04622" y="0"/>
                  </a:moveTo>
                  <a:lnTo>
                    <a:pt x="0" y="0"/>
                  </a:lnTo>
                  <a:lnTo>
                    <a:pt x="809244" y="809244"/>
                  </a:lnTo>
                  <a:lnTo>
                    <a:pt x="809244" y="404622"/>
                  </a:lnTo>
                  <a:lnTo>
                    <a:pt x="404622" y="0"/>
                  </a:lnTo>
                  <a:close/>
                </a:path>
              </a:pathLst>
            </a:custGeom>
            <a:solidFill>
              <a:srgbClr val="82C6A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6552" y="459104"/>
            <a:ext cx="166941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ABSTRACT</a:t>
            </a:r>
          </a:p>
        </p:txBody>
      </p:sp>
      <p:sp>
        <p:nvSpPr>
          <p:cNvPr id="8" name="object 8"/>
          <p:cNvSpPr/>
          <p:nvPr/>
        </p:nvSpPr>
        <p:spPr>
          <a:xfrm>
            <a:off x="1296924" y="1377696"/>
            <a:ext cx="7039609" cy="2910840"/>
          </a:xfrm>
          <a:custGeom>
            <a:avLst/>
            <a:gdLst/>
            <a:ahLst/>
            <a:cxnLst/>
            <a:rect l="l" t="t" r="r" b="b"/>
            <a:pathLst>
              <a:path w="7039609" h="2910840">
                <a:moveTo>
                  <a:pt x="0" y="2910840"/>
                </a:moveTo>
                <a:lnTo>
                  <a:pt x="7039356" y="2910840"/>
                </a:lnTo>
                <a:lnTo>
                  <a:pt x="7039356" y="0"/>
                </a:lnTo>
                <a:lnTo>
                  <a:pt x="0" y="0"/>
                </a:lnTo>
                <a:lnTo>
                  <a:pt x="0" y="291084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76552" y="1583537"/>
            <a:ext cx="6882765" cy="2479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presents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development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automated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Toll </a:t>
            </a:r>
            <a:r>
              <a:rPr dirty="0" sz="1400" spc="-35">
                <a:solidFill>
                  <a:srgbClr val="FFFFFF"/>
                </a:solidFill>
                <a:latin typeface="Verdana"/>
                <a:cs typeface="Verdana"/>
              </a:rPr>
              <a:t>Tax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Arduino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microcontroller,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integrated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ultrasonic</a:t>
            </a:r>
            <a:r>
              <a:rPr dirty="0" sz="14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sensor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400" spc="-4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servo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motor.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designed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efficiently </a:t>
            </a:r>
            <a:r>
              <a:rPr dirty="0" sz="1400" spc="45">
                <a:solidFill>
                  <a:srgbClr val="FFFFFF"/>
                </a:solidFill>
                <a:latin typeface="Verdana"/>
                <a:cs typeface="Verdana"/>
              </a:rPr>
              <a:t>manage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toll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dirty="0" sz="1400" spc="-4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automatically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detecting</a:t>
            </a:r>
            <a:r>
              <a:rPr dirty="0" sz="14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vehicles</a:t>
            </a:r>
            <a:r>
              <a:rPr dirty="0" sz="14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controlling</a:t>
            </a:r>
            <a:r>
              <a:rPr dirty="0" sz="14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barrier</a:t>
            </a: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4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entry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400" spc="-4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exit.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ultrasonic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sensor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measures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distance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approaching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vehicles, </a:t>
            </a:r>
            <a:r>
              <a:rPr dirty="0" sz="1400" spc="-4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triggering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servo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motor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raise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barrier </a:t>
            </a:r>
            <a:r>
              <a:rPr dirty="0" sz="1400" spc="65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vehicle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1400" spc="45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specified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range.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setup reduces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5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1400" spc="60">
                <a:solidFill>
                  <a:srgbClr val="FFFFFF"/>
                </a:solidFill>
                <a:latin typeface="Verdana"/>
                <a:cs typeface="Verdana"/>
              </a:rPr>
              <a:t>human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intervention,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minimizes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traffic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congestion, 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ensures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seamless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toll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operations.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automated</a:t>
            </a: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toll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tax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Verdana"/>
                <a:cs typeface="Verdana"/>
              </a:rPr>
              <a:t>cost-effective</a:t>
            </a: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scalable</a:t>
            </a:r>
            <a:r>
              <a:rPr dirty="0" sz="14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solution,</a:t>
            </a:r>
            <a:r>
              <a:rPr dirty="0" sz="14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suitable </a:t>
            </a:r>
            <a:r>
              <a:rPr dirty="0" sz="1400" spc="-4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fo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1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400" spc="8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400" spc="11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4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40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4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400" spc="5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ari</a:t>
            </a:r>
            <a:r>
              <a:rPr dirty="0" sz="14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400" spc="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40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oll</a:t>
            </a:r>
            <a:r>
              <a:rPr dirty="0" sz="14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Verdana"/>
                <a:cs typeface="Verdana"/>
              </a:rPr>
              <a:t>bo</a:t>
            </a:r>
            <a:r>
              <a:rPr dirty="0" sz="14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4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400" spc="2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400" spc="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363210" cy="5143500"/>
            <a:chOff x="0" y="0"/>
            <a:chExt cx="536321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4572"/>
              <a:ext cx="5359653" cy="51389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632460" cy="588645"/>
            </a:xfrm>
            <a:custGeom>
              <a:avLst/>
              <a:gdLst/>
              <a:ahLst/>
              <a:cxnLst/>
              <a:rect l="l" t="t" r="r" b="b"/>
              <a:pathLst>
                <a:path w="632460" h="588645">
                  <a:moveTo>
                    <a:pt x="632460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32460" y="588263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1B2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1836" y="222503"/>
              <a:ext cx="219710" cy="143510"/>
            </a:xfrm>
            <a:custGeom>
              <a:avLst/>
              <a:gdLst/>
              <a:ahLst/>
              <a:cxnLst/>
              <a:rect l="l" t="t" r="r" b="b"/>
              <a:pathLst>
                <a:path w="219709" h="143510">
                  <a:moveTo>
                    <a:pt x="219456" y="123444"/>
                  </a:moveTo>
                  <a:lnTo>
                    <a:pt x="0" y="123444"/>
                  </a:lnTo>
                  <a:lnTo>
                    <a:pt x="0" y="143256"/>
                  </a:lnTo>
                  <a:lnTo>
                    <a:pt x="219456" y="143256"/>
                  </a:lnTo>
                  <a:lnTo>
                    <a:pt x="219456" y="123444"/>
                  </a:lnTo>
                  <a:close/>
                </a:path>
                <a:path w="219709" h="143510">
                  <a:moveTo>
                    <a:pt x="219456" y="60960"/>
                  </a:moveTo>
                  <a:lnTo>
                    <a:pt x="0" y="60960"/>
                  </a:lnTo>
                  <a:lnTo>
                    <a:pt x="0" y="80772"/>
                  </a:lnTo>
                  <a:lnTo>
                    <a:pt x="219456" y="80772"/>
                  </a:lnTo>
                  <a:lnTo>
                    <a:pt x="219456" y="60960"/>
                  </a:lnTo>
                  <a:close/>
                </a:path>
                <a:path w="219709" h="143510">
                  <a:moveTo>
                    <a:pt x="21945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219456" y="18288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54688A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8100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0"/>
                  </a:moveTo>
                  <a:lnTo>
                    <a:pt x="0" y="404622"/>
                  </a:lnTo>
                  <a:lnTo>
                    <a:pt x="404622" y="809244"/>
                  </a:lnTo>
                  <a:lnTo>
                    <a:pt x="809244" y="809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4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8600" y="588263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04622" y="0"/>
                  </a:moveTo>
                  <a:lnTo>
                    <a:pt x="0" y="0"/>
                  </a:lnTo>
                  <a:lnTo>
                    <a:pt x="809244" y="809244"/>
                  </a:lnTo>
                  <a:lnTo>
                    <a:pt x="809244" y="404622"/>
                  </a:lnTo>
                  <a:lnTo>
                    <a:pt x="404622" y="0"/>
                  </a:lnTo>
                  <a:close/>
                </a:path>
              </a:pathLst>
            </a:custGeom>
            <a:solidFill>
              <a:srgbClr val="82C6A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76552" y="459104"/>
            <a:ext cx="2593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Projec</a:t>
            </a:r>
            <a:r>
              <a:rPr dirty="0" spc="25"/>
              <a:t>t</a:t>
            </a:r>
            <a:r>
              <a:rPr dirty="0" spc="-225"/>
              <a:t> </a:t>
            </a:r>
            <a:r>
              <a:rPr dirty="0" spc="25"/>
              <a:t>obje</a:t>
            </a:r>
            <a:r>
              <a:rPr dirty="0" spc="30"/>
              <a:t>c</a:t>
            </a:r>
            <a:r>
              <a:rPr dirty="0" spc="-25"/>
              <a:t>tive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26715" marR="5080">
              <a:lnSpc>
                <a:spcPct val="114999"/>
              </a:lnSpc>
              <a:spcBef>
                <a:spcPts val="100"/>
              </a:spcBef>
            </a:pPr>
            <a:r>
              <a:rPr dirty="0" spc="20"/>
              <a:t>To </a:t>
            </a:r>
            <a:r>
              <a:rPr dirty="0" spc="15"/>
              <a:t>develop </a:t>
            </a:r>
            <a:r>
              <a:rPr dirty="0" spc="-40"/>
              <a:t>a </a:t>
            </a:r>
            <a:r>
              <a:rPr dirty="0" spc="20"/>
              <a:t>prototype </a:t>
            </a:r>
            <a:r>
              <a:rPr dirty="0" spc="40"/>
              <a:t>of </a:t>
            </a:r>
            <a:r>
              <a:rPr dirty="0" spc="10"/>
              <a:t>the </a:t>
            </a:r>
            <a:r>
              <a:rPr dirty="0" spc="20"/>
              <a:t>toll </a:t>
            </a:r>
            <a:r>
              <a:rPr dirty="0" spc="-15"/>
              <a:t>gate </a:t>
            </a:r>
            <a:r>
              <a:rPr dirty="0"/>
              <a:t>system </a:t>
            </a:r>
            <a:r>
              <a:rPr dirty="0" spc="-15"/>
              <a:t>and </a:t>
            </a:r>
            <a:r>
              <a:rPr dirty="0" spc="-5"/>
              <a:t>also </a:t>
            </a:r>
            <a:r>
              <a:rPr dirty="0" spc="35"/>
              <a:t>to </a:t>
            </a:r>
            <a:r>
              <a:rPr dirty="0" spc="40"/>
              <a:t> </a:t>
            </a:r>
            <a:r>
              <a:rPr dirty="0"/>
              <a:t>understand</a:t>
            </a:r>
            <a:r>
              <a:rPr dirty="0" spc="-120"/>
              <a:t> </a:t>
            </a:r>
            <a:r>
              <a:rPr dirty="0" spc="10"/>
              <a:t>its</a:t>
            </a:r>
            <a:r>
              <a:rPr dirty="0" spc="-80"/>
              <a:t> </a:t>
            </a:r>
            <a:r>
              <a:rPr dirty="0" spc="10"/>
              <a:t>working</a:t>
            </a:r>
            <a:r>
              <a:rPr dirty="0" spc="-75"/>
              <a:t> </a:t>
            </a:r>
            <a:r>
              <a:rPr dirty="0" spc="10"/>
              <a:t>procedure</a:t>
            </a:r>
            <a:r>
              <a:rPr dirty="0" spc="-100"/>
              <a:t> </a:t>
            </a:r>
            <a:r>
              <a:rPr dirty="0" spc="5"/>
              <a:t>so</a:t>
            </a:r>
            <a:r>
              <a:rPr dirty="0" spc="-70"/>
              <a:t> </a:t>
            </a:r>
            <a:r>
              <a:rPr dirty="0" spc="35"/>
              <a:t>to</a:t>
            </a:r>
            <a:r>
              <a:rPr dirty="0" spc="-60"/>
              <a:t> </a:t>
            </a:r>
            <a:r>
              <a:rPr dirty="0"/>
              <a:t>implement</a:t>
            </a:r>
            <a:r>
              <a:rPr dirty="0" spc="-90"/>
              <a:t> </a:t>
            </a:r>
            <a:r>
              <a:rPr dirty="0" spc="5"/>
              <a:t>this</a:t>
            </a:r>
            <a:r>
              <a:rPr dirty="0" spc="-114"/>
              <a:t> </a:t>
            </a:r>
            <a:r>
              <a:rPr dirty="0" spc="-5"/>
              <a:t>idea</a:t>
            </a:r>
            <a:r>
              <a:rPr dirty="0" spc="-75"/>
              <a:t> </a:t>
            </a:r>
            <a:r>
              <a:rPr dirty="0" spc="5"/>
              <a:t>in</a:t>
            </a:r>
            <a:r>
              <a:rPr dirty="0" spc="-70"/>
              <a:t> </a:t>
            </a:r>
            <a:r>
              <a:rPr dirty="0" spc="-15"/>
              <a:t>many </a:t>
            </a:r>
            <a:r>
              <a:rPr dirty="0" spc="-420"/>
              <a:t> </a:t>
            </a:r>
            <a:r>
              <a:rPr dirty="0" spc="25"/>
              <a:t>o</a:t>
            </a:r>
            <a:r>
              <a:rPr dirty="0" spc="15"/>
              <a:t>t</a:t>
            </a:r>
            <a:r>
              <a:rPr dirty="0" spc="20"/>
              <a:t>h</a:t>
            </a:r>
            <a:r>
              <a:rPr dirty="0" spc="5"/>
              <a:t>er</a:t>
            </a:r>
            <a:r>
              <a:rPr dirty="0" spc="-90"/>
              <a:t> </a:t>
            </a:r>
            <a:r>
              <a:rPr dirty="0" spc="10"/>
              <a:t>d</a:t>
            </a:r>
            <a:r>
              <a:rPr dirty="0" spc="25"/>
              <a:t>o</a:t>
            </a:r>
            <a:r>
              <a:rPr dirty="0" spc="-25"/>
              <a:t>m</a:t>
            </a:r>
            <a:r>
              <a:rPr dirty="0" spc="-15"/>
              <a:t>a</a:t>
            </a:r>
            <a:r>
              <a:rPr dirty="0" spc="-15"/>
              <a:t>i</a:t>
            </a:r>
            <a:r>
              <a:rPr dirty="0" spc="-5"/>
              <a:t>n</a:t>
            </a:r>
            <a:r>
              <a:rPr dirty="0" spc="-20"/>
              <a:t>s</a:t>
            </a:r>
            <a:r>
              <a:rPr dirty="0" spc="-80"/>
              <a:t> </a:t>
            </a:r>
            <a:r>
              <a:rPr dirty="0" spc="35"/>
              <a:t>wh</a:t>
            </a:r>
            <a:r>
              <a:rPr dirty="0" spc="5"/>
              <a:t>i</a:t>
            </a:r>
            <a:r>
              <a:rPr dirty="0" spc="10"/>
              <a:t>ch</a:t>
            </a:r>
            <a:r>
              <a:rPr dirty="0" spc="-110"/>
              <a:t> </a:t>
            </a:r>
            <a:r>
              <a:rPr dirty="0" spc="-5"/>
              <a:t>can</a:t>
            </a:r>
            <a:r>
              <a:rPr dirty="0" spc="-100"/>
              <a:t> </a:t>
            </a:r>
            <a:r>
              <a:rPr dirty="0" spc="-5"/>
              <a:t>h</a:t>
            </a:r>
            <a:r>
              <a:rPr dirty="0" spc="5"/>
              <a:t>el</a:t>
            </a:r>
            <a:r>
              <a:rPr dirty="0" spc="10"/>
              <a:t>p</a:t>
            </a:r>
            <a:r>
              <a:rPr dirty="0" spc="-100"/>
              <a:t> </a:t>
            </a:r>
            <a:r>
              <a:rPr dirty="0" spc="-30"/>
              <a:t>as</a:t>
            </a:r>
            <a:r>
              <a:rPr dirty="0" spc="-80"/>
              <a:t> </a:t>
            </a:r>
            <a:r>
              <a:rPr dirty="0" spc="-40"/>
              <a:t>a</a:t>
            </a:r>
            <a:r>
              <a:rPr dirty="0" spc="-80"/>
              <a:t> </a:t>
            </a:r>
            <a:r>
              <a:rPr dirty="0" spc="-10"/>
              <a:t>basis</a:t>
            </a:r>
            <a:r>
              <a:rPr dirty="0" spc="-90"/>
              <a:t> </a:t>
            </a:r>
            <a:r>
              <a:rPr dirty="0" spc="25"/>
              <a:t>o</a:t>
            </a:r>
            <a:r>
              <a:rPr dirty="0" spc="45"/>
              <a:t>f</a:t>
            </a:r>
            <a:r>
              <a:rPr dirty="0" spc="-80"/>
              <a:t> </a:t>
            </a:r>
            <a:r>
              <a:rPr dirty="0" spc="-30"/>
              <a:t>m</a:t>
            </a:r>
            <a:r>
              <a:rPr dirty="0" spc="-20"/>
              <a:t>a</a:t>
            </a:r>
            <a:r>
              <a:rPr dirty="0" spc="-30"/>
              <a:t>n</a:t>
            </a:r>
            <a:r>
              <a:rPr dirty="0" spc="25"/>
              <a:t>y</a:t>
            </a:r>
            <a:r>
              <a:rPr dirty="0" spc="-75"/>
              <a:t> </a:t>
            </a:r>
            <a:r>
              <a:rPr dirty="0" spc="25"/>
              <a:t>o</a:t>
            </a:r>
            <a:r>
              <a:rPr dirty="0" spc="15"/>
              <a:t>t</a:t>
            </a:r>
            <a:r>
              <a:rPr dirty="0" spc="20"/>
              <a:t>h</a:t>
            </a:r>
            <a:r>
              <a:rPr dirty="0" spc="5"/>
              <a:t>er</a:t>
            </a:r>
            <a:r>
              <a:rPr dirty="0" spc="-90"/>
              <a:t> </a:t>
            </a:r>
            <a:r>
              <a:rPr dirty="0" spc="10"/>
              <a:t>p</a:t>
            </a:r>
            <a:r>
              <a:rPr dirty="0" spc="10"/>
              <a:t>r</a:t>
            </a:r>
            <a:r>
              <a:rPr dirty="0" spc="25"/>
              <a:t>o</a:t>
            </a:r>
            <a:r>
              <a:rPr dirty="0" spc="-20"/>
              <a:t>jects.</a:t>
            </a:r>
          </a:p>
          <a:p>
            <a:pPr marL="2914015">
              <a:lnSpc>
                <a:spcPct val="100000"/>
              </a:lnSpc>
              <a:spcBef>
                <a:spcPts val="25"/>
              </a:spcBef>
            </a:pPr>
            <a:endParaRPr sz="1300"/>
          </a:p>
          <a:p>
            <a:pPr marL="2926715" marR="320675">
              <a:lnSpc>
                <a:spcPct val="114999"/>
              </a:lnSpc>
            </a:pPr>
            <a:r>
              <a:rPr dirty="0" spc="25"/>
              <a:t>Whenever</a:t>
            </a:r>
            <a:r>
              <a:rPr dirty="0" spc="-95"/>
              <a:t> </a:t>
            </a:r>
            <a:r>
              <a:rPr dirty="0" spc="10"/>
              <a:t>the</a:t>
            </a:r>
            <a:r>
              <a:rPr dirty="0" spc="-80"/>
              <a:t> </a:t>
            </a:r>
            <a:r>
              <a:rPr dirty="0"/>
              <a:t>sensor</a:t>
            </a:r>
            <a:r>
              <a:rPr dirty="0" spc="-110"/>
              <a:t> </a:t>
            </a:r>
            <a:r>
              <a:rPr dirty="0" spc="-10"/>
              <a:t>senses</a:t>
            </a:r>
            <a:r>
              <a:rPr dirty="0" spc="-114"/>
              <a:t> </a:t>
            </a:r>
            <a:r>
              <a:rPr dirty="0" spc="-10"/>
              <a:t>any</a:t>
            </a:r>
            <a:r>
              <a:rPr dirty="0" spc="-65"/>
              <a:t> </a:t>
            </a:r>
            <a:r>
              <a:rPr dirty="0"/>
              <a:t>upcoming</a:t>
            </a:r>
            <a:r>
              <a:rPr dirty="0" spc="-95"/>
              <a:t> </a:t>
            </a:r>
            <a:r>
              <a:rPr dirty="0" spc="5"/>
              <a:t>object</a:t>
            </a:r>
            <a:r>
              <a:rPr dirty="0" spc="-80"/>
              <a:t> </a:t>
            </a:r>
            <a:r>
              <a:rPr dirty="0" spc="5"/>
              <a:t>in</a:t>
            </a:r>
            <a:r>
              <a:rPr dirty="0" spc="-75"/>
              <a:t> </a:t>
            </a:r>
            <a:r>
              <a:rPr dirty="0" spc="10"/>
              <a:t>its</a:t>
            </a:r>
            <a:r>
              <a:rPr dirty="0" spc="-85"/>
              <a:t> </a:t>
            </a:r>
            <a:r>
              <a:rPr dirty="0" spc="-10"/>
              <a:t>sensing </a:t>
            </a:r>
            <a:r>
              <a:rPr dirty="0" spc="-420"/>
              <a:t> </a:t>
            </a:r>
            <a:r>
              <a:rPr dirty="0" spc="-20"/>
              <a:t>range </a:t>
            </a:r>
            <a:r>
              <a:rPr dirty="0" spc="10"/>
              <a:t>the micro servo </a:t>
            </a:r>
            <a:r>
              <a:rPr dirty="0" spc="-5"/>
              <a:t>is </a:t>
            </a:r>
            <a:r>
              <a:rPr dirty="0" spc="-15"/>
              <a:t>made </a:t>
            </a:r>
            <a:r>
              <a:rPr dirty="0" spc="35"/>
              <a:t>to </a:t>
            </a:r>
            <a:r>
              <a:rPr dirty="0" spc="25"/>
              <a:t>lift </a:t>
            </a:r>
            <a:r>
              <a:rPr dirty="0" spc="5"/>
              <a:t>up </a:t>
            </a:r>
            <a:r>
              <a:rPr dirty="0" spc="35"/>
              <a:t>to </a:t>
            </a:r>
            <a:r>
              <a:rPr dirty="0" spc="50"/>
              <a:t>90 </a:t>
            </a:r>
            <a:r>
              <a:rPr dirty="0" spc="-5"/>
              <a:t>degrees </a:t>
            </a:r>
            <a:r>
              <a:rPr dirty="0" spc="25"/>
              <a:t>for </a:t>
            </a:r>
            <a:r>
              <a:rPr dirty="0" spc="10"/>
              <a:t>the </a:t>
            </a:r>
            <a:r>
              <a:rPr dirty="0" spc="15"/>
              <a:t> </a:t>
            </a:r>
            <a:r>
              <a:rPr dirty="0" spc="10"/>
              <a:t>vehicle</a:t>
            </a:r>
            <a:r>
              <a:rPr dirty="0" spc="-100"/>
              <a:t> </a:t>
            </a:r>
            <a:r>
              <a:rPr dirty="0" spc="35"/>
              <a:t>to</a:t>
            </a:r>
            <a:r>
              <a:rPr dirty="0" spc="-80"/>
              <a:t> </a:t>
            </a:r>
            <a:r>
              <a:rPr dirty="0" spc="-15"/>
              <a:t>pass</a:t>
            </a:r>
            <a:r>
              <a:rPr dirty="0" spc="-95"/>
              <a:t> </a:t>
            </a:r>
            <a:r>
              <a:rPr dirty="0" spc="15"/>
              <a:t>on</a:t>
            </a:r>
            <a:r>
              <a:rPr dirty="0" spc="-75"/>
              <a:t> </a:t>
            </a:r>
            <a:r>
              <a:rPr dirty="0" spc="20"/>
              <a:t>or</a:t>
            </a:r>
            <a:r>
              <a:rPr dirty="0" spc="-80"/>
              <a:t> </a:t>
            </a:r>
            <a:r>
              <a:rPr dirty="0" spc="15"/>
              <a:t>otherwise</a:t>
            </a:r>
            <a:r>
              <a:rPr dirty="0" spc="-95"/>
              <a:t> </a:t>
            </a:r>
            <a:r>
              <a:rPr dirty="0" spc="10"/>
              <a:t>the</a:t>
            </a:r>
            <a:r>
              <a:rPr dirty="0" spc="-90"/>
              <a:t> </a:t>
            </a:r>
            <a:r>
              <a:rPr dirty="0" spc="-15"/>
              <a:t>gate</a:t>
            </a:r>
            <a:r>
              <a:rPr dirty="0" spc="-90"/>
              <a:t> </a:t>
            </a:r>
            <a:r>
              <a:rPr dirty="0" spc="-25"/>
              <a:t>aka</a:t>
            </a:r>
            <a:r>
              <a:rPr dirty="0" spc="-65"/>
              <a:t> </a:t>
            </a:r>
            <a:r>
              <a:rPr dirty="0" spc="10"/>
              <a:t>the</a:t>
            </a:r>
            <a:r>
              <a:rPr dirty="0" spc="-90"/>
              <a:t> </a:t>
            </a:r>
            <a:r>
              <a:rPr dirty="0" spc="10"/>
              <a:t>micro</a:t>
            </a:r>
            <a:r>
              <a:rPr dirty="0" spc="-80"/>
              <a:t> </a:t>
            </a:r>
            <a:r>
              <a:rPr dirty="0" spc="10"/>
              <a:t>servo</a:t>
            </a:r>
            <a:r>
              <a:rPr dirty="0" spc="-90"/>
              <a:t> </a:t>
            </a:r>
            <a:r>
              <a:rPr dirty="0"/>
              <a:t>fan </a:t>
            </a:r>
            <a:r>
              <a:rPr dirty="0" spc="-425"/>
              <a:t> </a:t>
            </a:r>
            <a:r>
              <a:rPr dirty="0" spc="-5"/>
              <a:t>stays</a:t>
            </a:r>
            <a:r>
              <a:rPr dirty="0" spc="-95"/>
              <a:t> </a:t>
            </a:r>
            <a:r>
              <a:rPr dirty="0"/>
              <a:t>at</a:t>
            </a:r>
            <a:r>
              <a:rPr dirty="0" spc="-80"/>
              <a:t> </a:t>
            </a:r>
            <a:r>
              <a:rPr dirty="0"/>
              <a:t>ground</a:t>
            </a:r>
            <a:r>
              <a:rPr dirty="0" spc="-90"/>
              <a:t> </a:t>
            </a:r>
            <a:r>
              <a:rPr dirty="0" spc="50"/>
              <a:t>0</a:t>
            </a:r>
            <a:r>
              <a:rPr dirty="0" spc="-80"/>
              <a:t> </a:t>
            </a:r>
            <a:r>
              <a:rPr dirty="0" spc="-15"/>
              <a:t>degree.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38225" cy="1397635"/>
            <a:chOff x="0" y="0"/>
            <a:chExt cx="1038225" cy="13976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32460" cy="588645"/>
            </a:xfrm>
            <a:custGeom>
              <a:avLst/>
              <a:gdLst/>
              <a:ahLst/>
              <a:cxnLst/>
              <a:rect l="l" t="t" r="r" b="b"/>
              <a:pathLst>
                <a:path w="632460" h="588645">
                  <a:moveTo>
                    <a:pt x="632460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32460" y="588263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1B2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1836" y="222503"/>
              <a:ext cx="219710" cy="143510"/>
            </a:xfrm>
            <a:custGeom>
              <a:avLst/>
              <a:gdLst/>
              <a:ahLst/>
              <a:cxnLst/>
              <a:rect l="l" t="t" r="r" b="b"/>
              <a:pathLst>
                <a:path w="219709" h="143510">
                  <a:moveTo>
                    <a:pt x="219456" y="123444"/>
                  </a:moveTo>
                  <a:lnTo>
                    <a:pt x="0" y="123444"/>
                  </a:lnTo>
                  <a:lnTo>
                    <a:pt x="0" y="143256"/>
                  </a:lnTo>
                  <a:lnTo>
                    <a:pt x="219456" y="143256"/>
                  </a:lnTo>
                  <a:lnTo>
                    <a:pt x="219456" y="123444"/>
                  </a:lnTo>
                  <a:close/>
                </a:path>
                <a:path w="219709" h="143510">
                  <a:moveTo>
                    <a:pt x="219456" y="60960"/>
                  </a:moveTo>
                  <a:lnTo>
                    <a:pt x="0" y="60960"/>
                  </a:lnTo>
                  <a:lnTo>
                    <a:pt x="0" y="80772"/>
                  </a:lnTo>
                  <a:lnTo>
                    <a:pt x="219456" y="80772"/>
                  </a:lnTo>
                  <a:lnTo>
                    <a:pt x="219456" y="60960"/>
                  </a:lnTo>
                  <a:close/>
                </a:path>
                <a:path w="219709" h="143510">
                  <a:moveTo>
                    <a:pt x="21945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219456" y="18288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54688A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8100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0"/>
                  </a:moveTo>
                  <a:lnTo>
                    <a:pt x="0" y="404622"/>
                  </a:lnTo>
                  <a:lnTo>
                    <a:pt x="404622" y="809244"/>
                  </a:lnTo>
                  <a:lnTo>
                    <a:pt x="809244" y="809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4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8600" y="588263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04622" y="0"/>
                  </a:moveTo>
                  <a:lnTo>
                    <a:pt x="0" y="0"/>
                  </a:lnTo>
                  <a:lnTo>
                    <a:pt x="809244" y="809244"/>
                  </a:lnTo>
                  <a:lnTo>
                    <a:pt x="809244" y="404622"/>
                  </a:lnTo>
                  <a:lnTo>
                    <a:pt x="404622" y="0"/>
                  </a:lnTo>
                  <a:close/>
                </a:path>
              </a:pathLst>
            </a:custGeom>
            <a:solidFill>
              <a:srgbClr val="82C6A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6552" y="459104"/>
            <a:ext cx="35185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Compo</a:t>
            </a:r>
            <a:r>
              <a:rPr dirty="0" spc="80"/>
              <a:t>n</a:t>
            </a:r>
            <a:r>
              <a:rPr dirty="0" spc="15"/>
              <a:t>ents</a:t>
            </a:r>
            <a:r>
              <a:rPr dirty="0" spc="-215"/>
              <a:t> </a:t>
            </a:r>
            <a:r>
              <a:rPr dirty="0" spc="70"/>
              <a:t>R</a:t>
            </a:r>
            <a:r>
              <a:rPr dirty="0" spc="75"/>
              <a:t>eq</a:t>
            </a:r>
            <a:r>
              <a:rPr dirty="0" spc="10"/>
              <a:t>uire</a:t>
            </a:r>
            <a:r>
              <a:rPr dirty="0" spc="130"/>
              <a:t>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63648" y="1009040"/>
            <a:ext cx="4916170" cy="362331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dirty="0" sz="1300" spc="55">
                <a:solidFill>
                  <a:srgbClr val="FFFFFF"/>
                </a:solidFill>
                <a:latin typeface="Tahoma"/>
                <a:cs typeface="Tahoma"/>
              </a:rPr>
              <a:t>ARDUINO</a:t>
            </a:r>
            <a:r>
              <a:rPr dirty="0" sz="1300" spc="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5">
                <a:solidFill>
                  <a:srgbClr val="FFFFFF"/>
                </a:solidFill>
                <a:latin typeface="Tahoma"/>
                <a:cs typeface="Tahoma"/>
              </a:rPr>
              <a:t>UNO</a:t>
            </a:r>
            <a:r>
              <a:rPr dirty="0" sz="1300" spc="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20">
                <a:solidFill>
                  <a:srgbClr val="FFFFFF"/>
                </a:solidFill>
                <a:latin typeface="Tahoma"/>
                <a:cs typeface="Tahoma"/>
              </a:rPr>
              <a:t>R3</a:t>
            </a:r>
            <a:r>
              <a:rPr dirty="0" sz="1300" spc="25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Tahoma"/>
                <a:cs typeface="Tahoma"/>
              </a:rPr>
              <a:t>BOARD</a:t>
            </a:r>
            <a:endParaRPr sz="13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dirty="0" sz="1300" spc="35">
                <a:solidFill>
                  <a:srgbClr val="FFFFFF"/>
                </a:solidFill>
                <a:latin typeface="Tahoma"/>
                <a:cs typeface="Tahoma"/>
              </a:rPr>
              <a:t>ULTRASONIC</a:t>
            </a:r>
            <a:r>
              <a:rPr dirty="0" sz="1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35">
                <a:solidFill>
                  <a:srgbClr val="FFFFFF"/>
                </a:solidFill>
                <a:latin typeface="Tahoma"/>
                <a:cs typeface="Tahoma"/>
              </a:rPr>
              <a:t>HC-SR04</a:t>
            </a:r>
            <a:r>
              <a:rPr dirty="0" sz="1300" spc="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35">
                <a:solidFill>
                  <a:srgbClr val="FFFFFF"/>
                </a:solidFill>
                <a:latin typeface="Tahoma"/>
                <a:cs typeface="Tahoma"/>
              </a:rPr>
              <a:t>SENSOR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ahoma"/>
              <a:buAutoNum type="arabicPeriod"/>
            </a:pPr>
            <a:endParaRPr sz="195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buAutoNum type="arabicPeriod"/>
              <a:tabLst>
                <a:tab pos="323215" algn="l"/>
                <a:tab pos="323850" algn="l"/>
              </a:tabLst>
            </a:pPr>
            <a:r>
              <a:rPr dirty="0" sz="1300" spc="60">
                <a:solidFill>
                  <a:srgbClr val="FFFFFF"/>
                </a:solidFill>
                <a:latin typeface="Tahoma"/>
                <a:cs typeface="Tahoma"/>
              </a:rPr>
              <a:t>JUMPER</a:t>
            </a:r>
            <a:r>
              <a:rPr dirty="0" sz="13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">
                <a:solidFill>
                  <a:srgbClr val="FFFFFF"/>
                </a:solidFill>
                <a:latin typeface="Tahoma"/>
                <a:cs typeface="Tahoma"/>
              </a:rPr>
              <a:t>WIRES</a:t>
            </a:r>
            <a:r>
              <a:rPr dirty="0" sz="13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45">
                <a:solidFill>
                  <a:srgbClr val="FFFFFF"/>
                </a:solidFill>
                <a:latin typeface="Tahoma"/>
                <a:cs typeface="Tahoma"/>
              </a:rPr>
              <a:t>(male</a:t>
            </a:r>
            <a:r>
              <a:rPr dirty="0" sz="13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solidFill>
                  <a:srgbClr val="FFFFFF"/>
                </a:solidFill>
                <a:latin typeface="Tahoma"/>
                <a:cs typeface="Tahoma"/>
              </a:rPr>
              <a:t>male,female</a:t>
            </a:r>
            <a:r>
              <a:rPr dirty="0" sz="13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45">
                <a:solidFill>
                  <a:srgbClr val="FFFFFF"/>
                </a:solidFill>
                <a:latin typeface="Tahoma"/>
                <a:cs typeface="Tahoma"/>
              </a:rPr>
              <a:t>male)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eriod"/>
            </a:pPr>
            <a:endParaRPr sz="195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dirty="0" sz="1300" spc="50">
                <a:solidFill>
                  <a:srgbClr val="FFFFFF"/>
                </a:solidFill>
                <a:latin typeface="Tahoma"/>
                <a:cs typeface="Tahoma"/>
              </a:rPr>
              <a:t>MICRO</a:t>
            </a:r>
            <a:r>
              <a:rPr dirty="0" sz="13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40">
                <a:solidFill>
                  <a:srgbClr val="FFFFFF"/>
                </a:solidFill>
                <a:latin typeface="Tahoma"/>
                <a:cs typeface="Tahoma"/>
              </a:rPr>
              <a:t>SERVO</a:t>
            </a:r>
            <a:r>
              <a:rPr dirty="0" sz="1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Tahoma"/>
                <a:cs typeface="Tahoma"/>
              </a:rPr>
              <a:t>SG90g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eriod"/>
            </a:pPr>
            <a:endParaRPr sz="195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buAutoNum type="arabicPeriod"/>
              <a:tabLst>
                <a:tab pos="323215" algn="l"/>
                <a:tab pos="323850" algn="l"/>
              </a:tabLst>
            </a:pPr>
            <a:r>
              <a:rPr dirty="0" sz="1300" spc="65">
                <a:solidFill>
                  <a:srgbClr val="FFFFFF"/>
                </a:solidFill>
                <a:latin typeface="Tahoma"/>
                <a:cs typeface="Tahoma"/>
              </a:rPr>
              <a:t>BREADBOARD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ahoma"/>
              <a:buAutoNum type="arabicPeriod"/>
            </a:pPr>
            <a:endParaRPr sz="195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buAutoNum type="arabicPeriod"/>
              <a:tabLst>
                <a:tab pos="323215" algn="l"/>
                <a:tab pos="323850" algn="l"/>
              </a:tabLst>
            </a:pPr>
            <a:r>
              <a:rPr dirty="0" sz="1300" spc="55">
                <a:solidFill>
                  <a:srgbClr val="FFFFFF"/>
                </a:solidFill>
                <a:latin typeface="Tahoma"/>
                <a:cs typeface="Tahoma"/>
              </a:rPr>
              <a:t>LAPTOP</a:t>
            </a:r>
            <a:r>
              <a:rPr dirty="0" sz="13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4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1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55">
                <a:solidFill>
                  <a:srgbClr val="FFFFFF"/>
                </a:solidFill>
                <a:latin typeface="Tahoma"/>
                <a:cs typeface="Tahoma"/>
              </a:rPr>
              <a:t>ARDUINO</a:t>
            </a:r>
            <a:r>
              <a:rPr dirty="0" sz="13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ahoma"/>
                <a:cs typeface="Tahoma"/>
              </a:rPr>
              <a:t>IDE</a:t>
            </a:r>
            <a:r>
              <a:rPr dirty="0" sz="1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Tahoma"/>
                <a:cs typeface="Tahoma"/>
              </a:rPr>
              <a:t>LATEST</a:t>
            </a:r>
            <a:r>
              <a:rPr dirty="0" sz="13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FFFFFF"/>
                </a:solidFill>
                <a:latin typeface="Tahoma"/>
                <a:cs typeface="Tahoma"/>
              </a:rPr>
              <a:t>VERS.</a:t>
            </a:r>
            <a:r>
              <a:rPr dirty="0" sz="1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90">
                <a:solidFill>
                  <a:srgbClr val="FFFFFF"/>
                </a:solidFill>
                <a:latin typeface="Tahoma"/>
                <a:cs typeface="Tahoma"/>
              </a:rPr>
              <a:t>DOWNLOADED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ahoma"/>
              <a:buAutoNum type="arabicPeriod"/>
            </a:pPr>
            <a:endParaRPr sz="195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buAutoNum type="arabicPeriod"/>
              <a:tabLst>
                <a:tab pos="323215" algn="l"/>
                <a:tab pos="323850" algn="l"/>
              </a:tabLst>
            </a:pPr>
            <a:r>
              <a:rPr dirty="0" sz="1300" spc="45">
                <a:solidFill>
                  <a:srgbClr val="FFFFFF"/>
                </a:solidFill>
                <a:latin typeface="Tahoma"/>
                <a:cs typeface="Tahoma"/>
              </a:rPr>
              <a:t>USB</a:t>
            </a:r>
            <a:r>
              <a:rPr dirty="0" sz="13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50">
                <a:solidFill>
                  <a:srgbClr val="FFFFFF"/>
                </a:solidFill>
                <a:latin typeface="Tahoma"/>
                <a:cs typeface="Tahoma"/>
              </a:rPr>
              <a:t>PROBE</a:t>
            </a:r>
            <a:r>
              <a:rPr dirty="0" sz="1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6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3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70">
                <a:solidFill>
                  <a:srgbClr val="FFFFFF"/>
                </a:solidFill>
                <a:latin typeface="Tahoma"/>
                <a:cs typeface="Tahoma"/>
              </a:rPr>
              <a:t>CONNECT</a:t>
            </a:r>
            <a:r>
              <a:rPr dirty="0" sz="13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55">
                <a:solidFill>
                  <a:srgbClr val="FFFFFF"/>
                </a:solidFill>
                <a:latin typeface="Tahoma"/>
                <a:cs typeface="Tahoma"/>
              </a:rPr>
              <a:t>LAPTOP</a:t>
            </a:r>
            <a:r>
              <a:rPr dirty="0" sz="1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55">
                <a:solidFill>
                  <a:srgbClr val="FFFFFF"/>
                </a:solidFill>
                <a:latin typeface="Tahoma"/>
                <a:cs typeface="Tahoma"/>
              </a:rPr>
              <a:t>ARDUINO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ahoma"/>
              <a:buAutoNum type="arabicPeriod"/>
            </a:pPr>
            <a:endParaRPr sz="195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buAutoNum type="arabicPeriod"/>
              <a:tabLst>
                <a:tab pos="323215" algn="l"/>
                <a:tab pos="323850" algn="l"/>
              </a:tabLst>
            </a:pPr>
            <a:r>
              <a:rPr dirty="0" sz="1300" spc="40">
                <a:solidFill>
                  <a:srgbClr val="FFFFFF"/>
                </a:solidFill>
                <a:latin typeface="Tahoma"/>
                <a:cs typeface="Tahoma"/>
              </a:rPr>
              <a:t>LED</a:t>
            </a:r>
            <a:r>
              <a:rPr dirty="0" sz="1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1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Tahoma"/>
                <a:cs typeface="Tahoma"/>
              </a:rPr>
              <a:t>BUZZER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219" y="586740"/>
            <a:ext cx="3192779" cy="19842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9803" y="675131"/>
            <a:ext cx="2734055" cy="18958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2176" y="2971800"/>
            <a:ext cx="3643883" cy="1781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64379" y="0"/>
            <a:ext cx="4579620" cy="5143500"/>
          </a:xfrm>
          <a:custGeom>
            <a:avLst/>
            <a:gdLst/>
            <a:ahLst/>
            <a:cxnLst/>
            <a:rect l="l" t="t" r="r" b="b"/>
            <a:pathLst>
              <a:path w="4579620" h="5143500">
                <a:moveTo>
                  <a:pt x="4579620" y="0"/>
                </a:moveTo>
                <a:lnTo>
                  <a:pt x="0" y="0"/>
                </a:lnTo>
                <a:lnTo>
                  <a:pt x="0" y="5143500"/>
                </a:lnTo>
                <a:lnTo>
                  <a:pt x="4579620" y="5143500"/>
                </a:lnTo>
                <a:lnTo>
                  <a:pt x="4579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809625" cy="1190625"/>
            <a:chOff x="0" y="0"/>
            <a:chExt cx="809625" cy="119062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632460" cy="588645"/>
            </a:xfrm>
            <a:custGeom>
              <a:avLst/>
              <a:gdLst/>
              <a:ahLst/>
              <a:cxnLst/>
              <a:rect l="l" t="t" r="r" b="b"/>
              <a:pathLst>
                <a:path w="632460" h="588645">
                  <a:moveTo>
                    <a:pt x="632460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32460" y="588263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1B2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1836" y="222503"/>
              <a:ext cx="219710" cy="143510"/>
            </a:xfrm>
            <a:custGeom>
              <a:avLst/>
              <a:gdLst/>
              <a:ahLst/>
              <a:cxnLst/>
              <a:rect l="l" t="t" r="r" b="b"/>
              <a:pathLst>
                <a:path w="219709" h="143510">
                  <a:moveTo>
                    <a:pt x="219456" y="123444"/>
                  </a:moveTo>
                  <a:lnTo>
                    <a:pt x="0" y="123444"/>
                  </a:lnTo>
                  <a:lnTo>
                    <a:pt x="0" y="143256"/>
                  </a:lnTo>
                  <a:lnTo>
                    <a:pt x="219456" y="143256"/>
                  </a:lnTo>
                  <a:lnTo>
                    <a:pt x="219456" y="123444"/>
                  </a:lnTo>
                  <a:close/>
                </a:path>
                <a:path w="219709" h="143510">
                  <a:moveTo>
                    <a:pt x="219456" y="60960"/>
                  </a:moveTo>
                  <a:lnTo>
                    <a:pt x="0" y="60960"/>
                  </a:lnTo>
                  <a:lnTo>
                    <a:pt x="0" y="80772"/>
                  </a:lnTo>
                  <a:lnTo>
                    <a:pt x="219456" y="80772"/>
                  </a:lnTo>
                  <a:lnTo>
                    <a:pt x="219456" y="60960"/>
                  </a:lnTo>
                  <a:close/>
                </a:path>
                <a:path w="219709" h="143510">
                  <a:moveTo>
                    <a:pt x="21945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219456" y="18288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54688A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8100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0"/>
                  </a:moveTo>
                  <a:lnTo>
                    <a:pt x="0" y="404622"/>
                  </a:lnTo>
                  <a:lnTo>
                    <a:pt x="404622" y="809244"/>
                  </a:lnTo>
                  <a:lnTo>
                    <a:pt x="809244" y="809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45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228600" y="588263"/>
            <a:ext cx="809625" cy="809625"/>
          </a:xfrm>
          <a:custGeom>
            <a:avLst/>
            <a:gdLst/>
            <a:ahLst/>
            <a:cxnLst/>
            <a:rect l="l" t="t" r="r" b="b"/>
            <a:pathLst>
              <a:path w="809625" h="809625">
                <a:moveTo>
                  <a:pt x="404622" y="0"/>
                </a:moveTo>
                <a:lnTo>
                  <a:pt x="0" y="0"/>
                </a:lnTo>
                <a:lnTo>
                  <a:pt x="809244" y="809244"/>
                </a:lnTo>
                <a:lnTo>
                  <a:pt x="809244" y="404622"/>
                </a:lnTo>
                <a:lnTo>
                  <a:pt x="404622" y="0"/>
                </a:lnTo>
                <a:close/>
              </a:path>
            </a:pathLst>
          </a:custGeom>
          <a:solidFill>
            <a:srgbClr val="82C6A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5244" y="2795016"/>
            <a:ext cx="3201923" cy="17967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1160" y="475487"/>
            <a:ext cx="2897123" cy="17556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0284" y="405384"/>
            <a:ext cx="3468623" cy="21381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79" y="0"/>
            <a:ext cx="4579620" cy="5143500"/>
          </a:xfrm>
          <a:custGeom>
            <a:avLst/>
            <a:gdLst/>
            <a:ahLst/>
            <a:cxnLst/>
            <a:rect l="l" t="t" r="r" b="b"/>
            <a:pathLst>
              <a:path w="4579620" h="5143500">
                <a:moveTo>
                  <a:pt x="4579620" y="0"/>
                </a:moveTo>
                <a:lnTo>
                  <a:pt x="0" y="0"/>
                </a:lnTo>
                <a:lnTo>
                  <a:pt x="0" y="5143500"/>
                </a:lnTo>
                <a:lnTo>
                  <a:pt x="4579620" y="5143500"/>
                </a:lnTo>
                <a:lnTo>
                  <a:pt x="4579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38225" cy="1397635"/>
            <a:chOff x="0" y="0"/>
            <a:chExt cx="1038225" cy="139763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32460" cy="588645"/>
            </a:xfrm>
            <a:custGeom>
              <a:avLst/>
              <a:gdLst/>
              <a:ahLst/>
              <a:cxnLst/>
              <a:rect l="l" t="t" r="r" b="b"/>
              <a:pathLst>
                <a:path w="632460" h="588645">
                  <a:moveTo>
                    <a:pt x="632460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32460" y="588263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1B2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1836" y="222503"/>
              <a:ext cx="219710" cy="143510"/>
            </a:xfrm>
            <a:custGeom>
              <a:avLst/>
              <a:gdLst/>
              <a:ahLst/>
              <a:cxnLst/>
              <a:rect l="l" t="t" r="r" b="b"/>
              <a:pathLst>
                <a:path w="219709" h="143510">
                  <a:moveTo>
                    <a:pt x="219456" y="123444"/>
                  </a:moveTo>
                  <a:lnTo>
                    <a:pt x="0" y="123444"/>
                  </a:lnTo>
                  <a:lnTo>
                    <a:pt x="0" y="143256"/>
                  </a:lnTo>
                  <a:lnTo>
                    <a:pt x="219456" y="143256"/>
                  </a:lnTo>
                  <a:lnTo>
                    <a:pt x="219456" y="123444"/>
                  </a:lnTo>
                  <a:close/>
                </a:path>
                <a:path w="219709" h="143510">
                  <a:moveTo>
                    <a:pt x="219456" y="60960"/>
                  </a:moveTo>
                  <a:lnTo>
                    <a:pt x="0" y="60960"/>
                  </a:lnTo>
                  <a:lnTo>
                    <a:pt x="0" y="80772"/>
                  </a:lnTo>
                  <a:lnTo>
                    <a:pt x="219456" y="80772"/>
                  </a:lnTo>
                  <a:lnTo>
                    <a:pt x="219456" y="60960"/>
                  </a:lnTo>
                  <a:close/>
                </a:path>
                <a:path w="219709" h="143510">
                  <a:moveTo>
                    <a:pt x="21945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219456" y="18288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54688A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8100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0"/>
                  </a:moveTo>
                  <a:lnTo>
                    <a:pt x="0" y="404622"/>
                  </a:lnTo>
                  <a:lnTo>
                    <a:pt x="404622" y="809244"/>
                  </a:lnTo>
                  <a:lnTo>
                    <a:pt x="809244" y="809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4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8600" y="588263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04622" y="0"/>
                  </a:moveTo>
                  <a:lnTo>
                    <a:pt x="0" y="0"/>
                  </a:lnTo>
                  <a:lnTo>
                    <a:pt x="809244" y="809244"/>
                  </a:lnTo>
                  <a:lnTo>
                    <a:pt x="809244" y="404622"/>
                  </a:lnTo>
                  <a:lnTo>
                    <a:pt x="404622" y="0"/>
                  </a:lnTo>
                  <a:close/>
                </a:path>
              </a:pathLst>
            </a:custGeom>
            <a:solidFill>
              <a:srgbClr val="82C6A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35914" y="1422653"/>
            <a:ext cx="3479800" cy="1946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project,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are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exact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replica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found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in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toll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plaza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centers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called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stopping system,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idea for this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project was inspired from actual system, 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actual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toll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they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stop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vehicles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using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stopper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that is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completely automated and 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activated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vehicle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passes</a:t>
            </a:r>
            <a:r>
              <a:rPr dirty="0" sz="1400" spc="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front the sensor,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some time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it’s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activated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through</a:t>
            </a:r>
            <a:r>
              <a:rPr dirty="0" sz="1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button.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17116" y="888872"/>
            <a:ext cx="957580" cy="254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500" spc="190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W</a:t>
            </a:r>
            <a:r>
              <a:rPr dirty="0" u="sng" sz="1500" spc="75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O</a:t>
            </a:r>
            <a:r>
              <a:rPr dirty="0" u="sng" sz="1500" spc="55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R</a:t>
            </a:r>
            <a:r>
              <a:rPr dirty="0" u="sng" sz="1500" spc="30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KI</a:t>
            </a:r>
            <a:r>
              <a:rPr dirty="0" u="sng" sz="1500" spc="40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N</a:t>
            </a:r>
            <a:r>
              <a:rPr dirty="0" u="sng" sz="1500" spc="90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G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7720" y="152400"/>
            <a:ext cx="2075687" cy="48387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3616" y="201168"/>
            <a:ext cx="2075179" cy="47411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86911"/>
            <a:ext cx="9144000" cy="1656714"/>
          </a:xfrm>
          <a:custGeom>
            <a:avLst/>
            <a:gdLst/>
            <a:ahLst/>
            <a:cxnLst/>
            <a:rect l="l" t="t" r="r" b="b"/>
            <a:pathLst>
              <a:path w="9144000" h="1656714">
                <a:moveTo>
                  <a:pt x="9144000" y="0"/>
                </a:moveTo>
                <a:lnTo>
                  <a:pt x="0" y="0"/>
                </a:lnTo>
                <a:lnTo>
                  <a:pt x="0" y="1656588"/>
                </a:lnTo>
                <a:lnTo>
                  <a:pt x="9144000" y="165658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38225" cy="1397635"/>
            <a:chOff x="0" y="0"/>
            <a:chExt cx="1038225" cy="139763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632460" cy="588645"/>
            </a:xfrm>
            <a:custGeom>
              <a:avLst/>
              <a:gdLst/>
              <a:ahLst/>
              <a:cxnLst/>
              <a:rect l="l" t="t" r="r" b="b"/>
              <a:pathLst>
                <a:path w="632460" h="588645">
                  <a:moveTo>
                    <a:pt x="632460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32460" y="588263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1B2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1836" y="222503"/>
              <a:ext cx="219710" cy="143510"/>
            </a:xfrm>
            <a:custGeom>
              <a:avLst/>
              <a:gdLst/>
              <a:ahLst/>
              <a:cxnLst/>
              <a:rect l="l" t="t" r="r" b="b"/>
              <a:pathLst>
                <a:path w="219709" h="143510">
                  <a:moveTo>
                    <a:pt x="219456" y="123444"/>
                  </a:moveTo>
                  <a:lnTo>
                    <a:pt x="0" y="123444"/>
                  </a:lnTo>
                  <a:lnTo>
                    <a:pt x="0" y="143256"/>
                  </a:lnTo>
                  <a:lnTo>
                    <a:pt x="219456" y="143256"/>
                  </a:lnTo>
                  <a:lnTo>
                    <a:pt x="219456" y="123444"/>
                  </a:lnTo>
                  <a:close/>
                </a:path>
                <a:path w="219709" h="143510">
                  <a:moveTo>
                    <a:pt x="219456" y="60960"/>
                  </a:moveTo>
                  <a:lnTo>
                    <a:pt x="0" y="60960"/>
                  </a:lnTo>
                  <a:lnTo>
                    <a:pt x="0" y="80772"/>
                  </a:lnTo>
                  <a:lnTo>
                    <a:pt x="219456" y="80772"/>
                  </a:lnTo>
                  <a:lnTo>
                    <a:pt x="219456" y="60960"/>
                  </a:lnTo>
                  <a:close/>
                </a:path>
                <a:path w="219709" h="143510">
                  <a:moveTo>
                    <a:pt x="21945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219456" y="18288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54688A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8100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0"/>
                  </a:moveTo>
                  <a:lnTo>
                    <a:pt x="0" y="404622"/>
                  </a:lnTo>
                  <a:lnTo>
                    <a:pt x="404622" y="809244"/>
                  </a:lnTo>
                  <a:lnTo>
                    <a:pt x="809244" y="809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4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8600" y="588263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04622" y="0"/>
                  </a:moveTo>
                  <a:lnTo>
                    <a:pt x="0" y="0"/>
                  </a:lnTo>
                  <a:lnTo>
                    <a:pt x="809244" y="809244"/>
                  </a:lnTo>
                  <a:lnTo>
                    <a:pt x="809244" y="404622"/>
                  </a:lnTo>
                  <a:lnTo>
                    <a:pt x="404622" y="0"/>
                  </a:lnTo>
                  <a:close/>
                </a:path>
              </a:pathLst>
            </a:custGeom>
            <a:solidFill>
              <a:srgbClr val="82C6A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244" y="1493519"/>
            <a:ext cx="6001511" cy="34290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75410" y="629539"/>
            <a:ext cx="424561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>
                <a:solidFill>
                  <a:srgbClr val="FFFFFF"/>
                </a:solidFill>
                <a:latin typeface="Tahoma"/>
                <a:cs typeface="Tahoma"/>
              </a:rPr>
              <a:t>CIRCUIT</a:t>
            </a:r>
            <a:r>
              <a:rPr dirty="0" sz="15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r>
              <a:rPr dirty="0" sz="15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7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15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5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5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ahoma"/>
                <a:cs typeface="Tahoma"/>
              </a:rPr>
              <a:t>TOLL</a:t>
            </a:r>
            <a:r>
              <a:rPr dirty="0" sz="15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Tahoma"/>
                <a:cs typeface="Tahoma"/>
              </a:rPr>
              <a:t>TAX</a:t>
            </a:r>
            <a:r>
              <a:rPr dirty="0" sz="15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ahoma"/>
              <a:cs typeface="Tahoma"/>
            </a:endParaRPr>
          </a:p>
          <a:p>
            <a:pPr marL="287655">
              <a:lnSpc>
                <a:spcPct val="100000"/>
              </a:lnSpc>
            </a:pPr>
            <a:r>
              <a:rPr dirty="0" sz="1300">
                <a:solidFill>
                  <a:srgbClr val="FFFFFF"/>
                </a:solidFill>
                <a:latin typeface="Tahoma"/>
                <a:cs typeface="Tahoma"/>
              </a:rPr>
              <a:t>Connections: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64379" y="0"/>
            <a:ext cx="4579620" cy="5143500"/>
          </a:xfrm>
          <a:custGeom>
            <a:avLst/>
            <a:gdLst/>
            <a:ahLst/>
            <a:cxnLst/>
            <a:rect l="l" t="t" r="r" b="b"/>
            <a:pathLst>
              <a:path w="4579620" h="5143500">
                <a:moveTo>
                  <a:pt x="4579620" y="0"/>
                </a:moveTo>
                <a:lnTo>
                  <a:pt x="0" y="0"/>
                </a:lnTo>
                <a:lnTo>
                  <a:pt x="0" y="5143500"/>
                </a:lnTo>
                <a:lnTo>
                  <a:pt x="4579620" y="5143500"/>
                </a:lnTo>
                <a:lnTo>
                  <a:pt x="4579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38225" cy="1397635"/>
            <a:chOff x="0" y="0"/>
            <a:chExt cx="1038225" cy="139763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632460" cy="588645"/>
            </a:xfrm>
            <a:custGeom>
              <a:avLst/>
              <a:gdLst/>
              <a:ahLst/>
              <a:cxnLst/>
              <a:rect l="l" t="t" r="r" b="b"/>
              <a:pathLst>
                <a:path w="632460" h="588645">
                  <a:moveTo>
                    <a:pt x="632460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32460" y="588263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1B20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1836" y="222503"/>
              <a:ext cx="219710" cy="143510"/>
            </a:xfrm>
            <a:custGeom>
              <a:avLst/>
              <a:gdLst/>
              <a:ahLst/>
              <a:cxnLst/>
              <a:rect l="l" t="t" r="r" b="b"/>
              <a:pathLst>
                <a:path w="219709" h="143510">
                  <a:moveTo>
                    <a:pt x="219456" y="123444"/>
                  </a:moveTo>
                  <a:lnTo>
                    <a:pt x="0" y="123444"/>
                  </a:lnTo>
                  <a:lnTo>
                    <a:pt x="0" y="143256"/>
                  </a:lnTo>
                  <a:lnTo>
                    <a:pt x="219456" y="143256"/>
                  </a:lnTo>
                  <a:lnTo>
                    <a:pt x="219456" y="123444"/>
                  </a:lnTo>
                  <a:close/>
                </a:path>
                <a:path w="219709" h="143510">
                  <a:moveTo>
                    <a:pt x="219456" y="60960"/>
                  </a:moveTo>
                  <a:lnTo>
                    <a:pt x="0" y="60960"/>
                  </a:lnTo>
                  <a:lnTo>
                    <a:pt x="0" y="80772"/>
                  </a:lnTo>
                  <a:lnTo>
                    <a:pt x="219456" y="80772"/>
                  </a:lnTo>
                  <a:lnTo>
                    <a:pt x="219456" y="60960"/>
                  </a:lnTo>
                  <a:close/>
                </a:path>
                <a:path w="219709" h="143510">
                  <a:moveTo>
                    <a:pt x="21945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219456" y="18288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54688A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8100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0"/>
                  </a:moveTo>
                  <a:lnTo>
                    <a:pt x="0" y="404622"/>
                  </a:lnTo>
                  <a:lnTo>
                    <a:pt x="404622" y="809244"/>
                  </a:lnTo>
                  <a:lnTo>
                    <a:pt x="809244" y="809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4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8600" y="588263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04622" y="0"/>
                  </a:moveTo>
                  <a:lnTo>
                    <a:pt x="0" y="0"/>
                  </a:lnTo>
                  <a:lnTo>
                    <a:pt x="809244" y="809244"/>
                  </a:lnTo>
                  <a:lnTo>
                    <a:pt x="809244" y="404622"/>
                  </a:lnTo>
                  <a:lnTo>
                    <a:pt x="404622" y="0"/>
                  </a:lnTo>
                  <a:close/>
                </a:path>
              </a:pathLst>
            </a:custGeom>
            <a:solidFill>
              <a:srgbClr val="82C6A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55928" y="471297"/>
            <a:ext cx="3426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80" b="1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dirty="0" sz="16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120" b="1">
                <a:solidFill>
                  <a:srgbClr val="FFFFFF"/>
                </a:solidFill>
                <a:latin typeface="Tahoma"/>
                <a:cs typeface="Tahoma"/>
              </a:rPr>
              <a:t>impleme</a:t>
            </a:r>
            <a:r>
              <a:rPr dirty="0" sz="1600" spc="-13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600" spc="-8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600" spc="-100" b="1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dirty="0" sz="16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105" b="1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16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8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600" spc="-8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600" spc="-90" b="1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dirty="0" sz="16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13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600" spc="-110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600" spc="-10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600" spc="-8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600" spc="-145" b="1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dirty="0" sz="16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15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600" spc="-130" b="1">
                <a:solidFill>
                  <a:srgbClr val="FFFFFF"/>
                </a:solidFill>
                <a:latin typeface="Tahoma"/>
                <a:cs typeface="Tahoma"/>
              </a:rPr>
              <a:t>ka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5909" y="471297"/>
            <a:ext cx="31648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25" b="1">
                <a:solidFill>
                  <a:srgbClr val="1B202C"/>
                </a:solidFill>
                <a:latin typeface="Tahoma"/>
                <a:cs typeface="Tahoma"/>
              </a:rPr>
              <a:t>when</a:t>
            </a:r>
            <a:r>
              <a:rPr dirty="0" sz="1600" spc="-75" b="1">
                <a:solidFill>
                  <a:srgbClr val="1B202C"/>
                </a:solidFill>
                <a:latin typeface="Tahoma"/>
                <a:cs typeface="Tahoma"/>
              </a:rPr>
              <a:t> </a:t>
            </a:r>
            <a:r>
              <a:rPr dirty="0" sz="1600" spc="-110" b="1">
                <a:solidFill>
                  <a:srgbClr val="1B202C"/>
                </a:solidFill>
                <a:latin typeface="Tahoma"/>
                <a:cs typeface="Tahoma"/>
              </a:rPr>
              <a:t>car</a:t>
            </a:r>
            <a:r>
              <a:rPr dirty="0" sz="1600" b="1">
                <a:solidFill>
                  <a:srgbClr val="1B202C"/>
                </a:solidFill>
                <a:latin typeface="Tahoma"/>
                <a:cs typeface="Tahoma"/>
              </a:rPr>
              <a:t> </a:t>
            </a:r>
            <a:r>
              <a:rPr dirty="0" sz="1600" spc="-165" b="1">
                <a:solidFill>
                  <a:srgbClr val="1B202C"/>
                </a:solidFill>
                <a:latin typeface="Tahoma"/>
                <a:cs typeface="Tahoma"/>
              </a:rPr>
              <a:t> </a:t>
            </a:r>
            <a:r>
              <a:rPr dirty="0" sz="1600" spc="-150" b="1">
                <a:solidFill>
                  <a:srgbClr val="1B202C"/>
                </a:solidFill>
                <a:latin typeface="Tahoma"/>
                <a:cs typeface="Tahoma"/>
              </a:rPr>
              <a:t>a</a:t>
            </a:r>
            <a:r>
              <a:rPr dirty="0" sz="1600" spc="-100" b="1">
                <a:solidFill>
                  <a:srgbClr val="1B202C"/>
                </a:solidFill>
                <a:latin typeface="Tahoma"/>
                <a:cs typeface="Tahoma"/>
              </a:rPr>
              <a:t>r</a:t>
            </a:r>
            <a:r>
              <a:rPr dirty="0" sz="1600" spc="-95" b="1">
                <a:solidFill>
                  <a:srgbClr val="1B202C"/>
                </a:solidFill>
                <a:latin typeface="Tahoma"/>
                <a:cs typeface="Tahoma"/>
              </a:rPr>
              <a:t>r</a:t>
            </a:r>
            <a:r>
              <a:rPr dirty="0" sz="1600" spc="-100" b="1">
                <a:solidFill>
                  <a:srgbClr val="1B202C"/>
                </a:solidFill>
                <a:latin typeface="Tahoma"/>
                <a:cs typeface="Tahoma"/>
              </a:rPr>
              <a:t>ives</a:t>
            </a:r>
            <a:r>
              <a:rPr dirty="0" sz="1600" spc="-70" b="1">
                <a:solidFill>
                  <a:srgbClr val="1B202C"/>
                </a:solidFill>
                <a:latin typeface="Tahoma"/>
                <a:cs typeface="Tahoma"/>
              </a:rPr>
              <a:t> </a:t>
            </a:r>
            <a:r>
              <a:rPr dirty="0" sz="1600" spc="-105" b="1">
                <a:solidFill>
                  <a:srgbClr val="1B202C"/>
                </a:solidFill>
                <a:latin typeface="Tahoma"/>
                <a:cs typeface="Tahoma"/>
              </a:rPr>
              <a:t>in</a:t>
            </a:r>
            <a:r>
              <a:rPr dirty="0" sz="1600" spc="-75" b="1">
                <a:solidFill>
                  <a:srgbClr val="1B202C"/>
                </a:solidFill>
                <a:latin typeface="Tahoma"/>
                <a:cs typeface="Tahoma"/>
              </a:rPr>
              <a:t> </a:t>
            </a:r>
            <a:r>
              <a:rPr dirty="0" sz="1600" spc="-65" b="1">
                <a:solidFill>
                  <a:srgbClr val="1B202C"/>
                </a:solidFill>
                <a:latin typeface="Tahoma"/>
                <a:cs typeface="Tahoma"/>
              </a:rPr>
              <a:t>f</a:t>
            </a:r>
            <a:r>
              <a:rPr dirty="0" sz="1600" spc="-70" b="1">
                <a:solidFill>
                  <a:srgbClr val="1B202C"/>
                </a:solidFill>
                <a:latin typeface="Tahoma"/>
                <a:cs typeface="Tahoma"/>
              </a:rPr>
              <a:t>r</a:t>
            </a:r>
            <a:r>
              <a:rPr dirty="0" sz="1600" spc="-85" b="1">
                <a:solidFill>
                  <a:srgbClr val="1B202C"/>
                </a:solidFill>
                <a:latin typeface="Tahoma"/>
                <a:cs typeface="Tahoma"/>
              </a:rPr>
              <a:t>o</a:t>
            </a:r>
            <a:r>
              <a:rPr dirty="0" sz="1600" spc="-100" b="1">
                <a:solidFill>
                  <a:srgbClr val="1B202C"/>
                </a:solidFill>
                <a:latin typeface="Tahoma"/>
                <a:cs typeface="Tahoma"/>
              </a:rPr>
              <a:t>nt</a:t>
            </a:r>
            <a:r>
              <a:rPr dirty="0" sz="1600" spc="-70" b="1">
                <a:solidFill>
                  <a:srgbClr val="1B202C"/>
                </a:solidFill>
                <a:latin typeface="Tahoma"/>
                <a:cs typeface="Tahoma"/>
              </a:rPr>
              <a:t> </a:t>
            </a:r>
            <a:r>
              <a:rPr dirty="0" sz="1600" spc="-85" b="1">
                <a:solidFill>
                  <a:srgbClr val="1B202C"/>
                </a:solidFill>
                <a:latin typeface="Tahoma"/>
                <a:cs typeface="Tahoma"/>
              </a:rPr>
              <a:t>o</a:t>
            </a:r>
            <a:r>
              <a:rPr dirty="0" sz="1600" spc="-40" b="1">
                <a:solidFill>
                  <a:srgbClr val="1B202C"/>
                </a:solidFill>
                <a:latin typeface="Tahoma"/>
                <a:cs typeface="Tahoma"/>
              </a:rPr>
              <a:t>f</a:t>
            </a:r>
            <a:r>
              <a:rPr dirty="0" sz="1600" spc="-70" b="1">
                <a:solidFill>
                  <a:srgbClr val="1B202C"/>
                </a:solidFill>
                <a:latin typeface="Tahoma"/>
                <a:cs typeface="Tahoma"/>
              </a:rPr>
              <a:t> </a:t>
            </a:r>
            <a:r>
              <a:rPr dirty="0" sz="1600" spc="-135" b="1">
                <a:solidFill>
                  <a:srgbClr val="1B202C"/>
                </a:solidFill>
                <a:latin typeface="Tahoma"/>
                <a:cs typeface="Tahoma"/>
              </a:rPr>
              <a:t>s</a:t>
            </a:r>
            <a:r>
              <a:rPr dirty="0" sz="1600" spc="-125" b="1">
                <a:solidFill>
                  <a:srgbClr val="1B202C"/>
                </a:solidFill>
                <a:latin typeface="Tahoma"/>
                <a:cs typeface="Tahoma"/>
              </a:rPr>
              <a:t>en</a:t>
            </a:r>
            <a:r>
              <a:rPr dirty="0" sz="1600" spc="-114" b="1">
                <a:solidFill>
                  <a:srgbClr val="1B202C"/>
                </a:solidFill>
                <a:latin typeface="Tahoma"/>
                <a:cs typeface="Tahoma"/>
              </a:rPr>
              <a:t>s</a:t>
            </a:r>
            <a:r>
              <a:rPr dirty="0" sz="1600" spc="-85" b="1">
                <a:solidFill>
                  <a:srgbClr val="1B202C"/>
                </a:solidFill>
                <a:latin typeface="Tahoma"/>
                <a:cs typeface="Tahoma"/>
              </a:rPr>
              <a:t>o</a:t>
            </a:r>
            <a:r>
              <a:rPr dirty="0" sz="1600" spc="-100" b="1">
                <a:solidFill>
                  <a:srgbClr val="1B202C"/>
                </a:solidFill>
                <a:latin typeface="Tahoma"/>
                <a:cs typeface="Tahoma"/>
              </a:rPr>
              <a:t>r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3" y="1114044"/>
            <a:ext cx="7504176" cy="3593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2024-05-17T18:10:19Z</dcterms:created>
  <dcterms:modified xsi:type="dcterms:W3CDTF">2024-05-17T18:10:19Z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2024-05-17T00:00:00Z</vt:filetime>
  </property>
</Properties>
</file>