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1b82e321c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1b82e321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1bc3f1c19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1bc3f1c1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9090756a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9090756a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1bc3f1c1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1bc3f1c1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9090756a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9090756a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1bc3f1c1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1bc3f1c1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1b82e321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1b82e321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933c8c4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933c8c4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91e1f3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91e1f3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9090756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9090756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1b82e321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1b82e32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9090756a_1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9090756a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1bc3f1c19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1bc3f1c1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1bc3f1c19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1bc3f1c1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rotWithShape="1">
          <a:blip r:embed="rId3">
            <a:alphaModFix/>
          </a:blip>
          <a:srcRect b="0" l="7783" r="0" t="0"/>
          <a:stretch/>
        </p:blipFill>
        <p:spPr>
          <a:xfrm>
            <a:off x="0" y="0"/>
            <a:ext cx="9144000" cy="5143500"/>
          </a:xfrm>
          <a:prstGeom prst="rect">
            <a:avLst/>
          </a:prstGeom>
          <a:noFill/>
          <a:ln>
            <a:noFill/>
          </a:ln>
        </p:spPr>
      </p:pic>
      <p:sp>
        <p:nvSpPr>
          <p:cNvPr id="68" name="Google Shape;68;p13"/>
          <p:cNvSpPr txBox="1"/>
          <p:nvPr>
            <p:ph type="title"/>
          </p:nvPr>
        </p:nvSpPr>
        <p:spPr>
          <a:xfrm>
            <a:off x="454775" y="452800"/>
            <a:ext cx="8184300" cy="419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sz="3800" u="sng"/>
              <a:t>PRIEE  PROJECT</a:t>
            </a:r>
            <a:endParaRPr b="1" i="1" sz="3800" u="sng"/>
          </a:p>
          <a:p>
            <a:pPr indent="0" lvl="0" marL="0" rtl="0" algn="l">
              <a:spcBef>
                <a:spcPts val="0"/>
              </a:spcBef>
              <a:spcAft>
                <a:spcPts val="0"/>
              </a:spcAft>
              <a:buNone/>
            </a:pPr>
            <a:r>
              <a:t/>
            </a:r>
            <a:endParaRPr b="1" i="1" sz="3800" u="sng"/>
          </a:p>
          <a:p>
            <a:pPr indent="0" lvl="0" marL="0" rtl="0" algn="l">
              <a:spcBef>
                <a:spcPts val="0"/>
              </a:spcBef>
              <a:spcAft>
                <a:spcPts val="0"/>
              </a:spcAft>
              <a:buNone/>
            </a:pPr>
            <a:r>
              <a:rPr b="1" lang="en" sz="3800"/>
              <a:t>JOB  RECOMMENDATION SYSTEM  CAREER  GUIDANCE – AI ASSISTED</a:t>
            </a:r>
            <a:endParaRPr b="1" sz="4800"/>
          </a:p>
          <a:p>
            <a:pPr indent="0" lvl="0" marL="0" rtl="0" algn="l">
              <a:spcBef>
                <a:spcPts val="0"/>
              </a:spcBef>
              <a:spcAft>
                <a:spcPts val="0"/>
              </a:spcAft>
              <a:buNone/>
            </a:pPr>
            <a:r>
              <a:rPr b="1" lang="en" sz="4800"/>
              <a:t> </a:t>
            </a:r>
            <a:endParaRPr b="1" sz="4800"/>
          </a:p>
          <a:p>
            <a:pPr indent="0" lvl="0" marL="0" rtl="0" algn="l">
              <a:spcBef>
                <a:spcPts val="0"/>
              </a:spcBef>
              <a:spcAft>
                <a:spcPts val="0"/>
              </a:spcAft>
              <a:buNone/>
            </a:pPr>
            <a:r>
              <a:t/>
            </a:r>
            <a:endParaRPr b="1" sz="4800"/>
          </a:p>
          <a:p>
            <a:pPr indent="0" lvl="0" marL="0" rtl="0" algn="r">
              <a:spcBef>
                <a:spcPts val="0"/>
              </a:spcBef>
              <a:spcAft>
                <a:spcPts val="0"/>
              </a:spcAft>
              <a:buNone/>
            </a:pPr>
            <a:r>
              <a:rPr lang="en" sz="3200"/>
              <a:t>–Deepika SG(210701048)</a:t>
            </a:r>
            <a:endParaRPr sz="3200"/>
          </a:p>
          <a:p>
            <a:pPr indent="0" lvl="0" marL="0" rtl="0" algn="r">
              <a:spcBef>
                <a:spcPts val="0"/>
              </a:spcBef>
              <a:spcAft>
                <a:spcPts val="0"/>
              </a:spcAft>
              <a:buNone/>
            </a:pPr>
            <a:r>
              <a:rPr lang="en" sz="3200"/>
              <a:t>–Gopika KV(210701063)</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60950" y="4726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400"/>
              </a:spcAft>
              <a:buNone/>
            </a:pPr>
            <a:r>
              <a:rPr lang="en"/>
              <a:t>Methodology Used:</a:t>
            </a:r>
            <a:endParaRPr/>
          </a:p>
        </p:txBody>
      </p:sp>
      <p:sp>
        <p:nvSpPr>
          <p:cNvPr id="146" name="Google Shape;146;p22"/>
          <p:cNvSpPr txBox="1"/>
          <p:nvPr/>
        </p:nvSpPr>
        <p:spPr>
          <a:xfrm>
            <a:off x="526625" y="1811775"/>
            <a:ext cx="8378400" cy="3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chemeClr val="lt2"/>
                </a:solidFill>
                <a:latin typeface="Roboto"/>
                <a:ea typeface="Roboto"/>
                <a:cs typeface="Roboto"/>
                <a:sym typeface="Roboto"/>
              </a:rPr>
              <a:t>Important methods used:</a:t>
            </a:r>
            <a:endParaRPr b="1" i="1" sz="2100">
              <a:solidFill>
                <a:schemeClr val="lt2"/>
              </a:solidFill>
              <a:latin typeface="Roboto"/>
              <a:ea typeface="Roboto"/>
              <a:cs typeface="Roboto"/>
              <a:sym typeface="Roboto"/>
            </a:endParaRPr>
          </a:p>
          <a:p>
            <a:pPr indent="0" lvl="0" marL="0" rtl="0" algn="l">
              <a:spcBef>
                <a:spcPts val="0"/>
              </a:spcBef>
              <a:spcAft>
                <a:spcPts val="0"/>
              </a:spcAft>
              <a:buNone/>
            </a:pPr>
            <a:r>
              <a:t/>
            </a:r>
            <a:endParaRPr b="1" i="1" sz="21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b="1" lang="en" sz="1800">
                <a:solidFill>
                  <a:schemeClr val="lt2"/>
                </a:solidFill>
                <a:latin typeface="Roboto"/>
                <a:ea typeface="Roboto"/>
                <a:cs typeface="Roboto"/>
                <a:sym typeface="Roboto"/>
              </a:rPr>
              <a:t>DATA PREPROCESSING</a:t>
            </a:r>
            <a:r>
              <a:rPr lang="en" sz="1800">
                <a:solidFill>
                  <a:schemeClr val="lt2"/>
                </a:solidFill>
                <a:latin typeface="Roboto"/>
                <a:ea typeface="Roboto"/>
                <a:cs typeface="Roboto"/>
                <a:sym typeface="Roboto"/>
              </a:rPr>
              <a:t>:the process of detecting and correcting (or removing) corrupt or inaccurate records from a dataset.</a:t>
            </a:r>
            <a:endParaRPr sz="1800">
              <a:solidFill>
                <a:schemeClr val="lt2"/>
              </a:solidFill>
              <a:latin typeface="Roboto"/>
              <a:ea typeface="Roboto"/>
              <a:cs typeface="Roboto"/>
              <a:sym typeface="Roboto"/>
            </a:endParaRPr>
          </a:p>
          <a:p>
            <a:pPr indent="0" lvl="0" marL="457200" rtl="0" algn="l">
              <a:spcBef>
                <a:spcPts val="0"/>
              </a:spcBef>
              <a:spcAft>
                <a:spcPts val="0"/>
              </a:spcAft>
              <a:buNone/>
            </a:pPr>
            <a:r>
              <a:t/>
            </a:r>
            <a:endParaRPr sz="1800">
              <a:solidFill>
                <a:schemeClr val="lt2"/>
              </a:solidFill>
              <a:latin typeface="Roboto"/>
              <a:ea typeface="Roboto"/>
              <a:cs typeface="Roboto"/>
              <a:sym typeface="Roboto"/>
            </a:endParaRPr>
          </a:p>
          <a:p>
            <a:pPr indent="0" lvl="0" marL="457200" rtl="0" algn="l">
              <a:spcBef>
                <a:spcPts val="0"/>
              </a:spcBef>
              <a:spcAft>
                <a:spcPts val="0"/>
              </a:spcAft>
              <a:buNone/>
            </a:pPr>
            <a:r>
              <a:t/>
            </a:r>
            <a:endParaRPr sz="1800">
              <a:solidFill>
                <a:schemeClr val="lt2"/>
              </a:solidFill>
              <a:latin typeface="Roboto"/>
              <a:ea typeface="Roboto"/>
              <a:cs typeface="Roboto"/>
              <a:sym typeface="Roboto"/>
            </a:endParaRPr>
          </a:p>
          <a:p>
            <a:pPr indent="0" lvl="0" marL="457200" rtl="0" algn="l">
              <a:spcBef>
                <a:spcPts val="0"/>
              </a:spcBef>
              <a:spcAft>
                <a:spcPts val="0"/>
              </a:spcAft>
              <a:buNone/>
            </a:pPr>
            <a:r>
              <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b="1" lang="en" sz="1800">
                <a:solidFill>
                  <a:schemeClr val="lt2"/>
                </a:solidFill>
                <a:latin typeface="Roboto"/>
                <a:ea typeface="Roboto"/>
                <a:cs typeface="Roboto"/>
                <a:sym typeface="Roboto"/>
              </a:rPr>
              <a:t>NLTK</a:t>
            </a:r>
            <a:r>
              <a:rPr b="1" lang="en" sz="1800">
                <a:solidFill>
                  <a:schemeClr val="lt2"/>
                </a:solidFill>
                <a:latin typeface="Roboto"/>
                <a:ea typeface="Roboto"/>
                <a:cs typeface="Roboto"/>
                <a:sym typeface="Roboto"/>
              </a:rPr>
              <a:t> “STOPWORDS”</a:t>
            </a:r>
            <a:r>
              <a:rPr lang="en" sz="1800">
                <a:solidFill>
                  <a:schemeClr val="lt2"/>
                </a:solidFill>
                <a:latin typeface="Roboto"/>
                <a:ea typeface="Roboto"/>
                <a:cs typeface="Roboto"/>
                <a:sym typeface="Roboto"/>
              </a:rPr>
              <a:t>:</a:t>
            </a:r>
            <a:r>
              <a:rPr lang="en" sz="1800">
                <a:solidFill>
                  <a:schemeClr val="lt2"/>
                </a:solidFill>
                <a:latin typeface="Roboto"/>
                <a:ea typeface="Roboto"/>
                <a:cs typeface="Roboto"/>
                <a:sym typeface="Roboto"/>
              </a:rPr>
              <a:t> a machine learning technology that gives computers the ability to interpret, manipulate, and comprehend human language, so that meaningful and only required information are fetched from  the resume or the details user provided.</a:t>
            </a:r>
            <a:endParaRPr sz="18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560625" y="11337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Used</a:t>
            </a:r>
            <a:endParaRPr/>
          </a:p>
          <a:p>
            <a:pPr indent="0" lvl="0" marL="0" rtl="0" algn="l">
              <a:spcBef>
                <a:spcPts val="400"/>
              </a:spcBef>
              <a:spcAft>
                <a:spcPts val="400"/>
              </a:spcAft>
              <a:buNone/>
            </a:pPr>
            <a:r>
              <a:t/>
            </a:r>
            <a:endParaRPr/>
          </a:p>
        </p:txBody>
      </p:sp>
      <p:sp>
        <p:nvSpPr>
          <p:cNvPr id="152" name="Google Shape;152;p23"/>
          <p:cNvSpPr txBox="1"/>
          <p:nvPr/>
        </p:nvSpPr>
        <p:spPr>
          <a:xfrm>
            <a:off x="556950" y="2157700"/>
            <a:ext cx="80301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Font typeface="Roboto"/>
              <a:buChar char="●"/>
            </a:pPr>
            <a:r>
              <a:rPr b="1" lang="en" sz="1800">
                <a:solidFill>
                  <a:schemeClr val="lt2"/>
                </a:solidFill>
                <a:latin typeface="Roboto"/>
                <a:ea typeface="Roboto"/>
                <a:cs typeface="Roboto"/>
                <a:sym typeface="Roboto"/>
              </a:rPr>
              <a:t>TFID_VECTORIZER:</a:t>
            </a:r>
            <a:r>
              <a:rPr lang="en" sz="1800">
                <a:solidFill>
                  <a:schemeClr val="lt2"/>
                </a:solidFill>
                <a:latin typeface="Roboto"/>
                <a:ea typeface="Roboto"/>
                <a:cs typeface="Roboto"/>
                <a:sym typeface="Roboto"/>
              </a:rPr>
              <a:t> term frequency-inverse document frequency ,a measure used in the fields of information retrieval (IR) and machine learning.</a:t>
            </a:r>
            <a:endParaRPr sz="1800">
              <a:solidFill>
                <a:schemeClr val="lt2"/>
              </a:solidFill>
              <a:latin typeface="Roboto"/>
              <a:ea typeface="Roboto"/>
              <a:cs typeface="Roboto"/>
              <a:sym typeface="Roboto"/>
            </a:endParaRPr>
          </a:p>
          <a:p>
            <a:pPr indent="0" lvl="0" marL="457200" rtl="0" algn="l">
              <a:spcBef>
                <a:spcPts val="0"/>
              </a:spcBef>
              <a:spcAft>
                <a:spcPts val="0"/>
              </a:spcAft>
              <a:buNone/>
            </a:pPr>
            <a:r>
              <a:t/>
            </a:r>
            <a:endParaRPr sz="1800">
              <a:solidFill>
                <a:schemeClr val="lt2"/>
              </a:solidFill>
              <a:latin typeface="Roboto"/>
              <a:ea typeface="Roboto"/>
              <a:cs typeface="Roboto"/>
              <a:sym typeface="Roboto"/>
            </a:endParaRPr>
          </a:p>
          <a:p>
            <a:pPr indent="0" lvl="0" marL="457200" rtl="0" algn="l">
              <a:spcBef>
                <a:spcPts val="0"/>
              </a:spcBef>
              <a:spcAft>
                <a:spcPts val="0"/>
              </a:spcAft>
              <a:buNone/>
            </a:pPr>
            <a:r>
              <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b="1" lang="en" sz="1800">
                <a:solidFill>
                  <a:schemeClr val="lt2"/>
                </a:solidFill>
                <a:latin typeface="Roboto"/>
                <a:ea typeface="Roboto"/>
                <a:cs typeface="Roboto"/>
                <a:sym typeface="Roboto"/>
              </a:rPr>
              <a:t>COSINE_SIMILARITY:</a:t>
            </a:r>
            <a:r>
              <a:rPr lang="en" sz="1800">
                <a:solidFill>
                  <a:schemeClr val="lt2"/>
                </a:solidFill>
                <a:latin typeface="Roboto"/>
                <a:ea typeface="Roboto"/>
                <a:cs typeface="Roboto"/>
                <a:sym typeface="Roboto"/>
              </a:rPr>
              <a:t> Cosine similarity is the cosine of the angle between the vectors,Using that angle to compare and recommend the job roles or skill development.</a:t>
            </a:r>
            <a:endParaRPr sz="18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4"/>
          <p:cNvPicPr preferRelativeResize="0"/>
          <p:nvPr/>
        </p:nvPicPr>
        <p:blipFill rotWithShape="1">
          <a:blip r:embed="rId3">
            <a:alphaModFix/>
          </a:blip>
          <a:srcRect b="9477" l="0" r="0" t="0"/>
          <a:stretch/>
        </p:blipFill>
        <p:spPr>
          <a:xfrm>
            <a:off x="0" y="0"/>
            <a:ext cx="9144001" cy="5143500"/>
          </a:xfrm>
          <a:prstGeom prst="rect">
            <a:avLst/>
          </a:prstGeom>
          <a:noFill/>
          <a:ln>
            <a:noFill/>
          </a:ln>
        </p:spPr>
      </p:pic>
      <p:sp>
        <p:nvSpPr>
          <p:cNvPr id="158" name="Google Shape;158;p24"/>
          <p:cNvSpPr txBox="1"/>
          <p:nvPr>
            <p:ph type="title"/>
          </p:nvPr>
        </p:nvSpPr>
        <p:spPr>
          <a:xfrm>
            <a:off x="14584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output Screenshots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78700" y="274000"/>
            <a:ext cx="36873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OUTPUT:</a:t>
            </a:r>
            <a:endParaRPr sz="3900"/>
          </a:p>
        </p:txBody>
      </p:sp>
      <p:pic>
        <p:nvPicPr>
          <p:cNvPr id="164" name="Google Shape;164;p25"/>
          <p:cNvPicPr preferRelativeResize="0"/>
          <p:nvPr/>
        </p:nvPicPr>
        <p:blipFill>
          <a:blip r:embed="rId3">
            <a:alphaModFix/>
          </a:blip>
          <a:stretch>
            <a:fillRect/>
          </a:stretch>
        </p:blipFill>
        <p:spPr>
          <a:xfrm>
            <a:off x="2113450" y="1286800"/>
            <a:ext cx="5066455" cy="3551900"/>
          </a:xfrm>
          <a:prstGeom prst="rect">
            <a:avLst/>
          </a:prstGeom>
          <a:noFill/>
          <a:ln>
            <a:noFill/>
          </a:ln>
        </p:spPr>
      </p:pic>
      <p:cxnSp>
        <p:nvCxnSpPr>
          <p:cNvPr id="165" name="Google Shape;165;p25"/>
          <p:cNvCxnSpPr/>
          <p:nvPr/>
        </p:nvCxnSpPr>
        <p:spPr>
          <a:xfrm flipH="1" rot="10800000">
            <a:off x="1381725" y="2950750"/>
            <a:ext cx="1022400" cy="6444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25"/>
          <p:cNvSpPr txBox="1"/>
          <p:nvPr/>
        </p:nvSpPr>
        <p:spPr>
          <a:xfrm>
            <a:off x="0" y="3104925"/>
            <a:ext cx="1695000" cy="8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Sign in or log in page</a:t>
            </a:r>
            <a:endParaRPr sz="1800">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78700" y="274000"/>
            <a:ext cx="36873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OUTPUT:</a:t>
            </a:r>
            <a:endParaRPr sz="3900"/>
          </a:p>
        </p:txBody>
      </p:sp>
      <p:pic>
        <p:nvPicPr>
          <p:cNvPr id="172" name="Google Shape;172;p26"/>
          <p:cNvPicPr preferRelativeResize="0"/>
          <p:nvPr/>
        </p:nvPicPr>
        <p:blipFill>
          <a:blip r:embed="rId3">
            <a:alphaModFix/>
          </a:blip>
          <a:stretch>
            <a:fillRect/>
          </a:stretch>
        </p:blipFill>
        <p:spPr>
          <a:xfrm>
            <a:off x="365688" y="1374575"/>
            <a:ext cx="3913325" cy="2831550"/>
          </a:xfrm>
          <a:prstGeom prst="rect">
            <a:avLst/>
          </a:prstGeom>
          <a:noFill/>
          <a:ln>
            <a:noFill/>
          </a:ln>
        </p:spPr>
      </p:pic>
      <p:pic>
        <p:nvPicPr>
          <p:cNvPr id="173" name="Google Shape;173;p26"/>
          <p:cNvPicPr preferRelativeResize="0"/>
          <p:nvPr/>
        </p:nvPicPr>
        <p:blipFill>
          <a:blip r:embed="rId4">
            <a:alphaModFix/>
          </a:blip>
          <a:stretch>
            <a:fillRect/>
          </a:stretch>
        </p:blipFill>
        <p:spPr>
          <a:xfrm>
            <a:off x="4742975" y="1368175"/>
            <a:ext cx="3913324" cy="27743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78700" y="274000"/>
            <a:ext cx="36873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OUTPUT:</a:t>
            </a:r>
            <a:endParaRPr sz="3900"/>
          </a:p>
        </p:txBody>
      </p:sp>
      <p:pic>
        <p:nvPicPr>
          <p:cNvPr id="179" name="Google Shape;179;p27"/>
          <p:cNvPicPr preferRelativeResize="0"/>
          <p:nvPr/>
        </p:nvPicPr>
        <p:blipFill>
          <a:blip r:embed="rId3">
            <a:alphaModFix/>
          </a:blip>
          <a:stretch>
            <a:fillRect/>
          </a:stretch>
        </p:blipFill>
        <p:spPr>
          <a:xfrm>
            <a:off x="593579" y="1286800"/>
            <a:ext cx="3687300" cy="2585104"/>
          </a:xfrm>
          <a:prstGeom prst="rect">
            <a:avLst/>
          </a:prstGeom>
          <a:noFill/>
          <a:ln>
            <a:noFill/>
          </a:ln>
        </p:spPr>
      </p:pic>
      <p:pic>
        <p:nvPicPr>
          <p:cNvPr id="180" name="Google Shape;180;p27"/>
          <p:cNvPicPr preferRelativeResize="0"/>
          <p:nvPr/>
        </p:nvPicPr>
        <p:blipFill>
          <a:blip r:embed="rId4">
            <a:alphaModFix/>
          </a:blip>
          <a:stretch>
            <a:fillRect/>
          </a:stretch>
        </p:blipFill>
        <p:spPr>
          <a:xfrm>
            <a:off x="4949850" y="1286800"/>
            <a:ext cx="3613574" cy="2585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8"/>
          <p:cNvPicPr preferRelativeResize="0"/>
          <p:nvPr/>
        </p:nvPicPr>
        <p:blipFill rotWithShape="1">
          <a:blip r:embed="rId3">
            <a:alphaModFix/>
          </a:blip>
          <a:srcRect b="9477" l="0" r="0" t="0"/>
          <a:stretch/>
        </p:blipFill>
        <p:spPr>
          <a:xfrm>
            <a:off x="0" y="0"/>
            <a:ext cx="9144000" cy="5143500"/>
          </a:xfrm>
          <a:prstGeom prst="rect">
            <a:avLst/>
          </a:prstGeom>
          <a:noFill/>
          <a:ln>
            <a:noFill/>
          </a:ln>
        </p:spPr>
      </p:pic>
      <p:sp>
        <p:nvSpPr>
          <p:cNvPr id="186" name="Google Shape;186;p28"/>
          <p:cNvSpPr txBox="1"/>
          <p:nvPr>
            <p:ph type="title"/>
          </p:nvPr>
        </p:nvSpPr>
        <p:spPr>
          <a:xfrm>
            <a:off x="1926875" y="364075"/>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74" name="Google Shape;74;p14"/>
          <p:cNvSpPr txBox="1"/>
          <p:nvPr>
            <p:ph idx="1" type="body"/>
          </p:nvPr>
        </p:nvSpPr>
        <p:spPr>
          <a:xfrm>
            <a:off x="471900" y="1919075"/>
            <a:ext cx="78303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How might we create a skill/job recommender application using suitable </a:t>
            </a:r>
            <a:r>
              <a:rPr lang="en" sz="1800"/>
              <a:t>technology</a:t>
            </a:r>
            <a:r>
              <a:rPr lang="en" sz="1800"/>
              <a:t>,transforming career guidance by leveraging technology to match individuals with suitable jobs, fostering efficient </a:t>
            </a:r>
            <a:r>
              <a:rPr lang="en" sz="1800"/>
              <a:t>employment</a:t>
            </a:r>
            <a:r>
              <a:rPr lang="en" sz="1800"/>
              <a:t> and career development?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t>Abstract</a:t>
            </a:r>
            <a:r>
              <a:rPr lang="en" sz="2800"/>
              <a:t>:</a:t>
            </a:r>
            <a:endParaRPr sz="2800"/>
          </a:p>
        </p:txBody>
      </p:sp>
      <p:sp>
        <p:nvSpPr>
          <p:cNvPr id="80" name="Google Shape;80;p15"/>
          <p:cNvSpPr txBox="1"/>
          <p:nvPr/>
        </p:nvSpPr>
        <p:spPr>
          <a:xfrm>
            <a:off x="3680750" y="630900"/>
            <a:ext cx="4674600" cy="38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In the dynamic realm of corporate world, characterized by both competition and collaboration, the process of hiring has perpetually been discerning, presenting formidable obstacles for novices or recent graduates endeavoring to penetrate the professional arena. A newbie finds it so difficult to step in which is why we have a job recommender system which will find them find and pave </a:t>
            </a:r>
            <a:r>
              <a:rPr lang="en" sz="1800">
                <a:solidFill>
                  <a:schemeClr val="lt2"/>
                </a:solidFill>
                <a:latin typeface="Roboto"/>
                <a:ea typeface="Roboto"/>
                <a:cs typeface="Roboto"/>
                <a:sym typeface="Roboto"/>
              </a:rPr>
              <a:t>their</a:t>
            </a:r>
            <a:r>
              <a:rPr lang="en" sz="1800">
                <a:solidFill>
                  <a:schemeClr val="lt2"/>
                </a:solidFill>
                <a:latin typeface="Roboto"/>
                <a:ea typeface="Roboto"/>
                <a:cs typeface="Roboto"/>
                <a:sym typeface="Roboto"/>
              </a:rPr>
              <a:t> path into their desired job role using collaborative filtering and content filtering integrated with machine learning NLP concepts.</a:t>
            </a:r>
            <a:endParaRPr sz="1800">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descr="Closeup from the side of a hand pushing a knob on an audio mixer" id="85" name="Google Shape;85;p16"/>
          <p:cNvPicPr preferRelativeResize="0"/>
          <p:nvPr/>
        </p:nvPicPr>
        <p:blipFill rotWithShape="1">
          <a:blip r:embed="rId3">
            <a:alphaModFix/>
          </a:blip>
          <a:srcRect b="15419" l="7506" r="42247" t="0"/>
          <a:stretch/>
        </p:blipFill>
        <p:spPr>
          <a:xfrm>
            <a:off x="-9150" y="0"/>
            <a:ext cx="4594498" cy="5143501"/>
          </a:xfrm>
          <a:prstGeom prst="rect">
            <a:avLst/>
          </a:prstGeom>
          <a:noFill/>
          <a:ln>
            <a:noFill/>
          </a:ln>
        </p:spPr>
      </p:pic>
      <p:sp>
        <p:nvSpPr>
          <p:cNvPr id="86" name="Google Shape;86;p16"/>
          <p:cNvSpPr txBox="1"/>
          <p:nvPr>
            <p:ph type="title"/>
          </p:nvPr>
        </p:nvSpPr>
        <p:spPr>
          <a:xfrm>
            <a:off x="265500" y="1830600"/>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The solution</a:t>
            </a:r>
            <a:endParaRPr>
              <a:solidFill>
                <a:schemeClr val="lt1"/>
              </a:solidFill>
            </a:endParaRPr>
          </a:p>
        </p:txBody>
      </p:sp>
      <p:sp>
        <p:nvSpPr>
          <p:cNvPr id="87" name="Google Shape;87;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t>User Profile Creation</a:t>
            </a:r>
            <a:endParaRPr sz="2400"/>
          </a:p>
          <a:p>
            <a:pPr indent="-381000" lvl="0" marL="457200" rtl="0" algn="l">
              <a:spcBef>
                <a:spcPts val="0"/>
              </a:spcBef>
              <a:spcAft>
                <a:spcPts val="0"/>
              </a:spcAft>
              <a:buSzPts val="2400"/>
              <a:buChar char="●"/>
            </a:pPr>
            <a:r>
              <a:rPr lang="en" sz="2400"/>
              <a:t>Skill Scraping and Analysis</a:t>
            </a:r>
            <a:endParaRPr sz="2400"/>
          </a:p>
          <a:p>
            <a:pPr indent="-381000" lvl="0" marL="457200" rtl="0" algn="l">
              <a:spcBef>
                <a:spcPts val="0"/>
              </a:spcBef>
              <a:spcAft>
                <a:spcPts val="0"/>
              </a:spcAft>
              <a:buSzPts val="2400"/>
              <a:buChar char="●"/>
            </a:pPr>
            <a:r>
              <a:rPr lang="en" sz="2400"/>
              <a:t>Job Matching Algorithm</a:t>
            </a:r>
            <a:endParaRPr sz="2400"/>
          </a:p>
          <a:p>
            <a:pPr indent="-381000" lvl="0" marL="457200" rtl="0" algn="l">
              <a:spcBef>
                <a:spcPts val="0"/>
              </a:spcBef>
              <a:spcAft>
                <a:spcPts val="0"/>
              </a:spcAft>
              <a:buSzPts val="2400"/>
              <a:buChar char="●"/>
            </a:pPr>
            <a:r>
              <a:rPr lang="en" sz="2400"/>
              <a:t>Integration with External Databases and provide user jobs he is </a:t>
            </a:r>
            <a:r>
              <a:rPr lang="en" sz="2400"/>
              <a:t>eligible</a:t>
            </a:r>
            <a:r>
              <a:rPr lang="en" sz="2400"/>
              <a:t> for or needs to develop.</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09450" y="6174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used &amp; How it works ?</a:t>
            </a:r>
            <a:endParaRPr/>
          </a:p>
        </p:txBody>
      </p:sp>
      <p:sp>
        <p:nvSpPr>
          <p:cNvPr id="93" name="Google Shape;93;p17"/>
          <p:cNvSpPr txBox="1"/>
          <p:nvPr>
            <p:ph type="title"/>
          </p:nvPr>
        </p:nvSpPr>
        <p:spPr>
          <a:xfrm>
            <a:off x="550432" y="2053100"/>
            <a:ext cx="45948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rPr>
              <a:t>Step 1: Know about User</a:t>
            </a:r>
            <a:endParaRPr sz="1700">
              <a:solidFill>
                <a:schemeClr val="dk1"/>
              </a:solidFill>
            </a:endParaRPr>
          </a:p>
        </p:txBody>
      </p:sp>
      <p:cxnSp>
        <p:nvCxnSpPr>
          <p:cNvPr id="94" name="Google Shape;94;p17"/>
          <p:cNvCxnSpPr/>
          <p:nvPr/>
        </p:nvCxnSpPr>
        <p:spPr>
          <a:xfrm>
            <a:off x="5553788" y="2421225"/>
            <a:ext cx="0" cy="1038600"/>
          </a:xfrm>
          <a:prstGeom prst="straightConnector1">
            <a:avLst/>
          </a:prstGeom>
          <a:noFill/>
          <a:ln cap="flat" cmpd="sng" w="9525">
            <a:solidFill>
              <a:srgbClr val="B7B7B7"/>
            </a:solidFill>
            <a:prstDash val="solid"/>
            <a:round/>
            <a:headEnd len="med" w="med" type="none"/>
            <a:tailEnd len="med" w="med" type="none"/>
          </a:ln>
        </p:spPr>
      </p:cxnSp>
      <p:sp>
        <p:nvSpPr>
          <p:cNvPr id="95" name="Google Shape;95;p17"/>
          <p:cNvSpPr txBox="1"/>
          <p:nvPr>
            <p:ph type="title"/>
          </p:nvPr>
        </p:nvSpPr>
        <p:spPr>
          <a:xfrm>
            <a:off x="5145214" y="2029125"/>
            <a:ext cx="3548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rPr>
              <a:t>Step 2: User details</a:t>
            </a:r>
            <a:endParaRPr sz="1700">
              <a:solidFill>
                <a:schemeClr val="dk1"/>
              </a:solidFill>
            </a:endParaRPr>
          </a:p>
        </p:txBody>
      </p:sp>
      <p:sp>
        <p:nvSpPr>
          <p:cNvPr id="96" name="Google Shape;96;p17"/>
          <p:cNvSpPr txBox="1"/>
          <p:nvPr>
            <p:ph type="title"/>
          </p:nvPr>
        </p:nvSpPr>
        <p:spPr>
          <a:xfrm>
            <a:off x="6717462" y="617445"/>
            <a:ext cx="18141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rPr>
              <a:t>Step 3</a:t>
            </a:r>
            <a:endParaRPr sz="1700">
              <a:solidFill>
                <a:schemeClr val="dk1"/>
              </a:solidFill>
            </a:endParaRPr>
          </a:p>
        </p:txBody>
      </p:sp>
      <p:cxnSp>
        <p:nvCxnSpPr>
          <p:cNvPr id="97" name="Google Shape;97;p17"/>
          <p:cNvCxnSpPr/>
          <p:nvPr/>
        </p:nvCxnSpPr>
        <p:spPr>
          <a:xfrm flipH="1" rot="10800000">
            <a:off x="2252700" y="3305600"/>
            <a:ext cx="957900" cy="31920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7"/>
          <p:cNvSpPr txBox="1"/>
          <p:nvPr/>
        </p:nvSpPr>
        <p:spPr>
          <a:xfrm>
            <a:off x="2874875" y="2770525"/>
            <a:ext cx="13125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Via forms</a:t>
            </a:r>
            <a:endParaRPr sz="1800">
              <a:solidFill>
                <a:schemeClr val="lt2"/>
              </a:solidFill>
              <a:latin typeface="Roboto"/>
              <a:ea typeface="Roboto"/>
              <a:cs typeface="Roboto"/>
              <a:sym typeface="Roboto"/>
            </a:endParaRPr>
          </a:p>
        </p:txBody>
      </p:sp>
      <p:pic>
        <p:nvPicPr>
          <p:cNvPr id="99" name="Google Shape;99;p17"/>
          <p:cNvPicPr preferRelativeResize="0"/>
          <p:nvPr/>
        </p:nvPicPr>
        <p:blipFill>
          <a:blip r:embed="rId3">
            <a:alphaModFix/>
          </a:blip>
          <a:stretch>
            <a:fillRect/>
          </a:stretch>
        </p:blipFill>
        <p:spPr>
          <a:xfrm>
            <a:off x="4742972" y="2421225"/>
            <a:ext cx="3395351" cy="2407150"/>
          </a:xfrm>
          <a:prstGeom prst="rect">
            <a:avLst/>
          </a:prstGeom>
          <a:noFill/>
          <a:ln>
            <a:noFill/>
          </a:ln>
        </p:spPr>
      </p:pic>
      <p:cxnSp>
        <p:nvCxnSpPr>
          <p:cNvPr id="100" name="Google Shape;100;p17"/>
          <p:cNvCxnSpPr>
            <a:stCxn id="99" idx="1"/>
          </p:cNvCxnSpPr>
          <p:nvPr/>
        </p:nvCxnSpPr>
        <p:spPr>
          <a:xfrm flipH="1">
            <a:off x="4032572" y="3624800"/>
            <a:ext cx="710400" cy="457800"/>
          </a:xfrm>
          <a:prstGeom prst="straightConnector1">
            <a:avLst/>
          </a:prstGeom>
          <a:noFill/>
          <a:ln cap="flat" cmpd="sng" w="9525">
            <a:solidFill>
              <a:schemeClr val="dk2"/>
            </a:solidFill>
            <a:prstDash val="solid"/>
            <a:round/>
            <a:headEnd len="med" w="med" type="none"/>
            <a:tailEnd len="med" w="med" type="triangle"/>
          </a:ln>
        </p:spPr>
      </p:cxnSp>
      <p:sp>
        <p:nvSpPr>
          <p:cNvPr id="101" name="Google Shape;101;p17"/>
          <p:cNvSpPr txBox="1"/>
          <p:nvPr/>
        </p:nvSpPr>
        <p:spPr>
          <a:xfrm>
            <a:off x="2702975" y="4082600"/>
            <a:ext cx="1656300" cy="7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Present in UI</a:t>
            </a:r>
            <a:endParaRPr sz="1800">
              <a:solidFill>
                <a:schemeClr val="lt2"/>
              </a:solidFill>
              <a:latin typeface="Roboto"/>
              <a:ea typeface="Roboto"/>
              <a:cs typeface="Roboto"/>
              <a:sym typeface="Roboto"/>
            </a:endParaRPr>
          </a:p>
        </p:txBody>
      </p:sp>
      <p:pic>
        <p:nvPicPr>
          <p:cNvPr id="102" name="Google Shape;102;p17"/>
          <p:cNvPicPr preferRelativeResize="0"/>
          <p:nvPr/>
        </p:nvPicPr>
        <p:blipFill>
          <a:blip r:embed="rId4">
            <a:alphaModFix/>
          </a:blip>
          <a:stretch>
            <a:fillRect/>
          </a:stretch>
        </p:blipFill>
        <p:spPr>
          <a:xfrm>
            <a:off x="309450" y="2758075"/>
            <a:ext cx="2395700" cy="173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it works ?</a:t>
            </a:r>
            <a:endParaRPr/>
          </a:p>
        </p:txBody>
      </p:sp>
      <p:cxnSp>
        <p:nvCxnSpPr>
          <p:cNvPr id="108" name="Google Shape;108;p18"/>
          <p:cNvCxnSpPr/>
          <p:nvPr/>
        </p:nvCxnSpPr>
        <p:spPr>
          <a:xfrm>
            <a:off x="929038" y="2507950"/>
            <a:ext cx="0" cy="1038600"/>
          </a:xfrm>
          <a:prstGeom prst="straightConnector1">
            <a:avLst/>
          </a:prstGeom>
          <a:noFill/>
          <a:ln cap="flat" cmpd="sng" w="9525">
            <a:solidFill>
              <a:srgbClr val="B7B7B7"/>
            </a:solidFill>
            <a:prstDash val="solid"/>
            <a:round/>
            <a:headEnd len="med" w="med" type="none"/>
            <a:tailEnd len="med" w="med" type="none"/>
          </a:ln>
        </p:spPr>
      </p:cxnSp>
      <p:sp>
        <p:nvSpPr>
          <p:cNvPr id="109" name="Google Shape;109;p18"/>
          <p:cNvSpPr txBox="1"/>
          <p:nvPr>
            <p:ph type="title"/>
          </p:nvPr>
        </p:nvSpPr>
        <p:spPr>
          <a:xfrm>
            <a:off x="550432" y="2053100"/>
            <a:ext cx="45948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rPr>
              <a:t>Step 3: Pre-Stored data set</a:t>
            </a:r>
            <a:endParaRPr sz="1700">
              <a:solidFill>
                <a:schemeClr val="dk1"/>
              </a:solidFill>
            </a:endParaRPr>
          </a:p>
        </p:txBody>
      </p:sp>
      <p:sp>
        <p:nvSpPr>
          <p:cNvPr id="110" name="Google Shape;110;p18"/>
          <p:cNvSpPr txBox="1"/>
          <p:nvPr>
            <p:ph type="title"/>
          </p:nvPr>
        </p:nvSpPr>
        <p:spPr>
          <a:xfrm>
            <a:off x="5145214" y="2029125"/>
            <a:ext cx="3548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rPr>
              <a:t>Step 4: Use “Stopword” to fetch only meaningful data ”NLP Conceots”</a:t>
            </a:r>
            <a:endParaRPr sz="1700">
              <a:solidFill>
                <a:schemeClr val="dk1"/>
              </a:solidFill>
            </a:endParaRPr>
          </a:p>
        </p:txBody>
      </p:sp>
      <p:sp>
        <p:nvSpPr>
          <p:cNvPr id="111" name="Google Shape;111;p18"/>
          <p:cNvSpPr txBox="1"/>
          <p:nvPr>
            <p:ph type="title"/>
          </p:nvPr>
        </p:nvSpPr>
        <p:spPr>
          <a:xfrm>
            <a:off x="6717462" y="617445"/>
            <a:ext cx="18141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1"/>
                </a:solidFill>
              </a:rPr>
              <a:t>Step 3</a:t>
            </a:r>
            <a:endParaRPr sz="1700">
              <a:solidFill>
                <a:schemeClr val="dk1"/>
              </a:solidFill>
            </a:endParaRPr>
          </a:p>
        </p:txBody>
      </p:sp>
      <p:cxnSp>
        <p:nvCxnSpPr>
          <p:cNvPr id="112" name="Google Shape;112;p18"/>
          <p:cNvCxnSpPr/>
          <p:nvPr/>
        </p:nvCxnSpPr>
        <p:spPr>
          <a:xfrm>
            <a:off x="1555313" y="2507950"/>
            <a:ext cx="0" cy="1038600"/>
          </a:xfrm>
          <a:prstGeom prst="straightConnector1">
            <a:avLst/>
          </a:prstGeom>
          <a:noFill/>
          <a:ln cap="flat" cmpd="sng" w="9525">
            <a:solidFill>
              <a:srgbClr val="B7B7B7"/>
            </a:solidFill>
            <a:prstDash val="solid"/>
            <a:round/>
            <a:headEnd len="med" w="med" type="none"/>
            <a:tailEnd len="med" w="med" type="none"/>
          </a:ln>
        </p:spPr>
      </p:cxnSp>
      <p:pic>
        <p:nvPicPr>
          <p:cNvPr id="113" name="Google Shape;113;p18"/>
          <p:cNvPicPr preferRelativeResize="0"/>
          <p:nvPr/>
        </p:nvPicPr>
        <p:blipFill rotWithShape="1">
          <a:blip r:embed="rId3">
            <a:alphaModFix/>
          </a:blip>
          <a:srcRect b="0" l="3854" r="9143" t="0"/>
          <a:stretch/>
        </p:blipFill>
        <p:spPr>
          <a:xfrm>
            <a:off x="556900" y="2589875"/>
            <a:ext cx="4278875" cy="1457125"/>
          </a:xfrm>
          <a:prstGeom prst="rect">
            <a:avLst/>
          </a:prstGeom>
          <a:noFill/>
          <a:ln>
            <a:noFill/>
          </a:ln>
        </p:spPr>
      </p:pic>
      <p:cxnSp>
        <p:nvCxnSpPr>
          <p:cNvPr id="114" name="Google Shape;114;p18"/>
          <p:cNvCxnSpPr/>
          <p:nvPr/>
        </p:nvCxnSpPr>
        <p:spPr>
          <a:xfrm>
            <a:off x="1590050" y="3211975"/>
            <a:ext cx="603000" cy="10818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8"/>
          <p:cNvSpPr txBox="1"/>
          <p:nvPr/>
        </p:nvSpPr>
        <p:spPr>
          <a:xfrm>
            <a:off x="1590050" y="4293775"/>
            <a:ext cx="3548700" cy="3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To compare with pre-stored job skills and position present</a:t>
            </a:r>
            <a:endParaRPr sz="1800">
              <a:solidFill>
                <a:schemeClr val="lt2"/>
              </a:solidFill>
              <a:latin typeface="Roboto"/>
              <a:ea typeface="Roboto"/>
              <a:cs typeface="Roboto"/>
              <a:sym typeface="Roboto"/>
            </a:endParaRPr>
          </a:p>
        </p:txBody>
      </p:sp>
      <p:pic>
        <p:nvPicPr>
          <p:cNvPr id="116" name="Google Shape;116;p18"/>
          <p:cNvPicPr preferRelativeResize="0"/>
          <p:nvPr/>
        </p:nvPicPr>
        <p:blipFill>
          <a:blip r:embed="rId4">
            <a:alphaModFix/>
          </a:blip>
          <a:stretch>
            <a:fillRect/>
          </a:stretch>
        </p:blipFill>
        <p:spPr>
          <a:xfrm>
            <a:off x="5291150" y="2597600"/>
            <a:ext cx="3700450" cy="20044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560625" y="11337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it works ?</a:t>
            </a:r>
            <a:endParaRPr/>
          </a:p>
          <a:p>
            <a:pPr indent="0" lvl="0" marL="0" rtl="0" algn="l">
              <a:spcBef>
                <a:spcPts val="400"/>
              </a:spcBef>
              <a:spcAft>
                <a:spcPts val="400"/>
              </a:spcAft>
              <a:buNone/>
            </a:pPr>
            <a:r>
              <a:t/>
            </a:r>
            <a:endParaRPr/>
          </a:p>
        </p:txBody>
      </p:sp>
      <p:sp>
        <p:nvSpPr>
          <p:cNvPr id="122" name="Google Shape;122;p19"/>
          <p:cNvSpPr txBox="1"/>
          <p:nvPr/>
        </p:nvSpPr>
        <p:spPr>
          <a:xfrm>
            <a:off x="460950" y="1901450"/>
            <a:ext cx="3772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Step 5: To compare and filter out</a:t>
            </a:r>
            <a:endParaRPr/>
          </a:p>
        </p:txBody>
      </p:sp>
      <p:pic>
        <p:nvPicPr>
          <p:cNvPr id="123" name="Google Shape;123;p19"/>
          <p:cNvPicPr preferRelativeResize="0"/>
          <p:nvPr/>
        </p:nvPicPr>
        <p:blipFill>
          <a:blip r:embed="rId3">
            <a:alphaModFix/>
          </a:blip>
          <a:stretch>
            <a:fillRect/>
          </a:stretch>
        </p:blipFill>
        <p:spPr>
          <a:xfrm>
            <a:off x="560625" y="2347850"/>
            <a:ext cx="4694950" cy="1893900"/>
          </a:xfrm>
          <a:prstGeom prst="rect">
            <a:avLst/>
          </a:prstGeom>
          <a:noFill/>
          <a:ln>
            <a:noFill/>
          </a:ln>
        </p:spPr>
      </p:pic>
      <p:cxnSp>
        <p:nvCxnSpPr>
          <p:cNvPr id="124" name="Google Shape;124;p19"/>
          <p:cNvCxnSpPr>
            <a:stCxn id="123" idx="3"/>
          </p:cNvCxnSpPr>
          <p:nvPr/>
        </p:nvCxnSpPr>
        <p:spPr>
          <a:xfrm flipH="1" rot="10800000">
            <a:off x="5255575" y="2725400"/>
            <a:ext cx="830700" cy="5694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19"/>
          <p:cNvSpPr txBox="1"/>
          <p:nvPr/>
        </p:nvSpPr>
        <p:spPr>
          <a:xfrm>
            <a:off x="6183300" y="2412150"/>
            <a:ext cx="2848800" cy="21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By using Tfidvectorize and cosine_similarity compare and filter out.</a:t>
            </a:r>
            <a:endParaRPr sz="1800">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560625" y="11337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it works ?</a:t>
            </a:r>
            <a:endParaRPr/>
          </a:p>
          <a:p>
            <a:pPr indent="0" lvl="0" marL="0" rtl="0" algn="l">
              <a:spcBef>
                <a:spcPts val="400"/>
              </a:spcBef>
              <a:spcAft>
                <a:spcPts val="400"/>
              </a:spcAft>
              <a:buNone/>
            </a:pPr>
            <a:r>
              <a:t/>
            </a:r>
            <a:endParaRPr/>
          </a:p>
        </p:txBody>
      </p:sp>
      <p:sp>
        <p:nvSpPr>
          <p:cNvPr id="131" name="Google Shape;131;p20"/>
          <p:cNvSpPr txBox="1"/>
          <p:nvPr/>
        </p:nvSpPr>
        <p:spPr>
          <a:xfrm>
            <a:off x="460950" y="1901450"/>
            <a:ext cx="7860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Step 5: Provide the list of roles user is eligible for</a:t>
            </a:r>
            <a:endParaRPr/>
          </a:p>
        </p:txBody>
      </p:sp>
      <p:cxnSp>
        <p:nvCxnSpPr>
          <p:cNvPr id="132" name="Google Shape;132;p20"/>
          <p:cNvCxnSpPr/>
          <p:nvPr/>
        </p:nvCxnSpPr>
        <p:spPr>
          <a:xfrm flipH="1" rot="10800000">
            <a:off x="4572000" y="2739425"/>
            <a:ext cx="830700" cy="5694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0"/>
          <p:cNvSpPr txBox="1"/>
          <p:nvPr/>
        </p:nvSpPr>
        <p:spPr>
          <a:xfrm>
            <a:off x="5342850" y="2412150"/>
            <a:ext cx="2848800" cy="21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User can get the roles his resume has chances of getting selected.</a:t>
            </a:r>
            <a:endParaRPr sz="1800">
              <a:solidFill>
                <a:schemeClr val="lt2"/>
              </a:solidFill>
              <a:latin typeface="Roboto"/>
              <a:ea typeface="Roboto"/>
              <a:cs typeface="Roboto"/>
              <a:sym typeface="Roboto"/>
            </a:endParaRPr>
          </a:p>
        </p:txBody>
      </p:sp>
      <p:pic>
        <p:nvPicPr>
          <p:cNvPr id="134" name="Google Shape;134;p20"/>
          <p:cNvPicPr preferRelativeResize="0"/>
          <p:nvPr/>
        </p:nvPicPr>
        <p:blipFill>
          <a:blip r:embed="rId3">
            <a:alphaModFix/>
          </a:blip>
          <a:stretch>
            <a:fillRect/>
          </a:stretch>
        </p:blipFill>
        <p:spPr>
          <a:xfrm>
            <a:off x="1819275" y="2330550"/>
            <a:ext cx="2752725" cy="236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50525" y="745300"/>
            <a:ext cx="8222100" cy="112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Architecture Diagram</a:t>
            </a:r>
            <a:endParaRPr/>
          </a:p>
          <a:p>
            <a:pPr indent="0" lvl="0" marL="0" rtl="0" algn="l">
              <a:spcBef>
                <a:spcPts val="400"/>
              </a:spcBef>
              <a:spcAft>
                <a:spcPts val="400"/>
              </a:spcAft>
              <a:buNone/>
            </a:pPr>
            <a:r>
              <a:t/>
            </a:r>
            <a:endParaRPr/>
          </a:p>
        </p:txBody>
      </p:sp>
      <p:pic>
        <p:nvPicPr>
          <p:cNvPr id="140" name="Google Shape;140;p21"/>
          <p:cNvPicPr preferRelativeResize="0"/>
          <p:nvPr/>
        </p:nvPicPr>
        <p:blipFill>
          <a:blip r:embed="rId3">
            <a:alphaModFix/>
          </a:blip>
          <a:stretch>
            <a:fillRect/>
          </a:stretch>
        </p:blipFill>
        <p:spPr>
          <a:xfrm>
            <a:off x="1258975" y="1451700"/>
            <a:ext cx="5982912" cy="2965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