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 id="268" r:id="rId14"/>
    <p:sldId id="269" r:id="rId15"/>
    <p:sldId id="270" r:id="rId16"/>
    <p:sldId id="271" r:id="rId17"/>
    <p:sldId id="272" r:id="rId18"/>
    <p:sldId id="274" r:id="rId19"/>
    <p:sldId id="275" r:id="rId20"/>
    <p:sldId id="276" r:id="rId21"/>
    <p:sldId id="273"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KESH KC" userId="df5499a37cae8259" providerId="LiveId" clId="{72544790-6471-445F-8FDB-C7F7A0287352}"/>
    <pc:docChg chg="modSld modMainMaster">
      <pc:chgData name="RAKESH KC" userId="df5499a37cae8259" providerId="LiveId" clId="{72544790-6471-445F-8FDB-C7F7A0287352}" dt="2023-05-20T10:27:24.631" v="6" actId="1076"/>
      <pc:docMkLst>
        <pc:docMk/>
      </pc:docMkLst>
      <pc:sldChg chg="setBg">
        <pc:chgData name="RAKESH KC" userId="df5499a37cae8259" providerId="LiveId" clId="{72544790-6471-445F-8FDB-C7F7A0287352}" dt="2023-05-20T10:26:43.751" v="3"/>
        <pc:sldMkLst>
          <pc:docMk/>
          <pc:sldMk cId="3773053427" sldId="256"/>
        </pc:sldMkLst>
      </pc:sldChg>
      <pc:sldChg chg="modSp mod">
        <pc:chgData name="RAKESH KC" userId="df5499a37cae8259" providerId="LiveId" clId="{72544790-6471-445F-8FDB-C7F7A0287352}" dt="2023-05-20T10:27:24.631" v="6" actId="1076"/>
        <pc:sldMkLst>
          <pc:docMk/>
          <pc:sldMk cId="3039756318" sldId="257"/>
        </pc:sldMkLst>
        <pc:spChg chg="mod">
          <ac:chgData name="RAKESH KC" userId="df5499a37cae8259" providerId="LiveId" clId="{72544790-6471-445F-8FDB-C7F7A0287352}" dt="2023-05-20T10:27:24.631" v="6" actId="1076"/>
          <ac:spMkLst>
            <pc:docMk/>
            <pc:sldMk cId="3039756318" sldId="257"/>
            <ac:spMk id="2" creationId="{30D0188D-EC8B-3A42-3091-ED43978D5E14}"/>
          </ac:spMkLst>
        </pc:spChg>
      </pc:sldChg>
      <pc:sldMasterChg chg="setBg modSldLayout">
        <pc:chgData name="RAKESH KC" userId="df5499a37cae8259" providerId="LiveId" clId="{72544790-6471-445F-8FDB-C7F7A0287352}" dt="2023-05-20T10:26:43.751" v="3"/>
        <pc:sldMasterMkLst>
          <pc:docMk/>
          <pc:sldMasterMk cId="26300286" sldId="2147483648"/>
        </pc:sldMasterMkLst>
        <pc:sldLayoutChg chg="setBg">
          <pc:chgData name="RAKESH KC" userId="df5499a37cae8259" providerId="LiveId" clId="{72544790-6471-445F-8FDB-C7F7A0287352}" dt="2023-05-20T10:26:43.751" v="3"/>
          <pc:sldLayoutMkLst>
            <pc:docMk/>
            <pc:sldMasterMk cId="26300286" sldId="2147483648"/>
            <pc:sldLayoutMk cId="236307080" sldId="2147483649"/>
          </pc:sldLayoutMkLst>
        </pc:sldLayoutChg>
        <pc:sldLayoutChg chg="setBg">
          <pc:chgData name="RAKESH KC" userId="df5499a37cae8259" providerId="LiveId" clId="{72544790-6471-445F-8FDB-C7F7A0287352}" dt="2023-05-20T10:26:43.751" v="3"/>
          <pc:sldLayoutMkLst>
            <pc:docMk/>
            <pc:sldMasterMk cId="26300286" sldId="2147483648"/>
            <pc:sldLayoutMk cId="2550822255" sldId="2147483650"/>
          </pc:sldLayoutMkLst>
        </pc:sldLayoutChg>
        <pc:sldLayoutChg chg="setBg">
          <pc:chgData name="RAKESH KC" userId="df5499a37cae8259" providerId="LiveId" clId="{72544790-6471-445F-8FDB-C7F7A0287352}" dt="2023-05-20T10:26:43.751" v="3"/>
          <pc:sldLayoutMkLst>
            <pc:docMk/>
            <pc:sldMasterMk cId="26300286" sldId="2147483648"/>
            <pc:sldLayoutMk cId="429842469" sldId="2147483651"/>
          </pc:sldLayoutMkLst>
        </pc:sldLayoutChg>
        <pc:sldLayoutChg chg="setBg">
          <pc:chgData name="RAKESH KC" userId="df5499a37cae8259" providerId="LiveId" clId="{72544790-6471-445F-8FDB-C7F7A0287352}" dt="2023-05-20T10:26:43.751" v="3"/>
          <pc:sldLayoutMkLst>
            <pc:docMk/>
            <pc:sldMasterMk cId="26300286" sldId="2147483648"/>
            <pc:sldLayoutMk cId="415766260" sldId="2147483652"/>
          </pc:sldLayoutMkLst>
        </pc:sldLayoutChg>
        <pc:sldLayoutChg chg="setBg">
          <pc:chgData name="RAKESH KC" userId="df5499a37cae8259" providerId="LiveId" clId="{72544790-6471-445F-8FDB-C7F7A0287352}" dt="2023-05-20T10:26:43.751" v="3"/>
          <pc:sldLayoutMkLst>
            <pc:docMk/>
            <pc:sldMasterMk cId="26300286" sldId="2147483648"/>
            <pc:sldLayoutMk cId="2773957261" sldId="2147483653"/>
          </pc:sldLayoutMkLst>
        </pc:sldLayoutChg>
        <pc:sldLayoutChg chg="setBg">
          <pc:chgData name="RAKESH KC" userId="df5499a37cae8259" providerId="LiveId" clId="{72544790-6471-445F-8FDB-C7F7A0287352}" dt="2023-05-20T10:26:43.751" v="3"/>
          <pc:sldLayoutMkLst>
            <pc:docMk/>
            <pc:sldMasterMk cId="26300286" sldId="2147483648"/>
            <pc:sldLayoutMk cId="4096515537" sldId="2147483654"/>
          </pc:sldLayoutMkLst>
        </pc:sldLayoutChg>
        <pc:sldLayoutChg chg="setBg">
          <pc:chgData name="RAKESH KC" userId="df5499a37cae8259" providerId="LiveId" clId="{72544790-6471-445F-8FDB-C7F7A0287352}" dt="2023-05-20T10:26:43.751" v="3"/>
          <pc:sldLayoutMkLst>
            <pc:docMk/>
            <pc:sldMasterMk cId="26300286" sldId="2147483648"/>
            <pc:sldLayoutMk cId="2118120349" sldId="2147483655"/>
          </pc:sldLayoutMkLst>
        </pc:sldLayoutChg>
        <pc:sldLayoutChg chg="setBg">
          <pc:chgData name="RAKESH KC" userId="df5499a37cae8259" providerId="LiveId" clId="{72544790-6471-445F-8FDB-C7F7A0287352}" dt="2023-05-20T10:26:43.751" v="3"/>
          <pc:sldLayoutMkLst>
            <pc:docMk/>
            <pc:sldMasterMk cId="26300286" sldId="2147483648"/>
            <pc:sldLayoutMk cId="2401381266" sldId="2147483656"/>
          </pc:sldLayoutMkLst>
        </pc:sldLayoutChg>
        <pc:sldLayoutChg chg="setBg">
          <pc:chgData name="RAKESH KC" userId="df5499a37cae8259" providerId="LiveId" clId="{72544790-6471-445F-8FDB-C7F7A0287352}" dt="2023-05-20T10:26:43.751" v="3"/>
          <pc:sldLayoutMkLst>
            <pc:docMk/>
            <pc:sldMasterMk cId="26300286" sldId="2147483648"/>
            <pc:sldLayoutMk cId="812329149" sldId="2147483657"/>
          </pc:sldLayoutMkLst>
        </pc:sldLayoutChg>
        <pc:sldLayoutChg chg="setBg">
          <pc:chgData name="RAKESH KC" userId="df5499a37cae8259" providerId="LiveId" clId="{72544790-6471-445F-8FDB-C7F7A0287352}" dt="2023-05-20T10:26:43.751" v="3"/>
          <pc:sldLayoutMkLst>
            <pc:docMk/>
            <pc:sldMasterMk cId="26300286" sldId="2147483648"/>
            <pc:sldLayoutMk cId="887624252" sldId="2147483658"/>
          </pc:sldLayoutMkLst>
        </pc:sldLayoutChg>
        <pc:sldLayoutChg chg="setBg">
          <pc:chgData name="RAKESH KC" userId="df5499a37cae8259" providerId="LiveId" clId="{72544790-6471-445F-8FDB-C7F7A0287352}" dt="2023-05-20T10:26:43.751" v="3"/>
          <pc:sldLayoutMkLst>
            <pc:docMk/>
            <pc:sldMasterMk cId="26300286" sldId="2147483648"/>
            <pc:sldLayoutMk cId="330775055"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E1E1B-8344-073A-CBED-16B48CEB92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94B516-1BAE-4387-2410-3C3D0E5DAB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651258-A57B-A533-C349-C172EB8F529F}"/>
              </a:ext>
            </a:extLst>
          </p:cNvPr>
          <p:cNvSpPr>
            <a:spLocks noGrp="1"/>
          </p:cNvSpPr>
          <p:nvPr>
            <p:ph type="dt" sz="half" idx="10"/>
          </p:nvPr>
        </p:nvSpPr>
        <p:spPr/>
        <p:txBody>
          <a:bodyPr/>
          <a:lstStyle/>
          <a:p>
            <a:fld id="{7B0C3F19-0360-43EE-87AA-E813524A14CE}" type="datetimeFigureOut">
              <a:rPr lang="en-IN" smtClean="0"/>
              <a:t>20-05-2023</a:t>
            </a:fld>
            <a:endParaRPr lang="en-IN"/>
          </a:p>
        </p:txBody>
      </p:sp>
      <p:sp>
        <p:nvSpPr>
          <p:cNvPr id="5" name="Footer Placeholder 4">
            <a:extLst>
              <a:ext uri="{FF2B5EF4-FFF2-40B4-BE49-F238E27FC236}">
                <a16:creationId xmlns:a16="http://schemas.microsoft.com/office/drawing/2014/main" id="{45F0E093-63DD-4457-D077-4B85C07A6D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7DD80A-02B0-C315-CE1B-46F17161817E}"/>
              </a:ext>
            </a:extLst>
          </p:cNvPr>
          <p:cNvSpPr>
            <a:spLocks noGrp="1"/>
          </p:cNvSpPr>
          <p:nvPr>
            <p:ph type="sldNum" sz="quarter" idx="12"/>
          </p:nvPr>
        </p:nvSpPr>
        <p:spPr/>
        <p:txBody>
          <a:bodyPr/>
          <a:lstStyle/>
          <a:p>
            <a:fld id="{862F2629-36D5-4605-9F30-3D6B749502D7}" type="slidenum">
              <a:rPr lang="en-IN" smtClean="0"/>
              <a:t>‹#›</a:t>
            </a:fld>
            <a:endParaRPr lang="en-IN"/>
          </a:p>
        </p:txBody>
      </p:sp>
    </p:spTree>
    <p:extLst>
      <p:ext uri="{BB962C8B-B14F-4D97-AF65-F5344CB8AC3E}">
        <p14:creationId xmlns:p14="http://schemas.microsoft.com/office/powerpoint/2010/main" val="236307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B1440-E914-1747-7E03-EAB90CFB85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662C9B-03F4-A45E-3B30-9A4D6B568E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740247-F572-75FB-6727-FAE61C64BA06}"/>
              </a:ext>
            </a:extLst>
          </p:cNvPr>
          <p:cNvSpPr>
            <a:spLocks noGrp="1"/>
          </p:cNvSpPr>
          <p:nvPr>
            <p:ph type="dt" sz="half" idx="10"/>
          </p:nvPr>
        </p:nvSpPr>
        <p:spPr/>
        <p:txBody>
          <a:bodyPr/>
          <a:lstStyle/>
          <a:p>
            <a:fld id="{7B0C3F19-0360-43EE-87AA-E813524A14CE}" type="datetimeFigureOut">
              <a:rPr lang="en-IN" smtClean="0"/>
              <a:t>20-05-2023</a:t>
            </a:fld>
            <a:endParaRPr lang="en-IN"/>
          </a:p>
        </p:txBody>
      </p:sp>
      <p:sp>
        <p:nvSpPr>
          <p:cNvPr id="5" name="Footer Placeholder 4">
            <a:extLst>
              <a:ext uri="{FF2B5EF4-FFF2-40B4-BE49-F238E27FC236}">
                <a16:creationId xmlns:a16="http://schemas.microsoft.com/office/drawing/2014/main" id="{429B8D7E-DB20-30E0-9E52-B1814ADF83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C8FB9C-1475-5F9A-B3EB-0E9593043529}"/>
              </a:ext>
            </a:extLst>
          </p:cNvPr>
          <p:cNvSpPr>
            <a:spLocks noGrp="1"/>
          </p:cNvSpPr>
          <p:nvPr>
            <p:ph type="sldNum" sz="quarter" idx="12"/>
          </p:nvPr>
        </p:nvSpPr>
        <p:spPr/>
        <p:txBody>
          <a:bodyPr/>
          <a:lstStyle/>
          <a:p>
            <a:fld id="{862F2629-36D5-4605-9F30-3D6B749502D7}" type="slidenum">
              <a:rPr lang="en-IN" smtClean="0"/>
              <a:t>‹#›</a:t>
            </a:fld>
            <a:endParaRPr lang="en-IN"/>
          </a:p>
        </p:txBody>
      </p:sp>
    </p:spTree>
    <p:extLst>
      <p:ext uri="{BB962C8B-B14F-4D97-AF65-F5344CB8AC3E}">
        <p14:creationId xmlns:p14="http://schemas.microsoft.com/office/powerpoint/2010/main" val="887624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8A5973-48FB-79CA-F910-0CC0824C64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BCD6B6-02F3-C2E2-91F9-98EBD87EF9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CF25A1-0993-A7E7-FAE0-8044ECB36910}"/>
              </a:ext>
            </a:extLst>
          </p:cNvPr>
          <p:cNvSpPr>
            <a:spLocks noGrp="1"/>
          </p:cNvSpPr>
          <p:nvPr>
            <p:ph type="dt" sz="half" idx="10"/>
          </p:nvPr>
        </p:nvSpPr>
        <p:spPr/>
        <p:txBody>
          <a:bodyPr/>
          <a:lstStyle/>
          <a:p>
            <a:fld id="{7B0C3F19-0360-43EE-87AA-E813524A14CE}" type="datetimeFigureOut">
              <a:rPr lang="en-IN" smtClean="0"/>
              <a:t>20-05-2023</a:t>
            </a:fld>
            <a:endParaRPr lang="en-IN"/>
          </a:p>
        </p:txBody>
      </p:sp>
      <p:sp>
        <p:nvSpPr>
          <p:cNvPr id="5" name="Footer Placeholder 4">
            <a:extLst>
              <a:ext uri="{FF2B5EF4-FFF2-40B4-BE49-F238E27FC236}">
                <a16:creationId xmlns:a16="http://schemas.microsoft.com/office/drawing/2014/main" id="{E62D723E-3572-7884-21F8-ED8C0BB084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E92AC1-2D87-3A6D-A5A5-D70E92F94CA2}"/>
              </a:ext>
            </a:extLst>
          </p:cNvPr>
          <p:cNvSpPr>
            <a:spLocks noGrp="1"/>
          </p:cNvSpPr>
          <p:nvPr>
            <p:ph type="sldNum" sz="quarter" idx="12"/>
          </p:nvPr>
        </p:nvSpPr>
        <p:spPr/>
        <p:txBody>
          <a:bodyPr/>
          <a:lstStyle/>
          <a:p>
            <a:fld id="{862F2629-36D5-4605-9F30-3D6B749502D7}" type="slidenum">
              <a:rPr lang="en-IN" smtClean="0"/>
              <a:t>‹#›</a:t>
            </a:fld>
            <a:endParaRPr lang="en-IN"/>
          </a:p>
        </p:txBody>
      </p:sp>
    </p:spTree>
    <p:extLst>
      <p:ext uri="{BB962C8B-B14F-4D97-AF65-F5344CB8AC3E}">
        <p14:creationId xmlns:p14="http://schemas.microsoft.com/office/powerpoint/2010/main" val="330775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DFEEC-03F4-9035-0861-33CDE69169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3BE619-18DA-D3E5-1664-F0316046A5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A0B412-374A-3C84-517E-B683F80D8EE2}"/>
              </a:ext>
            </a:extLst>
          </p:cNvPr>
          <p:cNvSpPr>
            <a:spLocks noGrp="1"/>
          </p:cNvSpPr>
          <p:nvPr>
            <p:ph type="dt" sz="half" idx="10"/>
          </p:nvPr>
        </p:nvSpPr>
        <p:spPr/>
        <p:txBody>
          <a:bodyPr/>
          <a:lstStyle/>
          <a:p>
            <a:fld id="{7B0C3F19-0360-43EE-87AA-E813524A14CE}" type="datetimeFigureOut">
              <a:rPr lang="en-IN" smtClean="0"/>
              <a:t>20-05-2023</a:t>
            </a:fld>
            <a:endParaRPr lang="en-IN"/>
          </a:p>
        </p:txBody>
      </p:sp>
      <p:sp>
        <p:nvSpPr>
          <p:cNvPr id="5" name="Footer Placeholder 4">
            <a:extLst>
              <a:ext uri="{FF2B5EF4-FFF2-40B4-BE49-F238E27FC236}">
                <a16:creationId xmlns:a16="http://schemas.microsoft.com/office/drawing/2014/main" id="{90C524EE-FA3D-B6DC-E3BD-F21023257F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550CED-D204-5DC6-9C0B-ADFF58F85596}"/>
              </a:ext>
            </a:extLst>
          </p:cNvPr>
          <p:cNvSpPr>
            <a:spLocks noGrp="1"/>
          </p:cNvSpPr>
          <p:nvPr>
            <p:ph type="sldNum" sz="quarter" idx="12"/>
          </p:nvPr>
        </p:nvSpPr>
        <p:spPr/>
        <p:txBody>
          <a:bodyPr/>
          <a:lstStyle/>
          <a:p>
            <a:fld id="{862F2629-36D5-4605-9F30-3D6B749502D7}" type="slidenum">
              <a:rPr lang="en-IN" smtClean="0"/>
              <a:t>‹#›</a:t>
            </a:fld>
            <a:endParaRPr lang="en-IN"/>
          </a:p>
        </p:txBody>
      </p:sp>
    </p:spTree>
    <p:extLst>
      <p:ext uri="{BB962C8B-B14F-4D97-AF65-F5344CB8AC3E}">
        <p14:creationId xmlns:p14="http://schemas.microsoft.com/office/powerpoint/2010/main" val="2550822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EBE89-0A81-1FB9-0B8D-A81CB7D87A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2D464D5-41F5-E4C7-5280-64863BBDA7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517F54-6B16-5C03-D222-6A9C318560EF}"/>
              </a:ext>
            </a:extLst>
          </p:cNvPr>
          <p:cNvSpPr>
            <a:spLocks noGrp="1"/>
          </p:cNvSpPr>
          <p:nvPr>
            <p:ph type="dt" sz="half" idx="10"/>
          </p:nvPr>
        </p:nvSpPr>
        <p:spPr/>
        <p:txBody>
          <a:bodyPr/>
          <a:lstStyle/>
          <a:p>
            <a:fld id="{7B0C3F19-0360-43EE-87AA-E813524A14CE}" type="datetimeFigureOut">
              <a:rPr lang="en-IN" smtClean="0"/>
              <a:t>20-05-2023</a:t>
            </a:fld>
            <a:endParaRPr lang="en-IN"/>
          </a:p>
        </p:txBody>
      </p:sp>
      <p:sp>
        <p:nvSpPr>
          <p:cNvPr id="5" name="Footer Placeholder 4">
            <a:extLst>
              <a:ext uri="{FF2B5EF4-FFF2-40B4-BE49-F238E27FC236}">
                <a16:creationId xmlns:a16="http://schemas.microsoft.com/office/drawing/2014/main" id="{591A0E32-D544-ED2E-9C55-E62980B70D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A9C647-F735-91C4-6CE7-B63DD2A5256B}"/>
              </a:ext>
            </a:extLst>
          </p:cNvPr>
          <p:cNvSpPr>
            <a:spLocks noGrp="1"/>
          </p:cNvSpPr>
          <p:nvPr>
            <p:ph type="sldNum" sz="quarter" idx="12"/>
          </p:nvPr>
        </p:nvSpPr>
        <p:spPr/>
        <p:txBody>
          <a:bodyPr/>
          <a:lstStyle/>
          <a:p>
            <a:fld id="{862F2629-36D5-4605-9F30-3D6B749502D7}" type="slidenum">
              <a:rPr lang="en-IN" smtClean="0"/>
              <a:t>‹#›</a:t>
            </a:fld>
            <a:endParaRPr lang="en-IN"/>
          </a:p>
        </p:txBody>
      </p:sp>
    </p:spTree>
    <p:extLst>
      <p:ext uri="{BB962C8B-B14F-4D97-AF65-F5344CB8AC3E}">
        <p14:creationId xmlns:p14="http://schemas.microsoft.com/office/powerpoint/2010/main" val="429842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C2F74-3DE8-F93F-FD18-D681FB0BB3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AB798A-62C9-C5BB-7DED-711DD042F5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0CFDD4-D7A5-7494-B4F5-6B5A11B99E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1C9B554-1B15-EBDF-67CF-F649725E55B7}"/>
              </a:ext>
            </a:extLst>
          </p:cNvPr>
          <p:cNvSpPr>
            <a:spLocks noGrp="1"/>
          </p:cNvSpPr>
          <p:nvPr>
            <p:ph type="dt" sz="half" idx="10"/>
          </p:nvPr>
        </p:nvSpPr>
        <p:spPr/>
        <p:txBody>
          <a:bodyPr/>
          <a:lstStyle/>
          <a:p>
            <a:fld id="{7B0C3F19-0360-43EE-87AA-E813524A14CE}" type="datetimeFigureOut">
              <a:rPr lang="en-IN" smtClean="0"/>
              <a:t>20-05-2023</a:t>
            </a:fld>
            <a:endParaRPr lang="en-IN"/>
          </a:p>
        </p:txBody>
      </p:sp>
      <p:sp>
        <p:nvSpPr>
          <p:cNvPr id="6" name="Footer Placeholder 5">
            <a:extLst>
              <a:ext uri="{FF2B5EF4-FFF2-40B4-BE49-F238E27FC236}">
                <a16:creationId xmlns:a16="http://schemas.microsoft.com/office/drawing/2014/main" id="{D87137D1-AD1A-2731-69C6-8AB00410C5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4A470E-34F5-57D7-ABF4-65F412254564}"/>
              </a:ext>
            </a:extLst>
          </p:cNvPr>
          <p:cNvSpPr>
            <a:spLocks noGrp="1"/>
          </p:cNvSpPr>
          <p:nvPr>
            <p:ph type="sldNum" sz="quarter" idx="12"/>
          </p:nvPr>
        </p:nvSpPr>
        <p:spPr/>
        <p:txBody>
          <a:bodyPr/>
          <a:lstStyle/>
          <a:p>
            <a:fld id="{862F2629-36D5-4605-9F30-3D6B749502D7}" type="slidenum">
              <a:rPr lang="en-IN" smtClean="0"/>
              <a:t>‹#›</a:t>
            </a:fld>
            <a:endParaRPr lang="en-IN"/>
          </a:p>
        </p:txBody>
      </p:sp>
    </p:spTree>
    <p:extLst>
      <p:ext uri="{BB962C8B-B14F-4D97-AF65-F5344CB8AC3E}">
        <p14:creationId xmlns:p14="http://schemas.microsoft.com/office/powerpoint/2010/main" val="415766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C0BE8-78E1-D96C-57F7-7624DD1D4E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785440-8B5E-F11E-4304-6B6B5DA9F6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F243C8-B844-9772-E572-1374CA7242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B612AB9-4587-25FD-F5D7-6A53950435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0D4FC8-5FAE-EA17-C3B5-862D7D74FB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DEF4250-DA20-89F0-3F4F-6FDABBCFAF97}"/>
              </a:ext>
            </a:extLst>
          </p:cNvPr>
          <p:cNvSpPr>
            <a:spLocks noGrp="1"/>
          </p:cNvSpPr>
          <p:nvPr>
            <p:ph type="dt" sz="half" idx="10"/>
          </p:nvPr>
        </p:nvSpPr>
        <p:spPr/>
        <p:txBody>
          <a:bodyPr/>
          <a:lstStyle/>
          <a:p>
            <a:fld id="{7B0C3F19-0360-43EE-87AA-E813524A14CE}" type="datetimeFigureOut">
              <a:rPr lang="en-IN" smtClean="0"/>
              <a:t>20-05-2023</a:t>
            </a:fld>
            <a:endParaRPr lang="en-IN"/>
          </a:p>
        </p:txBody>
      </p:sp>
      <p:sp>
        <p:nvSpPr>
          <p:cNvPr id="8" name="Footer Placeholder 7">
            <a:extLst>
              <a:ext uri="{FF2B5EF4-FFF2-40B4-BE49-F238E27FC236}">
                <a16:creationId xmlns:a16="http://schemas.microsoft.com/office/drawing/2014/main" id="{0A6D8DBE-923B-8B79-CA19-4FFCE529BD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18C41E4-CDED-02C0-54C2-D2C45403B308}"/>
              </a:ext>
            </a:extLst>
          </p:cNvPr>
          <p:cNvSpPr>
            <a:spLocks noGrp="1"/>
          </p:cNvSpPr>
          <p:nvPr>
            <p:ph type="sldNum" sz="quarter" idx="12"/>
          </p:nvPr>
        </p:nvSpPr>
        <p:spPr/>
        <p:txBody>
          <a:bodyPr/>
          <a:lstStyle/>
          <a:p>
            <a:fld id="{862F2629-36D5-4605-9F30-3D6B749502D7}" type="slidenum">
              <a:rPr lang="en-IN" smtClean="0"/>
              <a:t>‹#›</a:t>
            </a:fld>
            <a:endParaRPr lang="en-IN"/>
          </a:p>
        </p:txBody>
      </p:sp>
    </p:spTree>
    <p:extLst>
      <p:ext uri="{BB962C8B-B14F-4D97-AF65-F5344CB8AC3E}">
        <p14:creationId xmlns:p14="http://schemas.microsoft.com/office/powerpoint/2010/main" val="2773957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8E61B-C72E-3039-A1B0-FD2EF96855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5A1C7A9-3935-773F-5D46-4DB2EC9660A9}"/>
              </a:ext>
            </a:extLst>
          </p:cNvPr>
          <p:cNvSpPr>
            <a:spLocks noGrp="1"/>
          </p:cNvSpPr>
          <p:nvPr>
            <p:ph type="dt" sz="half" idx="10"/>
          </p:nvPr>
        </p:nvSpPr>
        <p:spPr/>
        <p:txBody>
          <a:bodyPr/>
          <a:lstStyle/>
          <a:p>
            <a:fld id="{7B0C3F19-0360-43EE-87AA-E813524A14CE}" type="datetimeFigureOut">
              <a:rPr lang="en-IN" smtClean="0"/>
              <a:t>20-05-2023</a:t>
            </a:fld>
            <a:endParaRPr lang="en-IN"/>
          </a:p>
        </p:txBody>
      </p:sp>
      <p:sp>
        <p:nvSpPr>
          <p:cNvPr id="4" name="Footer Placeholder 3">
            <a:extLst>
              <a:ext uri="{FF2B5EF4-FFF2-40B4-BE49-F238E27FC236}">
                <a16:creationId xmlns:a16="http://schemas.microsoft.com/office/drawing/2014/main" id="{5B3304C8-5EDF-2497-B098-216FA7D6E8B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1EABBF6-1438-219E-7739-7DCEE8CB8DBD}"/>
              </a:ext>
            </a:extLst>
          </p:cNvPr>
          <p:cNvSpPr>
            <a:spLocks noGrp="1"/>
          </p:cNvSpPr>
          <p:nvPr>
            <p:ph type="sldNum" sz="quarter" idx="12"/>
          </p:nvPr>
        </p:nvSpPr>
        <p:spPr/>
        <p:txBody>
          <a:bodyPr/>
          <a:lstStyle/>
          <a:p>
            <a:fld id="{862F2629-36D5-4605-9F30-3D6B749502D7}" type="slidenum">
              <a:rPr lang="en-IN" smtClean="0"/>
              <a:t>‹#›</a:t>
            </a:fld>
            <a:endParaRPr lang="en-IN"/>
          </a:p>
        </p:txBody>
      </p:sp>
    </p:spTree>
    <p:extLst>
      <p:ext uri="{BB962C8B-B14F-4D97-AF65-F5344CB8AC3E}">
        <p14:creationId xmlns:p14="http://schemas.microsoft.com/office/powerpoint/2010/main" val="4096515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F7BE7A-833E-118A-7139-7CB834372963}"/>
              </a:ext>
            </a:extLst>
          </p:cNvPr>
          <p:cNvSpPr>
            <a:spLocks noGrp="1"/>
          </p:cNvSpPr>
          <p:nvPr>
            <p:ph type="dt" sz="half" idx="10"/>
          </p:nvPr>
        </p:nvSpPr>
        <p:spPr/>
        <p:txBody>
          <a:bodyPr/>
          <a:lstStyle/>
          <a:p>
            <a:fld id="{7B0C3F19-0360-43EE-87AA-E813524A14CE}" type="datetimeFigureOut">
              <a:rPr lang="en-IN" smtClean="0"/>
              <a:t>20-05-2023</a:t>
            </a:fld>
            <a:endParaRPr lang="en-IN"/>
          </a:p>
        </p:txBody>
      </p:sp>
      <p:sp>
        <p:nvSpPr>
          <p:cNvPr id="3" name="Footer Placeholder 2">
            <a:extLst>
              <a:ext uri="{FF2B5EF4-FFF2-40B4-BE49-F238E27FC236}">
                <a16:creationId xmlns:a16="http://schemas.microsoft.com/office/drawing/2014/main" id="{84924657-4D69-8D6C-F700-6E53049B3E6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8DB192-211D-ECAC-C672-2CD1325A7650}"/>
              </a:ext>
            </a:extLst>
          </p:cNvPr>
          <p:cNvSpPr>
            <a:spLocks noGrp="1"/>
          </p:cNvSpPr>
          <p:nvPr>
            <p:ph type="sldNum" sz="quarter" idx="12"/>
          </p:nvPr>
        </p:nvSpPr>
        <p:spPr/>
        <p:txBody>
          <a:bodyPr/>
          <a:lstStyle/>
          <a:p>
            <a:fld id="{862F2629-36D5-4605-9F30-3D6B749502D7}" type="slidenum">
              <a:rPr lang="en-IN" smtClean="0"/>
              <a:t>‹#›</a:t>
            </a:fld>
            <a:endParaRPr lang="en-IN"/>
          </a:p>
        </p:txBody>
      </p:sp>
    </p:spTree>
    <p:extLst>
      <p:ext uri="{BB962C8B-B14F-4D97-AF65-F5344CB8AC3E}">
        <p14:creationId xmlns:p14="http://schemas.microsoft.com/office/powerpoint/2010/main" val="2118120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50895-0588-6900-62FA-91FCB12213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33B5820-306C-C171-5196-D8DA2987E1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0DD7953-CE5D-47AB-A8C2-DBAD7EC07E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69B2BE-987B-FF97-72AA-4666E21CD292}"/>
              </a:ext>
            </a:extLst>
          </p:cNvPr>
          <p:cNvSpPr>
            <a:spLocks noGrp="1"/>
          </p:cNvSpPr>
          <p:nvPr>
            <p:ph type="dt" sz="half" idx="10"/>
          </p:nvPr>
        </p:nvSpPr>
        <p:spPr/>
        <p:txBody>
          <a:bodyPr/>
          <a:lstStyle/>
          <a:p>
            <a:fld id="{7B0C3F19-0360-43EE-87AA-E813524A14CE}" type="datetimeFigureOut">
              <a:rPr lang="en-IN" smtClean="0"/>
              <a:t>20-05-2023</a:t>
            </a:fld>
            <a:endParaRPr lang="en-IN"/>
          </a:p>
        </p:txBody>
      </p:sp>
      <p:sp>
        <p:nvSpPr>
          <p:cNvPr id="6" name="Footer Placeholder 5">
            <a:extLst>
              <a:ext uri="{FF2B5EF4-FFF2-40B4-BE49-F238E27FC236}">
                <a16:creationId xmlns:a16="http://schemas.microsoft.com/office/drawing/2014/main" id="{36DC2A28-9DD6-9F8B-E330-A8E21E54CE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A85DB3-7BEE-FA7E-64E7-B9F2AB0F4576}"/>
              </a:ext>
            </a:extLst>
          </p:cNvPr>
          <p:cNvSpPr>
            <a:spLocks noGrp="1"/>
          </p:cNvSpPr>
          <p:nvPr>
            <p:ph type="sldNum" sz="quarter" idx="12"/>
          </p:nvPr>
        </p:nvSpPr>
        <p:spPr/>
        <p:txBody>
          <a:bodyPr/>
          <a:lstStyle/>
          <a:p>
            <a:fld id="{862F2629-36D5-4605-9F30-3D6B749502D7}" type="slidenum">
              <a:rPr lang="en-IN" smtClean="0"/>
              <a:t>‹#›</a:t>
            </a:fld>
            <a:endParaRPr lang="en-IN"/>
          </a:p>
        </p:txBody>
      </p:sp>
    </p:spTree>
    <p:extLst>
      <p:ext uri="{BB962C8B-B14F-4D97-AF65-F5344CB8AC3E}">
        <p14:creationId xmlns:p14="http://schemas.microsoft.com/office/powerpoint/2010/main" val="2401381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4602E-1EFF-0230-CE9E-E68701845F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C0C7D33-FCC6-5FA4-7915-86D6718F4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AC18FF0-D2EE-24FD-A7FF-0BBC75093D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13370B-AF48-31B8-D540-7788EDA378CE}"/>
              </a:ext>
            </a:extLst>
          </p:cNvPr>
          <p:cNvSpPr>
            <a:spLocks noGrp="1"/>
          </p:cNvSpPr>
          <p:nvPr>
            <p:ph type="dt" sz="half" idx="10"/>
          </p:nvPr>
        </p:nvSpPr>
        <p:spPr/>
        <p:txBody>
          <a:bodyPr/>
          <a:lstStyle/>
          <a:p>
            <a:fld id="{7B0C3F19-0360-43EE-87AA-E813524A14CE}" type="datetimeFigureOut">
              <a:rPr lang="en-IN" smtClean="0"/>
              <a:t>20-05-2023</a:t>
            </a:fld>
            <a:endParaRPr lang="en-IN"/>
          </a:p>
        </p:txBody>
      </p:sp>
      <p:sp>
        <p:nvSpPr>
          <p:cNvPr id="6" name="Footer Placeholder 5">
            <a:extLst>
              <a:ext uri="{FF2B5EF4-FFF2-40B4-BE49-F238E27FC236}">
                <a16:creationId xmlns:a16="http://schemas.microsoft.com/office/drawing/2014/main" id="{06B0D111-DA0F-FAB0-FCED-F2E345E7E7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A85BFF-A6AE-A9E5-74B9-D4CCEBCD5AD4}"/>
              </a:ext>
            </a:extLst>
          </p:cNvPr>
          <p:cNvSpPr>
            <a:spLocks noGrp="1"/>
          </p:cNvSpPr>
          <p:nvPr>
            <p:ph type="sldNum" sz="quarter" idx="12"/>
          </p:nvPr>
        </p:nvSpPr>
        <p:spPr/>
        <p:txBody>
          <a:bodyPr/>
          <a:lstStyle/>
          <a:p>
            <a:fld id="{862F2629-36D5-4605-9F30-3D6B749502D7}" type="slidenum">
              <a:rPr lang="en-IN" smtClean="0"/>
              <a:t>‹#›</a:t>
            </a:fld>
            <a:endParaRPr lang="en-IN"/>
          </a:p>
        </p:txBody>
      </p:sp>
    </p:spTree>
    <p:extLst>
      <p:ext uri="{BB962C8B-B14F-4D97-AF65-F5344CB8AC3E}">
        <p14:creationId xmlns:p14="http://schemas.microsoft.com/office/powerpoint/2010/main" val="81232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C18D5F-9E7B-A8E0-BDFC-B521022D80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FC2E45-F35E-F2D5-6ED2-945AA3154D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0AC6D2-4687-D42D-1B36-D7E7A04A20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0C3F19-0360-43EE-87AA-E813524A14CE}" type="datetimeFigureOut">
              <a:rPr lang="en-IN" smtClean="0"/>
              <a:t>20-05-2023</a:t>
            </a:fld>
            <a:endParaRPr lang="en-IN"/>
          </a:p>
        </p:txBody>
      </p:sp>
      <p:sp>
        <p:nvSpPr>
          <p:cNvPr id="5" name="Footer Placeholder 4">
            <a:extLst>
              <a:ext uri="{FF2B5EF4-FFF2-40B4-BE49-F238E27FC236}">
                <a16:creationId xmlns:a16="http://schemas.microsoft.com/office/drawing/2014/main" id="{1135A7AC-3512-0807-1761-1091EE2252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6EBCFD0-2C0C-D76C-5E8B-3D467A8757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2F2629-36D5-4605-9F30-3D6B749502D7}" type="slidenum">
              <a:rPr lang="en-IN" smtClean="0"/>
              <a:t>‹#›</a:t>
            </a:fld>
            <a:endParaRPr lang="en-IN"/>
          </a:p>
        </p:txBody>
      </p:sp>
    </p:spTree>
    <p:extLst>
      <p:ext uri="{BB962C8B-B14F-4D97-AF65-F5344CB8AC3E}">
        <p14:creationId xmlns:p14="http://schemas.microsoft.com/office/powerpoint/2010/main" val="2630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opencv.or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21D053-9B8D-9919-63BC-D52DEB001A97}"/>
              </a:ext>
            </a:extLst>
          </p:cNvPr>
          <p:cNvSpPr txBox="1"/>
          <p:nvPr/>
        </p:nvSpPr>
        <p:spPr>
          <a:xfrm>
            <a:off x="3253339" y="3044279"/>
            <a:ext cx="4735630" cy="76944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IN" sz="4400" b="1" dirty="0"/>
              <a:t>COMPUTER VISION </a:t>
            </a:r>
          </a:p>
        </p:txBody>
      </p:sp>
    </p:spTree>
    <p:extLst>
      <p:ext uri="{BB962C8B-B14F-4D97-AF65-F5344CB8AC3E}">
        <p14:creationId xmlns:p14="http://schemas.microsoft.com/office/powerpoint/2010/main" val="3773053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AD5F75-5667-83E2-BE0D-7478CCCC4164}"/>
              </a:ext>
            </a:extLst>
          </p:cNvPr>
          <p:cNvSpPr txBox="1"/>
          <p:nvPr/>
        </p:nvSpPr>
        <p:spPr>
          <a:xfrm>
            <a:off x="154004" y="105878"/>
            <a:ext cx="11694695" cy="7017306"/>
          </a:xfrm>
          <a:prstGeom prst="rect">
            <a:avLst/>
          </a:prstGeom>
          <a:noFill/>
        </p:spPr>
        <p:txBody>
          <a:bodyPr wrap="square" rtlCol="0">
            <a:spAutoFit/>
          </a:bodyPr>
          <a:lstStyle/>
          <a:p>
            <a:r>
              <a:rPr lang="en-IN" sz="2400" b="1" i="0" dirty="0">
                <a:solidFill>
                  <a:srgbClr val="05192D"/>
                </a:solidFill>
                <a:effectLst/>
              </a:rPr>
              <a:t>Intro to </a:t>
            </a:r>
            <a:r>
              <a:rPr lang="en-IN" sz="2400" b="1" i="0" dirty="0" err="1">
                <a:solidFill>
                  <a:srgbClr val="05192D"/>
                </a:solidFill>
                <a:effectLst/>
              </a:rPr>
              <a:t>Haar</a:t>
            </a:r>
            <a:r>
              <a:rPr lang="en-IN" sz="2400" b="1" i="0" dirty="0">
                <a:solidFill>
                  <a:srgbClr val="05192D"/>
                </a:solidFill>
                <a:effectLst/>
              </a:rPr>
              <a:t> Cascade Classifiers:</a:t>
            </a:r>
          </a:p>
          <a:p>
            <a:endParaRPr lang="en-IN" sz="2400" b="1" i="0" dirty="0">
              <a:solidFill>
                <a:srgbClr val="05192D"/>
              </a:solidFill>
              <a:effectLst/>
            </a:endParaRPr>
          </a:p>
          <a:p>
            <a:pPr marL="285750" indent="-285750" algn="just">
              <a:lnSpc>
                <a:spcPct val="200000"/>
              </a:lnSpc>
              <a:buFont typeface="Wingdings" panose="05000000000000000000" pitchFamily="2" charset="2"/>
              <a:buChar char="q"/>
            </a:pPr>
            <a:r>
              <a:rPr lang="en-US" b="0" i="0" dirty="0" err="1">
                <a:solidFill>
                  <a:srgbClr val="222222"/>
                </a:solidFill>
                <a:effectLst/>
              </a:rPr>
              <a:t>Haar</a:t>
            </a:r>
            <a:r>
              <a:rPr lang="en-US" b="0" i="0" dirty="0">
                <a:solidFill>
                  <a:srgbClr val="222222"/>
                </a:solidFill>
                <a:effectLst/>
              </a:rPr>
              <a:t> cascade is an algorithm that can detect objects in images, irrespective of their scale in image and location.</a:t>
            </a:r>
          </a:p>
          <a:p>
            <a:pPr marL="285750" indent="-285750" algn="just">
              <a:lnSpc>
                <a:spcPct val="200000"/>
              </a:lnSpc>
              <a:buFont typeface="Wingdings" panose="05000000000000000000" pitchFamily="2" charset="2"/>
              <a:buChar char="q"/>
            </a:pPr>
            <a:r>
              <a:rPr lang="en-US" b="0" i="0" dirty="0">
                <a:solidFill>
                  <a:srgbClr val="222222"/>
                </a:solidFill>
                <a:effectLst/>
              </a:rPr>
              <a:t>This algorithm is not so complex and can run in real-time. We can train a </a:t>
            </a:r>
            <a:r>
              <a:rPr lang="en-US" b="0" i="0" dirty="0" err="1">
                <a:solidFill>
                  <a:srgbClr val="222222"/>
                </a:solidFill>
                <a:effectLst/>
              </a:rPr>
              <a:t>haar</a:t>
            </a:r>
            <a:r>
              <a:rPr lang="en-US" b="0" i="0" dirty="0">
                <a:solidFill>
                  <a:srgbClr val="222222"/>
                </a:solidFill>
                <a:effectLst/>
              </a:rPr>
              <a:t>-cascade detector to detect various objects like cars, bikes, buildings, fruits, etc.</a:t>
            </a:r>
          </a:p>
          <a:p>
            <a:pPr marL="285750" indent="-285750" algn="just">
              <a:lnSpc>
                <a:spcPct val="200000"/>
              </a:lnSpc>
              <a:buFont typeface="Wingdings" panose="05000000000000000000" pitchFamily="2" charset="2"/>
              <a:buChar char="q"/>
            </a:pPr>
            <a:r>
              <a:rPr lang="en-US" b="0" i="0" dirty="0" err="1">
                <a:solidFill>
                  <a:srgbClr val="222222"/>
                </a:solidFill>
                <a:effectLst/>
              </a:rPr>
              <a:t>Haar</a:t>
            </a:r>
            <a:r>
              <a:rPr lang="en-US" b="0" i="0" dirty="0">
                <a:solidFill>
                  <a:srgbClr val="222222"/>
                </a:solidFill>
                <a:effectLst/>
              </a:rPr>
              <a:t> cascade uses the cascading window, and it tries to compute features in every window and classify whether it could be an object. </a:t>
            </a:r>
          </a:p>
          <a:p>
            <a:pPr marL="742950" lvl="1" indent="-285750" algn="just">
              <a:lnSpc>
                <a:spcPct val="150000"/>
              </a:lnSpc>
              <a:buFont typeface="Wingdings" panose="05000000000000000000" pitchFamily="2" charset="2"/>
              <a:buChar char="q"/>
            </a:pPr>
            <a:r>
              <a:rPr lang="en-US" b="0" i="0" dirty="0" err="1">
                <a:solidFill>
                  <a:srgbClr val="222222"/>
                </a:solidFill>
                <a:effectLst/>
                <a:latin typeface="Lato" panose="020F0502020204030203" pitchFamily="34" charset="0"/>
              </a:rPr>
              <a:t>Haar</a:t>
            </a:r>
            <a:r>
              <a:rPr lang="en-US" b="0" i="0" dirty="0">
                <a:solidFill>
                  <a:srgbClr val="222222"/>
                </a:solidFill>
                <a:effectLst/>
                <a:latin typeface="Lato" panose="020F0502020204030203" pitchFamily="34" charset="0"/>
              </a:rPr>
              <a:t> cascade works as a classifier. It classifies positive data points → that are part of our detected object and negative data points → that don’t contain our object.</a:t>
            </a:r>
          </a:p>
          <a:p>
            <a:pPr marL="742950" lvl="1" indent="-285750" algn="just">
              <a:lnSpc>
                <a:spcPct val="150000"/>
              </a:lnSpc>
              <a:buFont typeface="Wingdings" panose="05000000000000000000" pitchFamily="2" charset="2"/>
              <a:buChar char="q"/>
            </a:pPr>
            <a:r>
              <a:rPr lang="en-US" b="0" i="0" dirty="0" err="1">
                <a:solidFill>
                  <a:srgbClr val="222222"/>
                </a:solidFill>
                <a:effectLst/>
                <a:latin typeface="Lato" panose="020F0502020204030203" pitchFamily="34" charset="0"/>
              </a:rPr>
              <a:t>Haar</a:t>
            </a:r>
            <a:r>
              <a:rPr lang="en-US" b="0" i="0" dirty="0">
                <a:solidFill>
                  <a:srgbClr val="222222"/>
                </a:solidFill>
                <a:effectLst/>
                <a:latin typeface="Lato" panose="020F0502020204030203" pitchFamily="34" charset="0"/>
              </a:rPr>
              <a:t> cascades are fast and can work well in real-time.</a:t>
            </a:r>
          </a:p>
          <a:p>
            <a:pPr marL="742950" lvl="1" indent="-285750" algn="just">
              <a:lnSpc>
                <a:spcPct val="150000"/>
              </a:lnSpc>
              <a:buFont typeface="Wingdings" panose="05000000000000000000" pitchFamily="2" charset="2"/>
              <a:buChar char="q"/>
            </a:pPr>
            <a:r>
              <a:rPr lang="en-US" b="0" i="0" dirty="0" err="1">
                <a:solidFill>
                  <a:srgbClr val="222222"/>
                </a:solidFill>
                <a:effectLst/>
                <a:latin typeface="Lato" panose="020F0502020204030203" pitchFamily="34" charset="0"/>
              </a:rPr>
              <a:t>Haar</a:t>
            </a:r>
            <a:r>
              <a:rPr lang="en-US" b="0" i="0" dirty="0">
                <a:solidFill>
                  <a:srgbClr val="222222"/>
                </a:solidFill>
                <a:effectLst/>
                <a:latin typeface="Lato" panose="020F0502020204030203" pitchFamily="34" charset="0"/>
              </a:rPr>
              <a:t> cascade is not as accurate as modern object detection techniques are.</a:t>
            </a:r>
          </a:p>
          <a:p>
            <a:pPr marL="742950" lvl="1" indent="-285750" algn="just">
              <a:lnSpc>
                <a:spcPct val="150000"/>
              </a:lnSpc>
              <a:buFont typeface="Wingdings" panose="05000000000000000000" pitchFamily="2" charset="2"/>
              <a:buChar char="q"/>
            </a:pPr>
            <a:r>
              <a:rPr lang="en-US" b="0" i="0" dirty="0" err="1">
                <a:solidFill>
                  <a:srgbClr val="222222"/>
                </a:solidFill>
                <a:effectLst/>
                <a:latin typeface="Lato" panose="020F0502020204030203" pitchFamily="34" charset="0"/>
              </a:rPr>
              <a:t>Haar</a:t>
            </a:r>
            <a:r>
              <a:rPr lang="en-US" b="0" i="0" dirty="0">
                <a:solidFill>
                  <a:srgbClr val="222222"/>
                </a:solidFill>
                <a:effectLst/>
                <a:latin typeface="Lato" panose="020F0502020204030203" pitchFamily="34" charset="0"/>
              </a:rPr>
              <a:t> cascade has a downside. It predicts many false positives.</a:t>
            </a:r>
          </a:p>
          <a:p>
            <a:pPr marL="742950" lvl="1" indent="-285750" algn="just">
              <a:lnSpc>
                <a:spcPct val="150000"/>
              </a:lnSpc>
              <a:buFont typeface="Wingdings" panose="05000000000000000000" pitchFamily="2" charset="2"/>
              <a:buChar char="q"/>
            </a:pPr>
            <a:r>
              <a:rPr lang="en-US" b="0" i="0" dirty="0">
                <a:solidFill>
                  <a:srgbClr val="222222"/>
                </a:solidFill>
                <a:effectLst/>
                <a:latin typeface="Lato" panose="020F0502020204030203" pitchFamily="34" charset="0"/>
              </a:rPr>
              <a:t>Simple to implement, less computing power required.</a:t>
            </a:r>
          </a:p>
          <a:p>
            <a:br>
              <a:rPr lang="en-US" dirty="0"/>
            </a:br>
            <a:endParaRPr lang="en-US" b="0" i="0" dirty="0">
              <a:solidFill>
                <a:srgbClr val="222222"/>
              </a:solidFill>
              <a:effectLst/>
            </a:endParaRPr>
          </a:p>
          <a:p>
            <a:endParaRPr lang="en-IN" sz="2400" b="1" i="0" dirty="0">
              <a:solidFill>
                <a:srgbClr val="05192D"/>
              </a:solidFill>
              <a:effectLst/>
            </a:endParaRPr>
          </a:p>
        </p:txBody>
      </p:sp>
    </p:spTree>
    <p:extLst>
      <p:ext uri="{BB962C8B-B14F-4D97-AF65-F5344CB8AC3E}">
        <p14:creationId xmlns:p14="http://schemas.microsoft.com/office/powerpoint/2010/main" val="4188855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aar Cascades">
            <a:extLst>
              <a:ext uri="{FF2B5EF4-FFF2-40B4-BE49-F238E27FC236}">
                <a16:creationId xmlns:a16="http://schemas.microsoft.com/office/drawing/2014/main" id="{4091AB56-6B71-DC8F-E95F-148CB219C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990" y="492644"/>
            <a:ext cx="8178780" cy="566752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66202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FECEE9-9683-12FB-73A3-A87B9C5F56FA}"/>
              </a:ext>
            </a:extLst>
          </p:cNvPr>
          <p:cNvSpPr txBox="1"/>
          <p:nvPr/>
        </p:nvSpPr>
        <p:spPr>
          <a:xfrm>
            <a:off x="105878" y="67377"/>
            <a:ext cx="11983453" cy="6278642"/>
          </a:xfrm>
          <a:prstGeom prst="rect">
            <a:avLst/>
          </a:prstGeom>
          <a:noFill/>
        </p:spPr>
        <p:txBody>
          <a:bodyPr wrap="square" rtlCol="0">
            <a:spAutoFit/>
          </a:bodyPr>
          <a:lstStyle/>
          <a:p>
            <a:pPr algn="l"/>
            <a:r>
              <a:rPr lang="en-US" sz="2400" b="1" i="0" dirty="0">
                <a:solidFill>
                  <a:srgbClr val="222222"/>
                </a:solidFill>
                <a:effectLst/>
              </a:rPr>
              <a:t>Implementing </a:t>
            </a:r>
            <a:r>
              <a:rPr lang="en-US" sz="2400" b="1" i="0" dirty="0" err="1">
                <a:solidFill>
                  <a:srgbClr val="222222"/>
                </a:solidFill>
                <a:effectLst/>
              </a:rPr>
              <a:t>Haar</a:t>
            </a:r>
            <a:r>
              <a:rPr lang="en-US" sz="2400" b="1" i="0" dirty="0">
                <a:solidFill>
                  <a:srgbClr val="222222"/>
                </a:solidFill>
                <a:effectLst/>
              </a:rPr>
              <a:t>-cascades in OpenCV;</a:t>
            </a:r>
          </a:p>
          <a:p>
            <a:pPr algn="just"/>
            <a:r>
              <a:rPr lang="en-US" b="0" i="0" dirty="0">
                <a:solidFill>
                  <a:srgbClr val="222222"/>
                </a:solidFill>
                <a:effectLst/>
              </a:rPr>
              <a:t>If you find your target object </a:t>
            </a:r>
            <a:r>
              <a:rPr lang="en-US" b="0" i="0" dirty="0" err="1">
                <a:solidFill>
                  <a:srgbClr val="222222"/>
                </a:solidFill>
                <a:effectLst/>
              </a:rPr>
              <a:t>haar</a:t>
            </a:r>
            <a:r>
              <a:rPr lang="en-US" b="0" i="0" dirty="0">
                <a:solidFill>
                  <a:srgbClr val="222222"/>
                </a:solidFill>
                <a:effectLst/>
              </a:rPr>
              <a:t>-cascade available in the pre-trained repository provided by OpenCV, you need to download the pre-trained XML file.</a:t>
            </a:r>
          </a:p>
          <a:p>
            <a:pPr algn="just"/>
            <a:endParaRPr lang="en-US" b="0" i="0" dirty="0">
              <a:solidFill>
                <a:srgbClr val="222222"/>
              </a:solidFill>
              <a:effectLst/>
            </a:endParaRPr>
          </a:p>
          <a:p>
            <a:pPr algn="l"/>
            <a:r>
              <a:rPr lang="en-US" b="1" i="0" dirty="0">
                <a:solidFill>
                  <a:srgbClr val="222222"/>
                </a:solidFill>
                <a:effectLst/>
              </a:rPr>
              <a:t>Installing OpenCV in Python</a:t>
            </a:r>
          </a:p>
          <a:p>
            <a:br>
              <a:rPr lang="en-US" dirty="0"/>
            </a:br>
            <a:r>
              <a:rPr lang="en-US" dirty="0"/>
              <a:t>!pip install </a:t>
            </a:r>
            <a:r>
              <a:rPr lang="en-US" dirty="0" err="1"/>
              <a:t>opencv</a:t>
            </a:r>
            <a:r>
              <a:rPr lang="en-US" dirty="0"/>
              <a:t>-python</a:t>
            </a:r>
          </a:p>
          <a:p>
            <a:r>
              <a:rPr lang="en-US" dirty="0"/>
              <a:t>#---OR ---</a:t>
            </a:r>
          </a:p>
          <a:p>
            <a:r>
              <a:rPr lang="en-US" dirty="0"/>
              <a:t>!pip install </a:t>
            </a:r>
            <a:r>
              <a:rPr lang="en-US" dirty="0" err="1"/>
              <a:t>opencv</a:t>
            </a:r>
            <a:r>
              <a:rPr lang="en-US" dirty="0"/>
              <a:t>-</a:t>
            </a:r>
            <a:r>
              <a:rPr lang="en-US" dirty="0" err="1"/>
              <a:t>contrib</a:t>
            </a:r>
            <a:r>
              <a:rPr lang="en-US" dirty="0"/>
              <a:t>-python</a:t>
            </a:r>
          </a:p>
          <a:p>
            <a:endParaRPr lang="en-US" dirty="0"/>
          </a:p>
          <a:p>
            <a:endParaRPr lang="en-US" dirty="0"/>
          </a:p>
          <a:p>
            <a:r>
              <a:rPr lang="en-IN" b="1" i="0" dirty="0">
                <a:solidFill>
                  <a:srgbClr val="222222"/>
                </a:solidFill>
                <a:effectLst/>
                <a:latin typeface="Lato" panose="020F0502020204030203" pitchFamily="34" charset="0"/>
              </a:rPr>
              <a:t>Loading </a:t>
            </a:r>
            <a:r>
              <a:rPr lang="en-IN" b="1" i="0" dirty="0" err="1">
                <a:solidFill>
                  <a:srgbClr val="222222"/>
                </a:solidFill>
                <a:effectLst/>
                <a:latin typeface="Lato" panose="020F0502020204030203" pitchFamily="34" charset="0"/>
              </a:rPr>
              <a:t>Haar</a:t>
            </a:r>
            <a:r>
              <a:rPr lang="en-IN" b="1" i="0" dirty="0">
                <a:solidFill>
                  <a:srgbClr val="222222"/>
                </a:solidFill>
                <a:effectLst/>
                <a:latin typeface="Lato" panose="020F0502020204030203" pitchFamily="34" charset="0"/>
              </a:rPr>
              <a:t> Cascade in OpenCV</a:t>
            </a:r>
            <a:endParaRPr lang="en-IN" b="0" i="0" dirty="0">
              <a:solidFill>
                <a:srgbClr val="222222"/>
              </a:solidFill>
              <a:effectLst/>
              <a:latin typeface="Lato" panose="020F0502020204030203" pitchFamily="34" charset="0"/>
            </a:endParaRPr>
          </a:p>
          <a:p>
            <a:endParaRPr lang="en-IN" dirty="0"/>
          </a:p>
          <a:p>
            <a:r>
              <a:rPr lang="en-IN" dirty="0"/>
              <a:t>We can load any </a:t>
            </a:r>
            <a:r>
              <a:rPr lang="en-IN" dirty="0" err="1"/>
              <a:t>haar</a:t>
            </a:r>
            <a:r>
              <a:rPr lang="en-IN" dirty="0"/>
              <a:t>-cascade XML file using cv2.CascadeClassifier function.</a:t>
            </a:r>
          </a:p>
          <a:p>
            <a:endParaRPr lang="en-IN" b="1" dirty="0"/>
          </a:p>
          <a:p>
            <a:r>
              <a:rPr lang="en-IN" b="1" dirty="0" err="1"/>
              <a:t>face_detector</a:t>
            </a:r>
            <a:r>
              <a:rPr lang="en-IN" b="1" dirty="0"/>
              <a:t>=cv2.CascadeClassifier(‘haarcascade_frontalface_default.xml’)</a:t>
            </a:r>
          </a:p>
          <a:p>
            <a:r>
              <a:rPr lang="en-IN" b="1" dirty="0" err="1"/>
              <a:t>eye_dectector</a:t>
            </a:r>
            <a:r>
              <a:rPr lang="en-IN" b="1" dirty="0"/>
              <a:t> = cv2.CascadeClassifier(‘haarcascade_eye.xml’)</a:t>
            </a:r>
          </a:p>
          <a:p>
            <a:endParaRPr lang="en-IN" b="1" dirty="0"/>
          </a:p>
          <a:p>
            <a:r>
              <a:rPr lang="en-IN" dirty="0"/>
              <a:t>Once cascade is loaded in OpenCV, we can call the detector function.</a:t>
            </a:r>
          </a:p>
          <a:p>
            <a:endParaRPr lang="en-IN" dirty="0"/>
          </a:p>
          <a:p>
            <a:r>
              <a:rPr lang="en-IN" b="1" dirty="0"/>
              <a:t>results = </a:t>
            </a:r>
            <a:r>
              <a:rPr lang="en-IN" b="1" dirty="0" err="1"/>
              <a:t>face_detector.detectMultiScale</a:t>
            </a:r>
            <a:r>
              <a:rPr lang="en-IN" b="1" dirty="0"/>
              <a:t>(</a:t>
            </a:r>
            <a:r>
              <a:rPr lang="en-IN" b="1" dirty="0" err="1"/>
              <a:t>gray_img</a:t>
            </a:r>
            <a:r>
              <a:rPr lang="en-IN" b="1" dirty="0"/>
              <a:t>, </a:t>
            </a:r>
            <a:r>
              <a:rPr lang="en-IN" b="1" dirty="0" err="1"/>
              <a:t>scaleFactor</a:t>
            </a:r>
            <a:r>
              <a:rPr lang="en-IN" b="1" dirty="0"/>
              <a:t>=1.05,minNeighbors=5,minSize=(30, 30), flags=cv2.CASCADE_SCALE_IMAGE)</a:t>
            </a:r>
          </a:p>
        </p:txBody>
      </p:sp>
    </p:spTree>
    <p:extLst>
      <p:ext uri="{BB962C8B-B14F-4D97-AF65-F5344CB8AC3E}">
        <p14:creationId xmlns:p14="http://schemas.microsoft.com/office/powerpoint/2010/main" val="1846465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55EF7B-1D8F-551F-0CF5-0B5DAFB0D399}"/>
              </a:ext>
            </a:extLst>
          </p:cNvPr>
          <p:cNvSpPr txBox="1"/>
          <p:nvPr/>
        </p:nvSpPr>
        <p:spPr>
          <a:xfrm>
            <a:off x="134754" y="144379"/>
            <a:ext cx="11877574" cy="6924973"/>
          </a:xfrm>
          <a:prstGeom prst="rect">
            <a:avLst/>
          </a:prstGeom>
          <a:noFill/>
        </p:spPr>
        <p:txBody>
          <a:bodyPr wrap="square" rtlCol="0">
            <a:spAutoFit/>
          </a:bodyPr>
          <a:lstStyle/>
          <a:p>
            <a:r>
              <a:rPr lang="en-US" sz="2400" b="1" dirty="0"/>
              <a:t>Parameters in </a:t>
            </a:r>
            <a:r>
              <a:rPr lang="en-US" sz="2400" b="1" dirty="0" err="1"/>
              <a:t>detectMultiScale</a:t>
            </a:r>
            <a:r>
              <a:rPr lang="en-US" sz="2400" b="1" dirty="0"/>
              <a:t>:</a:t>
            </a:r>
          </a:p>
          <a:p>
            <a:endParaRPr lang="en-US" dirty="0"/>
          </a:p>
          <a:p>
            <a:pPr marL="285750" indent="-285750">
              <a:lnSpc>
                <a:spcPct val="200000"/>
              </a:lnSpc>
              <a:buFont typeface="Wingdings" panose="05000000000000000000" pitchFamily="2" charset="2"/>
              <a:buChar char="q"/>
            </a:pPr>
            <a:r>
              <a:rPr lang="en-US" dirty="0" err="1"/>
              <a:t>scaleFactor</a:t>
            </a:r>
            <a:r>
              <a:rPr lang="en-US" dirty="0"/>
              <a:t> – This tells how much the object’s size is reduced in each image.</a:t>
            </a:r>
          </a:p>
          <a:p>
            <a:pPr marL="285750" indent="-285750">
              <a:lnSpc>
                <a:spcPct val="200000"/>
              </a:lnSpc>
              <a:buFont typeface="Wingdings" panose="05000000000000000000" pitchFamily="2" charset="2"/>
              <a:buChar char="q"/>
            </a:pPr>
            <a:r>
              <a:rPr lang="en-US" dirty="0" err="1"/>
              <a:t>minNeighbors</a:t>
            </a:r>
            <a:r>
              <a:rPr lang="en-US" dirty="0"/>
              <a:t> – This parameter tells how many </a:t>
            </a:r>
            <a:r>
              <a:rPr lang="en-US" dirty="0" err="1"/>
              <a:t>neighbours</a:t>
            </a:r>
            <a:r>
              <a:rPr lang="en-US" dirty="0"/>
              <a:t> each rectangle candidate should consider.</a:t>
            </a:r>
          </a:p>
          <a:p>
            <a:pPr marL="285750" indent="-285750">
              <a:lnSpc>
                <a:spcPct val="200000"/>
              </a:lnSpc>
              <a:buFont typeface="Wingdings" panose="05000000000000000000" pitchFamily="2" charset="2"/>
              <a:buChar char="q"/>
            </a:pPr>
            <a:r>
              <a:rPr lang="en-US" dirty="0" err="1"/>
              <a:t>minSize</a:t>
            </a:r>
            <a:r>
              <a:rPr lang="en-US" dirty="0"/>
              <a:t> — This signifies the minimum possible size of an object to be detected. An object smaller than </a:t>
            </a:r>
            <a:r>
              <a:rPr lang="en-US" dirty="0" err="1"/>
              <a:t>minSize</a:t>
            </a:r>
            <a:r>
              <a:rPr lang="en-US" dirty="0"/>
              <a:t> would be ignored.</a:t>
            </a:r>
          </a:p>
          <a:p>
            <a:endParaRPr lang="en-US" dirty="0"/>
          </a:p>
          <a:p>
            <a:endParaRPr lang="en-US" dirty="0"/>
          </a:p>
          <a:p>
            <a:endParaRPr lang="en-US" dirty="0"/>
          </a:p>
          <a:p>
            <a:endParaRPr lang="en-US" dirty="0"/>
          </a:p>
          <a:p>
            <a:r>
              <a:rPr lang="en-US" b="1" dirty="0"/>
              <a:t>Note : For detection, we must pass a </a:t>
            </a:r>
            <a:r>
              <a:rPr lang="en-US" b="1" dirty="0" err="1"/>
              <a:t>gray_image</a:t>
            </a:r>
            <a:r>
              <a:rPr lang="en-US" b="1" dirty="0"/>
              <a:t> , </a:t>
            </a:r>
            <a:r>
              <a:rPr lang="en-US" b="1" dirty="0" err="1"/>
              <a:t>scaleFactor</a:t>
            </a:r>
            <a:r>
              <a:rPr lang="en-US" b="1" dirty="0"/>
              <a:t>, and </a:t>
            </a:r>
            <a:r>
              <a:rPr lang="en-US" b="1" dirty="0" err="1"/>
              <a:t>minNeighbors</a:t>
            </a:r>
            <a:r>
              <a:rPr lang="en-US" b="1" dirty="0"/>
              <a:t>. Other parameters are optional.</a:t>
            </a:r>
          </a:p>
          <a:p>
            <a:endParaRPr lang="en-US" b="1" dirty="0"/>
          </a:p>
          <a:p>
            <a:endParaRPr lang="en-US" b="1" dirty="0"/>
          </a:p>
          <a:p>
            <a:endParaRPr lang="en-US" b="1" dirty="0"/>
          </a:p>
          <a:p>
            <a:endParaRPr lang="en-US" b="1" dirty="0"/>
          </a:p>
          <a:p>
            <a:endParaRPr lang="en-US" b="1" dirty="0"/>
          </a:p>
          <a:p>
            <a:pPr algn="l"/>
            <a:r>
              <a:rPr lang="en-US" sz="2400" b="1" i="0" dirty="0">
                <a:solidFill>
                  <a:srgbClr val="222222"/>
                </a:solidFill>
                <a:effectLst/>
              </a:rPr>
              <a:t>Simple Detection of the Human Face</a:t>
            </a:r>
          </a:p>
          <a:p>
            <a:pPr algn="just"/>
            <a:r>
              <a:rPr lang="en-US" b="0" i="0" dirty="0">
                <a:solidFill>
                  <a:srgbClr val="222222"/>
                </a:solidFill>
                <a:effectLst/>
              </a:rPr>
              <a:t>This is the first example of object detection using a </a:t>
            </a:r>
            <a:r>
              <a:rPr lang="en-US" b="0" i="0" dirty="0" err="1">
                <a:solidFill>
                  <a:srgbClr val="222222"/>
                </a:solidFill>
                <a:effectLst/>
              </a:rPr>
              <a:t>haar</a:t>
            </a:r>
            <a:r>
              <a:rPr lang="en-US" b="0" i="0" dirty="0">
                <a:solidFill>
                  <a:srgbClr val="222222"/>
                </a:solidFill>
                <a:effectLst/>
              </a:rPr>
              <a:t> cascade, where we will detect human faces from a picture using a pre-trained </a:t>
            </a:r>
            <a:r>
              <a:rPr lang="en-US" b="0" i="0" dirty="0" err="1">
                <a:solidFill>
                  <a:srgbClr val="222222"/>
                </a:solidFill>
                <a:effectLst/>
              </a:rPr>
              <a:t>haar</a:t>
            </a:r>
            <a:r>
              <a:rPr lang="en-US" b="0" i="0" dirty="0">
                <a:solidFill>
                  <a:srgbClr val="222222"/>
                </a:solidFill>
                <a:effectLst/>
              </a:rPr>
              <a:t> cascade</a:t>
            </a:r>
          </a:p>
          <a:p>
            <a:endParaRPr lang="en-IN" b="1" dirty="0"/>
          </a:p>
        </p:txBody>
      </p:sp>
    </p:spTree>
    <p:extLst>
      <p:ext uri="{BB962C8B-B14F-4D97-AF65-F5344CB8AC3E}">
        <p14:creationId xmlns:p14="http://schemas.microsoft.com/office/powerpoint/2010/main" val="3424056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7DF7E0-B786-9A2E-4F17-828E5DF25524}"/>
              </a:ext>
            </a:extLst>
          </p:cNvPr>
          <p:cNvSpPr txBox="1"/>
          <p:nvPr/>
        </p:nvSpPr>
        <p:spPr>
          <a:xfrm>
            <a:off x="134754" y="163629"/>
            <a:ext cx="11810198" cy="5450851"/>
          </a:xfrm>
          <a:prstGeom prst="rect">
            <a:avLst/>
          </a:prstGeom>
          <a:noFill/>
        </p:spPr>
        <p:txBody>
          <a:bodyPr wrap="square" rtlCol="0">
            <a:spAutoFit/>
          </a:bodyPr>
          <a:lstStyle/>
          <a:p>
            <a:pPr lvl="1">
              <a:lnSpc>
                <a:spcPct val="150000"/>
              </a:lnSpc>
            </a:pPr>
            <a:r>
              <a:rPr lang="en-IN" dirty="0"/>
              <a:t>import </a:t>
            </a:r>
            <a:r>
              <a:rPr lang="en-IN" dirty="0" err="1"/>
              <a:t>numpy</a:t>
            </a:r>
            <a:r>
              <a:rPr lang="en-IN" dirty="0"/>
              <a:t> as np</a:t>
            </a:r>
          </a:p>
          <a:p>
            <a:pPr lvl="1">
              <a:lnSpc>
                <a:spcPct val="150000"/>
              </a:lnSpc>
            </a:pPr>
            <a:r>
              <a:rPr lang="en-IN" dirty="0"/>
              <a:t>import cv2</a:t>
            </a:r>
          </a:p>
          <a:p>
            <a:pPr lvl="1">
              <a:lnSpc>
                <a:spcPct val="150000"/>
              </a:lnSpc>
            </a:pPr>
            <a:r>
              <a:rPr lang="en-IN" dirty="0"/>
              <a:t>#---loading </a:t>
            </a:r>
            <a:r>
              <a:rPr lang="en-IN" dirty="0" err="1"/>
              <a:t>haarcascade</a:t>
            </a:r>
            <a:r>
              <a:rPr lang="en-IN" dirty="0"/>
              <a:t> detector---</a:t>
            </a:r>
            <a:r>
              <a:rPr lang="en-IN" dirty="0" err="1"/>
              <a:t>face_detector</a:t>
            </a:r>
            <a:r>
              <a:rPr lang="en-IN" dirty="0"/>
              <a:t>=cv2.CascadeClassifier('haarcascade_frontalface_default.xml')</a:t>
            </a:r>
          </a:p>
          <a:p>
            <a:pPr lvl="1">
              <a:lnSpc>
                <a:spcPct val="150000"/>
              </a:lnSpc>
            </a:pPr>
            <a:r>
              <a:rPr lang="en-IN" dirty="0"/>
              <a:t>#---Loading the image-----</a:t>
            </a:r>
          </a:p>
          <a:p>
            <a:pPr lvl="1">
              <a:lnSpc>
                <a:spcPct val="150000"/>
              </a:lnSpc>
            </a:pPr>
            <a:r>
              <a:rPr lang="en-IN" dirty="0" err="1"/>
              <a:t>img</a:t>
            </a:r>
            <a:r>
              <a:rPr lang="en-IN" dirty="0"/>
              <a:t> = cv2.imread('team_india.jpg')</a:t>
            </a:r>
          </a:p>
          <a:p>
            <a:pPr lvl="1">
              <a:lnSpc>
                <a:spcPct val="150000"/>
              </a:lnSpc>
            </a:pPr>
            <a:r>
              <a:rPr lang="en-IN" dirty="0" err="1"/>
              <a:t>gray</a:t>
            </a:r>
            <a:r>
              <a:rPr lang="en-IN" dirty="0"/>
              <a:t> = cv2.cvtColor(</a:t>
            </a:r>
            <a:r>
              <a:rPr lang="en-IN" dirty="0" err="1"/>
              <a:t>img</a:t>
            </a:r>
            <a:r>
              <a:rPr lang="en-IN" dirty="0"/>
              <a:t>, cv2.COLOR_BGR2GRAY)</a:t>
            </a:r>
          </a:p>
          <a:p>
            <a:pPr lvl="1">
              <a:lnSpc>
                <a:spcPct val="150000"/>
              </a:lnSpc>
            </a:pPr>
            <a:r>
              <a:rPr lang="en-IN" dirty="0"/>
              <a:t>faces = </a:t>
            </a:r>
            <a:r>
              <a:rPr lang="en-IN" dirty="0" err="1"/>
              <a:t>face_detector.detectMultiScale</a:t>
            </a:r>
            <a:r>
              <a:rPr lang="en-IN" dirty="0"/>
              <a:t>(</a:t>
            </a:r>
            <a:r>
              <a:rPr lang="en-IN" dirty="0" err="1"/>
              <a:t>gray</a:t>
            </a:r>
            <a:r>
              <a:rPr lang="en-IN" dirty="0"/>
              <a:t>, 1.3, 5)</a:t>
            </a:r>
          </a:p>
          <a:p>
            <a:pPr lvl="1">
              <a:lnSpc>
                <a:spcPct val="150000"/>
              </a:lnSpc>
            </a:pPr>
            <a:r>
              <a:rPr lang="en-IN" dirty="0"/>
              <a:t>for (</a:t>
            </a:r>
            <a:r>
              <a:rPr lang="en-IN" dirty="0" err="1"/>
              <a:t>x,y,w,h</a:t>
            </a:r>
            <a:r>
              <a:rPr lang="en-IN" dirty="0"/>
              <a:t>) in faces:</a:t>
            </a:r>
          </a:p>
          <a:p>
            <a:pPr lvl="1">
              <a:lnSpc>
                <a:spcPct val="150000"/>
              </a:lnSpc>
            </a:pPr>
            <a:r>
              <a:rPr lang="en-IN" dirty="0"/>
              <a:t>    cv2.rectangle(</a:t>
            </a:r>
            <a:r>
              <a:rPr lang="en-IN" dirty="0" err="1"/>
              <a:t>img</a:t>
            </a:r>
            <a:r>
              <a:rPr lang="en-IN" dirty="0"/>
              <a:t>,(</a:t>
            </a:r>
            <a:r>
              <a:rPr lang="en-IN" dirty="0" err="1"/>
              <a:t>x,y</a:t>
            </a:r>
            <a:r>
              <a:rPr lang="en-IN" dirty="0"/>
              <a:t>),(</a:t>
            </a:r>
            <a:r>
              <a:rPr lang="en-IN" dirty="0" err="1"/>
              <a:t>x+w,y+h</a:t>
            </a:r>
            <a:r>
              <a:rPr lang="en-IN" dirty="0"/>
              <a:t>),(0,255,0),2)</a:t>
            </a:r>
          </a:p>
          <a:p>
            <a:pPr lvl="1">
              <a:lnSpc>
                <a:spcPct val="150000"/>
              </a:lnSpc>
            </a:pPr>
            <a:r>
              <a:rPr lang="en-IN" dirty="0"/>
              <a:t>  </a:t>
            </a:r>
          </a:p>
          <a:p>
            <a:pPr lvl="1">
              <a:lnSpc>
                <a:spcPct val="150000"/>
              </a:lnSpc>
            </a:pPr>
            <a:r>
              <a:rPr lang="en-IN" dirty="0"/>
              <a:t>cv2.imshow('</a:t>
            </a:r>
            <a:r>
              <a:rPr lang="en-IN" dirty="0" err="1"/>
              <a:t>img</a:t>
            </a:r>
            <a:r>
              <a:rPr lang="en-IN" dirty="0"/>
              <a:t>',</a:t>
            </a:r>
            <a:r>
              <a:rPr lang="en-IN" dirty="0" err="1"/>
              <a:t>img</a:t>
            </a:r>
            <a:r>
              <a:rPr lang="en-IN" dirty="0"/>
              <a:t>)</a:t>
            </a:r>
          </a:p>
          <a:p>
            <a:pPr lvl="1">
              <a:lnSpc>
                <a:spcPct val="150000"/>
              </a:lnSpc>
            </a:pPr>
            <a:r>
              <a:rPr lang="en-IN" dirty="0"/>
              <a:t>cv2.waitKey(0)</a:t>
            </a:r>
          </a:p>
          <a:p>
            <a:pPr lvl="1">
              <a:lnSpc>
                <a:spcPct val="150000"/>
              </a:lnSpc>
            </a:pPr>
            <a:r>
              <a:rPr lang="en-IN" dirty="0"/>
              <a:t>cv2.destroyAllWindows()</a:t>
            </a:r>
          </a:p>
        </p:txBody>
      </p:sp>
    </p:spTree>
    <p:extLst>
      <p:ext uri="{BB962C8B-B14F-4D97-AF65-F5344CB8AC3E}">
        <p14:creationId xmlns:p14="http://schemas.microsoft.com/office/powerpoint/2010/main" val="342834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764CED-0101-3872-F4CB-CFFADD0E42B1}"/>
              </a:ext>
            </a:extLst>
          </p:cNvPr>
          <p:cNvSpPr txBox="1"/>
          <p:nvPr/>
        </p:nvSpPr>
        <p:spPr>
          <a:xfrm>
            <a:off x="163629" y="211756"/>
            <a:ext cx="11540691" cy="6004849"/>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b="1" dirty="0"/>
              <a:t>faces </a:t>
            </a:r>
            <a:r>
              <a:rPr lang="en-US" dirty="0"/>
              <a:t>It contains the coordinates of bounding boxes around detected faces.</a:t>
            </a:r>
          </a:p>
          <a:p>
            <a:pPr marL="285750" indent="-285750">
              <a:lnSpc>
                <a:spcPct val="150000"/>
              </a:lnSpc>
              <a:buFont typeface="Wingdings" panose="05000000000000000000" pitchFamily="2" charset="2"/>
              <a:buChar char="q"/>
            </a:pPr>
            <a:r>
              <a:rPr lang="en-US" b="1" dirty="0" err="1"/>
              <a:t>detectMultiScale</a:t>
            </a:r>
            <a:r>
              <a:rPr lang="en-US" dirty="0"/>
              <a:t> This method only accepts grayscale pictures.</a:t>
            </a:r>
          </a:p>
          <a:p>
            <a:pPr marL="285750" indent="-285750">
              <a:lnSpc>
                <a:spcPct val="150000"/>
              </a:lnSpc>
              <a:buFont typeface="Wingdings" panose="05000000000000000000" pitchFamily="2" charset="2"/>
              <a:buChar char="q"/>
            </a:pPr>
            <a:r>
              <a:rPr lang="en-US" b="1" dirty="0"/>
              <a:t>cv2.rectangle </a:t>
            </a:r>
            <a:r>
              <a:rPr lang="en-US" dirty="0"/>
              <a:t>This method draws rectangles (bounding boxes around the detected face).</a:t>
            </a:r>
          </a:p>
          <a:p>
            <a:pPr marL="285750" indent="-285750">
              <a:lnSpc>
                <a:spcPct val="150000"/>
              </a:lnSpc>
              <a:buFont typeface="Wingdings" panose="05000000000000000000" pitchFamily="2" charset="2"/>
              <a:buChar char="q"/>
            </a:pPr>
            <a:r>
              <a:rPr lang="en-US" b="1" dirty="0" err="1"/>
              <a:t>scaleFactor</a:t>
            </a:r>
            <a:r>
              <a:rPr lang="en-US" b="1" dirty="0"/>
              <a:t> = 1.3 </a:t>
            </a:r>
            <a:r>
              <a:rPr lang="en-US" dirty="0"/>
              <a:t>We can try a number between 1 and 2 and later fine-tune it.</a:t>
            </a:r>
          </a:p>
          <a:p>
            <a:pPr marL="285750" indent="-285750">
              <a:lnSpc>
                <a:spcPct val="150000"/>
              </a:lnSpc>
              <a:buFont typeface="Wingdings" panose="05000000000000000000" pitchFamily="2" charset="2"/>
              <a:buChar char="q"/>
            </a:pPr>
            <a:endParaRPr lang="en-US" dirty="0"/>
          </a:p>
          <a:p>
            <a:pPr>
              <a:lnSpc>
                <a:spcPct val="150000"/>
              </a:lnSpc>
            </a:pPr>
            <a:r>
              <a:rPr lang="en-US" sz="2400" b="1" dirty="0"/>
              <a:t>Hierarchical Detection:</a:t>
            </a:r>
          </a:p>
          <a:p>
            <a:pPr>
              <a:lnSpc>
                <a:spcPct val="150000"/>
              </a:lnSpc>
            </a:pPr>
            <a:r>
              <a:rPr lang="en-US" dirty="0" err="1"/>
              <a:t>Haar</a:t>
            </a:r>
            <a:r>
              <a:rPr lang="en-US" dirty="0"/>
              <a:t> cascade can detect multiple objects within a single frame in a hierarchical manner.</a:t>
            </a:r>
          </a:p>
          <a:p>
            <a:pPr>
              <a:lnSpc>
                <a:spcPct val="150000"/>
              </a:lnSpc>
            </a:pPr>
            <a:endParaRPr lang="en-US" dirty="0"/>
          </a:p>
          <a:p>
            <a:pPr>
              <a:lnSpc>
                <a:spcPct val="150000"/>
              </a:lnSpc>
            </a:pPr>
            <a:r>
              <a:rPr lang="en-US" dirty="0"/>
              <a:t>Imagine we have to detect the faces and eyes of humans. To proceed with this problem, we need to follow the steps:</a:t>
            </a:r>
          </a:p>
          <a:p>
            <a:pPr>
              <a:lnSpc>
                <a:spcPct val="150000"/>
              </a:lnSpc>
            </a:pPr>
            <a:endParaRPr lang="en-US" dirty="0"/>
          </a:p>
          <a:p>
            <a:pPr marL="285750" indent="-285750">
              <a:lnSpc>
                <a:spcPct val="150000"/>
              </a:lnSpc>
              <a:buFont typeface="Wingdings" panose="05000000000000000000" pitchFamily="2" charset="2"/>
              <a:buChar char="q"/>
            </a:pPr>
            <a:r>
              <a:rPr lang="en-US" dirty="0"/>
              <a:t>Detect Human faces</a:t>
            </a:r>
          </a:p>
          <a:p>
            <a:pPr marL="285750" indent="-285750">
              <a:lnSpc>
                <a:spcPct val="150000"/>
              </a:lnSpc>
              <a:buFont typeface="Wingdings" panose="05000000000000000000" pitchFamily="2" charset="2"/>
              <a:buChar char="q"/>
            </a:pPr>
            <a:r>
              <a:rPr lang="en-US" dirty="0"/>
              <a:t>For every face, crop faces and pass it for eye detection</a:t>
            </a:r>
          </a:p>
          <a:p>
            <a:pPr marL="285750" indent="-285750">
              <a:lnSpc>
                <a:spcPct val="150000"/>
              </a:lnSpc>
              <a:buFont typeface="Wingdings" panose="05000000000000000000" pitchFamily="2" charset="2"/>
              <a:buChar char="q"/>
            </a:pPr>
            <a:r>
              <a:rPr lang="en-US" dirty="0"/>
              <a:t>after getting the coordinates of the eyes (</a:t>
            </a:r>
            <a:r>
              <a:rPr lang="en-US" dirty="0" err="1"/>
              <a:t>ex,ey,ew,eh</a:t>
            </a:r>
            <a:r>
              <a:rPr lang="en-US" dirty="0"/>
              <a:t>) draw bounding boxes for the eyes on the original picture</a:t>
            </a:r>
          </a:p>
          <a:p>
            <a:pPr marL="285750" indent="-285750">
              <a:lnSpc>
                <a:spcPct val="150000"/>
              </a:lnSpc>
              <a:buFont typeface="Wingdings" panose="05000000000000000000" pitchFamily="2" charset="2"/>
              <a:buChar char="q"/>
            </a:pPr>
            <a:r>
              <a:rPr lang="en-US" dirty="0"/>
              <a:t>draw bounding box for faces using coordinates(</a:t>
            </a:r>
            <a:r>
              <a:rPr lang="en-US" dirty="0" err="1"/>
              <a:t>x,y,w,h</a:t>
            </a:r>
            <a:r>
              <a:rPr lang="en-US" dirty="0"/>
              <a:t>) on the original picture.</a:t>
            </a:r>
            <a:endParaRPr lang="en-IN" dirty="0"/>
          </a:p>
        </p:txBody>
      </p:sp>
    </p:spTree>
    <p:extLst>
      <p:ext uri="{BB962C8B-B14F-4D97-AF65-F5344CB8AC3E}">
        <p14:creationId xmlns:p14="http://schemas.microsoft.com/office/powerpoint/2010/main" val="485686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325CE5-7170-91D7-92AA-7BAB453DB800}"/>
              </a:ext>
            </a:extLst>
          </p:cNvPr>
          <p:cNvSpPr txBox="1"/>
          <p:nvPr/>
        </p:nvSpPr>
        <p:spPr>
          <a:xfrm>
            <a:off x="240632" y="134754"/>
            <a:ext cx="11742821" cy="6186309"/>
          </a:xfrm>
          <a:prstGeom prst="rect">
            <a:avLst/>
          </a:prstGeom>
          <a:noFill/>
        </p:spPr>
        <p:txBody>
          <a:bodyPr wrap="square" rtlCol="0">
            <a:spAutoFit/>
          </a:bodyPr>
          <a:lstStyle/>
          <a:p>
            <a:pPr lvl="1"/>
            <a:r>
              <a:rPr lang="en-IN" dirty="0"/>
              <a:t>import </a:t>
            </a:r>
            <a:r>
              <a:rPr lang="en-IN" dirty="0" err="1"/>
              <a:t>numpy</a:t>
            </a:r>
            <a:r>
              <a:rPr lang="en-IN" dirty="0"/>
              <a:t> as np</a:t>
            </a:r>
          </a:p>
          <a:p>
            <a:pPr lvl="1"/>
            <a:r>
              <a:rPr lang="en-IN" dirty="0"/>
              <a:t>import cv2</a:t>
            </a:r>
          </a:p>
          <a:p>
            <a:pPr lvl="1"/>
            <a:r>
              <a:rPr lang="en-IN" dirty="0" err="1"/>
              <a:t>face_detector</a:t>
            </a:r>
            <a:r>
              <a:rPr lang="en-IN" dirty="0"/>
              <a:t>=cv2.CascadeClassifier('haarcascade_frontalface_default.xml')</a:t>
            </a:r>
          </a:p>
          <a:p>
            <a:pPr lvl="1"/>
            <a:r>
              <a:rPr lang="en-IN" dirty="0" err="1"/>
              <a:t>eye_detector</a:t>
            </a:r>
            <a:r>
              <a:rPr lang="en-IN" dirty="0"/>
              <a:t> = cv2.CascadeClassifier('haarcascade_eye.xml')</a:t>
            </a:r>
          </a:p>
          <a:p>
            <a:pPr lvl="1"/>
            <a:r>
              <a:rPr lang="en-IN" dirty="0" err="1"/>
              <a:t>img</a:t>
            </a:r>
            <a:r>
              <a:rPr lang="en-IN" dirty="0"/>
              <a:t> = cv2.imread('.jpg')</a:t>
            </a:r>
          </a:p>
          <a:p>
            <a:pPr lvl="1"/>
            <a:r>
              <a:rPr lang="en-IN" dirty="0" err="1"/>
              <a:t>gray</a:t>
            </a:r>
            <a:r>
              <a:rPr lang="en-IN" dirty="0"/>
              <a:t> = cv2.cvtColor(</a:t>
            </a:r>
            <a:r>
              <a:rPr lang="en-IN" dirty="0" err="1"/>
              <a:t>img</a:t>
            </a:r>
            <a:r>
              <a:rPr lang="en-IN" dirty="0"/>
              <a:t>, cv2.COLOR_BGR2GRAY)</a:t>
            </a:r>
          </a:p>
          <a:p>
            <a:pPr lvl="1"/>
            <a:r>
              <a:rPr lang="en-IN" dirty="0"/>
              <a:t>faces = </a:t>
            </a:r>
            <a:r>
              <a:rPr lang="en-IN" dirty="0" err="1"/>
              <a:t>face_detector.detectMultiScale</a:t>
            </a:r>
            <a:r>
              <a:rPr lang="en-IN" dirty="0"/>
              <a:t>(</a:t>
            </a:r>
            <a:r>
              <a:rPr lang="en-IN" dirty="0" err="1"/>
              <a:t>gray</a:t>
            </a:r>
            <a:r>
              <a:rPr lang="en-IN" dirty="0"/>
              <a:t>, 1.3, 5)</a:t>
            </a:r>
          </a:p>
          <a:p>
            <a:pPr lvl="1"/>
            <a:endParaRPr lang="en-IN" dirty="0"/>
          </a:p>
          <a:p>
            <a:pPr lvl="1"/>
            <a:r>
              <a:rPr lang="en-IN" dirty="0"/>
              <a:t>for (</a:t>
            </a:r>
            <a:r>
              <a:rPr lang="en-IN" dirty="0" err="1"/>
              <a:t>x,y,w,h</a:t>
            </a:r>
            <a:r>
              <a:rPr lang="en-IN" dirty="0"/>
              <a:t>) in faces:</a:t>
            </a:r>
          </a:p>
          <a:p>
            <a:pPr lvl="1"/>
            <a:r>
              <a:rPr lang="en-IN" dirty="0" err="1"/>
              <a:t>img</a:t>
            </a:r>
            <a:r>
              <a:rPr lang="en-IN" dirty="0"/>
              <a:t> = cv2.rectangle(</a:t>
            </a:r>
            <a:r>
              <a:rPr lang="en-IN" dirty="0" err="1"/>
              <a:t>img</a:t>
            </a:r>
            <a:r>
              <a:rPr lang="en-IN" dirty="0"/>
              <a:t>,(</a:t>
            </a:r>
            <a:r>
              <a:rPr lang="en-IN" dirty="0" err="1"/>
              <a:t>x,y</a:t>
            </a:r>
            <a:r>
              <a:rPr lang="en-IN" dirty="0"/>
              <a:t>),(</a:t>
            </a:r>
            <a:r>
              <a:rPr lang="en-IN" dirty="0" err="1"/>
              <a:t>x+w,y+h</a:t>
            </a:r>
            <a:r>
              <a:rPr lang="en-IN" dirty="0"/>
              <a:t>),(255,0,0),2)</a:t>
            </a:r>
          </a:p>
          <a:p>
            <a:pPr lvl="1"/>
            <a:r>
              <a:rPr lang="en-IN" dirty="0" err="1"/>
              <a:t>roi_gray</a:t>
            </a:r>
            <a:r>
              <a:rPr lang="en-IN" dirty="0"/>
              <a:t> = </a:t>
            </a:r>
            <a:r>
              <a:rPr lang="en-IN" dirty="0" err="1"/>
              <a:t>gray</a:t>
            </a:r>
            <a:r>
              <a:rPr lang="en-IN" dirty="0"/>
              <a:t>[</a:t>
            </a:r>
            <a:r>
              <a:rPr lang="en-IN" dirty="0" err="1"/>
              <a:t>y:y+h</a:t>
            </a:r>
            <a:r>
              <a:rPr lang="en-IN" dirty="0"/>
              <a:t>, x:x+w]</a:t>
            </a:r>
          </a:p>
          <a:p>
            <a:pPr lvl="1"/>
            <a:r>
              <a:rPr lang="en-IN" dirty="0" err="1"/>
              <a:t>roi_color</a:t>
            </a:r>
            <a:r>
              <a:rPr lang="en-IN" dirty="0"/>
              <a:t> = </a:t>
            </a:r>
            <a:r>
              <a:rPr lang="en-IN" dirty="0" err="1"/>
              <a:t>img</a:t>
            </a:r>
            <a:r>
              <a:rPr lang="en-IN" dirty="0"/>
              <a:t>[</a:t>
            </a:r>
            <a:r>
              <a:rPr lang="en-IN" dirty="0" err="1"/>
              <a:t>y:y+h</a:t>
            </a:r>
            <a:r>
              <a:rPr lang="en-IN" dirty="0"/>
              <a:t>, x:x+w]</a:t>
            </a:r>
          </a:p>
          <a:p>
            <a:pPr lvl="1"/>
            <a:r>
              <a:rPr lang="en-IN" dirty="0"/>
              <a:t>#-----roi_gray is the cropped detected face in grayscale</a:t>
            </a:r>
          </a:p>
          <a:p>
            <a:pPr lvl="1"/>
            <a:r>
              <a:rPr lang="en-IN" dirty="0"/>
              <a:t># --- </a:t>
            </a:r>
            <a:r>
              <a:rPr lang="en-IN" dirty="0" err="1"/>
              <a:t>roi_color</a:t>
            </a:r>
            <a:r>
              <a:rPr lang="en-IN" dirty="0"/>
              <a:t> is the cropped detected face in </a:t>
            </a:r>
            <a:r>
              <a:rPr lang="en-IN" dirty="0" err="1"/>
              <a:t>color</a:t>
            </a:r>
            <a:endParaRPr lang="en-IN" dirty="0"/>
          </a:p>
          <a:p>
            <a:pPr lvl="1"/>
            <a:r>
              <a:rPr lang="en-IN" dirty="0"/>
              <a:t>eyes = </a:t>
            </a:r>
            <a:r>
              <a:rPr lang="en-IN" dirty="0" err="1"/>
              <a:t>eye_detector.detectMultiScale</a:t>
            </a:r>
            <a:r>
              <a:rPr lang="en-IN" dirty="0"/>
              <a:t>(</a:t>
            </a:r>
            <a:r>
              <a:rPr lang="en-IN" dirty="0" err="1"/>
              <a:t>roi_gray</a:t>
            </a:r>
            <a:r>
              <a:rPr lang="en-IN" dirty="0"/>
              <a:t>)</a:t>
            </a:r>
          </a:p>
          <a:p>
            <a:pPr lvl="1"/>
            <a:endParaRPr lang="en-IN" dirty="0"/>
          </a:p>
          <a:p>
            <a:pPr lvl="1"/>
            <a:r>
              <a:rPr lang="en-IN" dirty="0"/>
              <a:t>for (</a:t>
            </a:r>
            <a:r>
              <a:rPr lang="en-IN" dirty="0" err="1"/>
              <a:t>ex,ey,ew,eh</a:t>
            </a:r>
            <a:r>
              <a:rPr lang="en-IN" dirty="0"/>
              <a:t>) in eyes:</a:t>
            </a:r>
          </a:p>
          <a:p>
            <a:pPr lvl="1"/>
            <a:r>
              <a:rPr lang="en-IN" dirty="0"/>
              <a:t>cv2.rectangle(</a:t>
            </a:r>
            <a:r>
              <a:rPr lang="en-IN" dirty="0" err="1"/>
              <a:t>roi_color</a:t>
            </a:r>
            <a:r>
              <a:rPr lang="en-IN" dirty="0"/>
              <a:t>,(</a:t>
            </a:r>
            <a:r>
              <a:rPr lang="en-IN" dirty="0" err="1"/>
              <a:t>ex,ey</a:t>
            </a:r>
            <a:r>
              <a:rPr lang="en-IN" dirty="0"/>
              <a:t>),(</a:t>
            </a:r>
            <a:r>
              <a:rPr lang="en-IN" dirty="0" err="1"/>
              <a:t>ex+ew,ey+eh</a:t>
            </a:r>
            <a:r>
              <a:rPr lang="en-IN" dirty="0"/>
              <a:t>),(0,255,0),2)</a:t>
            </a:r>
          </a:p>
          <a:p>
            <a:pPr lvl="1"/>
            <a:endParaRPr lang="en-IN" dirty="0"/>
          </a:p>
          <a:p>
            <a:pPr lvl="1"/>
            <a:r>
              <a:rPr lang="en-IN" dirty="0"/>
              <a:t>cv2.imshow('</a:t>
            </a:r>
            <a:r>
              <a:rPr lang="en-IN" dirty="0" err="1"/>
              <a:t>img</a:t>
            </a:r>
            <a:r>
              <a:rPr lang="en-IN" dirty="0"/>
              <a:t>',</a:t>
            </a:r>
            <a:r>
              <a:rPr lang="en-IN" dirty="0" err="1"/>
              <a:t>img</a:t>
            </a:r>
            <a:r>
              <a:rPr lang="en-IN" dirty="0"/>
              <a:t>)</a:t>
            </a:r>
          </a:p>
          <a:p>
            <a:pPr lvl="1"/>
            <a:r>
              <a:rPr lang="en-IN" dirty="0"/>
              <a:t>cv2.waitKey(0)</a:t>
            </a:r>
          </a:p>
          <a:p>
            <a:pPr lvl="1"/>
            <a:r>
              <a:rPr lang="en-IN" dirty="0"/>
              <a:t>cv2.destroyAllWindows()</a:t>
            </a:r>
          </a:p>
        </p:txBody>
      </p:sp>
    </p:spTree>
    <p:extLst>
      <p:ext uri="{BB962C8B-B14F-4D97-AF65-F5344CB8AC3E}">
        <p14:creationId xmlns:p14="http://schemas.microsoft.com/office/powerpoint/2010/main" val="867110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6B6F5B-BAF6-3F0A-E9D6-A6B70C3494B5}"/>
              </a:ext>
            </a:extLst>
          </p:cNvPr>
          <p:cNvSpPr txBox="1"/>
          <p:nvPr/>
        </p:nvSpPr>
        <p:spPr>
          <a:xfrm>
            <a:off x="96253" y="173255"/>
            <a:ext cx="11896825" cy="923330"/>
          </a:xfrm>
          <a:prstGeom prst="rect">
            <a:avLst/>
          </a:prstGeom>
          <a:noFill/>
        </p:spPr>
        <p:txBody>
          <a:bodyPr wrap="square" rtlCol="0">
            <a:spAutoFit/>
          </a:bodyPr>
          <a:lstStyle/>
          <a:p>
            <a:r>
              <a:rPr lang="en-US" b="1" dirty="0" err="1"/>
              <a:t>roi_gray</a:t>
            </a:r>
            <a:r>
              <a:rPr lang="en-US" b="1" dirty="0"/>
              <a:t> </a:t>
            </a:r>
            <a:r>
              <a:rPr lang="en-US" dirty="0"/>
              <a:t>: region of interest(cropped face) in grayscale</a:t>
            </a:r>
          </a:p>
          <a:p>
            <a:endParaRPr lang="en-US" dirty="0"/>
          </a:p>
          <a:p>
            <a:r>
              <a:rPr lang="en-US" b="1" dirty="0" err="1"/>
              <a:t>roi_color</a:t>
            </a:r>
            <a:r>
              <a:rPr lang="en-US" b="1" dirty="0"/>
              <a:t> </a:t>
            </a:r>
            <a:r>
              <a:rPr lang="en-US" dirty="0"/>
              <a:t>: region of interest(cut face) in </a:t>
            </a:r>
            <a:r>
              <a:rPr lang="en-US" dirty="0" err="1"/>
              <a:t>colour</a:t>
            </a:r>
            <a:endParaRPr lang="en-IN" dirty="0"/>
          </a:p>
        </p:txBody>
      </p:sp>
      <p:pic>
        <p:nvPicPr>
          <p:cNvPr id="5122" name="Picture 2">
            <a:extLst>
              <a:ext uri="{FF2B5EF4-FFF2-40B4-BE49-F238E27FC236}">
                <a16:creationId xmlns:a16="http://schemas.microsoft.com/office/drawing/2014/main" id="{87C2066A-66E2-069F-BA39-78F6363002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0277" y="1323975"/>
            <a:ext cx="5751445" cy="50339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865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7C2EB5-62E4-31EF-CD15-590E71F4C6CB}"/>
              </a:ext>
            </a:extLst>
          </p:cNvPr>
          <p:cNvSpPr txBox="1"/>
          <p:nvPr/>
        </p:nvSpPr>
        <p:spPr>
          <a:xfrm>
            <a:off x="240632" y="134754"/>
            <a:ext cx="11800572" cy="2816156"/>
          </a:xfrm>
          <a:prstGeom prst="rect">
            <a:avLst/>
          </a:prstGeom>
          <a:noFill/>
        </p:spPr>
        <p:txBody>
          <a:bodyPr wrap="square" rtlCol="0">
            <a:spAutoFit/>
          </a:bodyPr>
          <a:lstStyle/>
          <a:p>
            <a:pPr algn="l"/>
            <a:r>
              <a:rPr lang="en-US" sz="2400" b="1" i="0" dirty="0">
                <a:solidFill>
                  <a:srgbClr val="222222"/>
                </a:solidFill>
                <a:effectLst/>
              </a:rPr>
              <a:t>Object Detection in Real-time:</a:t>
            </a:r>
          </a:p>
          <a:p>
            <a:pPr marL="285750" indent="-285750" algn="just">
              <a:lnSpc>
                <a:spcPct val="250000"/>
              </a:lnSpc>
              <a:buFont typeface="Wingdings" panose="05000000000000000000" pitchFamily="2" charset="2"/>
              <a:buChar char="q"/>
            </a:pPr>
            <a:r>
              <a:rPr lang="en-US" b="0" i="0" dirty="0">
                <a:solidFill>
                  <a:srgbClr val="222222"/>
                </a:solidFill>
                <a:effectLst/>
              </a:rPr>
              <a:t>So far, we have worked on a single image. </a:t>
            </a:r>
          </a:p>
          <a:p>
            <a:pPr marL="285750" indent="-285750" algn="just">
              <a:lnSpc>
                <a:spcPct val="250000"/>
              </a:lnSpc>
              <a:buFont typeface="Wingdings" panose="05000000000000000000" pitchFamily="2" charset="2"/>
              <a:buChar char="q"/>
            </a:pPr>
            <a:r>
              <a:rPr lang="en-US" b="0" i="0" dirty="0">
                <a:solidFill>
                  <a:srgbClr val="222222"/>
                </a:solidFill>
                <a:effectLst/>
              </a:rPr>
              <a:t>The </a:t>
            </a:r>
            <a:r>
              <a:rPr lang="en-US" b="0" i="0" dirty="0" err="1">
                <a:solidFill>
                  <a:srgbClr val="222222"/>
                </a:solidFill>
                <a:effectLst/>
              </a:rPr>
              <a:t>haar</a:t>
            </a:r>
            <a:r>
              <a:rPr lang="en-US" b="0" i="0" dirty="0">
                <a:solidFill>
                  <a:srgbClr val="222222"/>
                </a:solidFill>
                <a:effectLst/>
              </a:rPr>
              <a:t>-cascade algorithm is light and works in real-time with a perfect frame per second.</a:t>
            </a:r>
          </a:p>
          <a:p>
            <a:pPr marL="285750" indent="-285750" algn="just">
              <a:lnSpc>
                <a:spcPct val="250000"/>
              </a:lnSpc>
              <a:buFont typeface="Wingdings" panose="05000000000000000000" pitchFamily="2" charset="2"/>
              <a:buChar char="q"/>
            </a:pPr>
            <a:r>
              <a:rPr lang="en-US" b="0" i="0" dirty="0">
                <a:solidFill>
                  <a:srgbClr val="222222"/>
                </a:solidFill>
                <a:effectLst/>
              </a:rPr>
              <a:t>We will be using OpenCV video cam feed input to take images in real-time (video).</a:t>
            </a:r>
          </a:p>
          <a:p>
            <a:endParaRPr lang="en-IN" dirty="0"/>
          </a:p>
        </p:txBody>
      </p:sp>
    </p:spTree>
    <p:extLst>
      <p:ext uri="{BB962C8B-B14F-4D97-AF65-F5344CB8AC3E}">
        <p14:creationId xmlns:p14="http://schemas.microsoft.com/office/powerpoint/2010/main" val="3223633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86ACEC-A38B-B77D-7400-81D88779CA98}"/>
              </a:ext>
            </a:extLst>
          </p:cNvPr>
          <p:cNvSpPr txBox="1"/>
          <p:nvPr/>
        </p:nvSpPr>
        <p:spPr>
          <a:xfrm>
            <a:off x="192505" y="211756"/>
            <a:ext cx="11762072" cy="6740307"/>
          </a:xfrm>
          <a:prstGeom prst="rect">
            <a:avLst/>
          </a:prstGeom>
          <a:noFill/>
        </p:spPr>
        <p:txBody>
          <a:bodyPr wrap="square" rtlCol="0">
            <a:spAutoFit/>
          </a:bodyPr>
          <a:lstStyle/>
          <a:p>
            <a:pPr lvl="1"/>
            <a:r>
              <a:rPr lang="en-IN" dirty="0"/>
              <a:t>import cv2</a:t>
            </a:r>
          </a:p>
          <a:p>
            <a:pPr lvl="1"/>
            <a:r>
              <a:rPr lang="en-IN" dirty="0" err="1"/>
              <a:t>face_detector</a:t>
            </a:r>
            <a:r>
              <a:rPr lang="en-IN" dirty="0"/>
              <a:t> = cv2.CascadeClassifier('haarcascade_frontalface_default.xml')</a:t>
            </a:r>
          </a:p>
          <a:p>
            <a:pPr lvl="1"/>
            <a:r>
              <a:rPr lang="en-IN" dirty="0" err="1"/>
              <a:t>eye_dectector</a:t>
            </a:r>
            <a:r>
              <a:rPr lang="en-IN" dirty="0"/>
              <a:t> = cv2.CascadeClassifier('haarcascade_eye.xml’)</a:t>
            </a:r>
          </a:p>
          <a:p>
            <a:pPr lvl="1"/>
            <a:endParaRPr lang="en-IN" dirty="0"/>
          </a:p>
          <a:p>
            <a:pPr lvl="1"/>
            <a:r>
              <a:rPr lang="en-IN" dirty="0"/>
              <a:t># reading the input image now</a:t>
            </a:r>
          </a:p>
          <a:p>
            <a:pPr lvl="1"/>
            <a:r>
              <a:rPr lang="en-IN" dirty="0"/>
              <a:t>cap = cv2.VideoCapture(0)</a:t>
            </a:r>
          </a:p>
          <a:p>
            <a:pPr lvl="1"/>
            <a:r>
              <a:rPr lang="en-IN" dirty="0"/>
              <a:t>while </a:t>
            </a:r>
            <a:r>
              <a:rPr lang="en-IN" dirty="0" err="1"/>
              <a:t>cap.isOpened</a:t>
            </a:r>
            <a:r>
              <a:rPr lang="en-IN" dirty="0"/>
              <a:t>():</a:t>
            </a:r>
          </a:p>
          <a:p>
            <a:pPr lvl="1"/>
            <a:r>
              <a:rPr lang="en-IN" dirty="0"/>
              <a:t>    _, frame = </a:t>
            </a:r>
            <a:r>
              <a:rPr lang="en-IN" dirty="0" err="1"/>
              <a:t>cap.read</a:t>
            </a:r>
            <a:r>
              <a:rPr lang="en-IN" dirty="0"/>
              <a:t>()</a:t>
            </a:r>
          </a:p>
          <a:p>
            <a:pPr lvl="1"/>
            <a:r>
              <a:rPr lang="en-IN" dirty="0"/>
              <a:t>    </a:t>
            </a:r>
            <a:r>
              <a:rPr lang="en-IN" dirty="0" err="1"/>
              <a:t>gray</a:t>
            </a:r>
            <a:r>
              <a:rPr lang="en-IN" dirty="0"/>
              <a:t> = cv2.cvtColor(frame, cv2.COLOR_BGR2GRAY)</a:t>
            </a:r>
          </a:p>
          <a:p>
            <a:pPr lvl="1"/>
            <a:r>
              <a:rPr lang="en-IN" dirty="0"/>
              <a:t>    faces = </a:t>
            </a:r>
            <a:r>
              <a:rPr lang="en-IN" dirty="0" err="1"/>
              <a:t>face_detector.detectMultiScale</a:t>
            </a:r>
            <a:r>
              <a:rPr lang="en-IN" dirty="0"/>
              <a:t>(gray,1.1, 4 )</a:t>
            </a:r>
          </a:p>
          <a:p>
            <a:pPr lvl="1"/>
            <a:r>
              <a:rPr lang="en-IN" dirty="0"/>
              <a:t>    for (</a:t>
            </a:r>
            <a:r>
              <a:rPr lang="en-IN" dirty="0" err="1"/>
              <a:t>x,y</a:t>
            </a:r>
            <a:r>
              <a:rPr lang="en-IN" dirty="0"/>
              <a:t>, w, h) in faces:</a:t>
            </a:r>
          </a:p>
          <a:p>
            <a:pPr lvl="1"/>
            <a:r>
              <a:rPr lang="en-IN" dirty="0"/>
              <a:t>    cv2.rectangle(frame, pt1 = (</a:t>
            </a:r>
            <a:r>
              <a:rPr lang="en-IN" dirty="0" err="1"/>
              <a:t>x,y</a:t>
            </a:r>
            <a:r>
              <a:rPr lang="en-IN" dirty="0"/>
              <a:t>),pt2 = (</a:t>
            </a:r>
            <a:r>
              <a:rPr lang="en-IN" dirty="0" err="1"/>
              <a:t>x+w</a:t>
            </a:r>
            <a:r>
              <a:rPr lang="en-IN" dirty="0"/>
              <a:t>, </a:t>
            </a:r>
            <a:r>
              <a:rPr lang="en-IN" dirty="0" err="1"/>
              <a:t>y+h</a:t>
            </a:r>
            <a:r>
              <a:rPr lang="en-IN" dirty="0"/>
              <a:t>), </a:t>
            </a:r>
            <a:r>
              <a:rPr lang="en-IN" dirty="0" err="1"/>
              <a:t>color</a:t>
            </a:r>
            <a:r>
              <a:rPr lang="en-IN" dirty="0"/>
              <a:t> = (255,0,0),thickness =  3)</a:t>
            </a:r>
          </a:p>
          <a:p>
            <a:pPr lvl="1"/>
            <a:r>
              <a:rPr lang="en-IN" dirty="0"/>
              <a:t>    </a:t>
            </a:r>
            <a:r>
              <a:rPr lang="en-IN" dirty="0" err="1"/>
              <a:t>roi_gray</a:t>
            </a:r>
            <a:r>
              <a:rPr lang="en-IN" dirty="0"/>
              <a:t> = </a:t>
            </a:r>
            <a:r>
              <a:rPr lang="en-IN" dirty="0" err="1"/>
              <a:t>gray</a:t>
            </a:r>
            <a:r>
              <a:rPr lang="en-IN" dirty="0"/>
              <a:t>[</a:t>
            </a:r>
            <a:r>
              <a:rPr lang="en-IN" dirty="0" err="1"/>
              <a:t>y:y+h,x:x+w</a:t>
            </a:r>
            <a:r>
              <a:rPr lang="en-IN" dirty="0"/>
              <a:t>]</a:t>
            </a:r>
          </a:p>
          <a:p>
            <a:pPr lvl="1"/>
            <a:r>
              <a:rPr lang="en-IN" dirty="0"/>
              <a:t>    </a:t>
            </a:r>
            <a:r>
              <a:rPr lang="en-IN" dirty="0" err="1"/>
              <a:t>roi_color</a:t>
            </a:r>
            <a:r>
              <a:rPr lang="en-IN" dirty="0"/>
              <a:t> = frame[</a:t>
            </a:r>
            <a:r>
              <a:rPr lang="en-IN" dirty="0" err="1"/>
              <a:t>y:y+h</a:t>
            </a:r>
            <a:r>
              <a:rPr lang="en-IN" dirty="0"/>
              <a:t>, x:x+w]</a:t>
            </a:r>
          </a:p>
          <a:p>
            <a:pPr lvl="1"/>
            <a:r>
              <a:rPr lang="en-IN" dirty="0"/>
              <a:t>    eyes = </a:t>
            </a:r>
            <a:r>
              <a:rPr lang="en-IN" dirty="0" err="1"/>
              <a:t>eye_dectector.detectMultiScale</a:t>
            </a:r>
            <a:r>
              <a:rPr lang="en-IN" dirty="0"/>
              <a:t>(</a:t>
            </a:r>
            <a:r>
              <a:rPr lang="en-IN" dirty="0" err="1"/>
              <a:t>roi_gray</a:t>
            </a:r>
            <a:r>
              <a:rPr lang="en-IN" dirty="0"/>
              <a:t>)</a:t>
            </a:r>
          </a:p>
          <a:p>
            <a:pPr lvl="1"/>
            <a:r>
              <a:rPr lang="en-IN" dirty="0"/>
              <a:t>    for (</a:t>
            </a:r>
            <a:r>
              <a:rPr lang="en-IN" dirty="0" err="1"/>
              <a:t>ex,ey</a:t>
            </a:r>
            <a:r>
              <a:rPr lang="en-IN" dirty="0"/>
              <a:t>, </a:t>
            </a:r>
            <a:r>
              <a:rPr lang="en-IN" dirty="0" err="1"/>
              <a:t>ew</a:t>
            </a:r>
            <a:r>
              <a:rPr lang="en-IN" dirty="0"/>
              <a:t>, eh) in eyes:</a:t>
            </a:r>
          </a:p>
          <a:p>
            <a:pPr lvl="1"/>
            <a:r>
              <a:rPr lang="en-IN" dirty="0"/>
              <a:t>        cv2.rectangle(</a:t>
            </a:r>
            <a:r>
              <a:rPr lang="en-IN" dirty="0" err="1"/>
              <a:t>roi_color</a:t>
            </a:r>
            <a:r>
              <a:rPr lang="en-IN" dirty="0"/>
              <a:t>, (</a:t>
            </a:r>
            <a:r>
              <a:rPr lang="en-IN" dirty="0" err="1"/>
              <a:t>ex,ey</a:t>
            </a:r>
            <a:r>
              <a:rPr lang="en-IN" dirty="0"/>
              <a:t>), (</a:t>
            </a:r>
            <a:r>
              <a:rPr lang="en-IN" dirty="0" err="1"/>
              <a:t>ex+ew</a:t>
            </a:r>
            <a:r>
              <a:rPr lang="en-IN" dirty="0"/>
              <a:t>, </a:t>
            </a:r>
            <a:r>
              <a:rPr lang="en-IN" dirty="0" err="1"/>
              <a:t>ey+eh</a:t>
            </a:r>
            <a:r>
              <a:rPr lang="en-IN" dirty="0"/>
              <a:t>), (0,255,0), 5)</a:t>
            </a:r>
          </a:p>
          <a:p>
            <a:pPr lvl="1"/>
            <a:r>
              <a:rPr lang="en-IN" dirty="0"/>
              <a:t>    cv2.imshow("window", frame)</a:t>
            </a:r>
          </a:p>
          <a:p>
            <a:pPr lvl="1"/>
            <a:endParaRPr lang="en-IN" dirty="0"/>
          </a:p>
          <a:p>
            <a:pPr lvl="1"/>
            <a:r>
              <a:rPr lang="en-IN" dirty="0"/>
              <a:t>    if cv2.waitKey(1) &amp; 0xFF == </a:t>
            </a:r>
            <a:r>
              <a:rPr lang="en-IN" dirty="0" err="1"/>
              <a:t>ord</a:t>
            </a:r>
            <a:r>
              <a:rPr lang="en-IN" dirty="0"/>
              <a:t>('q'):</a:t>
            </a:r>
          </a:p>
          <a:p>
            <a:pPr lvl="1"/>
            <a:r>
              <a:rPr lang="en-IN" dirty="0"/>
              <a:t>        break</a:t>
            </a:r>
          </a:p>
          <a:p>
            <a:pPr lvl="1"/>
            <a:r>
              <a:rPr lang="en-IN" dirty="0" err="1"/>
              <a:t>frame.release</a:t>
            </a:r>
            <a:r>
              <a:rPr lang="en-IN" dirty="0"/>
              <a:t>()</a:t>
            </a:r>
          </a:p>
          <a:p>
            <a:pPr lvl="1"/>
            <a:endParaRPr lang="en-IN" dirty="0"/>
          </a:p>
          <a:p>
            <a:pPr lvl="1"/>
            <a:r>
              <a:rPr lang="en-US" b="1" i="0" dirty="0">
                <a:solidFill>
                  <a:srgbClr val="222222"/>
                </a:solidFill>
                <a:effectLst/>
              </a:rPr>
              <a:t>This output the face and eyes detection in real-time.</a:t>
            </a:r>
            <a:endParaRPr lang="en-IN" b="1" dirty="0"/>
          </a:p>
        </p:txBody>
      </p:sp>
    </p:spTree>
    <p:extLst>
      <p:ext uri="{BB962C8B-B14F-4D97-AF65-F5344CB8AC3E}">
        <p14:creationId xmlns:p14="http://schemas.microsoft.com/office/powerpoint/2010/main" val="3917673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0188D-EC8B-3A42-3091-ED43978D5E14}"/>
              </a:ext>
            </a:extLst>
          </p:cNvPr>
          <p:cNvSpPr txBox="1"/>
          <p:nvPr/>
        </p:nvSpPr>
        <p:spPr>
          <a:xfrm>
            <a:off x="200526" y="428178"/>
            <a:ext cx="11790948" cy="6001643"/>
          </a:xfrm>
          <a:prstGeom prst="rect">
            <a:avLst/>
          </a:prstGeom>
          <a:noFill/>
        </p:spPr>
        <p:txBody>
          <a:bodyPr wrap="square" rtlCol="0">
            <a:spAutoFit/>
          </a:bodyPr>
          <a:lstStyle/>
          <a:p>
            <a:pPr algn="l"/>
            <a:r>
              <a:rPr lang="en-US" sz="2400" b="1" i="0" dirty="0">
                <a:solidFill>
                  <a:srgbClr val="05192D"/>
                </a:solidFill>
                <a:effectLst/>
              </a:rPr>
              <a:t>What is Computer Vision?</a:t>
            </a:r>
          </a:p>
          <a:p>
            <a:pPr algn="l"/>
            <a:r>
              <a:rPr lang="en-US" b="0" i="0" dirty="0">
                <a:solidFill>
                  <a:srgbClr val="05192D"/>
                </a:solidFill>
                <a:effectLst/>
              </a:rPr>
              <a:t>We are currently living in an age of AI revolution, marked by impressive advancements in the field of deep learning. </a:t>
            </a:r>
          </a:p>
          <a:p>
            <a:pPr marL="285750" indent="-285750" algn="l">
              <a:lnSpc>
                <a:spcPct val="300000"/>
              </a:lnSpc>
              <a:buFont typeface="Wingdings" panose="05000000000000000000" pitchFamily="2" charset="2"/>
              <a:buChar char="q"/>
            </a:pPr>
            <a:r>
              <a:rPr lang="en-US" b="0" i="0" dirty="0">
                <a:solidFill>
                  <a:srgbClr val="05192D"/>
                </a:solidFill>
                <a:effectLst/>
              </a:rPr>
              <a:t>In just the past few months, we’ve witnessed applications of artificial intelligence that stunned the world by generating realistic pieces of artwork, passing the bar exam, and writing Python code to create websites.</a:t>
            </a:r>
          </a:p>
          <a:p>
            <a:pPr marL="285750" indent="-285750" algn="l">
              <a:lnSpc>
                <a:spcPct val="300000"/>
              </a:lnSpc>
              <a:buFont typeface="Wingdings" panose="05000000000000000000" pitchFamily="2" charset="2"/>
              <a:buChar char="q"/>
            </a:pPr>
            <a:r>
              <a:rPr lang="en-US" b="0" i="0" dirty="0">
                <a:solidFill>
                  <a:srgbClr val="05192D"/>
                </a:solidFill>
                <a:effectLst/>
              </a:rPr>
              <a:t>Computer vision is a deep learning application that lies at the heart of this revolution. </a:t>
            </a:r>
          </a:p>
          <a:p>
            <a:pPr marL="285750" indent="-285750" algn="l">
              <a:lnSpc>
                <a:spcPct val="300000"/>
              </a:lnSpc>
              <a:buFont typeface="Wingdings" panose="05000000000000000000" pitchFamily="2" charset="2"/>
              <a:buChar char="q"/>
            </a:pPr>
            <a:r>
              <a:rPr lang="en-US" b="0" i="0" dirty="0">
                <a:solidFill>
                  <a:srgbClr val="05192D"/>
                </a:solidFill>
                <a:effectLst/>
              </a:rPr>
              <a:t>It allows computers to derive insight from visual input such as images and video files. </a:t>
            </a:r>
          </a:p>
          <a:p>
            <a:pPr marL="285750" indent="-285750" algn="l">
              <a:lnSpc>
                <a:spcPct val="300000"/>
              </a:lnSpc>
              <a:buFont typeface="Wingdings" panose="05000000000000000000" pitchFamily="2" charset="2"/>
              <a:buChar char="q"/>
            </a:pPr>
            <a:r>
              <a:rPr lang="en-US" b="1" i="0" dirty="0">
                <a:solidFill>
                  <a:srgbClr val="05192D"/>
                </a:solidFill>
                <a:effectLst/>
              </a:rPr>
              <a:t>Examples of computer vision </a:t>
            </a:r>
            <a:r>
              <a:rPr lang="en-US" b="0" i="0" dirty="0">
                <a:solidFill>
                  <a:srgbClr val="05192D"/>
                </a:solidFill>
                <a:effectLst/>
              </a:rPr>
              <a:t>include face detection, facial recognition, human pose estimation, and obstacle </a:t>
            </a:r>
            <a:r>
              <a:rPr lang="en-US" b="0" i="0" dirty="0" err="1">
                <a:solidFill>
                  <a:srgbClr val="05192D"/>
                </a:solidFill>
                <a:effectLst/>
              </a:rPr>
              <a:t>detection.In</a:t>
            </a:r>
            <a:r>
              <a:rPr lang="en-US" b="0" i="0" dirty="0">
                <a:solidFill>
                  <a:srgbClr val="05192D"/>
                </a:solidFill>
                <a:effectLst/>
              </a:rPr>
              <a:t> this tutorial, we will explore how to perform face detection with OpenCV, looking at both still and real-time images</a:t>
            </a:r>
          </a:p>
          <a:p>
            <a:endParaRPr lang="en-IN" dirty="0"/>
          </a:p>
        </p:txBody>
      </p:sp>
    </p:spTree>
    <p:extLst>
      <p:ext uri="{BB962C8B-B14F-4D97-AF65-F5344CB8AC3E}">
        <p14:creationId xmlns:p14="http://schemas.microsoft.com/office/powerpoint/2010/main" val="3039756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9EE54D-5FBE-A25C-CA45-7656250AA7A5}"/>
              </a:ext>
            </a:extLst>
          </p:cNvPr>
          <p:cNvSpPr txBox="1"/>
          <p:nvPr/>
        </p:nvSpPr>
        <p:spPr>
          <a:xfrm>
            <a:off x="134754" y="134754"/>
            <a:ext cx="11723570" cy="5032147"/>
          </a:xfrm>
          <a:prstGeom prst="rect">
            <a:avLst/>
          </a:prstGeom>
          <a:noFill/>
        </p:spPr>
        <p:txBody>
          <a:bodyPr wrap="square" rtlCol="0">
            <a:spAutoFit/>
          </a:bodyPr>
          <a:lstStyle/>
          <a:p>
            <a:pPr algn="l"/>
            <a:r>
              <a:rPr lang="en-US" sz="2400" b="1" i="0" dirty="0">
                <a:solidFill>
                  <a:srgbClr val="222222"/>
                </a:solidFill>
                <a:effectLst/>
              </a:rPr>
              <a:t>Limitation of </a:t>
            </a:r>
            <a:r>
              <a:rPr lang="en-US" sz="2400" b="1" i="0" dirty="0" err="1">
                <a:solidFill>
                  <a:srgbClr val="222222"/>
                </a:solidFill>
                <a:effectLst/>
              </a:rPr>
              <a:t>Haar</a:t>
            </a:r>
            <a:r>
              <a:rPr lang="en-US" sz="2400" b="1" i="0" dirty="0">
                <a:solidFill>
                  <a:srgbClr val="222222"/>
                </a:solidFill>
                <a:effectLst/>
              </a:rPr>
              <a:t> Cascade:</a:t>
            </a:r>
          </a:p>
          <a:p>
            <a:pPr algn="l"/>
            <a:endParaRPr lang="en-US" b="1" i="0" dirty="0">
              <a:solidFill>
                <a:srgbClr val="222222"/>
              </a:solidFill>
              <a:effectLst/>
            </a:endParaRPr>
          </a:p>
          <a:p>
            <a:pPr algn="just"/>
            <a:r>
              <a:rPr lang="en-US" b="0" i="0" dirty="0">
                <a:solidFill>
                  <a:srgbClr val="222222"/>
                </a:solidFill>
                <a:effectLst/>
                <a:latin typeface="Lato" panose="020F0502020204030203" pitchFamily="34" charset="0"/>
              </a:rPr>
              <a:t>We have seen </a:t>
            </a:r>
            <a:r>
              <a:rPr lang="en-US" b="0" i="0" dirty="0" err="1">
                <a:solidFill>
                  <a:srgbClr val="222222"/>
                </a:solidFill>
                <a:effectLst/>
                <a:latin typeface="Lato" panose="020F0502020204030203" pitchFamily="34" charset="0"/>
              </a:rPr>
              <a:t>haar</a:t>
            </a:r>
            <a:r>
              <a:rPr lang="en-US" b="0" i="0" dirty="0">
                <a:solidFill>
                  <a:srgbClr val="222222"/>
                </a:solidFill>
                <a:effectLst/>
                <a:latin typeface="Lato" panose="020F0502020204030203" pitchFamily="34" charset="0"/>
              </a:rPr>
              <a:t> cascade performing very well, but there are several limitations of </a:t>
            </a:r>
            <a:r>
              <a:rPr lang="en-US" b="0" i="0" dirty="0" err="1">
                <a:solidFill>
                  <a:srgbClr val="222222"/>
                </a:solidFill>
                <a:effectLst/>
                <a:latin typeface="Lato" panose="020F0502020204030203" pitchFamily="34" charset="0"/>
              </a:rPr>
              <a:t>haar</a:t>
            </a:r>
            <a:r>
              <a:rPr lang="en-US" b="0" i="0" dirty="0">
                <a:solidFill>
                  <a:srgbClr val="222222"/>
                </a:solidFill>
                <a:effectLst/>
                <a:latin typeface="Lato" panose="020F0502020204030203" pitchFamily="34" charset="0"/>
              </a:rPr>
              <a:t> cascade.</a:t>
            </a:r>
          </a:p>
          <a:p>
            <a:pPr algn="just"/>
            <a:endParaRPr lang="en-US" dirty="0">
              <a:solidFill>
                <a:srgbClr val="222222"/>
              </a:solidFill>
              <a:latin typeface="Lato" panose="020F0502020204030203" pitchFamily="34" charset="0"/>
            </a:endParaRPr>
          </a:p>
          <a:p>
            <a:pPr marL="285750" indent="-285750" algn="just">
              <a:lnSpc>
                <a:spcPct val="250000"/>
              </a:lnSpc>
              <a:buFont typeface="Wingdings" panose="05000000000000000000" pitchFamily="2" charset="2"/>
              <a:buChar char="q"/>
            </a:pPr>
            <a:endParaRPr lang="en-US" b="0" i="0" dirty="0">
              <a:solidFill>
                <a:srgbClr val="222222"/>
              </a:solidFill>
              <a:effectLst/>
              <a:latin typeface="Lato" panose="020F0502020204030203" pitchFamily="34" charset="0"/>
            </a:endParaRPr>
          </a:p>
          <a:p>
            <a:pPr marL="285750" indent="-285750" algn="just">
              <a:lnSpc>
                <a:spcPct val="250000"/>
              </a:lnSpc>
              <a:buFont typeface="Wingdings" panose="05000000000000000000" pitchFamily="2" charset="2"/>
              <a:buChar char="q"/>
            </a:pPr>
            <a:r>
              <a:rPr lang="en-US" b="0" i="0" dirty="0">
                <a:solidFill>
                  <a:srgbClr val="222222"/>
                </a:solidFill>
                <a:effectLst/>
                <a:latin typeface="Lato" panose="020F0502020204030203" pitchFamily="34" charset="0"/>
              </a:rPr>
              <a:t>High false-positive detection</a:t>
            </a:r>
          </a:p>
          <a:p>
            <a:pPr marL="285750" indent="-285750" algn="just">
              <a:lnSpc>
                <a:spcPct val="250000"/>
              </a:lnSpc>
              <a:buFont typeface="Wingdings" panose="05000000000000000000" pitchFamily="2" charset="2"/>
              <a:buChar char="q"/>
            </a:pPr>
            <a:r>
              <a:rPr lang="en-US" b="0" i="0" dirty="0">
                <a:solidFill>
                  <a:srgbClr val="222222"/>
                </a:solidFill>
                <a:effectLst/>
                <a:latin typeface="Lato" panose="020F0502020204030203" pitchFamily="34" charset="0"/>
              </a:rPr>
              <a:t>Less accurate than deep learning-based techniques</a:t>
            </a:r>
          </a:p>
          <a:p>
            <a:pPr marL="285750" indent="-285750" algn="just">
              <a:lnSpc>
                <a:spcPct val="250000"/>
              </a:lnSpc>
              <a:buFont typeface="Wingdings" panose="05000000000000000000" pitchFamily="2" charset="2"/>
              <a:buChar char="q"/>
            </a:pPr>
            <a:r>
              <a:rPr lang="en-US" b="0" i="0" dirty="0">
                <a:solidFill>
                  <a:srgbClr val="222222"/>
                </a:solidFill>
                <a:effectLst/>
                <a:latin typeface="Lato" panose="020F0502020204030203" pitchFamily="34" charset="0"/>
              </a:rPr>
              <a:t>Manual tuning of parameters.</a:t>
            </a:r>
          </a:p>
          <a:p>
            <a:pPr marL="285750" indent="-285750" algn="just">
              <a:lnSpc>
                <a:spcPct val="250000"/>
              </a:lnSpc>
              <a:buFont typeface="Wingdings" panose="05000000000000000000" pitchFamily="2" charset="2"/>
              <a:buChar char="q"/>
            </a:pPr>
            <a:r>
              <a:rPr lang="en-US" b="0" i="0" dirty="0">
                <a:solidFill>
                  <a:srgbClr val="222222"/>
                </a:solidFill>
                <a:effectLst/>
                <a:latin typeface="Lato" panose="020F0502020204030203" pitchFamily="34" charset="0"/>
              </a:rPr>
              <a:t>Training </a:t>
            </a:r>
            <a:r>
              <a:rPr lang="en-US" b="0" i="0" dirty="0" err="1">
                <a:solidFill>
                  <a:srgbClr val="222222"/>
                </a:solidFill>
                <a:effectLst/>
                <a:latin typeface="Lato" panose="020F0502020204030203" pitchFamily="34" charset="0"/>
              </a:rPr>
              <a:t>haar</a:t>
            </a:r>
            <a:r>
              <a:rPr lang="en-US" b="0" i="0" dirty="0">
                <a:solidFill>
                  <a:srgbClr val="222222"/>
                </a:solidFill>
                <a:effectLst/>
                <a:latin typeface="Lato" panose="020F0502020204030203" pitchFamily="34" charset="0"/>
              </a:rPr>
              <a:t> cascade on a custom object is not easy.</a:t>
            </a:r>
          </a:p>
          <a:p>
            <a:endParaRPr lang="en-IN" dirty="0"/>
          </a:p>
        </p:txBody>
      </p:sp>
    </p:spTree>
    <p:extLst>
      <p:ext uri="{BB962C8B-B14F-4D97-AF65-F5344CB8AC3E}">
        <p14:creationId xmlns:p14="http://schemas.microsoft.com/office/powerpoint/2010/main" val="1506027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8F85D2-DDDB-B1B5-7153-914CA9F6A0C0}"/>
              </a:ext>
            </a:extLst>
          </p:cNvPr>
          <p:cNvSpPr txBox="1"/>
          <p:nvPr/>
        </p:nvSpPr>
        <p:spPr>
          <a:xfrm>
            <a:off x="105878" y="105878"/>
            <a:ext cx="11925701" cy="5078313"/>
          </a:xfrm>
          <a:prstGeom prst="rect">
            <a:avLst/>
          </a:prstGeom>
          <a:noFill/>
        </p:spPr>
        <p:txBody>
          <a:bodyPr wrap="square" rtlCol="0">
            <a:spAutoFit/>
          </a:bodyPr>
          <a:lstStyle/>
          <a:p>
            <a:r>
              <a:rPr lang="en-IN" sz="2400" b="1" dirty="0"/>
              <a:t>CASE STUDY:</a:t>
            </a:r>
          </a:p>
          <a:p>
            <a:endParaRPr lang="en-IN" sz="2400" b="1" dirty="0"/>
          </a:p>
          <a:p>
            <a:endParaRPr lang="en-IN" sz="2400" b="1" dirty="0"/>
          </a:p>
          <a:p>
            <a:pPr algn="l"/>
            <a:r>
              <a:rPr lang="en-US" sz="2400" b="1" i="0" dirty="0">
                <a:solidFill>
                  <a:srgbClr val="05192D"/>
                </a:solidFill>
                <a:effectLst/>
              </a:rPr>
              <a:t>Installing OpenCV for Python</a:t>
            </a:r>
          </a:p>
          <a:p>
            <a:pPr algn="l"/>
            <a:endParaRPr lang="en-US" sz="2400" b="1" i="0" dirty="0">
              <a:solidFill>
                <a:srgbClr val="05192D"/>
              </a:solidFill>
              <a:effectLst/>
            </a:endParaRPr>
          </a:p>
          <a:p>
            <a:pPr algn="l"/>
            <a:r>
              <a:rPr lang="en-US" b="0" i="0" dirty="0">
                <a:solidFill>
                  <a:srgbClr val="05192D"/>
                </a:solidFill>
                <a:effectLst/>
              </a:rPr>
              <a:t>To install the OpenCV library, simply open your command prompt or terminal window and run the following command:</a:t>
            </a:r>
          </a:p>
          <a:p>
            <a:pPr algn="l"/>
            <a:endParaRPr lang="en-US" dirty="0">
              <a:solidFill>
                <a:srgbClr val="05192D"/>
              </a:solidFill>
            </a:endParaRPr>
          </a:p>
          <a:p>
            <a:pPr algn="l"/>
            <a:endParaRPr lang="en-US" b="0" i="0" dirty="0">
              <a:solidFill>
                <a:srgbClr val="05192D"/>
              </a:solidFill>
              <a:effectLst/>
            </a:endParaRPr>
          </a:p>
          <a:p>
            <a:pPr algn="l"/>
            <a:r>
              <a:rPr lang="en-US" b="1" i="0" dirty="0">
                <a:solidFill>
                  <a:srgbClr val="05192D"/>
                </a:solidFill>
                <a:effectLst/>
              </a:rPr>
              <a:t>pip install </a:t>
            </a:r>
            <a:r>
              <a:rPr lang="en-US" b="1" i="0" dirty="0" err="1">
                <a:solidFill>
                  <a:srgbClr val="05192D"/>
                </a:solidFill>
                <a:effectLst/>
              </a:rPr>
              <a:t>opencv</a:t>
            </a:r>
            <a:r>
              <a:rPr lang="en-US" b="1" i="0" dirty="0">
                <a:solidFill>
                  <a:srgbClr val="05192D"/>
                </a:solidFill>
                <a:effectLst/>
              </a:rPr>
              <a:t>-python</a:t>
            </a:r>
          </a:p>
          <a:p>
            <a:pPr algn="l"/>
            <a:endParaRPr lang="en-US" b="1" dirty="0">
              <a:solidFill>
                <a:srgbClr val="05192D"/>
              </a:solidFill>
            </a:endParaRPr>
          </a:p>
          <a:p>
            <a:pPr algn="l"/>
            <a:endParaRPr lang="en-US" b="1" i="0" dirty="0">
              <a:solidFill>
                <a:srgbClr val="05192D"/>
              </a:solidFill>
              <a:effectLst/>
            </a:endParaRPr>
          </a:p>
          <a:p>
            <a:pPr algn="l"/>
            <a:endParaRPr lang="en-US" b="1" dirty="0">
              <a:solidFill>
                <a:srgbClr val="05192D"/>
              </a:solidFill>
            </a:endParaRPr>
          </a:p>
          <a:p>
            <a:pPr algn="l"/>
            <a:r>
              <a:rPr lang="en-US" b="1" dirty="0">
                <a:solidFill>
                  <a:srgbClr val="05192D"/>
                </a:solidFill>
              </a:rPr>
              <a:t>PROBLEM STATEMENT :</a:t>
            </a:r>
          </a:p>
          <a:p>
            <a:pPr algn="l"/>
            <a:endParaRPr lang="en-US" b="1" i="0" dirty="0">
              <a:solidFill>
                <a:srgbClr val="05192D"/>
              </a:solidFill>
              <a:effectLst/>
            </a:endParaRPr>
          </a:p>
          <a:p>
            <a:pPr algn="l"/>
            <a:r>
              <a:rPr lang="en-US" b="1" dirty="0">
                <a:solidFill>
                  <a:srgbClr val="05192D"/>
                </a:solidFill>
              </a:rPr>
              <a:t>FACE DETECTION BY OPENCV</a:t>
            </a:r>
            <a:endParaRPr lang="en-US" b="1" i="0" dirty="0">
              <a:solidFill>
                <a:srgbClr val="05192D"/>
              </a:solidFill>
              <a:effectLst/>
            </a:endParaRPr>
          </a:p>
          <a:p>
            <a:endParaRPr lang="en-IN" sz="2400" b="1" dirty="0"/>
          </a:p>
        </p:txBody>
      </p:sp>
    </p:spTree>
    <p:extLst>
      <p:ext uri="{BB962C8B-B14F-4D97-AF65-F5344CB8AC3E}">
        <p14:creationId xmlns:p14="http://schemas.microsoft.com/office/powerpoint/2010/main" val="74545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F11EAF-51AD-AD9F-CD4B-CF484D9752AE}"/>
              </a:ext>
            </a:extLst>
          </p:cNvPr>
          <p:cNvSpPr txBox="1"/>
          <p:nvPr/>
        </p:nvSpPr>
        <p:spPr>
          <a:xfrm>
            <a:off x="179672" y="125127"/>
            <a:ext cx="11887200" cy="6647974"/>
          </a:xfrm>
          <a:prstGeom prst="rect">
            <a:avLst/>
          </a:prstGeom>
          <a:noFill/>
        </p:spPr>
        <p:txBody>
          <a:bodyPr wrap="square" rtlCol="0">
            <a:spAutoFit/>
          </a:bodyPr>
          <a:lstStyle/>
          <a:p>
            <a:r>
              <a:rPr lang="en-US" sz="2400" b="1" dirty="0"/>
              <a:t>OpenCV for Face Detection in Images:</a:t>
            </a:r>
          </a:p>
          <a:p>
            <a:endParaRPr lang="en-US" sz="2400" b="1" dirty="0"/>
          </a:p>
          <a:p>
            <a:pPr marL="285750" indent="-285750">
              <a:lnSpc>
                <a:spcPct val="150000"/>
              </a:lnSpc>
              <a:buFont typeface="Wingdings" panose="05000000000000000000" pitchFamily="2" charset="2"/>
              <a:buChar char="q"/>
            </a:pPr>
            <a:r>
              <a:rPr lang="en-US" dirty="0"/>
              <a:t>We will build a detector to identify the human face in a photo from </a:t>
            </a:r>
            <a:r>
              <a:rPr lang="en-US" dirty="0" err="1"/>
              <a:t>Unsplash</a:t>
            </a:r>
            <a:r>
              <a:rPr lang="en-US" dirty="0"/>
              <a:t>. </a:t>
            </a:r>
          </a:p>
          <a:p>
            <a:pPr marL="285750" indent="-285750">
              <a:lnSpc>
                <a:spcPct val="150000"/>
              </a:lnSpc>
              <a:buFont typeface="Wingdings" panose="05000000000000000000" pitchFamily="2" charset="2"/>
              <a:buChar char="q"/>
            </a:pPr>
            <a:r>
              <a:rPr lang="en-US" dirty="0"/>
              <a:t>Make sure to save the picture to your working directory and rename it to </a:t>
            </a:r>
            <a:r>
              <a:rPr lang="en-US" dirty="0" err="1"/>
              <a:t>input_image</a:t>
            </a:r>
            <a:r>
              <a:rPr lang="en-US" dirty="0"/>
              <a:t> before coding along.</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pPr algn="l"/>
            <a:r>
              <a:rPr lang="en-US" b="1" i="0" dirty="0">
                <a:effectLst/>
              </a:rPr>
              <a:t>Step 1: Import the OpenCV Package</a:t>
            </a:r>
          </a:p>
          <a:p>
            <a:pPr algn="l"/>
            <a:r>
              <a:rPr lang="en-US" b="0" i="0" dirty="0">
                <a:solidFill>
                  <a:srgbClr val="05192D"/>
                </a:solidFill>
                <a:effectLst/>
              </a:rPr>
              <a:t>Now, let’s import OpenCV and enter the input image path with the following lines of code:</a:t>
            </a:r>
          </a:p>
          <a:p>
            <a:pPr algn="l"/>
            <a:endParaRPr lang="en-US" dirty="0">
              <a:solidFill>
                <a:srgbClr val="05192D"/>
              </a:solidFill>
            </a:endParaRPr>
          </a:p>
          <a:p>
            <a:pPr lvl="1"/>
            <a:r>
              <a:rPr lang="en-US" b="0" i="0" dirty="0">
                <a:solidFill>
                  <a:srgbClr val="05192D"/>
                </a:solidFill>
                <a:effectLst/>
              </a:rPr>
              <a:t>import cv2</a:t>
            </a:r>
          </a:p>
          <a:p>
            <a:pPr lvl="1"/>
            <a:endParaRPr lang="en-US" b="0" i="0" dirty="0">
              <a:solidFill>
                <a:srgbClr val="05192D"/>
              </a:solidFill>
              <a:effectLst/>
            </a:endParaRPr>
          </a:p>
          <a:p>
            <a:pPr lvl="1"/>
            <a:r>
              <a:rPr lang="en-US" b="0" i="0" dirty="0" err="1">
                <a:solidFill>
                  <a:srgbClr val="05192D"/>
                </a:solidFill>
                <a:effectLst/>
              </a:rPr>
              <a:t>imagePath</a:t>
            </a:r>
            <a:r>
              <a:rPr lang="en-US" b="0" i="0" dirty="0">
                <a:solidFill>
                  <a:srgbClr val="05192D"/>
                </a:solidFill>
                <a:effectLst/>
              </a:rPr>
              <a:t> = 'input_image.jpg’</a:t>
            </a:r>
          </a:p>
          <a:p>
            <a:pPr lvl="1"/>
            <a:endParaRPr lang="en-US" dirty="0">
              <a:solidFill>
                <a:srgbClr val="05192D"/>
              </a:solidFill>
            </a:endParaRPr>
          </a:p>
          <a:p>
            <a:pPr algn="l"/>
            <a:r>
              <a:rPr lang="en-US" b="1" i="0" dirty="0">
                <a:solidFill>
                  <a:srgbClr val="05192D"/>
                </a:solidFill>
                <a:effectLst/>
                <a:latin typeface="Studio-Feixen-Sans"/>
              </a:rPr>
              <a:t>Step 2: Read the Image</a:t>
            </a:r>
          </a:p>
          <a:p>
            <a:pPr algn="l"/>
            <a:r>
              <a:rPr lang="en-US" b="0" i="0" dirty="0">
                <a:solidFill>
                  <a:srgbClr val="05192D"/>
                </a:solidFill>
                <a:effectLst/>
                <a:latin typeface="Studio-Feixen-Sans"/>
              </a:rPr>
              <a:t>Then, we need to read the image with OpenCV’s </a:t>
            </a:r>
            <a:r>
              <a:rPr lang="en-US" b="0" i="0" dirty="0" err="1">
                <a:solidFill>
                  <a:srgbClr val="05192D"/>
                </a:solidFill>
                <a:effectLst/>
                <a:latin typeface="Studio-Feixen-Sans"/>
              </a:rPr>
              <a:t>imread</a:t>
            </a:r>
            <a:r>
              <a:rPr lang="en-US" b="0" i="0" dirty="0">
                <a:solidFill>
                  <a:srgbClr val="05192D"/>
                </a:solidFill>
                <a:effectLst/>
                <a:latin typeface="Studio-Feixen-Sans"/>
              </a:rPr>
              <a:t>() function:</a:t>
            </a:r>
          </a:p>
          <a:p>
            <a:endParaRPr lang="en-US" b="0" i="0" dirty="0">
              <a:solidFill>
                <a:srgbClr val="05192D"/>
              </a:solidFill>
              <a:effectLst/>
            </a:endParaRPr>
          </a:p>
          <a:p>
            <a:endParaRPr lang="en-US" dirty="0">
              <a:solidFill>
                <a:srgbClr val="05192D"/>
              </a:solidFill>
            </a:endParaRPr>
          </a:p>
          <a:p>
            <a:r>
              <a:rPr lang="en-US" b="0" i="0" dirty="0" err="1">
                <a:solidFill>
                  <a:srgbClr val="05192D"/>
                </a:solidFill>
                <a:effectLst/>
              </a:rPr>
              <a:t>img</a:t>
            </a:r>
            <a:r>
              <a:rPr lang="en-US" b="0" i="0" dirty="0">
                <a:solidFill>
                  <a:srgbClr val="05192D"/>
                </a:solidFill>
                <a:effectLst/>
              </a:rPr>
              <a:t> = cv2.imread(</a:t>
            </a:r>
            <a:r>
              <a:rPr lang="en-US" b="0" i="0" dirty="0" err="1">
                <a:solidFill>
                  <a:srgbClr val="05192D"/>
                </a:solidFill>
                <a:effectLst/>
              </a:rPr>
              <a:t>imagePath</a:t>
            </a:r>
            <a:r>
              <a:rPr lang="en-US" b="0" i="0" dirty="0">
                <a:solidFill>
                  <a:srgbClr val="05192D"/>
                </a:solidFill>
                <a:effectLst/>
              </a:rPr>
              <a:t>)</a:t>
            </a:r>
          </a:p>
          <a:p>
            <a:endParaRPr lang="en-US" dirty="0">
              <a:solidFill>
                <a:srgbClr val="05192D"/>
              </a:solidFill>
            </a:endParaRPr>
          </a:p>
          <a:p>
            <a:r>
              <a:rPr lang="en-US" b="1" i="0" dirty="0">
                <a:solidFill>
                  <a:srgbClr val="05192D"/>
                </a:solidFill>
                <a:effectLst/>
              </a:rPr>
              <a:t>This will load the image from the specified file path and return it in the form of a </a:t>
            </a:r>
            <a:r>
              <a:rPr lang="en-US" b="1" i="0" dirty="0" err="1">
                <a:solidFill>
                  <a:srgbClr val="05192D"/>
                </a:solidFill>
                <a:effectLst/>
              </a:rPr>
              <a:t>Numpy</a:t>
            </a:r>
            <a:r>
              <a:rPr lang="en-US" b="1" i="0" dirty="0">
                <a:solidFill>
                  <a:srgbClr val="05192D"/>
                </a:solidFill>
                <a:effectLst/>
              </a:rPr>
              <a:t> array. </a:t>
            </a:r>
          </a:p>
          <a:p>
            <a:endParaRPr lang="en-IN" dirty="0"/>
          </a:p>
        </p:txBody>
      </p:sp>
    </p:spTree>
    <p:extLst>
      <p:ext uri="{BB962C8B-B14F-4D97-AF65-F5344CB8AC3E}">
        <p14:creationId xmlns:p14="http://schemas.microsoft.com/office/powerpoint/2010/main" val="3134200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DD8EF8-120E-0F0B-DFCA-D95E5E5FEE3D}"/>
              </a:ext>
            </a:extLst>
          </p:cNvPr>
          <p:cNvSpPr txBox="1"/>
          <p:nvPr/>
        </p:nvSpPr>
        <p:spPr>
          <a:xfrm>
            <a:off x="96253" y="125128"/>
            <a:ext cx="11954576" cy="6740307"/>
          </a:xfrm>
          <a:prstGeom prst="rect">
            <a:avLst/>
          </a:prstGeom>
          <a:noFill/>
        </p:spPr>
        <p:txBody>
          <a:bodyPr wrap="square" rtlCol="0">
            <a:spAutoFit/>
          </a:bodyPr>
          <a:lstStyle/>
          <a:p>
            <a:r>
              <a:rPr lang="en-US" b="1" dirty="0"/>
              <a:t>Let’s print the dimensions of this array:</a:t>
            </a:r>
          </a:p>
          <a:p>
            <a:endParaRPr lang="en-US" dirty="0"/>
          </a:p>
          <a:p>
            <a:pPr lvl="1"/>
            <a:r>
              <a:rPr lang="en-US" b="1" dirty="0" err="1"/>
              <a:t>img.shape</a:t>
            </a:r>
            <a:endParaRPr lang="en-US" b="1" dirty="0"/>
          </a:p>
          <a:p>
            <a:pPr lvl="1"/>
            <a:endParaRPr lang="en-US" b="1" dirty="0"/>
          </a:p>
          <a:p>
            <a:pPr lvl="1"/>
            <a:r>
              <a:rPr lang="en-US" b="1" dirty="0"/>
              <a:t>(4000, 2667, 3)</a:t>
            </a:r>
          </a:p>
          <a:p>
            <a:pPr lvl="1"/>
            <a:endParaRPr lang="en-US" b="1" dirty="0"/>
          </a:p>
          <a:p>
            <a:pPr marL="285750" indent="-285750">
              <a:buFont typeface="Wingdings" panose="05000000000000000000" pitchFamily="2" charset="2"/>
              <a:buChar char="q"/>
            </a:pPr>
            <a:r>
              <a:rPr lang="en-US" dirty="0"/>
              <a:t>Notice that this is a 3-dimensional array. The array’s values represent the picture’s height, width, and channels respectively. Since this is a color image, there are three channels used to depict it - blue, green, and red (BGR).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Note that while the conventional sequence used to represent images is RGB (Red, Blue, Green), the OpenCV library uses the opposite layout (Blue, Green, Red).</a:t>
            </a:r>
          </a:p>
          <a:p>
            <a:pPr marL="285750" indent="-285750">
              <a:buFont typeface="Wingdings" panose="05000000000000000000" pitchFamily="2" charset="2"/>
              <a:buChar char="q"/>
            </a:pPr>
            <a:endParaRPr lang="en-US" dirty="0"/>
          </a:p>
          <a:p>
            <a:r>
              <a:rPr lang="en-US" b="1" dirty="0"/>
              <a:t>Step 3: Convert the Image to Grayscale</a:t>
            </a:r>
          </a:p>
          <a:p>
            <a:r>
              <a:rPr lang="en-US" dirty="0"/>
              <a:t>To improve computational efficiency, we first need to convert this image to grayscale before performing face detection on it:</a:t>
            </a:r>
          </a:p>
          <a:p>
            <a:endParaRPr lang="en-US" dirty="0"/>
          </a:p>
          <a:p>
            <a:pPr lvl="1"/>
            <a:r>
              <a:rPr lang="en-US" b="1" dirty="0" err="1"/>
              <a:t>gray_image</a:t>
            </a:r>
            <a:r>
              <a:rPr lang="en-US" b="1" dirty="0"/>
              <a:t> = cv2.cvtColor(</a:t>
            </a:r>
            <a:r>
              <a:rPr lang="en-US" b="1" dirty="0" err="1"/>
              <a:t>img</a:t>
            </a:r>
            <a:r>
              <a:rPr lang="en-US" b="1" dirty="0"/>
              <a:t>, cv2.COLOR_BGR2GRAY)</a:t>
            </a:r>
          </a:p>
          <a:p>
            <a:endParaRPr lang="en-US" dirty="0"/>
          </a:p>
          <a:p>
            <a:r>
              <a:rPr lang="en-US" dirty="0"/>
              <a:t>Let’s now examine the dimensions of this grayscale image:</a:t>
            </a:r>
          </a:p>
          <a:p>
            <a:endParaRPr lang="en-US" dirty="0"/>
          </a:p>
          <a:p>
            <a:pPr lvl="1"/>
            <a:r>
              <a:rPr lang="en-US" b="1" dirty="0" err="1"/>
              <a:t>gray_image.shape</a:t>
            </a:r>
            <a:endParaRPr lang="en-US" b="1" dirty="0"/>
          </a:p>
          <a:p>
            <a:pPr lvl="1"/>
            <a:endParaRPr lang="en-US" b="1" dirty="0"/>
          </a:p>
          <a:p>
            <a:pPr lvl="1"/>
            <a:r>
              <a:rPr lang="en-US" b="1" dirty="0"/>
              <a:t>(4000, 2667)</a:t>
            </a:r>
          </a:p>
          <a:p>
            <a:endParaRPr lang="en-US" dirty="0"/>
          </a:p>
          <a:p>
            <a:r>
              <a:rPr lang="en-US" dirty="0"/>
              <a:t>Notice that this array only has two values since the image is grayscale and no longer has the third color channel.</a:t>
            </a:r>
            <a:endParaRPr lang="en-IN" dirty="0"/>
          </a:p>
        </p:txBody>
      </p:sp>
    </p:spTree>
    <p:extLst>
      <p:ext uri="{BB962C8B-B14F-4D97-AF65-F5344CB8AC3E}">
        <p14:creationId xmlns:p14="http://schemas.microsoft.com/office/powerpoint/2010/main" val="2016228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A6E177-202E-6416-B3E0-E877911B018B}"/>
              </a:ext>
            </a:extLst>
          </p:cNvPr>
          <p:cNvSpPr txBox="1"/>
          <p:nvPr/>
        </p:nvSpPr>
        <p:spPr>
          <a:xfrm>
            <a:off x="96253" y="105878"/>
            <a:ext cx="11858324" cy="5554726"/>
          </a:xfrm>
          <a:prstGeom prst="rect">
            <a:avLst/>
          </a:prstGeom>
          <a:noFill/>
        </p:spPr>
        <p:txBody>
          <a:bodyPr wrap="square" rtlCol="0">
            <a:spAutoFit/>
          </a:bodyPr>
          <a:lstStyle/>
          <a:p>
            <a:r>
              <a:rPr lang="en-IN" b="1" dirty="0"/>
              <a:t>Step 4: Load the Classifier</a:t>
            </a:r>
          </a:p>
          <a:p>
            <a:r>
              <a:rPr lang="en-IN" dirty="0"/>
              <a:t>    </a:t>
            </a:r>
          </a:p>
          <a:p>
            <a:r>
              <a:rPr lang="en-IN" dirty="0"/>
              <a:t>Let’s load the pre-trained </a:t>
            </a:r>
            <a:r>
              <a:rPr lang="en-IN" dirty="0" err="1"/>
              <a:t>Haar</a:t>
            </a:r>
            <a:r>
              <a:rPr lang="en-IN" dirty="0"/>
              <a:t> Cascade classifier that is built into OpenCV:</a:t>
            </a:r>
          </a:p>
          <a:p>
            <a:endParaRPr lang="en-IN" dirty="0"/>
          </a:p>
          <a:p>
            <a:pPr lvl="1"/>
            <a:r>
              <a:rPr lang="en-IN" b="1" dirty="0" err="1"/>
              <a:t>face_classifier</a:t>
            </a:r>
            <a:r>
              <a:rPr lang="en-IN" b="1" dirty="0"/>
              <a:t> = cv2.CascadeClassifier(</a:t>
            </a:r>
          </a:p>
          <a:p>
            <a:pPr lvl="1"/>
            <a:r>
              <a:rPr lang="en-IN" b="1" dirty="0"/>
              <a:t>    cv2.data.haarcascades + "haarcascade_frontalface_default.xml"</a:t>
            </a:r>
          </a:p>
          <a:p>
            <a:pPr lvl="1"/>
            <a:r>
              <a:rPr lang="en-IN" b="1" dirty="0"/>
              <a:t>)</a:t>
            </a:r>
          </a:p>
          <a:p>
            <a:endParaRPr lang="en-IN" dirty="0"/>
          </a:p>
          <a:p>
            <a:pPr marL="285750" indent="-285750">
              <a:lnSpc>
                <a:spcPct val="200000"/>
              </a:lnSpc>
              <a:buFont typeface="Wingdings" panose="05000000000000000000" pitchFamily="2" charset="2"/>
              <a:buChar char="q"/>
            </a:pPr>
            <a:r>
              <a:rPr lang="en-IN" dirty="0"/>
              <a:t>Notice that we are using a file called haarcascade_frontalface_default.xml. </a:t>
            </a:r>
          </a:p>
          <a:p>
            <a:pPr marL="285750" indent="-285750">
              <a:lnSpc>
                <a:spcPct val="200000"/>
              </a:lnSpc>
              <a:buFont typeface="Wingdings" panose="05000000000000000000" pitchFamily="2" charset="2"/>
              <a:buChar char="q"/>
            </a:pPr>
            <a:endParaRPr lang="en-IN" dirty="0"/>
          </a:p>
          <a:p>
            <a:pPr marL="285750" indent="-285750">
              <a:lnSpc>
                <a:spcPct val="200000"/>
              </a:lnSpc>
              <a:buFont typeface="Wingdings" panose="05000000000000000000" pitchFamily="2" charset="2"/>
              <a:buChar char="q"/>
            </a:pPr>
            <a:r>
              <a:rPr lang="en-IN" dirty="0"/>
              <a:t>This classifier is designed specifically for detecting frontal faces in visual input. </a:t>
            </a:r>
          </a:p>
          <a:p>
            <a:pPr marL="285750" indent="-285750">
              <a:lnSpc>
                <a:spcPct val="200000"/>
              </a:lnSpc>
              <a:buFont typeface="Wingdings" panose="05000000000000000000" pitchFamily="2" charset="2"/>
              <a:buChar char="q"/>
            </a:pPr>
            <a:endParaRPr lang="en-IN" dirty="0"/>
          </a:p>
          <a:p>
            <a:pPr marL="285750" indent="-285750">
              <a:lnSpc>
                <a:spcPct val="200000"/>
              </a:lnSpc>
              <a:buFont typeface="Wingdings" panose="05000000000000000000" pitchFamily="2" charset="2"/>
              <a:buChar char="q"/>
            </a:pPr>
            <a:r>
              <a:rPr lang="en-IN" dirty="0"/>
              <a:t>OpenCV also provides other pre-trained models to detect different objects within an image - such as a person’s eyes, smile, upper body, and even a vehicle’s license plate.</a:t>
            </a:r>
          </a:p>
        </p:txBody>
      </p:sp>
    </p:spTree>
    <p:extLst>
      <p:ext uri="{BB962C8B-B14F-4D97-AF65-F5344CB8AC3E}">
        <p14:creationId xmlns:p14="http://schemas.microsoft.com/office/powerpoint/2010/main" val="2946599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D783C3-B737-B55B-451D-B7362FAE8288}"/>
              </a:ext>
            </a:extLst>
          </p:cNvPr>
          <p:cNvSpPr txBox="1"/>
          <p:nvPr/>
        </p:nvSpPr>
        <p:spPr>
          <a:xfrm>
            <a:off x="0" y="67377"/>
            <a:ext cx="12089331" cy="6740307"/>
          </a:xfrm>
          <a:prstGeom prst="rect">
            <a:avLst/>
          </a:prstGeom>
          <a:noFill/>
        </p:spPr>
        <p:txBody>
          <a:bodyPr wrap="square" rtlCol="0">
            <a:spAutoFit/>
          </a:bodyPr>
          <a:lstStyle/>
          <a:p>
            <a:r>
              <a:rPr lang="en-US" b="1" dirty="0"/>
              <a:t>Step 5: Perform the Face Detection:</a:t>
            </a:r>
          </a:p>
          <a:p>
            <a:endParaRPr lang="en-US" b="1" dirty="0"/>
          </a:p>
          <a:p>
            <a:r>
              <a:rPr lang="en-US" dirty="0"/>
              <a:t>We can now perform face detection on the grayscale image using the classifier we just loaded:</a:t>
            </a:r>
          </a:p>
          <a:p>
            <a:endParaRPr lang="en-US" dirty="0"/>
          </a:p>
          <a:p>
            <a:pPr lvl="1"/>
            <a:r>
              <a:rPr lang="en-US" b="1" dirty="0"/>
              <a:t>face = </a:t>
            </a:r>
            <a:r>
              <a:rPr lang="en-US" b="1" dirty="0" err="1"/>
              <a:t>face_classifier.detectMultiScale</a:t>
            </a:r>
            <a:r>
              <a:rPr lang="en-US" b="1" dirty="0"/>
              <a:t>(</a:t>
            </a:r>
          </a:p>
          <a:p>
            <a:pPr lvl="1"/>
            <a:r>
              <a:rPr lang="en-US" b="1" dirty="0"/>
              <a:t>    </a:t>
            </a:r>
            <a:r>
              <a:rPr lang="en-US" b="1" dirty="0" err="1"/>
              <a:t>gray_image</a:t>
            </a:r>
            <a:r>
              <a:rPr lang="en-US" b="1" dirty="0"/>
              <a:t>, </a:t>
            </a:r>
            <a:r>
              <a:rPr lang="en-US" b="1" dirty="0" err="1"/>
              <a:t>scaleFactor</a:t>
            </a:r>
            <a:r>
              <a:rPr lang="en-US" b="1" dirty="0"/>
              <a:t>=1.1, </a:t>
            </a:r>
            <a:r>
              <a:rPr lang="en-US" b="1" dirty="0" err="1"/>
              <a:t>minNeighbors</a:t>
            </a:r>
            <a:r>
              <a:rPr lang="en-US" b="1" dirty="0"/>
              <a:t>=5, </a:t>
            </a:r>
            <a:r>
              <a:rPr lang="en-US" b="1" dirty="0" err="1"/>
              <a:t>minSize</a:t>
            </a:r>
            <a:r>
              <a:rPr lang="en-US" b="1" dirty="0"/>
              <a:t>=(40, 40)</a:t>
            </a:r>
          </a:p>
          <a:p>
            <a:pPr lvl="1"/>
            <a:r>
              <a:rPr lang="en-US" b="1" dirty="0"/>
              <a:t>)</a:t>
            </a:r>
          </a:p>
          <a:p>
            <a:endParaRPr lang="en-US" dirty="0"/>
          </a:p>
          <a:p>
            <a:r>
              <a:rPr lang="en-US" dirty="0"/>
              <a:t>Let’s break down the methods and parameters specified in the above code:</a:t>
            </a:r>
          </a:p>
          <a:p>
            <a:pPr marL="285750" indent="-285750">
              <a:lnSpc>
                <a:spcPct val="200000"/>
              </a:lnSpc>
              <a:buFont typeface="Wingdings" panose="05000000000000000000" pitchFamily="2" charset="2"/>
              <a:buChar char="q"/>
            </a:pPr>
            <a:endParaRPr lang="en-US" dirty="0"/>
          </a:p>
          <a:p>
            <a:pPr marL="285750" indent="-285750">
              <a:lnSpc>
                <a:spcPct val="200000"/>
              </a:lnSpc>
              <a:buFont typeface="Wingdings" panose="05000000000000000000" pitchFamily="2" charset="2"/>
              <a:buChar char="q"/>
            </a:pPr>
            <a:r>
              <a:rPr lang="en-US" b="1" dirty="0" err="1"/>
              <a:t>detectMultiScale</a:t>
            </a:r>
            <a:r>
              <a:rPr lang="en-US" b="1" dirty="0"/>
              <a:t>():</a:t>
            </a:r>
            <a:r>
              <a:rPr lang="en-US" dirty="0"/>
              <a:t>The </a:t>
            </a:r>
            <a:r>
              <a:rPr lang="en-US" dirty="0" err="1"/>
              <a:t>detectMultiScale</a:t>
            </a:r>
            <a:r>
              <a:rPr lang="en-US" dirty="0"/>
              <a:t>() method is used to identify faces of different sizes in the input image.</a:t>
            </a:r>
          </a:p>
          <a:p>
            <a:pPr marL="285750" indent="-285750">
              <a:lnSpc>
                <a:spcPct val="200000"/>
              </a:lnSpc>
              <a:buFont typeface="Wingdings" panose="05000000000000000000" pitchFamily="2" charset="2"/>
              <a:buChar char="q"/>
            </a:pPr>
            <a:endParaRPr lang="en-US" dirty="0"/>
          </a:p>
          <a:p>
            <a:pPr marL="285750" indent="-285750">
              <a:lnSpc>
                <a:spcPct val="200000"/>
              </a:lnSpc>
              <a:buFont typeface="Wingdings" panose="05000000000000000000" pitchFamily="2" charset="2"/>
              <a:buChar char="q"/>
            </a:pPr>
            <a:r>
              <a:rPr lang="en-US" b="1" dirty="0" err="1"/>
              <a:t>grey_image:</a:t>
            </a:r>
            <a:r>
              <a:rPr lang="en-US" dirty="0" err="1"/>
              <a:t>The</a:t>
            </a:r>
            <a:r>
              <a:rPr lang="en-US" dirty="0"/>
              <a:t> first parameter in this method is called </a:t>
            </a:r>
            <a:r>
              <a:rPr lang="en-US" dirty="0" err="1"/>
              <a:t>grey_image</a:t>
            </a:r>
            <a:r>
              <a:rPr lang="en-US" dirty="0"/>
              <a:t>, which is the grayscale image we created previously.</a:t>
            </a:r>
          </a:p>
          <a:p>
            <a:pPr marL="285750" indent="-285750">
              <a:lnSpc>
                <a:spcPct val="200000"/>
              </a:lnSpc>
              <a:buFont typeface="Wingdings" panose="05000000000000000000" pitchFamily="2" charset="2"/>
              <a:buChar char="q"/>
            </a:pPr>
            <a:endParaRPr lang="en-US" dirty="0"/>
          </a:p>
          <a:p>
            <a:pPr marL="285750" indent="-285750">
              <a:lnSpc>
                <a:spcPct val="200000"/>
              </a:lnSpc>
              <a:buFont typeface="Wingdings" panose="05000000000000000000" pitchFamily="2" charset="2"/>
              <a:buChar char="q"/>
            </a:pPr>
            <a:r>
              <a:rPr lang="en-US" b="1" dirty="0" err="1"/>
              <a:t>scaleFactor:</a:t>
            </a:r>
            <a:r>
              <a:rPr lang="en-US" dirty="0" err="1"/>
              <a:t>This</a:t>
            </a:r>
            <a:r>
              <a:rPr lang="en-US" dirty="0"/>
              <a:t> parameter is used to scale down the size of the input image to make it easier for the algorithm to detect larger faces. In this case, we have specified a scale factor of 1.1, indicating that we want to reduce the image size by 10%.</a:t>
            </a:r>
          </a:p>
          <a:p>
            <a:endParaRPr lang="en-US" dirty="0"/>
          </a:p>
        </p:txBody>
      </p:sp>
    </p:spTree>
    <p:extLst>
      <p:ext uri="{BB962C8B-B14F-4D97-AF65-F5344CB8AC3E}">
        <p14:creationId xmlns:p14="http://schemas.microsoft.com/office/powerpoint/2010/main" val="69198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FBF7CA-91AE-93D9-6822-470AAEBD8850}"/>
              </a:ext>
            </a:extLst>
          </p:cNvPr>
          <p:cNvSpPr txBox="1"/>
          <p:nvPr/>
        </p:nvSpPr>
        <p:spPr>
          <a:xfrm>
            <a:off x="96253" y="154004"/>
            <a:ext cx="11916075" cy="5866350"/>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b="1" dirty="0" err="1"/>
              <a:t>minNeighbors</a:t>
            </a:r>
            <a:r>
              <a:rPr lang="en-US" b="1" dirty="0"/>
              <a:t>: </a:t>
            </a:r>
            <a:r>
              <a:rPr lang="en-US" dirty="0"/>
              <a:t>The cascade classifier applies a sliding window through the image to detect faces in it. You can think of these windows as rectangles. </a:t>
            </a:r>
          </a:p>
          <a:p>
            <a:pPr marL="285750" indent="-285750">
              <a:lnSpc>
                <a:spcPct val="150000"/>
              </a:lnSpc>
              <a:buFont typeface="Wingdings" panose="05000000000000000000" pitchFamily="2" charset="2"/>
              <a:buChar char="q"/>
            </a:pPr>
            <a:endParaRPr lang="en-US" dirty="0"/>
          </a:p>
          <a:p>
            <a:pPr marL="285750" indent="-285750">
              <a:lnSpc>
                <a:spcPct val="150000"/>
              </a:lnSpc>
              <a:buFont typeface="Wingdings" panose="05000000000000000000" pitchFamily="2" charset="2"/>
              <a:buChar char="q"/>
            </a:pPr>
            <a:r>
              <a:rPr lang="en-US" dirty="0"/>
              <a:t>Initially, the classifier will capture a large number of false positives. These are eliminated using the </a:t>
            </a:r>
            <a:r>
              <a:rPr lang="en-US" dirty="0" err="1"/>
              <a:t>minNeighbors</a:t>
            </a:r>
            <a:r>
              <a:rPr lang="en-US" dirty="0"/>
              <a:t> parameter, which specifies the number of neighboring rectangles that need to be identified for an object to be considered a valid detection.</a:t>
            </a:r>
          </a:p>
          <a:p>
            <a:pPr marL="285750" indent="-285750">
              <a:lnSpc>
                <a:spcPct val="150000"/>
              </a:lnSpc>
              <a:buFont typeface="Wingdings" panose="05000000000000000000" pitchFamily="2" charset="2"/>
              <a:buChar char="q"/>
            </a:pPr>
            <a:endParaRPr lang="en-US" dirty="0"/>
          </a:p>
          <a:p>
            <a:pPr marL="285750" indent="-285750">
              <a:lnSpc>
                <a:spcPct val="150000"/>
              </a:lnSpc>
              <a:buFont typeface="Wingdings" panose="05000000000000000000" pitchFamily="2" charset="2"/>
              <a:buChar char="q"/>
            </a:pPr>
            <a:r>
              <a:rPr lang="en-US" dirty="0"/>
              <a:t>To summarize, passing a small value like 0 or 1 to this parameter would result in a high number of false positives, whereas a large number could lead to losing out on many true positives.</a:t>
            </a:r>
          </a:p>
          <a:p>
            <a:pPr marL="285750" indent="-285750">
              <a:lnSpc>
                <a:spcPct val="150000"/>
              </a:lnSpc>
              <a:buFont typeface="Wingdings" panose="05000000000000000000" pitchFamily="2" charset="2"/>
              <a:buChar char="q"/>
            </a:pPr>
            <a:endParaRPr lang="en-US" dirty="0"/>
          </a:p>
          <a:p>
            <a:pPr marL="285750" indent="-285750">
              <a:lnSpc>
                <a:spcPct val="150000"/>
              </a:lnSpc>
              <a:buFont typeface="Wingdings" panose="05000000000000000000" pitchFamily="2" charset="2"/>
              <a:buChar char="q"/>
            </a:pPr>
            <a:r>
              <a:rPr lang="en-US" dirty="0"/>
              <a:t>The trick here is to find a tradeoff that allows us to eliminate false positives while also accurately identifying true positives.</a:t>
            </a:r>
          </a:p>
          <a:p>
            <a:pPr marL="285750" indent="-285750">
              <a:lnSpc>
                <a:spcPct val="150000"/>
              </a:lnSpc>
              <a:buFont typeface="Wingdings" panose="05000000000000000000" pitchFamily="2" charset="2"/>
              <a:buChar char="q"/>
            </a:pPr>
            <a:endParaRPr lang="en-US" dirty="0"/>
          </a:p>
          <a:p>
            <a:pPr marL="285750" indent="-285750">
              <a:lnSpc>
                <a:spcPct val="150000"/>
              </a:lnSpc>
              <a:buFont typeface="Wingdings" panose="05000000000000000000" pitchFamily="2" charset="2"/>
              <a:buChar char="q"/>
            </a:pPr>
            <a:r>
              <a:rPr lang="en-US" b="1" dirty="0" err="1"/>
              <a:t>minSize</a:t>
            </a:r>
            <a:r>
              <a:rPr lang="en-US" b="1" dirty="0"/>
              <a:t>: </a:t>
            </a:r>
            <a:r>
              <a:rPr lang="en-US" dirty="0"/>
              <a:t>Finally, the </a:t>
            </a:r>
            <a:r>
              <a:rPr lang="en-US" dirty="0" err="1"/>
              <a:t>minSize</a:t>
            </a:r>
            <a:r>
              <a:rPr lang="en-US" dirty="0"/>
              <a:t> parameter sets the minimum size of the object to be detected. The model will ignore faces that are smaller than the minimum size specified</a:t>
            </a:r>
            <a:endParaRPr lang="en-IN" dirty="0"/>
          </a:p>
        </p:txBody>
      </p:sp>
    </p:spTree>
    <p:extLst>
      <p:ext uri="{BB962C8B-B14F-4D97-AF65-F5344CB8AC3E}">
        <p14:creationId xmlns:p14="http://schemas.microsoft.com/office/powerpoint/2010/main" val="2122589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CE33BF-6697-206E-2DAD-0C70F1A69509}"/>
              </a:ext>
            </a:extLst>
          </p:cNvPr>
          <p:cNvSpPr txBox="1"/>
          <p:nvPr/>
        </p:nvSpPr>
        <p:spPr>
          <a:xfrm>
            <a:off x="125128" y="125128"/>
            <a:ext cx="11925701" cy="4342856"/>
          </a:xfrm>
          <a:prstGeom prst="rect">
            <a:avLst/>
          </a:prstGeom>
          <a:noFill/>
        </p:spPr>
        <p:txBody>
          <a:bodyPr wrap="square" rtlCol="0">
            <a:spAutoFit/>
          </a:bodyPr>
          <a:lstStyle/>
          <a:p>
            <a:r>
              <a:rPr lang="en-US" b="1" dirty="0"/>
              <a:t>Step 6: Drawing a Bounding Box</a:t>
            </a:r>
          </a:p>
          <a:p>
            <a:r>
              <a:rPr lang="en-US" dirty="0"/>
              <a:t>    </a:t>
            </a:r>
          </a:p>
          <a:p>
            <a:r>
              <a:rPr lang="en-US" dirty="0"/>
              <a:t>Now that the model has detected the faces within the image, let’s run the following lines of code to create a bounding box around these faces:</a:t>
            </a:r>
          </a:p>
          <a:p>
            <a:endParaRPr lang="en-US" dirty="0"/>
          </a:p>
          <a:p>
            <a:pPr lvl="1"/>
            <a:r>
              <a:rPr lang="en-US" b="1" dirty="0"/>
              <a:t>for (x, y, w, h) in face:</a:t>
            </a:r>
          </a:p>
          <a:p>
            <a:pPr lvl="1"/>
            <a:r>
              <a:rPr lang="en-US" b="1" dirty="0"/>
              <a:t>    cv2.rectangle(</a:t>
            </a:r>
            <a:r>
              <a:rPr lang="en-US" b="1" dirty="0" err="1"/>
              <a:t>img</a:t>
            </a:r>
            <a:r>
              <a:rPr lang="en-US" b="1" dirty="0"/>
              <a:t>, (x, y), (x + w, y + h), (0, 255, 0), 4)</a:t>
            </a:r>
          </a:p>
          <a:p>
            <a:endParaRPr lang="en-US" dirty="0"/>
          </a:p>
          <a:p>
            <a:pPr marL="285750" indent="-285750">
              <a:lnSpc>
                <a:spcPct val="150000"/>
              </a:lnSpc>
              <a:buFont typeface="Wingdings" panose="05000000000000000000" pitchFamily="2" charset="2"/>
              <a:buChar char="q"/>
            </a:pPr>
            <a:r>
              <a:rPr lang="en-US" dirty="0"/>
              <a:t>The face variable is an array with four values: the x and y axis in which the faces were detected, and their width and height.</a:t>
            </a:r>
          </a:p>
          <a:p>
            <a:pPr marL="285750" indent="-285750">
              <a:lnSpc>
                <a:spcPct val="150000"/>
              </a:lnSpc>
              <a:buFont typeface="Wingdings" panose="05000000000000000000" pitchFamily="2" charset="2"/>
              <a:buChar char="q"/>
            </a:pPr>
            <a:endParaRPr lang="en-US" dirty="0"/>
          </a:p>
          <a:p>
            <a:pPr marL="285750" indent="-285750">
              <a:lnSpc>
                <a:spcPct val="150000"/>
              </a:lnSpc>
              <a:buFont typeface="Wingdings" panose="05000000000000000000" pitchFamily="2" charset="2"/>
              <a:buChar char="q"/>
            </a:pPr>
            <a:r>
              <a:rPr lang="en-US" dirty="0"/>
              <a:t>The above code iterates over the identified faces and creates a bounding box that spans across these measurements.</a:t>
            </a:r>
          </a:p>
          <a:p>
            <a:pPr marL="285750" indent="-285750">
              <a:lnSpc>
                <a:spcPct val="150000"/>
              </a:lnSpc>
              <a:buFont typeface="Wingdings" panose="05000000000000000000" pitchFamily="2" charset="2"/>
              <a:buChar char="q"/>
            </a:pPr>
            <a:endParaRPr lang="en-US" dirty="0"/>
          </a:p>
          <a:p>
            <a:pPr marL="285750" indent="-285750">
              <a:lnSpc>
                <a:spcPct val="150000"/>
              </a:lnSpc>
              <a:buFont typeface="Wingdings" panose="05000000000000000000" pitchFamily="2" charset="2"/>
              <a:buChar char="q"/>
            </a:pPr>
            <a:r>
              <a:rPr lang="en-US" dirty="0"/>
              <a:t>The parameter 0,255,0 represents the color of the bounding box, which is green, and 4 indicates its thickness.</a:t>
            </a:r>
            <a:endParaRPr lang="en-IN" dirty="0"/>
          </a:p>
        </p:txBody>
      </p:sp>
    </p:spTree>
    <p:extLst>
      <p:ext uri="{BB962C8B-B14F-4D97-AF65-F5344CB8AC3E}">
        <p14:creationId xmlns:p14="http://schemas.microsoft.com/office/powerpoint/2010/main" val="637157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1F93FD-48C5-F554-E3A6-F5D2AB59054F}"/>
              </a:ext>
            </a:extLst>
          </p:cNvPr>
          <p:cNvSpPr txBox="1"/>
          <p:nvPr/>
        </p:nvSpPr>
        <p:spPr>
          <a:xfrm>
            <a:off x="144379" y="96253"/>
            <a:ext cx="11887200" cy="4524315"/>
          </a:xfrm>
          <a:prstGeom prst="rect">
            <a:avLst/>
          </a:prstGeom>
          <a:noFill/>
        </p:spPr>
        <p:txBody>
          <a:bodyPr wrap="square" rtlCol="0">
            <a:spAutoFit/>
          </a:bodyPr>
          <a:lstStyle/>
          <a:p>
            <a:r>
              <a:rPr lang="en-IN" b="1" dirty="0"/>
              <a:t>Step 7: Displaying the Image:</a:t>
            </a:r>
          </a:p>
          <a:p>
            <a:r>
              <a:rPr lang="en-IN" dirty="0"/>
              <a:t>    </a:t>
            </a:r>
          </a:p>
          <a:p>
            <a:endParaRPr lang="en-IN" dirty="0"/>
          </a:p>
          <a:p>
            <a:r>
              <a:rPr lang="en-IN" dirty="0"/>
              <a:t>To display the image with the detected faces, we first need to convert the image from the BGR format to RGB:</a:t>
            </a:r>
          </a:p>
          <a:p>
            <a:endParaRPr lang="en-IN" dirty="0"/>
          </a:p>
          <a:p>
            <a:pPr lvl="1"/>
            <a:r>
              <a:rPr lang="en-IN" b="1" dirty="0" err="1"/>
              <a:t>img_rgb</a:t>
            </a:r>
            <a:r>
              <a:rPr lang="en-IN" b="1" dirty="0"/>
              <a:t> = cv2.cvtColor(</a:t>
            </a:r>
            <a:r>
              <a:rPr lang="en-IN" b="1" dirty="0" err="1"/>
              <a:t>img</a:t>
            </a:r>
            <a:r>
              <a:rPr lang="en-IN" b="1" dirty="0"/>
              <a:t>, cv2.COLOR_BGR2RGB)</a:t>
            </a:r>
          </a:p>
          <a:p>
            <a:endParaRPr lang="en-IN" dirty="0"/>
          </a:p>
          <a:p>
            <a:r>
              <a:rPr lang="en-IN" dirty="0"/>
              <a:t>Now, let’s use the Matplotlib library to display the image:</a:t>
            </a:r>
          </a:p>
          <a:p>
            <a:endParaRPr lang="en-IN" dirty="0"/>
          </a:p>
          <a:p>
            <a:pPr lvl="1"/>
            <a:r>
              <a:rPr lang="en-IN" b="1" dirty="0"/>
              <a:t>import </a:t>
            </a:r>
            <a:r>
              <a:rPr lang="en-IN" b="1" dirty="0" err="1"/>
              <a:t>matplotlib.pyplot</a:t>
            </a:r>
            <a:r>
              <a:rPr lang="en-IN" b="1" dirty="0"/>
              <a:t> as </a:t>
            </a:r>
            <a:r>
              <a:rPr lang="en-IN" b="1" dirty="0" err="1"/>
              <a:t>plt</a:t>
            </a:r>
            <a:endParaRPr lang="en-IN" b="1" dirty="0"/>
          </a:p>
          <a:p>
            <a:pPr lvl="1"/>
            <a:endParaRPr lang="en-IN" dirty="0"/>
          </a:p>
          <a:p>
            <a:pPr lvl="1"/>
            <a:endParaRPr lang="en-IN" dirty="0"/>
          </a:p>
          <a:p>
            <a:pPr lvl="1"/>
            <a:endParaRPr lang="en-IN" dirty="0"/>
          </a:p>
          <a:p>
            <a:pPr lvl="1"/>
            <a:r>
              <a:rPr lang="en-IN" dirty="0" err="1"/>
              <a:t>plt.figure</a:t>
            </a:r>
            <a:r>
              <a:rPr lang="en-IN" dirty="0"/>
              <a:t>(</a:t>
            </a:r>
            <a:r>
              <a:rPr lang="en-IN" dirty="0" err="1"/>
              <a:t>figsize</a:t>
            </a:r>
            <a:r>
              <a:rPr lang="en-IN" dirty="0"/>
              <a:t>=(20,10))</a:t>
            </a:r>
          </a:p>
          <a:p>
            <a:pPr lvl="1"/>
            <a:r>
              <a:rPr lang="en-IN" dirty="0" err="1"/>
              <a:t>plt.imshow</a:t>
            </a:r>
            <a:r>
              <a:rPr lang="en-IN" dirty="0"/>
              <a:t>(</a:t>
            </a:r>
            <a:r>
              <a:rPr lang="en-IN" dirty="0" err="1"/>
              <a:t>img_rgb</a:t>
            </a:r>
            <a:r>
              <a:rPr lang="en-IN" dirty="0"/>
              <a:t>)</a:t>
            </a:r>
          </a:p>
          <a:p>
            <a:pPr lvl="1"/>
            <a:r>
              <a:rPr lang="en-IN" dirty="0" err="1"/>
              <a:t>plt.axis</a:t>
            </a:r>
            <a:r>
              <a:rPr lang="en-IN" dirty="0"/>
              <a:t>('off')</a:t>
            </a:r>
          </a:p>
        </p:txBody>
      </p:sp>
    </p:spTree>
    <p:extLst>
      <p:ext uri="{BB962C8B-B14F-4D97-AF65-F5344CB8AC3E}">
        <p14:creationId xmlns:p14="http://schemas.microsoft.com/office/powerpoint/2010/main" val="3600702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828243-25A8-CB17-F41A-4CF861137703}"/>
              </a:ext>
            </a:extLst>
          </p:cNvPr>
          <p:cNvSpPr txBox="1"/>
          <p:nvPr/>
        </p:nvSpPr>
        <p:spPr>
          <a:xfrm>
            <a:off x="192505" y="192505"/>
            <a:ext cx="11771697" cy="369332"/>
          </a:xfrm>
          <a:prstGeom prst="rect">
            <a:avLst/>
          </a:prstGeom>
          <a:noFill/>
        </p:spPr>
        <p:txBody>
          <a:bodyPr wrap="square" rtlCol="0">
            <a:spAutoFit/>
          </a:bodyPr>
          <a:lstStyle/>
          <a:p>
            <a:r>
              <a:rPr lang="en-US" b="1" i="0" dirty="0">
                <a:solidFill>
                  <a:srgbClr val="05192D"/>
                </a:solidFill>
                <a:effectLst/>
              </a:rPr>
              <a:t>The above code should generate the following output: </a:t>
            </a:r>
            <a:endParaRPr lang="en-IN" b="1" dirty="0"/>
          </a:p>
        </p:txBody>
      </p:sp>
      <p:pic>
        <p:nvPicPr>
          <p:cNvPr id="7170" name="Picture 2" descr="face detection result">
            <a:extLst>
              <a:ext uri="{FF2B5EF4-FFF2-40B4-BE49-F238E27FC236}">
                <a16:creationId xmlns:a16="http://schemas.microsoft.com/office/drawing/2014/main" id="{DB5685B4-F523-D4E9-85D5-2532D0E0F3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5300" y="771525"/>
            <a:ext cx="2673016" cy="396686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434972E-F36C-5FF3-CFA9-60B1DD47D5FA}"/>
              </a:ext>
            </a:extLst>
          </p:cNvPr>
          <p:cNvSpPr txBox="1"/>
          <p:nvPr/>
        </p:nvSpPr>
        <p:spPr>
          <a:xfrm>
            <a:off x="885524" y="5241303"/>
            <a:ext cx="10789920" cy="646331"/>
          </a:xfrm>
          <a:prstGeom prst="rect">
            <a:avLst/>
          </a:prstGeom>
          <a:noFill/>
        </p:spPr>
        <p:txBody>
          <a:bodyPr wrap="square">
            <a:spAutoFit/>
          </a:bodyPr>
          <a:lstStyle/>
          <a:p>
            <a:pPr algn="l"/>
            <a:r>
              <a:rPr lang="en-US" b="1" i="0" dirty="0">
                <a:solidFill>
                  <a:srgbClr val="05192D"/>
                </a:solidFill>
                <a:effectLst/>
                <a:latin typeface="Studio-Feixen-Sans"/>
              </a:rPr>
              <a:t>Great!</a:t>
            </a:r>
          </a:p>
          <a:p>
            <a:pPr algn="l"/>
            <a:r>
              <a:rPr lang="en-US" b="1" i="0" dirty="0">
                <a:solidFill>
                  <a:srgbClr val="05192D"/>
                </a:solidFill>
                <a:effectLst/>
                <a:latin typeface="Studio-Feixen-Sans"/>
              </a:rPr>
              <a:t>The model has successfully detected the human face in this image and created a bounding box around it. </a:t>
            </a:r>
          </a:p>
        </p:txBody>
      </p:sp>
    </p:spTree>
    <p:extLst>
      <p:ext uri="{BB962C8B-B14F-4D97-AF65-F5344CB8AC3E}">
        <p14:creationId xmlns:p14="http://schemas.microsoft.com/office/powerpoint/2010/main" val="2257655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097E65-F52C-1939-B203-AB2CAC8F5FB4}"/>
              </a:ext>
            </a:extLst>
          </p:cNvPr>
          <p:cNvSpPr txBox="1"/>
          <p:nvPr/>
        </p:nvSpPr>
        <p:spPr>
          <a:xfrm>
            <a:off x="125128" y="115503"/>
            <a:ext cx="11848699" cy="6971139"/>
          </a:xfrm>
          <a:prstGeom prst="rect">
            <a:avLst/>
          </a:prstGeom>
          <a:noFill/>
        </p:spPr>
        <p:txBody>
          <a:bodyPr wrap="square" rtlCol="0">
            <a:spAutoFit/>
          </a:bodyPr>
          <a:lstStyle/>
          <a:p>
            <a:pPr algn="l"/>
            <a:r>
              <a:rPr lang="en-US" sz="2400" b="1" i="0" dirty="0">
                <a:solidFill>
                  <a:srgbClr val="05192D"/>
                </a:solidFill>
                <a:effectLst/>
              </a:rPr>
              <a:t>Applications of Computer Vision:</a:t>
            </a:r>
          </a:p>
          <a:p>
            <a:pPr marL="285750" indent="-285750" algn="l">
              <a:lnSpc>
                <a:spcPct val="250000"/>
              </a:lnSpc>
              <a:buFont typeface="Wingdings" panose="05000000000000000000" pitchFamily="2" charset="2"/>
              <a:buChar char="q"/>
            </a:pPr>
            <a:r>
              <a:rPr lang="en-US" b="0" i="0" dirty="0">
                <a:solidFill>
                  <a:srgbClr val="05192D"/>
                </a:solidFill>
                <a:effectLst/>
              </a:rPr>
              <a:t>Why do we need computer vision when human vision is a relatively trivial task for most humans to accomplish?</a:t>
            </a:r>
          </a:p>
          <a:p>
            <a:pPr marL="285750" indent="-285750" algn="l">
              <a:lnSpc>
                <a:spcPct val="250000"/>
              </a:lnSpc>
              <a:buFont typeface="Wingdings" panose="05000000000000000000" pitchFamily="2" charset="2"/>
              <a:buChar char="q"/>
            </a:pPr>
            <a:r>
              <a:rPr lang="en-US" b="0" i="0" dirty="0">
                <a:solidFill>
                  <a:srgbClr val="05192D"/>
                </a:solidFill>
                <a:effectLst/>
              </a:rPr>
              <a:t>While it is true that humans can perform visual tasks with ease and require only a few data samples, AI is highly scalable. Computer vision models can process millions of data points when deployed in surveillance and autonomous vehicles. </a:t>
            </a:r>
          </a:p>
          <a:p>
            <a:pPr marL="285750" indent="-285750" algn="l">
              <a:lnSpc>
                <a:spcPct val="250000"/>
              </a:lnSpc>
              <a:buFont typeface="Wingdings" panose="05000000000000000000" pitchFamily="2" charset="2"/>
              <a:buChar char="q"/>
            </a:pPr>
            <a:r>
              <a:rPr lang="en-US" b="0" i="0" dirty="0">
                <a:solidFill>
                  <a:srgbClr val="05192D"/>
                </a:solidFill>
                <a:effectLst/>
              </a:rPr>
              <a:t>This is a scale that simply cannot be achieved by human vision.</a:t>
            </a:r>
          </a:p>
          <a:p>
            <a:pPr marL="285750" indent="-285750" algn="l">
              <a:lnSpc>
                <a:spcPct val="250000"/>
              </a:lnSpc>
              <a:buFont typeface="Wingdings" panose="05000000000000000000" pitchFamily="2" charset="2"/>
              <a:buChar char="q"/>
            </a:pPr>
            <a:r>
              <a:rPr lang="en-US" b="0" i="0" dirty="0">
                <a:solidFill>
                  <a:srgbClr val="05192D"/>
                </a:solidFill>
                <a:effectLst/>
              </a:rPr>
              <a:t>Furthermore, computer vision applications can be integrated into sensors, cameras, and intelligent devices for real-time image processing that involves 24/7 operation. Again, this is an incredibly challenging feat for humans to achieve.</a:t>
            </a:r>
          </a:p>
          <a:p>
            <a:pPr marL="285750" indent="-285750" algn="l">
              <a:lnSpc>
                <a:spcPct val="250000"/>
              </a:lnSpc>
              <a:buFont typeface="Wingdings" panose="05000000000000000000" pitchFamily="2" charset="2"/>
              <a:buChar char="q"/>
            </a:pPr>
            <a:r>
              <a:rPr lang="en-US" b="0" i="0" dirty="0">
                <a:solidFill>
                  <a:srgbClr val="05192D"/>
                </a:solidFill>
                <a:effectLst/>
              </a:rPr>
              <a:t>Finally, AI is not susceptible to biases, fatigue, and inattention. </a:t>
            </a:r>
          </a:p>
          <a:p>
            <a:pPr marL="285750" indent="-285750" algn="l">
              <a:lnSpc>
                <a:spcPct val="250000"/>
              </a:lnSpc>
              <a:buFont typeface="Wingdings" panose="05000000000000000000" pitchFamily="2" charset="2"/>
              <a:buChar char="q"/>
            </a:pPr>
            <a:r>
              <a:rPr lang="en-US" b="0" i="0" dirty="0">
                <a:solidFill>
                  <a:srgbClr val="05192D"/>
                </a:solidFill>
                <a:effectLst/>
              </a:rPr>
              <a:t>While humans may get tired and overlook a security breach, a computer vision application will never falter, thereby reducing the risk of missed incidents.</a:t>
            </a:r>
          </a:p>
          <a:p>
            <a:endParaRPr lang="en-IN" dirty="0"/>
          </a:p>
        </p:txBody>
      </p:sp>
    </p:spTree>
    <p:extLst>
      <p:ext uri="{BB962C8B-B14F-4D97-AF65-F5344CB8AC3E}">
        <p14:creationId xmlns:p14="http://schemas.microsoft.com/office/powerpoint/2010/main" val="99649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D9D66F-4233-7E7E-1FBA-B704B88BB605}"/>
              </a:ext>
            </a:extLst>
          </p:cNvPr>
          <p:cNvSpPr txBox="1"/>
          <p:nvPr/>
        </p:nvSpPr>
        <p:spPr>
          <a:xfrm>
            <a:off x="4543125" y="3044279"/>
            <a:ext cx="3368842" cy="76944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IN" sz="4400" b="1" dirty="0"/>
              <a:t>THE END</a:t>
            </a:r>
          </a:p>
        </p:txBody>
      </p:sp>
    </p:spTree>
    <p:extLst>
      <p:ext uri="{BB962C8B-B14F-4D97-AF65-F5344CB8AC3E}">
        <p14:creationId xmlns:p14="http://schemas.microsoft.com/office/powerpoint/2010/main" val="1186556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E75602-9BFB-17EF-9469-AA3E3217E628}"/>
              </a:ext>
            </a:extLst>
          </p:cNvPr>
          <p:cNvSpPr txBox="1"/>
          <p:nvPr/>
        </p:nvSpPr>
        <p:spPr>
          <a:xfrm>
            <a:off x="163629" y="163629"/>
            <a:ext cx="11829449" cy="5170646"/>
          </a:xfrm>
          <a:prstGeom prst="rect">
            <a:avLst/>
          </a:prstGeom>
          <a:noFill/>
        </p:spPr>
        <p:txBody>
          <a:bodyPr wrap="square" rtlCol="0">
            <a:spAutoFit/>
          </a:bodyPr>
          <a:lstStyle/>
          <a:p>
            <a:r>
              <a:rPr lang="en-US" b="1" i="0" dirty="0">
                <a:solidFill>
                  <a:srgbClr val="05192D"/>
                </a:solidFill>
                <a:effectLst/>
              </a:rPr>
              <a:t>Let’s look at some real-world applications of computer vision in our daily lives:</a:t>
            </a:r>
          </a:p>
          <a:p>
            <a:endParaRPr lang="en-US" b="1" dirty="0">
              <a:solidFill>
                <a:srgbClr val="05192D"/>
              </a:solidFill>
            </a:endParaRPr>
          </a:p>
          <a:p>
            <a:endParaRPr lang="en-US" b="1" i="0" dirty="0">
              <a:solidFill>
                <a:srgbClr val="05192D"/>
              </a:solidFill>
              <a:effectLst/>
            </a:endParaRPr>
          </a:p>
          <a:p>
            <a:endParaRPr lang="en-US" b="1" dirty="0">
              <a:solidFill>
                <a:srgbClr val="05192D"/>
              </a:solidFill>
            </a:endParaRPr>
          </a:p>
          <a:p>
            <a:pPr algn="l"/>
            <a:r>
              <a:rPr lang="en-US" sz="2400" b="1" i="0" dirty="0">
                <a:solidFill>
                  <a:srgbClr val="05192D"/>
                </a:solidFill>
                <a:effectLst/>
              </a:rPr>
              <a:t>Surveillance:</a:t>
            </a:r>
          </a:p>
          <a:p>
            <a:pPr marL="285750" indent="-285750" algn="l">
              <a:lnSpc>
                <a:spcPct val="200000"/>
              </a:lnSpc>
              <a:buFont typeface="Wingdings" panose="05000000000000000000" pitchFamily="2" charset="2"/>
              <a:buChar char="q"/>
            </a:pPr>
            <a:r>
              <a:rPr lang="en-US" b="0" i="0" dirty="0">
                <a:solidFill>
                  <a:srgbClr val="05192D"/>
                </a:solidFill>
                <a:effectLst/>
              </a:rPr>
              <a:t>Computer vision applications such as object recognition and pose estimation are often deployed in security devices to automate human surveillance. </a:t>
            </a:r>
          </a:p>
          <a:p>
            <a:pPr marL="285750" indent="-285750" algn="l">
              <a:lnSpc>
                <a:spcPct val="200000"/>
              </a:lnSpc>
              <a:buFont typeface="Wingdings" panose="05000000000000000000" pitchFamily="2" charset="2"/>
              <a:buChar char="q"/>
            </a:pPr>
            <a:r>
              <a:rPr lang="en-US" b="0" i="0" dirty="0">
                <a:solidFill>
                  <a:srgbClr val="05192D"/>
                </a:solidFill>
                <a:effectLst/>
              </a:rPr>
              <a:t>A pose estimation model, for instance, can track a person’s body language to gauge if they are inciting violence, experiencing a medical emergency, or are about to steal something. </a:t>
            </a:r>
          </a:p>
          <a:p>
            <a:pPr marL="285750" indent="-285750" algn="l">
              <a:lnSpc>
                <a:spcPct val="200000"/>
              </a:lnSpc>
              <a:buFont typeface="Wingdings" panose="05000000000000000000" pitchFamily="2" charset="2"/>
              <a:buChar char="q"/>
            </a:pPr>
            <a:r>
              <a:rPr lang="en-US" b="0" i="0" dirty="0">
                <a:solidFill>
                  <a:srgbClr val="05192D"/>
                </a:solidFill>
                <a:effectLst/>
              </a:rPr>
              <a:t>These systems can then trigger a notification that alerts the relevant authorities for assistance, decreasing response times and improving public safety.</a:t>
            </a:r>
          </a:p>
          <a:p>
            <a:endParaRPr lang="en-IN" b="1" dirty="0"/>
          </a:p>
        </p:txBody>
      </p:sp>
    </p:spTree>
    <p:extLst>
      <p:ext uri="{BB962C8B-B14F-4D97-AF65-F5344CB8AC3E}">
        <p14:creationId xmlns:p14="http://schemas.microsoft.com/office/powerpoint/2010/main" val="3046637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CC41FA-CC1E-720A-3B72-FA8E35887EAC}"/>
              </a:ext>
            </a:extLst>
          </p:cNvPr>
          <p:cNvSpPr txBox="1"/>
          <p:nvPr/>
        </p:nvSpPr>
        <p:spPr>
          <a:xfrm>
            <a:off x="144379" y="154004"/>
            <a:ext cx="11839074" cy="6971139"/>
          </a:xfrm>
          <a:prstGeom prst="rect">
            <a:avLst/>
          </a:prstGeom>
          <a:noFill/>
        </p:spPr>
        <p:txBody>
          <a:bodyPr wrap="square" rtlCol="0">
            <a:spAutoFit/>
          </a:bodyPr>
          <a:lstStyle/>
          <a:p>
            <a:pPr algn="l"/>
            <a:r>
              <a:rPr lang="en-US" sz="2400" b="1" i="0" dirty="0">
                <a:solidFill>
                  <a:srgbClr val="05192D"/>
                </a:solidFill>
                <a:effectLst/>
              </a:rPr>
              <a:t>Retail:</a:t>
            </a:r>
          </a:p>
          <a:p>
            <a:pPr algn="l">
              <a:lnSpc>
                <a:spcPct val="250000"/>
              </a:lnSpc>
            </a:pPr>
            <a:r>
              <a:rPr lang="en-US" b="1" i="0" dirty="0">
                <a:solidFill>
                  <a:srgbClr val="05192D"/>
                </a:solidFill>
                <a:effectLst/>
              </a:rPr>
              <a:t>Computer vision models can be deployed in retail outlets to track customers’ eye position, body language, and movement around the store.</a:t>
            </a:r>
          </a:p>
          <a:p>
            <a:pPr algn="l">
              <a:lnSpc>
                <a:spcPct val="250000"/>
              </a:lnSpc>
            </a:pPr>
            <a:r>
              <a:rPr lang="en-US" b="0" i="0" dirty="0">
                <a:solidFill>
                  <a:srgbClr val="05192D"/>
                </a:solidFill>
                <a:effectLst/>
              </a:rPr>
              <a:t>These algorithms can provide retailers with the following insight into user behavior:</a:t>
            </a:r>
          </a:p>
          <a:p>
            <a:pPr marL="285750" indent="-285750" algn="l">
              <a:lnSpc>
                <a:spcPct val="250000"/>
              </a:lnSpc>
              <a:buFont typeface="Wingdings" panose="05000000000000000000" pitchFamily="2" charset="2"/>
              <a:buChar char="q"/>
            </a:pPr>
            <a:r>
              <a:rPr lang="en-US" b="0" i="0" dirty="0">
                <a:solidFill>
                  <a:srgbClr val="05192D"/>
                </a:solidFill>
                <a:effectLst/>
              </a:rPr>
              <a:t>Are there any specific promotions or products that capture people’s attention and draw them into the store?</a:t>
            </a:r>
          </a:p>
          <a:p>
            <a:pPr marL="285750" indent="-285750" algn="l">
              <a:lnSpc>
                <a:spcPct val="250000"/>
              </a:lnSpc>
              <a:buFont typeface="Wingdings" panose="05000000000000000000" pitchFamily="2" charset="2"/>
              <a:buChar char="q"/>
            </a:pPr>
            <a:r>
              <a:rPr lang="en-US" b="0" i="0" dirty="0">
                <a:solidFill>
                  <a:srgbClr val="05192D"/>
                </a:solidFill>
                <a:effectLst/>
              </a:rPr>
              <a:t>What path do customers typically take when in the store?</a:t>
            </a:r>
          </a:p>
          <a:p>
            <a:pPr marL="285750" indent="-285750" algn="l">
              <a:lnSpc>
                <a:spcPct val="250000"/>
              </a:lnSpc>
              <a:buFont typeface="Wingdings" panose="05000000000000000000" pitchFamily="2" charset="2"/>
              <a:buChar char="q"/>
            </a:pPr>
            <a:r>
              <a:rPr lang="en-US" b="0" i="0" dirty="0">
                <a:solidFill>
                  <a:srgbClr val="05192D"/>
                </a:solidFill>
                <a:effectLst/>
              </a:rPr>
              <a:t>What type of product placement sparks the most attention?</a:t>
            </a:r>
          </a:p>
          <a:p>
            <a:pPr marL="285750" indent="-285750" algn="l">
              <a:lnSpc>
                <a:spcPct val="250000"/>
              </a:lnSpc>
              <a:buFont typeface="Wingdings" panose="05000000000000000000" pitchFamily="2" charset="2"/>
              <a:buChar char="q"/>
            </a:pPr>
            <a:r>
              <a:rPr lang="en-US" b="0" i="0" dirty="0">
                <a:solidFill>
                  <a:srgbClr val="05192D"/>
                </a:solidFill>
                <a:effectLst/>
              </a:rPr>
              <a:t>How often do customers engage with promotional materials such as banners and signage?</a:t>
            </a:r>
          </a:p>
          <a:p>
            <a:pPr algn="l">
              <a:lnSpc>
                <a:spcPct val="250000"/>
              </a:lnSpc>
            </a:pPr>
            <a:r>
              <a:rPr lang="en-US" b="0" i="0" dirty="0">
                <a:solidFill>
                  <a:srgbClr val="05192D"/>
                </a:solidFill>
                <a:effectLst/>
              </a:rPr>
              <a:t>Retailers can then use these insights to improve the store’s marketing strategy and customize product placement to drive sales.</a:t>
            </a:r>
          </a:p>
          <a:p>
            <a:endParaRPr lang="en-IN" dirty="0"/>
          </a:p>
        </p:txBody>
      </p:sp>
    </p:spTree>
    <p:extLst>
      <p:ext uri="{BB962C8B-B14F-4D97-AF65-F5344CB8AC3E}">
        <p14:creationId xmlns:p14="http://schemas.microsoft.com/office/powerpoint/2010/main" val="1206894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D788A1-6465-AD7E-B679-075D34D9CF42}"/>
              </a:ext>
            </a:extLst>
          </p:cNvPr>
          <p:cNvSpPr txBox="1"/>
          <p:nvPr/>
        </p:nvSpPr>
        <p:spPr>
          <a:xfrm>
            <a:off x="125128" y="154004"/>
            <a:ext cx="11867950" cy="3877985"/>
          </a:xfrm>
          <a:prstGeom prst="rect">
            <a:avLst/>
          </a:prstGeom>
          <a:noFill/>
        </p:spPr>
        <p:txBody>
          <a:bodyPr wrap="square" rtlCol="0">
            <a:spAutoFit/>
          </a:bodyPr>
          <a:lstStyle/>
          <a:p>
            <a:pPr algn="l"/>
            <a:r>
              <a:rPr lang="en-US" sz="2400" b="1" i="0" dirty="0">
                <a:solidFill>
                  <a:srgbClr val="05192D"/>
                </a:solidFill>
                <a:effectLst/>
              </a:rPr>
              <a:t>Autonomous Vehicles:</a:t>
            </a:r>
          </a:p>
          <a:p>
            <a:pPr algn="l"/>
            <a:endParaRPr lang="en-US" sz="2400" b="1" i="0" dirty="0">
              <a:solidFill>
                <a:srgbClr val="05192D"/>
              </a:solidFill>
              <a:effectLst/>
            </a:endParaRPr>
          </a:p>
          <a:p>
            <a:pPr marL="285750" indent="-285750" algn="l">
              <a:lnSpc>
                <a:spcPct val="250000"/>
              </a:lnSpc>
              <a:buFont typeface="Wingdings" panose="05000000000000000000" pitchFamily="2" charset="2"/>
              <a:buChar char="q"/>
            </a:pPr>
            <a:r>
              <a:rPr lang="en-US" b="0" i="0" dirty="0">
                <a:solidFill>
                  <a:srgbClr val="05192D"/>
                </a:solidFill>
                <a:effectLst/>
              </a:rPr>
              <a:t>The field of autonomous driving has benefited tremendously from computer vision technologies. </a:t>
            </a:r>
          </a:p>
          <a:p>
            <a:pPr marL="285750" indent="-285750" algn="l">
              <a:lnSpc>
                <a:spcPct val="250000"/>
              </a:lnSpc>
              <a:buFont typeface="Wingdings" panose="05000000000000000000" pitchFamily="2" charset="2"/>
              <a:buChar char="q"/>
            </a:pPr>
            <a:r>
              <a:rPr lang="en-US" b="0" i="0" dirty="0">
                <a:solidFill>
                  <a:srgbClr val="05192D"/>
                </a:solidFill>
                <a:effectLst/>
              </a:rPr>
              <a:t>Object detection models are deployed in vehicles to identify pedestrians, other vehicles, and animals on the road. </a:t>
            </a:r>
          </a:p>
          <a:p>
            <a:pPr marL="285750" indent="-285750" algn="l">
              <a:lnSpc>
                <a:spcPct val="250000"/>
              </a:lnSpc>
              <a:buFont typeface="Wingdings" panose="05000000000000000000" pitchFamily="2" charset="2"/>
              <a:buChar char="q"/>
            </a:pPr>
            <a:r>
              <a:rPr lang="en-US" b="0" i="0" dirty="0">
                <a:solidFill>
                  <a:srgbClr val="05192D"/>
                </a:solidFill>
                <a:effectLst/>
              </a:rPr>
              <a:t>Computer vision applications can interpret stop signs and traffic lights, accurately estimate the distance between the vehicle and other objects, and avoid obstacles like potholes to ensure a safe driving experience.</a:t>
            </a:r>
          </a:p>
          <a:p>
            <a:endParaRPr lang="en-IN" dirty="0"/>
          </a:p>
        </p:txBody>
      </p:sp>
    </p:spTree>
    <p:extLst>
      <p:ext uri="{BB962C8B-B14F-4D97-AF65-F5344CB8AC3E}">
        <p14:creationId xmlns:p14="http://schemas.microsoft.com/office/powerpoint/2010/main" val="817802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7F8746-6C08-82BB-F5BC-FBDC57180B27}"/>
              </a:ext>
            </a:extLst>
          </p:cNvPr>
          <p:cNvSpPr txBox="1"/>
          <p:nvPr/>
        </p:nvSpPr>
        <p:spPr>
          <a:xfrm>
            <a:off x="163629" y="134754"/>
            <a:ext cx="11839074" cy="6417141"/>
          </a:xfrm>
          <a:prstGeom prst="rect">
            <a:avLst/>
          </a:prstGeom>
          <a:noFill/>
        </p:spPr>
        <p:txBody>
          <a:bodyPr wrap="square" rtlCol="0">
            <a:spAutoFit/>
          </a:bodyPr>
          <a:lstStyle/>
          <a:p>
            <a:pPr algn="l"/>
            <a:r>
              <a:rPr lang="en-US" sz="2400" b="1" i="0" dirty="0">
                <a:solidFill>
                  <a:srgbClr val="05192D"/>
                </a:solidFill>
                <a:effectLst/>
              </a:rPr>
              <a:t>Introduction to OpenCV:</a:t>
            </a:r>
          </a:p>
          <a:p>
            <a:pPr marL="285750" indent="-285750" algn="l">
              <a:lnSpc>
                <a:spcPct val="150000"/>
              </a:lnSpc>
              <a:buFont typeface="Wingdings" panose="05000000000000000000" pitchFamily="2" charset="2"/>
              <a:buChar char="q"/>
            </a:pPr>
            <a:r>
              <a:rPr lang="en-US" b="0" i="0" dirty="0">
                <a:solidFill>
                  <a:srgbClr val="05192D"/>
                </a:solidFill>
                <a:effectLst/>
              </a:rPr>
              <a:t>Now that we understand just how useful computer vision applications are, let’s examine a popular tool used to implement them. </a:t>
            </a:r>
            <a:r>
              <a:rPr lang="en-US" b="1" i="0" u="none" strike="noStrike" dirty="0">
                <a:solidFill>
                  <a:srgbClr val="0075AD"/>
                </a:solidFill>
                <a:effectLst/>
                <a:hlinkClick r:id="rId2"/>
              </a:rPr>
              <a:t>OpenCV</a:t>
            </a:r>
            <a:r>
              <a:rPr lang="en-US" b="0" i="0" dirty="0">
                <a:solidFill>
                  <a:srgbClr val="05192D"/>
                </a:solidFill>
                <a:effectLst/>
              </a:rPr>
              <a:t> is a computer vision library that supports programming languages like Python, C++, and Java.</a:t>
            </a:r>
          </a:p>
          <a:p>
            <a:pPr marL="285750" indent="-285750" algn="l">
              <a:lnSpc>
                <a:spcPct val="150000"/>
              </a:lnSpc>
              <a:buFont typeface="Wingdings" panose="05000000000000000000" pitchFamily="2" charset="2"/>
              <a:buChar char="q"/>
            </a:pPr>
            <a:r>
              <a:rPr lang="en-US" b="0" i="0" dirty="0">
                <a:solidFill>
                  <a:srgbClr val="05192D"/>
                </a:solidFill>
                <a:effectLst/>
              </a:rPr>
              <a:t>The package was initially created by Intel in 1999 and was later made open-source and released to the public.</a:t>
            </a:r>
          </a:p>
          <a:p>
            <a:pPr marL="285750" indent="-285750" algn="l">
              <a:lnSpc>
                <a:spcPct val="150000"/>
              </a:lnSpc>
              <a:buFont typeface="Wingdings" panose="05000000000000000000" pitchFamily="2" charset="2"/>
              <a:buChar char="q"/>
            </a:pPr>
            <a:r>
              <a:rPr lang="en-US" b="0" i="0" dirty="0">
                <a:solidFill>
                  <a:srgbClr val="05192D"/>
                </a:solidFill>
                <a:effectLst/>
              </a:rPr>
              <a:t>OpenCV allows developers and non-mathematicians to build computer vision applications easily without having to code them from scratch. The library has over 2,500 algorithms that allow users to perform tasks like face recognition and object detection.</a:t>
            </a:r>
          </a:p>
          <a:p>
            <a:pPr marL="285750" indent="-285750" algn="l">
              <a:lnSpc>
                <a:spcPct val="150000"/>
              </a:lnSpc>
              <a:buFont typeface="Wingdings" panose="05000000000000000000" pitchFamily="2" charset="2"/>
              <a:buChar char="q"/>
            </a:pPr>
            <a:r>
              <a:rPr lang="en-US" b="0" i="0" dirty="0">
                <a:solidFill>
                  <a:srgbClr val="05192D"/>
                </a:solidFill>
                <a:effectLst/>
              </a:rPr>
              <a:t>Developers and data practitioners at well-established organizations like Google, Microsoft, IBM, and Intel make extensive use of the OpenCV library, which is currently free for commercial use.</a:t>
            </a:r>
          </a:p>
          <a:p>
            <a:pPr algn="l"/>
            <a:endParaRPr lang="en-US" b="0" i="0" dirty="0">
              <a:solidFill>
                <a:srgbClr val="05192D"/>
              </a:solidFill>
              <a:effectLst/>
            </a:endParaRPr>
          </a:p>
          <a:p>
            <a:pPr algn="l"/>
            <a:r>
              <a:rPr lang="en-US" b="0" i="0" dirty="0">
                <a:solidFill>
                  <a:srgbClr val="05192D"/>
                </a:solidFill>
                <a:effectLst/>
              </a:rPr>
              <a:t>In this slides, we will use OpenCV to perform face detection in Python.</a:t>
            </a:r>
          </a:p>
          <a:p>
            <a:pPr algn="l"/>
            <a:r>
              <a:rPr lang="en-US" b="0" i="0" dirty="0">
                <a:solidFill>
                  <a:srgbClr val="05192D"/>
                </a:solidFill>
                <a:effectLst/>
              </a:rPr>
              <a:t>By the end of this Slide, you will know how to:</a:t>
            </a:r>
          </a:p>
          <a:p>
            <a:pPr algn="l"/>
            <a:endParaRPr lang="en-US" b="0" i="0" dirty="0">
              <a:solidFill>
                <a:srgbClr val="05192D"/>
              </a:solidFill>
              <a:effectLst/>
            </a:endParaRPr>
          </a:p>
          <a:p>
            <a:pPr marL="742950" lvl="1" indent="-285750">
              <a:lnSpc>
                <a:spcPct val="150000"/>
              </a:lnSpc>
              <a:buFont typeface="Wingdings" panose="05000000000000000000" pitchFamily="2" charset="2"/>
              <a:buChar char="q"/>
            </a:pPr>
            <a:r>
              <a:rPr lang="en-US" b="0" i="0" dirty="0">
                <a:solidFill>
                  <a:srgbClr val="05192D"/>
                </a:solidFill>
                <a:effectLst/>
              </a:rPr>
              <a:t>Detect human faces in images with OpenCV in Python</a:t>
            </a:r>
          </a:p>
          <a:p>
            <a:pPr marL="742950" lvl="1" indent="-285750">
              <a:lnSpc>
                <a:spcPct val="150000"/>
              </a:lnSpc>
              <a:buFont typeface="Wingdings" panose="05000000000000000000" pitchFamily="2" charset="2"/>
              <a:buChar char="q"/>
            </a:pPr>
            <a:r>
              <a:rPr lang="en-US" b="0" i="0" dirty="0">
                <a:solidFill>
                  <a:srgbClr val="05192D"/>
                </a:solidFill>
                <a:effectLst/>
              </a:rPr>
              <a:t>Perform real-time face detection in a live stream from a webcam</a:t>
            </a:r>
          </a:p>
          <a:p>
            <a:pPr marL="742950" lvl="1" indent="-285750">
              <a:lnSpc>
                <a:spcPct val="150000"/>
              </a:lnSpc>
              <a:buFont typeface="Wingdings" panose="05000000000000000000" pitchFamily="2" charset="2"/>
              <a:buChar char="q"/>
            </a:pPr>
            <a:r>
              <a:rPr lang="en-US" b="0" i="0" dirty="0">
                <a:solidFill>
                  <a:srgbClr val="05192D"/>
                </a:solidFill>
                <a:effectLst/>
              </a:rPr>
              <a:t>Recognize and label celebrity faces in images</a:t>
            </a:r>
          </a:p>
          <a:p>
            <a:endParaRPr lang="en-IN" dirty="0"/>
          </a:p>
        </p:txBody>
      </p:sp>
    </p:spTree>
    <p:extLst>
      <p:ext uri="{BB962C8B-B14F-4D97-AF65-F5344CB8AC3E}">
        <p14:creationId xmlns:p14="http://schemas.microsoft.com/office/powerpoint/2010/main" val="254372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01AE58-17A0-4D08-4969-288553051C67}"/>
              </a:ext>
            </a:extLst>
          </p:cNvPr>
          <p:cNvSpPr txBox="1"/>
          <p:nvPr/>
        </p:nvSpPr>
        <p:spPr>
          <a:xfrm>
            <a:off x="115503" y="154004"/>
            <a:ext cx="11742821" cy="6093976"/>
          </a:xfrm>
          <a:prstGeom prst="rect">
            <a:avLst/>
          </a:prstGeom>
          <a:noFill/>
        </p:spPr>
        <p:txBody>
          <a:bodyPr wrap="square" rtlCol="0">
            <a:spAutoFit/>
          </a:bodyPr>
          <a:lstStyle/>
          <a:p>
            <a:pPr algn="l"/>
            <a:r>
              <a:rPr lang="en-US" sz="2400" b="1" i="0" dirty="0">
                <a:solidFill>
                  <a:srgbClr val="05192D"/>
                </a:solidFill>
                <a:effectLst/>
              </a:rPr>
              <a:t>What is Face Detection?</a:t>
            </a:r>
          </a:p>
          <a:p>
            <a:pPr algn="l"/>
            <a:endParaRPr lang="en-US" sz="2400" b="1" i="0" dirty="0">
              <a:solidFill>
                <a:srgbClr val="05192D"/>
              </a:solidFill>
              <a:effectLst/>
            </a:endParaRPr>
          </a:p>
          <a:p>
            <a:pPr marL="285750" indent="-285750" algn="l">
              <a:lnSpc>
                <a:spcPct val="150000"/>
              </a:lnSpc>
              <a:buFont typeface="Wingdings" panose="05000000000000000000" pitchFamily="2" charset="2"/>
              <a:buChar char="q"/>
            </a:pPr>
            <a:r>
              <a:rPr lang="en-US" b="0" i="0" dirty="0">
                <a:solidFill>
                  <a:srgbClr val="05192D"/>
                </a:solidFill>
                <a:effectLst/>
              </a:rPr>
              <a:t>Face detection involves identifying a person’s face in an image or video. This is done by analyzing the visual input to determine whether a person’s facial features are present.</a:t>
            </a:r>
          </a:p>
          <a:p>
            <a:pPr marL="285750" indent="-285750" algn="l">
              <a:lnSpc>
                <a:spcPct val="150000"/>
              </a:lnSpc>
              <a:buFont typeface="Wingdings" panose="05000000000000000000" pitchFamily="2" charset="2"/>
              <a:buChar char="q"/>
            </a:pPr>
            <a:r>
              <a:rPr lang="en-US" b="0" i="0" dirty="0">
                <a:solidFill>
                  <a:srgbClr val="05192D"/>
                </a:solidFill>
                <a:effectLst/>
              </a:rPr>
              <a:t>Since human faces are so diverse, face detection models typically need to be trained on large amounts of input data for them to be accurate. The training dataset must contain a sufficient representation of people who come from different backgrounds, genders, and cultures.</a:t>
            </a:r>
          </a:p>
          <a:p>
            <a:pPr marL="285750" indent="-285750" algn="l">
              <a:lnSpc>
                <a:spcPct val="150000"/>
              </a:lnSpc>
              <a:buFont typeface="Wingdings" panose="05000000000000000000" pitchFamily="2" charset="2"/>
              <a:buChar char="q"/>
            </a:pPr>
            <a:r>
              <a:rPr lang="en-US" b="0" i="0" dirty="0">
                <a:solidFill>
                  <a:srgbClr val="05192D"/>
                </a:solidFill>
                <a:effectLst/>
              </a:rPr>
              <a:t>These algorithms also need to be fed many training samples comprising different lighting, angles, and orientations to make correct predictions in real-world scenarios.</a:t>
            </a:r>
          </a:p>
          <a:p>
            <a:pPr marL="285750" indent="-285750" algn="l">
              <a:lnSpc>
                <a:spcPct val="150000"/>
              </a:lnSpc>
              <a:buFont typeface="Wingdings" panose="05000000000000000000" pitchFamily="2" charset="2"/>
              <a:buChar char="q"/>
            </a:pPr>
            <a:r>
              <a:rPr lang="en-US" b="0" i="0" dirty="0">
                <a:solidFill>
                  <a:srgbClr val="05192D"/>
                </a:solidFill>
                <a:effectLst/>
              </a:rPr>
              <a:t>These nuances make face detection a non-trivial, time-consuming task that requires hours of model training and millions of data samples.</a:t>
            </a:r>
          </a:p>
          <a:p>
            <a:pPr marL="285750" indent="-285750" algn="l">
              <a:lnSpc>
                <a:spcPct val="150000"/>
              </a:lnSpc>
              <a:buFont typeface="Wingdings" panose="05000000000000000000" pitchFamily="2" charset="2"/>
              <a:buChar char="q"/>
            </a:pPr>
            <a:r>
              <a:rPr lang="en-US" b="0" i="0" dirty="0">
                <a:solidFill>
                  <a:srgbClr val="05192D"/>
                </a:solidFill>
                <a:effectLst/>
              </a:rPr>
              <a:t>Thankfully, the OpenCV package comes with pre-trained models for face detection, which means that we don’t have to train an algorithm from scratch. More specifically, the library employs a machine learning approach called </a:t>
            </a:r>
            <a:r>
              <a:rPr lang="en-US" b="1" i="0" dirty="0" err="1">
                <a:solidFill>
                  <a:srgbClr val="05192D"/>
                </a:solidFill>
                <a:effectLst/>
              </a:rPr>
              <a:t>Haar</a:t>
            </a:r>
            <a:r>
              <a:rPr lang="en-US" b="1" i="0" dirty="0">
                <a:solidFill>
                  <a:srgbClr val="05192D"/>
                </a:solidFill>
                <a:effectLst/>
              </a:rPr>
              <a:t> cascade to identify objects in visual data. </a:t>
            </a:r>
          </a:p>
          <a:p>
            <a:endParaRPr lang="en-IN" dirty="0"/>
          </a:p>
        </p:txBody>
      </p:sp>
    </p:spTree>
    <p:extLst>
      <p:ext uri="{BB962C8B-B14F-4D97-AF65-F5344CB8AC3E}">
        <p14:creationId xmlns:p14="http://schemas.microsoft.com/office/powerpoint/2010/main" val="2592713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Object Detection using Haar Cascade">
            <a:extLst>
              <a:ext uri="{FF2B5EF4-FFF2-40B4-BE49-F238E27FC236}">
                <a16:creationId xmlns:a16="http://schemas.microsoft.com/office/drawing/2014/main" id="{68C9DC8B-1ED0-2D12-5172-7DD09C9942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793" y="1764665"/>
            <a:ext cx="10520413" cy="381912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917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3318</Words>
  <Application>Microsoft Office PowerPoint</Application>
  <PresentationFormat>Widescreen</PresentationFormat>
  <Paragraphs>317</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Lato</vt:lpstr>
      <vt:lpstr>Studio-Feixen-Sans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bhuvanesh chellvam</dc:creator>
  <cp:lastModifiedBy>RAKESH KC</cp:lastModifiedBy>
  <cp:revision>39</cp:revision>
  <dcterms:created xsi:type="dcterms:W3CDTF">2023-05-05T14:36:08Z</dcterms:created>
  <dcterms:modified xsi:type="dcterms:W3CDTF">2023-05-20T10:27:55Z</dcterms:modified>
</cp:coreProperties>
</file>