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09" r:id="rId54"/>
    <p:sldId id="29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KC" userId="df5499a37cae8259" providerId="LiveId" clId="{8ADE404D-EE99-4217-BD29-770E2A9BD6D0}"/>
    <pc:docChg chg="modSld modMainMaster">
      <pc:chgData name="RAKESH KC" userId="df5499a37cae8259" providerId="LiveId" clId="{8ADE404D-EE99-4217-BD29-770E2A9BD6D0}" dt="2023-05-20T10:29:29.766" v="3"/>
      <pc:docMkLst>
        <pc:docMk/>
      </pc:docMkLst>
      <pc:sldChg chg="setBg">
        <pc:chgData name="RAKESH KC" userId="df5499a37cae8259" providerId="LiveId" clId="{8ADE404D-EE99-4217-BD29-770E2A9BD6D0}" dt="2023-05-20T10:29:29.766" v="3"/>
        <pc:sldMkLst>
          <pc:docMk/>
          <pc:sldMk cId="1086307406" sldId="256"/>
        </pc:sldMkLst>
      </pc:sldChg>
      <pc:sldMasterChg chg="setBg modSldLayout">
        <pc:chgData name="RAKESH KC" userId="df5499a37cae8259" providerId="LiveId" clId="{8ADE404D-EE99-4217-BD29-770E2A9BD6D0}" dt="2023-05-20T10:29:29.766" v="3"/>
        <pc:sldMasterMkLst>
          <pc:docMk/>
          <pc:sldMasterMk cId="2191153093" sldId="2147483648"/>
        </pc:sldMasterMkLst>
        <pc:sldLayoutChg chg="setBg">
          <pc:chgData name="RAKESH KC" userId="df5499a37cae8259" providerId="LiveId" clId="{8ADE404D-EE99-4217-BD29-770E2A9BD6D0}" dt="2023-05-20T10:29:29.766" v="3"/>
          <pc:sldLayoutMkLst>
            <pc:docMk/>
            <pc:sldMasterMk cId="2191153093" sldId="2147483648"/>
            <pc:sldLayoutMk cId="1664724974" sldId="2147483649"/>
          </pc:sldLayoutMkLst>
        </pc:sldLayoutChg>
        <pc:sldLayoutChg chg="setBg">
          <pc:chgData name="RAKESH KC" userId="df5499a37cae8259" providerId="LiveId" clId="{8ADE404D-EE99-4217-BD29-770E2A9BD6D0}" dt="2023-05-20T10:29:29.766" v="3"/>
          <pc:sldLayoutMkLst>
            <pc:docMk/>
            <pc:sldMasterMk cId="2191153093" sldId="2147483648"/>
            <pc:sldLayoutMk cId="1926404184" sldId="2147483650"/>
          </pc:sldLayoutMkLst>
        </pc:sldLayoutChg>
        <pc:sldLayoutChg chg="setBg">
          <pc:chgData name="RAKESH KC" userId="df5499a37cae8259" providerId="LiveId" clId="{8ADE404D-EE99-4217-BD29-770E2A9BD6D0}" dt="2023-05-20T10:29:29.766" v="3"/>
          <pc:sldLayoutMkLst>
            <pc:docMk/>
            <pc:sldMasterMk cId="2191153093" sldId="2147483648"/>
            <pc:sldLayoutMk cId="1059696996" sldId="2147483651"/>
          </pc:sldLayoutMkLst>
        </pc:sldLayoutChg>
        <pc:sldLayoutChg chg="setBg">
          <pc:chgData name="RAKESH KC" userId="df5499a37cae8259" providerId="LiveId" clId="{8ADE404D-EE99-4217-BD29-770E2A9BD6D0}" dt="2023-05-20T10:29:29.766" v="3"/>
          <pc:sldLayoutMkLst>
            <pc:docMk/>
            <pc:sldMasterMk cId="2191153093" sldId="2147483648"/>
            <pc:sldLayoutMk cId="447181834" sldId="2147483652"/>
          </pc:sldLayoutMkLst>
        </pc:sldLayoutChg>
        <pc:sldLayoutChg chg="setBg">
          <pc:chgData name="RAKESH KC" userId="df5499a37cae8259" providerId="LiveId" clId="{8ADE404D-EE99-4217-BD29-770E2A9BD6D0}" dt="2023-05-20T10:29:29.766" v="3"/>
          <pc:sldLayoutMkLst>
            <pc:docMk/>
            <pc:sldMasterMk cId="2191153093" sldId="2147483648"/>
            <pc:sldLayoutMk cId="2691967613" sldId="2147483653"/>
          </pc:sldLayoutMkLst>
        </pc:sldLayoutChg>
        <pc:sldLayoutChg chg="setBg">
          <pc:chgData name="RAKESH KC" userId="df5499a37cae8259" providerId="LiveId" clId="{8ADE404D-EE99-4217-BD29-770E2A9BD6D0}" dt="2023-05-20T10:29:29.766" v="3"/>
          <pc:sldLayoutMkLst>
            <pc:docMk/>
            <pc:sldMasterMk cId="2191153093" sldId="2147483648"/>
            <pc:sldLayoutMk cId="4124005923" sldId="2147483654"/>
          </pc:sldLayoutMkLst>
        </pc:sldLayoutChg>
        <pc:sldLayoutChg chg="setBg">
          <pc:chgData name="RAKESH KC" userId="df5499a37cae8259" providerId="LiveId" clId="{8ADE404D-EE99-4217-BD29-770E2A9BD6D0}" dt="2023-05-20T10:29:29.766" v="3"/>
          <pc:sldLayoutMkLst>
            <pc:docMk/>
            <pc:sldMasterMk cId="2191153093" sldId="2147483648"/>
            <pc:sldLayoutMk cId="1297005403" sldId="2147483655"/>
          </pc:sldLayoutMkLst>
        </pc:sldLayoutChg>
        <pc:sldLayoutChg chg="setBg">
          <pc:chgData name="RAKESH KC" userId="df5499a37cae8259" providerId="LiveId" clId="{8ADE404D-EE99-4217-BD29-770E2A9BD6D0}" dt="2023-05-20T10:29:29.766" v="3"/>
          <pc:sldLayoutMkLst>
            <pc:docMk/>
            <pc:sldMasterMk cId="2191153093" sldId="2147483648"/>
            <pc:sldLayoutMk cId="1412448538" sldId="2147483656"/>
          </pc:sldLayoutMkLst>
        </pc:sldLayoutChg>
        <pc:sldLayoutChg chg="setBg">
          <pc:chgData name="RAKESH KC" userId="df5499a37cae8259" providerId="LiveId" clId="{8ADE404D-EE99-4217-BD29-770E2A9BD6D0}" dt="2023-05-20T10:29:29.766" v="3"/>
          <pc:sldLayoutMkLst>
            <pc:docMk/>
            <pc:sldMasterMk cId="2191153093" sldId="2147483648"/>
            <pc:sldLayoutMk cId="2767521839" sldId="2147483657"/>
          </pc:sldLayoutMkLst>
        </pc:sldLayoutChg>
        <pc:sldLayoutChg chg="setBg">
          <pc:chgData name="RAKESH KC" userId="df5499a37cae8259" providerId="LiveId" clId="{8ADE404D-EE99-4217-BD29-770E2A9BD6D0}" dt="2023-05-20T10:29:29.766" v="3"/>
          <pc:sldLayoutMkLst>
            <pc:docMk/>
            <pc:sldMasterMk cId="2191153093" sldId="2147483648"/>
            <pc:sldLayoutMk cId="3213473487" sldId="2147483658"/>
          </pc:sldLayoutMkLst>
        </pc:sldLayoutChg>
        <pc:sldLayoutChg chg="setBg">
          <pc:chgData name="RAKESH KC" userId="df5499a37cae8259" providerId="LiveId" clId="{8ADE404D-EE99-4217-BD29-770E2A9BD6D0}" dt="2023-05-20T10:29:29.766" v="3"/>
          <pc:sldLayoutMkLst>
            <pc:docMk/>
            <pc:sldMasterMk cId="2191153093" sldId="2147483648"/>
            <pc:sldLayoutMk cId="245591433"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F478-63F2-6C0D-643A-3A948E3DA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6221E0-3CB6-A8B6-7F8B-5F8440541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DA60E-9D9D-9517-2075-1D2E104E933F}"/>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5" name="Footer Placeholder 4">
            <a:extLst>
              <a:ext uri="{FF2B5EF4-FFF2-40B4-BE49-F238E27FC236}">
                <a16:creationId xmlns:a16="http://schemas.microsoft.com/office/drawing/2014/main" id="{07E7E896-FA80-23C0-1E88-7C8F8CFFD1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FDE80-4445-5DAF-BE94-9A15E032D042}"/>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166472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F69A-89BF-5F5D-FB19-42C71ACC56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C9C7C2-26BA-580E-3825-CDE486EF22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E0BE99-75B3-0C96-3F7B-B5A5DD6EA804}"/>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5" name="Footer Placeholder 4">
            <a:extLst>
              <a:ext uri="{FF2B5EF4-FFF2-40B4-BE49-F238E27FC236}">
                <a16:creationId xmlns:a16="http://schemas.microsoft.com/office/drawing/2014/main" id="{E76A980E-91A1-BFB0-1317-FC7B88466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5BBF3-BEE8-AC4F-0B0A-7C694AE63D3E}"/>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321347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8EFF5-65C7-AE18-815D-7749C7E9F7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352D2A-C0E7-5589-3795-4B52712B6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28E740-F9D1-001A-0BB8-90D54FC07B2F}"/>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5" name="Footer Placeholder 4">
            <a:extLst>
              <a:ext uri="{FF2B5EF4-FFF2-40B4-BE49-F238E27FC236}">
                <a16:creationId xmlns:a16="http://schemas.microsoft.com/office/drawing/2014/main" id="{F66F7A68-9167-8C4E-1C47-BBC769DF94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52EFF-5E37-CF8B-B9A7-62CC3B6A9C6F}"/>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24559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255B-E951-60FF-1DB2-93C9D0F83E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5B734C-D2F0-38EE-3A50-CE1D8742D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B9B97-D66E-510B-F1A3-3BBCE461ECF9}"/>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5" name="Footer Placeholder 4">
            <a:extLst>
              <a:ext uri="{FF2B5EF4-FFF2-40B4-BE49-F238E27FC236}">
                <a16:creationId xmlns:a16="http://schemas.microsoft.com/office/drawing/2014/main" id="{C8C5E40B-25B1-A838-1775-D91A7CC36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78914F-30E3-8173-FCF5-1E9F120C40FF}"/>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192640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3F49-48B4-3A51-57E2-9CD53A244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E29821-F3FF-1AF5-6779-5B585537D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427C5-DC37-5138-1757-C1A145A7E152}"/>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5" name="Footer Placeholder 4">
            <a:extLst>
              <a:ext uri="{FF2B5EF4-FFF2-40B4-BE49-F238E27FC236}">
                <a16:creationId xmlns:a16="http://schemas.microsoft.com/office/drawing/2014/main" id="{ED4D17F8-101A-8A36-B6C0-4C453EFB5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CC78C-0504-DC25-1E0C-B8B47FEA1347}"/>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105969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1FB5-35EC-978D-8100-669E63143E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697A30-FDBA-3B34-7911-AE9A9F723B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DFBE0B-77B2-D032-886E-2BFD8A022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62D81C-9386-EB47-8C1E-B5B7374FBDB5}"/>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6" name="Footer Placeholder 5">
            <a:extLst>
              <a:ext uri="{FF2B5EF4-FFF2-40B4-BE49-F238E27FC236}">
                <a16:creationId xmlns:a16="http://schemas.microsoft.com/office/drawing/2014/main" id="{FDDD4D9A-5B54-279B-78EB-BB44056A52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AA6285-0749-A08D-697A-DBDA25876737}"/>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4471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ADC5-0D31-A47B-287B-8F5054D6AF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476421-41C7-81A7-DB41-0BF075412E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2A346-C094-18B0-D82C-EC8F8E86C6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B04AB6-2EAD-F69C-E4DA-23CF4E7B9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D2DC2B-3A66-8E69-25B4-73A56121E4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2B25AD-97DE-42F1-CD45-22D31342C658}"/>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8" name="Footer Placeholder 7">
            <a:extLst>
              <a:ext uri="{FF2B5EF4-FFF2-40B4-BE49-F238E27FC236}">
                <a16:creationId xmlns:a16="http://schemas.microsoft.com/office/drawing/2014/main" id="{87A363E7-BF00-2D85-6C2F-9161B2224B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BC0401-7C84-5B12-86A1-3645D1FB8234}"/>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269196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C774-C295-D843-CCD5-88E051AED2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D819E2-F785-23ED-BEA4-499C84EB18AD}"/>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4" name="Footer Placeholder 3">
            <a:extLst>
              <a:ext uri="{FF2B5EF4-FFF2-40B4-BE49-F238E27FC236}">
                <a16:creationId xmlns:a16="http://schemas.microsoft.com/office/drawing/2014/main" id="{67D8B338-11D8-FE2D-B904-77C024F650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E05607-0EF9-9EE3-AEDE-28AB3D33A6C3}"/>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412400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5B45B-0856-5EF8-6B0D-AFBB89178DC5}"/>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3" name="Footer Placeholder 2">
            <a:extLst>
              <a:ext uri="{FF2B5EF4-FFF2-40B4-BE49-F238E27FC236}">
                <a16:creationId xmlns:a16="http://schemas.microsoft.com/office/drawing/2014/main" id="{821F09A3-FF20-F064-8446-78C3E46D64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8DDE36-435E-BD54-8194-6BC02016346C}"/>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129700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3452-9A06-CB9A-8A08-72F343C0D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B47DCB-94EC-8C88-A654-228E468D4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4BEB21-AFB4-2356-2D0C-042567E0E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A8347-04F4-6ECE-A72D-786FC53DA689}"/>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6" name="Footer Placeholder 5">
            <a:extLst>
              <a:ext uri="{FF2B5EF4-FFF2-40B4-BE49-F238E27FC236}">
                <a16:creationId xmlns:a16="http://schemas.microsoft.com/office/drawing/2014/main" id="{B31AA00E-2AD5-A840-C4B0-22311E24D7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76505-E794-F1E3-CA00-4557ACDF18EB}"/>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141244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C9A9-01CE-2972-B59B-4DBF62ECD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4F6B6D-46CC-4CCB-0A1C-6A95907AA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C2954C-35F2-A086-FEFF-FA70546AB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F1351-F4F8-3BB6-432F-A3F477E54F51}"/>
              </a:ext>
            </a:extLst>
          </p:cNvPr>
          <p:cNvSpPr>
            <a:spLocks noGrp="1"/>
          </p:cNvSpPr>
          <p:nvPr>
            <p:ph type="dt" sz="half" idx="10"/>
          </p:nvPr>
        </p:nvSpPr>
        <p:spPr/>
        <p:txBody>
          <a:bodyPr/>
          <a:lstStyle/>
          <a:p>
            <a:fld id="{A9D5AFE9-10CF-45F5-A5A3-8A36CCB1F246}" type="datetimeFigureOut">
              <a:rPr lang="en-IN" smtClean="0"/>
              <a:t>20-05-2023</a:t>
            </a:fld>
            <a:endParaRPr lang="en-IN"/>
          </a:p>
        </p:txBody>
      </p:sp>
      <p:sp>
        <p:nvSpPr>
          <p:cNvPr id="6" name="Footer Placeholder 5">
            <a:extLst>
              <a:ext uri="{FF2B5EF4-FFF2-40B4-BE49-F238E27FC236}">
                <a16:creationId xmlns:a16="http://schemas.microsoft.com/office/drawing/2014/main" id="{A26BFAFA-6D8F-0CD2-0E84-E81765CA05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D9C580-FEDD-E511-7164-451411A4ACAB}"/>
              </a:ext>
            </a:extLst>
          </p:cNvPr>
          <p:cNvSpPr>
            <a:spLocks noGrp="1"/>
          </p:cNvSpPr>
          <p:nvPr>
            <p:ph type="sldNum" sz="quarter" idx="12"/>
          </p:nvPr>
        </p:nvSpPr>
        <p:spPr/>
        <p:txBody>
          <a:bodyPr/>
          <a:lstStyle/>
          <a:p>
            <a:fld id="{8AB8AAC2-BF43-42E2-B3DC-63C23FDAE5A4}" type="slidenum">
              <a:rPr lang="en-IN" smtClean="0"/>
              <a:t>‹#›</a:t>
            </a:fld>
            <a:endParaRPr lang="en-IN"/>
          </a:p>
        </p:txBody>
      </p:sp>
    </p:spTree>
    <p:extLst>
      <p:ext uri="{BB962C8B-B14F-4D97-AF65-F5344CB8AC3E}">
        <p14:creationId xmlns:p14="http://schemas.microsoft.com/office/powerpoint/2010/main" val="276752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3D876-5B89-D21B-5E3E-73B64E2098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0D10BC-A38F-0AE4-A085-C6604DC38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5F9B9-35A4-C7BC-F0AB-2DD3FB4D1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5AFE9-10CF-45F5-A5A3-8A36CCB1F246}" type="datetimeFigureOut">
              <a:rPr lang="en-IN" smtClean="0"/>
              <a:t>20-05-2023</a:t>
            </a:fld>
            <a:endParaRPr lang="en-IN"/>
          </a:p>
        </p:txBody>
      </p:sp>
      <p:sp>
        <p:nvSpPr>
          <p:cNvPr id="5" name="Footer Placeholder 4">
            <a:extLst>
              <a:ext uri="{FF2B5EF4-FFF2-40B4-BE49-F238E27FC236}">
                <a16:creationId xmlns:a16="http://schemas.microsoft.com/office/drawing/2014/main" id="{69D7627E-B4F6-CC46-0B50-547A07917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69E68E-F650-C4A6-052A-0FAD89D61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8AAC2-BF43-42E2-B3DC-63C23FDAE5A4}" type="slidenum">
              <a:rPr lang="en-IN" smtClean="0"/>
              <a:t>‹#›</a:t>
            </a:fld>
            <a:endParaRPr lang="en-IN"/>
          </a:p>
        </p:txBody>
      </p:sp>
    </p:spTree>
    <p:extLst>
      <p:ext uri="{BB962C8B-B14F-4D97-AF65-F5344CB8AC3E}">
        <p14:creationId xmlns:p14="http://schemas.microsoft.com/office/powerpoint/2010/main" val="219115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keras-restricted-boltzmann-machin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machine-learning" TargetMode="External"/><Relationship Id="rId2" Type="http://schemas.openxmlformats.org/officeDocument/2006/relationships/hyperlink" Target="https://www.javatpoint.com/deep-learn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keras-convolutional-neural-network"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javatpoint.com/long-short-term-memory-rnn-in-tensorflow"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keras-recurrent-neural-network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javatpoint.com/multi-layer-perceptron-in-tensorflow"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machine-learning" TargetMode="External"/><Relationship Id="rId2" Type="http://schemas.openxmlformats.org/officeDocument/2006/relationships/hyperlink" Target="https://www.javatpoint.com/deep-learning-algorithms" TargetMode="External"/><Relationship Id="rId1" Type="http://schemas.openxmlformats.org/officeDocument/2006/relationships/slideLayout" Target="../slideLayouts/slideLayout7.xml"/><Relationship Id="rId5" Type="http://schemas.openxmlformats.org/officeDocument/2006/relationships/hyperlink" Target="https://www.javatpoint.com/artificial-neural-network" TargetMode="External"/><Relationship Id="rId4" Type="http://schemas.openxmlformats.org/officeDocument/2006/relationships/hyperlink" Target="https://www.javatpoint.com/artificial-intelligence-tutoria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keras-artificial-neural-network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keras-recurrent-neural-network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keras-convolutional-neural-networ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71B0FB-2A91-2632-0CE1-547608F64451}"/>
              </a:ext>
            </a:extLst>
          </p:cNvPr>
          <p:cNvSpPr txBox="1"/>
          <p:nvPr/>
        </p:nvSpPr>
        <p:spPr>
          <a:xfrm>
            <a:off x="4002505" y="2659559"/>
            <a:ext cx="4186989"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400" b="1" dirty="0"/>
              <a:t>DEEP LEARNING</a:t>
            </a:r>
          </a:p>
        </p:txBody>
      </p:sp>
    </p:spTree>
    <p:extLst>
      <p:ext uri="{BB962C8B-B14F-4D97-AF65-F5344CB8AC3E}">
        <p14:creationId xmlns:p14="http://schemas.microsoft.com/office/powerpoint/2010/main" val="1086307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85E27-4CE5-B359-6B4D-18235F593F00}"/>
              </a:ext>
            </a:extLst>
          </p:cNvPr>
          <p:cNvSpPr txBox="1"/>
          <p:nvPr/>
        </p:nvSpPr>
        <p:spPr>
          <a:xfrm>
            <a:off x="144379" y="86627"/>
            <a:ext cx="11896825" cy="6278642"/>
          </a:xfrm>
          <a:prstGeom prst="rect">
            <a:avLst/>
          </a:prstGeom>
          <a:noFill/>
        </p:spPr>
        <p:txBody>
          <a:bodyPr wrap="square" rtlCol="0">
            <a:spAutoFit/>
          </a:bodyPr>
          <a:lstStyle/>
          <a:p>
            <a:pPr algn="just"/>
            <a:r>
              <a:rPr lang="en-US" sz="2400" b="1" i="0" dirty="0">
                <a:effectLst/>
              </a:rPr>
              <a:t>4. Restricted Boltzmann Machine:</a:t>
            </a:r>
          </a:p>
          <a:p>
            <a:pPr marL="285750" indent="-285750">
              <a:lnSpc>
                <a:spcPct val="200000"/>
              </a:lnSpc>
              <a:buFont typeface="Wingdings" panose="05000000000000000000" pitchFamily="2" charset="2"/>
              <a:buChar char="ü"/>
            </a:pPr>
            <a:r>
              <a:rPr lang="en-US" b="0" i="0" u="none" strike="noStrike" dirty="0">
                <a:solidFill>
                  <a:srgbClr val="008000"/>
                </a:solidFill>
                <a:effectLst/>
                <a:hlinkClick r:id="rId2"/>
              </a:rPr>
              <a:t>RBMs</a:t>
            </a:r>
            <a:r>
              <a:rPr lang="en-US" b="0" i="0" dirty="0">
                <a:solidFill>
                  <a:srgbClr val="333333"/>
                </a:solidFill>
                <a:effectLst/>
              </a:rPr>
              <a:t> are yet another variant of Boltzmann Machines. Here the neurons present in the input layer and the hidden layer encompasses symmetric connections amid them. However, there is no internal association within the respective layer. </a:t>
            </a:r>
          </a:p>
          <a:p>
            <a:pPr marL="285750" indent="-285750">
              <a:lnSpc>
                <a:spcPct val="200000"/>
              </a:lnSpc>
              <a:buFont typeface="Wingdings" panose="05000000000000000000" pitchFamily="2" charset="2"/>
              <a:buChar char="ü"/>
            </a:pPr>
            <a:r>
              <a:rPr lang="en-US" b="0" i="0" dirty="0">
                <a:solidFill>
                  <a:srgbClr val="333333"/>
                </a:solidFill>
                <a:effectLst/>
              </a:rPr>
              <a:t>But in contrast to RBM, Boltzmann machines do encompass internal connections inside the hidden layer. </a:t>
            </a:r>
          </a:p>
          <a:p>
            <a:pPr marL="285750" indent="-285750">
              <a:lnSpc>
                <a:spcPct val="200000"/>
              </a:lnSpc>
              <a:buFont typeface="Wingdings" panose="05000000000000000000" pitchFamily="2" charset="2"/>
              <a:buChar char="ü"/>
            </a:pPr>
            <a:r>
              <a:rPr lang="en-US" b="0" i="0" dirty="0">
                <a:solidFill>
                  <a:srgbClr val="333333"/>
                </a:solidFill>
                <a:effectLst/>
              </a:rPr>
              <a:t>These restrictions in BMs helps the model to train efficiently.</a:t>
            </a:r>
          </a:p>
          <a:p>
            <a:pPr>
              <a:lnSpc>
                <a:spcPct val="200000"/>
              </a:lnSpc>
            </a:pPr>
            <a:r>
              <a:rPr lang="en-US" b="1" i="0" dirty="0">
                <a:solidFill>
                  <a:srgbClr val="333333"/>
                </a:solidFill>
                <a:effectLst/>
              </a:rPr>
              <a:t>Applications:</a:t>
            </a:r>
            <a:endParaRPr lang="en-US" b="0" i="0" dirty="0">
              <a:solidFill>
                <a:srgbClr val="333333"/>
              </a:solidFill>
              <a:effectLst/>
            </a:endParaRPr>
          </a:p>
          <a:p>
            <a:pPr marL="742950" lvl="1" indent="-285750">
              <a:lnSpc>
                <a:spcPct val="200000"/>
              </a:lnSpc>
              <a:buFont typeface="Wingdings" panose="05000000000000000000" pitchFamily="2" charset="2"/>
              <a:buChar char="q"/>
            </a:pPr>
            <a:r>
              <a:rPr lang="en-US" b="0" i="0" dirty="0">
                <a:solidFill>
                  <a:srgbClr val="000000"/>
                </a:solidFill>
                <a:effectLst/>
              </a:rPr>
              <a:t>Filtering.</a:t>
            </a:r>
          </a:p>
          <a:p>
            <a:pPr marL="742950" lvl="1" indent="-285750">
              <a:lnSpc>
                <a:spcPct val="200000"/>
              </a:lnSpc>
              <a:buFont typeface="Wingdings" panose="05000000000000000000" pitchFamily="2" charset="2"/>
              <a:buChar char="q"/>
            </a:pPr>
            <a:r>
              <a:rPr lang="en-US" b="0" i="0" dirty="0">
                <a:solidFill>
                  <a:srgbClr val="000000"/>
                </a:solidFill>
                <a:effectLst/>
              </a:rPr>
              <a:t>Feature Learning.</a:t>
            </a:r>
          </a:p>
          <a:p>
            <a:pPr marL="742950" lvl="1" indent="-285750">
              <a:lnSpc>
                <a:spcPct val="200000"/>
              </a:lnSpc>
              <a:buFont typeface="Wingdings" panose="05000000000000000000" pitchFamily="2" charset="2"/>
              <a:buChar char="q"/>
            </a:pPr>
            <a:r>
              <a:rPr lang="en-US" b="0" i="0" dirty="0">
                <a:solidFill>
                  <a:srgbClr val="000000"/>
                </a:solidFill>
                <a:effectLst/>
              </a:rPr>
              <a:t>Classification.</a:t>
            </a:r>
          </a:p>
          <a:p>
            <a:pPr marL="742950" lvl="1" indent="-285750">
              <a:lnSpc>
                <a:spcPct val="200000"/>
              </a:lnSpc>
              <a:buFont typeface="Wingdings" panose="05000000000000000000" pitchFamily="2" charset="2"/>
              <a:buChar char="q"/>
            </a:pPr>
            <a:r>
              <a:rPr lang="en-US" b="0" i="0" dirty="0">
                <a:solidFill>
                  <a:srgbClr val="000000"/>
                </a:solidFill>
                <a:effectLst/>
              </a:rPr>
              <a:t>Risk Detection.</a:t>
            </a:r>
          </a:p>
          <a:p>
            <a:pPr marL="742950" lvl="1" indent="-285750">
              <a:lnSpc>
                <a:spcPct val="200000"/>
              </a:lnSpc>
              <a:buFont typeface="Wingdings" panose="05000000000000000000" pitchFamily="2" charset="2"/>
              <a:buChar char="q"/>
            </a:pPr>
            <a:r>
              <a:rPr lang="en-US" b="0" i="0" dirty="0">
                <a:solidFill>
                  <a:srgbClr val="000000"/>
                </a:solidFill>
                <a:effectLst/>
              </a:rPr>
              <a:t>Business and Economic analysis.</a:t>
            </a:r>
          </a:p>
          <a:p>
            <a:endParaRPr lang="en-IN" dirty="0"/>
          </a:p>
        </p:txBody>
      </p:sp>
    </p:spTree>
    <p:extLst>
      <p:ext uri="{BB962C8B-B14F-4D97-AF65-F5344CB8AC3E}">
        <p14:creationId xmlns:p14="http://schemas.microsoft.com/office/powerpoint/2010/main" val="267030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FECCF-1EC4-C860-7358-E075D6F3D421}"/>
              </a:ext>
            </a:extLst>
          </p:cNvPr>
          <p:cNvSpPr txBox="1"/>
          <p:nvPr/>
        </p:nvSpPr>
        <p:spPr>
          <a:xfrm>
            <a:off x="105878" y="115503"/>
            <a:ext cx="11944951" cy="6971139"/>
          </a:xfrm>
          <a:prstGeom prst="rect">
            <a:avLst/>
          </a:prstGeom>
          <a:noFill/>
        </p:spPr>
        <p:txBody>
          <a:bodyPr wrap="square" rtlCol="0">
            <a:spAutoFit/>
          </a:bodyPr>
          <a:lstStyle/>
          <a:p>
            <a:r>
              <a:rPr lang="en-US" sz="2400" b="1" i="0" dirty="0">
                <a:effectLst/>
              </a:rPr>
              <a:t>5. Autoencoders:</a:t>
            </a:r>
          </a:p>
          <a:p>
            <a:pPr marL="285750" indent="-285750">
              <a:lnSpc>
                <a:spcPct val="150000"/>
              </a:lnSpc>
              <a:buFont typeface="Wingdings" panose="05000000000000000000" pitchFamily="2" charset="2"/>
              <a:buChar char="ü"/>
            </a:pPr>
            <a:r>
              <a:rPr lang="en-US" b="0" i="0" dirty="0">
                <a:solidFill>
                  <a:srgbClr val="333333"/>
                </a:solidFill>
                <a:effectLst/>
              </a:rPr>
              <a:t>An autoencoder neural network is another kind of unsupervised machine learning algorithm. Here the number of hidden cells is merely small than that of the input cells. But the number of input cells is equivalent to the number of output cells.</a:t>
            </a:r>
          </a:p>
          <a:p>
            <a:pPr marL="285750" indent="-285750">
              <a:lnSpc>
                <a:spcPct val="150000"/>
              </a:lnSpc>
              <a:buFont typeface="Wingdings" panose="05000000000000000000" pitchFamily="2" charset="2"/>
              <a:buChar char="ü"/>
            </a:pPr>
            <a:r>
              <a:rPr lang="en-US" b="0" i="0" dirty="0">
                <a:solidFill>
                  <a:srgbClr val="333333"/>
                </a:solidFill>
                <a:effectLst/>
              </a:rPr>
              <a:t>An autoencoder network is trained to display the output similar to the fed input to force AEs to find common patterns and generalize the data. </a:t>
            </a:r>
          </a:p>
          <a:p>
            <a:pPr marL="285750" indent="-285750">
              <a:lnSpc>
                <a:spcPct val="150000"/>
              </a:lnSpc>
              <a:buFont typeface="Wingdings" panose="05000000000000000000" pitchFamily="2" charset="2"/>
              <a:buChar char="ü"/>
            </a:pPr>
            <a:r>
              <a:rPr lang="en-US" b="0" i="0" dirty="0">
                <a:solidFill>
                  <a:srgbClr val="333333"/>
                </a:solidFill>
                <a:effectLst/>
              </a:rPr>
              <a:t>The autoencoders are mainly used for the smaller representation of the input. </a:t>
            </a:r>
          </a:p>
          <a:p>
            <a:pPr marL="285750" indent="-285750">
              <a:lnSpc>
                <a:spcPct val="150000"/>
              </a:lnSpc>
              <a:buFont typeface="Wingdings" panose="05000000000000000000" pitchFamily="2" charset="2"/>
              <a:buChar char="ü"/>
            </a:pPr>
            <a:r>
              <a:rPr lang="en-US" b="0" i="0" dirty="0">
                <a:solidFill>
                  <a:srgbClr val="333333"/>
                </a:solidFill>
                <a:effectLst/>
              </a:rPr>
              <a:t>It helps in the reconstruction of the original data from compressed data. This algorithm is comparatively simple as it only necessitates the output identical to the input.</a:t>
            </a:r>
          </a:p>
          <a:p>
            <a:pPr>
              <a:lnSpc>
                <a:spcPct val="150000"/>
              </a:lnSpc>
            </a:pPr>
            <a:endParaRPr lang="en-US" b="0" i="0" dirty="0">
              <a:solidFill>
                <a:srgbClr val="333333"/>
              </a:solidFill>
              <a:effectLst/>
            </a:endParaRPr>
          </a:p>
          <a:p>
            <a:pPr marL="285750" indent="-285750">
              <a:lnSpc>
                <a:spcPct val="150000"/>
              </a:lnSpc>
              <a:buFont typeface="Wingdings" panose="05000000000000000000" pitchFamily="2" charset="2"/>
              <a:buChar char="§"/>
            </a:pPr>
            <a:r>
              <a:rPr lang="en-US" b="1" i="0" dirty="0">
                <a:solidFill>
                  <a:srgbClr val="000000"/>
                </a:solidFill>
                <a:effectLst/>
              </a:rPr>
              <a:t>Encoder:</a:t>
            </a:r>
            <a:r>
              <a:rPr lang="en-US" b="0" i="0" dirty="0">
                <a:solidFill>
                  <a:srgbClr val="000000"/>
                </a:solidFill>
                <a:effectLst/>
              </a:rPr>
              <a:t> Convert input data in lower dimensions.</a:t>
            </a:r>
          </a:p>
          <a:p>
            <a:pPr marL="285750" indent="-285750">
              <a:lnSpc>
                <a:spcPct val="150000"/>
              </a:lnSpc>
              <a:buFont typeface="Wingdings" panose="05000000000000000000" pitchFamily="2" charset="2"/>
              <a:buChar char="§"/>
            </a:pPr>
            <a:r>
              <a:rPr lang="en-US" b="1" i="0" dirty="0">
                <a:solidFill>
                  <a:srgbClr val="000000"/>
                </a:solidFill>
                <a:effectLst/>
              </a:rPr>
              <a:t>Decoder:</a:t>
            </a:r>
            <a:r>
              <a:rPr lang="en-US" b="0" i="0" dirty="0">
                <a:solidFill>
                  <a:srgbClr val="000000"/>
                </a:solidFill>
                <a:effectLst/>
              </a:rPr>
              <a:t> Reconstruct the compressed data.</a:t>
            </a:r>
          </a:p>
          <a:p>
            <a:pPr>
              <a:lnSpc>
                <a:spcPct val="150000"/>
              </a:lnSpc>
            </a:pPr>
            <a:endParaRPr lang="en-US" b="0" i="0" dirty="0">
              <a:solidFill>
                <a:srgbClr val="000000"/>
              </a:solidFill>
              <a:effectLst/>
            </a:endParaRPr>
          </a:p>
          <a:p>
            <a:pPr>
              <a:lnSpc>
                <a:spcPct val="150000"/>
              </a:lnSpc>
            </a:pPr>
            <a:r>
              <a:rPr lang="en-US" b="1" i="0" dirty="0">
                <a:solidFill>
                  <a:srgbClr val="333333"/>
                </a:solidFill>
                <a:effectLst/>
              </a:rPr>
              <a:t>Applications:</a:t>
            </a:r>
            <a:endParaRPr lang="en-US" b="0" i="0" dirty="0">
              <a:solidFill>
                <a:srgbClr val="333333"/>
              </a:solidFill>
              <a:effectLst/>
            </a:endParaRPr>
          </a:p>
          <a:p>
            <a:pPr marL="742950" lvl="1" indent="-285750">
              <a:lnSpc>
                <a:spcPct val="150000"/>
              </a:lnSpc>
              <a:buFont typeface="Wingdings" panose="05000000000000000000" pitchFamily="2" charset="2"/>
              <a:buChar char="q"/>
            </a:pPr>
            <a:r>
              <a:rPr lang="en-US" b="0" i="0" dirty="0">
                <a:solidFill>
                  <a:srgbClr val="000000"/>
                </a:solidFill>
                <a:effectLst/>
              </a:rPr>
              <a:t>Classification.</a:t>
            </a:r>
          </a:p>
          <a:p>
            <a:pPr marL="742950" lvl="1" indent="-285750">
              <a:lnSpc>
                <a:spcPct val="150000"/>
              </a:lnSpc>
              <a:buFont typeface="Wingdings" panose="05000000000000000000" pitchFamily="2" charset="2"/>
              <a:buChar char="q"/>
            </a:pPr>
            <a:r>
              <a:rPr lang="en-US" b="0" i="0" dirty="0">
                <a:solidFill>
                  <a:srgbClr val="000000"/>
                </a:solidFill>
                <a:effectLst/>
              </a:rPr>
              <a:t>Clustering.</a:t>
            </a:r>
          </a:p>
          <a:p>
            <a:pPr marL="742950" lvl="1" indent="-285750">
              <a:lnSpc>
                <a:spcPct val="150000"/>
              </a:lnSpc>
              <a:buFont typeface="Wingdings" panose="05000000000000000000" pitchFamily="2" charset="2"/>
              <a:buChar char="q"/>
            </a:pPr>
            <a:r>
              <a:rPr lang="en-US" b="0" i="0" dirty="0">
                <a:solidFill>
                  <a:srgbClr val="000000"/>
                </a:solidFill>
                <a:effectLst/>
              </a:rPr>
              <a:t>Feature Compression.</a:t>
            </a:r>
          </a:p>
          <a:p>
            <a:endParaRPr lang="en-IN" dirty="0"/>
          </a:p>
        </p:txBody>
      </p:sp>
    </p:spTree>
    <p:extLst>
      <p:ext uri="{BB962C8B-B14F-4D97-AF65-F5344CB8AC3E}">
        <p14:creationId xmlns:p14="http://schemas.microsoft.com/office/powerpoint/2010/main" val="165446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15CF7-5AB7-A562-F365-1D6BF5360E39}"/>
              </a:ext>
            </a:extLst>
          </p:cNvPr>
          <p:cNvSpPr txBox="1"/>
          <p:nvPr/>
        </p:nvSpPr>
        <p:spPr>
          <a:xfrm>
            <a:off x="144379" y="134754"/>
            <a:ext cx="11848699" cy="6694140"/>
          </a:xfrm>
          <a:prstGeom prst="rect">
            <a:avLst/>
          </a:prstGeom>
          <a:noFill/>
        </p:spPr>
        <p:txBody>
          <a:bodyPr wrap="square" rtlCol="0">
            <a:spAutoFit/>
          </a:bodyPr>
          <a:lstStyle/>
          <a:p>
            <a:r>
              <a:rPr lang="en-US" sz="2400" b="1" i="0" dirty="0">
                <a:effectLst/>
              </a:rPr>
              <a:t>Deep learning applications:</a:t>
            </a:r>
          </a:p>
          <a:p>
            <a:pPr marL="285750" indent="-285750">
              <a:lnSpc>
                <a:spcPct val="200000"/>
              </a:lnSpc>
              <a:buFont typeface="Wingdings" panose="05000000000000000000" pitchFamily="2" charset="2"/>
              <a:buChar char="ü"/>
            </a:pPr>
            <a:r>
              <a:rPr lang="en-US" b="1" dirty="0">
                <a:solidFill>
                  <a:srgbClr val="000000"/>
                </a:solidFill>
                <a:effectLst/>
              </a:rPr>
              <a:t>Self-Driving Cars</a:t>
            </a:r>
            <a:br>
              <a:rPr lang="en-US" b="0" dirty="0">
                <a:solidFill>
                  <a:srgbClr val="000000"/>
                </a:solidFill>
                <a:effectLst/>
              </a:rPr>
            </a:br>
            <a:r>
              <a:rPr lang="en-US" b="0" dirty="0">
                <a:solidFill>
                  <a:srgbClr val="000000"/>
                </a:solidFill>
                <a:effectLst/>
              </a:rPr>
              <a:t>In self-driven cars, it is able to capture the images around it by processing a huge amount of data, and then it will decide which actions should be incorporated to take a left or right or should it stop. So, accordingly, it will decide what actions it should take, which will further reduce the accidents that happen every year.</a:t>
            </a:r>
          </a:p>
          <a:p>
            <a:pPr marL="285750" indent="-285750">
              <a:lnSpc>
                <a:spcPct val="150000"/>
              </a:lnSpc>
              <a:buFont typeface="Wingdings" panose="05000000000000000000" pitchFamily="2" charset="2"/>
              <a:buChar char="ü"/>
            </a:pPr>
            <a:r>
              <a:rPr lang="en-US" b="1" dirty="0">
                <a:solidFill>
                  <a:srgbClr val="000000"/>
                </a:solidFill>
                <a:effectLst/>
              </a:rPr>
              <a:t>Voice Controlled Assistance</a:t>
            </a:r>
            <a:br>
              <a:rPr lang="en-US" b="0" dirty="0">
                <a:solidFill>
                  <a:srgbClr val="000000"/>
                </a:solidFill>
                <a:effectLst/>
              </a:rPr>
            </a:br>
            <a:r>
              <a:rPr lang="en-US" b="0" dirty="0">
                <a:solidFill>
                  <a:srgbClr val="000000"/>
                </a:solidFill>
                <a:effectLst/>
              </a:rPr>
              <a:t>When we talk about voice control assistance, then </a:t>
            </a:r>
            <a:r>
              <a:rPr lang="en-US" b="1" dirty="0">
                <a:solidFill>
                  <a:srgbClr val="000000"/>
                </a:solidFill>
                <a:effectLst/>
              </a:rPr>
              <a:t>Siri</a:t>
            </a:r>
            <a:r>
              <a:rPr lang="en-US" b="0" dirty="0">
                <a:solidFill>
                  <a:srgbClr val="000000"/>
                </a:solidFill>
                <a:effectLst/>
              </a:rPr>
              <a:t> is the one thing that comes into our mind. So, you can tell Siri whatever you want it to do it for you, and it will search it for you and display it for you.</a:t>
            </a:r>
          </a:p>
          <a:p>
            <a:pPr marL="285750" indent="-285750">
              <a:lnSpc>
                <a:spcPct val="150000"/>
              </a:lnSpc>
              <a:buFont typeface="Wingdings" panose="05000000000000000000" pitchFamily="2" charset="2"/>
              <a:buChar char="ü"/>
            </a:pPr>
            <a:r>
              <a:rPr lang="en-US" b="1" dirty="0">
                <a:solidFill>
                  <a:srgbClr val="000000"/>
                </a:solidFill>
                <a:effectLst/>
              </a:rPr>
              <a:t>Automatic Image Caption Generation</a:t>
            </a:r>
            <a:br>
              <a:rPr lang="en-US" b="0" dirty="0">
                <a:solidFill>
                  <a:srgbClr val="000000"/>
                </a:solidFill>
                <a:effectLst/>
              </a:rPr>
            </a:br>
            <a:r>
              <a:rPr lang="en-US" b="0" dirty="0">
                <a:solidFill>
                  <a:srgbClr val="000000"/>
                </a:solidFill>
                <a:effectLst/>
              </a:rPr>
              <a:t>Whatever image that you upload, the algorithm will work in such a way that it will generate caption accordingly. If you say blue colored eye, it will display a blue-colored eye with a caption at the bottom of the image.</a:t>
            </a:r>
          </a:p>
          <a:p>
            <a:pPr marL="285750" indent="-285750">
              <a:lnSpc>
                <a:spcPct val="150000"/>
              </a:lnSpc>
              <a:buFont typeface="Wingdings" panose="05000000000000000000" pitchFamily="2" charset="2"/>
              <a:buChar char="ü"/>
            </a:pPr>
            <a:r>
              <a:rPr lang="en-US" b="1" dirty="0">
                <a:solidFill>
                  <a:srgbClr val="000000"/>
                </a:solidFill>
                <a:effectLst/>
              </a:rPr>
              <a:t>Automatic Machine Translation</a:t>
            </a:r>
            <a:br>
              <a:rPr lang="en-US" b="0" dirty="0">
                <a:solidFill>
                  <a:srgbClr val="000000"/>
                </a:solidFill>
                <a:effectLst/>
              </a:rPr>
            </a:br>
            <a:r>
              <a:rPr lang="en-US" b="0" dirty="0">
                <a:solidFill>
                  <a:srgbClr val="000000"/>
                </a:solidFill>
                <a:effectLst/>
              </a:rPr>
              <a:t>With the help of automatic machine translation, we are able to convert one language into another with the help of deep learning.</a:t>
            </a:r>
          </a:p>
          <a:p>
            <a:endParaRPr lang="en-IN" dirty="0"/>
          </a:p>
        </p:txBody>
      </p:sp>
    </p:spTree>
    <p:extLst>
      <p:ext uri="{BB962C8B-B14F-4D97-AF65-F5344CB8AC3E}">
        <p14:creationId xmlns:p14="http://schemas.microsoft.com/office/powerpoint/2010/main" val="150384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8AF83-04B1-C813-94ED-8DCFCD193518}"/>
              </a:ext>
            </a:extLst>
          </p:cNvPr>
          <p:cNvSpPr txBox="1"/>
          <p:nvPr/>
        </p:nvSpPr>
        <p:spPr>
          <a:xfrm>
            <a:off x="192505" y="182880"/>
            <a:ext cx="11790948" cy="6370975"/>
          </a:xfrm>
          <a:prstGeom prst="rect">
            <a:avLst/>
          </a:prstGeom>
          <a:noFill/>
        </p:spPr>
        <p:txBody>
          <a:bodyPr wrap="square" rtlCol="0">
            <a:spAutoFit/>
          </a:bodyPr>
          <a:lstStyle/>
          <a:p>
            <a:pPr algn="just">
              <a:lnSpc>
                <a:spcPct val="200000"/>
              </a:lnSpc>
            </a:pPr>
            <a:r>
              <a:rPr lang="en-US" sz="2400" b="1" i="0" dirty="0">
                <a:effectLst/>
              </a:rPr>
              <a:t>Advantages:</a:t>
            </a:r>
          </a:p>
          <a:p>
            <a:pPr marL="285750" indent="-285750" algn="just">
              <a:lnSpc>
                <a:spcPct val="150000"/>
              </a:lnSpc>
              <a:buFont typeface="Wingdings" panose="05000000000000000000" pitchFamily="2" charset="2"/>
              <a:buChar char="ü"/>
            </a:pPr>
            <a:r>
              <a:rPr lang="en-US" b="0" i="0" dirty="0">
                <a:solidFill>
                  <a:srgbClr val="000000"/>
                </a:solidFill>
                <a:effectLst/>
              </a:rPr>
              <a:t>It lessens the need for feature engineering.</a:t>
            </a:r>
          </a:p>
          <a:p>
            <a:pPr marL="285750" indent="-285750" algn="just">
              <a:lnSpc>
                <a:spcPct val="150000"/>
              </a:lnSpc>
              <a:buFont typeface="Wingdings" panose="05000000000000000000" pitchFamily="2" charset="2"/>
              <a:buChar char="ü"/>
            </a:pPr>
            <a:r>
              <a:rPr lang="en-US" b="0" i="0" dirty="0">
                <a:solidFill>
                  <a:srgbClr val="000000"/>
                </a:solidFill>
                <a:effectLst/>
              </a:rPr>
              <a:t>It eradicates all those costs that are needless.</a:t>
            </a:r>
          </a:p>
          <a:p>
            <a:pPr marL="285750" indent="-285750" algn="just">
              <a:lnSpc>
                <a:spcPct val="150000"/>
              </a:lnSpc>
              <a:buFont typeface="Wingdings" panose="05000000000000000000" pitchFamily="2" charset="2"/>
              <a:buChar char="ü"/>
            </a:pPr>
            <a:r>
              <a:rPr lang="en-US" b="0" i="0" dirty="0">
                <a:solidFill>
                  <a:srgbClr val="000000"/>
                </a:solidFill>
                <a:effectLst/>
              </a:rPr>
              <a:t>It easily identifies difficult defects.</a:t>
            </a:r>
          </a:p>
          <a:p>
            <a:pPr marL="285750" indent="-285750" algn="just">
              <a:lnSpc>
                <a:spcPct val="150000"/>
              </a:lnSpc>
              <a:buFont typeface="Wingdings" panose="05000000000000000000" pitchFamily="2" charset="2"/>
              <a:buChar char="ü"/>
            </a:pPr>
            <a:r>
              <a:rPr lang="en-US" b="0" i="0" dirty="0">
                <a:solidFill>
                  <a:srgbClr val="000000"/>
                </a:solidFill>
                <a:effectLst/>
              </a:rPr>
              <a:t>It results in the best-in-class performance on problems.</a:t>
            </a:r>
          </a:p>
          <a:p>
            <a:pPr marL="285750" indent="-285750" algn="just">
              <a:lnSpc>
                <a:spcPct val="150000"/>
              </a:lnSpc>
              <a:buFont typeface="Wingdings" panose="05000000000000000000" pitchFamily="2" charset="2"/>
              <a:buChar char="ü"/>
            </a:pPr>
            <a:endParaRPr lang="en-US" b="0" i="0" dirty="0">
              <a:solidFill>
                <a:srgbClr val="000000"/>
              </a:solidFill>
              <a:effectLst/>
            </a:endParaRPr>
          </a:p>
          <a:p>
            <a:pPr algn="just"/>
            <a:r>
              <a:rPr lang="en-US" sz="2400" b="1" i="0" dirty="0">
                <a:effectLst/>
              </a:rPr>
              <a:t>Limitations:</a:t>
            </a:r>
          </a:p>
          <a:p>
            <a:pPr marL="285750" indent="-285750" algn="just">
              <a:lnSpc>
                <a:spcPct val="150000"/>
              </a:lnSpc>
              <a:buFont typeface="Wingdings" panose="05000000000000000000" pitchFamily="2" charset="2"/>
              <a:buChar char="ü"/>
            </a:pPr>
            <a:r>
              <a:rPr lang="en-US" b="0" i="0" dirty="0">
                <a:solidFill>
                  <a:srgbClr val="000000"/>
                </a:solidFill>
                <a:effectLst/>
                <a:latin typeface="inter-regular"/>
              </a:rPr>
              <a:t>It only learns through the observations.</a:t>
            </a:r>
          </a:p>
          <a:p>
            <a:pPr marL="285750" indent="-285750" algn="just">
              <a:lnSpc>
                <a:spcPct val="150000"/>
              </a:lnSpc>
              <a:buFont typeface="Wingdings" panose="05000000000000000000" pitchFamily="2" charset="2"/>
              <a:buChar char="ü"/>
            </a:pPr>
            <a:r>
              <a:rPr lang="en-US" b="0" i="0" dirty="0">
                <a:solidFill>
                  <a:srgbClr val="000000"/>
                </a:solidFill>
                <a:effectLst/>
                <a:latin typeface="inter-regular"/>
              </a:rPr>
              <a:t>It comprises of biases issues.</a:t>
            </a:r>
            <a:endParaRPr lang="en-IN" dirty="0"/>
          </a:p>
          <a:p>
            <a:pPr>
              <a:lnSpc>
                <a:spcPct val="200000"/>
              </a:lnSpc>
            </a:pPr>
            <a:r>
              <a:rPr lang="en-IN" sz="2400" b="1" dirty="0"/>
              <a:t>Disadvantages:</a:t>
            </a:r>
          </a:p>
          <a:p>
            <a:pPr marL="285750" indent="-285750" algn="just">
              <a:lnSpc>
                <a:spcPct val="150000"/>
              </a:lnSpc>
              <a:buFont typeface="Wingdings" panose="05000000000000000000" pitchFamily="2" charset="2"/>
              <a:buChar char="ü"/>
            </a:pPr>
            <a:r>
              <a:rPr lang="en-US" b="0" i="0" dirty="0">
                <a:solidFill>
                  <a:srgbClr val="000000"/>
                </a:solidFill>
                <a:effectLst/>
              </a:rPr>
              <a:t>It requires an ample amount of data.</a:t>
            </a:r>
          </a:p>
          <a:p>
            <a:pPr marL="285750" indent="-285750" algn="just">
              <a:lnSpc>
                <a:spcPct val="150000"/>
              </a:lnSpc>
              <a:buFont typeface="Wingdings" panose="05000000000000000000" pitchFamily="2" charset="2"/>
              <a:buChar char="ü"/>
            </a:pPr>
            <a:r>
              <a:rPr lang="en-US" b="0" i="0" dirty="0">
                <a:solidFill>
                  <a:srgbClr val="000000"/>
                </a:solidFill>
                <a:effectLst/>
              </a:rPr>
              <a:t>It is quite expensive to train.</a:t>
            </a:r>
          </a:p>
          <a:p>
            <a:pPr marL="285750" indent="-285750" algn="just">
              <a:lnSpc>
                <a:spcPct val="150000"/>
              </a:lnSpc>
              <a:buFont typeface="Wingdings" panose="05000000000000000000" pitchFamily="2" charset="2"/>
              <a:buChar char="ü"/>
            </a:pPr>
            <a:r>
              <a:rPr lang="en-US" b="0" i="0" dirty="0">
                <a:solidFill>
                  <a:srgbClr val="000000"/>
                </a:solidFill>
                <a:effectLst/>
              </a:rPr>
              <a:t>It does not have strong theoretical groundwork.</a:t>
            </a:r>
          </a:p>
          <a:p>
            <a:endParaRPr lang="en-IN" dirty="0"/>
          </a:p>
        </p:txBody>
      </p:sp>
    </p:spTree>
    <p:extLst>
      <p:ext uri="{BB962C8B-B14F-4D97-AF65-F5344CB8AC3E}">
        <p14:creationId xmlns:p14="http://schemas.microsoft.com/office/powerpoint/2010/main" val="37453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DE8DC-1EDC-DEAD-C970-3375B9706FFA}"/>
              </a:ext>
            </a:extLst>
          </p:cNvPr>
          <p:cNvSpPr txBox="1"/>
          <p:nvPr/>
        </p:nvSpPr>
        <p:spPr>
          <a:xfrm>
            <a:off x="2910038" y="2705725"/>
            <a:ext cx="6371924" cy="144655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4400" b="1" i="0" dirty="0">
                <a:effectLst/>
              </a:rPr>
              <a:t>Deep Learning Algorithms</a:t>
            </a:r>
          </a:p>
          <a:p>
            <a:endParaRPr lang="en-IN" sz="4400" b="1" dirty="0"/>
          </a:p>
        </p:txBody>
      </p:sp>
    </p:spTree>
    <p:extLst>
      <p:ext uri="{BB962C8B-B14F-4D97-AF65-F5344CB8AC3E}">
        <p14:creationId xmlns:p14="http://schemas.microsoft.com/office/powerpoint/2010/main" val="382861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6A372D-D194-942D-699D-AF66EE512B6B}"/>
              </a:ext>
            </a:extLst>
          </p:cNvPr>
          <p:cNvSpPr txBox="1"/>
          <p:nvPr/>
        </p:nvSpPr>
        <p:spPr>
          <a:xfrm>
            <a:off x="134754" y="125128"/>
            <a:ext cx="11858324" cy="6740307"/>
          </a:xfrm>
          <a:prstGeom prst="rect">
            <a:avLst/>
          </a:prstGeom>
          <a:noFill/>
        </p:spPr>
        <p:txBody>
          <a:bodyPr wrap="square" rtlCol="0">
            <a:spAutoFit/>
          </a:bodyPr>
          <a:lstStyle/>
          <a:p>
            <a:pPr>
              <a:lnSpc>
                <a:spcPct val="150000"/>
              </a:lnSpc>
            </a:pPr>
            <a:r>
              <a:rPr lang="en-US" sz="2400" b="1" i="0" dirty="0">
                <a:effectLst/>
              </a:rPr>
              <a:t>What is Deep Learning Algorithm?</a:t>
            </a:r>
          </a:p>
          <a:p>
            <a:pPr marL="285750" indent="-285750">
              <a:lnSpc>
                <a:spcPct val="150000"/>
              </a:lnSpc>
              <a:buFont typeface="Wingdings" panose="05000000000000000000" pitchFamily="2" charset="2"/>
              <a:buChar char="ü"/>
            </a:pPr>
            <a:r>
              <a:rPr lang="en-US" b="0" i="0" dirty="0">
                <a:solidFill>
                  <a:srgbClr val="333333"/>
                </a:solidFill>
                <a:effectLst/>
              </a:rPr>
              <a:t>Deep learning can be defined as the method of machine learning and artificial intelligence that is intended to intimidate humans and their actions based on certain human brain functions to make effective decisions. </a:t>
            </a:r>
          </a:p>
          <a:p>
            <a:pPr marL="285750" indent="-285750">
              <a:lnSpc>
                <a:spcPct val="150000"/>
              </a:lnSpc>
              <a:buFont typeface="Wingdings" panose="05000000000000000000" pitchFamily="2" charset="2"/>
              <a:buChar char="ü"/>
            </a:pPr>
            <a:r>
              <a:rPr lang="en-US" b="0" i="0" dirty="0">
                <a:solidFill>
                  <a:srgbClr val="333333"/>
                </a:solidFill>
                <a:effectLst/>
              </a:rPr>
              <a:t>It is a very important data science element that channels its modeling based on data-driven techniques under</a:t>
            </a:r>
            <a:r>
              <a:rPr lang="en-US" b="1" i="0" dirty="0">
                <a:solidFill>
                  <a:srgbClr val="333333"/>
                </a:solidFill>
                <a:effectLst/>
              </a:rPr>
              <a:t> predictive modeling</a:t>
            </a:r>
            <a:r>
              <a:rPr lang="en-US" b="0" i="0" dirty="0">
                <a:solidFill>
                  <a:srgbClr val="333333"/>
                </a:solidFill>
                <a:effectLst/>
              </a:rPr>
              <a:t> and </a:t>
            </a:r>
            <a:r>
              <a:rPr lang="en-US" b="1" i="0" dirty="0">
                <a:solidFill>
                  <a:srgbClr val="333333"/>
                </a:solidFill>
                <a:effectLst/>
              </a:rPr>
              <a:t>statistics.</a:t>
            </a:r>
            <a:r>
              <a:rPr lang="en-US" b="0" i="0" dirty="0">
                <a:solidFill>
                  <a:srgbClr val="333333"/>
                </a:solidFill>
                <a:effectLst/>
              </a:rPr>
              <a:t> </a:t>
            </a:r>
          </a:p>
          <a:p>
            <a:pPr marL="285750" indent="-285750">
              <a:lnSpc>
                <a:spcPct val="150000"/>
              </a:lnSpc>
              <a:buFont typeface="Wingdings" panose="05000000000000000000" pitchFamily="2" charset="2"/>
              <a:buChar char="ü"/>
            </a:pPr>
            <a:r>
              <a:rPr lang="en-US" b="0" i="0" dirty="0">
                <a:solidFill>
                  <a:srgbClr val="333333"/>
                </a:solidFill>
                <a:effectLst/>
              </a:rPr>
              <a:t>To drive such a human-like ability to adapt and learn and to function accordingly, there have to be some strong forces which we popularly called </a:t>
            </a:r>
            <a:r>
              <a:rPr lang="en-US" b="1" i="0" dirty="0">
                <a:solidFill>
                  <a:srgbClr val="333333"/>
                </a:solidFill>
                <a:effectLst/>
              </a:rPr>
              <a:t>algorithms.</a:t>
            </a:r>
            <a:endParaRPr lang="en-US" b="0" i="0" dirty="0">
              <a:solidFill>
                <a:srgbClr val="333333"/>
              </a:solidFill>
              <a:effectLst/>
            </a:endParaRPr>
          </a:p>
          <a:p>
            <a:pPr marL="285750" indent="-285750">
              <a:lnSpc>
                <a:spcPct val="150000"/>
              </a:lnSpc>
              <a:buFont typeface="Wingdings" panose="05000000000000000000" pitchFamily="2" charset="2"/>
              <a:buChar char="ü"/>
            </a:pPr>
            <a:r>
              <a:rPr lang="en-US" b="0" i="0" u="none" strike="noStrike" dirty="0">
                <a:solidFill>
                  <a:srgbClr val="008000"/>
                </a:solidFill>
                <a:effectLst/>
                <a:hlinkClick r:id="rId2"/>
              </a:rPr>
              <a:t>Deep learning</a:t>
            </a:r>
            <a:r>
              <a:rPr lang="en-US" b="0" i="0" dirty="0">
                <a:solidFill>
                  <a:srgbClr val="333333"/>
                </a:solidFill>
                <a:effectLst/>
              </a:rPr>
              <a:t> algorithms are dynamically made to run through several </a:t>
            </a:r>
            <a:r>
              <a:rPr lang="en-US" b="1" i="0" dirty="0">
                <a:solidFill>
                  <a:srgbClr val="333333"/>
                </a:solidFill>
                <a:effectLst/>
              </a:rPr>
              <a:t>layers</a:t>
            </a:r>
            <a:r>
              <a:rPr lang="en-US" b="0" i="0" dirty="0">
                <a:solidFill>
                  <a:srgbClr val="333333"/>
                </a:solidFill>
                <a:effectLst/>
              </a:rPr>
              <a:t> of neural networks, which are nothing but a set of decision-making networks that are pre-trained to serve a task. </a:t>
            </a:r>
          </a:p>
          <a:p>
            <a:pPr marL="285750" indent="-285750">
              <a:lnSpc>
                <a:spcPct val="150000"/>
              </a:lnSpc>
              <a:buFont typeface="Wingdings" panose="05000000000000000000" pitchFamily="2" charset="2"/>
              <a:buChar char="ü"/>
            </a:pPr>
            <a:r>
              <a:rPr lang="en-US" b="0" i="0" dirty="0">
                <a:solidFill>
                  <a:srgbClr val="333333"/>
                </a:solidFill>
                <a:effectLst/>
              </a:rPr>
              <a:t>Later, each of these is passed through simple layered representations and move on to the next layer. However, most </a:t>
            </a:r>
            <a:r>
              <a:rPr lang="en-US" b="0" i="0" u="none" strike="noStrike" dirty="0">
                <a:solidFill>
                  <a:srgbClr val="008000"/>
                </a:solidFill>
                <a:effectLst/>
                <a:hlinkClick r:id="rId3"/>
              </a:rPr>
              <a:t>machine learning</a:t>
            </a:r>
            <a:r>
              <a:rPr lang="en-US" b="0" i="0" dirty="0">
                <a:solidFill>
                  <a:srgbClr val="333333"/>
                </a:solidFill>
                <a:effectLst/>
              </a:rPr>
              <a:t> is trained to work fairly well on datasets that have to deal with hundreds of features or columns. </a:t>
            </a:r>
          </a:p>
          <a:p>
            <a:pPr marL="285750" indent="-285750">
              <a:lnSpc>
                <a:spcPct val="150000"/>
              </a:lnSpc>
              <a:buFont typeface="Wingdings" panose="05000000000000000000" pitchFamily="2" charset="2"/>
              <a:buChar char="ü"/>
            </a:pPr>
            <a:r>
              <a:rPr lang="en-US" b="0" i="0" dirty="0">
                <a:solidFill>
                  <a:srgbClr val="333333"/>
                </a:solidFill>
                <a:effectLst/>
              </a:rPr>
              <a:t>For a data set to be structured or unstructured, machine learning tends to fail mostly because they fail to recognize a simple image having a dimension of </a:t>
            </a:r>
            <a:r>
              <a:rPr lang="en-US" b="1" i="0" dirty="0">
                <a:solidFill>
                  <a:srgbClr val="333333"/>
                </a:solidFill>
                <a:effectLst/>
              </a:rPr>
              <a:t>800x1000</a:t>
            </a:r>
            <a:r>
              <a:rPr lang="en-US" b="0" i="0" dirty="0">
                <a:solidFill>
                  <a:srgbClr val="333333"/>
                </a:solidFill>
                <a:effectLst/>
              </a:rPr>
              <a:t> in RGB. </a:t>
            </a:r>
          </a:p>
          <a:p>
            <a:pPr marL="285750" indent="-285750">
              <a:lnSpc>
                <a:spcPct val="150000"/>
              </a:lnSpc>
              <a:buFont typeface="Wingdings" panose="05000000000000000000" pitchFamily="2" charset="2"/>
              <a:buChar char="ü"/>
            </a:pPr>
            <a:r>
              <a:rPr lang="en-US" b="0" i="0" dirty="0">
                <a:solidFill>
                  <a:srgbClr val="333333"/>
                </a:solidFill>
                <a:effectLst/>
              </a:rPr>
              <a:t>It becomes quite unfeasible for a traditional machine learning algorithm to handle such depths. This is where deep learning</a:t>
            </a:r>
          </a:p>
          <a:p>
            <a:endParaRPr lang="en-IN" dirty="0"/>
          </a:p>
        </p:txBody>
      </p:sp>
    </p:spTree>
    <p:extLst>
      <p:ext uri="{BB962C8B-B14F-4D97-AF65-F5344CB8AC3E}">
        <p14:creationId xmlns:p14="http://schemas.microsoft.com/office/powerpoint/2010/main" val="307266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14223-BEA9-7291-4E01-F1113B6A7972}"/>
              </a:ext>
            </a:extLst>
          </p:cNvPr>
          <p:cNvSpPr txBox="1"/>
          <p:nvPr/>
        </p:nvSpPr>
        <p:spPr>
          <a:xfrm>
            <a:off x="86627" y="125128"/>
            <a:ext cx="11983453" cy="6555641"/>
          </a:xfrm>
          <a:prstGeom prst="rect">
            <a:avLst/>
          </a:prstGeom>
          <a:noFill/>
        </p:spPr>
        <p:txBody>
          <a:bodyPr wrap="square" rtlCol="0">
            <a:spAutoFit/>
          </a:bodyPr>
          <a:lstStyle/>
          <a:p>
            <a:pPr algn="just"/>
            <a:r>
              <a:rPr lang="en-IN" sz="2400" b="1" i="0" dirty="0">
                <a:effectLst/>
              </a:rPr>
              <a:t>Importance of Deep Learning:</a:t>
            </a:r>
            <a:endParaRPr lang="en-US" sz="2400" b="1" i="0" dirty="0">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Deep learning algorithms play a crucial role in determining the features and can handle the large number of processes for the data that might be structured or unstructured. </a:t>
            </a:r>
          </a:p>
          <a:p>
            <a:pPr marL="285750" indent="-285750" algn="just">
              <a:lnSpc>
                <a:spcPct val="150000"/>
              </a:lnSpc>
              <a:buFont typeface="Wingdings" panose="05000000000000000000" pitchFamily="2" charset="2"/>
              <a:buChar char="ü"/>
            </a:pPr>
            <a:r>
              <a:rPr lang="en-US" b="0" i="0" dirty="0">
                <a:solidFill>
                  <a:srgbClr val="333333"/>
                </a:solidFill>
                <a:effectLst/>
              </a:rPr>
              <a:t>Although, deep learning algorithms can overkill some tasks that might involve complex problems because they need access to huge amounts of data so that they can function effectively. </a:t>
            </a:r>
          </a:p>
          <a:p>
            <a:pPr marL="285750" indent="-285750" algn="just">
              <a:lnSpc>
                <a:spcPct val="150000"/>
              </a:lnSpc>
              <a:buFont typeface="Wingdings" panose="05000000000000000000" pitchFamily="2" charset="2"/>
              <a:buChar char="ü"/>
            </a:pPr>
            <a:r>
              <a:rPr lang="en-US" b="0" i="0" dirty="0">
                <a:solidFill>
                  <a:srgbClr val="333333"/>
                </a:solidFill>
                <a:effectLst/>
              </a:rPr>
              <a:t>For example, there's a popular deep learning tool that recognizes images namely </a:t>
            </a:r>
            <a:r>
              <a:rPr lang="en-US" b="1" i="0" dirty="0" err="1">
                <a:solidFill>
                  <a:srgbClr val="333333"/>
                </a:solidFill>
                <a:effectLst/>
              </a:rPr>
              <a:t>Imagenet</a:t>
            </a:r>
            <a:r>
              <a:rPr lang="en-US" b="0" i="0" dirty="0">
                <a:solidFill>
                  <a:srgbClr val="333333"/>
                </a:solidFill>
                <a:effectLst/>
              </a:rPr>
              <a:t> that has access to </a:t>
            </a:r>
            <a:r>
              <a:rPr lang="en-US" b="1" i="0" dirty="0">
                <a:solidFill>
                  <a:srgbClr val="333333"/>
                </a:solidFill>
                <a:effectLst/>
              </a:rPr>
              <a:t>14 million</a:t>
            </a:r>
            <a:r>
              <a:rPr lang="en-US" b="0" i="0" dirty="0">
                <a:solidFill>
                  <a:srgbClr val="333333"/>
                </a:solidFill>
                <a:effectLst/>
              </a:rPr>
              <a:t> images in its dataset-driven algorithms.</a:t>
            </a:r>
          </a:p>
          <a:p>
            <a:pPr marL="285750" indent="-285750" algn="just">
              <a:lnSpc>
                <a:spcPct val="150000"/>
              </a:lnSpc>
              <a:buFont typeface="Wingdings" panose="05000000000000000000" pitchFamily="2" charset="2"/>
              <a:buChar char="ü"/>
            </a:pPr>
            <a:r>
              <a:rPr lang="en-US" b="0" i="0" dirty="0">
                <a:solidFill>
                  <a:srgbClr val="333333"/>
                </a:solidFill>
                <a:effectLst/>
              </a:rPr>
              <a:t> It is a highly comprehensive tool that has defined a next-level benchmark for deep learning tools that aim images as their dataset.</a:t>
            </a:r>
          </a:p>
          <a:p>
            <a:pPr marL="285750" indent="-285750" algn="just">
              <a:lnSpc>
                <a:spcPct val="150000"/>
              </a:lnSpc>
              <a:buFont typeface="Wingdings" panose="05000000000000000000" pitchFamily="2" charset="2"/>
              <a:buChar char="ü"/>
            </a:pPr>
            <a:r>
              <a:rPr lang="en-US" b="0" i="0" dirty="0">
                <a:solidFill>
                  <a:srgbClr val="333333"/>
                </a:solidFill>
                <a:effectLst/>
              </a:rPr>
              <a:t>Deep learning algorithms are highly progressive algorithms that learn about the image that we discussed previously by passing it through each neural network layer. </a:t>
            </a:r>
          </a:p>
          <a:p>
            <a:pPr marL="285750" indent="-285750" algn="just">
              <a:lnSpc>
                <a:spcPct val="150000"/>
              </a:lnSpc>
              <a:buFont typeface="Wingdings" panose="05000000000000000000" pitchFamily="2" charset="2"/>
              <a:buChar char="ü"/>
            </a:pPr>
            <a:r>
              <a:rPr lang="en-US" b="0" i="0" dirty="0">
                <a:solidFill>
                  <a:srgbClr val="333333"/>
                </a:solidFill>
                <a:effectLst/>
              </a:rPr>
              <a:t>The layers are highly sensitive to detect low-level features of the image like </a:t>
            </a:r>
            <a:r>
              <a:rPr lang="en-US" b="1" i="0" dirty="0">
                <a:solidFill>
                  <a:srgbClr val="333333"/>
                </a:solidFill>
                <a:effectLst/>
              </a:rPr>
              <a:t>edges</a:t>
            </a:r>
            <a:r>
              <a:rPr lang="en-US" b="0" i="0" dirty="0">
                <a:solidFill>
                  <a:srgbClr val="333333"/>
                </a:solidFill>
                <a:effectLst/>
              </a:rPr>
              <a:t> and </a:t>
            </a:r>
            <a:r>
              <a:rPr lang="en-US" b="1" i="0" dirty="0">
                <a:solidFill>
                  <a:srgbClr val="333333"/>
                </a:solidFill>
                <a:effectLst/>
              </a:rPr>
              <a:t>pixels</a:t>
            </a:r>
            <a:r>
              <a:rPr lang="en-US" b="0" i="0" dirty="0">
                <a:solidFill>
                  <a:srgbClr val="333333"/>
                </a:solidFill>
                <a:effectLst/>
              </a:rPr>
              <a:t> and henceforth the combined layers take this information and form holistic representations by comparing it with previous data. </a:t>
            </a:r>
          </a:p>
          <a:p>
            <a:pPr marL="285750" indent="-285750" algn="just">
              <a:lnSpc>
                <a:spcPct val="150000"/>
              </a:lnSpc>
              <a:buFont typeface="Wingdings" panose="05000000000000000000" pitchFamily="2" charset="2"/>
              <a:buChar char="ü"/>
            </a:pPr>
            <a:r>
              <a:rPr lang="en-US" b="0" i="0" dirty="0">
                <a:solidFill>
                  <a:srgbClr val="333333"/>
                </a:solidFill>
                <a:effectLst/>
              </a:rPr>
              <a:t>For example, the middle layer might be programmed to detect some special parts of the object in the photograph which other deep trained layers are programmed to detect special objects like </a:t>
            </a:r>
            <a:r>
              <a:rPr lang="en-US" b="1" i="0" dirty="0">
                <a:solidFill>
                  <a:srgbClr val="333333"/>
                </a:solidFill>
                <a:effectLst/>
              </a:rPr>
              <a:t>dogs, trees, utensils,</a:t>
            </a:r>
            <a:r>
              <a:rPr lang="en-US" b="0" i="0" dirty="0">
                <a:solidFill>
                  <a:srgbClr val="333333"/>
                </a:solidFill>
                <a:effectLst/>
              </a:rPr>
              <a:t> etc.</a:t>
            </a:r>
          </a:p>
          <a:p>
            <a:endParaRPr lang="en-IN" dirty="0"/>
          </a:p>
        </p:txBody>
      </p:sp>
    </p:spTree>
    <p:extLst>
      <p:ext uri="{BB962C8B-B14F-4D97-AF65-F5344CB8AC3E}">
        <p14:creationId xmlns:p14="http://schemas.microsoft.com/office/powerpoint/2010/main" val="50794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B0F26-8A43-7A8B-485A-0B8ECD355B49}"/>
              </a:ext>
            </a:extLst>
          </p:cNvPr>
          <p:cNvSpPr txBox="1"/>
          <p:nvPr/>
        </p:nvSpPr>
        <p:spPr>
          <a:xfrm>
            <a:off x="134754" y="115503"/>
            <a:ext cx="11858324" cy="590931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ü"/>
            </a:pPr>
            <a:r>
              <a:rPr lang="en-US" b="0" i="0" dirty="0">
                <a:solidFill>
                  <a:srgbClr val="333333"/>
                </a:solidFill>
                <a:effectLst/>
              </a:rPr>
              <a:t>However, if we talk out the simple task that involves less complexity and a data-driven resource, deep learning algorithms fail to generalize simple data.</a:t>
            </a:r>
          </a:p>
          <a:p>
            <a:pPr marL="285750" indent="-285750" algn="just">
              <a:lnSpc>
                <a:spcPct val="200000"/>
              </a:lnSpc>
              <a:buFont typeface="Wingdings" panose="05000000000000000000" pitchFamily="2" charset="2"/>
              <a:buChar char="ü"/>
            </a:pPr>
            <a:r>
              <a:rPr lang="en-US" b="0" i="0" dirty="0">
                <a:solidFill>
                  <a:srgbClr val="333333"/>
                </a:solidFill>
                <a:effectLst/>
              </a:rPr>
              <a:t> This is one of the main reasons deep learning is not considered effective as </a:t>
            </a:r>
            <a:r>
              <a:rPr lang="en-US" b="1" i="0" dirty="0">
                <a:solidFill>
                  <a:srgbClr val="333333"/>
                </a:solidFill>
                <a:effectLst/>
              </a:rPr>
              <a:t>linear</a:t>
            </a:r>
            <a:r>
              <a:rPr lang="en-US" b="0" i="0" dirty="0">
                <a:solidFill>
                  <a:srgbClr val="333333"/>
                </a:solidFill>
                <a:effectLst/>
              </a:rPr>
              <a:t> or </a:t>
            </a:r>
            <a:r>
              <a:rPr lang="en-US" b="1" i="0" dirty="0">
                <a:solidFill>
                  <a:srgbClr val="333333"/>
                </a:solidFill>
                <a:effectLst/>
              </a:rPr>
              <a:t>boosted tree models.</a:t>
            </a:r>
            <a:r>
              <a:rPr lang="en-US" b="0" i="0" dirty="0">
                <a:solidFill>
                  <a:srgbClr val="333333"/>
                </a:solidFill>
                <a:effectLst/>
              </a:rPr>
              <a:t> </a:t>
            </a:r>
          </a:p>
          <a:p>
            <a:pPr marL="285750" indent="-285750" algn="just">
              <a:lnSpc>
                <a:spcPct val="200000"/>
              </a:lnSpc>
              <a:buFont typeface="Wingdings" panose="05000000000000000000" pitchFamily="2" charset="2"/>
              <a:buChar char="ü"/>
            </a:pPr>
            <a:endParaRPr lang="en-US" dirty="0">
              <a:solidFill>
                <a:srgbClr val="333333"/>
              </a:solidFill>
            </a:endParaRPr>
          </a:p>
          <a:p>
            <a:pPr marL="285750" indent="-285750" algn="just">
              <a:lnSpc>
                <a:spcPct val="200000"/>
              </a:lnSpc>
              <a:buFont typeface="Wingdings" panose="05000000000000000000" pitchFamily="2" charset="2"/>
              <a:buChar char="ü"/>
            </a:pPr>
            <a:r>
              <a:rPr lang="en-US" b="0" i="0" dirty="0">
                <a:solidFill>
                  <a:srgbClr val="333333"/>
                </a:solidFill>
                <a:effectLst/>
              </a:rPr>
              <a:t>Simple models aim to churn out custom data, track fraudulent transactions and deal with less complex datasets with fewer features. </a:t>
            </a:r>
          </a:p>
          <a:p>
            <a:pPr marL="285750" indent="-285750" algn="just">
              <a:lnSpc>
                <a:spcPct val="200000"/>
              </a:lnSpc>
              <a:buFont typeface="Wingdings" panose="05000000000000000000" pitchFamily="2" charset="2"/>
              <a:buChar char="ü"/>
            </a:pPr>
            <a:endParaRPr lang="en-US" b="0" i="0" dirty="0">
              <a:solidFill>
                <a:srgbClr val="333333"/>
              </a:solidFill>
              <a:effectLst/>
            </a:endParaRPr>
          </a:p>
          <a:p>
            <a:pPr marL="285750" indent="-285750" algn="just">
              <a:lnSpc>
                <a:spcPct val="200000"/>
              </a:lnSpc>
              <a:buFont typeface="Wingdings" panose="05000000000000000000" pitchFamily="2" charset="2"/>
              <a:buChar char="ü"/>
            </a:pPr>
            <a:r>
              <a:rPr lang="en-US" b="0" i="0" dirty="0">
                <a:solidFill>
                  <a:srgbClr val="333333"/>
                </a:solidFill>
                <a:effectLst/>
              </a:rPr>
              <a:t>Also, there are various cases like </a:t>
            </a:r>
            <a:r>
              <a:rPr lang="en-US" b="1" i="0" dirty="0">
                <a:solidFill>
                  <a:srgbClr val="333333"/>
                </a:solidFill>
                <a:effectLst/>
              </a:rPr>
              <a:t>multiclass classification</a:t>
            </a:r>
            <a:r>
              <a:rPr lang="en-US" b="0" i="0" dirty="0">
                <a:solidFill>
                  <a:srgbClr val="333333"/>
                </a:solidFill>
                <a:effectLst/>
              </a:rPr>
              <a:t> where deep learning can be effective because it involves smaller but more structured datasets but is not preferred usually.</a:t>
            </a:r>
          </a:p>
          <a:p>
            <a:pPr marL="285750" indent="-285750" algn="just">
              <a:lnSpc>
                <a:spcPct val="200000"/>
              </a:lnSpc>
              <a:buFont typeface="Wingdings" panose="05000000000000000000" pitchFamily="2" charset="2"/>
              <a:buChar char="ü"/>
            </a:pPr>
            <a:r>
              <a:rPr lang="en-US" b="0" i="0" dirty="0">
                <a:solidFill>
                  <a:srgbClr val="333333"/>
                </a:solidFill>
                <a:effectLst/>
              </a:rPr>
              <a:t>Having said that, let's look understand some of the most important deep learning algorithms given below.</a:t>
            </a:r>
          </a:p>
          <a:p>
            <a:endParaRPr lang="en-IN" dirty="0"/>
          </a:p>
        </p:txBody>
      </p:sp>
    </p:spTree>
    <p:extLst>
      <p:ext uri="{BB962C8B-B14F-4D97-AF65-F5344CB8AC3E}">
        <p14:creationId xmlns:p14="http://schemas.microsoft.com/office/powerpoint/2010/main" val="236309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E33DA-BEDC-B410-DDB5-DC25AB3F1875}"/>
              </a:ext>
            </a:extLst>
          </p:cNvPr>
          <p:cNvSpPr txBox="1"/>
          <p:nvPr/>
        </p:nvSpPr>
        <p:spPr>
          <a:xfrm>
            <a:off x="125128" y="134754"/>
            <a:ext cx="11944952" cy="6509474"/>
          </a:xfrm>
          <a:prstGeom prst="rect">
            <a:avLst/>
          </a:prstGeom>
          <a:noFill/>
        </p:spPr>
        <p:txBody>
          <a:bodyPr wrap="square" rtlCol="0">
            <a:spAutoFit/>
          </a:bodyPr>
          <a:lstStyle/>
          <a:p>
            <a:r>
              <a:rPr lang="en-US" sz="2400" b="1" i="0" dirty="0">
                <a:effectLst/>
              </a:rPr>
              <a:t>Deep Learning Algorithms:</a:t>
            </a:r>
          </a:p>
          <a:p>
            <a:endParaRPr lang="en-US" b="0" i="0" dirty="0">
              <a:solidFill>
                <a:srgbClr val="610B38"/>
              </a:solidFill>
              <a:effectLst/>
            </a:endParaRPr>
          </a:p>
          <a:p>
            <a:r>
              <a:rPr lang="en-US" b="0" i="0" dirty="0">
                <a:solidFill>
                  <a:srgbClr val="333333"/>
                </a:solidFill>
                <a:effectLst/>
              </a:rPr>
              <a:t>The Deep Learning Algorithms are as follows:</a:t>
            </a:r>
          </a:p>
          <a:p>
            <a:endParaRPr lang="en-US" b="0" i="0" dirty="0">
              <a:solidFill>
                <a:srgbClr val="333333"/>
              </a:solidFill>
              <a:effectLst/>
            </a:endParaRPr>
          </a:p>
          <a:p>
            <a:r>
              <a:rPr lang="en-US" sz="2400" b="1" i="0" dirty="0">
                <a:effectLst/>
              </a:rPr>
              <a:t>1. Convolutional Neural Networks (CNNs):</a:t>
            </a:r>
          </a:p>
          <a:p>
            <a:pPr marL="285750" indent="-285750">
              <a:lnSpc>
                <a:spcPct val="150000"/>
              </a:lnSpc>
              <a:buFont typeface="Wingdings" panose="05000000000000000000" pitchFamily="2" charset="2"/>
              <a:buChar char="ü"/>
            </a:pPr>
            <a:r>
              <a:rPr lang="en-US" b="0" i="0" u="none" strike="noStrike" dirty="0">
                <a:solidFill>
                  <a:srgbClr val="008000"/>
                </a:solidFill>
                <a:effectLst/>
                <a:hlinkClick r:id="rId2"/>
              </a:rPr>
              <a:t>CNN's</a:t>
            </a:r>
            <a:r>
              <a:rPr lang="en-US" b="0" i="0" dirty="0">
                <a:solidFill>
                  <a:srgbClr val="333333"/>
                </a:solidFill>
                <a:effectLst/>
              </a:rPr>
              <a:t> popularly known as </a:t>
            </a:r>
            <a:r>
              <a:rPr lang="en-US" b="1" i="0" dirty="0" err="1">
                <a:solidFill>
                  <a:srgbClr val="333333"/>
                </a:solidFill>
                <a:effectLst/>
              </a:rPr>
              <a:t>ConvNets</a:t>
            </a:r>
            <a:r>
              <a:rPr lang="en-US" b="0" i="0" dirty="0">
                <a:solidFill>
                  <a:srgbClr val="333333"/>
                </a:solidFill>
                <a:effectLst/>
              </a:rPr>
              <a:t> majorly consists of several layers and are specifically used for image processing and detection of objects. It was developed in </a:t>
            </a:r>
            <a:r>
              <a:rPr lang="en-US" b="1" i="0" dirty="0">
                <a:solidFill>
                  <a:srgbClr val="333333"/>
                </a:solidFill>
                <a:effectLst/>
              </a:rPr>
              <a:t>1998</a:t>
            </a:r>
            <a:r>
              <a:rPr lang="en-US" b="0" i="0" dirty="0">
                <a:solidFill>
                  <a:srgbClr val="333333"/>
                </a:solidFill>
                <a:effectLst/>
              </a:rPr>
              <a:t> by </a:t>
            </a:r>
            <a:r>
              <a:rPr lang="en-US" b="1" i="0" dirty="0">
                <a:solidFill>
                  <a:srgbClr val="333333"/>
                </a:solidFill>
                <a:effectLst/>
              </a:rPr>
              <a:t>Yann </a:t>
            </a:r>
            <a:r>
              <a:rPr lang="en-US" b="1" i="0" dirty="0" err="1">
                <a:solidFill>
                  <a:srgbClr val="333333"/>
                </a:solidFill>
                <a:effectLst/>
              </a:rPr>
              <a:t>LeCun</a:t>
            </a:r>
            <a:r>
              <a:rPr lang="en-US" b="0" i="0" dirty="0">
                <a:solidFill>
                  <a:srgbClr val="333333"/>
                </a:solidFill>
                <a:effectLst/>
              </a:rPr>
              <a:t> and was first called </a:t>
            </a:r>
            <a:r>
              <a:rPr lang="en-US" b="1" i="0" dirty="0" err="1">
                <a:solidFill>
                  <a:srgbClr val="333333"/>
                </a:solidFill>
                <a:effectLst/>
              </a:rPr>
              <a:t>LeNet</a:t>
            </a:r>
            <a:r>
              <a:rPr lang="en-US" b="1" i="0" dirty="0">
                <a:solidFill>
                  <a:srgbClr val="333333"/>
                </a:solidFill>
                <a:effectLst/>
              </a:rPr>
              <a:t>.</a:t>
            </a:r>
            <a:r>
              <a:rPr lang="en-US" b="0" i="0" dirty="0">
                <a:solidFill>
                  <a:srgbClr val="333333"/>
                </a:solidFill>
                <a:effectLst/>
              </a:rPr>
              <a:t> Back then, it was developed to recognize digits and zip code characters. CNNs have wide usage in identifying the image of the satellites, medical image processing, series forecasting, and anomaly detection.</a:t>
            </a:r>
          </a:p>
          <a:p>
            <a:pPr marL="285750" indent="-285750">
              <a:lnSpc>
                <a:spcPct val="150000"/>
              </a:lnSpc>
              <a:buFont typeface="Wingdings" panose="05000000000000000000" pitchFamily="2" charset="2"/>
              <a:buChar char="ü"/>
            </a:pPr>
            <a:r>
              <a:rPr lang="en-US" b="0" i="0" dirty="0">
                <a:solidFill>
                  <a:srgbClr val="333333"/>
                </a:solidFill>
                <a:effectLst/>
              </a:rPr>
              <a:t>CNNs process the data by passing it through multiple layers and extracting features to exhibit convolutional operations. The </a:t>
            </a:r>
            <a:r>
              <a:rPr lang="en-US" b="1" i="0" dirty="0">
                <a:solidFill>
                  <a:srgbClr val="333333"/>
                </a:solidFill>
                <a:effectLst/>
              </a:rPr>
              <a:t>Convolutional Layer</a:t>
            </a:r>
            <a:r>
              <a:rPr lang="en-US" b="0" i="0" dirty="0">
                <a:solidFill>
                  <a:srgbClr val="333333"/>
                </a:solidFill>
                <a:effectLst/>
              </a:rPr>
              <a:t> consists of </a:t>
            </a:r>
            <a:r>
              <a:rPr lang="en-US" b="1" i="0" dirty="0">
                <a:solidFill>
                  <a:srgbClr val="333333"/>
                </a:solidFill>
                <a:effectLst/>
              </a:rPr>
              <a:t>Rectified Linear Unit</a:t>
            </a:r>
            <a:r>
              <a:rPr lang="en-US" b="0" i="0" dirty="0">
                <a:solidFill>
                  <a:srgbClr val="333333"/>
                </a:solidFill>
                <a:effectLst/>
              </a:rPr>
              <a:t> (</a:t>
            </a:r>
            <a:r>
              <a:rPr lang="en-US" b="0" i="0" dirty="0" err="1">
                <a:solidFill>
                  <a:srgbClr val="333333"/>
                </a:solidFill>
                <a:effectLst/>
              </a:rPr>
              <a:t>ReLU</a:t>
            </a:r>
            <a:r>
              <a:rPr lang="en-US" b="0" i="0" dirty="0">
                <a:solidFill>
                  <a:srgbClr val="333333"/>
                </a:solidFill>
                <a:effectLst/>
              </a:rPr>
              <a:t>) that outlasts to rectify the feature map. </a:t>
            </a:r>
            <a:r>
              <a:rPr lang="en-US" b="1" i="0" dirty="0">
                <a:solidFill>
                  <a:srgbClr val="333333"/>
                </a:solidFill>
                <a:effectLst/>
              </a:rPr>
              <a:t>The Pooling layer</a:t>
            </a:r>
            <a:r>
              <a:rPr lang="en-US" b="0" i="0" dirty="0">
                <a:solidFill>
                  <a:srgbClr val="333333"/>
                </a:solidFill>
                <a:effectLst/>
              </a:rPr>
              <a:t> is used to rectify these feature maps into the next feed. </a:t>
            </a:r>
          </a:p>
          <a:p>
            <a:pPr marL="285750" indent="-285750">
              <a:lnSpc>
                <a:spcPct val="150000"/>
              </a:lnSpc>
              <a:buFont typeface="Wingdings" panose="05000000000000000000" pitchFamily="2" charset="2"/>
              <a:buChar char="ü"/>
            </a:pPr>
            <a:r>
              <a:rPr lang="en-US" b="0" i="0" dirty="0">
                <a:solidFill>
                  <a:srgbClr val="333333"/>
                </a:solidFill>
                <a:effectLst/>
              </a:rPr>
              <a:t>Pooling is generally a sampling algorithm that is down-sampled and it reduces the dimensions of the feature map. Later, the result generated consists of </a:t>
            </a:r>
            <a:r>
              <a:rPr lang="en-US" b="1" i="0" dirty="0">
                <a:solidFill>
                  <a:srgbClr val="333333"/>
                </a:solidFill>
                <a:effectLst/>
              </a:rPr>
              <a:t>2-D arrays</a:t>
            </a:r>
            <a:r>
              <a:rPr lang="en-US" b="0" i="0" dirty="0">
                <a:solidFill>
                  <a:srgbClr val="333333"/>
                </a:solidFill>
                <a:effectLst/>
              </a:rPr>
              <a:t> consisting of </a:t>
            </a:r>
            <a:r>
              <a:rPr lang="en-US" b="1" i="0" dirty="0">
                <a:solidFill>
                  <a:srgbClr val="333333"/>
                </a:solidFill>
                <a:effectLst/>
              </a:rPr>
              <a:t>single, long, continuous,</a:t>
            </a:r>
            <a:r>
              <a:rPr lang="en-US" b="0" i="0" dirty="0">
                <a:solidFill>
                  <a:srgbClr val="333333"/>
                </a:solidFill>
                <a:effectLst/>
              </a:rPr>
              <a:t> and </a:t>
            </a:r>
            <a:r>
              <a:rPr lang="en-US" b="1" i="0" dirty="0">
                <a:solidFill>
                  <a:srgbClr val="333333"/>
                </a:solidFill>
                <a:effectLst/>
              </a:rPr>
              <a:t>linear vector</a:t>
            </a:r>
            <a:r>
              <a:rPr lang="en-US" b="0" i="0" dirty="0">
                <a:solidFill>
                  <a:srgbClr val="333333"/>
                </a:solidFill>
                <a:effectLst/>
              </a:rPr>
              <a:t> flattened in the map. The next layer i.e., called </a:t>
            </a:r>
            <a:r>
              <a:rPr lang="en-US" b="1" i="0" dirty="0">
                <a:solidFill>
                  <a:srgbClr val="333333"/>
                </a:solidFill>
                <a:effectLst/>
              </a:rPr>
              <a:t>Fully Connected Layer</a:t>
            </a:r>
            <a:r>
              <a:rPr lang="en-US" b="0" i="0" dirty="0">
                <a:solidFill>
                  <a:srgbClr val="333333"/>
                </a:solidFill>
                <a:effectLst/>
              </a:rPr>
              <a:t> which forms the flattened </a:t>
            </a:r>
            <a:r>
              <a:rPr lang="en-US" b="1" i="0" dirty="0">
                <a:solidFill>
                  <a:srgbClr val="333333"/>
                </a:solidFill>
                <a:effectLst/>
              </a:rPr>
              <a:t>matrix</a:t>
            </a:r>
            <a:r>
              <a:rPr lang="en-US" b="0" i="0" dirty="0">
                <a:solidFill>
                  <a:srgbClr val="333333"/>
                </a:solidFill>
                <a:effectLst/>
              </a:rPr>
              <a:t> or </a:t>
            </a:r>
            <a:r>
              <a:rPr lang="en-US" b="1" i="0" dirty="0">
                <a:solidFill>
                  <a:srgbClr val="333333"/>
                </a:solidFill>
                <a:effectLst/>
              </a:rPr>
              <a:t>2-D</a:t>
            </a:r>
            <a:r>
              <a:rPr lang="en-US" b="0" i="0" dirty="0">
                <a:solidFill>
                  <a:srgbClr val="333333"/>
                </a:solidFill>
                <a:effectLst/>
              </a:rPr>
              <a:t> array fetched from the Pooling Layer as input and identifies the image by classifying it.</a:t>
            </a:r>
          </a:p>
          <a:p>
            <a:endParaRPr lang="en-IN" dirty="0"/>
          </a:p>
        </p:txBody>
      </p:sp>
    </p:spTree>
    <p:extLst>
      <p:ext uri="{BB962C8B-B14F-4D97-AF65-F5344CB8AC3E}">
        <p14:creationId xmlns:p14="http://schemas.microsoft.com/office/powerpoint/2010/main" val="330613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ep Learning Algorithms">
            <a:extLst>
              <a:ext uri="{FF2B5EF4-FFF2-40B4-BE49-F238E27FC236}">
                <a16:creationId xmlns:a16="http://schemas.microsoft.com/office/drawing/2014/main" id="{9BE6B20A-AF72-7B75-854B-7B96DD9C9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07" y="1593051"/>
            <a:ext cx="11348185" cy="36718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3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27C97-84EB-B439-1478-6D765444A072}"/>
              </a:ext>
            </a:extLst>
          </p:cNvPr>
          <p:cNvSpPr txBox="1"/>
          <p:nvPr/>
        </p:nvSpPr>
        <p:spPr>
          <a:xfrm>
            <a:off x="173255" y="154004"/>
            <a:ext cx="11704320" cy="6047809"/>
          </a:xfrm>
          <a:prstGeom prst="rect">
            <a:avLst/>
          </a:prstGeom>
          <a:noFill/>
        </p:spPr>
        <p:txBody>
          <a:bodyPr wrap="square" rtlCol="0">
            <a:spAutoFit/>
          </a:bodyPr>
          <a:lstStyle/>
          <a:p>
            <a:pPr algn="l"/>
            <a:r>
              <a:rPr lang="en-US" sz="2400" b="1" i="0" dirty="0">
                <a:solidFill>
                  <a:srgbClr val="000000"/>
                </a:solidFill>
                <a:effectLst/>
              </a:rPr>
              <a:t>What is Deep Learning?</a:t>
            </a:r>
          </a:p>
          <a:p>
            <a:pPr algn="l"/>
            <a:endParaRPr lang="en-US" sz="2400" b="1" dirty="0">
              <a:solidFill>
                <a:srgbClr val="000000"/>
              </a:solidFill>
            </a:endParaRPr>
          </a:p>
          <a:p>
            <a:pPr algn="just">
              <a:lnSpc>
                <a:spcPct val="250000"/>
              </a:lnSpc>
            </a:pPr>
            <a:r>
              <a:rPr lang="en-US" b="0" i="0" dirty="0">
                <a:solidFill>
                  <a:srgbClr val="333333"/>
                </a:solidFill>
                <a:effectLst/>
              </a:rPr>
              <a:t>Deep learning is a subset of machine learning which provides the ability to machine to perform human-like tasks without human involvement. It provides the ability to an AI agent to mimic the human brain. Deep learning can use both supervised and unsupervised learning to train an AI agent.</a:t>
            </a:r>
          </a:p>
          <a:p>
            <a:pPr marL="742950" lvl="1" indent="-285750" algn="just">
              <a:lnSpc>
                <a:spcPct val="250000"/>
              </a:lnSpc>
              <a:buFont typeface="Wingdings" panose="05000000000000000000" pitchFamily="2" charset="2"/>
              <a:buChar char="ü"/>
            </a:pPr>
            <a:r>
              <a:rPr lang="en-US" b="0" i="0" dirty="0">
                <a:solidFill>
                  <a:srgbClr val="000000"/>
                </a:solidFill>
                <a:effectLst/>
              </a:rPr>
              <a:t>Deep learning is implemented through neural networks architecture hence also called a </a:t>
            </a:r>
            <a:r>
              <a:rPr lang="en-US" b="1" i="0" dirty="0">
                <a:solidFill>
                  <a:srgbClr val="000000"/>
                </a:solidFill>
                <a:effectLst/>
              </a:rPr>
              <a:t>deep neural network</a:t>
            </a:r>
            <a:r>
              <a:rPr lang="en-US" b="0" i="0" dirty="0">
                <a:solidFill>
                  <a:srgbClr val="000000"/>
                </a:solidFill>
                <a:effectLst/>
              </a:rPr>
              <a:t>.</a:t>
            </a:r>
          </a:p>
          <a:p>
            <a:pPr marL="742950" lvl="1" indent="-285750" algn="just">
              <a:lnSpc>
                <a:spcPct val="250000"/>
              </a:lnSpc>
              <a:buFont typeface="Wingdings" panose="05000000000000000000" pitchFamily="2" charset="2"/>
              <a:buChar char="ü"/>
            </a:pPr>
            <a:r>
              <a:rPr lang="en-US" b="0" i="0" dirty="0">
                <a:solidFill>
                  <a:srgbClr val="000000"/>
                </a:solidFill>
                <a:effectLst/>
              </a:rPr>
              <a:t>Deep learning is the primary technology behind self-driving cars, speech recognition, image recognition, automatic machine translation, etc.</a:t>
            </a:r>
          </a:p>
          <a:p>
            <a:pPr marL="742950" lvl="1" indent="-285750" algn="just">
              <a:lnSpc>
                <a:spcPct val="250000"/>
              </a:lnSpc>
              <a:buFont typeface="Wingdings" panose="05000000000000000000" pitchFamily="2" charset="2"/>
              <a:buChar char="ü"/>
            </a:pPr>
            <a:r>
              <a:rPr lang="en-US" b="0" i="0" dirty="0">
                <a:solidFill>
                  <a:srgbClr val="000000"/>
                </a:solidFill>
                <a:effectLst/>
              </a:rPr>
              <a:t>The main challenge for deep learning is that it requires lots of data with lots of computational power.</a:t>
            </a:r>
          </a:p>
          <a:p>
            <a:pPr algn="l"/>
            <a:endParaRPr lang="en-US" sz="2400" b="1" i="0" dirty="0">
              <a:solidFill>
                <a:srgbClr val="000000"/>
              </a:solidFill>
              <a:effectLst/>
            </a:endParaRPr>
          </a:p>
        </p:txBody>
      </p:sp>
    </p:spTree>
    <p:extLst>
      <p:ext uri="{BB962C8B-B14F-4D97-AF65-F5344CB8AC3E}">
        <p14:creationId xmlns:p14="http://schemas.microsoft.com/office/powerpoint/2010/main" val="12757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C8F48-506B-3316-14D7-CA1A58109699}"/>
              </a:ext>
            </a:extLst>
          </p:cNvPr>
          <p:cNvSpPr txBox="1"/>
          <p:nvPr/>
        </p:nvSpPr>
        <p:spPr>
          <a:xfrm>
            <a:off x="77002" y="86627"/>
            <a:ext cx="11954577" cy="6278642"/>
          </a:xfrm>
          <a:prstGeom prst="rect">
            <a:avLst/>
          </a:prstGeom>
          <a:noFill/>
        </p:spPr>
        <p:txBody>
          <a:bodyPr wrap="square" rtlCol="0">
            <a:spAutoFit/>
          </a:bodyPr>
          <a:lstStyle/>
          <a:p>
            <a:pPr algn="just"/>
            <a:r>
              <a:rPr lang="en-US" sz="2400" b="1" i="0" dirty="0">
                <a:effectLst/>
              </a:rPr>
              <a:t>2. Long Short Term Memory Networks (LSTMs):</a:t>
            </a:r>
          </a:p>
          <a:p>
            <a:pPr marL="285750" indent="-285750" algn="just">
              <a:lnSpc>
                <a:spcPct val="200000"/>
              </a:lnSpc>
              <a:buFont typeface="Wingdings" panose="05000000000000000000" pitchFamily="2" charset="2"/>
              <a:buChar char="ü"/>
            </a:pPr>
            <a:r>
              <a:rPr lang="en-US" b="0" i="0" u="none" strike="noStrike" dirty="0">
                <a:solidFill>
                  <a:srgbClr val="008000"/>
                </a:solidFill>
                <a:effectLst/>
                <a:hlinkClick r:id="rId2"/>
              </a:rPr>
              <a:t>LSTMs</a:t>
            </a:r>
            <a:r>
              <a:rPr lang="en-US" b="0" i="0" dirty="0">
                <a:solidFill>
                  <a:srgbClr val="333333"/>
                </a:solidFill>
                <a:effectLst/>
              </a:rPr>
              <a:t> can be defined as </a:t>
            </a:r>
            <a:r>
              <a:rPr lang="en-US" b="1" i="0" dirty="0">
                <a:solidFill>
                  <a:srgbClr val="333333"/>
                </a:solidFill>
                <a:effectLst/>
              </a:rPr>
              <a:t>Recurrent Neural Networks</a:t>
            </a:r>
            <a:r>
              <a:rPr lang="en-US" b="0" i="0" dirty="0">
                <a:solidFill>
                  <a:srgbClr val="333333"/>
                </a:solidFill>
                <a:effectLst/>
              </a:rPr>
              <a:t> (RNN) that are programmed to learn and adapt for dependencies for the long term. </a:t>
            </a:r>
          </a:p>
          <a:p>
            <a:pPr marL="285750" indent="-285750" algn="just">
              <a:lnSpc>
                <a:spcPct val="200000"/>
              </a:lnSpc>
              <a:buFont typeface="Wingdings" panose="05000000000000000000" pitchFamily="2" charset="2"/>
              <a:buChar char="ü"/>
            </a:pPr>
            <a:r>
              <a:rPr lang="en-US" b="0" i="0" dirty="0">
                <a:solidFill>
                  <a:srgbClr val="333333"/>
                </a:solidFill>
                <a:effectLst/>
              </a:rPr>
              <a:t>It can memorize and recall past data for a greater period and by default, it is its sole behavior. LSTMs are designed to retain over time and henceforth they are majorly used in time series predictions because they can restrain memory or previous inputs. This analogy comes from their </a:t>
            </a:r>
            <a:r>
              <a:rPr lang="en-US" b="1" i="0" dirty="0">
                <a:solidFill>
                  <a:srgbClr val="333333"/>
                </a:solidFill>
                <a:effectLst/>
              </a:rPr>
              <a:t>chain-like</a:t>
            </a:r>
            <a:r>
              <a:rPr lang="en-US" b="0" i="0" dirty="0">
                <a:solidFill>
                  <a:srgbClr val="333333"/>
                </a:solidFill>
                <a:effectLst/>
              </a:rPr>
              <a:t> structure consisting of </a:t>
            </a:r>
            <a:r>
              <a:rPr lang="en-US" b="1" i="0" dirty="0">
                <a:solidFill>
                  <a:srgbClr val="333333"/>
                </a:solidFill>
                <a:effectLst/>
              </a:rPr>
              <a:t>four</a:t>
            </a:r>
            <a:r>
              <a:rPr lang="en-US" b="0" i="0" dirty="0">
                <a:solidFill>
                  <a:srgbClr val="333333"/>
                </a:solidFill>
                <a:effectLst/>
              </a:rPr>
              <a:t> interacting layers that communicate with each other differently. Besides applications of time series prediction, they can be used to construct </a:t>
            </a:r>
            <a:r>
              <a:rPr lang="en-US" b="1" i="0" dirty="0">
                <a:solidFill>
                  <a:srgbClr val="333333"/>
                </a:solidFill>
                <a:effectLst/>
              </a:rPr>
              <a:t>speech recognizers, development in pharmaceuticals,</a:t>
            </a:r>
            <a:r>
              <a:rPr lang="en-US" b="0" i="0" dirty="0">
                <a:solidFill>
                  <a:srgbClr val="333333"/>
                </a:solidFill>
                <a:effectLst/>
              </a:rPr>
              <a:t> and composition of </a:t>
            </a:r>
            <a:r>
              <a:rPr lang="en-US" b="1" i="0" dirty="0">
                <a:solidFill>
                  <a:srgbClr val="333333"/>
                </a:solidFill>
                <a:effectLst/>
              </a:rPr>
              <a:t>music loops</a:t>
            </a:r>
            <a:r>
              <a:rPr lang="en-US" b="0" i="0" dirty="0">
                <a:solidFill>
                  <a:srgbClr val="333333"/>
                </a:solidFill>
                <a:effectLst/>
              </a:rPr>
              <a:t> as well.</a:t>
            </a:r>
          </a:p>
          <a:p>
            <a:pPr marL="285750" indent="-285750" algn="just">
              <a:lnSpc>
                <a:spcPct val="200000"/>
              </a:lnSpc>
              <a:buFont typeface="Wingdings" panose="05000000000000000000" pitchFamily="2" charset="2"/>
              <a:buChar char="ü"/>
            </a:pPr>
            <a:r>
              <a:rPr lang="en-US" b="0" i="0" dirty="0">
                <a:solidFill>
                  <a:srgbClr val="333333"/>
                </a:solidFill>
                <a:effectLst/>
              </a:rPr>
              <a:t>LSTM work in a sequence of events. First, they don't tend to remember irrelevant details attained in the previous state. Next, they update certain cell-state values selectively and finally generate certain parts of the cell-state as output. Below is the diagram of their operation.</a:t>
            </a:r>
          </a:p>
          <a:p>
            <a:endParaRPr lang="en-IN" dirty="0"/>
          </a:p>
        </p:txBody>
      </p:sp>
    </p:spTree>
    <p:extLst>
      <p:ext uri="{BB962C8B-B14F-4D97-AF65-F5344CB8AC3E}">
        <p14:creationId xmlns:p14="http://schemas.microsoft.com/office/powerpoint/2010/main" val="2190922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ep Learning Algorithms">
            <a:extLst>
              <a:ext uri="{FF2B5EF4-FFF2-40B4-BE49-F238E27FC236}">
                <a16:creationId xmlns:a16="http://schemas.microsoft.com/office/drawing/2014/main" id="{13101D98-276E-8138-3BBC-8C043B9FF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939" y="1878380"/>
            <a:ext cx="9312122" cy="35887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30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FD7447-A3F3-78D5-F6B1-78DFA4FA2148}"/>
              </a:ext>
            </a:extLst>
          </p:cNvPr>
          <p:cNvSpPr txBox="1"/>
          <p:nvPr/>
        </p:nvSpPr>
        <p:spPr>
          <a:xfrm>
            <a:off x="125128" y="125128"/>
            <a:ext cx="11935327" cy="6832640"/>
          </a:xfrm>
          <a:prstGeom prst="rect">
            <a:avLst/>
          </a:prstGeom>
          <a:noFill/>
        </p:spPr>
        <p:txBody>
          <a:bodyPr wrap="square" rtlCol="0">
            <a:spAutoFit/>
          </a:bodyPr>
          <a:lstStyle/>
          <a:p>
            <a:pPr algn="just"/>
            <a:r>
              <a:rPr lang="en-US" sz="2400" b="1" i="0" dirty="0">
                <a:effectLst/>
              </a:rPr>
              <a:t>3. Recurrent Neural Networks (RNNs):</a:t>
            </a:r>
          </a:p>
          <a:p>
            <a:pPr marL="285750" indent="-285750" algn="just">
              <a:lnSpc>
                <a:spcPct val="200000"/>
              </a:lnSpc>
              <a:buFont typeface="Wingdings" panose="05000000000000000000" pitchFamily="2" charset="2"/>
              <a:buChar char="ü"/>
            </a:pPr>
            <a:r>
              <a:rPr lang="en-US" b="0" i="0" u="none" strike="noStrike" dirty="0">
                <a:solidFill>
                  <a:srgbClr val="008000"/>
                </a:solidFill>
                <a:effectLst/>
                <a:hlinkClick r:id="rId2"/>
              </a:rPr>
              <a:t>Recurrent Neural Networks</a:t>
            </a:r>
            <a:r>
              <a:rPr lang="en-US" b="0" i="0" dirty="0">
                <a:solidFill>
                  <a:srgbClr val="333333"/>
                </a:solidFill>
                <a:effectLst/>
              </a:rPr>
              <a:t> or RNNs consist of some directed connections that form a cycle that allow the input provided from the LSTMs to be used as input in the current phase of RNNs. </a:t>
            </a:r>
          </a:p>
          <a:p>
            <a:pPr marL="285750" indent="-285750" algn="just">
              <a:lnSpc>
                <a:spcPct val="200000"/>
              </a:lnSpc>
              <a:buFont typeface="Wingdings" panose="05000000000000000000" pitchFamily="2" charset="2"/>
              <a:buChar char="ü"/>
            </a:pPr>
            <a:r>
              <a:rPr lang="en-US" b="0" i="0" dirty="0">
                <a:solidFill>
                  <a:srgbClr val="333333"/>
                </a:solidFill>
                <a:effectLst/>
              </a:rPr>
              <a:t>These inputs are deeply embedded as inputs and enforce the memorization ability of LSTMs lets these inputs get absorbed for a period in the internal memory. </a:t>
            </a:r>
          </a:p>
          <a:p>
            <a:pPr marL="285750" indent="-285750" algn="just">
              <a:lnSpc>
                <a:spcPct val="200000"/>
              </a:lnSpc>
              <a:buFont typeface="Wingdings" panose="05000000000000000000" pitchFamily="2" charset="2"/>
              <a:buChar char="ü"/>
            </a:pPr>
            <a:r>
              <a:rPr lang="en-US" b="0" i="0" dirty="0">
                <a:solidFill>
                  <a:srgbClr val="333333"/>
                </a:solidFill>
                <a:effectLst/>
              </a:rPr>
              <a:t>RNNs are therefore dependent on the inputs that are preserved by LSTMs and work under the synchronization phenomenon of LSTMs. </a:t>
            </a:r>
          </a:p>
          <a:p>
            <a:pPr marL="285750" indent="-285750" algn="just">
              <a:lnSpc>
                <a:spcPct val="200000"/>
              </a:lnSpc>
              <a:buFont typeface="Wingdings" panose="05000000000000000000" pitchFamily="2" charset="2"/>
              <a:buChar char="ü"/>
            </a:pPr>
            <a:r>
              <a:rPr lang="en-US" b="0" i="0" dirty="0">
                <a:solidFill>
                  <a:srgbClr val="333333"/>
                </a:solidFill>
                <a:effectLst/>
              </a:rPr>
              <a:t>RNNs are mostly used in captioning the image, time series analysis, recognizing handwritten data, and translating data to machines.</a:t>
            </a:r>
            <a:r>
              <a:rPr lang="en-US" b="0" i="0" dirty="0">
                <a:solidFill>
                  <a:srgbClr val="333333"/>
                </a:solidFill>
                <a:effectLst/>
                <a:latin typeface="inter-regular"/>
              </a:rPr>
              <a:t> </a:t>
            </a:r>
            <a:r>
              <a:rPr lang="en-US" b="0" i="0" dirty="0">
                <a:solidFill>
                  <a:srgbClr val="333333"/>
                </a:solidFill>
                <a:effectLst/>
              </a:rPr>
              <a:t>RNNs follow the work approach by putting output feeds </a:t>
            </a:r>
            <a:r>
              <a:rPr lang="en-US" b="1" i="0" dirty="0">
                <a:solidFill>
                  <a:srgbClr val="333333"/>
                </a:solidFill>
                <a:effectLst/>
              </a:rPr>
              <a:t>(t-1)</a:t>
            </a:r>
            <a:r>
              <a:rPr lang="en-US" b="0" i="0" dirty="0">
                <a:solidFill>
                  <a:srgbClr val="333333"/>
                </a:solidFill>
                <a:effectLst/>
              </a:rPr>
              <a:t> time if the time is defined as </a:t>
            </a:r>
            <a:r>
              <a:rPr lang="en-US" b="1" i="0" dirty="0">
                <a:solidFill>
                  <a:srgbClr val="333333"/>
                </a:solidFill>
                <a:effectLst/>
              </a:rPr>
              <a:t>t.</a:t>
            </a:r>
            <a:r>
              <a:rPr lang="en-US" b="0" i="0" dirty="0">
                <a:solidFill>
                  <a:srgbClr val="333333"/>
                </a:solidFill>
                <a:effectLst/>
              </a:rPr>
              <a:t> Next, the output determined by t is feed at input time </a:t>
            </a:r>
            <a:r>
              <a:rPr lang="en-US" b="1" i="0" dirty="0">
                <a:solidFill>
                  <a:srgbClr val="333333"/>
                </a:solidFill>
                <a:effectLst/>
              </a:rPr>
              <a:t>t+1.</a:t>
            </a:r>
            <a:r>
              <a:rPr lang="en-US" b="0" i="0" dirty="0">
                <a:solidFill>
                  <a:srgbClr val="333333"/>
                </a:solidFill>
                <a:effectLst/>
              </a:rPr>
              <a:t> Similarly, these processes are repeated for all the input consisting of any length. There's also a fact about RNNs is that they store historical information and there's no increase in the input size even if the model size is increased. RNNs look something like this when unfolded.</a:t>
            </a:r>
          </a:p>
          <a:p>
            <a:endParaRPr lang="en-IN" dirty="0"/>
          </a:p>
        </p:txBody>
      </p:sp>
    </p:spTree>
    <p:extLst>
      <p:ext uri="{BB962C8B-B14F-4D97-AF65-F5344CB8AC3E}">
        <p14:creationId xmlns:p14="http://schemas.microsoft.com/office/powerpoint/2010/main" val="2412772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ep Learning Algorithms">
            <a:extLst>
              <a:ext uri="{FF2B5EF4-FFF2-40B4-BE49-F238E27FC236}">
                <a16:creationId xmlns:a16="http://schemas.microsoft.com/office/drawing/2014/main" id="{EE749C5F-75E2-F6D9-60CA-1386AE317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573" y="1635919"/>
            <a:ext cx="7596854" cy="35861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0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06E58-EB90-FEE1-6A77-94ACCC837BEC}"/>
              </a:ext>
            </a:extLst>
          </p:cNvPr>
          <p:cNvSpPr txBox="1"/>
          <p:nvPr/>
        </p:nvSpPr>
        <p:spPr>
          <a:xfrm>
            <a:off x="125128" y="125128"/>
            <a:ext cx="11800573" cy="6832640"/>
          </a:xfrm>
          <a:prstGeom prst="rect">
            <a:avLst/>
          </a:prstGeom>
          <a:noFill/>
        </p:spPr>
        <p:txBody>
          <a:bodyPr wrap="square" rtlCol="0">
            <a:spAutoFit/>
          </a:bodyPr>
          <a:lstStyle/>
          <a:p>
            <a:r>
              <a:rPr lang="en-US" sz="2400" b="1" i="0" dirty="0">
                <a:effectLst/>
              </a:rPr>
              <a:t>4. Generative Adversarial Networks (GANs):</a:t>
            </a:r>
          </a:p>
          <a:p>
            <a:pPr marL="285750" indent="-285750" algn="just">
              <a:lnSpc>
                <a:spcPct val="200000"/>
              </a:lnSpc>
              <a:buFont typeface="Wingdings" panose="05000000000000000000" pitchFamily="2" charset="2"/>
              <a:buChar char="ü"/>
            </a:pPr>
            <a:r>
              <a:rPr lang="en-US" b="0" i="0" dirty="0">
                <a:solidFill>
                  <a:srgbClr val="333333"/>
                </a:solidFill>
                <a:effectLst/>
              </a:rPr>
              <a:t>GANs are defined as deep learning algorithms that are used to generate new instances of data that match the training data. GAN usually consists of two components namely a </a:t>
            </a:r>
            <a:r>
              <a:rPr lang="en-US" b="1" i="0" dirty="0">
                <a:solidFill>
                  <a:srgbClr val="333333"/>
                </a:solidFill>
                <a:effectLst/>
              </a:rPr>
              <a:t>generator</a:t>
            </a:r>
            <a:r>
              <a:rPr lang="en-US" b="0" i="0" dirty="0">
                <a:solidFill>
                  <a:srgbClr val="333333"/>
                </a:solidFill>
                <a:effectLst/>
              </a:rPr>
              <a:t> that learns to generate false data and a </a:t>
            </a:r>
            <a:r>
              <a:rPr lang="en-US" b="1" i="0" dirty="0">
                <a:solidFill>
                  <a:srgbClr val="333333"/>
                </a:solidFill>
                <a:effectLst/>
              </a:rPr>
              <a:t>discriminator</a:t>
            </a:r>
            <a:r>
              <a:rPr lang="en-US" b="0" i="0" dirty="0">
                <a:solidFill>
                  <a:srgbClr val="333333"/>
                </a:solidFill>
                <a:effectLst/>
              </a:rPr>
              <a:t> that adapts itself by learning from this false data. </a:t>
            </a:r>
          </a:p>
          <a:p>
            <a:pPr marL="285750" indent="-285750" algn="just">
              <a:lnSpc>
                <a:spcPct val="200000"/>
              </a:lnSpc>
              <a:buFont typeface="Wingdings" panose="05000000000000000000" pitchFamily="2" charset="2"/>
              <a:buChar char="ü"/>
            </a:pPr>
            <a:r>
              <a:rPr lang="en-US" b="0" i="0" dirty="0">
                <a:solidFill>
                  <a:srgbClr val="333333"/>
                </a:solidFill>
                <a:effectLst/>
              </a:rPr>
              <a:t>Over some time, GANs have gained immense usage since they are frequently being used to clarify </a:t>
            </a:r>
            <a:r>
              <a:rPr lang="en-US" b="1" i="0" dirty="0">
                <a:solidFill>
                  <a:srgbClr val="333333"/>
                </a:solidFill>
                <a:effectLst/>
              </a:rPr>
              <a:t>astronomical images</a:t>
            </a:r>
            <a:r>
              <a:rPr lang="en-US" b="0" i="0" dirty="0">
                <a:solidFill>
                  <a:srgbClr val="333333"/>
                </a:solidFill>
                <a:effectLst/>
              </a:rPr>
              <a:t> and simulate </a:t>
            </a:r>
            <a:r>
              <a:rPr lang="en-US" b="1" i="0" dirty="0">
                <a:solidFill>
                  <a:srgbClr val="333333"/>
                </a:solidFill>
                <a:effectLst/>
              </a:rPr>
              <a:t>lensing</a:t>
            </a:r>
            <a:r>
              <a:rPr lang="en-US" b="0" i="0" dirty="0">
                <a:solidFill>
                  <a:srgbClr val="333333"/>
                </a:solidFill>
                <a:effectLst/>
              </a:rPr>
              <a:t> the gravitational dark matter. It is also used in </a:t>
            </a:r>
            <a:r>
              <a:rPr lang="en-US" b="1" i="0" dirty="0">
                <a:solidFill>
                  <a:srgbClr val="333333"/>
                </a:solidFill>
                <a:effectLst/>
              </a:rPr>
              <a:t>video games</a:t>
            </a:r>
            <a:r>
              <a:rPr lang="en-US" b="0" i="0" dirty="0">
                <a:solidFill>
                  <a:srgbClr val="333333"/>
                </a:solidFill>
                <a:effectLst/>
              </a:rPr>
              <a:t> to increase graphics for </a:t>
            </a:r>
            <a:r>
              <a:rPr lang="en-US" b="1" i="0" dirty="0">
                <a:solidFill>
                  <a:srgbClr val="333333"/>
                </a:solidFill>
                <a:effectLst/>
              </a:rPr>
              <a:t>2D</a:t>
            </a:r>
            <a:r>
              <a:rPr lang="en-US" b="0" i="0" dirty="0">
                <a:solidFill>
                  <a:srgbClr val="333333"/>
                </a:solidFill>
                <a:effectLst/>
              </a:rPr>
              <a:t> textures by recreating them in higher resolution like </a:t>
            </a:r>
            <a:r>
              <a:rPr lang="en-US" b="1" i="0" dirty="0">
                <a:solidFill>
                  <a:srgbClr val="333333"/>
                </a:solidFill>
                <a:effectLst/>
              </a:rPr>
              <a:t>4K</a:t>
            </a:r>
            <a:r>
              <a:rPr lang="en-US" b="0" i="0" dirty="0">
                <a:solidFill>
                  <a:srgbClr val="333333"/>
                </a:solidFill>
                <a:effectLst/>
              </a:rPr>
              <a:t>. They are also used in creating </a:t>
            </a:r>
            <a:r>
              <a:rPr lang="en-US" b="1" i="0" dirty="0">
                <a:solidFill>
                  <a:srgbClr val="333333"/>
                </a:solidFill>
                <a:effectLst/>
              </a:rPr>
              <a:t>realistic cartoons character</a:t>
            </a:r>
            <a:r>
              <a:rPr lang="en-US" b="0" i="0" dirty="0">
                <a:solidFill>
                  <a:srgbClr val="333333"/>
                </a:solidFill>
                <a:effectLst/>
              </a:rPr>
              <a:t> and also rendering human faces and </a:t>
            </a:r>
            <a:r>
              <a:rPr lang="en-US" b="1" i="0" dirty="0">
                <a:solidFill>
                  <a:srgbClr val="333333"/>
                </a:solidFill>
                <a:effectLst/>
              </a:rPr>
              <a:t>3D object rendering.</a:t>
            </a:r>
            <a:endParaRPr lang="en-US" b="0" i="0" dirty="0">
              <a:solidFill>
                <a:srgbClr val="333333"/>
              </a:solidFill>
              <a:effectLst/>
            </a:endParaRPr>
          </a:p>
          <a:p>
            <a:pPr marL="285750" indent="-285750" algn="just">
              <a:lnSpc>
                <a:spcPct val="200000"/>
              </a:lnSpc>
              <a:buFont typeface="Wingdings" panose="05000000000000000000" pitchFamily="2" charset="2"/>
              <a:buChar char="ü"/>
            </a:pPr>
            <a:r>
              <a:rPr lang="en-US" b="0" i="0" dirty="0">
                <a:solidFill>
                  <a:srgbClr val="333333"/>
                </a:solidFill>
                <a:effectLst/>
              </a:rPr>
              <a:t>GANs work in simulation by generating and understanding the fake data and the real data. During the training to understand these data, the generator produces different kinds of fake data where the discriminator quickly learns to adapt and respond to it as false data. GANs then send these recognized results for updating. Consider the below image to visualize the functioning.</a:t>
            </a:r>
          </a:p>
          <a:p>
            <a:endParaRPr lang="en-IN" dirty="0"/>
          </a:p>
        </p:txBody>
      </p:sp>
    </p:spTree>
    <p:extLst>
      <p:ext uri="{BB962C8B-B14F-4D97-AF65-F5344CB8AC3E}">
        <p14:creationId xmlns:p14="http://schemas.microsoft.com/office/powerpoint/2010/main" val="1241563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ep Learning Algorithms">
            <a:extLst>
              <a:ext uri="{FF2B5EF4-FFF2-40B4-BE49-F238E27FC236}">
                <a16:creationId xmlns:a16="http://schemas.microsoft.com/office/drawing/2014/main" id="{9D18B076-AB13-7549-7F1A-CD8C4FFE0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869" y="1410427"/>
            <a:ext cx="9520261" cy="4037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704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9BD6E-4575-1FBE-06FA-AC8F785636DE}"/>
              </a:ext>
            </a:extLst>
          </p:cNvPr>
          <p:cNvSpPr txBox="1"/>
          <p:nvPr/>
        </p:nvSpPr>
        <p:spPr>
          <a:xfrm>
            <a:off x="144379" y="134754"/>
            <a:ext cx="11781322" cy="6420347"/>
          </a:xfrm>
          <a:prstGeom prst="rect">
            <a:avLst/>
          </a:prstGeom>
          <a:noFill/>
        </p:spPr>
        <p:txBody>
          <a:bodyPr wrap="square" rtlCol="0">
            <a:spAutoFit/>
          </a:bodyPr>
          <a:lstStyle/>
          <a:p>
            <a:pPr algn="just">
              <a:lnSpc>
                <a:spcPct val="150000"/>
              </a:lnSpc>
            </a:pPr>
            <a:r>
              <a:rPr lang="en-US" sz="2400" b="1" i="0" dirty="0">
                <a:effectLst/>
              </a:rPr>
              <a:t>5. Radial Basis Function Networks (RBFNs):</a:t>
            </a:r>
          </a:p>
          <a:p>
            <a:pPr marL="285750" indent="-285750" algn="just">
              <a:lnSpc>
                <a:spcPct val="150000"/>
              </a:lnSpc>
              <a:buFont typeface="Wingdings" panose="05000000000000000000" pitchFamily="2" charset="2"/>
              <a:buChar char="ü"/>
            </a:pPr>
            <a:r>
              <a:rPr lang="en-US" b="0" i="0" dirty="0">
                <a:solidFill>
                  <a:srgbClr val="333333"/>
                </a:solidFill>
                <a:effectLst/>
              </a:rPr>
              <a:t>RBFNs are specific types of neural networks that follow a feed-forward approach and make use of radial functions as activation functions. They consist of </a:t>
            </a:r>
            <a:r>
              <a:rPr lang="en-US" b="1" i="0" dirty="0">
                <a:solidFill>
                  <a:srgbClr val="333333"/>
                </a:solidFill>
                <a:effectLst/>
              </a:rPr>
              <a:t>three</a:t>
            </a:r>
            <a:r>
              <a:rPr lang="en-US" b="0" i="0" dirty="0">
                <a:solidFill>
                  <a:srgbClr val="333333"/>
                </a:solidFill>
                <a:effectLst/>
              </a:rPr>
              <a:t> layers namely the </a:t>
            </a:r>
            <a:r>
              <a:rPr lang="en-US" b="1" i="0" dirty="0">
                <a:solidFill>
                  <a:srgbClr val="333333"/>
                </a:solidFill>
                <a:effectLst/>
              </a:rPr>
              <a:t>input layer, hidden layer,</a:t>
            </a:r>
            <a:r>
              <a:rPr lang="en-US" b="0" i="0" dirty="0">
                <a:solidFill>
                  <a:srgbClr val="333333"/>
                </a:solidFill>
                <a:effectLst/>
              </a:rPr>
              <a:t> and </a:t>
            </a:r>
            <a:r>
              <a:rPr lang="en-US" b="1" i="0" dirty="0">
                <a:solidFill>
                  <a:srgbClr val="333333"/>
                </a:solidFill>
                <a:effectLst/>
              </a:rPr>
              <a:t>output layer</a:t>
            </a:r>
            <a:r>
              <a:rPr lang="en-US" b="0" i="0" dirty="0">
                <a:solidFill>
                  <a:srgbClr val="333333"/>
                </a:solidFill>
                <a:effectLst/>
              </a:rPr>
              <a:t> which are mostly used for </a:t>
            </a:r>
            <a:r>
              <a:rPr lang="en-US" b="1" i="0" dirty="0">
                <a:solidFill>
                  <a:srgbClr val="333333"/>
                </a:solidFill>
                <a:effectLst/>
              </a:rPr>
              <a:t>time-series prediction, regression testing,</a:t>
            </a:r>
            <a:r>
              <a:rPr lang="en-US" b="0" i="0" dirty="0">
                <a:solidFill>
                  <a:srgbClr val="333333"/>
                </a:solidFill>
                <a:effectLst/>
              </a:rPr>
              <a:t> and </a:t>
            </a:r>
            <a:r>
              <a:rPr lang="en-US" b="1" i="0" dirty="0">
                <a:solidFill>
                  <a:srgbClr val="333333"/>
                </a:solidFill>
                <a:effectLst/>
              </a:rPr>
              <a:t>classification.</a:t>
            </a:r>
            <a:endParaRPr lang="en-US"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RBFNs do these tasks by measuring the similarities present in the training data set. </a:t>
            </a:r>
          </a:p>
          <a:p>
            <a:pPr marL="285750" indent="-285750" algn="just">
              <a:lnSpc>
                <a:spcPct val="150000"/>
              </a:lnSpc>
              <a:buFont typeface="Wingdings" panose="05000000000000000000" pitchFamily="2" charset="2"/>
              <a:buChar char="ü"/>
            </a:pPr>
            <a:r>
              <a:rPr lang="en-US" b="0" i="0" dirty="0">
                <a:solidFill>
                  <a:srgbClr val="333333"/>
                </a:solidFill>
                <a:effectLst/>
              </a:rPr>
              <a:t>They usually have an input vector that feeds these data into the input layer thereby confirming the identification and rolling out results by comparing previous data sets. </a:t>
            </a:r>
          </a:p>
          <a:p>
            <a:pPr marL="285750" indent="-285750" algn="just">
              <a:lnSpc>
                <a:spcPct val="150000"/>
              </a:lnSpc>
              <a:buFont typeface="Wingdings" panose="05000000000000000000" pitchFamily="2" charset="2"/>
              <a:buChar char="ü"/>
            </a:pPr>
            <a:r>
              <a:rPr lang="en-US" b="0" i="0" dirty="0">
                <a:solidFill>
                  <a:srgbClr val="333333"/>
                </a:solidFill>
                <a:effectLst/>
              </a:rPr>
              <a:t>Precisely, the input layer has </a:t>
            </a:r>
            <a:r>
              <a:rPr lang="en-US" b="1" i="0" dirty="0">
                <a:solidFill>
                  <a:srgbClr val="333333"/>
                </a:solidFill>
                <a:effectLst/>
              </a:rPr>
              <a:t>neurons</a:t>
            </a:r>
            <a:r>
              <a:rPr lang="en-US" b="0" i="0" dirty="0">
                <a:solidFill>
                  <a:srgbClr val="333333"/>
                </a:solidFill>
                <a:effectLst/>
              </a:rPr>
              <a:t> that are sensitive to these data and the nodes in the layer are efficient in classifying the class of data. </a:t>
            </a:r>
          </a:p>
          <a:p>
            <a:pPr marL="285750" indent="-285750" algn="just">
              <a:lnSpc>
                <a:spcPct val="150000"/>
              </a:lnSpc>
              <a:buFont typeface="Wingdings" panose="05000000000000000000" pitchFamily="2" charset="2"/>
              <a:buChar char="ü"/>
            </a:pPr>
            <a:r>
              <a:rPr lang="en-US" b="0" i="0" dirty="0">
                <a:solidFill>
                  <a:srgbClr val="333333"/>
                </a:solidFill>
                <a:effectLst/>
              </a:rPr>
              <a:t>Neurons are originally present in the hidden layer though they work in close integration with the input layer. The hidden layer contains </a:t>
            </a:r>
            <a:r>
              <a:rPr lang="en-US" b="1" i="0" dirty="0">
                <a:solidFill>
                  <a:srgbClr val="333333"/>
                </a:solidFill>
                <a:effectLst/>
              </a:rPr>
              <a:t>Gaussian transfer</a:t>
            </a:r>
            <a:r>
              <a:rPr lang="en-US" b="0" i="0" dirty="0">
                <a:solidFill>
                  <a:srgbClr val="333333"/>
                </a:solidFill>
                <a:effectLst/>
              </a:rPr>
              <a:t> functions that are inversely proportional to the distance of the output from the neuron's center. </a:t>
            </a:r>
          </a:p>
          <a:p>
            <a:pPr marL="285750" indent="-285750" algn="just">
              <a:lnSpc>
                <a:spcPct val="150000"/>
              </a:lnSpc>
              <a:buFont typeface="Wingdings" panose="05000000000000000000" pitchFamily="2" charset="2"/>
              <a:buChar char="ü"/>
            </a:pPr>
            <a:r>
              <a:rPr lang="en-US" b="0" i="0" dirty="0">
                <a:solidFill>
                  <a:srgbClr val="333333"/>
                </a:solidFill>
                <a:effectLst/>
              </a:rPr>
              <a:t>The output layer has linear combinations of the </a:t>
            </a:r>
            <a:r>
              <a:rPr lang="en-US" b="1" i="0" dirty="0">
                <a:solidFill>
                  <a:srgbClr val="333333"/>
                </a:solidFill>
                <a:effectLst/>
              </a:rPr>
              <a:t>radial-based</a:t>
            </a:r>
            <a:r>
              <a:rPr lang="en-US" b="0" i="0" dirty="0">
                <a:solidFill>
                  <a:srgbClr val="333333"/>
                </a:solidFill>
                <a:effectLst/>
              </a:rPr>
              <a:t> data where the Gaussian functions are passed in the neuron as parameter and output is generated. </a:t>
            </a:r>
            <a:r>
              <a:rPr lang="en-US" b="0" i="0" dirty="0" err="1">
                <a:solidFill>
                  <a:srgbClr val="333333"/>
                </a:solidFill>
                <a:effectLst/>
              </a:rPr>
              <a:t>Consiider</a:t>
            </a:r>
            <a:r>
              <a:rPr lang="en-US" b="0" i="0" dirty="0">
                <a:solidFill>
                  <a:srgbClr val="333333"/>
                </a:solidFill>
                <a:effectLst/>
              </a:rPr>
              <a:t> the given image below to understand the process thoroughly.</a:t>
            </a:r>
          </a:p>
          <a:p>
            <a:pPr>
              <a:lnSpc>
                <a:spcPct val="150000"/>
              </a:lnSpc>
            </a:pPr>
            <a:endParaRPr lang="en-IN" dirty="0"/>
          </a:p>
        </p:txBody>
      </p:sp>
    </p:spTree>
    <p:extLst>
      <p:ext uri="{BB962C8B-B14F-4D97-AF65-F5344CB8AC3E}">
        <p14:creationId xmlns:p14="http://schemas.microsoft.com/office/powerpoint/2010/main" val="3277488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ep Learning Algorithms">
            <a:extLst>
              <a:ext uri="{FF2B5EF4-FFF2-40B4-BE49-F238E27FC236}">
                <a16:creationId xmlns:a16="http://schemas.microsoft.com/office/drawing/2014/main" id="{D998A4BA-9956-107A-F55E-4CF6E7FC2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777" y="1746984"/>
            <a:ext cx="7682445" cy="41340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23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AAE6A-80A4-3442-7F93-BF7CD432F2B6}"/>
              </a:ext>
            </a:extLst>
          </p:cNvPr>
          <p:cNvSpPr txBox="1"/>
          <p:nvPr/>
        </p:nvSpPr>
        <p:spPr>
          <a:xfrm>
            <a:off x="105878" y="86627"/>
            <a:ext cx="11944951" cy="6832640"/>
          </a:xfrm>
          <a:prstGeom prst="rect">
            <a:avLst/>
          </a:prstGeom>
          <a:noFill/>
        </p:spPr>
        <p:txBody>
          <a:bodyPr wrap="square" rtlCol="0">
            <a:spAutoFit/>
          </a:bodyPr>
          <a:lstStyle/>
          <a:p>
            <a:r>
              <a:rPr lang="en-US" sz="2400" b="1" i="0" dirty="0">
                <a:effectLst/>
              </a:rPr>
              <a:t>6. Multilayer </a:t>
            </a:r>
            <a:r>
              <a:rPr lang="en-US" sz="2400" b="1" i="0" dirty="0" err="1">
                <a:effectLst/>
              </a:rPr>
              <a:t>Perceptrons</a:t>
            </a:r>
            <a:r>
              <a:rPr lang="en-US" sz="2400" b="1" i="0" dirty="0">
                <a:effectLst/>
              </a:rPr>
              <a:t> (MLPs):</a:t>
            </a:r>
          </a:p>
          <a:p>
            <a:pPr marL="285750" indent="-285750">
              <a:lnSpc>
                <a:spcPct val="200000"/>
              </a:lnSpc>
              <a:buFont typeface="Wingdings" panose="05000000000000000000" pitchFamily="2" charset="2"/>
              <a:buChar char="ü"/>
            </a:pPr>
            <a:r>
              <a:rPr lang="en-US" b="0" i="0" u="none" strike="noStrike" dirty="0">
                <a:solidFill>
                  <a:srgbClr val="008000"/>
                </a:solidFill>
                <a:effectLst/>
                <a:latin typeface="inter-regular"/>
                <a:hlinkClick r:id="rId2"/>
              </a:rPr>
              <a:t>MLPs</a:t>
            </a:r>
            <a:r>
              <a:rPr lang="en-US" b="0" i="0" dirty="0">
                <a:solidFill>
                  <a:srgbClr val="333333"/>
                </a:solidFill>
                <a:effectLst/>
                <a:latin typeface="inter-regular"/>
              </a:rPr>
              <a:t> are the base of deep learning technology. It belongs to a class of feed-forward neural networks having various layers of </a:t>
            </a:r>
            <a:r>
              <a:rPr lang="en-US" b="1" i="0" dirty="0" err="1">
                <a:solidFill>
                  <a:srgbClr val="333333"/>
                </a:solidFill>
                <a:effectLst/>
                <a:latin typeface="inter-bold"/>
              </a:rPr>
              <a:t>perceptrons</a:t>
            </a:r>
            <a:r>
              <a:rPr lang="en-US" b="1" i="0" dirty="0">
                <a:solidFill>
                  <a:srgbClr val="333333"/>
                </a:solidFill>
                <a:effectLst/>
                <a:latin typeface="inter-bold"/>
              </a:rPr>
              <a:t>.</a:t>
            </a:r>
            <a:r>
              <a:rPr lang="en-US" b="0" i="0" dirty="0">
                <a:solidFill>
                  <a:srgbClr val="333333"/>
                </a:solidFill>
                <a:effectLst/>
                <a:latin typeface="inter-regular"/>
              </a:rPr>
              <a:t> </a:t>
            </a:r>
          </a:p>
          <a:p>
            <a:pPr marL="285750" indent="-285750">
              <a:lnSpc>
                <a:spcPct val="200000"/>
              </a:lnSpc>
              <a:buFont typeface="Wingdings" panose="05000000000000000000" pitchFamily="2" charset="2"/>
              <a:buChar char="ü"/>
            </a:pPr>
            <a:r>
              <a:rPr lang="en-US" b="0" i="0" dirty="0">
                <a:solidFill>
                  <a:srgbClr val="333333"/>
                </a:solidFill>
                <a:effectLst/>
                <a:latin typeface="inter-regular"/>
              </a:rPr>
              <a:t>These </a:t>
            </a:r>
            <a:r>
              <a:rPr lang="en-US" b="0" i="0" dirty="0" err="1">
                <a:solidFill>
                  <a:srgbClr val="333333"/>
                </a:solidFill>
                <a:effectLst/>
                <a:latin typeface="inter-regular"/>
              </a:rPr>
              <a:t>perceptrons</a:t>
            </a:r>
            <a:r>
              <a:rPr lang="en-US" b="0" i="0" dirty="0">
                <a:solidFill>
                  <a:srgbClr val="333333"/>
                </a:solidFill>
                <a:effectLst/>
                <a:latin typeface="inter-regular"/>
              </a:rPr>
              <a:t> have various activation functions in them. MLPs also have connected input and output layers and their number is the same. Also, there's a layer that remains hidden amidst these two layers. MLPs are mostly used to build </a:t>
            </a:r>
            <a:r>
              <a:rPr lang="en-US" b="1" i="0" dirty="0">
                <a:solidFill>
                  <a:srgbClr val="333333"/>
                </a:solidFill>
                <a:effectLst/>
                <a:latin typeface="inter-bold"/>
              </a:rPr>
              <a:t>image and speech recognition</a:t>
            </a:r>
            <a:r>
              <a:rPr lang="en-US" b="0" i="0" dirty="0">
                <a:solidFill>
                  <a:srgbClr val="333333"/>
                </a:solidFill>
                <a:effectLst/>
                <a:latin typeface="inter-regular"/>
              </a:rPr>
              <a:t> systems or some other types of the </a:t>
            </a:r>
            <a:r>
              <a:rPr lang="en-US" b="1" i="0" dirty="0">
                <a:solidFill>
                  <a:srgbClr val="333333"/>
                </a:solidFill>
                <a:effectLst/>
                <a:latin typeface="inter-bold"/>
              </a:rPr>
              <a:t>translation software.</a:t>
            </a:r>
            <a:endParaRPr lang="en-US" b="0" i="0" dirty="0">
              <a:solidFill>
                <a:srgbClr val="333333"/>
              </a:solidFill>
              <a:effectLst/>
              <a:latin typeface="inter-regular"/>
            </a:endParaRPr>
          </a:p>
          <a:p>
            <a:pPr marL="285750" indent="-285750">
              <a:lnSpc>
                <a:spcPct val="200000"/>
              </a:lnSpc>
              <a:buFont typeface="Wingdings" panose="05000000000000000000" pitchFamily="2" charset="2"/>
              <a:buChar char="ü"/>
            </a:pPr>
            <a:r>
              <a:rPr lang="en-US" b="0" i="0" dirty="0">
                <a:solidFill>
                  <a:srgbClr val="333333"/>
                </a:solidFill>
                <a:effectLst/>
                <a:latin typeface="inter-regular"/>
              </a:rPr>
              <a:t>The working of MLPs starts by feeding the data in the input layer. </a:t>
            </a:r>
          </a:p>
          <a:p>
            <a:pPr marL="285750" indent="-285750">
              <a:lnSpc>
                <a:spcPct val="200000"/>
              </a:lnSpc>
              <a:buFont typeface="Wingdings" panose="05000000000000000000" pitchFamily="2" charset="2"/>
              <a:buChar char="ü"/>
            </a:pPr>
            <a:r>
              <a:rPr lang="en-US" b="0" i="0" dirty="0">
                <a:solidFill>
                  <a:srgbClr val="333333"/>
                </a:solidFill>
                <a:effectLst/>
                <a:latin typeface="inter-regular"/>
              </a:rPr>
              <a:t>The neurons present in the layer form a graph to establish a connection that passes in one direction. The weight of this input data is found to exist between the hidden layer and the input layer. MLPs use activation functions to determine which nodes are ready to fire. These activation functions include </a:t>
            </a:r>
            <a:r>
              <a:rPr lang="en-US" b="1" i="0" dirty="0">
                <a:solidFill>
                  <a:srgbClr val="333333"/>
                </a:solidFill>
                <a:effectLst/>
                <a:latin typeface="inter-bold"/>
              </a:rPr>
              <a:t>tanh</a:t>
            </a:r>
            <a:r>
              <a:rPr lang="en-US" b="0" i="0" dirty="0">
                <a:solidFill>
                  <a:srgbClr val="333333"/>
                </a:solidFill>
                <a:effectLst/>
                <a:latin typeface="inter-regular"/>
              </a:rPr>
              <a:t> function, </a:t>
            </a:r>
            <a:r>
              <a:rPr lang="en-US" b="1" i="0" dirty="0">
                <a:solidFill>
                  <a:srgbClr val="333333"/>
                </a:solidFill>
                <a:effectLst/>
                <a:latin typeface="inter-bold"/>
              </a:rPr>
              <a:t>sigmoid</a:t>
            </a:r>
            <a:r>
              <a:rPr lang="en-US" b="0" i="0" dirty="0">
                <a:solidFill>
                  <a:srgbClr val="333333"/>
                </a:solidFill>
                <a:effectLst/>
                <a:latin typeface="inter-regular"/>
              </a:rPr>
              <a:t> and </a:t>
            </a:r>
            <a:r>
              <a:rPr lang="en-US" b="1" i="0" dirty="0" err="1">
                <a:solidFill>
                  <a:srgbClr val="333333"/>
                </a:solidFill>
                <a:effectLst/>
                <a:latin typeface="inter-bold"/>
              </a:rPr>
              <a:t>ReLUs</a:t>
            </a:r>
            <a:r>
              <a:rPr lang="en-US" b="1" i="0" dirty="0">
                <a:solidFill>
                  <a:srgbClr val="333333"/>
                </a:solidFill>
                <a:effectLst/>
                <a:latin typeface="inter-bold"/>
              </a:rPr>
              <a:t>.</a:t>
            </a:r>
            <a:r>
              <a:rPr lang="en-US" b="0" i="0" dirty="0">
                <a:solidFill>
                  <a:srgbClr val="333333"/>
                </a:solidFill>
                <a:effectLst/>
                <a:latin typeface="inter-regular"/>
              </a:rPr>
              <a:t> MLPs are mainly used to train the models to understand what kind of co-relation the layers are serving to achieve the desired output from the given data set. See the below image to understand better.</a:t>
            </a:r>
          </a:p>
          <a:p>
            <a:endParaRPr lang="en-IN" dirty="0"/>
          </a:p>
        </p:txBody>
      </p:sp>
    </p:spTree>
    <p:extLst>
      <p:ext uri="{BB962C8B-B14F-4D97-AF65-F5344CB8AC3E}">
        <p14:creationId xmlns:p14="http://schemas.microsoft.com/office/powerpoint/2010/main" val="2732790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ep Learning Algorithms">
            <a:extLst>
              <a:ext uri="{FF2B5EF4-FFF2-40B4-BE49-F238E27FC236}">
                <a16:creationId xmlns:a16="http://schemas.microsoft.com/office/drawing/2014/main" id="{6B86049B-B563-BC7C-C882-D0BF36692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60" y="707155"/>
            <a:ext cx="8411079" cy="5751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86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2E1BEA-B072-98AD-6F13-085FDCB3C5B2}"/>
              </a:ext>
            </a:extLst>
          </p:cNvPr>
          <p:cNvSpPr txBox="1"/>
          <p:nvPr/>
        </p:nvSpPr>
        <p:spPr>
          <a:xfrm>
            <a:off x="134754" y="144379"/>
            <a:ext cx="11819823" cy="6108724"/>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b="0" i="0" dirty="0">
                <a:solidFill>
                  <a:srgbClr val="000000"/>
                </a:solidFill>
                <a:effectLst/>
              </a:rPr>
              <a:t>Deep learning refers to a class of machine learning techniques that employ numerous layers to extract higher-level features from raw data. </a:t>
            </a:r>
          </a:p>
          <a:p>
            <a:pPr marL="285750" indent="-285750">
              <a:lnSpc>
                <a:spcPct val="200000"/>
              </a:lnSpc>
              <a:buFont typeface="Wingdings" panose="05000000000000000000" pitchFamily="2" charset="2"/>
              <a:buChar char="ü"/>
            </a:pPr>
            <a:r>
              <a:rPr lang="en-US" b="0" i="0" dirty="0">
                <a:solidFill>
                  <a:srgbClr val="000000"/>
                </a:solidFill>
                <a:effectLst/>
              </a:rPr>
              <a:t>Lower layers in image processing, for example, may recognize edges, whereas higher layers may identify human-relevant notions like numerals, letters, or faces. </a:t>
            </a:r>
          </a:p>
          <a:p>
            <a:pPr marL="285750" indent="-285750">
              <a:lnSpc>
                <a:spcPct val="200000"/>
              </a:lnSpc>
              <a:buFont typeface="Wingdings" panose="05000000000000000000" pitchFamily="2" charset="2"/>
              <a:buChar char="ü"/>
            </a:pPr>
            <a:r>
              <a:rPr lang="en-US" b="0" i="0" dirty="0">
                <a:solidFill>
                  <a:srgbClr val="000000"/>
                </a:solidFill>
                <a:effectLst/>
              </a:rPr>
              <a:t>Deep learning uses artificial neural networks, which are supposed to mimic how humans think and learn, as opposed to machine learning, which uses simpler principles. </a:t>
            </a:r>
          </a:p>
          <a:p>
            <a:pPr marL="285750" indent="-285750">
              <a:lnSpc>
                <a:spcPct val="200000"/>
              </a:lnSpc>
              <a:buFont typeface="Wingdings" panose="05000000000000000000" pitchFamily="2" charset="2"/>
              <a:buChar char="ü"/>
            </a:pPr>
            <a:r>
              <a:rPr lang="en-US" b="0" i="0" dirty="0">
                <a:solidFill>
                  <a:srgbClr val="000000"/>
                </a:solidFill>
                <a:effectLst/>
              </a:rPr>
              <a:t>Up until recently, the complexity of neural networks was constrained by processing capacity. Larger, more powerful neural networks are now possible thanks to advances in Big Data analytics, allowing computers to monitor, learn, and react to complicated events faster than people. </a:t>
            </a:r>
          </a:p>
          <a:p>
            <a:pPr marL="285750" indent="-285750">
              <a:lnSpc>
                <a:spcPct val="200000"/>
              </a:lnSpc>
              <a:buFont typeface="Wingdings" panose="05000000000000000000" pitchFamily="2" charset="2"/>
              <a:buChar char="ü"/>
            </a:pPr>
            <a:r>
              <a:rPr lang="en-US" b="0" i="0" dirty="0">
                <a:solidFill>
                  <a:srgbClr val="000000"/>
                </a:solidFill>
                <a:effectLst/>
              </a:rPr>
              <a:t>Image categorization, language translation, and speech recognition have all benefited from deep learning. </a:t>
            </a:r>
          </a:p>
          <a:p>
            <a:pPr marL="285750" indent="-285750">
              <a:lnSpc>
                <a:spcPct val="200000"/>
              </a:lnSpc>
              <a:buFont typeface="Wingdings" panose="05000000000000000000" pitchFamily="2" charset="2"/>
              <a:buChar char="ü"/>
            </a:pPr>
            <a:r>
              <a:rPr lang="en-US" b="0" i="0" dirty="0">
                <a:solidFill>
                  <a:srgbClr val="000000"/>
                </a:solidFill>
                <a:effectLst/>
              </a:rPr>
              <a:t>It can tackle any pattern recognition problem without the need for human intervention.</a:t>
            </a:r>
            <a:endParaRPr lang="en-IN" dirty="0"/>
          </a:p>
        </p:txBody>
      </p:sp>
    </p:spTree>
    <p:extLst>
      <p:ext uri="{BB962C8B-B14F-4D97-AF65-F5344CB8AC3E}">
        <p14:creationId xmlns:p14="http://schemas.microsoft.com/office/powerpoint/2010/main" val="25266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B4FD8-831E-B717-8D23-C9BBF2522550}"/>
              </a:ext>
            </a:extLst>
          </p:cNvPr>
          <p:cNvSpPr txBox="1"/>
          <p:nvPr/>
        </p:nvSpPr>
        <p:spPr>
          <a:xfrm>
            <a:off x="154004" y="134754"/>
            <a:ext cx="11742821" cy="6278642"/>
          </a:xfrm>
          <a:prstGeom prst="rect">
            <a:avLst/>
          </a:prstGeom>
          <a:noFill/>
        </p:spPr>
        <p:txBody>
          <a:bodyPr wrap="square" rtlCol="0">
            <a:spAutoFit/>
          </a:bodyPr>
          <a:lstStyle/>
          <a:p>
            <a:pPr algn="just"/>
            <a:r>
              <a:rPr lang="en-US" sz="2400" b="1" i="0" dirty="0">
                <a:effectLst/>
              </a:rPr>
              <a:t>7. Autoencoders:</a:t>
            </a:r>
          </a:p>
          <a:p>
            <a:pPr marL="285750" indent="-285750" algn="just">
              <a:lnSpc>
                <a:spcPct val="200000"/>
              </a:lnSpc>
              <a:buFont typeface="Wingdings" panose="05000000000000000000" pitchFamily="2" charset="2"/>
              <a:buChar char="ü"/>
            </a:pPr>
            <a:r>
              <a:rPr lang="en-US" b="0" i="0" dirty="0">
                <a:solidFill>
                  <a:srgbClr val="333333"/>
                </a:solidFill>
                <a:effectLst/>
              </a:rPr>
              <a:t>Autoencoders are a special type of neural network where inputs are outputs are found usually identical. It was designed to primarily solve the problems related to unsupervised learning. Autoencoders are highly trained neural networks that </a:t>
            </a:r>
            <a:r>
              <a:rPr lang="en-US" b="1" i="0" dirty="0">
                <a:solidFill>
                  <a:srgbClr val="333333"/>
                </a:solidFill>
                <a:effectLst/>
              </a:rPr>
              <a:t>replicate</a:t>
            </a:r>
            <a:r>
              <a:rPr lang="en-US" b="0" i="0" dirty="0">
                <a:solidFill>
                  <a:srgbClr val="333333"/>
                </a:solidFill>
                <a:effectLst/>
              </a:rPr>
              <a:t> the data. It is the reason why the input and output are generally the same. They are used to achieve tasks like </a:t>
            </a:r>
            <a:r>
              <a:rPr lang="en-US" b="1" i="0" dirty="0">
                <a:solidFill>
                  <a:srgbClr val="333333"/>
                </a:solidFill>
                <a:effectLst/>
              </a:rPr>
              <a:t>pharma discovery, image processing,</a:t>
            </a:r>
            <a:r>
              <a:rPr lang="en-US" b="0" i="0" dirty="0">
                <a:solidFill>
                  <a:srgbClr val="333333"/>
                </a:solidFill>
                <a:effectLst/>
              </a:rPr>
              <a:t> and </a:t>
            </a:r>
            <a:r>
              <a:rPr lang="en-US" b="1" i="0" dirty="0">
                <a:solidFill>
                  <a:srgbClr val="333333"/>
                </a:solidFill>
                <a:effectLst/>
              </a:rPr>
              <a:t>population prediction.</a:t>
            </a:r>
            <a:endParaRPr lang="en-US" b="0" i="0" dirty="0">
              <a:solidFill>
                <a:srgbClr val="333333"/>
              </a:solidFill>
              <a:effectLst/>
            </a:endParaRPr>
          </a:p>
          <a:p>
            <a:pPr marL="285750" indent="-285750" algn="just">
              <a:lnSpc>
                <a:spcPct val="200000"/>
              </a:lnSpc>
              <a:buFont typeface="Wingdings" panose="05000000000000000000" pitchFamily="2" charset="2"/>
              <a:buChar char="ü"/>
            </a:pPr>
            <a:r>
              <a:rPr lang="en-US" b="0" i="0" dirty="0">
                <a:solidFill>
                  <a:srgbClr val="333333"/>
                </a:solidFill>
                <a:effectLst/>
              </a:rPr>
              <a:t>Autoencoders constitute three components namely the </a:t>
            </a:r>
            <a:r>
              <a:rPr lang="en-US" b="1" i="0" dirty="0">
                <a:solidFill>
                  <a:srgbClr val="333333"/>
                </a:solidFill>
                <a:effectLst/>
              </a:rPr>
              <a:t>encoder</a:t>
            </a:r>
            <a:r>
              <a:rPr lang="en-US" b="0" i="0" dirty="0">
                <a:solidFill>
                  <a:srgbClr val="333333"/>
                </a:solidFill>
                <a:effectLst/>
              </a:rPr>
              <a:t>, the </a:t>
            </a:r>
            <a:r>
              <a:rPr lang="en-US" b="1" i="0" dirty="0">
                <a:solidFill>
                  <a:srgbClr val="333333"/>
                </a:solidFill>
                <a:effectLst/>
              </a:rPr>
              <a:t>code</a:t>
            </a:r>
            <a:r>
              <a:rPr lang="en-US" b="0" i="0" dirty="0">
                <a:solidFill>
                  <a:srgbClr val="333333"/>
                </a:solidFill>
                <a:effectLst/>
              </a:rPr>
              <a:t>, and the </a:t>
            </a:r>
            <a:r>
              <a:rPr lang="en-US" b="1" i="0" dirty="0">
                <a:solidFill>
                  <a:srgbClr val="333333"/>
                </a:solidFill>
                <a:effectLst/>
              </a:rPr>
              <a:t>decoder.</a:t>
            </a:r>
            <a:r>
              <a:rPr lang="en-US" b="0" i="0" dirty="0">
                <a:solidFill>
                  <a:srgbClr val="333333"/>
                </a:solidFill>
                <a:effectLst/>
              </a:rPr>
              <a:t> Autoencoders are built in such a structure that they can receive inputs and transform them into various representations. The attempts to copy the original input by reconstructing them is more accurate. They do this by encoding the image or input, reduce the size. If the image is not visible properly they are passed to the neural network for clarification. Then, the clarified image is termed a reconstructed image and this resembles as accurate as of the previous image. To understand this complex process, see the below-provided image.</a:t>
            </a:r>
          </a:p>
          <a:p>
            <a:endParaRPr lang="en-IN" dirty="0"/>
          </a:p>
        </p:txBody>
      </p:sp>
    </p:spTree>
    <p:extLst>
      <p:ext uri="{BB962C8B-B14F-4D97-AF65-F5344CB8AC3E}">
        <p14:creationId xmlns:p14="http://schemas.microsoft.com/office/powerpoint/2010/main" val="1644272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eep Learning Algorithms">
            <a:extLst>
              <a:ext uri="{FF2B5EF4-FFF2-40B4-BE49-F238E27FC236}">
                <a16:creationId xmlns:a16="http://schemas.microsoft.com/office/drawing/2014/main" id="{02A610F0-6ECC-3525-C4F1-DEC4BF170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715" y="669056"/>
            <a:ext cx="6490786" cy="5207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439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F22E2-54A9-F7C6-BD33-38BDC8B9E53A}"/>
              </a:ext>
            </a:extLst>
          </p:cNvPr>
          <p:cNvSpPr txBox="1"/>
          <p:nvPr/>
        </p:nvSpPr>
        <p:spPr>
          <a:xfrm>
            <a:off x="316029" y="42288"/>
            <a:ext cx="11559941" cy="6815712"/>
          </a:xfrm>
          <a:prstGeom prst="rect">
            <a:avLst/>
          </a:prstGeom>
          <a:noFill/>
        </p:spPr>
        <p:txBody>
          <a:bodyPr wrap="square" rtlCol="0">
            <a:spAutoFit/>
          </a:bodyPr>
          <a:lstStyle/>
          <a:p>
            <a:r>
              <a:rPr lang="en-IN" sz="2000" b="1" dirty="0"/>
              <a:t>CASE STUDY:</a:t>
            </a:r>
          </a:p>
          <a:p>
            <a:endParaRPr lang="en-IN" sz="2000" b="1" dirty="0"/>
          </a:p>
          <a:p>
            <a:r>
              <a:rPr lang="en-IN" sz="2000" b="1" dirty="0"/>
              <a:t>IPL SCORE PREDICTION USING DEEP LEARNING:</a:t>
            </a:r>
          </a:p>
          <a:p>
            <a:endParaRPr lang="en-IN" sz="2000" b="1" dirty="0"/>
          </a:p>
          <a:p>
            <a:endParaRPr lang="en-IN" sz="2000" b="1" dirty="0"/>
          </a:p>
          <a:p>
            <a:r>
              <a:rPr lang="en-IN" sz="2000" b="1" dirty="0"/>
              <a:t>PROBLEM STATEMENT:</a:t>
            </a:r>
          </a:p>
          <a:p>
            <a:endParaRPr lang="en-IN" sz="2000" b="1" dirty="0"/>
          </a:p>
          <a:p>
            <a:pPr marL="342900" indent="-342900">
              <a:lnSpc>
                <a:spcPct val="150000"/>
              </a:lnSpc>
              <a:buFont typeface="Wingdings" panose="05000000000000000000" pitchFamily="2" charset="2"/>
              <a:buChar char="ü"/>
            </a:pPr>
            <a:r>
              <a:rPr lang="en-US" sz="2000" b="1" dirty="0"/>
              <a:t>Since the dawn of the IPL in 2008, it has attracted viewers all around the globe.</a:t>
            </a:r>
          </a:p>
          <a:p>
            <a:pPr marL="342900" indent="-342900">
              <a:lnSpc>
                <a:spcPct val="150000"/>
              </a:lnSpc>
              <a:buFont typeface="Wingdings" panose="05000000000000000000" pitchFamily="2" charset="2"/>
              <a:buChar char="ü"/>
            </a:pPr>
            <a:r>
              <a:rPr lang="en-US" sz="2000" b="1" dirty="0"/>
              <a:t> A high level of uncertainty and last moment nail biters has urged fans to watch the matches. Within a short period, IPL has become the highest revenue-generating league of cricket. </a:t>
            </a:r>
          </a:p>
          <a:p>
            <a:pPr marL="342900" indent="-342900">
              <a:lnSpc>
                <a:spcPct val="150000"/>
              </a:lnSpc>
              <a:buFont typeface="Wingdings" panose="05000000000000000000" pitchFamily="2" charset="2"/>
              <a:buChar char="ü"/>
            </a:pPr>
            <a:r>
              <a:rPr lang="en-US" sz="2000" b="1" dirty="0"/>
              <a:t>In a cricket match, we often see the scoreline showing the probability of the team winning based on the current match situation. </a:t>
            </a:r>
          </a:p>
          <a:p>
            <a:pPr marL="342900" indent="-342900">
              <a:lnSpc>
                <a:spcPct val="150000"/>
              </a:lnSpc>
              <a:buFont typeface="Wingdings" panose="05000000000000000000" pitchFamily="2" charset="2"/>
              <a:buChar char="ü"/>
            </a:pPr>
            <a:r>
              <a:rPr lang="en-US" sz="2000" b="1" dirty="0"/>
              <a:t>This prediction is usually done with the help of Data Analytics. Before when there were no advancements in machine learning, the prediction was usually based on intuitions or some basic algorithms. </a:t>
            </a:r>
          </a:p>
          <a:p>
            <a:pPr marL="342900" indent="-342900">
              <a:lnSpc>
                <a:spcPct val="150000"/>
              </a:lnSpc>
              <a:buFont typeface="Wingdings" panose="05000000000000000000" pitchFamily="2" charset="2"/>
              <a:buChar char="ü"/>
            </a:pPr>
            <a:r>
              <a:rPr lang="en-US" sz="2000" b="1" dirty="0"/>
              <a:t>The above picture clearly tells you how bad is taking run rate as a single factor to predict the final score in a limited-overs cricket match. </a:t>
            </a:r>
            <a:endParaRPr lang="en-IN" sz="2000" b="1" dirty="0"/>
          </a:p>
        </p:txBody>
      </p:sp>
    </p:spTree>
    <p:extLst>
      <p:ext uri="{BB962C8B-B14F-4D97-AF65-F5344CB8AC3E}">
        <p14:creationId xmlns:p14="http://schemas.microsoft.com/office/powerpoint/2010/main" val="154712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A61C1B7-76AF-1ECA-CD08-738AB82E2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578" y="269157"/>
            <a:ext cx="5589713" cy="4341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6E117A-7A25-C29F-F7E5-DDB161DD0F7D}"/>
              </a:ext>
            </a:extLst>
          </p:cNvPr>
          <p:cNvSpPr txBox="1"/>
          <p:nvPr/>
        </p:nvSpPr>
        <p:spPr>
          <a:xfrm>
            <a:off x="1325479" y="5491560"/>
            <a:ext cx="9541042" cy="1015663"/>
          </a:xfrm>
          <a:prstGeom prst="rect">
            <a:avLst/>
          </a:prstGeom>
          <a:noFill/>
        </p:spPr>
        <p:txBody>
          <a:bodyPr wrap="square">
            <a:spAutoFit/>
          </a:bodyPr>
          <a:lstStyle/>
          <a:p>
            <a:pPr marL="342900" indent="-342900">
              <a:buFont typeface="Wingdings" panose="05000000000000000000" pitchFamily="2" charset="2"/>
              <a:buChar char="q"/>
            </a:pPr>
            <a:r>
              <a:rPr lang="en-IN" sz="2000" dirty="0"/>
              <a:t>visualizing the statistics of cricket is mesmerizing. We went through various blogs and found out patterns that could be used for predicting the score of IPL matches beforehand. </a:t>
            </a:r>
          </a:p>
        </p:txBody>
      </p:sp>
    </p:spTree>
    <p:extLst>
      <p:ext uri="{BB962C8B-B14F-4D97-AF65-F5344CB8AC3E}">
        <p14:creationId xmlns:p14="http://schemas.microsoft.com/office/powerpoint/2010/main" val="3307008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A6A66-4784-17A2-E1BF-2E8873DF63BA}"/>
              </a:ext>
            </a:extLst>
          </p:cNvPr>
          <p:cNvSpPr txBox="1"/>
          <p:nvPr/>
        </p:nvSpPr>
        <p:spPr>
          <a:xfrm>
            <a:off x="105878" y="96253"/>
            <a:ext cx="11964202" cy="6697346"/>
          </a:xfrm>
          <a:prstGeom prst="rect">
            <a:avLst/>
          </a:prstGeom>
          <a:noFill/>
        </p:spPr>
        <p:txBody>
          <a:bodyPr wrap="square" rtlCol="0">
            <a:spAutoFit/>
          </a:bodyPr>
          <a:lstStyle/>
          <a:p>
            <a:pPr>
              <a:lnSpc>
                <a:spcPct val="150000"/>
              </a:lnSpc>
            </a:pPr>
            <a:r>
              <a:rPr lang="en-US" b="1" dirty="0"/>
              <a:t>Why Deep Learning?</a:t>
            </a:r>
          </a:p>
          <a:p>
            <a:pPr>
              <a:lnSpc>
                <a:spcPct val="150000"/>
              </a:lnSpc>
            </a:pPr>
            <a:r>
              <a:rPr lang="en-US" dirty="0"/>
              <a:t>We humans can’t easily identify patterns from huge data and thus here, machine learning and deep learning comes into play. It learns how the players and teams have performed against the opposite team previously and trains the model accordingly. Using only machine learning algorithm gives a moderate accuracy therefore we used deep learning which gives much better performance than our previous model and considers the attributes which can give accurate results.</a:t>
            </a:r>
          </a:p>
          <a:p>
            <a:pPr>
              <a:lnSpc>
                <a:spcPct val="150000"/>
              </a:lnSpc>
            </a:pPr>
            <a:endParaRPr lang="en-US" dirty="0"/>
          </a:p>
          <a:p>
            <a:pPr>
              <a:lnSpc>
                <a:spcPct val="150000"/>
              </a:lnSpc>
            </a:pPr>
            <a:r>
              <a:rPr lang="en-US" b="1" dirty="0"/>
              <a:t>Tools used:</a:t>
            </a:r>
          </a:p>
          <a:p>
            <a:pPr marL="742950" lvl="1" indent="-285750">
              <a:lnSpc>
                <a:spcPct val="150000"/>
              </a:lnSpc>
              <a:buFont typeface="Wingdings" panose="05000000000000000000" pitchFamily="2" charset="2"/>
              <a:buChar char="q"/>
            </a:pPr>
            <a:r>
              <a:rPr lang="en-US" dirty="0" err="1"/>
              <a:t>Jupyter</a:t>
            </a:r>
            <a:r>
              <a:rPr lang="en-US" dirty="0"/>
              <a:t> Notebook / Google </a:t>
            </a:r>
            <a:r>
              <a:rPr lang="en-US" dirty="0" err="1"/>
              <a:t>colab</a:t>
            </a:r>
            <a:endParaRPr lang="en-US" dirty="0"/>
          </a:p>
          <a:p>
            <a:pPr marL="742950" lvl="1" indent="-285750">
              <a:lnSpc>
                <a:spcPct val="150000"/>
              </a:lnSpc>
              <a:buFont typeface="Wingdings" panose="05000000000000000000" pitchFamily="2" charset="2"/>
              <a:buChar char="q"/>
            </a:pPr>
            <a:r>
              <a:rPr lang="en-US" dirty="0"/>
              <a:t>Visual Studio</a:t>
            </a:r>
          </a:p>
          <a:p>
            <a:pPr>
              <a:lnSpc>
                <a:spcPct val="150000"/>
              </a:lnSpc>
            </a:pPr>
            <a:endParaRPr lang="en-US" dirty="0"/>
          </a:p>
          <a:p>
            <a:pPr>
              <a:lnSpc>
                <a:spcPct val="150000"/>
              </a:lnSpc>
            </a:pPr>
            <a:r>
              <a:rPr lang="en-US" b="1" dirty="0"/>
              <a:t>Technology used:</a:t>
            </a:r>
          </a:p>
          <a:p>
            <a:pPr marL="742950" lvl="1" indent="-285750">
              <a:lnSpc>
                <a:spcPct val="150000"/>
              </a:lnSpc>
              <a:buFont typeface="Wingdings" panose="05000000000000000000" pitchFamily="2" charset="2"/>
              <a:buChar char="q"/>
            </a:pPr>
            <a:r>
              <a:rPr lang="en-US" dirty="0"/>
              <a:t>Machine Learning.</a:t>
            </a:r>
          </a:p>
          <a:p>
            <a:pPr marL="742950" lvl="1" indent="-285750">
              <a:lnSpc>
                <a:spcPct val="150000"/>
              </a:lnSpc>
              <a:buFont typeface="Wingdings" panose="05000000000000000000" pitchFamily="2" charset="2"/>
              <a:buChar char="q"/>
            </a:pPr>
            <a:r>
              <a:rPr lang="en-US" dirty="0"/>
              <a:t>Deep Learning</a:t>
            </a:r>
          </a:p>
          <a:p>
            <a:pPr marL="742950" lvl="1" indent="-285750">
              <a:lnSpc>
                <a:spcPct val="150000"/>
              </a:lnSpc>
              <a:buFont typeface="Wingdings" panose="05000000000000000000" pitchFamily="2" charset="2"/>
              <a:buChar char="q"/>
            </a:pPr>
            <a:r>
              <a:rPr lang="en-US" dirty="0"/>
              <a:t>Flask (Front-end integration).</a:t>
            </a:r>
          </a:p>
          <a:p>
            <a:pPr marL="742950" lvl="1" indent="-285750">
              <a:lnSpc>
                <a:spcPct val="150000"/>
              </a:lnSpc>
              <a:buFont typeface="Wingdings" panose="05000000000000000000" pitchFamily="2" charset="2"/>
              <a:buChar char="q"/>
            </a:pPr>
            <a:r>
              <a:rPr lang="en-US" dirty="0"/>
              <a:t>Well, for the smooth running of the project we’ve used few libraries like NumPy, Pandas, Scikit-learn, TensorFlow, and Matplotlib.</a:t>
            </a:r>
            <a:endParaRPr lang="en-IN" dirty="0"/>
          </a:p>
        </p:txBody>
      </p:sp>
    </p:spTree>
    <p:extLst>
      <p:ext uri="{BB962C8B-B14F-4D97-AF65-F5344CB8AC3E}">
        <p14:creationId xmlns:p14="http://schemas.microsoft.com/office/powerpoint/2010/main" val="2331590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80B26-C539-06DA-4084-B43226A6E231}"/>
              </a:ext>
            </a:extLst>
          </p:cNvPr>
          <p:cNvSpPr txBox="1"/>
          <p:nvPr/>
        </p:nvSpPr>
        <p:spPr>
          <a:xfrm>
            <a:off x="125128" y="144379"/>
            <a:ext cx="11540691" cy="461665"/>
          </a:xfrm>
          <a:prstGeom prst="rect">
            <a:avLst/>
          </a:prstGeom>
          <a:noFill/>
        </p:spPr>
        <p:txBody>
          <a:bodyPr wrap="square" rtlCol="0">
            <a:spAutoFit/>
          </a:bodyPr>
          <a:lstStyle/>
          <a:p>
            <a:r>
              <a:rPr lang="en-IN" sz="2400" b="1" dirty="0"/>
              <a:t>The architecture of model:</a:t>
            </a:r>
          </a:p>
        </p:txBody>
      </p:sp>
      <p:pic>
        <p:nvPicPr>
          <p:cNvPr id="2050" name="Picture 2">
            <a:extLst>
              <a:ext uri="{FF2B5EF4-FFF2-40B4-BE49-F238E27FC236}">
                <a16:creationId xmlns:a16="http://schemas.microsoft.com/office/drawing/2014/main" id="{C142D91A-0A23-B80E-8236-CF9E19183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999" y="1865194"/>
            <a:ext cx="9952002" cy="33324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252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493C5-D029-6CCD-B8C5-B2C0E3867752}"/>
              </a:ext>
            </a:extLst>
          </p:cNvPr>
          <p:cNvSpPr txBox="1"/>
          <p:nvPr/>
        </p:nvSpPr>
        <p:spPr>
          <a:xfrm>
            <a:off x="182880" y="192505"/>
            <a:ext cx="11800573" cy="6281848"/>
          </a:xfrm>
          <a:prstGeom prst="rect">
            <a:avLst/>
          </a:prstGeom>
          <a:noFill/>
        </p:spPr>
        <p:txBody>
          <a:bodyPr wrap="square" rtlCol="0">
            <a:spAutoFit/>
          </a:bodyPr>
          <a:lstStyle/>
          <a:p>
            <a:pPr>
              <a:lnSpc>
                <a:spcPct val="150000"/>
              </a:lnSpc>
            </a:pPr>
            <a:r>
              <a:rPr lang="en-US" b="1" dirty="0"/>
              <a:t>Step-by-step implementation:</a:t>
            </a:r>
          </a:p>
          <a:p>
            <a:pPr>
              <a:lnSpc>
                <a:spcPct val="150000"/>
              </a:lnSpc>
            </a:pPr>
            <a:r>
              <a:rPr lang="en-US" dirty="0"/>
              <a:t>First, let’s import all the necessary libraries:</a:t>
            </a:r>
          </a:p>
          <a:p>
            <a:pPr>
              <a:lnSpc>
                <a:spcPct val="150000"/>
              </a:lnSpc>
            </a:pPr>
            <a:endParaRPr lang="en-US" dirty="0"/>
          </a:p>
          <a:p>
            <a:pPr lvl="1">
              <a:lnSpc>
                <a:spcPct val="150000"/>
              </a:lnSpc>
            </a:pPr>
            <a:r>
              <a:rPr lang="en-US" b="1" dirty="0"/>
              <a:t>import pandas as pd</a:t>
            </a:r>
          </a:p>
          <a:p>
            <a:pPr lvl="1">
              <a:lnSpc>
                <a:spcPct val="150000"/>
              </a:lnSpc>
            </a:pPr>
            <a:r>
              <a:rPr lang="en-US" b="1" dirty="0"/>
              <a:t>import </a:t>
            </a:r>
            <a:r>
              <a:rPr lang="en-US" b="1" dirty="0" err="1"/>
              <a:t>numpy</a:t>
            </a:r>
            <a:r>
              <a:rPr lang="en-US" b="1" dirty="0"/>
              <a:t> as np</a:t>
            </a:r>
          </a:p>
          <a:p>
            <a:pPr lvl="1">
              <a:lnSpc>
                <a:spcPct val="150000"/>
              </a:lnSpc>
            </a:pPr>
            <a:r>
              <a:rPr lang="en-US" b="1" dirty="0"/>
              <a:t>import </a:t>
            </a:r>
            <a:r>
              <a:rPr lang="en-US" b="1" dirty="0" err="1"/>
              <a:t>matplotlib.pyplot</a:t>
            </a:r>
            <a:r>
              <a:rPr lang="en-US" b="1" dirty="0"/>
              <a:t> as </a:t>
            </a:r>
            <a:r>
              <a:rPr lang="en-US" b="1" dirty="0" err="1"/>
              <a:t>plt</a:t>
            </a:r>
            <a:endParaRPr lang="en-US" b="1" dirty="0"/>
          </a:p>
          <a:p>
            <a:pPr lvl="1">
              <a:lnSpc>
                <a:spcPct val="150000"/>
              </a:lnSpc>
            </a:pPr>
            <a:r>
              <a:rPr lang="en-US" b="1" dirty="0"/>
              <a:t>import seaborn as </a:t>
            </a:r>
            <a:r>
              <a:rPr lang="en-US" b="1" dirty="0" err="1"/>
              <a:t>sns</a:t>
            </a:r>
            <a:endParaRPr lang="en-US" b="1" dirty="0"/>
          </a:p>
          <a:p>
            <a:pPr lvl="1">
              <a:lnSpc>
                <a:spcPct val="150000"/>
              </a:lnSpc>
            </a:pPr>
            <a:r>
              <a:rPr lang="en-US" b="1" dirty="0"/>
              <a:t>from </a:t>
            </a:r>
            <a:r>
              <a:rPr lang="en-US" b="1" dirty="0" err="1"/>
              <a:t>sklearn</a:t>
            </a:r>
            <a:r>
              <a:rPr lang="en-US" b="1" dirty="0"/>
              <a:t> import preprocessing</a:t>
            </a:r>
          </a:p>
          <a:p>
            <a:pPr>
              <a:lnSpc>
                <a:spcPct val="150000"/>
              </a:lnSpc>
            </a:pPr>
            <a:endParaRPr lang="en-US" b="1" dirty="0"/>
          </a:p>
          <a:p>
            <a:pPr>
              <a:lnSpc>
                <a:spcPct val="150000"/>
              </a:lnSpc>
            </a:pPr>
            <a:r>
              <a:rPr lang="en-US" b="1" dirty="0"/>
              <a:t>Step 1: Understanding the dataset</a:t>
            </a:r>
          </a:p>
          <a:p>
            <a:pPr>
              <a:lnSpc>
                <a:spcPct val="150000"/>
              </a:lnSpc>
            </a:pPr>
            <a:endParaRPr lang="en-US" dirty="0"/>
          </a:p>
          <a:p>
            <a:pPr>
              <a:lnSpc>
                <a:spcPct val="150000"/>
              </a:lnSpc>
            </a:pPr>
            <a:r>
              <a:rPr lang="en-US" dirty="0"/>
              <a:t>When dealing with cricket data, </a:t>
            </a:r>
            <a:r>
              <a:rPr lang="en-US" dirty="0" err="1"/>
              <a:t>Cricsheet</a:t>
            </a:r>
            <a:r>
              <a:rPr lang="en-US" dirty="0"/>
              <a:t> is considered as an appropriate platform for gathering the data and thus we took the data from </a:t>
            </a:r>
            <a:r>
              <a:rPr lang="en-US" u="sng" dirty="0">
                <a:solidFill>
                  <a:schemeClr val="accent1"/>
                </a:solidFill>
              </a:rPr>
              <a:t>https://cricsheet.org/downloads/ipl.zip. </a:t>
            </a:r>
            <a:r>
              <a:rPr lang="en-US" dirty="0"/>
              <a:t>It contains data from the year 2007 to 2021. For better accuracy of our model, we used IPL players’ stats to analyze their performance from here. This dataset contains details of every IPL player from the year 2016 – 2019.</a:t>
            </a:r>
            <a:endParaRPr lang="en-IN" dirty="0"/>
          </a:p>
        </p:txBody>
      </p:sp>
    </p:spTree>
    <p:extLst>
      <p:ext uri="{BB962C8B-B14F-4D97-AF65-F5344CB8AC3E}">
        <p14:creationId xmlns:p14="http://schemas.microsoft.com/office/powerpoint/2010/main" val="1976335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2011C6-DD0E-FE7F-4A5E-9C6878CE7B02}"/>
              </a:ext>
            </a:extLst>
          </p:cNvPr>
          <p:cNvSpPr txBox="1"/>
          <p:nvPr/>
        </p:nvSpPr>
        <p:spPr>
          <a:xfrm>
            <a:off x="240632" y="211756"/>
            <a:ext cx="11694694" cy="2308324"/>
          </a:xfrm>
          <a:prstGeom prst="rect">
            <a:avLst/>
          </a:prstGeom>
          <a:noFill/>
        </p:spPr>
        <p:txBody>
          <a:bodyPr wrap="square" rtlCol="0">
            <a:spAutoFit/>
          </a:bodyPr>
          <a:lstStyle/>
          <a:p>
            <a:r>
              <a:rPr lang="en-US" b="1" dirty="0"/>
              <a:t>Step 2: Data cleaning and formatting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imported both the datasets using .</a:t>
            </a:r>
            <a:r>
              <a:rPr lang="en-US" dirty="0" err="1"/>
              <a:t>read_csv</a:t>
            </a:r>
            <a:r>
              <a:rPr lang="en-US" dirty="0"/>
              <a:t>() method into a </a:t>
            </a:r>
            <a:r>
              <a:rPr lang="en-US" dirty="0" err="1"/>
              <a:t>dataframe</a:t>
            </a:r>
            <a:r>
              <a:rPr lang="en-US" dirty="0"/>
              <a:t> using pandas and displayed the first 5 rows of each dataset. We did some changes to our dataset like added a new column named “y” which had the runs scored in the first 6 overs from that particular inning.  </a:t>
            </a:r>
          </a:p>
          <a:p>
            <a:endParaRPr lang="en-US" dirty="0"/>
          </a:p>
          <a:p>
            <a:pPr lvl="1"/>
            <a:r>
              <a:rPr lang="en-US" b="1" dirty="0" err="1"/>
              <a:t>ipl</a:t>
            </a:r>
            <a:r>
              <a:rPr lang="en-US" b="1" dirty="0"/>
              <a:t> = </a:t>
            </a:r>
            <a:r>
              <a:rPr lang="en-US" b="1" dirty="0" err="1"/>
              <a:t>pd.read_csv</a:t>
            </a:r>
            <a:r>
              <a:rPr lang="en-US" b="1" dirty="0"/>
              <a:t>('ipl_dataset.csv')</a:t>
            </a:r>
          </a:p>
          <a:p>
            <a:pPr lvl="1"/>
            <a:r>
              <a:rPr lang="en-US" b="1" dirty="0" err="1"/>
              <a:t>ipl.head</a:t>
            </a:r>
            <a:r>
              <a:rPr lang="en-US" b="1" dirty="0"/>
              <a:t>()</a:t>
            </a:r>
            <a:endParaRPr lang="en-IN" b="1" dirty="0"/>
          </a:p>
        </p:txBody>
      </p:sp>
      <p:pic>
        <p:nvPicPr>
          <p:cNvPr id="3077" name="Picture 5">
            <a:extLst>
              <a:ext uri="{FF2B5EF4-FFF2-40B4-BE49-F238E27FC236}">
                <a16:creationId xmlns:a16="http://schemas.microsoft.com/office/drawing/2014/main" id="{4A815E29-7111-B12C-A735-6911481CD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93" y="3108659"/>
            <a:ext cx="10344150" cy="3143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0492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9ADFD-90B6-227D-74A7-E176547D4ED1}"/>
              </a:ext>
            </a:extLst>
          </p:cNvPr>
          <p:cNvSpPr txBox="1"/>
          <p:nvPr/>
        </p:nvSpPr>
        <p:spPr>
          <a:xfrm>
            <a:off x="154004" y="134754"/>
            <a:ext cx="11656194" cy="1200329"/>
          </a:xfrm>
          <a:prstGeom prst="rect">
            <a:avLst/>
          </a:prstGeom>
          <a:noFill/>
        </p:spPr>
        <p:txBody>
          <a:bodyPr wrap="square" rtlCol="0">
            <a:spAutoFit/>
          </a:bodyPr>
          <a:lstStyle/>
          <a:p>
            <a:r>
              <a:rPr lang="en-IN" dirty="0"/>
              <a:t>data = </a:t>
            </a:r>
            <a:r>
              <a:rPr lang="en-IN" dirty="0" err="1"/>
              <a:t>pd.read_csv</a:t>
            </a:r>
            <a:r>
              <a:rPr lang="en-IN" dirty="0"/>
              <a:t>('IPL Player Stats - 2016 till 2019.csv')</a:t>
            </a:r>
          </a:p>
          <a:p>
            <a:r>
              <a:rPr lang="en-IN" dirty="0" err="1"/>
              <a:t>data.head</a:t>
            </a:r>
            <a:r>
              <a:rPr lang="en-IN" dirty="0"/>
              <a:t>()</a:t>
            </a:r>
          </a:p>
          <a:p>
            <a:endParaRPr lang="en-IN" dirty="0"/>
          </a:p>
          <a:p>
            <a:endParaRPr lang="en-IN" dirty="0"/>
          </a:p>
        </p:txBody>
      </p:sp>
      <p:pic>
        <p:nvPicPr>
          <p:cNvPr id="4098" name="Picture 2">
            <a:extLst>
              <a:ext uri="{FF2B5EF4-FFF2-40B4-BE49-F238E27FC236}">
                <a16:creationId xmlns:a16="http://schemas.microsoft.com/office/drawing/2014/main" id="{81C140B9-B2FE-47DC-A0D7-390B575A8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19" y="1335083"/>
            <a:ext cx="10344150" cy="2924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FB0BB950-6E29-64CC-5B6B-154FF77E61A5}"/>
              </a:ext>
            </a:extLst>
          </p:cNvPr>
          <p:cNvSpPr txBox="1"/>
          <p:nvPr/>
        </p:nvSpPr>
        <p:spPr>
          <a:xfrm>
            <a:off x="154004" y="4691921"/>
            <a:ext cx="8597766" cy="2031325"/>
          </a:xfrm>
          <a:prstGeom prst="rect">
            <a:avLst/>
          </a:prstGeom>
          <a:noFill/>
        </p:spPr>
        <p:txBody>
          <a:bodyPr wrap="square">
            <a:spAutoFit/>
          </a:bodyPr>
          <a:lstStyle/>
          <a:p>
            <a:r>
              <a:rPr lang="en-IN" dirty="0"/>
              <a:t>Now, we will merge both datasets.</a:t>
            </a:r>
          </a:p>
          <a:p>
            <a:endParaRPr lang="en-IN" dirty="0"/>
          </a:p>
          <a:p>
            <a:endParaRPr lang="en-IN" dirty="0"/>
          </a:p>
          <a:p>
            <a:r>
              <a:rPr lang="en-IN" dirty="0" err="1"/>
              <a:t>ipl</a:t>
            </a:r>
            <a:r>
              <a:rPr lang="en-IN" dirty="0"/>
              <a:t>= </a:t>
            </a:r>
            <a:r>
              <a:rPr lang="en-IN" dirty="0" err="1"/>
              <a:t>ipl.drop</a:t>
            </a:r>
            <a:r>
              <a:rPr lang="en-IN" dirty="0"/>
              <a:t>(['Unnamed: 0','extras','match_id', '</a:t>
            </a:r>
            <a:r>
              <a:rPr lang="en-IN" dirty="0" err="1"/>
              <a:t>runs_off_bat</a:t>
            </a:r>
            <a:r>
              <a:rPr lang="en-IN" dirty="0"/>
              <a:t>'],axis = 1)</a:t>
            </a:r>
          </a:p>
          <a:p>
            <a:r>
              <a:rPr lang="en-IN" dirty="0" err="1"/>
              <a:t>new_ipl</a:t>
            </a:r>
            <a:r>
              <a:rPr lang="en-IN" dirty="0"/>
              <a:t> = </a:t>
            </a:r>
            <a:r>
              <a:rPr lang="en-IN" dirty="0" err="1"/>
              <a:t>pd.merge</a:t>
            </a:r>
            <a:r>
              <a:rPr lang="en-IN" dirty="0"/>
              <a:t>(</a:t>
            </a:r>
            <a:r>
              <a:rPr lang="en-IN" dirty="0" err="1"/>
              <a:t>ipl,data,left_on</a:t>
            </a:r>
            <a:r>
              <a:rPr lang="en-IN" dirty="0"/>
              <a:t>='striker',</a:t>
            </a:r>
            <a:r>
              <a:rPr lang="en-IN" dirty="0" err="1"/>
              <a:t>right_on</a:t>
            </a:r>
            <a:r>
              <a:rPr lang="en-IN" dirty="0"/>
              <a:t>='</a:t>
            </a:r>
            <a:r>
              <a:rPr lang="en-IN" dirty="0" err="1"/>
              <a:t>Player',how</a:t>
            </a:r>
            <a:r>
              <a:rPr lang="en-IN" dirty="0"/>
              <a:t>='left')</a:t>
            </a:r>
          </a:p>
          <a:p>
            <a:r>
              <a:rPr lang="en-IN" dirty="0" err="1"/>
              <a:t>new_ipl.drop</a:t>
            </a:r>
            <a:r>
              <a:rPr lang="en-IN" dirty="0"/>
              <a:t>(['</a:t>
            </a:r>
            <a:r>
              <a:rPr lang="en-IN" dirty="0" err="1"/>
              <a:t>wicket_type</a:t>
            </a:r>
            <a:r>
              <a:rPr lang="en-IN" dirty="0"/>
              <a:t>', '</a:t>
            </a:r>
            <a:r>
              <a:rPr lang="en-IN" dirty="0" err="1"/>
              <a:t>player_dismissed</a:t>
            </a:r>
            <a:r>
              <a:rPr lang="en-IN" dirty="0"/>
              <a:t>'],axis=1,inplace=True)</a:t>
            </a:r>
          </a:p>
          <a:p>
            <a:r>
              <a:rPr lang="en-IN" dirty="0" err="1"/>
              <a:t>new_ipl.columns</a:t>
            </a:r>
            <a:endParaRPr lang="en-IN" dirty="0"/>
          </a:p>
        </p:txBody>
      </p:sp>
    </p:spTree>
    <p:extLst>
      <p:ext uri="{BB962C8B-B14F-4D97-AF65-F5344CB8AC3E}">
        <p14:creationId xmlns:p14="http://schemas.microsoft.com/office/powerpoint/2010/main" val="3395765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3BD4D-743A-8930-87BC-482599A73716}"/>
              </a:ext>
            </a:extLst>
          </p:cNvPr>
          <p:cNvSpPr txBox="1"/>
          <p:nvPr/>
        </p:nvSpPr>
        <p:spPr>
          <a:xfrm>
            <a:off x="96253" y="96253"/>
            <a:ext cx="11935326" cy="923330"/>
          </a:xfrm>
          <a:prstGeom prst="rect">
            <a:avLst/>
          </a:prstGeom>
          <a:noFill/>
        </p:spPr>
        <p:txBody>
          <a:bodyPr wrap="square" rtlCol="0">
            <a:spAutoFit/>
          </a:bodyPr>
          <a:lstStyle/>
          <a:p>
            <a:r>
              <a:rPr lang="en-US" dirty="0"/>
              <a:t>After merging the columns and removing new unwanted columns, we have the following columns left. </a:t>
            </a:r>
          </a:p>
          <a:p>
            <a:endParaRPr lang="en-US" dirty="0"/>
          </a:p>
          <a:p>
            <a:endParaRPr lang="en-IN" dirty="0"/>
          </a:p>
        </p:txBody>
      </p:sp>
      <p:pic>
        <p:nvPicPr>
          <p:cNvPr id="5122" name="Picture 2">
            <a:extLst>
              <a:ext uri="{FF2B5EF4-FFF2-40B4-BE49-F238E27FC236}">
                <a16:creationId xmlns:a16="http://schemas.microsoft.com/office/drawing/2014/main" id="{DA1E6964-3196-331E-BB68-4A82FB1DF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627" y="1019583"/>
            <a:ext cx="8477593" cy="20820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3A415019-813F-33B1-41F3-D2111E295254}"/>
              </a:ext>
            </a:extLst>
          </p:cNvPr>
          <p:cNvSpPr txBox="1"/>
          <p:nvPr/>
        </p:nvSpPr>
        <p:spPr>
          <a:xfrm>
            <a:off x="1787892" y="4361089"/>
            <a:ext cx="8982777" cy="1477328"/>
          </a:xfrm>
          <a:prstGeom prst="rect">
            <a:avLst/>
          </a:prstGeom>
          <a:noFill/>
        </p:spPr>
        <p:txBody>
          <a:bodyPr wrap="square">
            <a:spAutoFit/>
          </a:bodyPr>
          <a:lstStyle/>
          <a:p>
            <a:r>
              <a:rPr lang="en-IN" b="1" dirty="0"/>
              <a:t>There are various ways to fill null values in our dataset. Here I am simply replacing the categorical values which are nan with ‘.’</a:t>
            </a:r>
          </a:p>
          <a:p>
            <a:endParaRPr lang="en-IN" dirty="0"/>
          </a:p>
          <a:p>
            <a:r>
              <a:rPr lang="en-IN" dirty="0" err="1"/>
              <a:t>str_cols</a:t>
            </a:r>
            <a:r>
              <a:rPr lang="en-IN" dirty="0"/>
              <a:t> = </a:t>
            </a:r>
            <a:r>
              <a:rPr lang="en-IN" dirty="0" err="1"/>
              <a:t>new_ipl.columns</a:t>
            </a:r>
            <a:r>
              <a:rPr lang="en-IN" dirty="0"/>
              <a:t>[</a:t>
            </a:r>
            <a:r>
              <a:rPr lang="en-IN" dirty="0" err="1"/>
              <a:t>new_ipl.dtypes</a:t>
            </a:r>
            <a:r>
              <a:rPr lang="en-IN" dirty="0"/>
              <a:t>==object]</a:t>
            </a:r>
          </a:p>
          <a:p>
            <a:r>
              <a:rPr lang="en-IN" dirty="0" err="1"/>
              <a:t>new_ipl</a:t>
            </a:r>
            <a:r>
              <a:rPr lang="en-IN" dirty="0"/>
              <a:t>[</a:t>
            </a:r>
            <a:r>
              <a:rPr lang="en-IN" dirty="0" err="1"/>
              <a:t>str_cols</a:t>
            </a:r>
            <a:r>
              <a:rPr lang="en-IN" dirty="0"/>
              <a:t>] = </a:t>
            </a:r>
            <a:r>
              <a:rPr lang="en-IN" dirty="0" err="1"/>
              <a:t>new_ipl</a:t>
            </a:r>
            <a:r>
              <a:rPr lang="en-IN" dirty="0"/>
              <a:t>[</a:t>
            </a:r>
            <a:r>
              <a:rPr lang="en-IN" dirty="0" err="1"/>
              <a:t>str_cols</a:t>
            </a:r>
            <a:r>
              <a:rPr lang="en-IN" dirty="0"/>
              <a:t>].</a:t>
            </a:r>
            <a:r>
              <a:rPr lang="en-IN" dirty="0" err="1"/>
              <a:t>fillna</a:t>
            </a:r>
            <a:r>
              <a:rPr lang="en-IN" dirty="0"/>
              <a:t>('.')</a:t>
            </a:r>
          </a:p>
        </p:txBody>
      </p:sp>
    </p:spTree>
    <p:extLst>
      <p:ext uri="{BB962C8B-B14F-4D97-AF65-F5344CB8AC3E}">
        <p14:creationId xmlns:p14="http://schemas.microsoft.com/office/powerpoint/2010/main" val="420863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0E259-633B-5233-A6AD-6CECE4E963CD}"/>
              </a:ext>
            </a:extLst>
          </p:cNvPr>
          <p:cNvSpPr txBox="1"/>
          <p:nvPr/>
        </p:nvSpPr>
        <p:spPr>
          <a:xfrm>
            <a:off x="96253" y="125128"/>
            <a:ext cx="11973827" cy="66973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b="0" i="0" dirty="0">
                <a:solidFill>
                  <a:srgbClr val="333333"/>
                </a:solidFill>
                <a:effectLst/>
              </a:rPr>
              <a:t>Deep learning models are capable enough to focus on the accurate features themselves by requiring a little guidance from the programmer and are very helpful in solving out the problem of dimensionality. </a:t>
            </a:r>
            <a:r>
              <a:rPr lang="en-US" b="0" i="0" u="none" strike="noStrike" dirty="0">
                <a:solidFill>
                  <a:srgbClr val="008000"/>
                </a:solidFill>
                <a:effectLst/>
                <a:hlinkClick r:id="rId2"/>
              </a:rPr>
              <a:t>Deep learning algorithms</a:t>
            </a:r>
            <a:r>
              <a:rPr lang="en-US" b="0" i="0" dirty="0">
                <a:solidFill>
                  <a:srgbClr val="333333"/>
                </a:solidFill>
                <a:effectLst/>
              </a:rPr>
              <a:t> are used, especially when we have a huge no of inputs and outputs.</a:t>
            </a:r>
          </a:p>
          <a:p>
            <a:pPr algn="just">
              <a:lnSpc>
                <a:spcPct val="150000"/>
              </a:lnSpc>
            </a:pPr>
            <a:endParaRPr lang="en-US"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Since deep learning has been evolved by the </a:t>
            </a:r>
            <a:r>
              <a:rPr lang="en-US" b="0" i="0" u="none" strike="noStrike" dirty="0">
                <a:solidFill>
                  <a:srgbClr val="008000"/>
                </a:solidFill>
                <a:effectLst/>
                <a:hlinkClick r:id="rId3"/>
              </a:rPr>
              <a:t>machine learning</a:t>
            </a:r>
            <a:r>
              <a:rPr lang="en-US" b="0" i="0" dirty="0">
                <a:solidFill>
                  <a:srgbClr val="333333"/>
                </a:solidFill>
                <a:effectLst/>
              </a:rPr>
              <a:t>, which itself is a subset of artificial intelligence and as the idea behind the </a:t>
            </a:r>
            <a:r>
              <a:rPr lang="en-US" b="0" i="0" u="none" strike="noStrike" dirty="0">
                <a:solidFill>
                  <a:srgbClr val="008000"/>
                </a:solidFill>
                <a:effectLst/>
                <a:hlinkClick r:id="rId4"/>
              </a:rPr>
              <a:t>artificial intelligence</a:t>
            </a:r>
            <a:r>
              <a:rPr lang="en-US" b="0" i="0" dirty="0">
                <a:solidFill>
                  <a:srgbClr val="333333"/>
                </a:solidFill>
                <a:effectLst/>
              </a:rPr>
              <a:t> is to mimic the human behavior, so same is "the idea of deep learning to build such algorithm that can mimic the brain".</a:t>
            </a:r>
          </a:p>
          <a:p>
            <a:pPr algn="just">
              <a:lnSpc>
                <a:spcPct val="150000"/>
              </a:lnSpc>
            </a:pPr>
            <a:endParaRPr lang="en-US" b="0" i="0" dirty="0">
              <a:solidFill>
                <a:srgbClr val="333333"/>
              </a:solidFill>
              <a:effectLst/>
            </a:endParaRPr>
          </a:p>
          <a:p>
            <a:pPr marL="285750" indent="-285750" algn="just">
              <a:lnSpc>
                <a:spcPct val="150000"/>
              </a:lnSpc>
              <a:buFont typeface="Wingdings" panose="05000000000000000000" pitchFamily="2" charset="2"/>
              <a:buChar char="ü"/>
            </a:pPr>
            <a:r>
              <a:rPr lang="en-US" b="0" i="0" dirty="0">
                <a:solidFill>
                  <a:srgbClr val="333333"/>
                </a:solidFill>
                <a:effectLst/>
              </a:rPr>
              <a:t>Deep learning is implemented with the help of Neural Networks, and the idea behind the motivation of </a:t>
            </a:r>
            <a:r>
              <a:rPr lang="en-US" b="0" i="0" u="none" strike="noStrike" dirty="0">
                <a:solidFill>
                  <a:srgbClr val="008000"/>
                </a:solidFill>
                <a:effectLst/>
                <a:hlinkClick r:id="rId5"/>
              </a:rPr>
              <a:t>Neural Network</a:t>
            </a:r>
            <a:r>
              <a:rPr lang="en-US" b="0" i="0" dirty="0">
                <a:solidFill>
                  <a:srgbClr val="333333"/>
                </a:solidFill>
                <a:effectLst/>
              </a:rPr>
              <a:t> is the biological neurons, which is nothing but a brain cell.</a:t>
            </a:r>
          </a:p>
          <a:p>
            <a:pPr marL="285750" indent="-285750">
              <a:lnSpc>
                <a:spcPct val="150000"/>
              </a:lnSpc>
              <a:buFont typeface="Wingdings" panose="05000000000000000000" pitchFamily="2" charset="2"/>
              <a:buChar char="ü"/>
            </a:pPr>
            <a:endParaRPr lang="en-IN" dirty="0"/>
          </a:p>
          <a:p>
            <a:pPr marL="285750" indent="-285750">
              <a:lnSpc>
                <a:spcPct val="150000"/>
              </a:lnSpc>
              <a:buFont typeface="Wingdings" panose="05000000000000000000" pitchFamily="2" charset="2"/>
              <a:buChar char="ü"/>
            </a:pPr>
            <a:r>
              <a:rPr lang="en-US" b="0" i="0" dirty="0">
                <a:solidFill>
                  <a:srgbClr val="333333"/>
                </a:solidFill>
                <a:effectLst/>
              </a:rPr>
              <a:t>So basically, deep learning is implemented by the help of deep networks, which are nothing but neural networks with multiple hidden layers.</a:t>
            </a:r>
            <a:endParaRPr lang="en-IN" b="0" i="0" dirty="0">
              <a:solidFill>
                <a:srgbClr val="333333"/>
              </a:solidFill>
              <a:effectLst/>
            </a:endParaRPr>
          </a:p>
          <a:p>
            <a:pPr>
              <a:lnSpc>
                <a:spcPct val="150000"/>
              </a:lnSpc>
            </a:pPr>
            <a:endParaRPr lang="en-IN" dirty="0">
              <a:solidFill>
                <a:srgbClr val="333333"/>
              </a:solidFill>
            </a:endParaRPr>
          </a:p>
          <a:p>
            <a:pPr marL="285750" indent="-285750">
              <a:lnSpc>
                <a:spcPct val="150000"/>
              </a:lnSpc>
              <a:buFont typeface="Wingdings" panose="05000000000000000000" pitchFamily="2" charset="2"/>
              <a:buChar char="ü"/>
            </a:pPr>
            <a:r>
              <a:rPr lang="en-US" b="0" i="0" dirty="0">
                <a:solidFill>
                  <a:srgbClr val="333333"/>
                </a:solidFill>
                <a:effectLst/>
              </a:rPr>
              <a:t>Deep learning is a collection of statistical techniques of machine learning for learning feature hierarchies that are actually based on artificial neural networks.</a:t>
            </a:r>
            <a:endParaRPr lang="en-IN" dirty="0"/>
          </a:p>
        </p:txBody>
      </p:sp>
    </p:spTree>
    <p:extLst>
      <p:ext uri="{BB962C8B-B14F-4D97-AF65-F5344CB8AC3E}">
        <p14:creationId xmlns:p14="http://schemas.microsoft.com/office/powerpoint/2010/main" val="183254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484BEC-0B6D-2C24-3037-F05B4E534BA7}"/>
              </a:ext>
            </a:extLst>
          </p:cNvPr>
          <p:cNvSpPr txBox="1"/>
          <p:nvPr/>
        </p:nvSpPr>
        <p:spPr>
          <a:xfrm>
            <a:off x="173255" y="125128"/>
            <a:ext cx="11829448" cy="4801314"/>
          </a:xfrm>
          <a:prstGeom prst="rect">
            <a:avLst/>
          </a:prstGeom>
          <a:noFill/>
        </p:spPr>
        <p:txBody>
          <a:bodyPr wrap="square" rtlCol="0">
            <a:spAutoFit/>
          </a:bodyPr>
          <a:lstStyle/>
          <a:p>
            <a:r>
              <a:rPr lang="en-US" b="1" dirty="0"/>
              <a:t>Step 3: Encoding the categorical data to numerical values.</a:t>
            </a:r>
          </a:p>
          <a:p>
            <a:endParaRPr lang="en-US" dirty="0"/>
          </a:p>
          <a:p>
            <a:r>
              <a:rPr lang="en-US" dirty="0"/>
              <a:t>For the columns to be able to assist the model in the prediction, the values should make some sense to the computers. Since they (still) don’t have the ability to understand and draw inferences from the text, we need to encode the strings to numeric categorical values. While we may choose to do the process manually, the Scikit-learn library gives us an option to use </a:t>
            </a:r>
            <a:r>
              <a:rPr lang="en-US" b="1" dirty="0" err="1"/>
              <a:t>LabelEncoder</a:t>
            </a:r>
            <a:r>
              <a:rPr lang="en-US" b="1" dirty="0"/>
              <a:t>.</a:t>
            </a:r>
          </a:p>
          <a:p>
            <a:endParaRPr lang="en-US" dirty="0"/>
          </a:p>
          <a:p>
            <a:endParaRPr lang="en-US" dirty="0"/>
          </a:p>
          <a:p>
            <a:endParaRPr lang="en-US" dirty="0"/>
          </a:p>
          <a:p>
            <a:endParaRPr lang="en-US" dirty="0"/>
          </a:p>
          <a:p>
            <a:endParaRPr lang="en-US" dirty="0"/>
          </a:p>
          <a:p>
            <a:r>
              <a:rPr lang="en-US" dirty="0" err="1"/>
              <a:t>listf</a:t>
            </a:r>
            <a:r>
              <a:rPr lang="en-US" dirty="0"/>
              <a:t> = []</a:t>
            </a:r>
          </a:p>
          <a:p>
            <a:r>
              <a:rPr lang="en-US" dirty="0"/>
              <a:t>  </a:t>
            </a:r>
          </a:p>
          <a:p>
            <a:r>
              <a:rPr lang="en-US" dirty="0"/>
              <a:t>for c in </a:t>
            </a:r>
            <a:r>
              <a:rPr lang="en-US" dirty="0" err="1"/>
              <a:t>new_ipl.columns</a:t>
            </a:r>
            <a:r>
              <a:rPr lang="en-US" dirty="0"/>
              <a:t>:</a:t>
            </a:r>
          </a:p>
          <a:p>
            <a:r>
              <a:rPr lang="en-US" dirty="0"/>
              <a:t>    if </a:t>
            </a:r>
            <a:r>
              <a:rPr lang="en-US" dirty="0" err="1"/>
              <a:t>new_ipl.dtype</a:t>
            </a:r>
            <a:r>
              <a:rPr lang="en-US" dirty="0"/>
              <a:t>==object:</a:t>
            </a:r>
          </a:p>
          <a:p>
            <a:r>
              <a:rPr lang="en-US" dirty="0"/>
              <a:t>        print(c,"-&gt;" ,</a:t>
            </a:r>
            <a:r>
              <a:rPr lang="en-US" dirty="0" err="1"/>
              <a:t>new_ipl.dtype</a:t>
            </a:r>
            <a:r>
              <a:rPr lang="en-US" dirty="0"/>
              <a:t>)</a:t>
            </a:r>
          </a:p>
          <a:p>
            <a:r>
              <a:rPr lang="en-US" dirty="0"/>
              <a:t>        </a:t>
            </a:r>
            <a:r>
              <a:rPr lang="en-US" dirty="0" err="1"/>
              <a:t>listf.append</a:t>
            </a:r>
            <a:r>
              <a:rPr lang="en-US" dirty="0"/>
              <a:t>(c)</a:t>
            </a:r>
            <a:endParaRPr lang="en-IN" dirty="0"/>
          </a:p>
        </p:txBody>
      </p:sp>
      <p:pic>
        <p:nvPicPr>
          <p:cNvPr id="6146" name="Picture 2">
            <a:extLst>
              <a:ext uri="{FF2B5EF4-FFF2-40B4-BE49-F238E27FC236}">
                <a16:creationId xmlns:a16="http://schemas.microsoft.com/office/drawing/2014/main" id="{82E3B606-7021-1F2B-CCC9-2E0DD0B56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766" y="1664176"/>
            <a:ext cx="2691213" cy="49800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80021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B233A-3CDF-E114-D7F2-F716846B5D77}"/>
              </a:ext>
            </a:extLst>
          </p:cNvPr>
          <p:cNvSpPr txBox="1"/>
          <p:nvPr/>
        </p:nvSpPr>
        <p:spPr>
          <a:xfrm>
            <a:off x="163629" y="134754"/>
            <a:ext cx="11685070" cy="6186309"/>
          </a:xfrm>
          <a:prstGeom prst="rect">
            <a:avLst/>
          </a:prstGeom>
          <a:noFill/>
        </p:spPr>
        <p:txBody>
          <a:bodyPr wrap="square" rtlCol="0">
            <a:spAutoFit/>
          </a:bodyPr>
          <a:lstStyle/>
          <a:p>
            <a:endParaRPr lang="en-IN" dirty="0"/>
          </a:p>
          <a:p>
            <a:r>
              <a:rPr lang="en-IN" dirty="0"/>
              <a:t>a1 = </a:t>
            </a:r>
            <a:r>
              <a:rPr lang="en-IN" dirty="0" err="1"/>
              <a:t>new_ipl</a:t>
            </a:r>
            <a:r>
              <a:rPr lang="en-IN" dirty="0"/>
              <a:t>['venue'].unique()</a:t>
            </a:r>
          </a:p>
          <a:p>
            <a:r>
              <a:rPr lang="en-IN" dirty="0"/>
              <a:t>a2 = </a:t>
            </a:r>
            <a:r>
              <a:rPr lang="en-IN" dirty="0" err="1"/>
              <a:t>new_ipl</a:t>
            </a:r>
            <a:r>
              <a:rPr lang="en-IN" dirty="0"/>
              <a:t>['</a:t>
            </a:r>
            <a:r>
              <a:rPr lang="en-IN" dirty="0" err="1"/>
              <a:t>batting_team</a:t>
            </a:r>
            <a:r>
              <a:rPr lang="en-IN" dirty="0"/>
              <a:t>'].unique()</a:t>
            </a:r>
          </a:p>
          <a:p>
            <a:r>
              <a:rPr lang="en-IN" dirty="0"/>
              <a:t>a3 = </a:t>
            </a:r>
            <a:r>
              <a:rPr lang="en-IN" dirty="0" err="1"/>
              <a:t>new_ipl</a:t>
            </a:r>
            <a:r>
              <a:rPr lang="en-IN" dirty="0"/>
              <a:t>['</a:t>
            </a:r>
            <a:r>
              <a:rPr lang="en-IN" dirty="0" err="1"/>
              <a:t>bowling_team</a:t>
            </a:r>
            <a:r>
              <a:rPr lang="en-IN" dirty="0"/>
              <a:t>'].unique()</a:t>
            </a:r>
          </a:p>
          <a:p>
            <a:r>
              <a:rPr lang="en-IN" dirty="0"/>
              <a:t>a4 = </a:t>
            </a:r>
            <a:r>
              <a:rPr lang="en-IN" dirty="0" err="1"/>
              <a:t>new_ipl</a:t>
            </a:r>
            <a:r>
              <a:rPr lang="en-IN" dirty="0"/>
              <a:t>['striker'].unique()</a:t>
            </a:r>
          </a:p>
          <a:p>
            <a:r>
              <a:rPr lang="en-IN" dirty="0"/>
              <a:t>a5 = </a:t>
            </a:r>
            <a:r>
              <a:rPr lang="en-IN" dirty="0" err="1"/>
              <a:t>new_ipl</a:t>
            </a:r>
            <a:r>
              <a:rPr lang="en-IN" dirty="0"/>
              <a:t>['bowler'].unique()</a:t>
            </a:r>
          </a:p>
          <a:p>
            <a:r>
              <a:rPr lang="en-IN" dirty="0"/>
              <a:t>  </a:t>
            </a:r>
          </a:p>
          <a:p>
            <a:r>
              <a:rPr lang="en-IN" dirty="0">
                <a:solidFill>
                  <a:schemeClr val="accent1"/>
                </a:solidFill>
              </a:rPr>
              <a:t>def </a:t>
            </a:r>
            <a:r>
              <a:rPr lang="en-IN" dirty="0" err="1"/>
              <a:t>labelEncoding</a:t>
            </a:r>
            <a:r>
              <a:rPr lang="en-IN" dirty="0"/>
              <a:t>(data):</a:t>
            </a:r>
          </a:p>
          <a:p>
            <a:r>
              <a:rPr lang="en-IN" dirty="0"/>
              <a:t>    dataset = </a:t>
            </a:r>
            <a:r>
              <a:rPr lang="en-IN" dirty="0" err="1"/>
              <a:t>pd.DataFrame</a:t>
            </a:r>
            <a:r>
              <a:rPr lang="en-IN" dirty="0"/>
              <a:t>(</a:t>
            </a:r>
            <a:r>
              <a:rPr lang="en-IN" dirty="0" err="1"/>
              <a:t>new_ipl</a:t>
            </a:r>
            <a:r>
              <a:rPr lang="en-IN" dirty="0"/>
              <a:t>)</a:t>
            </a:r>
          </a:p>
          <a:p>
            <a:r>
              <a:rPr lang="en-IN" dirty="0"/>
              <a:t>    </a:t>
            </a:r>
            <a:r>
              <a:rPr lang="en-IN" dirty="0" err="1"/>
              <a:t>feature_dict</a:t>
            </a:r>
            <a:r>
              <a:rPr lang="en-IN" dirty="0"/>
              <a:t> ={}</a:t>
            </a:r>
          </a:p>
          <a:p>
            <a:r>
              <a:rPr lang="en-IN" dirty="0"/>
              <a:t>      </a:t>
            </a:r>
          </a:p>
          <a:p>
            <a:r>
              <a:rPr lang="en-IN" dirty="0"/>
              <a:t>    for feature in dataset:</a:t>
            </a:r>
          </a:p>
          <a:p>
            <a:r>
              <a:rPr lang="en-IN" dirty="0"/>
              <a:t>        if dataset[feature].</a:t>
            </a:r>
            <a:r>
              <a:rPr lang="en-IN" dirty="0" err="1"/>
              <a:t>dtype</a:t>
            </a:r>
            <a:r>
              <a:rPr lang="en-IN" dirty="0"/>
              <a:t>==object:</a:t>
            </a:r>
          </a:p>
          <a:p>
            <a:r>
              <a:rPr lang="en-IN" dirty="0"/>
              <a:t>            le = </a:t>
            </a:r>
            <a:r>
              <a:rPr lang="en-IN" dirty="0" err="1"/>
              <a:t>preprocessing.LabelEncoder</a:t>
            </a:r>
            <a:r>
              <a:rPr lang="en-IN" dirty="0"/>
              <a:t>()</a:t>
            </a:r>
          </a:p>
          <a:p>
            <a:r>
              <a:rPr lang="en-IN" dirty="0"/>
              <a:t>            fs = dataset[feature].unique()</a:t>
            </a:r>
          </a:p>
          <a:p>
            <a:r>
              <a:rPr lang="en-IN" dirty="0"/>
              <a:t>            </a:t>
            </a:r>
            <a:r>
              <a:rPr lang="en-IN" dirty="0" err="1"/>
              <a:t>le.fit</a:t>
            </a:r>
            <a:r>
              <a:rPr lang="en-IN" dirty="0"/>
              <a:t>(fs)</a:t>
            </a:r>
          </a:p>
          <a:p>
            <a:r>
              <a:rPr lang="en-IN" dirty="0"/>
              <a:t>            dataset[feature] = </a:t>
            </a:r>
            <a:r>
              <a:rPr lang="en-IN" dirty="0" err="1"/>
              <a:t>le.transform</a:t>
            </a:r>
            <a:r>
              <a:rPr lang="en-IN" dirty="0"/>
              <a:t>(dataset[feature])</a:t>
            </a:r>
          </a:p>
          <a:p>
            <a:r>
              <a:rPr lang="en-IN" dirty="0"/>
              <a:t>            </a:t>
            </a:r>
            <a:r>
              <a:rPr lang="en-IN" dirty="0" err="1"/>
              <a:t>feature_dict</a:t>
            </a:r>
            <a:r>
              <a:rPr lang="en-IN" dirty="0"/>
              <a:t>[feature] = le</a:t>
            </a:r>
          </a:p>
          <a:p>
            <a:r>
              <a:rPr lang="en-IN" dirty="0"/>
              <a:t>              </a:t>
            </a:r>
          </a:p>
          <a:p>
            <a:r>
              <a:rPr lang="en-IN" dirty="0"/>
              <a:t>    </a:t>
            </a:r>
            <a:r>
              <a:rPr lang="en-IN" dirty="0">
                <a:solidFill>
                  <a:srgbClr val="00B0F0"/>
                </a:solidFill>
              </a:rPr>
              <a:t>return</a:t>
            </a:r>
            <a:r>
              <a:rPr lang="en-IN" dirty="0"/>
              <a:t> dataset</a:t>
            </a:r>
          </a:p>
          <a:p>
            <a:r>
              <a:rPr lang="en-IN" dirty="0"/>
              <a:t>  </a:t>
            </a:r>
          </a:p>
          <a:p>
            <a:r>
              <a:rPr lang="en-IN" dirty="0" err="1"/>
              <a:t>labelEncoding</a:t>
            </a:r>
            <a:r>
              <a:rPr lang="en-IN" dirty="0"/>
              <a:t>(</a:t>
            </a:r>
            <a:r>
              <a:rPr lang="en-IN" dirty="0" err="1"/>
              <a:t>new_ipl</a:t>
            </a:r>
            <a:r>
              <a:rPr lang="en-IN" dirty="0"/>
              <a:t>)</a:t>
            </a:r>
          </a:p>
        </p:txBody>
      </p:sp>
    </p:spTree>
    <p:extLst>
      <p:ext uri="{BB962C8B-B14F-4D97-AF65-F5344CB8AC3E}">
        <p14:creationId xmlns:p14="http://schemas.microsoft.com/office/powerpoint/2010/main" val="4133235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C0F11C3-84D6-6177-70A9-B27850E92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681163"/>
            <a:ext cx="10420350" cy="3495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5916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09EBD-9F3C-A9E8-5345-EA4D63BD1E41}"/>
              </a:ext>
            </a:extLst>
          </p:cNvPr>
          <p:cNvSpPr txBox="1"/>
          <p:nvPr/>
        </p:nvSpPr>
        <p:spPr>
          <a:xfrm>
            <a:off x="115503" y="125128"/>
            <a:ext cx="11742821" cy="6463308"/>
          </a:xfrm>
          <a:prstGeom prst="rect">
            <a:avLst/>
          </a:prstGeom>
          <a:noFill/>
        </p:spPr>
        <p:txBody>
          <a:bodyPr wrap="square" rtlCol="0">
            <a:spAutoFit/>
          </a:bodyPr>
          <a:lstStyle/>
          <a:p>
            <a:r>
              <a:rPr lang="en-IN" dirty="0" err="1"/>
              <a:t>ip_dataset</a:t>
            </a:r>
            <a:r>
              <a:rPr lang="en-IN" dirty="0"/>
              <a:t> = </a:t>
            </a:r>
            <a:r>
              <a:rPr lang="en-IN" dirty="0" err="1"/>
              <a:t>new_ipl</a:t>
            </a:r>
            <a:r>
              <a:rPr lang="en-IN" dirty="0"/>
              <a:t>[['</a:t>
            </a:r>
            <a:r>
              <a:rPr lang="en-IN" dirty="0" err="1"/>
              <a:t>venue','innings</a:t>
            </a:r>
            <a:r>
              <a:rPr lang="en-IN" dirty="0"/>
              <a:t>', '</a:t>
            </a:r>
            <a:r>
              <a:rPr lang="en-IN" dirty="0" err="1"/>
              <a:t>batting_team</a:t>
            </a:r>
            <a:r>
              <a:rPr lang="en-IN" dirty="0"/>
              <a:t>', '</a:t>
            </a:r>
            <a:r>
              <a:rPr lang="en-IN" dirty="0" err="1"/>
              <a:t>bowling_team</a:t>
            </a:r>
            <a:r>
              <a:rPr lang="en-IN" dirty="0"/>
              <a:t>', 'striker', '</a:t>
            </a:r>
            <a:r>
              <a:rPr lang="en-IN" dirty="0" err="1"/>
              <a:t>non_striker</a:t>
            </a:r>
            <a:r>
              <a:rPr lang="en-IN" dirty="0"/>
              <a:t>', 'bowler']]</a:t>
            </a:r>
          </a:p>
          <a:p>
            <a:r>
              <a:rPr lang="en-IN" dirty="0"/>
              <a:t>  </a:t>
            </a:r>
          </a:p>
          <a:p>
            <a:r>
              <a:rPr lang="en-IN" dirty="0"/>
              <a:t>b1 = </a:t>
            </a:r>
            <a:r>
              <a:rPr lang="en-IN" dirty="0" err="1"/>
              <a:t>ip_dataset</a:t>
            </a:r>
            <a:r>
              <a:rPr lang="en-IN" dirty="0"/>
              <a:t>['venue'].unique()</a:t>
            </a:r>
          </a:p>
          <a:p>
            <a:r>
              <a:rPr lang="en-IN" dirty="0"/>
              <a:t>b2 = </a:t>
            </a:r>
            <a:r>
              <a:rPr lang="en-IN" dirty="0" err="1"/>
              <a:t>ip_dataset</a:t>
            </a:r>
            <a:r>
              <a:rPr lang="en-IN" dirty="0"/>
              <a:t>['</a:t>
            </a:r>
            <a:r>
              <a:rPr lang="en-IN" dirty="0" err="1"/>
              <a:t>batting_team</a:t>
            </a:r>
            <a:r>
              <a:rPr lang="en-IN" dirty="0"/>
              <a:t>'].unique()</a:t>
            </a:r>
          </a:p>
          <a:p>
            <a:r>
              <a:rPr lang="en-IN" dirty="0"/>
              <a:t>b3 = </a:t>
            </a:r>
            <a:r>
              <a:rPr lang="en-IN" dirty="0" err="1"/>
              <a:t>ip_dataset</a:t>
            </a:r>
            <a:r>
              <a:rPr lang="en-IN" dirty="0"/>
              <a:t>['</a:t>
            </a:r>
            <a:r>
              <a:rPr lang="en-IN" dirty="0" err="1"/>
              <a:t>bowling_team</a:t>
            </a:r>
            <a:r>
              <a:rPr lang="en-IN" dirty="0"/>
              <a:t>'].unique()</a:t>
            </a:r>
          </a:p>
          <a:p>
            <a:r>
              <a:rPr lang="en-IN" dirty="0"/>
              <a:t>b4 = </a:t>
            </a:r>
            <a:r>
              <a:rPr lang="en-IN" dirty="0" err="1"/>
              <a:t>ip_dataset</a:t>
            </a:r>
            <a:r>
              <a:rPr lang="en-IN" dirty="0"/>
              <a:t>['striker'].unique()</a:t>
            </a:r>
          </a:p>
          <a:p>
            <a:r>
              <a:rPr lang="en-IN" dirty="0"/>
              <a:t>b5 = </a:t>
            </a:r>
            <a:r>
              <a:rPr lang="en-IN" dirty="0" err="1"/>
              <a:t>ip_dataset</a:t>
            </a:r>
            <a:r>
              <a:rPr lang="en-IN" dirty="0"/>
              <a:t>['bowler'].unique()</a:t>
            </a:r>
          </a:p>
          <a:p>
            <a:r>
              <a:rPr lang="en-IN" dirty="0" err="1"/>
              <a:t>new_ipl.fillna</a:t>
            </a:r>
            <a:r>
              <a:rPr lang="en-IN" dirty="0"/>
              <a:t>(0,inplace=True)</a:t>
            </a:r>
          </a:p>
          <a:p>
            <a:r>
              <a:rPr lang="en-IN" dirty="0"/>
              <a:t>  </a:t>
            </a:r>
          </a:p>
          <a:p>
            <a:r>
              <a:rPr lang="en-IN" dirty="0"/>
              <a:t>features={}</a:t>
            </a:r>
          </a:p>
          <a:p>
            <a:r>
              <a:rPr lang="en-IN" dirty="0"/>
              <a:t>  </a:t>
            </a:r>
          </a:p>
          <a:p>
            <a:r>
              <a:rPr lang="en-IN" dirty="0">
                <a:solidFill>
                  <a:srgbClr val="00B0F0"/>
                </a:solidFill>
              </a:rPr>
              <a:t>for</a:t>
            </a:r>
            <a:r>
              <a:rPr lang="en-IN" dirty="0"/>
              <a:t> </a:t>
            </a:r>
            <a:r>
              <a:rPr lang="en-IN" dirty="0" err="1"/>
              <a:t>i</a:t>
            </a:r>
            <a:r>
              <a:rPr lang="en-IN" dirty="0"/>
              <a:t> in range(</a:t>
            </a:r>
            <a:r>
              <a:rPr lang="en-IN" dirty="0" err="1"/>
              <a:t>len</a:t>
            </a:r>
            <a:r>
              <a:rPr lang="en-IN" dirty="0"/>
              <a:t>(a1)):</a:t>
            </a:r>
          </a:p>
          <a:p>
            <a:r>
              <a:rPr lang="en-IN" dirty="0"/>
              <a:t>    features[a1[</a:t>
            </a:r>
            <a:r>
              <a:rPr lang="en-IN" dirty="0" err="1"/>
              <a:t>i</a:t>
            </a:r>
            <a:r>
              <a:rPr lang="en-IN" dirty="0"/>
              <a:t>]]=b1[</a:t>
            </a:r>
            <a:r>
              <a:rPr lang="en-IN" dirty="0" err="1"/>
              <a:t>i</a:t>
            </a:r>
            <a:r>
              <a:rPr lang="en-IN" dirty="0"/>
              <a:t>]</a:t>
            </a:r>
          </a:p>
          <a:p>
            <a:r>
              <a:rPr lang="en-IN" dirty="0">
                <a:solidFill>
                  <a:srgbClr val="00B0F0"/>
                </a:solidFill>
              </a:rPr>
              <a:t>for</a:t>
            </a:r>
            <a:r>
              <a:rPr lang="en-IN" dirty="0"/>
              <a:t> </a:t>
            </a:r>
            <a:r>
              <a:rPr lang="en-IN" dirty="0" err="1"/>
              <a:t>i</a:t>
            </a:r>
            <a:r>
              <a:rPr lang="en-IN" dirty="0"/>
              <a:t> in range(</a:t>
            </a:r>
            <a:r>
              <a:rPr lang="en-IN" dirty="0" err="1"/>
              <a:t>len</a:t>
            </a:r>
            <a:r>
              <a:rPr lang="en-IN" dirty="0"/>
              <a:t>(a2)):</a:t>
            </a:r>
          </a:p>
          <a:p>
            <a:r>
              <a:rPr lang="en-IN" dirty="0"/>
              <a:t>    features[a2[</a:t>
            </a:r>
            <a:r>
              <a:rPr lang="en-IN" dirty="0" err="1"/>
              <a:t>i</a:t>
            </a:r>
            <a:r>
              <a:rPr lang="en-IN" dirty="0"/>
              <a:t>]]=b2[</a:t>
            </a:r>
            <a:r>
              <a:rPr lang="en-IN" dirty="0" err="1"/>
              <a:t>i</a:t>
            </a:r>
            <a:r>
              <a:rPr lang="en-IN" dirty="0"/>
              <a:t>]</a:t>
            </a:r>
          </a:p>
          <a:p>
            <a:r>
              <a:rPr lang="en-IN" dirty="0">
                <a:solidFill>
                  <a:srgbClr val="00B0F0"/>
                </a:solidFill>
              </a:rPr>
              <a:t>for</a:t>
            </a:r>
            <a:r>
              <a:rPr lang="en-IN" dirty="0"/>
              <a:t> </a:t>
            </a:r>
            <a:r>
              <a:rPr lang="en-IN" dirty="0" err="1"/>
              <a:t>i</a:t>
            </a:r>
            <a:r>
              <a:rPr lang="en-IN" dirty="0"/>
              <a:t> in range(</a:t>
            </a:r>
            <a:r>
              <a:rPr lang="en-IN" dirty="0" err="1"/>
              <a:t>len</a:t>
            </a:r>
            <a:r>
              <a:rPr lang="en-IN" dirty="0"/>
              <a:t>(a3)):</a:t>
            </a:r>
          </a:p>
          <a:p>
            <a:r>
              <a:rPr lang="en-IN" dirty="0"/>
              <a:t>    features[a3[</a:t>
            </a:r>
            <a:r>
              <a:rPr lang="en-IN" dirty="0" err="1"/>
              <a:t>i</a:t>
            </a:r>
            <a:r>
              <a:rPr lang="en-IN" dirty="0"/>
              <a:t>]]=b3[</a:t>
            </a:r>
            <a:r>
              <a:rPr lang="en-IN" dirty="0" err="1"/>
              <a:t>i</a:t>
            </a:r>
            <a:r>
              <a:rPr lang="en-IN" dirty="0"/>
              <a:t>]</a:t>
            </a:r>
          </a:p>
          <a:p>
            <a:r>
              <a:rPr lang="en-IN" dirty="0">
                <a:solidFill>
                  <a:srgbClr val="00B0F0"/>
                </a:solidFill>
              </a:rPr>
              <a:t>for</a:t>
            </a:r>
            <a:r>
              <a:rPr lang="en-IN" dirty="0"/>
              <a:t> </a:t>
            </a:r>
            <a:r>
              <a:rPr lang="en-IN" dirty="0" err="1"/>
              <a:t>i</a:t>
            </a:r>
            <a:r>
              <a:rPr lang="en-IN" dirty="0"/>
              <a:t> in range(</a:t>
            </a:r>
            <a:r>
              <a:rPr lang="en-IN" dirty="0" err="1"/>
              <a:t>len</a:t>
            </a:r>
            <a:r>
              <a:rPr lang="en-IN" dirty="0"/>
              <a:t>(a4)):</a:t>
            </a:r>
          </a:p>
          <a:p>
            <a:r>
              <a:rPr lang="en-IN" dirty="0"/>
              <a:t>    features[a4[</a:t>
            </a:r>
            <a:r>
              <a:rPr lang="en-IN" dirty="0" err="1"/>
              <a:t>i</a:t>
            </a:r>
            <a:r>
              <a:rPr lang="en-IN" dirty="0"/>
              <a:t>]]=b4[</a:t>
            </a:r>
            <a:r>
              <a:rPr lang="en-IN" dirty="0" err="1"/>
              <a:t>i</a:t>
            </a:r>
            <a:r>
              <a:rPr lang="en-IN" dirty="0"/>
              <a:t>]</a:t>
            </a:r>
          </a:p>
          <a:p>
            <a:r>
              <a:rPr lang="en-IN" dirty="0">
                <a:solidFill>
                  <a:srgbClr val="00B0F0"/>
                </a:solidFill>
              </a:rPr>
              <a:t>for</a:t>
            </a:r>
            <a:r>
              <a:rPr lang="en-IN" dirty="0"/>
              <a:t> </a:t>
            </a:r>
            <a:r>
              <a:rPr lang="en-IN" dirty="0" err="1"/>
              <a:t>i</a:t>
            </a:r>
            <a:r>
              <a:rPr lang="en-IN" dirty="0"/>
              <a:t> in range(</a:t>
            </a:r>
            <a:r>
              <a:rPr lang="en-IN" dirty="0" err="1"/>
              <a:t>len</a:t>
            </a:r>
            <a:r>
              <a:rPr lang="en-IN" dirty="0"/>
              <a:t>(a5)):</a:t>
            </a:r>
          </a:p>
          <a:p>
            <a:r>
              <a:rPr lang="en-IN" dirty="0"/>
              <a:t>    features[a5[</a:t>
            </a:r>
            <a:r>
              <a:rPr lang="en-IN" dirty="0" err="1"/>
              <a:t>i</a:t>
            </a:r>
            <a:r>
              <a:rPr lang="en-IN" dirty="0"/>
              <a:t>]]=b5[</a:t>
            </a:r>
            <a:r>
              <a:rPr lang="en-IN" dirty="0" err="1"/>
              <a:t>i</a:t>
            </a:r>
            <a:r>
              <a:rPr lang="en-IN" dirty="0"/>
              <a:t>]</a:t>
            </a:r>
          </a:p>
          <a:p>
            <a:r>
              <a:rPr lang="en-IN" dirty="0"/>
              <a:t>      </a:t>
            </a:r>
          </a:p>
          <a:p>
            <a:r>
              <a:rPr lang="en-IN" dirty="0"/>
              <a:t>features</a:t>
            </a:r>
          </a:p>
        </p:txBody>
      </p:sp>
    </p:spTree>
    <p:extLst>
      <p:ext uri="{BB962C8B-B14F-4D97-AF65-F5344CB8AC3E}">
        <p14:creationId xmlns:p14="http://schemas.microsoft.com/office/powerpoint/2010/main" val="749662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D4EADB7-A626-2DF8-EF25-9FC4AD701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219" y="374163"/>
            <a:ext cx="6238524" cy="6109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593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6A9982-53D7-DFAC-1A7F-F1266329C9D2}"/>
              </a:ext>
            </a:extLst>
          </p:cNvPr>
          <p:cNvSpPr txBox="1"/>
          <p:nvPr/>
        </p:nvSpPr>
        <p:spPr>
          <a:xfrm>
            <a:off x="182880" y="144379"/>
            <a:ext cx="11858324" cy="6740307"/>
          </a:xfrm>
          <a:prstGeom prst="rect">
            <a:avLst/>
          </a:prstGeom>
          <a:noFill/>
        </p:spPr>
        <p:txBody>
          <a:bodyPr wrap="square" rtlCol="0">
            <a:spAutoFit/>
          </a:bodyPr>
          <a:lstStyle/>
          <a:p>
            <a:r>
              <a:rPr lang="en-US" b="1" dirty="0"/>
              <a:t>Step 4: Feature Engineering and Selection</a:t>
            </a:r>
          </a:p>
          <a:p>
            <a:endParaRPr lang="en-US" dirty="0"/>
          </a:p>
          <a:p>
            <a:r>
              <a:rPr lang="en-US" dirty="0"/>
              <a:t>Our dataset contains multiple columns, but we can’t take these many inputs from users thus we have taken the selected amount of features as input and divided them into X and y. We will then divide our data into train sets and test set before using a machine learning algorithm.</a:t>
            </a:r>
          </a:p>
          <a:p>
            <a:endParaRPr lang="en-US" dirty="0"/>
          </a:p>
          <a:p>
            <a:r>
              <a:rPr lang="en-US" dirty="0"/>
              <a:t>X = </a:t>
            </a:r>
            <a:r>
              <a:rPr lang="en-US" dirty="0" err="1"/>
              <a:t>new_ipl</a:t>
            </a:r>
            <a:r>
              <a:rPr lang="en-US" dirty="0"/>
              <a:t>[['venue', 'innings','</a:t>
            </a:r>
            <a:r>
              <a:rPr lang="en-US" dirty="0" err="1"/>
              <a:t>batting_team</a:t>
            </a:r>
            <a:r>
              <a:rPr lang="en-US" dirty="0"/>
              <a:t>',</a:t>
            </a:r>
          </a:p>
          <a:p>
            <a:r>
              <a:rPr lang="en-US" dirty="0"/>
              <a:t>             '</a:t>
            </a:r>
            <a:r>
              <a:rPr lang="en-US" dirty="0" err="1"/>
              <a:t>bowling_team</a:t>
            </a:r>
            <a:r>
              <a:rPr lang="en-US" dirty="0"/>
              <a:t>', '</a:t>
            </a:r>
            <a:r>
              <a:rPr lang="en-US" dirty="0" err="1"/>
              <a:t>striker','bowler</a:t>
            </a:r>
            <a:r>
              <a:rPr lang="en-US" dirty="0"/>
              <a:t>']].values</a:t>
            </a:r>
          </a:p>
          <a:p>
            <a:r>
              <a:rPr lang="en-US" dirty="0"/>
              <a:t>y = </a:t>
            </a:r>
            <a:r>
              <a:rPr lang="en-US" dirty="0" err="1"/>
              <a:t>new_ipl</a:t>
            </a:r>
            <a:r>
              <a:rPr lang="en-US" dirty="0"/>
              <a:t>['y'].values</a:t>
            </a:r>
          </a:p>
          <a:p>
            <a:r>
              <a:rPr lang="en-US" dirty="0"/>
              <a:t>  </a:t>
            </a:r>
            <a:endParaRPr lang="en-US" b="1" dirty="0"/>
          </a:p>
          <a:p>
            <a:r>
              <a:rPr lang="en-US" b="1" dirty="0"/>
              <a:t>from </a:t>
            </a:r>
            <a:r>
              <a:rPr lang="en-US" b="1" dirty="0" err="1"/>
              <a:t>sklearn.model_selection</a:t>
            </a:r>
            <a:r>
              <a:rPr lang="en-US" b="1" dirty="0"/>
              <a:t> import </a:t>
            </a:r>
            <a:r>
              <a:rPr lang="en-US" b="1" dirty="0" err="1"/>
              <a:t>train_test_split</a:t>
            </a:r>
            <a:endParaRPr lang="en-US" b="1" dirty="0"/>
          </a:p>
          <a:p>
            <a:r>
              <a:rPr lang="en-US" dirty="0"/>
              <a:t>  </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a:t>
            </a:r>
          </a:p>
          <a:p>
            <a:r>
              <a:rPr lang="en-US" dirty="0"/>
              <a:t>  X, y, </a:t>
            </a:r>
            <a:r>
              <a:rPr lang="en-US" dirty="0" err="1"/>
              <a:t>test_size</a:t>
            </a:r>
            <a:r>
              <a:rPr lang="en-US" dirty="0"/>
              <a:t>=0.33, </a:t>
            </a:r>
            <a:r>
              <a:rPr lang="en-US" dirty="0" err="1"/>
              <a:t>random_state</a:t>
            </a:r>
            <a:r>
              <a:rPr lang="en-US" dirty="0"/>
              <a:t>=42)</a:t>
            </a:r>
          </a:p>
          <a:p>
            <a:r>
              <a:rPr lang="en-US" dirty="0"/>
              <a:t>Comparing these large numerical values by our model will be difficult so it is always a better choice to scale your data before processing it. Here we are using </a:t>
            </a:r>
            <a:r>
              <a:rPr lang="en-US" dirty="0" err="1"/>
              <a:t>MinMaxScaler</a:t>
            </a:r>
            <a:r>
              <a:rPr lang="en-US" dirty="0"/>
              <a:t> from </a:t>
            </a:r>
            <a:r>
              <a:rPr lang="en-US" dirty="0" err="1"/>
              <a:t>sklearn.preprocessing</a:t>
            </a:r>
            <a:r>
              <a:rPr lang="en-US" dirty="0"/>
              <a:t> which is recommended when dealing with deep learning.</a:t>
            </a:r>
          </a:p>
          <a:p>
            <a:endParaRPr lang="en-US" dirty="0"/>
          </a:p>
          <a:p>
            <a:r>
              <a:rPr lang="en-US" b="1" dirty="0"/>
              <a:t>from </a:t>
            </a:r>
            <a:r>
              <a:rPr lang="en-US" b="1" dirty="0" err="1"/>
              <a:t>sklearn.preprocessing</a:t>
            </a:r>
            <a:r>
              <a:rPr lang="en-US" b="1" dirty="0"/>
              <a:t> import </a:t>
            </a:r>
            <a:r>
              <a:rPr lang="en-US" b="1" dirty="0" err="1"/>
              <a:t>MinMaxScaler</a:t>
            </a:r>
            <a:endParaRPr lang="en-US" b="1" dirty="0"/>
          </a:p>
          <a:p>
            <a:r>
              <a:rPr lang="en-US" dirty="0"/>
              <a:t>scaler = </a:t>
            </a:r>
            <a:r>
              <a:rPr lang="en-US" dirty="0" err="1"/>
              <a:t>MinMaxScaler</a:t>
            </a:r>
            <a:r>
              <a:rPr lang="en-US" dirty="0"/>
              <a:t>()</a:t>
            </a:r>
          </a:p>
          <a:p>
            <a:r>
              <a:rPr lang="en-US" dirty="0"/>
              <a:t>  </a:t>
            </a:r>
          </a:p>
          <a:p>
            <a:r>
              <a:rPr lang="en-US" dirty="0" err="1"/>
              <a:t>X_train</a:t>
            </a:r>
            <a:r>
              <a:rPr lang="en-US" dirty="0"/>
              <a:t> = </a:t>
            </a:r>
            <a:r>
              <a:rPr lang="en-US" dirty="0" err="1"/>
              <a:t>scaler.fit_transform</a:t>
            </a:r>
            <a:r>
              <a:rPr lang="en-US" dirty="0"/>
              <a:t>(</a:t>
            </a:r>
            <a:r>
              <a:rPr lang="en-US" dirty="0" err="1"/>
              <a:t>X_train</a:t>
            </a:r>
            <a:r>
              <a:rPr lang="en-US" dirty="0"/>
              <a:t>)</a:t>
            </a:r>
          </a:p>
          <a:p>
            <a:r>
              <a:rPr lang="en-US" dirty="0" err="1"/>
              <a:t>X_test</a:t>
            </a:r>
            <a:r>
              <a:rPr lang="en-US" dirty="0"/>
              <a:t> = </a:t>
            </a:r>
            <a:r>
              <a:rPr lang="en-US" dirty="0" err="1"/>
              <a:t>scaler.transform</a:t>
            </a:r>
            <a:r>
              <a:rPr lang="en-US" dirty="0"/>
              <a:t>(</a:t>
            </a:r>
            <a:r>
              <a:rPr lang="en-US" dirty="0" err="1"/>
              <a:t>X_test</a:t>
            </a:r>
            <a:r>
              <a:rPr lang="en-US" dirty="0"/>
              <a:t>)</a:t>
            </a:r>
          </a:p>
          <a:p>
            <a:r>
              <a:rPr lang="en-US" dirty="0"/>
              <a:t>Note: We cannot fit </a:t>
            </a:r>
            <a:r>
              <a:rPr lang="en-US" dirty="0" err="1"/>
              <a:t>X_test</a:t>
            </a:r>
            <a:r>
              <a:rPr lang="en-US" dirty="0"/>
              <a:t> as it is the data which is to be predicted.</a:t>
            </a:r>
            <a:endParaRPr lang="en-IN" dirty="0"/>
          </a:p>
        </p:txBody>
      </p:sp>
    </p:spTree>
    <p:extLst>
      <p:ext uri="{BB962C8B-B14F-4D97-AF65-F5344CB8AC3E}">
        <p14:creationId xmlns:p14="http://schemas.microsoft.com/office/powerpoint/2010/main" val="3179594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A5AEF-8FA1-F674-92BC-C67BAB10587A}"/>
              </a:ext>
            </a:extLst>
          </p:cNvPr>
          <p:cNvSpPr txBox="1"/>
          <p:nvPr/>
        </p:nvSpPr>
        <p:spPr>
          <a:xfrm>
            <a:off x="77002" y="115503"/>
            <a:ext cx="11983453" cy="5909310"/>
          </a:xfrm>
          <a:prstGeom prst="rect">
            <a:avLst/>
          </a:prstGeom>
          <a:noFill/>
        </p:spPr>
        <p:txBody>
          <a:bodyPr wrap="square" rtlCol="0">
            <a:spAutoFit/>
          </a:bodyPr>
          <a:lstStyle/>
          <a:p>
            <a:r>
              <a:rPr lang="en-IN" b="1" dirty="0"/>
              <a:t>Step 5: Building, Training &amp; Testing the Model</a:t>
            </a:r>
          </a:p>
          <a:p>
            <a:endParaRPr lang="en-IN" dirty="0"/>
          </a:p>
          <a:p>
            <a:pPr>
              <a:lnSpc>
                <a:spcPct val="200000"/>
              </a:lnSpc>
            </a:pPr>
            <a:r>
              <a:rPr lang="en-IN" dirty="0"/>
              <a:t>Here comes the most exciting part of our project, Building our model! Firstly, we will import Sequential from </a:t>
            </a:r>
            <a:r>
              <a:rPr lang="en-IN" b="1" dirty="0" err="1"/>
              <a:t>tensorflow.keras.models</a:t>
            </a:r>
            <a:r>
              <a:rPr lang="en-IN" b="1" dirty="0"/>
              <a:t> </a:t>
            </a:r>
            <a:r>
              <a:rPr lang="en-IN" dirty="0"/>
              <a:t>Also, we will import Dense &amp; Dropout from </a:t>
            </a:r>
            <a:r>
              <a:rPr lang="en-IN" dirty="0" err="1"/>
              <a:t>tensorflow.keras.layers</a:t>
            </a:r>
            <a:r>
              <a:rPr lang="en-IN" dirty="0"/>
              <a:t> as we will be using multiple layers.</a:t>
            </a:r>
          </a:p>
          <a:p>
            <a:endParaRPr lang="en-IN" dirty="0"/>
          </a:p>
          <a:p>
            <a:r>
              <a:rPr lang="en-IN" dirty="0"/>
              <a:t>from </a:t>
            </a:r>
            <a:r>
              <a:rPr lang="en-IN" dirty="0" err="1"/>
              <a:t>tensorflow.keras.models</a:t>
            </a:r>
            <a:r>
              <a:rPr lang="en-IN" dirty="0"/>
              <a:t> import Sequential</a:t>
            </a:r>
          </a:p>
          <a:p>
            <a:r>
              <a:rPr lang="en-IN" dirty="0"/>
              <a:t>from </a:t>
            </a:r>
            <a:r>
              <a:rPr lang="en-IN" dirty="0" err="1"/>
              <a:t>tensorflow.keras.layers</a:t>
            </a:r>
            <a:r>
              <a:rPr lang="en-IN" dirty="0"/>
              <a:t> import </a:t>
            </a:r>
            <a:r>
              <a:rPr lang="en-IN" dirty="0" err="1"/>
              <a:t>Dense,Dropout</a:t>
            </a:r>
            <a:endParaRPr lang="en-IN" dirty="0"/>
          </a:p>
          <a:p>
            <a:r>
              <a:rPr lang="en-IN" dirty="0"/>
              <a:t>from </a:t>
            </a:r>
            <a:r>
              <a:rPr lang="en-IN" dirty="0" err="1"/>
              <a:t>tensorflow.keras.callbacks</a:t>
            </a:r>
            <a:r>
              <a:rPr lang="en-IN" dirty="0"/>
              <a:t> import </a:t>
            </a:r>
            <a:r>
              <a:rPr lang="en-IN" dirty="0" err="1"/>
              <a:t>EarlyStopping</a:t>
            </a:r>
            <a:endParaRPr lang="en-IN" dirty="0"/>
          </a:p>
          <a:p>
            <a:endParaRPr lang="en-IN" dirty="0"/>
          </a:p>
          <a:p>
            <a:endParaRPr lang="en-IN" dirty="0"/>
          </a:p>
          <a:p>
            <a:pPr marL="285750" indent="-285750">
              <a:lnSpc>
                <a:spcPct val="150000"/>
              </a:lnSpc>
              <a:buFont typeface="Wingdings" panose="05000000000000000000" pitchFamily="2" charset="2"/>
              <a:buChar char="q"/>
            </a:pPr>
            <a:r>
              <a:rPr lang="en-IN" dirty="0" err="1"/>
              <a:t>EarlyStopping</a:t>
            </a:r>
            <a:r>
              <a:rPr lang="en-IN" dirty="0"/>
              <a:t> is used to avoid overfitting. </a:t>
            </a:r>
          </a:p>
          <a:p>
            <a:pPr marL="285750" indent="-285750">
              <a:lnSpc>
                <a:spcPct val="150000"/>
              </a:lnSpc>
              <a:buFont typeface="Wingdings" panose="05000000000000000000" pitchFamily="2" charset="2"/>
              <a:buChar char="q"/>
            </a:pPr>
            <a:r>
              <a:rPr lang="en-IN" dirty="0"/>
              <a:t>What early stopping basically does is, it stops calculating the losses when ‘</a:t>
            </a:r>
            <a:r>
              <a:rPr lang="en-IN" dirty="0" err="1"/>
              <a:t>val_loss</a:t>
            </a:r>
            <a:r>
              <a:rPr lang="en-IN" dirty="0"/>
              <a:t>’ increases than ‘loss’. </a:t>
            </a:r>
          </a:p>
          <a:p>
            <a:pPr marL="285750" indent="-285750">
              <a:lnSpc>
                <a:spcPct val="150000"/>
              </a:lnSpc>
              <a:buFont typeface="Wingdings" panose="05000000000000000000" pitchFamily="2" charset="2"/>
              <a:buChar char="q"/>
            </a:pPr>
            <a:r>
              <a:rPr lang="en-IN" dirty="0" err="1"/>
              <a:t>Val_loss</a:t>
            </a:r>
            <a:r>
              <a:rPr lang="en-IN" dirty="0"/>
              <a:t> curve should always be below </a:t>
            </a:r>
            <a:r>
              <a:rPr lang="en-IN" dirty="0" err="1"/>
              <a:t>val</a:t>
            </a:r>
            <a:r>
              <a:rPr lang="en-IN" dirty="0"/>
              <a:t> curve. </a:t>
            </a:r>
          </a:p>
          <a:p>
            <a:pPr marL="285750" indent="-285750">
              <a:lnSpc>
                <a:spcPct val="150000"/>
              </a:lnSpc>
              <a:buFont typeface="Wingdings" panose="05000000000000000000" pitchFamily="2" charset="2"/>
              <a:buChar char="q"/>
            </a:pPr>
            <a:r>
              <a:rPr lang="en-IN" dirty="0"/>
              <a:t>When it is found that the difference between ‘</a:t>
            </a:r>
            <a:r>
              <a:rPr lang="en-IN" dirty="0" err="1"/>
              <a:t>val_loss</a:t>
            </a:r>
            <a:r>
              <a:rPr lang="en-IN" dirty="0"/>
              <a:t>’ and ‘loss’ is becomes constant, it stops training.</a:t>
            </a:r>
          </a:p>
          <a:p>
            <a:endParaRPr lang="en-IN" dirty="0"/>
          </a:p>
        </p:txBody>
      </p:sp>
    </p:spTree>
    <p:extLst>
      <p:ext uri="{BB962C8B-B14F-4D97-AF65-F5344CB8AC3E}">
        <p14:creationId xmlns:p14="http://schemas.microsoft.com/office/powerpoint/2010/main" val="3654801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7908F-6EDC-36BC-6121-20EDD7BD4D17}"/>
              </a:ext>
            </a:extLst>
          </p:cNvPr>
          <p:cNvSpPr txBox="1"/>
          <p:nvPr/>
        </p:nvSpPr>
        <p:spPr>
          <a:xfrm>
            <a:off x="125128" y="96253"/>
            <a:ext cx="11896826" cy="5355312"/>
          </a:xfrm>
          <a:prstGeom prst="rect">
            <a:avLst/>
          </a:prstGeom>
          <a:noFill/>
        </p:spPr>
        <p:txBody>
          <a:bodyPr wrap="square" rtlCol="0">
            <a:spAutoFit/>
          </a:bodyPr>
          <a:lstStyle/>
          <a:p>
            <a:endParaRPr lang="en-IN" dirty="0"/>
          </a:p>
          <a:p>
            <a:endParaRPr lang="en-IN" dirty="0"/>
          </a:p>
          <a:p>
            <a:endParaRPr lang="en-IN" dirty="0"/>
          </a:p>
          <a:p>
            <a:endParaRPr lang="en-IN" dirty="0"/>
          </a:p>
          <a:p>
            <a:r>
              <a:rPr lang="en-IN" dirty="0"/>
              <a:t>model = Sequential()</a:t>
            </a:r>
          </a:p>
          <a:p>
            <a:r>
              <a:rPr lang="en-IN" dirty="0"/>
              <a:t>  </a:t>
            </a:r>
          </a:p>
          <a:p>
            <a:r>
              <a:rPr lang="en-IN" dirty="0" err="1"/>
              <a:t>model.add</a:t>
            </a:r>
            <a:r>
              <a:rPr lang="en-IN" dirty="0"/>
              <a:t>(Dense(43, activation='</a:t>
            </a:r>
            <a:r>
              <a:rPr lang="en-IN" dirty="0" err="1"/>
              <a:t>relu</a:t>
            </a:r>
            <a:r>
              <a:rPr lang="en-IN" dirty="0"/>
              <a:t>'))</a:t>
            </a:r>
          </a:p>
          <a:p>
            <a:r>
              <a:rPr lang="en-IN" dirty="0" err="1"/>
              <a:t>model.add</a:t>
            </a:r>
            <a:r>
              <a:rPr lang="en-IN" dirty="0"/>
              <a:t>(Dropout(0.5))</a:t>
            </a:r>
          </a:p>
          <a:p>
            <a:r>
              <a:rPr lang="en-IN" dirty="0"/>
              <a:t>  </a:t>
            </a:r>
          </a:p>
          <a:p>
            <a:r>
              <a:rPr lang="en-IN" dirty="0" err="1"/>
              <a:t>model.add</a:t>
            </a:r>
            <a:r>
              <a:rPr lang="en-IN" dirty="0"/>
              <a:t>(Dense(22, activation='</a:t>
            </a:r>
            <a:r>
              <a:rPr lang="en-IN" dirty="0" err="1"/>
              <a:t>relu</a:t>
            </a:r>
            <a:r>
              <a:rPr lang="en-IN" dirty="0"/>
              <a:t>'))</a:t>
            </a:r>
          </a:p>
          <a:p>
            <a:r>
              <a:rPr lang="en-IN" dirty="0" err="1"/>
              <a:t>model.add</a:t>
            </a:r>
            <a:r>
              <a:rPr lang="en-IN" dirty="0"/>
              <a:t>(Dropout(0.5))</a:t>
            </a:r>
          </a:p>
          <a:p>
            <a:r>
              <a:rPr lang="en-IN" dirty="0"/>
              <a:t>  </a:t>
            </a:r>
          </a:p>
          <a:p>
            <a:r>
              <a:rPr lang="en-IN" dirty="0" err="1"/>
              <a:t>model.add</a:t>
            </a:r>
            <a:r>
              <a:rPr lang="en-IN" dirty="0"/>
              <a:t>(Dense(11, activation='</a:t>
            </a:r>
            <a:r>
              <a:rPr lang="en-IN" dirty="0" err="1"/>
              <a:t>relu</a:t>
            </a:r>
            <a:r>
              <a:rPr lang="en-IN" dirty="0"/>
              <a:t>'))</a:t>
            </a:r>
          </a:p>
          <a:p>
            <a:r>
              <a:rPr lang="en-IN" dirty="0" err="1"/>
              <a:t>model.add</a:t>
            </a:r>
            <a:r>
              <a:rPr lang="en-IN" dirty="0"/>
              <a:t>(Dropout(0.5))</a:t>
            </a:r>
          </a:p>
          <a:p>
            <a:r>
              <a:rPr lang="en-IN" dirty="0"/>
              <a:t>  </a:t>
            </a:r>
          </a:p>
          <a:p>
            <a:r>
              <a:rPr lang="en-IN" dirty="0" err="1"/>
              <a:t>model.add</a:t>
            </a:r>
            <a:r>
              <a:rPr lang="en-IN" dirty="0"/>
              <a:t>(Dense(1))</a:t>
            </a:r>
          </a:p>
          <a:p>
            <a:r>
              <a:rPr lang="en-IN" dirty="0"/>
              <a:t>  </a:t>
            </a:r>
          </a:p>
          <a:p>
            <a:r>
              <a:rPr lang="en-IN" dirty="0" err="1"/>
              <a:t>model.compile</a:t>
            </a:r>
            <a:r>
              <a:rPr lang="en-IN" dirty="0"/>
              <a:t>(optimizer='</a:t>
            </a:r>
            <a:r>
              <a:rPr lang="en-IN" dirty="0" err="1"/>
              <a:t>adam</a:t>
            </a:r>
            <a:r>
              <a:rPr lang="en-IN" dirty="0"/>
              <a:t>', loss='</a:t>
            </a:r>
            <a:r>
              <a:rPr lang="en-IN" dirty="0" err="1"/>
              <a:t>mse</a:t>
            </a:r>
            <a:r>
              <a:rPr lang="en-IN" dirty="0"/>
              <a:t>')</a:t>
            </a:r>
          </a:p>
          <a:p>
            <a:endParaRPr lang="en-IN" dirty="0"/>
          </a:p>
        </p:txBody>
      </p:sp>
    </p:spTree>
    <p:extLst>
      <p:ext uri="{BB962C8B-B14F-4D97-AF65-F5344CB8AC3E}">
        <p14:creationId xmlns:p14="http://schemas.microsoft.com/office/powerpoint/2010/main" val="347651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408C6-0D4D-D620-897B-9359ABDE6A42}"/>
              </a:ext>
            </a:extLst>
          </p:cNvPr>
          <p:cNvSpPr txBox="1"/>
          <p:nvPr/>
        </p:nvSpPr>
        <p:spPr>
          <a:xfrm>
            <a:off x="163629" y="202131"/>
            <a:ext cx="11704320" cy="438581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Here, we have created 2 hidden layers and reduced the number of neurons as we want the final output to be 1. </a:t>
            </a:r>
          </a:p>
          <a:p>
            <a:pPr marL="285750" indent="-285750">
              <a:lnSpc>
                <a:spcPct val="150000"/>
              </a:lnSpc>
              <a:buFont typeface="Wingdings" panose="05000000000000000000" pitchFamily="2" charset="2"/>
              <a:buChar char="q"/>
            </a:pPr>
            <a:r>
              <a:rPr lang="en-US" dirty="0"/>
              <a:t>Then while compiling our model we used </a:t>
            </a:r>
            <a:r>
              <a:rPr lang="en-US" dirty="0" err="1"/>
              <a:t>adam</a:t>
            </a:r>
            <a:r>
              <a:rPr lang="en-US" dirty="0"/>
              <a:t> optimizer and loss as mean squared error.  </a:t>
            </a:r>
          </a:p>
          <a:p>
            <a:pPr marL="285750" indent="-285750">
              <a:lnSpc>
                <a:spcPct val="150000"/>
              </a:lnSpc>
              <a:buFont typeface="Wingdings" panose="05000000000000000000" pitchFamily="2" charset="2"/>
              <a:buChar char="q"/>
            </a:pPr>
            <a:r>
              <a:rPr lang="en-US" dirty="0"/>
              <a:t>Now, let’s start training our model with epochs=400.</a:t>
            </a:r>
          </a:p>
          <a:p>
            <a:endParaRPr lang="en-US" dirty="0"/>
          </a:p>
          <a:p>
            <a:endParaRPr lang="en-US" dirty="0"/>
          </a:p>
          <a:p>
            <a:endParaRPr lang="en-US" b="1" dirty="0"/>
          </a:p>
          <a:p>
            <a:r>
              <a:rPr lang="en-US" b="1" dirty="0" err="1"/>
              <a:t>model.fit</a:t>
            </a:r>
            <a:r>
              <a:rPr lang="en-US" b="1" dirty="0"/>
              <a:t>(x=</a:t>
            </a:r>
            <a:r>
              <a:rPr lang="en-US" b="1" dirty="0" err="1"/>
              <a:t>X_train</a:t>
            </a:r>
            <a:r>
              <a:rPr lang="en-US" b="1" dirty="0"/>
              <a:t>, y=</a:t>
            </a:r>
            <a:r>
              <a:rPr lang="en-US" b="1" dirty="0" err="1"/>
              <a:t>y_train</a:t>
            </a:r>
            <a:r>
              <a:rPr lang="en-US" b="1" dirty="0"/>
              <a:t>, epochs=400, </a:t>
            </a:r>
          </a:p>
          <a:p>
            <a:r>
              <a:rPr lang="en-US" b="1" dirty="0"/>
              <a:t>          </a:t>
            </a:r>
            <a:r>
              <a:rPr lang="en-US" b="1" dirty="0" err="1"/>
              <a:t>validation_data</a:t>
            </a:r>
            <a:r>
              <a:rPr lang="en-US" b="1" dirty="0"/>
              <a:t>=(</a:t>
            </a:r>
            <a:r>
              <a:rPr lang="en-US" b="1" dirty="0" err="1"/>
              <a:t>X_test,y_test</a:t>
            </a:r>
            <a:r>
              <a:rPr lang="en-US" b="1" dirty="0"/>
              <a:t>),</a:t>
            </a:r>
          </a:p>
          <a:p>
            <a:r>
              <a:rPr lang="en-US" b="1" dirty="0"/>
              <a:t>          callbacks=[</a:t>
            </a:r>
            <a:r>
              <a:rPr lang="en-US" b="1" dirty="0" err="1"/>
              <a:t>early_stop</a:t>
            </a:r>
            <a:r>
              <a:rPr lang="en-US" b="1" dirty="0"/>
              <a:t>] )</a:t>
            </a:r>
          </a:p>
          <a:p>
            <a:endParaRPr lang="en-US" dirty="0"/>
          </a:p>
          <a:p>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It will take some time because of a huge number of samples and epochs and will output the ‘loss’ and ‘</a:t>
            </a:r>
            <a:r>
              <a:rPr lang="en-US" dirty="0" err="1"/>
              <a:t>val_loss</a:t>
            </a:r>
            <a:r>
              <a:rPr lang="en-US" dirty="0"/>
              <a:t>’ of each sample as below.</a:t>
            </a:r>
            <a:endParaRPr lang="en-IN" dirty="0"/>
          </a:p>
        </p:txBody>
      </p:sp>
    </p:spTree>
    <p:extLst>
      <p:ext uri="{BB962C8B-B14F-4D97-AF65-F5344CB8AC3E}">
        <p14:creationId xmlns:p14="http://schemas.microsoft.com/office/powerpoint/2010/main" val="189163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894D1E2-F331-A3D0-DB51-6EF60DE8E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572" y="662638"/>
            <a:ext cx="9622855" cy="5372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4938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80A56-4DC6-584C-6C25-EF4B0FA846F0}"/>
              </a:ext>
            </a:extLst>
          </p:cNvPr>
          <p:cNvSpPr txBox="1"/>
          <p:nvPr/>
        </p:nvSpPr>
        <p:spPr>
          <a:xfrm>
            <a:off x="96252" y="115503"/>
            <a:ext cx="12084527" cy="1200329"/>
          </a:xfrm>
          <a:prstGeom prst="rect">
            <a:avLst/>
          </a:prstGeom>
          <a:noFill/>
        </p:spPr>
        <p:txBody>
          <a:bodyPr wrap="square" rtlCol="0">
            <a:spAutoFit/>
          </a:bodyPr>
          <a:lstStyle/>
          <a:p>
            <a:r>
              <a:rPr lang="en-IN" sz="2400" b="1" i="0" dirty="0">
                <a:effectLst/>
              </a:rPr>
              <a:t>Example of Deep Learning:</a:t>
            </a:r>
          </a:p>
          <a:p>
            <a:endParaRPr lang="en-IN" sz="2400" b="1" dirty="0"/>
          </a:p>
          <a:p>
            <a:endParaRPr lang="en-IN" sz="2400" b="1" i="0" dirty="0">
              <a:effectLst/>
            </a:endParaRPr>
          </a:p>
        </p:txBody>
      </p:sp>
      <p:pic>
        <p:nvPicPr>
          <p:cNvPr id="1026" name="Picture 2" descr="Deep Learning Tutorial">
            <a:extLst>
              <a:ext uri="{FF2B5EF4-FFF2-40B4-BE49-F238E27FC236}">
                <a16:creationId xmlns:a16="http://schemas.microsoft.com/office/drawing/2014/main" id="{9EBEEC14-5D0F-2880-D029-1137F40FD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601" y="1504699"/>
            <a:ext cx="9416798" cy="43667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757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4FD6B5-1F78-3720-1CE1-16E162B598FF}"/>
              </a:ext>
            </a:extLst>
          </p:cNvPr>
          <p:cNvSpPr txBox="1"/>
          <p:nvPr/>
        </p:nvSpPr>
        <p:spPr>
          <a:xfrm>
            <a:off x="163629" y="173255"/>
            <a:ext cx="11819824" cy="1231106"/>
          </a:xfrm>
          <a:prstGeom prst="rect">
            <a:avLst/>
          </a:prstGeom>
          <a:noFill/>
        </p:spPr>
        <p:txBody>
          <a:bodyPr wrap="square" rtlCol="0">
            <a:spAutoFit/>
          </a:bodyPr>
          <a:lstStyle/>
          <a:p>
            <a:r>
              <a:rPr lang="en-US" sz="2000" b="1" dirty="0"/>
              <a:t>After the training is complete, let us visualize our model’s losses:</a:t>
            </a:r>
          </a:p>
          <a:p>
            <a:endParaRPr lang="en-US" dirty="0"/>
          </a:p>
          <a:p>
            <a:r>
              <a:rPr lang="en-US" dirty="0" err="1"/>
              <a:t>model_losses</a:t>
            </a:r>
            <a:r>
              <a:rPr lang="en-US" dirty="0"/>
              <a:t> = </a:t>
            </a:r>
            <a:r>
              <a:rPr lang="en-US" dirty="0" err="1"/>
              <a:t>pd.DataFrame</a:t>
            </a:r>
            <a:r>
              <a:rPr lang="en-US" dirty="0"/>
              <a:t>(</a:t>
            </a:r>
            <a:r>
              <a:rPr lang="en-US" dirty="0" err="1"/>
              <a:t>model.history.history</a:t>
            </a:r>
            <a:r>
              <a:rPr lang="en-US" dirty="0"/>
              <a:t>)</a:t>
            </a:r>
          </a:p>
          <a:p>
            <a:r>
              <a:rPr lang="en-US" dirty="0" err="1"/>
              <a:t>model_losses.plot</a:t>
            </a:r>
            <a:r>
              <a:rPr lang="en-US" dirty="0"/>
              <a:t>()</a:t>
            </a:r>
            <a:endParaRPr lang="en-IN" dirty="0"/>
          </a:p>
        </p:txBody>
      </p:sp>
      <p:pic>
        <p:nvPicPr>
          <p:cNvPr id="11266" name="Picture 2">
            <a:extLst>
              <a:ext uri="{FF2B5EF4-FFF2-40B4-BE49-F238E27FC236}">
                <a16:creationId xmlns:a16="http://schemas.microsoft.com/office/drawing/2014/main" id="{1F049D2C-9209-E90A-42A8-224F6290F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2552" y="1631883"/>
            <a:ext cx="6086525" cy="3941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FF7A4D92-951C-51C9-24BA-78E472C62B62}"/>
              </a:ext>
            </a:extLst>
          </p:cNvPr>
          <p:cNvSpPr txBox="1"/>
          <p:nvPr/>
        </p:nvSpPr>
        <p:spPr>
          <a:xfrm>
            <a:off x="1941847" y="6083166"/>
            <a:ext cx="8992452" cy="461665"/>
          </a:xfrm>
          <a:prstGeom prst="rect">
            <a:avLst/>
          </a:prstGeom>
          <a:noFill/>
        </p:spPr>
        <p:txBody>
          <a:bodyPr wrap="square">
            <a:spAutoFit/>
          </a:bodyPr>
          <a:lstStyle/>
          <a:p>
            <a:pPr marL="342900" indent="-342900">
              <a:buFont typeface="Wingdings" panose="05000000000000000000" pitchFamily="2" charset="2"/>
              <a:buChar char="q"/>
            </a:pPr>
            <a:r>
              <a:rPr lang="en-IN" sz="2400" b="1" dirty="0"/>
              <a:t>As we can see our model is having absolutely perfect </a:t>
            </a:r>
            <a:r>
              <a:rPr lang="en-IN" sz="2400" b="1" dirty="0" err="1"/>
              <a:t>behavior</a:t>
            </a:r>
            <a:r>
              <a:rPr lang="en-IN" sz="2400" b="1" dirty="0"/>
              <a:t>! </a:t>
            </a:r>
          </a:p>
        </p:txBody>
      </p:sp>
    </p:spTree>
    <p:extLst>
      <p:ext uri="{BB962C8B-B14F-4D97-AF65-F5344CB8AC3E}">
        <p14:creationId xmlns:p14="http://schemas.microsoft.com/office/powerpoint/2010/main" val="3045279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B4F69-3A7D-B7F1-C779-DB585F1E2282}"/>
              </a:ext>
            </a:extLst>
          </p:cNvPr>
          <p:cNvSpPr txBox="1"/>
          <p:nvPr/>
        </p:nvSpPr>
        <p:spPr>
          <a:xfrm>
            <a:off x="240632" y="144379"/>
            <a:ext cx="11762071" cy="2585323"/>
          </a:xfrm>
          <a:prstGeom prst="rect">
            <a:avLst/>
          </a:prstGeom>
          <a:noFill/>
        </p:spPr>
        <p:txBody>
          <a:bodyPr wrap="square" rtlCol="0">
            <a:spAutoFit/>
          </a:bodyPr>
          <a:lstStyle/>
          <a:p>
            <a:r>
              <a:rPr lang="en-US" b="1" dirty="0"/>
              <a:t>Step 6: Predictions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Here we come to the final part of our project where we will be predicting our </a:t>
            </a:r>
            <a:r>
              <a:rPr lang="en-US" dirty="0" err="1"/>
              <a:t>X_test</a:t>
            </a:r>
            <a:r>
              <a:rPr lang="en-US" dirty="0"/>
              <a:t>. Then we will create a </a:t>
            </a:r>
            <a:r>
              <a:rPr lang="en-US" dirty="0" err="1"/>
              <a:t>dataframe</a:t>
            </a:r>
            <a:r>
              <a:rPr lang="en-US" dirty="0"/>
              <a:t> that would show us the actual values and the predicted values.</a:t>
            </a:r>
          </a:p>
          <a:p>
            <a:endParaRPr lang="en-US" dirty="0"/>
          </a:p>
          <a:p>
            <a:pPr lvl="1"/>
            <a:r>
              <a:rPr lang="en-US" b="1" dirty="0"/>
              <a:t>predictions = </a:t>
            </a:r>
            <a:r>
              <a:rPr lang="en-US" b="1" dirty="0" err="1"/>
              <a:t>model.predict</a:t>
            </a:r>
            <a:r>
              <a:rPr lang="en-US" b="1" dirty="0"/>
              <a:t>(</a:t>
            </a:r>
            <a:r>
              <a:rPr lang="en-US" b="1" dirty="0" err="1"/>
              <a:t>X_test</a:t>
            </a:r>
            <a:r>
              <a:rPr lang="en-US" b="1" dirty="0"/>
              <a:t>)</a:t>
            </a:r>
          </a:p>
          <a:p>
            <a:pPr lvl="1"/>
            <a:r>
              <a:rPr lang="en-US" b="1" dirty="0"/>
              <a:t>sample = </a:t>
            </a:r>
            <a:r>
              <a:rPr lang="en-US" b="1" dirty="0" err="1"/>
              <a:t>pd.DataFrame</a:t>
            </a:r>
            <a:r>
              <a:rPr lang="en-US" b="1" dirty="0"/>
              <a:t>(</a:t>
            </a:r>
            <a:r>
              <a:rPr lang="en-US" b="1" dirty="0" err="1"/>
              <a:t>predictions,columns</a:t>
            </a:r>
            <a:r>
              <a:rPr lang="en-US" b="1" dirty="0"/>
              <a:t>=['Predict'])</a:t>
            </a:r>
          </a:p>
          <a:p>
            <a:pPr lvl="1"/>
            <a:r>
              <a:rPr lang="en-US" b="1" dirty="0"/>
              <a:t>sample['Actual']=</a:t>
            </a:r>
            <a:r>
              <a:rPr lang="en-US" b="1" dirty="0" err="1"/>
              <a:t>y_test</a:t>
            </a:r>
            <a:endParaRPr lang="en-US" b="1" dirty="0"/>
          </a:p>
          <a:p>
            <a:pPr lvl="1"/>
            <a:r>
              <a:rPr lang="en-US" b="1" dirty="0" err="1"/>
              <a:t>sample.head</a:t>
            </a:r>
            <a:r>
              <a:rPr lang="en-US" b="1" dirty="0"/>
              <a:t>(10)</a:t>
            </a:r>
            <a:endParaRPr lang="en-IN" b="1" dirty="0"/>
          </a:p>
        </p:txBody>
      </p:sp>
      <p:pic>
        <p:nvPicPr>
          <p:cNvPr id="12290" name="Picture 2">
            <a:extLst>
              <a:ext uri="{FF2B5EF4-FFF2-40B4-BE49-F238E27FC236}">
                <a16:creationId xmlns:a16="http://schemas.microsoft.com/office/drawing/2014/main" id="{8633CA6B-8FDE-7651-C4F3-ACC9C97BC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563" y="2729702"/>
            <a:ext cx="3274874" cy="3919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72646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4C26E2-09AF-C447-BEA1-70188BB263D8}"/>
              </a:ext>
            </a:extLst>
          </p:cNvPr>
          <p:cNvSpPr txBox="1"/>
          <p:nvPr/>
        </p:nvSpPr>
        <p:spPr>
          <a:xfrm>
            <a:off x="105878" y="182880"/>
            <a:ext cx="11704320" cy="378885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As we can see, our model is predicting quite well. It is giving us almost similar scores. </a:t>
            </a:r>
          </a:p>
          <a:p>
            <a:pPr marL="285750" indent="-285750">
              <a:lnSpc>
                <a:spcPct val="150000"/>
              </a:lnSpc>
              <a:buFont typeface="Wingdings" panose="05000000000000000000" pitchFamily="2" charset="2"/>
              <a:buChar char="q"/>
            </a:pPr>
            <a:r>
              <a:rPr lang="en-US" dirty="0"/>
              <a:t>To find out more accurately the difference between actual and predicted scores, performance metrics will show us the error rate using </a:t>
            </a:r>
            <a:r>
              <a:rPr lang="en-US" dirty="0" err="1"/>
              <a:t>mean_absolute_error</a:t>
            </a:r>
            <a:r>
              <a:rPr lang="en-US" dirty="0"/>
              <a:t> and </a:t>
            </a:r>
            <a:r>
              <a:rPr lang="en-US" dirty="0" err="1"/>
              <a:t>mean_squared_error</a:t>
            </a:r>
            <a:r>
              <a:rPr lang="en-US" dirty="0"/>
              <a:t> from </a:t>
            </a:r>
            <a:r>
              <a:rPr lang="en-US" dirty="0" err="1"/>
              <a:t>sklearn.metrics</a:t>
            </a:r>
            <a:r>
              <a:rPr lang="en-US" dirty="0"/>
              <a:t> </a:t>
            </a:r>
          </a:p>
          <a:p>
            <a:pPr marL="285750" indent="-285750">
              <a:lnSpc>
                <a:spcPct val="150000"/>
              </a:lnSpc>
              <a:buFont typeface="Wingdings" panose="05000000000000000000" pitchFamily="2" charset="2"/>
              <a:buChar char="q"/>
            </a:pPr>
            <a:endParaRPr lang="en-US" dirty="0"/>
          </a:p>
          <a:p>
            <a:pPr>
              <a:lnSpc>
                <a:spcPct val="150000"/>
              </a:lnSpc>
            </a:pPr>
            <a:r>
              <a:rPr lang="en-IN" b="1" dirty="0"/>
              <a:t>Performance Metrics:</a:t>
            </a:r>
          </a:p>
          <a:p>
            <a:pPr>
              <a:lnSpc>
                <a:spcPct val="150000"/>
              </a:lnSpc>
            </a:pPr>
            <a:endParaRPr lang="en-IN" dirty="0"/>
          </a:p>
          <a:p>
            <a:pPr>
              <a:lnSpc>
                <a:spcPct val="150000"/>
              </a:lnSpc>
            </a:pPr>
            <a:r>
              <a:rPr lang="en-IN" b="1" dirty="0"/>
              <a:t>from </a:t>
            </a:r>
            <a:r>
              <a:rPr lang="en-IN" b="1" dirty="0" err="1"/>
              <a:t>sklearn.metrics</a:t>
            </a:r>
            <a:r>
              <a:rPr lang="en-IN" b="1" dirty="0"/>
              <a:t> import </a:t>
            </a:r>
            <a:r>
              <a:rPr lang="en-IN" b="1" dirty="0" err="1"/>
              <a:t>mean_absolute_error,mean_squared_error</a:t>
            </a:r>
            <a:endParaRPr lang="en-IN" b="1" dirty="0"/>
          </a:p>
          <a:p>
            <a:pPr>
              <a:lnSpc>
                <a:spcPct val="150000"/>
              </a:lnSpc>
            </a:pPr>
            <a:r>
              <a:rPr lang="en-IN" dirty="0"/>
              <a:t>  </a:t>
            </a:r>
          </a:p>
          <a:p>
            <a:pPr>
              <a:lnSpc>
                <a:spcPct val="150000"/>
              </a:lnSpc>
            </a:pPr>
            <a:r>
              <a:rPr lang="en-IN" dirty="0" err="1"/>
              <a:t>mean_absolute_error</a:t>
            </a:r>
            <a:r>
              <a:rPr lang="en-IN" dirty="0"/>
              <a:t>(</a:t>
            </a:r>
            <a:r>
              <a:rPr lang="en-IN" dirty="0" err="1"/>
              <a:t>y_test,predictions</a:t>
            </a:r>
            <a:r>
              <a:rPr lang="en-IN" dirty="0"/>
              <a:t>)</a:t>
            </a:r>
          </a:p>
        </p:txBody>
      </p:sp>
      <p:pic>
        <p:nvPicPr>
          <p:cNvPr id="13314" name="Picture 2">
            <a:extLst>
              <a:ext uri="{FF2B5EF4-FFF2-40B4-BE49-F238E27FC236}">
                <a16:creationId xmlns:a16="http://schemas.microsoft.com/office/drawing/2014/main" id="{CFEEBFF1-FF08-5092-21AD-079D760D2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073" y="4590600"/>
            <a:ext cx="6563853" cy="8669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63885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CA71A-75B6-C62F-D4ED-83E251F58119}"/>
              </a:ext>
            </a:extLst>
          </p:cNvPr>
          <p:cNvSpPr txBox="1"/>
          <p:nvPr/>
        </p:nvSpPr>
        <p:spPr>
          <a:xfrm>
            <a:off x="125128" y="182880"/>
            <a:ext cx="11858325" cy="1477328"/>
          </a:xfrm>
          <a:prstGeom prst="rect">
            <a:avLst/>
          </a:prstGeom>
          <a:noFill/>
        </p:spPr>
        <p:txBody>
          <a:bodyPr wrap="square" rtlCol="0">
            <a:spAutoFit/>
          </a:bodyPr>
          <a:lstStyle/>
          <a:p>
            <a:endParaRPr lang="en-US" dirty="0"/>
          </a:p>
          <a:p>
            <a:r>
              <a:rPr lang="en-US" dirty="0" err="1"/>
              <a:t>np.sqrt</a:t>
            </a:r>
            <a:r>
              <a:rPr lang="en-US" dirty="0"/>
              <a:t>(</a:t>
            </a:r>
            <a:r>
              <a:rPr lang="en-US" dirty="0" err="1"/>
              <a:t>mean_squared_error</a:t>
            </a:r>
            <a:r>
              <a:rPr lang="en-US" dirty="0"/>
              <a:t>(</a:t>
            </a:r>
            <a:r>
              <a:rPr lang="en-US" dirty="0" err="1"/>
              <a:t>y_test,predictions</a:t>
            </a:r>
            <a:r>
              <a:rPr lang="en-US" dirty="0"/>
              <a:t>))</a:t>
            </a:r>
          </a:p>
          <a:p>
            <a:endParaRPr lang="en-US" dirty="0"/>
          </a:p>
          <a:p>
            <a:endParaRPr lang="en-US" dirty="0"/>
          </a:p>
          <a:p>
            <a:endParaRPr lang="en-IN" dirty="0"/>
          </a:p>
        </p:txBody>
      </p:sp>
      <p:pic>
        <p:nvPicPr>
          <p:cNvPr id="14338" name="Picture 2">
            <a:extLst>
              <a:ext uri="{FF2B5EF4-FFF2-40B4-BE49-F238E27FC236}">
                <a16:creationId xmlns:a16="http://schemas.microsoft.com/office/drawing/2014/main" id="{AC55B002-3D5D-0B45-09EE-92669545E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103" y="1660208"/>
            <a:ext cx="5682374" cy="765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8405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849E70-1632-0F55-F3EF-0F3043863620}"/>
              </a:ext>
            </a:extLst>
          </p:cNvPr>
          <p:cNvSpPr txBox="1"/>
          <p:nvPr/>
        </p:nvSpPr>
        <p:spPr>
          <a:xfrm>
            <a:off x="4331369" y="3044279"/>
            <a:ext cx="4658628"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400" b="1" dirty="0"/>
              <a:t>THE END</a:t>
            </a:r>
          </a:p>
        </p:txBody>
      </p:sp>
    </p:spTree>
    <p:extLst>
      <p:ext uri="{BB962C8B-B14F-4D97-AF65-F5344CB8AC3E}">
        <p14:creationId xmlns:p14="http://schemas.microsoft.com/office/powerpoint/2010/main" val="165204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B897EE-CF20-88C5-6C57-C9B9FCDB5C98}"/>
              </a:ext>
            </a:extLst>
          </p:cNvPr>
          <p:cNvSpPr txBox="1"/>
          <p:nvPr/>
        </p:nvSpPr>
        <p:spPr>
          <a:xfrm>
            <a:off x="105878" y="134754"/>
            <a:ext cx="11906450" cy="461665"/>
          </a:xfrm>
          <a:prstGeom prst="rect">
            <a:avLst/>
          </a:prstGeom>
          <a:noFill/>
        </p:spPr>
        <p:txBody>
          <a:bodyPr wrap="square" rtlCol="0">
            <a:spAutoFit/>
          </a:bodyPr>
          <a:lstStyle/>
          <a:p>
            <a:r>
              <a:rPr lang="en-US" sz="2400" b="1" i="0" dirty="0">
                <a:effectLst/>
              </a:rPr>
              <a:t>Types of Deep Learning Networks</a:t>
            </a:r>
            <a:r>
              <a:rPr lang="en-IN" sz="2400" b="1" i="0" dirty="0">
                <a:effectLst/>
              </a:rPr>
              <a:t>:</a:t>
            </a:r>
            <a:endParaRPr lang="en-US" sz="2400" b="1" i="0" dirty="0">
              <a:effectLst/>
            </a:endParaRPr>
          </a:p>
        </p:txBody>
      </p:sp>
      <p:pic>
        <p:nvPicPr>
          <p:cNvPr id="2050" name="Picture 2" descr="Deep Learning Tutorial">
            <a:extLst>
              <a:ext uri="{FF2B5EF4-FFF2-40B4-BE49-F238E27FC236}">
                <a16:creationId xmlns:a16="http://schemas.microsoft.com/office/drawing/2014/main" id="{C93DAC56-E8AF-C8CB-7617-222E523D2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817" y="1637799"/>
            <a:ext cx="9092365" cy="389672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9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3EE20-7D2F-0F9F-8D91-51606E3BD463}"/>
              </a:ext>
            </a:extLst>
          </p:cNvPr>
          <p:cNvSpPr txBox="1"/>
          <p:nvPr/>
        </p:nvSpPr>
        <p:spPr>
          <a:xfrm>
            <a:off x="86627" y="96253"/>
            <a:ext cx="11935327" cy="6971139"/>
          </a:xfrm>
          <a:prstGeom prst="rect">
            <a:avLst/>
          </a:prstGeom>
          <a:noFill/>
        </p:spPr>
        <p:txBody>
          <a:bodyPr wrap="square" rtlCol="0">
            <a:spAutoFit/>
          </a:bodyPr>
          <a:lstStyle/>
          <a:p>
            <a:pPr algn="just"/>
            <a:r>
              <a:rPr lang="en-US" sz="2400" b="1" i="0" dirty="0">
                <a:effectLst/>
              </a:rPr>
              <a:t>1. Feed Forward Neural Network:</a:t>
            </a:r>
          </a:p>
          <a:p>
            <a:pPr marL="285750" indent="-285750" algn="just">
              <a:lnSpc>
                <a:spcPct val="150000"/>
              </a:lnSpc>
              <a:buFont typeface="Wingdings" panose="05000000000000000000" pitchFamily="2" charset="2"/>
              <a:buChar char="ü"/>
            </a:pPr>
            <a:r>
              <a:rPr lang="en-US" b="0" i="0" dirty="0">
                <a:solidFill>
                  <a:srgbClr val="333333"/>
                </a:solidFill>
                <a:effectLst/>
              </a:rPr>
              <a:t>A feed-forward neural network is none other than an </a:t>
            </a:r>
            <a:r>
              <a:rPr lang="en-US" b="0" i="0" u="none" strike="noStrike" dirty="0">
                <a:solidFill>
                  <a:srgbClr val="008000"/>
                </a:solidFill>
                <a:effectLst/>
                <a:hlinkClick r:id="rId2"/>
              </a:rPr>
              <a:t>Artificial Neural Network</a:t>
            </a:r>
            <a:r>
              <a:rPr lang="en-US" b="0" i="0" dirty="0">
                <a:solidFill>
                  <a:srgbClr val="333333"/>
                </a:solidFill>
                <a:effectLst/>
              </a:rPr>
              <a:t>, which ensures that the nodes do not form a cycle. In this kind of neural network, all the </a:t>
            </a:r>
            <a:r>
              <a:rPr lang="en-US" b="0" i="0" dirty="0" err="1">
                <a:solidFill>
                  <a:srgbClr val="333333"/>
                </a:solidFill>
                <a:effectLst/>
              </a:rPr>
              <a:t>perceptrons</a:t>
            </a:r>
            <a:r>
              <a:rPr lang="en-US" b="0" i="0" dirty="0">
                <a:solidFill>
                  <a:srgbClr val="333333"/>
                </a:solidFill>
                <a:effectLst/>
              </a:rPr>
              <a:t> are organized within layers, such that the input layer takes the input, and the output layer generates the output. Since the hidden layers do not link with the outside world, it is named as hidden layers.</a:t>
            </a:r>
          </a:p>
          <a:p>
            <a:pPr marL="285750" indent="-285750" algn="just">
              <a:lnSpc>
                <a:spcPct val="150000"/>
              </a:lnSpc>
              <a:buFont typeface="Wingdings" panose="05000000000000000000" pitchFamily="2" charset="2"/>
              <a:buChar char="ü"/>
            </a:pPr>
            <a:r>
              <a:rPr lang="en-US" b="0" i="0" dirty="0">
                <a:solidFill>
                  <a:srgbClr val="333333"/>
                </a:solidFill>
                <a:effectLst/>
              </a:rPr>
              <a:t>Each of the </a:t>
            </a:r>
            <a:r>
              <a:rPr lang="en-US" b="0" i="0" dirty="0" err="1">
                <a:solidFill>
                  <a:srgbClr val="333333"/>
                </a:solidFill>
                <a:effectLst/>
              </a:rPr>
              <a:t>perceptrons</a:t>
            </a:r>
            <a:r>
              <a:rPr lang="en-US" b="0" i="0" dirty="0">
                <a:solidFill>
                  <a:srgbClr val="333333"/>
                </a:solidFill>
                <a:effectLst/>
              </a:rPr>
              <a:t> contained in one single layer is associated with each node in the subsequent layer. It can be concluded that all of the nodes are fully connected. It does not contain any visible or invisible connection between the nodes in the same layer. There are no back-loops in the feed-forward network. To minimize the prediction error, the backpropagation algorithm can be used to update the weight values.</a:t>
            </a:r>
          </a:p>
          <a:p>
            <a:pPr algn="just">
              <a:lnSpc>
                <a:spcPct val="150000"/>
              </a:lnSpc>
            </a:pPr>
            <a:r>
              <a:rPr lang="en-US" b="1" i="0" dirty="0">
                <a:solidFill>
                  <a:srgbClr val="333333"/>
                </a:solidFill>
                <a:effectLst/>
              </a:rPr>
              <a:t>Applications:</a:t>
            </a:r>
            <a:endParaRPr lang="en-US" b="0" i="0" dirty="0">
              <a:solidFill>
                <a:srgbClr val="333333"/>
              </a:solidFill>
              <a:effectLst/>
            </a:endParaRPr>
          </a:p>
          <a:p>
            <a:pPr marL="742950" lvl="1" indent="-285750" algn="just">
              <a:lnSpc>
                <a:spcPct val="150000"/>
              </a:lnSpc>
              <a:buFont typeface="Wingdings" panose="05000000000000000000" pitchFamily="2" charset="2"/>
              <a:buChar char="q"/>
            </a:pPr>
            <a:r>
              <a:rPr lang="en-US" b="0" i="0" dirty="0">
                <a:solidFill>
                  <a:srgbClr val="000000"/>
                </a:solidFill>
                <a:effectLst/>
              </a:rPr>
              <a:t>Data Compression</a:t>
            </a:r>
          </a:p>
          <a:p>
            <a:pPr marL="742950" lvl="1" indent="-285750" algn="just">
              <a:lnSpc>
                <a:spcPct val="150000"/>
              </a:lnSpc>
              <a:buFont typeface="Wingdings" panose="05000000000000000000" pitchFamily="2" charset="2"/>
              <a:buChar char="q"/>
            </a:pPr>
            <a:r>
              <a:rPr lang="en-US" b="0" i="0" dirty="0">
                <a:solidFill>
                  <a:srgbClr val="000000"/>
                </a:solidFill>
                <a:effectLst/>
              </a:rPr>
              <a:t>Pattern Recognition</a:t>
            </a:r>
          </a:p>
          <a:p>
            <a:pPr marL="742950" lvl="1" indent="-285750" algn="just">
              <a:lnSpc>
                <a:spcPct val="150000"/>
              </a:lnSpc>
              <a:buFont typeface="Wingdings" panose="05000000000000000000" pitchFamily="2" charset="2"/>
              <a:buChar char="q"/>
            </a:pPr>
            <a:r>
              <a:rPr lang="en-US" b="0" i="0" dirty="0">
                <a:solidFill>
                  <a:srgbClr val="000000"/>
                </a:solidFill>
                <a:effectLst/>
              </a:rPr>
              <a:t>Computer Vision</a:t>
            </a:r>
          </a:p>
          <a:p>
            <a:pPr marL="742950" lvl="1" indent="-285750" algn="just">
              <a:lnSpc>
                <a:spcPct val="150000"/>
              </a:lnSpc>
              <a:buFont typeface="Wingdings" panose="05000000000000000000" pitchFamily="2" charset="2"/>
              <a:buChar char="q"/>
            </a:pPr>
            <a:r>
              <a:rPr lang="en-US" b="0" i="0" dirty="0">
                <a:solidFill>
                  <a:srgbClr val="000000"/>
                </a:solidFill>
                <a:effectLst/>
              </a:rPr>
              <a:t>Sonar Target Recognition</a:t>
            </a:r>
          </a:p>
          <a:p>
            <a:pPr marL="742950" lvl="1" indent="-285750" algn="just">
              <a:lnSpc>
                <a:spcPct val="150000"/>
              </a:lnSpc>
              <a:buFont typeface="Wingdings" panose="05000000000000000000" pitchFamily="2" charset="2"/>
              <a:buChar char="q"/>
            </a:pPr>
            <a:r>
              <a:rPr lang="en-US" b="0" i="0" dirty="0">
                <a:solidFill>
                  <a:srgbClr val="000000"/>
                </a:solidFill>
                <a:effectLst/>
              </a:rPr>
              <a:t>Speech Recognition</a:t>
            </a:r>
          </a:p>
          <a:p>
            <a:pPr marL="742950" lvl="1" indent="-285750" algn="just">
              <a:lnSpc>
                <a:spcPct val="150000"/>
              </a:lnSpc>
              <a:buFont typeface="Wingdings" panose="05000000000000000000" pitchFamily="2" charset="2"/>
              <a:buChar char="q"/>
            </a:pPr>
            <a:r>
              <a:rPr lang="en-US" b="0" i="0" dirty="0">
                <a:solidFill>
                  <a:srgbClr val="000000"/>
                </a:solidFill>
                <a:effectLst/>
              </a:rPr>
              <a:t>Handwritten Characters Recognition</a:t>
            </a:r>
          </a:p>
          <a:p>
            <a:endParaRPr lang="en-IN" dirty="0"/>
          </a:p>
        </p:txBody>
      </p:sp>
    </p:spTree>
    <p:extLst>
      <p:ext uri="{BB962C8B-B14F-4D97-AF65-F5344CB8AC3E}">
        <p14:creationId xmlns:p14="http://schemas.microsoft.com/office/powerpoint/2010/main" val="301937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8AD28-0E8A-3A3E-6062-8E639B479FB0}"/>
              </a:ext>
            </a:extLst>
          </p:cNvPr>
          <p:cNvSpPr txBox="1"/>
          <p:nvPr/>
        </p:nvSpPr>
        <p:spPr>
          <a:xfrm>
            <a:off x="134754" y="105878"/>
            <a:ext cx="11906450" cy="6971139"/>
          </a:xfrm>
          <a:prstGeom prst="rect">
            <a:avLst/>
          </a:prstGeom>
          <a:noFill/>
        </p:spPr>
        <p:txBody>
          <a:bodyPr wrap="square" rtlCol="0">
            <a:spAutoFit/>
          </a:bodyPr>
          <a:lstStyle/>
          <a:p>
            <a:pPr algn="just"/>
            <a:r>
              <a:rPr lang="en-US" sz="2400" b="1" i="0" dirty="0">
                <a:effectLst/>
              </a:rPr>
              <a:t>2. Recurrent Neural Network:</a:t>
            </a:r>
          </a:p>
          <a:p>
            <a:pPr marL="285750" indent="-285750" algn="just">
              <a:lnSpc>
                <a:spcPct val="150000"/>
              </a:lnSpc>
              <a:buFont typeface="Wingdings" panose="05000000000000000000" pitchFamily="2" charset="2"/>
              <a:buChar char="ü"/>
            </a:pPr>
            <a:r>
              <a:rPr lang="en-US" b="0" i="0" u="none" strike="noStrike" dirty="0">
                <a:solidFill>
                  <a:srgbClr val="008000"/>
                </a:solidFill>
                <a:effectLst/>
                <a:hlinkClick r:id="rId2"/>
              </a:rPr>
              <a:t>Recurrent neural networks</a:t>
            </a:r>
            <a:r>
              <a:rPr lang="en-US" b="0" i="0" dirty="0">
                <a:solidFill>
                  <a:srgbClr val="333333"/>
                </a:solidFill>
                <a:effectLst/>
              </a:rPr>
              <a:t> are yet another variation of feed-forward networks. Here each of the neurons present in the hidden layers receives an input with a specific delay in time. The Recurrent neural network mainly accesses the preceding info of existing iterations. For example, to guess the succeeding word in any sentence, one must have knowledge about the words that were previously used. </a:t>
            </a:r>
          </a:p>
          <a:p>
            <a:pPr marL="285750" indent="-285750" algn="just">
              <a:lnSpc>
                <a:spcPct val="150000"/>
              </a:lnSpc>
              <a:buFont typeface="Wingdings" panose="05000000000000000000" pitchFamily="2" charset="2"/>
              <a:buChar char="ü"/>
            </a:pPr>
            <a:r>
              <a:rPr lang="en-US" b="0" i="0" dirty="0">
                <a:solidFill>
                  <a:srgbClr val="333333"/>
                </a:solidFill>
                <a:effectLst/>
              </a:rPr>
              <a:t>It not only processes the inputs but also shares the length as well as weights crossways time. It does not let the size of the model to increase with the increase in the input size. However, the only problem with this recurrent neural network is that it has slow computational speed as well as it does not contemplate any future input for the current state. It has a problem with reminiscing prior information.</a:t>
            </a:r>
          </a:p>
          <a:p>
            <a:pPr algn="just">
              <a:lnSpc>
                <a:spcPct val="150000"/>
              </a:lnSpc>
            </a:pPr>
            <a:endParaRPr lang="en-US" b="0" i="0" dirty="0">
              <a:solidFill>
                <a:srgbClr val="333333"/>
              </a:solidFill>
              <a:effectLst/>
            </a:endParaRPr>
          </a:p>
          <a:p>
            <a:pPr algn="just"/>
            <a:r>
              <a:rPr lang="en-US" b="1" i="0" dirty="0">
                <a:solidFill>
                  <a:srgbClr val="333333"/>
                </a:solidFill>
                <a:effectLst/>
              </a:rPr>
              <a:t>Applications:</a:t>
            </a:r>
            <a:endParaRPr lang="en-US" b="0" i="0" dirty="0">
              <a:solidFill>
                <a:srgbClr val="333333"/>
              </a:solidFill>
              <a:effectLst/>
            </a:endParaRPr>
          </a:p>
          <a:p>
            <a:pPr marL="742950" lvl="1" indent="-285750" algn="just">
              <a:buFont typeface="Wingdings" panose="05000000000000000000" pitchFamily="2" charset="2"/>
              <a:buChar char="q"/>
            </a:pPr>
            <a:r>
              <a:rPr lang="en-US" b="0" i="0" dirty="0">
                <a:solidFill>
                  <a:srgbClr val="000000"/>
                </a:solidFill>
                <a:effectLst/>
              </a:rPr>
              <a:t>Machine Translation</a:t>
            </a:r>
          </a:p>
          <a:p>
            <a:pPr marL="742950" lvl="1" indent="-285750" algn="just">
              <a:buFont typeface="Wingdings" panose="05000000000000000000" pitchFamily="2" charset="2"/>
              <a:buChar char="q"/>
            </a:pPr>
            <a:r>
              <a:rPr lang="en-US" b="0" i="0" dirty="0">
                <a:solidFill>
                  <a:srgbClr val="000000"/>
                </a:solidFill>
                <a:effectLst/>
              </a:rPr>
              <a:t>Robot Control</a:t>
            </a:r>
          </a:p>
          <a:p>
            <a:pPr marL="742950" lvl="1" indent="-285750" algn="just">
              <a:buFont typeface="Wingdings" panose="05000000000000000000" pitchFamily="2" charset="2"/>
              <a:buChar char="q"/>
            </a:pPr>
            <a:r>
              <a:rPr lang="en-US" b="0" i="0" dirty="0">
                <a:solidFill>
                  <a:srgbClr val="000000"/>
                </a:solidFill>
                <a:effectLst/>
              </a:rPr>
              <a:t>Time Series Prediction</a:t>
            </a:r>
          </a:p>
          <a:p>
            <a:pPr marL="742950" lvl="1" indent="-285750" algn="just">
              <a:buFont typeface="Wingdings" panose="05000000000000000000" pitchFamily="2" charset="2"/>
              <a:buChar char="q"/>
            </a:pPr>
            <a:r>
              <a:rPr lang="en-US" b="0" i="0" dirty="0">
                <a:solidFill>
                  <a:srgbClr val="000000"/>
                </a:solidFill>
                <a:effectLst/>
              </a:rPr>
              <a:t>Speech Recognition</a:t>
            </a:r>
          </a:p>
          <a:p>
            <a:pPr marL="742950" lvl="1" indent="-285750" algn="just">
              <a:buFont typeface="Wingdings" panose="05000000000000000000" pitchFamily="2" charset="2"/>
              <a:buChar char="q"/>
            </a:pPr>
            <a:r>
              <a:rPr lang="en-US" b="0" i="0" dirty="0">
                <a:solidFill>
                  <a:srgbClr val="000000"/>
                </a:solidFill>
                <a:effectLst/>
              </a:rPr>
              <a:t>Speech Synthesis</a:t>
            </a:r>
          </a:p>
          <a:p>
            <a:pPr marL="742950" lvl="1" indent="-285750" algn="just">
              <a:buFont typeface="Wingdings" panose="05000000000000000000" pitchFamily="2" charset="2"/>
              <a:buChar char="q"/>
            </a:pPr>
            <a:r>
              <a:rPr lang="en-US" b="0" i="0" dirty="0">
                <a:solidFill>
                  <a:srgbClr val="000000"/>
                </a:solidFill>
                <a:effectLst/>
              </a:rPr>
              <a:t>Time Series Anomaly Detection</a:t>
            </a:r>
          </a:p>
          <a:p>
            <a:pPr marL="742950" lvl="1" indent="-285750" algn="just">
              <a:buFont typeface="Wingdings" panose="05000000000000000000" pitchFamily="2" charset="2"/>
              <a:buChar char="q"/>
            </a:pPr>
            <a:r>
              <a:rPr lang="en-US" b="0" i="0" dirty="0">
                <a:solidFill>
                  <a:srgbClr val="000000"/>
                </a:solidFill>
                <a:effectLst/>
              </a:rPr>
              <a:t>Rhythm Learning</a:t>
            </a:r>
          </a:p>
          <a:p>
            <a:pPr marL="742950" lvl="1" indent="-285750" algn="just">
              <a:buFont typeface="Wingdings" panose="05000000000000000000" pitchFamily="2" charset="2"/>
              <a:buChar char="q"/>
            </a:pPr>
            <a:r>
              <a:rPr lang="en-US" b="0" i="0" dirty="0">
                <a:solidFill>
                  <a:srgbClr val="000000"/>
                </a:solidFill>
                <a:effectLst/>
              </a:rPr>
              <a:t>Music Composition</a:t>
            </a:r>
          </a:p>
          <a:p>
            <a:endParaRPr lang="en-IN" dirty="0"/>
          </a:p>
        </p:txBody>
      </p:sp>
    </p:spTree>
    <p:extLst>
      <p:ext uri="{BB962C8B-B14F-4D97-AF65-F5344CB8AC3E}">
        <p14:creationId xmlns:p14="http://schemas.microsoft.com/office/powerpoint/2010/main" val="120651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1413D-AFE4-94AB-AA1A-5E420F224A35}"/>
              </a:ext>
            </a:extLst>
          </p:cNvPr>
          <p:cNvSpPr txBox="1"/>
          <p:nvPr/>
        </p:nvSpPr>
        <p:spPr>
          <a:xfrm>
            <a:off x="154004" y="154004"/>
            <a:ext cx="11819823" cy="6555641"/>
          </a:xfrm>
          <a:prstGeom prst="rect">
            <a:avLst/>
          </a:prstGeom>
          <a:noFill/>
        </p:spPr>
        <p:txBody>
          <a:bodyPr wrap="square" rtlCol="0">
            <a:spAutoFit/>
          </a:bodyPr>
          <a:lstStyle/>
          <a:p>
            <a:r>
              <a:rPr lang="en-US" sz="2400" b="1" i="0" dirty="0">
                <a:effectLst/>
              </a:rPr>
              <a:t>3. Convolutional Neural Network:</a:t>
            </a:r>
          </a:p>
          <a:p>
            <a:pPr marL="285750" indent="-285750" algn="just">
              <a:lnSpc>
                <a:spcPct val="150000"/>
              </a:lnSpc>
              <a:buFont typeface="Wingdings" panose="05000000000000000000" pitchFamily="2" charset="2"/>
              <a:buChar char="ü"/>
            </a:pPr>
            <a:r>
              <a:rPr lang="en-US" b="0" i="0" u="none" strike="noStrike" dirty="0">
                <a:solidFill>
                  <a:srgbClr val="008000"/>
                </a:solidFill>
                <a:effectLst/>
                <a:hlinkClick r:id="rId2"/>
              </a:rPr>
              <a:t>Convolutional Neural Networks</a:t>
            </a:r>
            <a:r>
              <a:rPr lang="en-US" b="0" i="0" dirty="0">
                <a:solidFill>
                  <a:srgbClr val="333333"/>
                </a:solidFill>
                <a:effectLst/>
              </a:rPr>
              <a:t> are a special kind of neural network mainly used for image classification, clustering of images and object recognition. </a:t>
            </a:r>
          </a:p>
          <a:p>
            <a:pPr marL="285750" indent="-285750" algn="just">
              <a:lnSpc>
                <a:spcPct val="150000"/>
              </a:lnSpc>
              <a:buFont typeface="Wingdings" panose="05000000000000000000" pitchFamily="2" charset="2"/>
              <a:buChar char="ü"/>
            </a:pPr>
            <a:r>
              <a:rPr lang="en-US" b="0" i="0" dirty="0">
                <a:solidFill>
                  <a:srgbClr val="333333"/>
                </a:solidFill>
                <a:effectLst/>
              </a:rPr>
              <a:t>DNNs enable unsupervised construction of hierarchical image representations. </a:t>
            </a:r>
          </a:p>
          <a:p>
            <a:pPr marL="285750" indent="-285750" algn="just">
              <a:lnSpc>
                <a:spcPct val="150000"/>
              </a:lnSpc>
              <a:buFont typeface="Wingdings" panose="05000000000000000000" pitchFamily="2" charset="2"/>
              <a:buChar char="ü"/>
            </a:pPr>
            <a:r>
              <a:rPr lang="en-US" b="0" i="0" dirty="0">
                <a:solidFill>
                  <a:srgbClr val="333333"/>
                </a:solidFill>
                <a:effectLst/>
              </a:rPr>
              <a:t>To achieve the best accuracy, deep convolutional neural networks are preferred more than any other neural network.</a:t>
            </a:r>
          </a:p>
          <a:p>
            <a:pPr>
              <a:lnSpc>
                <a:spcPct val="150000"/>
              </a:lnSpc>
            </a:pPr>
            <a:endParaRPr lang="en-IN" dirty="0"/>
          </a:p>
          <a:p>
            <a:pPr>
              <a:lnSpc>
                <a:spcPct val="150000"/>
              </a:lnSpc>
            </a:pPr>
            <a:r>
              <a:rPr lang="en-IN" b="1" i="0" dirty="0">
                <a:solidFill>
                  <a:srgbClr val="333333"/>
                </a:solidFill>
                <a:effectLst/>
              </a:rPr>
              <a:t>Applications:</a:t>
            </a:r>
          </a:p>
          <a:p>
            <a:pPr marL="742950" lvl="1" indent="-285750" algn="just">
              <a:lnSpc>
                <a:spcPct val="150000"/>
              </a:lnSpc>
              <a:buFont typeface="Wingdings" panose="05000000000000000000" pitchFamily="2" charset="2"/>
              <a:buChar char="q"/>
            </a:pPr>
            <a:r>
              <a:rPr lang="en-US" b="0" i="0" dirty="0">
                <a:solidFill>
                  <a:srgbClr val="000000"/>
                </a:solidFill>
                <a:effectLst/>
              </a:rPr>
              <a:t>Identify Faces, Street Signs, Tumors.</a:t>
            </a:r>
          </a:p>
          <a:p>
            <a:pPr marL="742950" lvl="1" indent="-285750" algn="just">
              <a:lnSpc>
                <a:spcPct val="150000"/>
              </a:lnSpc>
              <a:buFont typeface="Wingdings" panose="05000000000000000000" pitchFamily="2" charset="2"/>
              <a:buChar char="q"/>
            </a:pPr>
            <a:r>
              <a:rPr lang="en-US" b="0" i="0" dirty="0">
                <a:solidFill>
                  <a:srgbClr val="000000"/>
                </a:solidFill>
                <a:effectLst/>
              </a:rPr>
              <a:t>Image Recognition.</a:t>
            </a:r>
          </a:p>
          <a:p>
            <a:pPr marL="742950" lvl="1" indent="-285750" algn="just">
              <a:lnSpc>
                <a:spcPct val="150000"/>
              </a:lnSpc>
              <a:buFont typeface="Wingdings" panose="05000000000000000000" pitchFamily="2" charset="2"/>
              <a:buChar char="q"/>
            </a:pPr>
            <a:r>
              <a:rPr lang="en-US" b="0" i="0" dirty="0">
                <a:solidFill>
                  <a:srgbClr val="000000"/>
                </a:solidFill>
                <a:effectLst/>
              </a:rPr>
              <a:t>Video Analysis.</a:t>
            </a:r>
          </a:p>
          <a:p>
            <a:pPr marL="742950" lvl="1" indent="-285750" algn="just">
              <a:lnSpc>
                <a:spcPct val="150000"/>
              </a:lnSpc>
              <a:buFont typeface="Wingdings" panose="05000000000000000000" pitchFamily="2" charset="2"/>
              <a:buChar char="q"/>
            </a:pPr>
            <a:r>
              <a:rPr lang="en-US" b="0" i="0" dirty="0">
                <a:solidFill>
                  <a:srgbClr val="000000"/>
                </a:solidFill>
                <a:effectLst/>
              </a:rPr>
              <a:t>NLP.</a:t>
            </a:r>
          </a:p>
          <a:p>
            <a:pPr marL="742950" lvl="1" indent="-285750" algn="just">
              <a:lnSpc>
                <a:spcPct val="150000"/>
              </a:lnSpc>
              <a:buFont typeface="Wingdings" panose="05000000000000000000" pitchFamily="2" charset="2"/>
              <a:buChar char="q"/>
            </a:pPr>
            <a:r>
              <a:rPr lang="en-US" b="0" i="0" dirty="0">
                <a:solidFill>
                  <a:srgbClr val="000000"/>
                </a:solidFill>
                <a:effectLst/>
              </a:rPr>
              <a:t>Anomaly Detection.</a:t>
            </a:r>
          </a:p>
          <a:p>
            <a:pPr marL="742950" lvl="1" indent="-285750" algn="just">
              <a:lnSpc>
                <a:spcPct val="150000"/>
              </a:lnSpc>
              <a:buFont typeface="Wingdings" panose="05000000000000000000" pitchFamily="2" charset="2"/>
              <a:buChar char="q"/>
            </a:pPr>
            <a:r>
              <a:rPr lang="en-US" b="0" i="0" dirty="0">
                <a:solidFill>
                  <a:srgbClr val="000000"/>
                </a:solidFill>
                <a:effectLst/>
              </a:rPr>
              <a:t>Drug Discovery.</a:t>
            </a:r>
          </a:p>
          <a:p>
            <a:pPr marL="742950" lvl="1" indent="-285750" algn="just">
              <a:lnSpc>
                <a:spcPct val="150000"/>
              </a:lnSpc>
              <a:buFont typeface="Wingdings" panose="05000000000000000000" pitchFamily="2" charset="2"/>
              <a:buChar char="q"/>
            </a:pPr>
            <a:r>
              <a:rPr lang="en-US" b="0" i="0" dirty="0">
                <a:solidFill>
                  <a:srgbClr val="000000"/>
                </a:solidFill>
                <a:effectLst/>
              </a:rPr>
              <a:t>Checkers Game.</a:t>
            </a:r>
          </a:p>
          <a:p>
            <a:pPr marL="742950" lvl="1" indent="-285750" algn="just">
              <a:lnSpc>
                <a:spcPct val="150000"/>
              </a:lnSpc>
              <a:buFont typeface="Wingdings" panose="05000000000000000000" pitchFamily="2" charset="2"/>
              <a:buChar char="q"/>
            </a:pPr>
            <a:r>
              <a:rPr lang="en-US" b="0" i="0" dirty="0">
                <a:solidFill>
                  <a:srgbClr val="000000"/>
                </a:solidFill>
                <a:effectLst/>
              </a:rPr>
              <a:t>Time Series Forecasting.</a:t>
            </a:r>
          </a:p>
          <a:p>
            <a:endParaRPr lang="en-IN" dirty="0"/>
          </a:p>
        </p:txBody>
      </p:sp>
    </p:spTree>
    <p:extLst>
      <p:ext uri="{BB962C8B-B14F-4D97-AF65-F5344CB8AC3E}">
        <p14:creationId xmlns:p14="http://schemas.microsoft.com/office/powerpoint/2010/main" val="2201860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5379</Words>
  <Application>Microsoft Office PowerPoint</Application>
  <PresentationFormat>Widescreen</PresentationFormat>
  <Paragraphs>368</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inter-bold</vt:lpstr>
      <vt:lpstr>inter-regular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bhuvanesh chellvam</dc:creator>
  <cp:lastModifiedBy>RAKESH KC</cp:lastModifiedBy>
  <cp:revision>68</cp:revision>
  <dcterms:created xsi:type="dcterms:W3CDTF">2023-05-04T12:40:14Z</dcterms:created>
  <dcterms:modified xsi:type="dcterms:W3CDTF">2023-05-20T10:51:10Z</dcterms:modified>
</cp:coreProperties>
</file>