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02"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50" r:id="rId78"/>
    <p:sldId id="335" r:id="rId79"/>
    <p:sldId id="336" r:id="rId80"/>
    <p:sldId id="303"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2" r:id="rId103"/>
    <p:sldId id="373" r:id="rId104"/>
    <p:sldId id="374" r:id="rId105"/>
    <p:sldId id="375" r:id="rId106"/>
    <p:sldId id="376" r:id="rId107"/>
    <p:sldId id="377" r:id="rId108"/>
    <p:sldId id="378" r:id="rId109"/>
    <p:sldId id="379" r:id="rId110"/>
    <p:sldId id="380" r:id="rId111"/>
    <p:sldId id="382" r:id="rId112"/>
    <p:sldId id="383" r:id="rId113"/>
    <p:sldId id="384" r:id="rId114"/>
    <p:sldId id="385" r:id="rId115"/>
    <p:sldId id="386" r:id="rId116"/>
    <p:sldId id="387" r:id="rId117"/>
    <p:sldId id="388" r:id="rId118"/>
    <p:sldId id="389" r:id="rId119"/>
    <p:sldId id="390" r:id="rId120"/>
    <p:sldId id="391" r:id="rId121"/>
    <p:sldId id="392" r:id="rId122"/>
    <p:sldId id="393" r:id="rId123"/>
    <p:sldId id="381" r:id="rId124"/>
    <p:sldId id="394" r:id="rId125"/>
    <p:sldId id="395" r:id="rId126"/>
    <p:sldId id="396" r:id="rId127"/>
    <p:sldId id="397" r:id="rId128"/>
    <p:sldId id="398" r:id="rId129"/>
    <p:sldId id="399" r:id="rId130"/>
    <p:sldId id="400" r:id="rId131"/>
    <p:sldId id="401" r:id="rId132"/>
    <p:sldId id="402"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18" r:id="rId149"/>
    <p:sldId id="419" r:id="rId150"/>
    <p:sldId id="420" r:id="rId151"/>
    <p:sldId id="421" r:id="rId152"/>
    <p:sldId id="424" r:id="rId153"/>
    <p:sldId id="425" r:id="rId154"/>
    <p:sldId id="426" r:id="rId155"/>
    <p:sldId id="427" r:id="rId156"/>
    <p:sldId id="428" r:id="rId157"/>
    <p:sldId id="429" r:id="rId158"/>
    <p:sldId id="422" r:id="rId159"/>
    <p:sldId id="423" r:id="rId160"/>
    <p:sldId id="430" r:id="rId161"/>
    <p:sldId id="431" r:id="rId162"/>
    <p:sldId id="432" r:id="rId163"/>
    <p:sldId id="433" r:id="rId164"/>
    <p:sldId id="434" r:id="rId165"/>
    <p:sldId id="435" r:id="rId166"/>
    <p:sldId id="436" r:id="rId167"/>
    <p:sldId id="437" r:id="rId168"/>
    <p:sldId id="438" r:id="rId169"/>
    <p:sldId id="439" r:id="rId170"/>
    <p:sldId id="440" r:id="rId171"/>
    <p:sldId id="441" r:id="rId172"/>
    <p:sldId id="442" r:id="rId173"/>
    <p:sldId id="443" r:id="rId174"/>
    <p:sldId id="444" r:id="rId175"/>
    <p:sldId id="445" r:id="rId176"/>
    <p:sldId id="446" r:id="rId177"/>
    <p:sldId id="447" r:id="rId178"/>
    <p:sldId id="448" r:id="rId179"/>
    <p:sldId id="449" r:id="rId180"/>
    <p:sldId id="450" r:id="rId181"/>
    <p:sldId id="451" r:id="rId182"/>
    <p:sldId id="452" r:id="rId183"/>
    <p:sldId id="453" r:id="rId184"/>
    <p:sldId id="454" r:id="rId185"/>
    <p:sldId id="455" r:id="rId186"/>
    <p:sldId id="456" r:id="rId187"/>
    <p:sldId id="457" r:id="rId188"/>
    <p:sldId id="458" r:id="rId189"/>
    <p:sldId id="459" r:id="rId190"/>
    <p:sldId id="461" r:id="rId191"/>
    <p:sldId id="460" r:id="rId192"/>
    <p:sldId id="462" r:id="rId193"/>
    <p:sldId id="463" r:id="rId194"/>
    <p:sldId id="464" r:id="rId195"/>
    <p:sldId id="465" r:id="rId196"/>
    <p:sldId id="466" r:id="rId197"/>
    <p:sldId id="467" r:id="rId198"/>
    <p:sldId id="468" r:id="rId199"/>
    <p:sldId id="469" r:id="rId200"/>
    <p:sldId id="470" r:id="rId201"/>
    <p:sldId id="471" r:id="rId202"/>
    <p:sldId id="473" r:id="rId203"/>
    <p:sldId id="472" r:id="rId204"/>
    <p:sldId id="474" r:id="rId205"/>
    <p:sldId id="475" r:id="rId206"/>
    <p:sldId id="476" r:id="rId207"/>
    <p:sldId id="479" r:id="rId208"/>
    <p:sldId id="480" r:id="rId209"/>
    <p:sldId id="481" r:id="rId210"/>
    <p:sldId id="482" r:id="rId211"/>
    <p:sldId id="483" r:id="rId212"/>
    <p:sldId id="484" r:id="rId213"/>
    <p:sldId id="485" r:id="rId214"/>
    <p:sldId id="486" r:id="rId215"/>
    <p:sldId id="487" r:id="rId216"/>
    <p:sldId id="488" r:id="rId217"/>
    <p:sldId id="489" r:id="rId218"/>
    <p:sldId id="491" r:id="rId219"/>
    <p:sldId id="490" r:id="rId220"/>
    <p:sldId id="477" r:id="rId221"/>
    <p:sldId id="478" r:id="rId222"/>
    <p:sldId id="493" r:id="rId223"/>
    <p:sldId id="492" r:id="rId2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7C843A-8B4B-443D-91D9-09D35565C3D7}">
          <p14:sldIdLst>
            <p14:sldId id="256"/>
            <p14:sldId id="257"/>
            <p14:sldId id="260"/>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4"/>
            <p14:sldId id="305"/>
            <p14:sldId id="306"/>
            <p14:sldId id="307"/>
            <p14:sldId id="309"/>
            <p14:sldId id="310"/>
            <p14:sldId id="311"/>
            <p14:sldId id="312"/>
            <p14:sldId id="313"/>
            <p14:sldId id="314"/>
            <p14:sldId id="315"/>
            <p14:sldId id="316"/>
            <p14:sldId id="317"/>
            <p14:sldId id="318"/>
            <p14:sldId id="319"/>
            <p14:sldId id="320"/>
            <p14:sldId id="321"/>
            <p14:sldId id="302"/>
            <p14:sldId id="322"/>
            <p14:sldId id="323"/>
            <p14:sldId id="324"/>
            <p14:sldId id="325"/>
            <p14:sldId id="326"/>
            <p14:sldId id="327"/>
            <p14:sldId id="328"/>
            <p14:sldId id="329"/>
            <p14:sldId id="330"/>
            <p14:sldId id="331"/>
            <p14:sldId id="332"/>
            <p14:sldId id="333"/>
            <p14:sldId id="350"/>
            <p14:sldId id="335"/>
            <p14:sldId id="336"/>
            <p14:sldId id="303"/>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2"/>
            <p14:sldId id="383"/>
            <p14:sldId id="384"/>
            <p14:sldId id="385"/>
            <p14:sldId id="386"/>
            <p14:sldId id="387"/>
            <p14:sldId id="388"/>
            <p14:sldId id="389"/>
            <p14:sldId id="390"/>
            <p14:sldId id="391"/>
            <p14:sldId id="392"/>
            <p14:sldId id="393"/>
            <p14:sldId id="381"/>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4"/>
            <p14:sldId id="425"/>
            <p14:sldId id="426"/>
            <p14:sldId id="427"/>
            <p14:sldId id="428"/>
            <p14:sldId id="429"/>
            <p14:sldId id="422"/>
            <p14:sldId id="423"/>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1"/>
            <p14:sldId id="460"/>
            <p14:sldId id="462"/>
            <p14:sldId id="463"/>
            <p14:sldId id="464"/>
            <p14:sldId id="465"/>
            <p14:sldId id="466"/>
            <p14:sldId id="467"/>
            <p14:sldId id="468"/>
            <p14:sldId id="469"/>
            <p14:sldId id="470"/>
            <p14:sldId id="471"/>
            <p14:sldId id="473"/>
            <p14:sldId id="472"/>
            <p14:sldId id="474"/>
            <p14:sldId id="475"/>
            <p14:sldId id="476"/>
            <p14:sldId id="479"/>
            <p14:sldId id="480"/>
            <p14:sldId id="481"/>
            <p14:sldId id="482"/>
            <p14:sldId id="483"/>
            <p14:sldId id="484"/>
            <p14:sldId id="485"/>
            <p14:sldId id="486"/>
            <p14:sldId id="487"/>
            <p14:sldId id="488"/>
            <p14:sldId id="489"/>
            <p14:sldId id="491"/>
            <p14:sldId id="490"/>
            <p14:sldId id="477"/>
            <p14:sldId id="478"/>
            <p14:sldId id="493"/>
            <p14:sldId id="4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microsoft.com/office/2016/11/relationships/changesInfo" Target="changesInfos/changesInfo1.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ESH KC" userId="df5499a37cae8259" providerId="LiveId" clId="{6A86A2CD-7054-4F03-892E-AA236D6DB4F1}"/>
    <pc:docChg chg="modSld modMainMaster">
      <pc:chgData name="RAKESH KC" userId="df5499a37cae8259" providerId="LiveId" clId="{6A86A2CD-7054-4F03-892E-AA236D6DB4F1}" dt="2023-05-20T10:52:59.559" v="3"/>
      <pc:docMkLst>
        <pc:docMk/>
      </pc:docMkLst>
      <pc:sldChg chg="setBg">
        <pc:chgData name="RAKESH KC" userId="df5499a37cae8259" providerId="LiveId" clId="{6A86A2CD-7054-4F03-892E-AA236D6DB4F1}" dt="2023-05-20T10:52:59.559" v="3"/>
        <pc:sldMkLst>
          <pc:docMk/>
          <pc:sldMk cId="497580127" sldId="256"/>
        </pc:sldMkLst>
      </pc:sldChg>
      <pc:sldMasterChg chg="setBg modSldLayout">
        <pc:chgData name="RAKESH KC" userId="df5499a37cae8259" providerId="LiveId" clId="{6A86A2CD-7054-4F03-892E-AA236D6DB4F1}" dt="2023-05-20T10:52:59.559" v="3"/>
        <pc:sldMasterMkLst>
          <pc:docMk/>
          <pc:sldMasterMk cId="1927145838" sldId="2147483648"/>
        </pc:sldMasterMkLst>
        <pc:sldLayoutChg chg="setBg">
          <pc:chgData name="RAKESH KC" userId="df5499a37cae8259" providerId="LiveId" clId="{6A86A2CD-7054-4F03-892E-AA236D6DB4F1}" dt="2023-05-20T10:52:59.559" v="3"/>
          <pc:sldLayoutMkLst>
            <pc:docMk/>
            <pc:sldMasterMk cId="1927145838" sldId="2147483648"/>
            <pc:sldLayoutMk cId="2345091224" sldId="2147483649"/>
          </pc:sldLayoutMkLst>
        </pc:sldLayoutChg>
        <pc:sldLayoutChg chg="setBg">
          <pc:chgData name="RAKESH KC" userId="df5499a37cae8259" providerId="LiveId" clId="{6A86A2CD-7054-4F03-892E-AA236D6DB4F1}" dt="2023-05-20T10:52:59.559" v="3"/>
          <pc:sldLayoutMkLst>
            <pc:docMk/>
            <pc:sldMasterMk cId="1927145838" sldId="2147483648"/>
            <pc:sldLayoutMk cId="312548450" sldId="2147483650"/>
          </pc:sldLayoutMkLst>
        </pc:sldLayoutChg>
        <pc:sldLayoutChg chg="setBg">
          <pc:chgData name="RAKESH KC" userId="df5499a37cae8259" providerId="LiveId" clId="{6A86A2CD-7054-4F03-892E-AA236D6DB4F1}" dt="2023-05-20T10:52:59.559" v="3"/>
          <pc:sldLayoutMkLst>
            <pc:docMk/>
            <pc:sldMasterMk cId="1927145838" sldId="2147483648"/>
            <pc:sldLayoutMk cId="1741279167" sldId="2147483651"/>
          </pc:sldLayoutMkLst>
        </pc:sldLayoutChg>
        <pc:sldLayoutChg chg="setBg">
          <pc:chgData name="RAKESH KC" userId="df5499a37cae8259" providerId="LiveId" clId="{6A86A2CD-7054-4F03-892E-AA236D6DB4F1}" dt="2023-05-20T10:52:59.559" v="3"/>
          <pc:sldLayoutMkLst>
            <pc:docMk/>
            <pc:sldMasterMk cId="1927145838" sldId="2147483648"/>
            <pc:sldLayoutMk cId="2749820291" sldId="2147483652"/>
          </pc:sldLayoutMkLst>
        </pc:sldLayoutChg>
        <pc:sldLayoutChg chg="setBg">
          <pc:chgData name="RAKESH KC" userId="df5499a37cae8259" providerId="LiveId" clId="{6A86A2CD-7054-4F03-892E-AA236D6DB4F1}" dt="2023-05-20T10:52:59.559" v="3"/>
          <pc:sldLayoutMkLst>
            <pc:docMk/>
            <pc:sldMasterMk cId="1927145838" sldId="2147483648"/>
            <pc:sldLayoutMk cId="1638739083" sldId="2147483653"/>
          </pc:sldLayoutMkLst>
        </pc:sldLayoutChg>
        <pc:sldLayoutChg chg="setBg">
          <pc:chgData name="RAKESH KC" userId="df5499a37cae8259" providerId="LiveId" clId="{6A86A2CD-7054-4F03-892E-AA236D6DB4F1}" dt="2023-05-20T10:52:59.559" v="3"/>
          <pc:sldLayoutMkLst>
            <pc:docMk/>
            <pc:sldMasterMk cId="1927145838" sldId="2147483648"/>
            <pc:sldLayoutMk cId="3249279487" sldId="2147483654"/>
          </pc:sldLayoutMkLst>
        </pc:sldLayoutChg>
        <pc:sldLayoutChg chg="setBg">
          <pc:chgData name="RAKESH KC" userId="df5499a37cae8259" providerId="LiveId" clId="{6A86A2CD-7054-4F03-892E-AA236D6DB4F1}" dt="2023-05-20T10:52:59.559" v="3"/>
          <pc:sldLayoutMkLst>
            <pc:docMk/>
            <pc:sldMasterMk cId="1927145838" sldId="2147483648"/>
            <pc:sldLayoutMk cId="2510225777" sldId="2147483655"/>
          </pc:sldLayoutMkLst>
        </pc:sldLayoutChg>
        <pc:sldLayoutChg chg="setBg">
          <pc:chgData name="RAKESH KC" userId="df5499a37cae8259" providerId="LiveId" clId="{6A86A2CD-7054-4F03-892E-AA236D6DB4F1}" dt="2023-05-20T10:52:59.559" v="3"/>
          <pc:sldLayoutMkLst>
            <pc:docMk/>
            <pc:sldMasterMk cId="1927145838" sldId="2147483648"/>
            <pc:sldLayoutMk cId="1172917511" sldId="2147483656"/>
          </pc:sldLayoutMkLst>
        </pc:sldLayoutChg>
        <pc:sldLayoutChg chg="setBg">
          <pc:chgData name="RAKESH KC" userId="df5499a37cae8259" providerId="LiveId" clId="{6A86A2CD-7054-4F03-892E-AA236D6DB4F1}" dt="2023-05-20T10:52:59.559" v="3"/>
          <pc:sldLayoutMkLst>
            <pc:docMk/>
            <pc:sldMasterMk cId="1927145838" sldId="2147483648"/>
            <pc:sldLayoutMk cId="3725905226" sldId="2147483657"/>
          </pc:sldLayoutMkLst>
        </pc:sldLayoutChg>
        <pc:sldLayoutChg chg="setBg">
          <pc:chgData name="RAKESH KC" userId="df5499a37cae8259" providerId="LiveId" clId="{6A86A2CD-7054-4F03-892E-AA236D6DB4F1}" dt="2023-05-20T10:52:59.559" v="3"/>
          <pc:sldLayoutMkLst>
            <pc:docMk/>
            <pc:sldMasterMk cId="1927145838" sldId="2147483648"/>
            <pc:sldLayoutMk cId="2127272482" sldId="2147483658"/>
          </pc:sldLayoutMkLst>
        </pc:sldLayoutChg>
        <pc:sldLayoutChg chg="setBg">
          <pc:chgData name="RAKESH KC" userId="df5499a37cae8259" providerId="LiveId" clId="{6A86A2CD-7054-4F03-892E-AA236D6DB4F1}" dt="2023-05-20T10:52:59.559" v="3"/>
          <pc:sldLayoutMkLst>
            <pc:docMk/>
            <pc:sldMasterMk cId="1927145838" sldId="2147483648"/>
            <pc:sldLayoutMk cId="1427869204"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0663A-BEAC-4CA8-830F-978B579A7B4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6907C278-B313-482F-86F5-7F50DB324B2D}">
      <dgm:prSet/>
      <dgm:spPr/>
      <dgm:t>
        <a:bodyPr/>
        <a:lstStyle/>
        <a:p>
          <a:r>
            <a:rPr lang="en-IN"/>
            <a:t>SUPERVISED LEARNING</a:t>
          </a:r>
          <a:br>
            <a:rPr lang="en-IN"/>
          </a:br>
          <a:br>
            <a:rPr lang="en-IN"/>
          </a:br>
          <a:r>
            <a:rPr lang="en-IN"/>
            <a:t>LINEAR REGRESSION </a:t>
          </a:r>
        </a:p>
      </dgm:t>
    </dgm:pt>
    <dgm:pt modelId="{86019B49-0EBD-4B2B-9871-3CE33BD1216A}" type="parTrans" cxnId="{DB47CED7-51CE-4612-A9BE-F033D23C4789}">
      <dgm:prSet/>
      <dgm:spPr/>
      <dgm:t>
        <a:bodyPr/>
        <a:lstStyle/>
        <a:p>
          <a:endParaRPr lang="en-IN"/>
        </a:p>
      </dgm:t>
    </dgm:pt>
    <dgm:pt modelId="{1390D3D8-44C9-4930-9CC0-492A30DF6C37}" type="sibTrans" cxnId="{DB47CED7-51CE-4612-A9BE-F033D23C4789}">
      <dgm:prSet/>
      <dgm:spPr/>
      <dgm:t>
        <a:bodyPr/>
        <a:lstStyle/>
        <a:p>
          <a:endParaRPr lang="en-IN"/>
        </a:p>
      </dgm:t>
    </dgm:pt>
    <dgm:pt modelId="{49EA16A0-26FB-4021-880C-5CE2A3D5E2F1}" type="pres">
      <dgm:prSet presAssocID="{A7F0663A-BEAC-4CA8-830F-978B579A7B48}" presName="Name0" presStyleCnt="0">
        <dgm:presLayoutVars>
          <dgm:dir/>
          <dgm:animLvl val="lvl"/>
          <dgm:resizeHandles val="exact"/>
        </dgm:presLayoutVars>
      </dgm:prSet>
      <dgm:spPr/>
    </dgm:pt>
    <dgm:pt modelId="{4EED06A2-5AFC-48D7-9F3E-D8A65ADE174B}" type="pres">
      <dgm:prSet presAssocID="{6907C278-B313-482F-86F5-7F50DB324B2D}" presName="linNode" presStyleCnt="0"/>
      <dgm:spPr/>
    </dgm:pt>
    <dgm:pt modelId="{8157FC8A-1CFB-4846-AA78-0ECADD153BAE}" type="pres">
      <dgm:prSet presAssocID="{6907C278-B313-482F-86F5-7F50DB324B2D}" presName="parentText" presStyleLbl="node1" presStyleIdx="0" presStyleCnt="1" custScaleX="152437" custLinFactNeighborX="0" custLinFactNeighborY="74580">
        <dgm:presLayoutVars>
          <dgm:chMax val="1"/>
          <dgm:bulletEnabled val="1"/>
        </dgm:presLayoutVars>
      </dgm:prSet>
      <dgm:spPr/>
    </dgm:pt>
  </dgm:ptLst>
  <dgm:cxnLst>
    <dgm:cxn modelId="{DB47CED7-51CE-4612-A9BE-F033D23C4789}" srcId="{A7F0663A-BEAC-4CA8-830F-978B579A7B48}" destId="{6907C278-B313-482F-86F5-7F50DB324B2D}" srcOrd="0" destOrd="0" parTransId="{86019B49-0EBD-4B2B-9871-3CE33BD1216A}" sibTransId="{1390D3D8-44C9-4930-9CC0-492A30DF6C37}"/>
    <dgm:cxn modelId="{0B12BDE9-CAC8-4ACC-B2C1-BEB242D5935B}" type="presOf" srcId="{A7F0663A-BEAC-4CA8-830F-978B579A7B48}" destId="{49EA16A0-26FB-4021-880C-5CE2A3D5E2F1}" srcOrd="0" destOrd="0" presId="urn:microsoft.com/office/officeart/2005/8/layout/vList5"/>
    <dgm:cxn modelId="{E77177F2-B6E0-400D-BF02-F3F8641ED12A}" type="presOf" srcId="{6907C278-B313-482F-86F5-7F50DB324B2D}" destId="{8157FC8A-1CFB-4846-AA78-0ECADD153BAE}" srcOrd="0" destOrd="0" presId="urn:microsoft.com/office/officeart/2005/8/layout/vList5"/>
    <dgm:cxn modelId="{88C3CBA3-5E20-4B2F-8480-9788448E9516}" type="presParOf" srcId="{49EA16A0-26FB-4021-880C-5CE2A3D5E2F1}" destId="{4EED06A2-5AFC-48D7-9F3E-D8A65ADE174B}" srcOrd="0" destOrd="0" presId="urn:microsoft.com/office/officeart/2005/8/layout/vList5"/>
    <dgm:cxn modelId="{82C26BDA-DFA3-4A58-8D6D-B5A078C0EFD9}" type="presParOf" srcId="{4EED06A2-5AFC-48D7-9F3E-D8A65ADE174B}" destId="{8157FC8A-1CFB-4846-AA78-0ECADD153BA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81B035-3572-4EB7-B3CA-E5A8820E1FF4}" type="doc">
      <dgm:prSet loTypeId="urn:microsoft.com/office/officeart/2005/8/layout/vList2" loCatId="list" qsTypeId="urn:microsoft.com/office/officeart/2005/8/quickstyle/3d4" qsCatId="3D" csTypeId="urn:microsoft.com/office/officeart/2005/8/colors/accent0_2" csCatId="mainScheme"/>
      <dgm:spPr/>
      <dgm:t>
        <a:bodyPr/>
        <a:lstStyle/>
        <a:p>
          <a:endParaRPr lang="en-IN"/>
        </a:p>
      </dgm:t>
    </dgm:pt>
    <dgm:pt modelId="{5A86DD41-AB70-4DCD-939B-174291632667}">
      <dgm:prSet custT="1"/>
      <dgm:spPr/>
      <dgm:t>
        <a:bodyPr/>
        <a:lstStyle/>
        <a:p>
          <a:r>
            <a:rPr lang="en-IN" sz="3600" b="1" i="0" dirty="0"/>
            <a:t>Linear Classifier:</a:t>
          </a:r>
          <a:endParaRPr lang="en-IN" sz="3600" dirty="0"/>
        </a:p>
      </dgm:t>
    </dgm:pt>
    <dgm:pt modelId="{44F461D4-4B58-4700-BE33-0F00F1C4B819}" type="parTrans" cxnId="{286E4892-570C-462B-A5D6-9CB2594C247F}">
      <dgm:prSet/>
      <dgm:spPr/>
      <dgm:t>
        <a:bodyPr/>
        <a:lstStyle/>
        <a:p>
          <a:endParaRPr lang="en-IN"/>
        </a:p>
      </dgm:t>
    </dgm:pt>
    <dgm:pt modelId="{EDED9649-02DF-48ED-81F8-F64E79323F1C}" type="sibTrans" cxnId="{286E4892-570C-462B-A5D6-9CB2594C247F}">
      <dgm:prSet/>
      <dgm:spPr/>
      <dgm:t>
        <a:bodyPr/>
        <a:lstStyle/>
        <a:p>
          <a:endParaRPr lang="en-IN"/>
        </a:p>
      </dgm:t>
    </dgm:pt>
    <dgm:pt modelId="{E90CFB39-7D29-4A6A-B162-EC773EF1771C}">
      <dgm:prSet/>
      <dgm:spPr/>
      <dgm:t>
        <a:bodyPr/>
        <a:lstStyle/>
        <a:p>
          <a:r>
            <a:rPr lang="en-IN" b="0" i="0"/>
            <a:t>As we can see from the graph, the classifier is a Straight line or linear in nature as we have used the Linear model for Logistic Regression. In further topics, we will learn for non-linear Classifiers.</a:t>
          </a:r>
          <a:endParaRPr lang="en-IN"/>
        </a:p>
      </dgm:t>
    </dgm:pt>
    <dgm:pt modelId="{DF0F45C4-06E9-4B9F-8A51-92F5BCC0AF62}" type="parTrans" cxnId="{17BB3926-C987-48CA-B221-9FBB710AAB93}">
      <dgm:prSet/>
      <dgm:spPr/>
      <dgm:t>
        <a:bodyPr/>
        <a:lstStyle/>
        <a:p>
          <a:endParaRPr lang="en-IN"/>
        </a:p>
      </dgm:t>
    </dgm:pt>
    <dgm:pt modelId="{845FE14C-AD8E-40C9-967C-8188BA0A372F}" type="sibTrans" cxnId="{17BB3926-C987-48CA-B221-9FBB710AAB93}">
      <dgm:prSet/>
      <dgm:spPr/>
      <dgm:t>
        <a:bodyPr/>
        <a:lstStyle/>
        <a:p>
          <a:endParaRPr lang="en-IN"/>
        </a:p>
      </dgm:t>
    </dgm:pt>
    <dgm:pt modelId="{BB734D92-C0BE-4B38-9738-F66B34AAF336}">
      <dgm:prSet custT="1"/>
      <dgm:spPr/>
      <dgm:t>
        <a:bodyPr/>
        <a:lstStyle/>
        <a:p>
          <a:r>
            <a:rPr lang="en-IN" sz="3200" b="1" i="0" dirty="0"/>
            <a:t>Visualizing the test set result:</a:t>
          </a:r>
          <a:endParaRPr lang="en-IN" sz="3200" dirty="0"/>
        </a:p>
      </dgm:t>
    </dgm:pt>
    <dgm:pt modelId="{81D28DA5-C835-4A7E-9666-8165E699E99D}" type="parTrans" cxnId="{B64CBD59-9EAB-4DFB-88A5-85FF64E42C12}">
      <dgm:prSet/>
      <dgm:spPr/>
      <dgm:t>
        <a:bodyPr/>
        <a:lstStyle/>
        <a:p>
          <a:endParaRPr lang="en-IN"/>
        </a:p>
      </dgm:t>
    </dgm:pt>
    <dgm:pt modelId="{E437CDC8-019B-4EA4-A5C5-F72294A562B1}" type="sibTrans" cxnId="{B64CBD59-9EAB-4DFB-88A5-85FF64E42C12}">
      <dgm:prSet/>
      <dgm:spPr/>
      <dgm:t>
        <a:bodyPr/>
        <a:lstStyle/>
        <a:p>
          <a:endParaRPr lang="en-IN"/>
        </a:p>
      </dgm:t>
    </dgm:pt>
    <dgm:pt modelId="{B9A1B2CD-77DF-4D09-A1D9-B2A22C8C76CA}">
      <dgm:prSet/>
      <dgm:spPr/>
      <dgm:t>
        <a:bodyPr/>
        <a:lstStyle/>
        <a:p>
          <a:r>
            <a:rPr lang="en-IN" b="0" i="0" dirty="0"/>
            <a:t>Our model is well trained using the training dataset. Now, we will visualize the result for new observations (Test set). The code for the test set will remain same as above except that here we will use </a:t>
          </a:r>
          <a:r>
            <a:rPr lang="en-IN" b="1" i="0" dirty="0" err="1"/>
            <a:t>x_test</a:t>
          </a:r>
          <a:r>
            <a:rPr lang="en-IN" b="1" i="0" dirty="0"/>
            <a:t> and </a:t>
          </a:r>
          <a:r>
            <a:rPr lang="en-IN" b="1" i="0" dirty="0" err="1"/>
            <a:t>y_test</a:t>
          </a:r>
          <a:r>
            <a:rPr lang="en-IN" b="0" i="0" dirty="0"/>
            <a:t> instead of </a:t>
          </a:r>
          <a:r>
            <a:rPr lang="en-IN" b="1" i="0" dirty="0" err="1"/>
            <a:t>x_train</a:t>
          </a:r>
          <a:r>
            <a:rPr lang="en-IN" b="1" i="0" dirty="0"/>
            <a:t> and </a:t>
          </a:r>
          <a:r>
            <a:rPr lang="en-IN" b="1" i="0" dirty="0" err="1"/>
            <a:t>y_train</a:t>
          </a:r>
          <a:r>
            <a:rPr lang="en-IN" b="0" i="0" dirty="0"/>
            <a:t>. Below is the code for it:</a:t>
          </a:r>
          <a:endParaRPr lang="en-IN" dirty="0"/>
        </a:p>
      </dgm:t>
    </dgm:pt>
    <dgm:pt modelId="{37E5B194-78F6-4D10-A861-2619DB3136F1}" type="parTrans" cxnId="{FD686DB8-C553-4620-82A3-D459588C323E}">
      <dgm:prSet/>
      <dgm:spPr/>
      <dgm:t>
        <a:bodyPr/>
        <a:lstStyle/>
        <a:p>
          <a:endParaRPr lang="en-IN"/>
        </a:p>
      </dgm:t>
    </dgm:pt>
    <dgm:pt modelId="{E083927D-6E6C-44B5-8C66-C027AB4044C9}" type="sibTrans" cxnId="{FD686DB8-C553-4620-82A3-D459588C323E}">
      <dgm:prSet/>
      <dgm:spPr/>
      <dgm:t>
        <a:bodyPr/>
        <a:lstStyle/>
        <a:p>
          <a:endParaRPr lang="en-IN"/>
        </a:p>
      </dgm:t>
    </dgm:pt>
    <dgm:pt modelId="{92B75487-0266-4B8F-84CB-9CEA305F50D7}" type="pres">
      <dgm:prSet presAssocID="{DB81B035-3572-4EB7-B3CA-E5A8820E1FF4}" presName="linear" presStyleCnt="0">
        <dgm:presLayoutVars>
          <dgm:animLvl val="lvl"/>
          <dgm:resizeHandles val="exact"/>
        </dgm:presLayoutVars>
      </dgm:prSet>
      <dgm:spPr/>
    </dgm:pt>
    <dgm:pt modelId="{61432C13-5758-44F8-BAEF-C5600E3E281C}" type="pres">
      <dgm:prSet presAssocID="{5A86DD41-AB70-4DCD-939B-174291632667}" presName="parentText" presStyleLbl="node1" presStyleIdx="0" presStyleCnt="4" custLinFactY="-28754" custLinFactNeighborX="-174" custLinFactNeighborY="-100000">
        <dgm:presLayoutVars>
          <dgm:chMax val="0"/>
          <dgm:bulletEnabled val="1"/>
        </dgm:presLayoutVars>
      </dgm:prSet>
      <dgm:spPr/>
    </dgm:pt>
    <dgm:pt modelId="{C01DDE83-D0C3-4D3A-9167-55D8089D4040}" type="pres">
      <dgm:prSet presAssocID="{EDED9649-02DF-48ED-81F8-F64E79323F1C}" presName="spacer" presStyleCnt="0"/>
      <dgm:spPr/>
    </dgm:pt>
    <dgm:pt modelId="{8370C744-C057-49F4-A78B-B4FABD9470A1}" type="pres">
      <dgm:prSet presAssocID="{E90CFB39-7D29-4A6A-B162-EC773EF1771C}" presName="parentText" presStyleLbl="node1" presStyleIdx="1" presStyleCnt="4" custLinFactY="-27310" custLinFactNeighborX="-174" custLinFactNeighborY="-100000">
        <dgm:presLayoutVars>
          <dgm:chMax val="0"/>
          <dgm:bulletEnabled val="1"/>
        </dgm:presLayoutVars>
      </dgm:prSet>
      <dgm:spPr/>
    </dgm:pt>
    <dgm:pt modelId="{B57DF5FE-AF7F-45BA-B99E-4EE57233CCB5}" type="pres">
      <dgm:prSet presAssocID="{845FE14C-AD8E-40C9-967C-8188BA0A372F}" presName="spacer" presStyleCnt="0"/>
      <dgm:spPr/>
    </dgm:pt>
    <dgm:pt modelId="{99925FCD-E6A8-44C1-B4DA-AF76FE160024}" type="pres">
      <dgm:prSet presAssocID="{BB734D92-C0BE-4B38-9738-F66B34AAF336}" presName="parentText" presStyleLbl="node1" presStyleIdx="2" presStyleCnt="4" custLinFactY="22977" custLinFactNeighborX="-174" custLinFactNeighborY="100000">
        <dgm:presLayoutVars>
          <dgm:chMax val="0"/>
          <dgm:bulletEnabled val="1"/>
        </dgm:presLayoutVars>
      </dgm:prSet>
      <dgm:spPr/>
    </dgm:pt>
    <dgm:pt modelId="{0A025C74-7471-41E3-882D-E0EF52A9A50F}" type="pres">
      <dgm:prSet presAssocID="{E437CDC8-019B-4EA4-A5C5-F72294A562B1}" presName="spacer" presStyleCnt="0"/>
      <dgm:spPr/>
    </dgm:pt>
    <dgm:pt modelId="{EED2CBDB-6531-44CD-8F8E-46F6F37BCDE8}" type="pres">
      <dgm:prSet presAssocID="{B9A1B2CD-77DF-4D09-A1D9-B2A22C8C76CA}" presName="parentText" presStyleLbl="node1" presStyleIdx="3" presStyleCnt="4" custLinFactY="26272" custLinFactNeighborX="296" custLinFactNeighborY="100000">
        <dgm:presLayoutVars>
          <dgm:chMax val="0"/>
          <dgm:bulletEnabled val="1"/>
        </dgm:presLayoutVars>
      </dgm:prSet>
      <dgm:spPr/>
    </dgm:pt>
  </dgm:ptLst>
  <dgm:cxnLst>
    <dgm:cxn modelId="{E157C700-81F2-4122-A615-7A8747426283}" type="presOf" srcId="{BB734D92-C0BE-4B38-9738-F66B34AAF336}" destId="{99925FCD-E6A8-44C1-B4DA-AF76FE160024}" srcOrd="0" destOrd="0" presId="urn:microsoft.com/office/officeart/2005/8/layout/vList2"/>
    <dgm:cxn modelId="{17BB3926-C987-48CA-B221-9FBB710AAB93}" srcId="{DB81B035-3572-4EB7-B3CA-E5A8820E1FF4}" destId="{E90CFB39-7D29-4A6A-B162-EC773EF1771C}" srcOrd="1" destOrd="0" parTransId="{DF0F45C4-06E9-4B9F-8A51-92F5BCC0AF62}" sibTransId="{845FE14C-AD8E-40C9-967C-8188BA0A372F}"/>
    <dgm:cxn modelId="{4684A652-A9A1-4E25-B625-35C364E48BB3}" type="presOf" srcId="{5A86DD41-AB70-4DCD-939B-174291632667}" destId="{61432C13-5758-44F8-BAEF-C5600E3E281C}" srcOrd="0" destOrd="0" presId="urn:microsoft.com/office/officeart/2005/8/layout/vList2"/>
    <dgm:cxn modelId="{B64CBD59-9EAB-4DFB-88A5-85FF64E42C12}" srcId="{DB81B035-3572-4EB7-B3CA-E5A8820E1FF4}" destId="{BB734D92-C0BE-4B38-9738-F66B34AAF336}" srcOrd="2" destOrd="0" parTransId="{81D28DA5-C835-4A7E-9666-8165E699E99D}" sibTransId="{E437CDC8-019B-4EA4-A5C5-F72294A562B1}"/>
    <dgm:cxn modelId="{8524E78F-6038-4AC5-A994-B5E842565463}" type="presOf" srcId="{DB81B035-3572-4EB7-B3CA-E5A8820E1FF4}" destId="{92B75487-0266-4B8F-84CB-9CEA305F50D7}" srcOrd="0" destOrd="0" presId="urn:microsoft.com/office/officeart/2005/8/layout/vList2"/>
    <dgm:cxn modelId="{286E4892-570C-462B-A5D6-9CB2594C247F}" srcId="{DB81B035-3572-4EB7-B3CA-E5A8820E1FF4}" destId="{5A86DD41-AB70-4DCD-939B-174291632667}" srcOrd="0" destOrd="0" parTransId="{44F461D4-4B58-4700-BE33-0F00F1C4B819}" sibTransId="{EDED9649-02DF-48ED-81F8-F64E79323F1C}"/>
    <dgm:cxn modelId="{D586F0B7-D9A8-4729-A762-D80E9146F89E}" type="presOf" srcId="{B9A1B2CD-77DF-4D09-A1D9-B2A22C8C76CA}" destId="{EED2CBDB-6531-44CD-8F8E-46F6F37BCDE8}" srcOrd="0" destOrd="0" presId="urn:microsoft.com/office/officeart/2005/8/layout/vList2"/>
    <dgm:cxn modelId="{FD686DB8-C553-4620-82A3-D459588C323E}" srcId="{DB81B035-3572-4EB7-B3CA-E5A8820E1FF4}" destId="{B9A1B2CD-77DF-4D09-A1D9-B2A22C8C76CA}" srcOrd="3" destOrd="0" parTransId="{37E5B194-78F6-4D10-A861-2619DB3136F1}" sibTransId="{E083927D-6E6C-44B5-8C66-C027AB4044C9}"/>
    <dgm:cxn modelId="{7E9A6BFA-CB17-442A-924A-2749C7942BF7}" type="presOf" srcId="{E90CFB39-7D29-4A6A-B162-EC773EF1771C}" destId="{8370C744-C057-49F4-A78B-B4FABD9470A1}" srcOrd="0" destOrd="0" presId="urn:microsoft.com/office/officeart/2005/8/layout/vList2"/>
    <dgm:cxn modelId="{6E0021D8-A56E-4930-A345-7485D7D9C72D}" type="presParOf" srcId="{92B75487-0266-4B8F-84CB-9CEA305F50D7}" destId="{61432C13-5758-44F8-BAEF-C5600E3E281C}" srcOrd="0" destOrd="0" presId="urn:microsoft.com/office/officeart/2005/8/layout/vList2"/>
    <dgm:cxn modelId="{4E9122A7-561D-4445-82D6-5070AF823EE5}" type="presParOf" srcId="{92B75487-0266-4B8F-84CB-9CEA305F50D7}" destId="{C01DDE83-D0C3-4D3A-9167-55D8089D4040}" srcOrd="1" destOrd="0" presId="urn:microsoft.com/office/officeart/2005/8/layout/vList2"/>
    <dgm:cxn modelId="{9B874F15-B8EB-4613-8413-F63C1B23F7C2}" type="presParOf" srcId="{92B75487-0266-4B8F-84CB-9CEA305F50D7}" destId="{8370C744-C057-49F4-A78B-B4FABD9470A1}" srcOrd="2" destOrd="0" presId="urn:microsoft.com/office/officeart/2005/8/layout/vList2"/>
    <dgm:cxn modelId="{8D39D87A-56FB-4D8B-931C-A54D8C50FE57}" type="presParOf" srcId="{92B75487-0266-4B8F-84CB-9CEA305F50D7}" destId="{B57DF5FE-AF7F-45BA-B99E-4EE57233CCB5}" srcOrd="3" destOrd="0" presId="urn:microsoft.com/office/officeart/2005/8/layout/vList2"/>
    <dgm:cxn modelId="{492340C8-A31F-4D30-B4A8-63AD11081F7C}" type="presParOf" srcId="{92B75487-0266-4B8F-84CB-9CEA305F50D7}" destId="{99925FCD-E6A8-44C1-B4DA-AF76FE160024}" srcOrd="4" destOrd="0" presId="urn:microsoft.com/office/officeart/2005/8/layout/vList2"/>
    <dgm:cxn modelId="{3CBA23C7-4EFA-4BFC-A28D-C46EE4B16C70}" type="presParOf" srcId="{92B75487-0266-4B8F-84CB-9CEA305F50D7}" destId="{0A025C74-7471-41E3-882D-E0EF52A9A50F}" srcOrd="5" destOrd="0" presId="urn:microsoft.com/office/officeart/2005/8/layout/vList2"/>
    <dgm:cxn modelId="{B21A27C9-2BF6-41A2-860B-CB0A582CFA24}" type="presParOf" srcId="{92B75487-0266-4B8F-84CB-9CEA305F50D7}" destId="{EED2CBDB-6531-44CD-8F8E-46F6F37BCDE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0FFE40-A0E1-45B4-A44A-B088157AC798}" type="doc">
      <dgm:prSet loTypeId="urn:microsoft.com/office/officeart/2005/8/layout/target1" loCatId="relationship" qsTypeId="urn:microsoft.com/office/officeart/2005/8/quickstyle/3d3" qsCatId="3D" csTypeId="urn:microsoft.com/office/officeart/2005/8/colors/accent1_2" csCatId="accent1"/>
      <dgm:spPr/>
      <dgm:t>
        <a:bodyPr/>
        <a:lstStyle/>
        <a:p>
          <a:endParaRPr lang="en-IN"/>
        </a:p>
      </dgm:t>
    </dgm:pt>
    <dgm:pt modelId="{606561B9-ECB6-4C33-873A-69E131E4C97C}">
      <dgm:prSet/>
      <dgm:spPr/>
      <dgm:t>
        <a:bodyPr/>
        <a:lstStyle/>
        <a:p>
          <a:r>
            <a:rPr lang="en-US" b="1" i="0"/>
            <a:t>Steps to implement the K-NN algorithm:</a:t>
          </a:r>
          <a:endParaRPr lang="en-IN"/>
        </a:p>
      </dgm:t>
    </dgm:pt>
    <dgm:pt modelId="{81C40013-65A8-4CE9-8D43-59450726F58D}" type="parTrans" cxnId="{CFC2C03A-6213-4572-ADD0-0EF11B15B8FA}">
      <dgm:prSet/>
      <dgm:spPr/>
      <dgm:t>
        <a:bodyPr/>
        <a:lstStyle/>
        <a:p>
          <a:endParaRPr lang="en-IN"/>
        </a:p>
      </dgm:t>
    </dgm:pt>
    <dgm:pt modelId="{8ED99C5B-54A8-4CA1-B899-42110FA09FF1}" type="sibTrans" cxnId="{CFC2C03A-6213-4572-ADD0-0EF11B15B8FA}">
      <dgm:prSet/>
      <dgm:spPr/>
      <dgm:t>
        <a:bodyPr/>
        <a:lstStyle/>
        <a:p>
          <a:endParaRPr lang="en-IN"/>
        </a:p>
      </dgm:t>
    </dgm:pt>
    <dgm:pt modelId="{83594BBC-1A57-471B-A871-A59B7A1815FF}">
      <dgm:prSet/>
      <dgm:spPr/>
      <dgm:t>
        <a:bodyPr/>
        <a:lstStyle/>
        <a:p>
          <a:r>
            <a:rPr lang="en-US" b="0" i="0" dirty="0"/>
            <a:t>Data Pre-processing step</a:t>
          </a:r>
          <a:endParaRPr lang="en-IN" dirty="0"/>
        </a:p>
      </dgm:t>
    </dgm:pt>
    <dgm:pt modelId="{E0DB13BE-C37F-4D97-81B4-6ABDF0597350}" type="parTrans" cxnId="{4038142A-A36F-4D1D-9909-4D2DF29B3354}">
      <dgm:prSet/>
      <dgm:spPr/>
      <dgm:t>
        <a:bodyPr/>
        <a:lstStyle/>
        <a:p>
          <a:endParaRPr lang="en-IN"/>
        </a:p>
      </dgm:t>
    </dgm:pt>
    <dgm:pt modelId="{173377B1-0EFD-4D96-8DF6-72F7D99DE6B6}" type="sibTrans" cxnId="{4038142A-A36F-4D1D-9909-4D2DF29B3354}">
      <dgm:prSet/>
      <dgm:spPr/>
      <dgm:t>
        <a:bodyPr/>
        <a:lstStyle/>
        <a:p>
          <a:endParaRPr lang="en-IN"/>
        </a:p>
      </dgm:t>
    </dgm:pt>
    <dgm:pt modelId="{7716FC58-03C0-4176-920B-DCBC7CE712DE}">
      <dgm:prSet/>
      <dgm:spPr/>
      <dgm:t>
        <a:bodyPr/>
        <a:lstStyle/>
        <a:p>
          <a:r>
            <a:rPr lang="en-US" b="0" i="0"/>
            <a:t>Fitting the K-NN algorithm to the Training set</a:t>
          </a:r>
          <a:endParaRPr lang="en-IN"/>
        </a:p>
      </dgm:t>
    </dgm:pt>
    <dgm:pt modelId="{5F5CB530-D300-4D03-978B-8AA5DA518C9C}" type="parTrans" cxnId="{89EA16E7-402F-4ABB-9ADA-A10DF031FD13}">
      <dgm:prSet/>
      <dgm:spPr/>
      <dgm:t>
        <a:bodyPr/>
        <a:lstStyle/>
        <a:p>
          <a:endParaRPr lang="en-IN"/>
        </a:p>
      </dgm:t>
    </dgm:pt>
    <dgm:pt modelId="{4BF2867A-78B5-4C25-96B4-DD4B1ECAEBC1}" type="sibTrans" cxnId="{89EA16E7-402F-4ABB-9ADA-A10DF031FD13}">
      <dgm:prSet/>
      <dgm:spPr/>
      <dgm:t>
        <a:bodyPr/>
        <a:lstStyle/>
        <a:p>
          <a:endParaRPr lang="en-IN"/>
        </a:p>
      </dgm:t>
    </dgm:pt>
    <dgm:pt modelId="{0A2B2C39-87BE-4A6C-B6FF-C2E5EB2232B8}">
      <dgm:prSet/>
      <dgm:spPr/>
      <dgm:t>
        <a:bodyPr/>
        <a:lstStyle/>
        <a:p>
          <a:r>
            <a:rPr lang="en-US" b="0" i="0"/>
            <a:t>Predicting the test result</a:t>
          </a:r>
          <a:endParaRPr lang="en-IN"/>
        </a:p>
      </dgm:t>
    </dgm:pt>
    <dgm:pt modelId="{B5B83AC4-7492-404D-9BA8-EA69E3062A7B}" type="parTrans" cxnId="{2DE1FBB1-E2F1-434F-88C2-0218E0F8CF18}">
      <dgm:prSet/>
      <dgm:spPr/>
      <dgm:t>
        <a:bodyPr/>
        <a:lstStyle/>
        <a:p>
          <a:endParaRPr lang="en-IN"/>
        </a:p>
      </dgm:t>
    </dgm:pt>
    <dgm:pt modelId="{CE099825-2C34-4D51-9B98-BCF98AA1EB83}" type="sibTrans" cxnId="{2DE1FBB1-E2F1-434F-88C2-0218E0F8CF18}">
      <dgm:prSet/>
      <dgm:spPr/>
      <dgm:t>
        <a:bodyPr/>
        <a:lstStyle/>
        <a:p>
          <a:endParaRPr lang="en-IN"/>
        </a:p>
      </dgm:t>
    </dgm:pt>
    <dgm:pt modelId="{5628D17C-F109-4BF3-9512-DFE46F360083}">
      <dgm:prSet/>
      <dgm:spPr/>
      <dgm:t>
        <a:bodyPr/>
        <a:lstStyle/>
        <a:p>
          <a:r>
            <a:rPr lang="en-US" b="0" i="0" dirty="0"/>
            <a:t>Test accuracy of the result(Creation of Confusion matrix)</a:t>
          </a:r>
          <a:endParaRPr lang="en-IN" dirty="0"/>
        </a:p>
      </dgm:t>
    </dgm:pt>
    <dgm:pt modelId="{8433A310-34BF-4541-AAD1-FE69CED940BB}" type="parTrans" cxnId="{293DF396-65F9-4DA3-937F-609F4BE7697D}">
      <dgm:prSet/>
      <dgm:spPr/>
      <dgm:t>
        <a:bodyPr/>
        <a:lstStyle/>
        <a:p>
          <a:endParaRPr lang="en-IN"/>
        </a:p>
      </dgm:t>
    </dgm:pt>
    <dgm:pt modelId="{9E5DF21F-51F1-4E8A-918A-F365F9204119}" type="sibTrans" cxnId="{293DF396-65F9-4DA3-937F-609F4BE7697D}">
      <dgm:prSet/>
      <dgm:spPr/>
      <dgm:t>
        <a:bodyPr/>
        <a:lstStyle/>
        <a:p>
          <a:endParaRPr lang="en-IN"/>
        </a:p>
      </dgm:t>
    </dgm:pt>
    <dgm:pt modelId="{58D67EC8-C556-4BE8-8396-904C6E457375}">
      <dgm:prSet/>
      <dgm:spPr/>
    </dgm:pt>
    <dgm:pt modelId="{2C01B5AD-E338-4771-8E55-26BA07DA78C1}" type="parTrans" cxnId="{92220BE6-0040-46A3-8A40-8C47CDB335C4}">
      <dgm:prSet/>
      <dgm:spPr/>
      <dgm:t>
        <a:bodyPr/>
        <a:lstStyle/>
        <a:p>
          <a:endParaRPr lang="en-IN"/>
        </a:p>
      </dgm:t>
    </dgm:pt>
    <dgm:pt modelId="{E5C9FA4E-2CDD-4000-BD72-455CF3C6DB75}" type="sibTrans" cxnId="{92220BE6-0040-46A3-8A40-8C47CDB335C4}">
      <dgm:prSet/>
      <dgm:spPr/>
      <dgm:t>
        <a:bodyPr/>
        <a:lstStyle/>
        <a:p>
          <a:endParaRPr lang="en-IN"/>
        </a:p>
      </dgm:t>
    </dgm:pt>
    <dgm:pt modelId="{4ACB5ADB-33EB-4D4D-B86E-7029758831E2}" type="pres">
      <dgm:prSet presAssocID="{4C0FFE40-A0E1-45B4-A44A-B088157AC798}" presName="composite" presStyleCnt="0">
        <dgm:presLayoutVars>
          <dgm:chMax val="5"/>
          <dgm:dir/>
          <dgm:resizeHandles val="exact"/>
        </dgm:presLayoutVars>
      </dgm:prSet>
      <dgm:spPr/>
    </dgm:pt>
    <dgm:pt modelId="{29B5CD64-55C3-41AE-BEFB-28B3F6ADBBAC}" type="pres">
      <dgm:prSet presAssocID="{606561B9-ECB6-4C33-873A-69E131E4C97C}" presName="circle1" presStyleLbl="lnNode1" presStyleIdx="0" presStyleCnt="5"/>
      <dgm:spPr/>
    </dgm:pt>
    <dgm:pt modelId="{00490BE6-B990-4DF4-BED7-98C47199F501}" type="pres">
      <dgm:prSet presAssocID="{606561B9-ECB6-4C33-873A-69E131E4C97C}" presName="text1" presStyleLbl="revTx" presStyleIdx="0" presStyleCnt="5">
        <dgm:presLayoutVars>
          <dgm:bulletEnabled val="1"/>
        </dgm:presLayoutVars>
      </dgm:prSet>
      <dgm:spPr/>
    </dgm:pt>
    <dgm:pt modelId="{755A79C5-2D27-409F-81C1-155173F475F0}" type="pres">
      <dgm:prSet presAssocID="{606561B9-ECB6-4C33-873A-69E131E4C97C}" presName="line1" presStyleLbl="callout" presStyleIdx="0" presStyleCnt="10"/>
      <dgm:spPr/>
    </dgm:pt>
    <dgm:pt modelId="{C350EC89-8ACF-4A56-A7C5-941566A08936}" type="pres">
      <dgm:prSet presAssocID="{606561B9-ECB6-4C33-873A-69E131E4C97C}" presName="d1" presStyleLbl="callout" presStyleIdx="1" presStyleCnt="10"/>
      <dgm:spPr/>
    </dgm:pt>
    <dgm:pt modelId="{A19803A2-A17A-4CE4-92FD-F7F98E61C6AE}" type="pres">
      <dgm:prSet presAssocID="{83594BBC-1A57-471B-A871-A59B7A1815FF}" presName="circle2" presStyleLbl="lnNode1" presStyleIdx="1" presStyleCnt="5"/>
      <dgm:spPr/>
    </dgm:pt>
    <dgm:pt modelId="{C920C19F-2829-45D6-A004-4EDB7867186A}" type="pres">
      <dgm:prSet presAssocID="{83594BBC-1A57-471B-A871-A59B7A1815FF}" presName="text2" presStyleLbl="revTx" presStyleIdx="1" presStyleCnt="5">
        <dgm:presLayoutVars>
          <dgm:bulletEnabled val="1"/>
        </dgm:presLayoutVars>
      </dgm:prSet>
      <dgm:spPr/>
    </dgm:pt>
    <dgm:pt modelId="{1F28E7D9-C0D4-4DED-BEC4-8E8F7A7269EC}" type="pres">
      <dgm:prSet presAssocID="{83594BBC-1A57-471B-A871-A59B7A1815FF}" presName="line2" presStyleLbl="callout" presStyleIdx="2" presStyleCnt="10"/>
      <dgm:spPr/>
    </dgm:pt>
    <dgm:pt modelId="{B4EAA5FA-74AE-4565-A3C9-9EC37EDE421F}" type="pres">
      <dgm:prSet presAssocID="{83594BBC-1A57-471B-A871-A59B7A1815FF}" presName="d2" presStyleLbl="callout" presStyleIdx="3" presStyleCnt="10"/>
      <dgm:spPr/>
    </dgm:pt>
    <dgm:pt modelId="{A0CFE544-DB41-4518-94F6-9A266EEB7A37}" type="pres">
      <dgm:prSet presAssocID="{7716FC58-03C0-4176-920B-DCBC7CE712DE}" presName="circle3" presStyleLbl="lnNode1" presStyleIdx="2" presStyleCnt="5"/>
      <dgm:spPr/>
    </dgm:pt>
    <dgm:pt modelId="{EC96A837-F301-4793-BB68-4948DE81CFDF}" type="pres">
      <dgm:prSet presAssocID="{7716FC58-03C0-4176-920B-DCBC7CE712DE}" presName="text3" presStyleLbl="revTx" presStyleIdx="2" presStyleCnt="5">
        <dgm:presLayoutVars>
          <dgm:bulletEnabled val="1"/>
        </dgm:presLayoutVars>
      </dgm:prSet>
      <dgm:spPr/>
    </dgm:pt>
    <dgm:pt modelId="{94664937-4E29-4D1B-8994-E0FF9D631DFD}" type="pres">
      <dgm:prSet presAssocID="{7716FC58-03C0-4176-920B-DCBC7CE712DE}" presName="line3" presStyleLbl="callout" presStyleIdx="4" presStyleCnt="10"/>
      <dgm:spPr/>
    </dgm:pt>
    <dgm:pt modelId="{EF05B551-5438-4FA4-937B-2C9FDA7D7172}" type="pres">
      <dgm:prSet presAssocID="{7716FC58-03C0-4176-920B-DCBC7CE712DE}" presName="d3" presStyleLbl="callout" presStyleIdx="5" presStyleCnt="10"/>
      <dgm:spPr/>
    </dgm:pt>
    <dgm:pt modelId="{EDA91BF6-0948-4183-BCE5-9A99DF8D32FF}" type="pres">
      <dgm:prSet presAssocID="{0A2B2C39-87BE-4A6C-B6FF-C2E5EB2232B8}" presName="circle4" presStyleLbl="lnNode1" presStyleIdx="3" presStyleCnt="5"/>
      <dgm:spPr/>
    </dgm:pt>
    <dgm:pt modelId="{32D7A599-5350-48F7-A1CB-0191B38B501A}" type="pres">
      <dgm:prSet presAssocID="{0A2B2C39-87BE-4A6C-B6FF-C2E5EB2232B8}" presName="text4" presStyleLbl="revTx" presStyleIdx="3" presStyleCnt="5">
        <dgm:presLayoutVars>
          <dgm:bulletEnabled val="1"/>
        </dgm:presLayoutVars>
      </dgm:prSet>
      <dgm:spPr/>
    </dgm:pt>
    <dgm:pt modelId="{023F6271-472E-4AF4-9DDA-9BA33B9E14E1}" type="pres">
      <dgm:prSet presAssocID="{0A2B2C39-87BE-4A6C-B6FF-C2E5EB2232B8}" presName="line4" presStyleLbl="callout" presStyleIdx="6" presStyleCnt="10"/>
      <dgm:spPr/>
    </dgm:pt>
    <dgm:pt modelId="{A6CC75BF-CFA8-4350-89FC-177A96E38521}" type="pres">
      <dgm:prSet presAssocID="{0A2B2C39-87BE-4A6C-B6FF-C2E5EB2232B8}" presName="d4" presStyleLbl="callout" presStyleIdx="7" presStyleCnt="10"/>
      <dgm:spPr/>
    </dgm:pt>
    <dgm:pt modelId="{35CB194B-269B-4546-96A6-371EBAE45B95}" type="pres">
      <dgm:prSet presAssocID="{5628D17C-F109-4BF3-9512-DFE46F360083}" presName="circle5" presStyleLbl="lnNode1" presStyleIdx="4" presStyleCnt="5"/>
      <dgm:spPr/>
    </dgm:pt>
    <dgm:pt modelId="{D9F459FD-10DA-41B8-80D7-0849B9B799C5}" type="pres">
      <dgm:prSet presAssocID="{5628D17C-F109-4BF3-9512-DFE46F360083}" presName="text5" presStyleLbl="revTx" presStyleIdx="4" presStyleCnt="5">
        <dgm:presLayoutVars>
          <dgm:bulletEnabled val="1"/>
        </dgm:presLayoutVars>
      </dgm:prSet>
      <dgm:spPr/>
    </dgm:pt>
    <dgm:pt modelId="{E68EAFE1-E31C-4EB2-94E2-59F711A27EE2}" type="pres">
      <dgm:prSet presAssocID="{5628D17C-F109-4BF3-9512-DFE46F360083}" presName="line5" presStyleLbl="callout" presStyleIdx="8" presStyleCnt="10"/>
      <dgm:spPr/>
    </dgm:pt>
    <dgm:pt modelId="{AB4916ED-A66A-4810-9273-1BD95CB9A40A}" type="pres">
      <dgm:prSet presAssocID="{5628D17C-F109-4BF3-9512-DFE46F360083}" presName="d5" presStyleLbl="callout" presStyleIdx="9" presStyleCnt="10"/>
      <dgm:spPr/>
    </dgm:pt>
  </dgm:ptLst>
  <dgm:cxnLst>
    <dgm:cxn modelId="{ACC0BF1B-57F8-4F1B-ADBE-C887148742FD}" type="presOf" srcId="{7716FC58-03C0-4176-920B-DCBC7CE712DE}" destId="{EC96A837-F301-4793-BB68-4948DE81CFDF}" srcOrd="0" destOrd="0" presId="urn:microsoft.com/office/officeart/2005/8/layout/target1"/>
    <dgm:cxn modelId="{4038142A-A36F-4D1D-9909-4D2DF29B3354}" srcId="{4C0FFE40-A0E1-45B4-A44A-B088157AC798}" destId="{83594BBC-1A57-471B-A871-A59B7A1815FF}" srcOrd="1" destOrd="0" parTransId="{E0DB13BE-C37F-4D97-81B4-6ABDF0597350}" sibTransId="{173377B1-0EFD-4D96-8DF6-72F7D99DE6B6}"/>
    <dgm:cxn modelId="{B2D2C635-4B15-4A63-8931-DA41F2A74C5B}" type="presOf" srcId="{0A2B2C39-87BE-4A6C-B6FF-C2E5EB2232B8}" destId="{32D7A599-5350-48F7-A1CB-0191B38B501A}" srcOrd="0" destOrd="0" presId="urn:microsoft.com/office/officeart/2005/8/layout/target1"/>
    <dgm:cxn modelId="{CFC2C03A-6213-4572-ADD0-0EF11B15B8FA}" srcId="{4C0FFE40-A0E1-45B4-A44A-B088157AC798}" destId="{606561B9-ECB6-4C33-873A-69E131E4C97C}" srcOrd="0" destOrd="0" parTransId="{81C40013-65A8-4CE9-8D43-59450726F58D}" sibTransId="{8ED99C5B-54A8-4CA1-B899-42110FA09FF1}"/>
    <dgm:cxn modelId="{5B36C74C-A7B0-482C-AC9C-BE66A46657B1}" type="presOf" srcId="{606561B9-ECB6-4C33-873A-69E131E4C97C}" destId="{00490BE6-B990-4DF4-BED7-98C47199F501}" srcOrd="0" destOrd="0" presId="urn:microsoft.com/office/officeart/2005/8/layout/target1"/>
    <dgm:cxn modelId="{293DF396-65F9-4DA3-937F-609F4BE7697D}" srcId="{4C0FFE40-A0E1-45B4-A44A-B088157AC798}" destId="{5628D17C-F109-4BF3-9512-DFE46F360083}" srcOrd="4" destOrd="0" parTransId="{8433A310-34BF-4541-AAD1-FE69CED940BB}" sibTransId="{9E5DF21F-51F1-4E8A-918A-F365F9204119}"/>
    <dgm:cxn modelId="{2DE1FBB1-E2F1-434F-88C2-0218E0F8CF18}" srcId="{4C0FFE40-A0E1-45B4-A44A-B088157AC798}" destId="{0A2B2C39-87BE-4A6C-B6FF-C2E5EB2232B8}" srcOrd="3" destOrd="0" parTransId="{B5B83AC4-7492-404D-9BA8-EA69E3062A7B}" sibTransId="{CE099825-2C34-4D51-9B98-BCF98AA1EB83}"/>
    <dgm:cxn modelId="{16A75BBA-72A1-447F-9F91-3FF188D386B6}" type="presOf" srcId="{83594BBC-1A57-471B-A871-A59B7A1815FF}" destId="{C920C19F-2829-45D6-A004-4EDB7867186A}" srcOrd="0" destOrd="0" presId="urn:microsoft.com/office/officeart/2005/8/layout/target1"/>
    <dgm:cxn modelId="{FDBCEECA-6E66-47EC-AB96-4CC8AF836B92}" type="presOf" srcId="{5628D17C-F109-4BF3-9512-DFE46F360083}" destId="{D9F459FD-10DA-41B8-80D7-0849B9B799C5}" srcOrd="0" destOrd="0" presId="urn:microsoft.com/office/officeart/2005/8/layout/target1"/>
    <dgm:cxn modelId="{4C4EBDE2-9D02-4464-8B6F-7C07F7609BCF}" type="presOf" srcId="{4C0FFE40-A0E1-45B4-A44A-B088157AC798}" destId="{4ACB5ADB-33EB-4D4D-B86E-7029758831E2}" srcOrd="0" destOrd="0" presId="urn:microsoft.com/office/officeart/2005/8/layout/target1"/>
    <dgm:cxn modelId="{92220BE6-0040-46A3-8A40-8C47CDB335C4}" srcId="{4C0FFE40-A0E1-45B4-A44A-B088157AC798}" destId="{58D67EC8-C556-4BE8-8396-904C6E457375}" srcOrd="5" destOrd="0" parTransId="{2C01B5AD-E338-4771-8E55-26BA07DA78C1}" sibTransId="{E5C9FA4E-2CDD-4000-BD72-455CF3C6DB75}"/>
    <dgm:cxn modelId="{89EA16E7-402F-4ABB-9ADA-A10DF031FD13}" srcId="{4C0FFE40-A0E1-45B4-A44A-B088157AC798}" destId="{7716FC58-03C0-4176-920B-DCBC7CE712DE}" srcOrd="2" destOrd="0" parTransId="{5F5CB530-D300-4D03-978B-8AA5DA518C9C}" sibTransId="{4BF2867A-78B5-4C25-96B4-DD4B1ECAEBC1}"/>
    <dgm:cxn modelId="{F86256D6-42F8-4F9D-B3E4-8003FB957631}" type="presParOf" srcId="{4ACB5ADB-33EB-4D4D-B86E-7029758831E2}" destId="{29B5CD64-55C3-41AE-BEFB-28B3F6ADBBAC}" srcOrd="0" destOrd="0" presId="urn:microsoft.com/office/officeart/2005/8/layout/target1"/>
    <dgm:cxn modelId="{0B586F83-40D8-4415-8AC2-F5CE5FE3C2A1}" type="presParOf" srcId="{4ACB5ADB-33EB-4D4D-B86E-7029758831E2}" destId="{00490BE6-B990-4DF4-BED7-98C47199F501}" srcOrd="1" destOrd="0" presId="urn:microsoft.com/office/officeart/2005/8/layout/target1"/>
    <dgm:cxn modelId="{916E324A-AF59-423D-85D6-6719F47AA23C}" type="presParOf" srcId="{4ACB5ADB-33EB-4D4D-B86E-7029758831E2}" destId="{755A79C5-2D27-409F-81C1-155173F475F0}" srcOrd="2" destOrd="0" presId="urn:microsoft.com/office/officeart/2005/8/layout/target1"/>
    <dgm:cxn modelId="{F9B51C27-60D3-4596-A994-5BAF9E5283DF}" type="presParOf" srcId="{4ACB5ADB-33EB-4D4D-B86E-7029758831E2}" destId="{C350EC89-8ACF-4A56-A7C5-941566A08936}" srcOrd="3" destOrd="0" presId="urn:microsoft.com/office/officeart/2005/8/layout/target1"/>
    <dgm:cxn modelId="{90E6B1F6-E6FC-417B-A99F-146929884584}" type="presParOf" srcId="{4ACB5ADB-33EB-4D4D-B86E-7029758831E2}" destId="{A19803A2-A17A-4CE4-92FD-F7F98E61C6AE}" srcOrd="4" destOrd="0" presId="urn:microsoft.com/office/officeart/2005/8/layout/target1"/>
    <dgm:cxn modelId="{E9700FD6-9DD3-485F-8CFA-9A75083E8ACD}" type="presParOf" srcId="{4ACB5ADB-33EB-4D4D-B86E-7029758831E2}" destId="{C920C19F-2829-45D6-A004-4EDB7867186A}" srcOrd="5" destOrd="0" presId="urn:microsoft.com/office/officeart/2005/8/layout/target1"/>
    <dgm:cxn modelId="{A38925AC-B2DA-453F-9500-F67E948ACE2B}" type="presParOf" srcId="{4ACB5ADB-33EB-4D4D-B86E-7029758831E2}" destId="{1F28E7D9-C0D4-4DED-BEC4-8E8F7A7269EC}" srcOrd="6" destOrd="0" presId="urn:microsoft.com/office/officeart/2005/8/layout/target1"/>
    <dgm:cxn modelId="{5F392E7F-FBB3-418A-9B35-BB32CEF7ABC2}" type="presParOf" srcId="{4ACB5ADB-33EB-4D4D-B86E-7029758831E2}" destId="{B4EAA5FA-74AE-4565-A3C9-9EC37EDE421F}" srcOrd="7" destOrd="0" presId="urn:microsoft.com/office/officeart/2005/8/layout/target1"/>
    <dgm:cxn modelId="{8570BA3E-8C37-4C15-A106-4AA8685E5690}" type="presParOf" srcId="{4ACB5ADB-33EB-4D4D-B86E-7029758831E2}" destId="{A0CFE544-DB41-4518-94F6-9A266EEB7A37}" srcOrd="8" destOrd="0" presId="urn:microsoft.com/office/officeart/2005/8/layout/target1"/>
    <dgm:cxn modelId="{8B55A17A-D445-45DC-B871-12D329374328}" type="presParOf" srcId="{4ACB5ADB-33EB-4D4D-B86E-7029758831E2}" destId="{EC96A837-F301-4793-BB68-4948DE81CFDF}" srcOrd="9" destOrd="0" presId="urn:microsoft.com/office/officeart/2005/8/layout/target1"/>
    <dgm:cxn modelId="{735F1F9A-8401-40C8-BEDE-EAA49038D6AC}" type="presParOf" srcId="{4ACB5ADB-33EB-4D4D-B86E-7029758831E2}" destId="{94664937-4E29-4D1B-8994-E0FF9D631DFD}" srcOrd="10" destOrd="0" presId="urn:microsoft.com/office/officeart/2005/8/layout/target1"/>
    <dgm:cxn modelId="{26A3A716-D770-498B-9F4A-75292FA3F13A}" type="presParOf" srcId="{4ACB5ADB-33EB-4D4D-B86E-7029758831E2}" destId="{EF05B551-5438-4FA4-937B-2C9FDA7D7172}" srcOrd="11" destOrd="0" presId="urn:microsoft.com/office/officeart/2005/8/layout/target1"/>
    <dgm:cxn modelId="{F02ABE48-AADC-4054-ADF6-F3C87D0A132B}" type="presParOf" srcId="{4ACB5ADB-33EB-4D4D-B86E-7029758831E2}" destId="{EDA91BF6-0948-4183-BCE5-9A99DF8D32FF}" srcOrd="12" destOrd="0" presId="urn:microsoft.com/office/officeart/2005/8/layout/target1"/>
    <dgm:cxn modelId="{C3320BE9-AFD4-4608-A784-D9046F27CE32}" type="presParOf" srcId="{4ACB5ADB-33EB-4D4D-B86E-7029758831E2}" destId="{32D7A599-5350-48F7-A1CB-0191B38B501A}" srcOrd="13" destOrd="0" presId="urn:microsoft.com/office/officeart/2005/8/layout/target1"/>
    <dgm:cxn modelId="{B91FFC68-73B6-4B62-8EC8-716E6DF46D98}" type="presParOf" srcId="{4ACB5ADB-33EB-4D4D-B86E-7029758831E2}" destId="{023F6271-472E-4AF4-9DDA-9BA33B9E14E1}" srcOrd="14" destOrd="0" presId="urn:microsoft.com/office/officeart/2005/8/layout/target1"/>
    <dgm:cxn modelId="{0B1FB860-5644-4E08-95F1-613A07FC6A07}" type="presParOf" srcId="{4ACB5ADB-33EB-4D4D-B86E-7029758831E2}" destId="{A6CC75BF-CFA8-4350-89FC-177A96E38521}" srcOrd="15" destOrd="0" presId="urn:microsoft.com/office/officeart/2005/8/layout/target1"/>
    <dgm:cxn modelId="{F744A9DF-4676-4175-A682-D24E1C4497F6}" type="presParOf" srcId="{4ACB5ADB-33EB-4D4D-B86E-7029758831E2}" destId="{35CB194B-269B-4546-96A6-371EBAE45B95}" srcOrd="16" destOrd="0" presId="urn:microsoft.com/office/officeart/2005/8/layout/target1"/>
    <dgm:cxn modelId="{417DC8B3-1289-47F0-BA7C-F5C5C465E500}" type="presParOf" srcId="{4ACB5ADB-33EB-4D4D-B86E-7029758831E2}" destId="{D9F459FD-10DA-41B8-80D7-0849B9B799C5}" srcOrd="17" destOrd="0" presId="urn:microsoft.com/office/officeart/2005/8/layout/target1"/>
    <dgm:cxn modelId="{D3EE8CE5-5797-4DEB-9722-20999CF8C3FA}" type="presParOf" srcId="{4ACB5ADB-33EB-4D4D-B86E-7029758831E2}" destId="{E68EAFE1-E31C-4EB2-94E2-59F711A27EE2}" srcOrd="18" destOrd="0" presId="urn:microsoft.com/office/officeart/2005/8/layout/target1"/>
    <dgm:cxn modelId="{C2315137-BDC4-42D8-A286-034E3FB078CE}" type="presParOf" srcId="{4ACB5ADB-33EB-4D4D-B86E-7029758831E2}" destId="{AB4916ED-A66A-4810-9273-1BD95CB9A40A}"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34F6E7-1F4A-41A9-A5B2-25764F7927B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169F9E7-57F8-48EE-847C-89D82DEB1AA4}">
      <dgm:prSet/>
      <dgm:spPr/>
      <dgm:t>
        <a:bodyPr/>
        <a:lstStyle/>
        <a:p>
          <a:r>
            <a:rPr lang="en-US" b="0" i="0"/>
            <a:t>The output graph is different from the graph which we have occurred in Logistic Regression. It can be understood in the below points:</a:t>
          </a:r>
          <a:endParaRPr lang="en-IN"/>
        </a:p>
      </dgm:t>
    </dgm:pt>
    <dgm:pt modelId="{04E3D237-0DB4-48EB-8F1C-BB0780BD46FF}" type="parTrans" cxnId="{39AE15A1-1753-4857-B5B5-79753B10B5F3}">
      <dgm:prSet/>
      <dgm:spPr/>
      <dgm:t>
        <a:bodyPr/>
        <a:lstStyle/>
        <a:p>
          <a:endParaRPr lang="en-IN"/>
        </a:p>
      </dgm:t>
    </dgm:pt>
    <dgm:pt modelId="{0FFC46CF-3AB1-4684-951D-DC232EC7CBB7}" type="sibTrans" cxnId="{39AE15A1-1753-4857-B5B5-79753B10B5F3}">
      <dgm:prSet/>
      <dgm:spPr/>
      <dgm:t>
        <a:bodyPr/>
        <a:lstStyle/>
        <a:p>
          <a:endParaRPr lang="en-IN"/>
        </a:p>
      </dgm:t>
    </dgm:pt>
    <dgm:pt modelId="{0F8AA578-D256-44DF-838D-D71F6E3E10A7}">
      <dgm:prSet/>
      <dgm:spPr/>
      <dgm:t>
        <a:bodyPr/>
        <a:lstStyle/>
        <a:p>
          <a:r>
            <a:rPr lang="en-US" b="0" i="0" dirty="0"/>
            <a:t>As we can see the graph is showing the red point and green points. The green points are for Purchased(1) and Red Points for not Purchased(0) variable.</a:t>
          </a:r>
          <a:endParaRPr lang="en-IN" dirty="0"/>
        </a:p>
      </dgm:t>
    </dgm:pt>
    <dgm:pt modelId="{611E2D4F-63ED-4982-89EC-9E88A272C054}" type="parTrans" cxnId="{F2F1DCA0-9CF7-4661-A4C5-8DA2CC509AE0}">
      <dgm:prSet/>
      <dgm:spPr/>
      <dgm:t>
        <a:bodyPr/>
        <a:lstStyle/>
        <a:p>
          <a:endParaRPr lang="en-IN"/>
        </a:p>
      </dgm:t>
    </dgm:pt>
    <dgm:pt modelId="{1F6EF974-F95B-4D77-A62D-CF068619B560}" type="sibTrans" cxnId="{F2F1DCA0-9CF7-4661-A4C5-8DA2CC509AE0}">
      <dgm:prSet/>
      <dgm:spPr/>
      <dgm:t>
        <a:bodyPr/>
        <a:lstStyle/>
        <a:p>
          <a:endParaRPr lang="en-IN"/>
        </a:p>
      </dgm:t>
    </dgm:pt>
    <dgm:pt modelId="{37E8381D-E3E6-4ABF-A1B7-76EAC6F6BC83}">
      <dgm:prSet/>
      <dgm:spPr/>
      <dgm:t>
        <a:bodyPr/>
        <a:lstStyle/>
        <a:p>
          <a:r>
            <a:rPr lang="en-US" b="0" i="0" dirty="0"/>
            <a:t>The graph is showing an irregular boundary instead of showing any straight line or any curve because it is a K-NN algorithm, i.e., finding the nearest neighbor.</a:t>
          </a:r>
          <a:endParaRPr lang="en-IN" dirty="0"/>
        </a:p>
      </dgm:t>
    </dgm:pt>
    <dgm:pt modelId="{C84F8016-3DF3-4A81-9298-1D3952BA9D29}" type="parTrans" cxnId="{A3AEA66F-FB7C-4EA6-BD9F-420877512F89}">
      <dgm:prSet/>
      <dgm:spPr/>
      <dgm:t>
        <a:bodyPr/>
        <a:lstStyle/>
        <a:p>
          <a:endParaRPr lang="en-IN"/>
        </a:p>
      </dgm:t>
    </dgm:pt>
    <dgm:pt modelId="{70C10F14-1BC3-4CD5-A810-824A4FC2FE79}" type="sibTrans" cxnId="{A3AEA66F-FB7C-4EA6-BD9F-420877512F89}">
      <dgm:prSet/>
      <dgm:spPr/>
      <dgm:t>
        <a:bodyPr/>
        <a:lstStyle/>
        <a:p>
          <a:endParaRPr lang="en-IN"/>
        </a:p>
      </dgm:t>
    </dgm:pt>
    <dgm:pt modelId="{E35E2614-2309-4DE7-8E8D-42DD30C0E7C0}">
      <dgm:prSet/>
      <dgm:spPr/>
      <dgm:t>
        <a:bodyPr/>
        <a:lstStyle/>
        <a:p>
          <a:r>
            <a:rPr lang="en-US" b="0" i="0" dirty="0"/>
            <a:t>The graph has classified users in the correct categories as most of the users who didn't buy the SUV are in the red region and users who bought the SUV are in the green region.</a:t>
          </a:r>
          <a:endParaRPr lang="en-IN" dirty="0"/>
        </a:p>
      </dgm:t>
    </dgm:pt>
    <dgm:pt modelId="{03711CDD-FEDA-423B-8793-B65C2D9C8A44}" type="parTrans" cxnId="{28B991F7-BA86-47A3-B847-FBAC4226A229}">
      <dgm:prSet/>
      <dgm:spPr/>
      <dgm:t>
        <a:bodyPr/>
        <a:lstStyle/>
        <a:p>
          <a:endParaRPr lang="en-IN"/>
        </a:p>
      </dgm:t>
    </dgm:pt>
    <dgm:pt modelId="{E426ADB3-D3DD-4F61-B5FE-09670CA998F6}" type="sibTrans" cxnId="{28B991F7-BA86-47A3-B847-FBAC4226A229}">
      <dgm:prSet/>
      <dgm:spPr/>
      <dgm:t>
        <a:bodyPr/>
        <a:lstStyle/>
        <a:p>
          <a:endParaRPr lang="en-IN"/>
        </a:p>
      </dgm:t>
    </dgm:pt>
    <dgm:pt modelId="{B6AA1F6B-D711-4E59-98E1-F494FEEACADA}">
      <dgm:prSet/>
      <dgm:spPr/>
      <dgm:t>
        <a:bodyPr/>
        <a:lstStyle/>
        <a:p>
          <a:r>
            <a:rPr lang="en-US" b="0" i="0" dirty="0"/>
            <a:t>The graph is showing good result but still, there are some green points in the red region and red points in the green region. But this is no big issue as by doing this model is prevented from overfitting issues.</a:t>
          </a:r>
          <a:endParaRPr lang="en-IN" dirty="0"/>
        </a:p>
      </dgm:t>
    </dgm:pt>
    <dgm:pt modelId="{A592078E-3AC5-4BF5-B64F-CCFDD86D4647}" type="parTrans" cxnId="{D4DEF2AE-733B-4761-9EA4-AFBA0BF43774}">
      <dgm:prSet/>
      <dgm:spPr/>
      <dgm:t>
        <a:bodyPr/>
        <a:lstStyle/>
        <a:p>
          <a:endParaRPr lang="en-IN"/>
        </a:p>
      </dgm:t>
    </dgm:pt>
    <dgm:pt modelId="{A2D3ABDB-A972-421B-8C91-1F6669AF0C01}" type="sibTrans" cxnId="{D4DEF2AE-733B-4761-9EA4-AFBA0BF43774}">
      <dgm:prSet/>
      <dgm:spPr/>
      <dgm:t>
        <a:bodyPr/>
        <a:lstStyle/>
        <a:p>
          <a:endParaRPr lang="en-IN"/>
        </a:p>
      </dgm:t>
    </dgm:pt>
    <dgm:pt modelId="{5499E12A-A26E-4768-BD38-10AE468C8B13}">
      <dgm:prSet/>
      <dgm:spPr/>
      <dgm:t>
        <a:bodyPr/>
        <a:lstStyle/>
        <a:p>
          <a:r>
            <a:rPr lang="en-US" b="0" i="0" dirty="0"/>
            <a:t>Hence our model is well trained.</a:t>
          </a:r>
          <a:endParaRPr lang="en-IN" dirty="0"/>
        </a:p>
      </dgm:t>
    </dgm:pt>
    <dgm:pt modelId="{E949379F-2F4A-4A35-AD75-ABB8A8D26603}" type="parTrans" cxnId="{3214F8AF-40AA-4119-9D06-CDD2A91C749E}">
      <dgm:prSet/>
      <dgm:spPr/>
      <dgm:t>
        <a:bodyPr/>
        <a:lstStyle/>
        <a:p>
          <a:endParaRPr lang="en-IN"/>
        </a:p>
      </dgm:t>
    </dgm:pt>
    <dgm:pt modelId="{E362F206-7248-429C-979E-4AC04E222A37}" type="sibTrans" cxnId="{3214F8AF-40AA-4119-9D06-CDD2A91C749E}">
      <dgm:prSet/>
      <dgm:spPr/>
      <dgm:t>
        <a:bodyPr/>
        <a:lstStyle/>
        <a:p>
          <a:endParaRPr lang="en-IN"/>
        </a:p>
      </dgm:t>
    </dgm:pt>
    <dgm:pt modelId="{789E02E6-B0BB-43FC-83CF-85AEFBA36664}" type="pres">
      <dgm:prSet presAssocID="{E334F6E7-1F4A-41A9-A5B2-25764F7927B8}" presName="linear" presStyleCnt="0">
        <dgm:presLayoutVars>
          <dgm:animLvl val="lvl"/>
          <dgm:resizeHandles val="exact"/>
        </dgm:presLayoutVars>
      </dgm:prSet>
      <dgm:spPr/>
    </dgm:pt>
    <dgm:pt modelId="{1F82E8A1-1E03-478E-B6DC-6B4F8EB33698}" type="pres">
      <dgm:prSet presAssocID="{5169F9E7-57F8-48EE-847C-89D82DEB1AA4}" presName="parentText" presStyleLbl="node1" presStyleIdx="0" presStyleCnt="1">
        <dgm:presLayoutVars>
          <dgm:chMax val="0"/>
          <dgm:bulletEnabled val="1"/>
        </dgm:presLayoutVars>
      </dgm:prSet>
      <dgm:spPr/>
    </dgm:pt>
    <dgm:pt modelId="{B0CF259E-051A-4F4A-9215-D32DE8D56409}" type="pres">
      <dgm:prSet presAssocID="{5169F9E7-57F8-48EE-847C-89D82DEB1AA4}" presName="childText" presStyleLbl="revTx" presStyleIdx="0" presStyleCnt="1">
        <dgm:presLayoutVars>
          <dgm:bulletEnabled val="1"/>
        </dgm:presLayoutVars>
      </dgm:prSet>
      <dgm:spPr/>
    </dgm:pt>
  </dgm:ptLst>
  <dgm:cxnLst>
    <dgm:cxn modelId="{E46EB627-C932-4E93-A7DA-B779E58D68CB}" type="presOf" srcId="{37E8381D-E3E6-4ABF-A1B7-76EAC6F6BC83}" destId="{B0CF259E-051A-4F4A-9215-D32DE8D56409}" srcOrd="0" destOrd="1" presId="urn:microsoft.com/office/officeart/2005/8/layout/vList2"/>
    <dgm:cxn modelId="{46F3E131-C501-4D04-93C5-A4B1D863CBA5}" type="presOf" srcId="{5499E12A-A26E-4768-BD38-10AE468C8B13}" destId="{B0CF259E-051A-4F4A-9215-D32DE8D56409}" srcOrd="0" destOrd="4" presId="urn:microsoft.com/office/officeart/2005/8/layout/vList2"/>
    <dgm:cxn modelId="{90338035-B366-4FE4-B15F-E2F153DE777A}" type="presOf" srcId="{E35E2614-2309-4DE7-8E8D-42DD30C0E7C0}" destId="{B0CF259E-051A-4F4A-9215-D32DE8D56409}" srcOrd="0" destOrd="2" presId="urn:microsoft.com/office/officeart/2005/8/layout/vList2"/>
    <dgm:cxn modelId="{295C715F-2181-4050-80E6-CAF4A0F48392}" type="presOf" srcId="{0F8AA578-D256-44DF-838D-D71F6E3E10A7}" destId="{B0CF259E-051A-4F4A-9215-D32DE8D56409}" srcOrd="0" destOrd="0" presId="urn:microsoft.com/office/officeart/2005/8/layout/vList2"/>
    <dgm:cxn modelId="{A3AEA66F-FB7C-4EA6-BD9F-420877512F89}" srcId="{5169F9E7-57F8-48EE-847C-89D82DEB1AA4}" destId="{37E8381D-E3E6-4ABF-A1B7-76EAC6F6BC83}" srcOrd="1" destOrd="0" parTransId="{C84F8016-3DF3-4A81-9298-1D3952BA9D29}" sibTransId="{70C10F14-1BC3-4CD5-A810-824A4FC2FE79}"/>
    <dgm:cxn modelId="{F2F1DCA0-9CF7-4661-A4C5-8DA2CC509AE0}" srcId="{5169F9E7-57F8-48EE-847C-89D82DEB1AA4}" destId="{0F8AA578-D256-44DF-838D-D71F6E3E10A7}" srcOrd="0" destOrd="0" parTransId="{611E2D4F-63ED-4982-89EC-9E88A272C054}" sibTransId="{1F6EF974-F95B-4D77-A62D-CF068619B560}"/>
    <dgm:cxn modelId="{39AE15A1-1753-4857-B5B5-79753B10B5F3}" srcId="{E334F6E7-1F4A-41A9-A5B2-25764F7927B8}" destId="{5169F9E7-57F8-48EE-847C-89D82DEB1AA4}" srcOrd="0" destOrd="0" parTransId="{04E3D237-0DB4-48EB-8F1C-BB0780BD46FF}" sibTransId="{0FFC46CF-3AB1-4684-951D-DC232EC7CBB7}"/>
    <dgm:cxn modelId="{D4DEF2AE-733B-4761-9EA4-AFBA0BF43774}" srcId="{5169F9E7-57F8-48EE-847C-89D82DEB1AA4}" destId="{B6AA1F6B-D711-4E59-98E1-F494FEEACADA}" srcOrd="3" destOrd="0" parTransId="{A592078E-3AC5-4BF5-B64F-CCFDD86D4647}" sibTransId="{A2D3ABDB-A972-421B-8C91-1F6669AF0C01}"/>
    <dgm:cxn modelId="{3214F8AF-40AA-4119-9D06-CDD2A91C749E}" srcId="{5169F9E7-57F8-48EE-847C-89D82DEB1AA4}" destId="{5499E12A-A26E-4768-BD38-10AE468C8B13}" srcOrd="4" destOrd="0" parTransId="{E949379F-2F4A-4A35-AD75-ABB8A8D26603}" sibTransId="{E362F206-7248-429C-979E-4AC04E222A37}"/>
    <dgm:cxn modelId="{8354A2B4-2B15-4439-B6FF-093E120FFA52}" type="presOf" srcId="{B6AA1F6B-D711-4E59-98E1-F494FEEACADA}" destId="{B0CF259E-051A-4F4A-9215-D32DE8D56409}" srcOrd="0" destOrd="3" presId="urn:microsoft.com/office/officeart/2005/8/layout/vList2"/>
    <dgm:cxn modelId="{BEF69FC1-0678-43E4-AD92-F5AAEFF50237}" type="presOf" srcId="{E334F6E7-1F4A-41A9-A5B2-25764F7927B8}" destId="{789E02E6-B0BB-43FC-83CF-85AEFBA36664}" srcOrd="0" destOrd="0" presId="urn:microsoft.com/office/officeart/2005/8/layout/vList2"/>
    <dgm:cxn modelId="{31C0A0F1-A6A8-4874-B21A-478B4FC5E8CA}" type="presOf" srcId="{5169F9E7-57F8-48EE-847C-89D82DEB1AA4}" destId="{1F82E8A1-1E03-478E-B6DC-6B4F8EB33698}" srcOrd="0" destOrd="0" presId="urn:microsoft.com/office/officeart/2005/8/layout/vList2"/>
    <dgm:cxn modelId="{28B991F7-BA86-47A3-B847-FBAC4226A229}" srcId="{5169F9E7-57F8-48EE-847C-89D82DEB1AA4}" destId="{E35E2614-2309-4DE7-8E8D-42DD30C0E7C0}" srcOrd="2" destOrd="0" parTransId="{03711CDD-FEDA-423B-8793-B65C2D9C8A44}" sibTransId="{E426ADB3-D3DD-4F61-B5FE-09670CA998F6}"/>
    <dgm:cxn modelId="{802E881A-9B0B-4710-BC8F-7F12F440CA5C}" type="presParOf" srcId="{789E02E6-B0BB-43FC-83CF-85AEFBA36664}" destId="{1F82E8A1-1E03-478E-B6DC-6B4F8EB33698}" srcOrd="0" destOrd="0" presId="urn:microsoft.com/office/officeart/2005/8/layout/vList2"/>
    <dgm:cxn modelId="{05BD7BE8-812D-4D9E-A0BB-8F665AA529D4}" type="presParOf" srcId="{789E02E6-B0BB-43FC-83CF-85AEFBA36664}" destId="{B0CF259E-051A-4F4A-9215-D32DE8D5640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A20074F-A2EF-4846-9791-0F061DA34473}"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9735801F-1593-4605-A886-DC7287908482}">
      <dgm:prSet custT="1"/>
      <dgm:spPr/>
      <dgm:t>
        <a:bodyPr/>
        <a:lstStyle/>
        <a:p>
          <a:pPr>
            <a:lnSpc>
              <a:spcPct val="150000"/>
            </a:lnSpc>
          </a:pPr>
          <a:r>
            <a:rPr lang="en-US" sz="1800" b="0" i="0" dirty="0"/>
            <a:t>The graph is showing the output for the test data set. As we can see in the graph, the predicted output is well good as most of the red points are in the red region and most of the green points are in the green region.</a:t>
          </a:r>
          <a:endParaRPr lang="en-IN" sz="1800" dirty="0"/>
        </a:p>
      </dgm:t>
    </dgm:pt>
    <dgm:pt modelId="{61D5DDE6-5820-4D30-B9AB-1349BC6BBAB0}" type="parTrans" cxnId="{D0D4524F-59F2-4C08-9759-96D188FA3089}">
      <dgm:prSet/>
      <dgm:spPr/>
      <dgm:t>
        <a:bodyPr/>
        <a:lstStyle/>
        <a:p>
          <a:endParaRPr lang="en-IN"/>
        </a:p>
      </dgm:t>
    </dgm:pt>
    <dgm:pt modelId="{400042B3-FC88-4F1C-860B-2324D6C29734}" type="sibTrans" cxnId="{D0D4524F-59F2-4C08-9759-96D188FA3089}">
      <dgm:prSet/>
      <dgm:spPr/>
      <dgm:t>
        <a:bodyPr/>
        <a:lstStyle/>
        <a:p>
          <a:endParaRPr lang="en-IN"/>
        </a:p>
      </dgm:t>
    </dgm:pt>
    <dgm:pt modelId="{6C41889C-DB40-4920-BC95-B388FFFF50CF}">
      <dgm:prSet custT="1"/>
      <dgm:spPr/>
      <dgm:t>
        <a:bodyPr/>
        <a:lstStyle/>
        <a:p>
          <a:pPr>
            <a:lnSpc>
              <a:spcPct val="150000"/>
            </a:lnSpc>
          </a:pPr>
          <a:r>
            <a:rPr lang="en-US" sz="1800" b="0" i="0" dirty="0"/>
            <a:t>However, there are few green points in the red region and a few red points in the green region. So these are the incorrect observations that we have observed in the confusion matrix(7 Incorrect output).</a:t>
          </a:r>
          <a:endParaRPr lang="en-IN" sz="1800" dirty="0"/>
        </a:p>
      </dgm:t>
    </dgm:pt>
    <dgm:pt modelId="{BAC366C7-F3BD-4378-8F99-218CE7F31D74}" type="parTrans" cxnId="{5A59B468-D152-4A8F-950D-FE9E46037E98}">
      <dgm:prSet/>
      <dgm:spPr/>
      <dgm:t>
        <a:bodyPr/>
        <a:lstStyle/>
        <a:p>
          <a:endParaRPr lang="en-IN"/>
        </a:p>
      </dgm:t>
    </dgm:pt>
    <dgm:pt modelId="{BFC61363-7835-40CB-8AA8-C620D97A79B6}" type="sibTrans" cxnId="{5A59B468-D152-4A8F-950D-FE9E46037E98}">
      <dgm:prSet/>
      <dgm:spPr/>
      <dgm:t>
        <a:bodyPr/>
        <a:lstStyle/>
        <a:p>
          <a:endParaRPr lang="en-IN"/>
        </a:p>
      </dgm:t>
    </dgm:pt>
    <dgm:pt modelId="{0ECFEF1B-AE9A-429B-8876-F90423E4A551}" type="pres">
      <dgm:prSet presAssocID="{0A20074F-A2EF-4846-9791-0F061DA34473}" presName="vert0" presStyleCnt="0">
        <dgm:presLayoutVars>
          <dgm:dir/>
          <dgm:animOne val="branch"/>
          <dgm:animLvl val="lvl"/>
        </dgm:presLayoutVars>
      </dgm:prSet>
      <dgm:spPr/>
    </dgm:pt>
    <dgm:pt modelId="{00971B68-386C-443E-BD0F-F94F2EB3EB50}" type="pres">
      <dgm:prSet presAssocID="{9735801F-1593-4605-A886-DC7287908482}" presName="thickLine" presStyleLbl="alignNode1" presStyleIdx="0" presStyleCnt="2"/>
      <dgm:spPr/>
    </dgm:pt>
    <dgm:pt modelId="{BDC3E384-14A2-4B96-B71C-CDEC860F0083}" type="pres">
      <dgm:prSet presAssocID="{9735801F-1593-4605-A886-DC7287908482}" presName="horz1" presStyleCnt="0"/>
      <dgm:spPr/>
    </dgm:pt>
    <dgm:pt modelId="{8B37CC65-2B5D-4A85-82E1-5CB27C146C3E}" type="pres">
      <dgm:prSet presAssocID="{9735801F-1593-4605-A886-DC7287908482}" presName="tx1" presStyleLbl="revTx" presStyleIdx="0" presStyleCnt="2"/>
      <dgm:spPr/>
    </dgm:pt>
    <dgm:pt modelId="{BF5B3098-FEAA-4474-9718-AFF7D1074B76}" type="pres">
      <dgm:prSet presAssocID="{9735801F-1593-4605-A886-DC7287908482}" presName="vert1" presStyleCnt="0"/>
      <dgm:spPr/>
    </dgm:pt>
    <dgm:pt modelId="{65C68334-8306-48C7-BD96-D6FFCB5E4FED}" type="pres">
      <dgm:prSet presAssocID="{6C41889C-DB40-4920-BC95-B388FFFF50CF}" presName="thickLine" presStyleLbl="alignNode1" presStyleIdx="1" presStyleCnt="2"/>
      <dgm:spPr/>
    </dgm:pt>
    <dgm:pt modelId="{AB8884F3-B4B7-4BA3-94F5-971ECF0934B8}" type="pres">
      <dgm:prSet presAssocID="{6C41889C-DB40-4920-BC95-B388FFFF50CF}" presName="horz1" presStyleCnt="0"/>
      <dgm:spPr/>
    </dgm:pt>
    <dgm:pt modelId="{82E922BA-A5CF-45FC-AD09-2402291C5CB6}" type="pres">
      <dgm:prSet presAssocID="{6C41889C-DB40-4920-BC95-B388FFFF50CF}" presName="tx1" presStyleLbl="revTx" presStyleIdx="1" presStyleCnt="2"/>
      <dgm:spPr/>
    </dgm:pt>
    <dgm:pt modelId="{2361F719-80A1-49AC-9071-1130A5024C1A}" type="pres">
      <dgm:prSet presAssocID="{6C41889C-DB40-4920-BC95-B388FFFF50CF}" presName="vert1" presStyleCnt="0"/>
      <dgm:spPr/>
    </dgm:pt>
  </dgm:ptLst>
  <dgm:cxnLst>
    <dgm:cxn modelId="{B7354202-0DA1-4736-B40F-3F1A9AD4F579}" type="presOf" srcId="{9735801F-1593-4605-A886-DC7287908482}" destId="{8B37CC65-2B5D-4A85-82E1-5CB27C146C3E}" srcOrd="0" destOrd="0" presId="urn:microsoft.com/office/officeart/2008/layout/LinedList"/>
    <dgm:cxn modelId="{875B0944-387A-4462-95E6-06CA52597377}" type="presOf" srcId="{6C41889C-DB40-4920-BC95-B388FFFF50CF}" destId="{82E922BA-A5CF-45FC-AD09-2402291C5CB6}" srcOrd="0" destOrd="0" presId="urn:microsoft.com/office/officeart/2008/layout/LinedList"/>
    <dgm:cxn modelId="{5A59B468-D152-4A8F-950D-FE9E46037E98}" srcId="{0A20074F-A2EF-4846-9791-0F061DA34473}" destId="{6C41889C-DB40-4920-BC95-B388FFFF50CF}" srcOrd="1" destOrd="0" parTransId="{BAC366C7-F3BD-4378-8F99-218CE7F31D74}" sibTransId="{BFC61363-7835-40CB-8AA8-C620D97A79B6}"/>
    <dgm:cxn modelId="{D0D4524F-59F2-4C08-9759-96D188FA3089}" srcId="{0A20074F-A2EF-4846-9791-0F061DA34473}" destId="{9735801F-1593-4605-A886-DC7287908482}" srcOrd="0" destOrd="0" parTransId="{61D5DDE6-5820-4D30-B9AB-1349BC6BBAB0}" sibTransId="{400042B3-FC88-4F1C-860B-2324D6C29734}"/>
    <dgm:cxn modelId="{8ED4EFF5-6E31-4A74-ADC5-9D983D001A0D}" type="presOf" srcId="{0A20074F-A2EF-4846-9791-0F061DA34473}" destId="{0ECFEF1B-AE9A-429B-8876-F90423E4A551}" srcOrd="0" destOrd="0" presId="urn:microsoft.com/office/officeart/2008/layout/LinedList"/>
    <dgm:cxn modelId="{5026DB82-097A-4020-A954-28FDCA0DF4E2}" type="presParOf" srcId="{0ECFEF1B-AE9A-429B-8876-F90423E4A551}" destId="{00971B68-386C-443E-BD0F-F94F2EB3EB50}" srcOrd="0" destOrd="0" presId="urn:microsoft.com/office/officeart/2008/layout/LinedList"/>
    <dgm:cxn modelId="{FFD4C733-0A42-41D4-A493-A2E00C5EB07B}" type="presParOf" srcId="{0ECFEF1B-AE9A-429B-8876-F90423E4A551}" destId="{BDC3E384-14A2-4B96-B71C-CDEC860F0083}" srcOrd="1" destOrd="0" presId="urn:microsoft.com/office/officeart/2008/layout/LinedList"/>
    <dgm:cxn modelId="{CFACF482-8E2A-4851-809D-BA7CBA86AE81}" type="presParOf" srcId="{BDC3E384-14A2-4B96-B71C-CDEC860F0083}" destId="{8B37CC65-2B5D-4A85-82E1-5CB27C146C3E}" srcOrd="0" destOrd="0" presId="urn:microsoft.com/office/officeart/2008/layout/LinedList"/>
    <dgm:cxn modelId="{4EC80505-6BBF-44ED-9904-B3DF948F708A}" type="presParOf" srcId="{BDC3E384-14A2-4B96-B71C-CDEC860F0083}" destId="{BF5B3098-FEAA-4474-9718-AFF7D1074B76}" srcOrd="1" destOrd="0" presId="urn:microsoft.com/office/officeart/2008/layout/LinedList"/>
    <dgm:cxn modelId="{2F62138A-950C-44F6-A4DD-D7B2FBEA97D8}" type="presParOf" srcId="{0ECFEF1B-AE9A-429B-8876-F90423E4A551}" destId="{65C68334-8306-48C7-BD96-D6FFCB5E4FED}" srcOrd="2" destOrd="0" presId="urn:microsoft.com/office/officeart/2008/layout/LinedList"/>
    <dgm:cxn modelId="{132BF703-392B-4689-9FE5-E9598CA1E079}" type="presParOf" srcId="{0ECFEF1B-AE9A-429B-8876-F90423E4A551}" destId="{AB8884F3-B4B7-4BA3-94F5-971ECF0934B8}" srcOrd="3" destOrd="0" presId="urn:microsoft.com/office/officeart/2008/layout/LinedList"/>
    <dgm:cxn modelId="{A0E0FBFD-A73D-4EEA-A09E-03658A49240D}" type="presParOf" srcId="{AB8884F3-B4B7-4BA3-94F5-971ECF0934B8}" destId="{82E922BA-A5CF-45FC-AD09-2402291C5CB6}" srcOrd="0" destOrd="0" presId="urn:microsoft.com/office/officeart/2008/layout/LinedList"/>
    <dgm:cxn modelId="{C612ED09-5FC9-4CC0-893A-454FE5BF7B31}" type="presParOf" srcId="{AB8884F3-B4B7-4BA3-94F5-971ECF0934B8}" destId="{2361F719-80A1-49AC-9071-1130A5024C1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15F13E0-188A-4ABD-AB0A-220B8931CA66}" type="doc">
      <dgm:prSet loTypeId="urn:microsoft.com/office/officeart/2005/8/layout/target1" loCatId="relationship" qsTypeId="urn:microsoft.com/office/officeart/2005/8/quickstyle/3d3" qsCatId="3D" csTypeId="urn:microsoft.com/office/officeart/2005/8/colors/accent1_2" csCatId="accent1"/>
      <dgm:spPr/>
      <dgm:t>
        <a:bodyPr/>
        <a:lstStyle/>
        <a:p>
          <a:endParaRPr lang="en-IN"/>
        </a:p>
      </dgm:t>
    </dgm:pt>
    <dgm:pt modelId="{14DBD269-658F-474E-BDFF-39BFD129A81B}">
      <dgm:prSet custT="1"/>
      <dgm:spPr/>
      <dgm:t>
        <a:bodyPr/>
        <a:lstStyle/>
        <a:p>
          <a:r>
            <a:rPr lang="en-US" sz="2000" b="1" i="0" dirty="0"/>
            <a:t>Types of SVM:</a:t>
          </a:r>
          <a:endParaRPr lang="en-IN" sz="2000" dirty="0"/>
        </a:p>
      </dgm:t>
    </dgm:pt>
    <dgm:pt modelId="{E9BA6620-FEF8-4FC3-B0FB-D323635D2E8C}" type="parTrans" cxnId="{231AEFE3-A869-4B00-B0AA-05D4F6BC91DD}">
      <dgm:prSet/>
      <dgm:spPr/>
      <dgm:t>
        <a:bodyPr/>
        <a:lstStyle/>
        <a:p>
          <a:endParaRPr lang="en-IN"/>
        </a:p>
      </dgm:t>
    </dgm:pt>
    <dgm:pt modelId="{86281252-7772-4169-95B1-5C284842A035}" type="sibTrans" cxnId="{231AEFE3-A869-4B00-B0AA-05D4F6BC91DD}">
      <dgm:prSet/>
      <dgm:spPr/>
      <dgm:t>
        <a:bodyPr/>
        <a:lstStyle/>
        <a:p>
          <a:endParaRPr lang="en-IN"/>
        </a:p>
      </dgm:t>
    </dgm:pt>
    <dgm:pt modelId="{ED54E65B-4D98-4F9E-8DDE-7790B46CDB88}">
      <dgm:prSet custT="1"/>
      <dgm:spPr/>
      <dgm:t>
        <a:bodyPr/>
        <a:lstStyle/>
        <a:p>
          <a:r>
            <a:rPr lang="en-US" sz="1400" b="1" i="0" dirty="0"/>
            <a:t>Linear SVM - </a:t>
          </a:r>
          <a:r>
            <a:rPr lang="en-US" sz="1400" b="0" i="0" dirty="0"/>
            <a:t>Linear SVM is used for linearly separable data, which means if a dataset can be classified into two classes by using a single straight line, then such data is termed as linearly separable data, and classifier is used called as Linear SVM classifier.</a:t>
          </a:r>
          <a:endParaRPr lang="en-IN" sz="1400" dirty="0"/>
        </a:p>
      </dgm:t>
    </dgm:pt>
    <dgm:pt modelId="{AB70F727-05E4-4253-8D71-E4707FF10E8C}" type="parTrans" cxnId="{CBB3BD12-999A-4914-8403-825EBDEC6414}">
      <dgm:prSet/>
      <dgm:spPr/>
      <dgm:t>
        <a:bodyPr/>
        <a:lstStyle/>
        <a:p>
          <a:endParaRPr lang="en-IN"/>
        </a:p>
      </dgm:t>
    </dgm:pt>
    <dgm:pt modelId="{DD5DFCB0-3DD7-482A-8090-29ED6C0A832A}" type="sibTrans" cxnId="{CBB3BD12-999A-4914-8403-825EBDEC6414}">
      <dgm:prSet/>
      <dgm:spPr/>
      <dgm:t>
        <a:bodyPr/>
        <a:lstStyle/>
        <a:p>
          <a:endParaRPr lang="en-IN"/>
        </a:p>
      </dgm:t>
    </dgm:pt>
    <dgm:pt modelId="{93ACB664-6035-4A18-B122-1B0875D6A332}">
      <dgm:prSet custT="1"/>
      <dgm:spPr/>
      <dgm:t>
        <a:bodyPr/>
        <a:lstStyle/>
        <a:p>
          <a:r>
            <a:rPr lang="en-US" sz="1400" b="1" i="0" dirty="0"/>
            <a:t>Non-linear SVM -</a:t>
          </a:r>
          <a:r>
            <a:rPr lang="en-US" sz="1400" b="0" i="0" dirty="0"/>
            <a:t> Non-Linear SVM is used for non-linearly separated data, which means if a dataset cannot be classified by using a straight line, then such data is termed as non-linear data and classifier used is called as Non-linear SVM classifier.</a:t>
          </a:r>
          <a:endParaRPr lang="en-IN" sz="1400" dirty="0"/>
        </a:p>
      </dgm:t>
    </dgm:pt>
    <dgm:pt modelId="{099BDA21-E7D7-4C6A-B3F1-4EED09F5EF5B}" type="parTrans" cxnId="{8FEA4E03-8884-4B61-A209-F9FE6A1927B4}">
      <dgm:prSet/>
      <dgm:spPr/>
      <dgm:t>
        <a:bodyPr/>
        <a:lstStyle/>
        <a:p>
          <a:endParaRPr lang="en-IN"/>
        </a:p>
      </dgm:t>
    </dgm:pt>
    <dgm:pt modelId="{4027B63F-42C8-421C-A774-66F5B03FC6CC}" type="sibTrans" cxnId="{8FEA4E03-8884-4B61-A209-F9FE6A1927B4}">
      <dgm:prSet/>
      <dgm:spPr/>
      <dgm:t>
        <a:bodyPr/>
        <a:lstStyle/>
        <a:p>
          <a:endParaRPr lang="en-IN"/>
        </a:p>
      </dgm:t>
    </dgm:pt>
    <dgm:pt modelId="{5129F20B-79CA-4921-A1D0-9B4F01D9E9FD}" type="pres">
      <dgm:prSet presAssocID="{B15F13E0-188A-4ABD-AB0A-220B8931CA66}" presName="composite" presStyleCnt="0">
        <dgm:presLayoutVars>
          <dgm:chMax val="5"/>
          <dgm:dir/>
          <dgm:resizeHandles val="exact"/>
        </dgm:presLayoutVars>
      </dgm:prSet>
      <dgm:spPr/>
    </dgm:pt>
    <dgm:pt modelId="{8AE479E3-20EB-4CD4-8FEF-2AF2A6F48B82}" type="pres">
      <dgm:prSet presAssocID="{14DBD269-658F-474E-BDFF-39BFD129A81B}" presName="circle1" presStyleLbl="lnNode1" presStyleIdx="0" presStyleCnt="3"/>
      <dgm:spPr/>
    </dgm:pt>
    <dgm:pt modelId="{17E88F5E-7AE4-460B-BD7F-BC423FDDC9D7}" type="pres">
      <dgm:prSet presAssocID="{14DBD269-658F-474E-BDFF-39BFD129A81B}" presName="text1" presStyleLbl="revTx" presStyleIdx="0" presStyleCnt="3">
        <dgm:presLayoutVars>
          <dgm:bulletEnabled val="1"/>
        </dgm:presLayoutVars>
      </dgm:prSet>
      <dgm:spPr/>
    </dgm:pt>
    <dgm:pt modelId="{C95F7D4A-235A-4500-AB07-35F2F47F2729}" type="pres">
      <dgm:prSet presAssocID="{14DBD269-658F-474E-BDFF-39BFD129A81B}" presName="line1" presStyleLbl="callout" presStyleIdx="0" presStyleCnt="6"/>
      <dgm:spPr/>
    </dgm:pt>
    <dgm:pt modelId="{3774218E-8464-4DEE-BBAB-06B3B5300381}" type="pres">
      <dgm:prSet presAssocID="{14DBD269-658F-474E-BDFF-39BFD129A81B}" presName="d1" presStyleLbl="callout" presStyleIdx="1" presStyleCnt="6"/>
      <dgm:spPr/>
    </dgm:pt>
    <dgm:pt modelId="{8C2101AD-52BF-4A7F-A6A2-247A5B537D2A}" type="pres">
      <dgm:prSet presAssocID="{ED54E65B-4D98-4F9E-8DDE-7790B46CDB88}" presName="circle2" presStyleLbl="lnNode1" presStyleIdx="1" presStyleCnt="3"/>
      <dgm:spPr/>
    </dgm:pt>
    <dgm:pt modelId="{F1926295-D829-4B0A-9DFB-65E150EF1BAA}" type="pres">
      <dgm:prSet presAssocID="{ED54E65B-4D98-4F9E-8DDE-7790B46CDB88}" presName="text2" presStyleLbl="revTx" presStyleIdx="1" presStyleCnt="3" custLinFactNeighborX="30723" custLinFactNeighborY="-20933">
        <dgm:presLayoutVars>
          <dgm:bulletEnabled val="1"/>
        </dgm:presLayoutVars>
      </dgm:prSet>
      <dgm:spPr/>
    </dgm:pt>
    <dgm:pt modelId="{F81BF013-9CB0-4773-BE8E-1B7993BB5103}" type="pres">
      <dgm:prSet presAssocID="{ED54E65B-4D98-4F9E-8DDE-7790B46CDB88}" presName="line2" presStyleLbl="callout" presStyleIdx="2" presStyleCnt="6"/>
      <dgm:spPr/>
    </dgm:pt>
    <dgm:pt modelId="{94EA4BCE-3756-496F-BAD3-FFA2A526BE29}" type="pres">
      <dgm:prSet presAssocID="{ED54E65B-4D98-4F9E-8DDE-7790B46CDB88}" presName="d2" presStyleLbl="callout" presStyleIdx="3" presStyleCnt="6"/>
      <dgm:spPr/>
    </dgm:pt>
    <dgm:pt modelId="{206D6BB1-D26D-4EA8-AFA9-5BD545D6B8E5}" type="pres">
      <dgm:prSet presAssocID="{93ACB664-6035-4A18-B122-1B0875D6A332}" presName="circle3" presStyleLbl="lnNode1" presStyleIdx="2" presStyleCnt="3"/>
      <dgm:spPr/>
    </dgm:pt>
    <dgm:pt modelId="{AF33502A-6A4B-4EF0-A04D-8B28FFE5396C}" type="pres">
      <dgm:prSet presAssocID="{93ACB664-6035-4A18-B122-1B0875D6A332}" presName="text3" presStyleLbl="revTx" presStyleIdx="2" presStyleCnt="3" custLinFactNeighborX="29542" custLinFactNeighborY="15531">
        <dgm:presLayoutVars>
          <dgm:bulletEnabled val="1"/>
        </dgm:presLayoutVars>
      </dgm:prSet>
      <dgm:spPr/>
    </dgm:pt>
    <dgm:pt modelId="{B6F84EFF-65BF-41AE-A97C-AAAD2711A66F}" type="pres">
      <dgm:prSet presAssocID="{93ACB664-6035-4A18-B122-1B0875D6A332}" presName="line3" presStyleLbl="callout" presStyleIdx="4" presStyleCnt="6"/>
      <dgm:spPr/>
    </dgm:pt>
    <dgm:pt modelId="{F729137D-DBA8-4E96-A428-2ADC0DA83A41}" type="pres">
      <dgm:prSet presAssocID="{93ACB664-6035-4A18-B122-1B0875D6A332}" presName="d3" presStyleLbl="callout" presStyleIdx="5" presStyleCnt="6"/>
      <dgm:spPr/>
    </dgm:pt>
  </dgm:ptLst>
  <dgm:cxnLst>
    <dgm:cxn modelId="{8FEA4E03-8884-4B61-A209-F9FE6A1927B4}" srcId="{B15F13E0-188A-4ABD-AB0A-220B8931CA66}" destId="{93ACB664-6035-4A18-B122-1B0875D6A332}" srcOrd="2" destOrd="0" parTransId="{099BDA21-E7D7-4C6A-B3F1-4EED09F5EF5B}" sibTransId="{4027B63F-42C8-421C-A774-66F5B03FC6CC}"/>
    <dgm:cxn modelId="{CBB3BD12-999A-4914-8403-825EBDEC6414}" srcId="{B15F13E0-188A-4ABD-AB0A-220B8931CA66}" destId="{ED54E65B-4D98-4F9E-8DDE-7790B46CDB88}" srcOrd="1" destOrd="0" parTransId="{AB70F727-05E4-4253-8D71-E4707FF10E8C}" sibTransId="{DD5DFCB0-3DD7-482A-8090-29ED6C0A832A}"/>
    <dgm:cxn modelId="{AA420424-5844-4514-B92B-D74172BE52FC}" type="presOf" srcId="{B15F13E0-188A-4ABD-AB0A-220B8931CA66}" destId="{5129F20B-79CA-4921-A1D0-9B4F01D9E9FD}" srcOrd="0" destOrd="0" presId="urn:microsoft.com/office/officeart/2005/8/layout/target1"/>
    <dgm:cxn modelId="{08422965-989C-4F76-BBEA-BACA50D25B28}" type="presOf" srcId="{14DBD269-658F-474E-BDFF-39BFD129A81B}" destId="{17E88F5E-7AE4-460B-BD7F-BC423FDDC9D7}" srcOrd="0" destOrd="0" presId="urn:microsoft.com/office/officeart/2005/8/layout/target1"/>
    <dgm:cxn modelId="{E4D9B9BB-824B-4E96-9413-AA47B159BC83}" type="presOf" srcId="{93ACB664-6035-4A18-B122-1B0875D6A332}" destId="{AF33502A-6A4B-4EF0-A04D-8B28FFE5396C}" srcOrd="0" destOrd="0" presId="urn:microsoft.com/office/officeart/2005/8/layout/target1"/>
    <dgm:cxn modelId="{3B54FAD0-3F23-4FA9-8DA0-FA21DDEFA203}" type="presOf" srcId="{ED54E65B-4D98-4F9E-8DDE-7790B46CDB88}" destId="{F1926295-D829-4B0A-9DFB-65E150EF1BAA}" srcOrd="0" destOrd="0" presId="urn:microsoft.com/office/officeart/2005/8/layout/target1"/>
    <dgm:cxn modelId="{231AEFE3-A869-4B00-B0AA-05D4F6BC91DD}" srcId="{B15F13E0-188A-4ABD-AB0A-220B8931CA66}" destId="{14DBD269-658F-474E-BDFF-39BFD129A81B}" srcOrd="0" destOrd="0" parTransId="{E9BA6620-FEF8-4FC3-B0FB-D323635D2E8C}" sibTransId="{86281252-7772-4169-95B1-5C284842A035}"/>
    <dgm:cxn modelId="{E38E22BB-4E08-47F9-B787-3B97A16A6F24}" type="presParOf" srcId="{5129F20B-79CA-4921-A1D0-9B4F01D9E9FD}" destId="{8AE479E3-20EB-4CD4-8FEF-2AF2A6F48B82}" srcOrd="0" destOrd="0" presId="urn:microsoft.com/office/officeart/2005/8/layout/target1"/>
    <dgm:cxn modelId="{F1C0891E-C286-4446-80B0-86EB8B92AF27}" type="presParOf" srcId="{5129F20B-79CA-4921-A1D0-9B4F01D9E9FD}" destId="{17E88F5E-7AE4-460B-BD7F-BC423FDDC9D7}" srcOrd="1" destOrd="0" presId="urn:microsoft.com/office/officeart/2005/8/layout/target1"/>
    <dgm:cxn modelId="{8763FB86-F7A1-461B-8E21-E6DCE52B3FC1}" type="presParOf" srcId="{5129F20B-79CA-4921-A1D0-9B4F01D9E9FD}" destId="{C95F7D4A-235A-4500-AB07-35F2F47F2729}" srcOrd="2" destOrd="0" presId="urn:microsoft.com/office/officeart/2005/8/layout/target1"/>
    <dgm:cxn modelId="{FD8DB8D2-37D6-4E7E-96ED-C8437A3C8DEC}" type="presParOf" srcId="{5129F20B-79CA-4921-A1D0-9B4F01D9E9FD}" destId="{3774218E-8464-4DEE-BBAB-06B3B5300381}" srcOrd="3" destOrd="0" presId="urn:microsoft.com/office/officeart/2005/8/layout/target1"/>
    <dgm:cxn modelId="{4202FEE4-C124-4595-B6D4-454CC0B19CF0}" type="presParOf" srcId="{5129F20B-79CA-4921-A1D0-9B4F01D9E9FD}" destId="{8C2101AD-52BF-4A7F-A6A2-247A5B537D2A}" srcOrd="4" destOrd="0" presId="urn:microsoft.com/office/officeart/2005/8/layout/target1"/>
    <dgm:cxn modelId="{DA3A7FC5-1363-4800-963C-0BE29CDBF502}" type="presParOf" srcId="{5129F20B-79CA-4921-A1D0-9B4F01D9E9FD}" destId="{F1926295-D829-4B0A-9DFB-65E150EF1BAA}" srcOrd="5" destOrd="0" presId="urn:microsoft.com/office/officeart/2005/8/layout/target1"/>
    <dgm:cxn modelId="{55B6310D-9359-4268-8372-12FF60511745}" type="presParOf" srcId="{5129F20B-79CA-4921-A1D0-9B4F01D9E9FD}" destId="{F81BF013-9CB0-4773-BE8E-1B7993BB5103}" srcOrd="6" destOrd="0" presId="urn:microsoft.com/office/officeart/2005/8/layout/target1"/>
    <dgm:cxn modelId="{DB21BE4A-D7C7-46C8-9986-467C667B1CE0}" type="presParOf" srcId="{5129F20B-79CA-4921-A1D0-9B4F01D9E9FD}" destId="{94EA4BCE-3756-496F-BAD3-FFA2A526BE29}" srcOrd="7" destOrd="0" presId="urn:microsoft.com/office/officeart/2005/8/layout/target1"/>
    <dgm:cxn modelId="{A2938FAA-B6B0-48EF-87C2-2377B3174AD3}" type="presParOf" srcId="{5129F20B-79CA-4921-A1D0-9B4F01D9E9FD}" destId="{206D6BB1-D26D-4EA8-AFA9-5BD545D6B8E5}" srcOrd="8" destOrd="0" presId="urn:microsoft.com/office/officeart/2005/8/layout/target1"/>
    <dgm:cxn modelId="{18F6FAAA-40FE-469A-8908-2884CC912EF2}" type="presParOf" srcId="{5129F20B-79CA-4921-A1D0-9B4F01D9E9FD}" destId="{AF33502A-6A4B-4EF0-A04D-8B28FFE5396C}" srcOrd="9" destOrd="0" presId="urn:microsoft.com/office/officeart/2005/8/layout/target1"/>
    <dgm:cxn modelId="{8097B55D-648F-4D44-B323-45D256CE9DDA}" type="presParOf" srcId="{5129F20B-79CA-4921-A1D0-9B4F01D9E9FD}" destId="{B6F84EFF-65BF-41AE-A97C-AAAD2711A66F}" srcOrd="10" destOrd="0" presId="urn:microsoft.com/office/officeart/2005/8/layout/target1"/>
    <dgm:cxn modelId="{B600AAF2-817C-4487-B74C-8C21EDDFE76F}" type="presParOf" srcId="{5129F20B-79CA-4921-A1D0-9B4F01D9E9FD}" destId="{F729137D-DBA8-4E96-A428-2ADC0DA83A41}"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5565368-78B4-4E80-8F71-BAD2DBB2F58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7FF39381-93E2-4488-B713-2CFC22C5E477}">
      <dgm:prSet/>
      <dgm:spPr/>
      <dgm:t>
        <a:bodyPr/>
        <a:lstStyle/>
        <a:p>
          <a:r>
            <a:rPr lang="en-US" i="0"/>
            <a:t>As we can see in the above output image, there are 66+24= 90 correct predictions and 8+2= 10 correct predictions. Therefore we can say that our SVM model improved as compared to the Logistic regression model.</a:t>
          </a:r>
          <a:endParaRPr lang="en-IN"/>
        </a:p>
      </dgm:t>
    </dgm:pt>
    <dgm:pt modelId="{1BC759CD-DF86-4C76-AF3E-4C8A5BE3C52A}" type="parTrans" cxnId="{86738BE7-13DA-4D8D-BF0C-C9418635C44A}">
      <dgm:prSet/>
      <dgm:spPr/>
      <dgm:t>
        <a:bodyPr/>
        <a:lstStyle/>
        <a:p>
          <a:endParaRPr lang="en-IN"/>
        </a:p>
      </dgm:t>
    </dgm:pt>
    <dgm:pt modelId="{FD29124C-1AEB-49CF-BE9D-F3DAD8EE24D0}" type="sibTrans" cxnId="{86738BE7-13DA-4D8D-BF0C-C9418635C44A}">
      <dgm:prSet/>
      <dgm:spPr/>
      <dgm:t>
        <a:bodyPr/>
        <a:lstStyle/>
        <a:p>
          <a:endParaRPr lang="en-IN"/>
        </a:p>
      </dgm:t>
    </dgm:pt>
    <dgm:pt modelId="{CB899B68-F593-4308-B482-26528CE47DEE}" type="pres">
      <dgm:prSet presAssocID="{95565368-78B4-4E80-8F71-BAD2DBB2F58B}" presName="linear" presStyleCnt="0">
        <dgm:presLayoutVars>
          <dgm:animLvl val="lvl"/>
          <dgm:resizeHandles val="exact"/>
        </dgm:presLayoutVars>
      </dgm:prSet>
      <dgm:spPr/>
    </dgm:pt>
    <dgm:pt modelId="{36B1E894-6E47-4CA0-B34A-7C5E6062B83A}" type="pres">
      <dgm:prSet presAssocID="{7FF39381-93E2-4488-B713-2CFC22C5E477}" presName="parentText" presStyleLbl="node1" presStyleIdx="0" presStyleCnt="1">
        <dgm:presLayoutVars>
          <dgm:chMax val="0"/>
          <dgm:bulletEnabled val="1"/>
        </dgm:presLayoutVars>
      </dgm:prSet>
      <dgm:spPr/>
    </dgm:pt>
  </dgm:ptLst>
  <dgm:cxnLst>
    <dgm:cxn modelId="{A5D58517-FC04-4E90-A3F7-0ED6E6831985}" type="presOf" srcId="{7FF39381-93E2-4488-B713-2CFC22C5E477}" destId="{36B1E894-6E47-4CA0-B34A-7C5E6062B83A}" srcOrd="0" destOrd="0" presId="urn:microsoft.com/office/officeart/2005/8/layout/vList2"/>
    <dgm:cxn modelId="{9241D541-9FCD-4123-A76A-2DB8CB751DF8}" type="presOf" srcId="{95565368-78B4-4E80-8F71-BAD2DBB2F58B}" destId="{CB899B68-F593-4308-B482-26528CE47DEE}" srcOrd="0" destOrd="0" presId="urn:microsoft.com/office/officeart/2005/8/layout/vList2"/>
    <dgm:cxn modelId="{86738BE7-13DA-4D8D-BF0C-C9418635C44A}" srcId="{95565368-78B4-4E80-8F71-BAD2DBB2F58B}" destId="{7FF39381-93E2-4488-B713-2CFC22C5E477}" srcOrd="0" destOrd="0" parTransId="{1BC759CD-DF86-4C76-AF3E-4C8A5BE3C52A}" sibTransId="{FD29124C-1AEB-49CF-BE9D-F3DAD8EE24D0}"/>
    <dgm:cxn modelId="{893AD960-F2A8-4114-AE9C-EA9837D7CE67}" type="presParOf" srcId="{CB899B68-F593-4308-B482-26528CE47DEE}" destId="{36B1E894-6E47-4CA0-B34A-7C5E6062B83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38540C1-699C-4B9D-8A1F-FA3E5DDA45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A35C73C-BDD8-4B4D-BB7A-07A901409D4A}">
      <dgm:prSet/>
      <dgm:spPr/>
      <dgm:t>
        <a:bodyPr/>
        <a:lstStyle/>
        <a:p>
          <a:r>
            <a:rPr lang="en-US" b="0" i="0"/>
            <a:t>As we can see, the above output is appearing similar to the Logistic regression output. In the output, we got the straight line as hyperplane because we have </a:t>
          </a:r>
          <a:r>
            <a:rPr lang="en-US" b="1" i="0"/>
            <a:t>used a linear kernel in the classifier</a:t>
          </a:r>
          <a:r>
            <a:rPr lang="en-US" b="0" i="0"/>
            <a:t>. And we have also discussed above that for the 2d space, the hyperplane in SVM is a straight line.</a:t>
          </a:r>
          <a:endParaRPr lang="en-IN"/>
        </a:p>
      </dgm:t>
    </dgm:pt>
    <dgm:pt modelId="{D9803957-AB5E-4009-B7DE-71688AEE060B}" type="parTrans" cxnId="{5ADE4E4C-A6A4-414C-A4F9-3E2AE6D33B3D}">
      <dgm:prSet/>
      <dgm:spPr/>
      <dgm:t>
        <a:bodyPr/>
        <a:lstStyle/>
        <a:p>
          <a:endParaRPr lang="en-IN"/>
        </a:p>
      </dgm:t>
    </dgm:pt>
    <dgm:pt modelId="{7B88A24A-3FE7-4B87-9B95-A24E5EAE7767}" type="sibTrans" cxnId="{5ADE4E4C-A6A4-414C-A4F9-3E2AE6D33B3D}">
      <dgm:prSet/>
      <dgm:spPr/>
      <dgm:t>
        <a:bodyPr/>
        <a:lstStyle/>
        <a:p>
          <a:endParaRPr lang="en-IN"/>
        </a:p>
      </dgm:t>
    </dgm:pt>
    <dgm:pt modelId="{330AE701-E5FE-4A15-862B-53F3109FB027}" type="pres">
      <dgm:prSet presAssocID="{A38540C1-699C-4B9D-8A1F-FA3E5DDA4541}" presName="linear" presStyleCnt="0">
        <dgm:presLayoutVars>
          <dgm:animLvl val="lvl"/>
          <dgm:resizeHandles val="exact"/>
        </dgm:presLayoutVars>
      </dgm:prSet>
      <dgm:spPr/>
    </dgm:pt>
    <dgm:pt modelId="{CE900C9D-8A4B-478B-81D9-9FDD95275993}" type="pres">
      <dgm:prSet presAssocID="{8A35C73C-BDD8-4B4D-BB7A-07A901409D4A}" presName="parentText" presStyleLbl="node1" presStyleIdx="0" presStyleCnt="1">
        <dgm:presLayoutVars>
          <dgm:chMax val="0"/>
          <dgm:bulletEnabled val="1"/>
        </dgm:presLayoutVars>
      </dgm:prSet>
      <dgm:spPr/>
    </dgm:pt>
  </dgm:ptLst>
  <dgm:cxnLst>
    <dgm:cxn modelId="{5ADE4E4C-A6A4-414C-A4F9-3E2AE6D33B3D}" srcId="{A38540C1-699C-4B9D-8A1F-FA3E5DDA4541}" destId="{8A35C73C-BDD8-4B4D-BB7A-07A901409D4A}" srcOrd="0" destOrd="0" parTransId="{D9803957-AB5E-4009-B7DE-71688AEE060B}" sibTransId="{7B88A24A-3FE7-4B87-9B95-A24E5EAE7767}"/>
    <dgm:cxn modelId="{C5596370-B42B-49C7-B11F-2CD4931456BE}" type="presOf" srcId="{8A35C73C-BDD8-4B4D-BB7A-07A901409D4A}" destId="{CE900C9D-8A4B-478B-81D9-9FDD95275993}" srcOrd="0" destOrd="0" presId="urn:microsoft.com/office/officeart/2005/8/layout/vList2"/>
    <dgm:cxn modelId="{8C453489-7AE3-40BB-999A-867293D5345C}" type="presOf" srcId="{A38540C1-699C-4B9D-8A1F-FA3E5DDA4541}" destId="{330AE701-E5FE-4A15-862B-53F3109FB027}" srcOrd="0" destOrd="0" presId="urn:microsoft.com/office/officeart/2005/8/layout/vList2"/>
    <dgm:cxn modelId="{F81475F3-4077-46E9-B388-C4F29C0A19FF}" type="presParOf" srcId="{330AE701-E5FE-4A15-862B-53F3109FB027}" destId="{CE900C9D-8A4B-478B-81D9-9FDD9527599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B74CA8C-F962-494E-AE9C-637D3495605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7AAF50-8CAB-4DF2-A1CB-0403371B8778}">
      <dgm:prSet/>
      <dgm:spPr/>
      <dgm:t>
        <a:bodyPr/>
        <a:lstStyle/>
        <a:p>
          <a:r>
            <a:rPr lang="en-US" b="0" i="0"/>
            <a:t>As we can see in the above output image, the SVM classifier has divided the users into two regions (Purchased or Not purchased). Users who purchased the SUV are in the red region with the red scatter points. And users who did not purchase the SUV are in the green region with green scatter points. The hyperplane has divided the two classes into Purchased and not purchased variable.</a:t>
          </a:r>
          <a:endParaRPr lang="en-IN"/>
        </a:p>
      </dgm:t>
    </dgm:pt>
    <dgm:pt modelId="{99BAF7A5-1998-4E7F-AE8C-A0FEAD45F4ED}" type="parTrans" cxnId="{AE2D9DB1-A388-4C88-AC69-E26209161F81}">
      <dgm:prSet/>
      <dgm:spPr/>
      <dgm:t>
        <a:bodyPr/>
        <a:lstStyle/>
        <a:p>
          <a:endParaRPr lang="en-IN"/>
        </a:p>
      </dgm:t>
    </dgm:pt>
    <dgm:pt modelId="{86F3A590-DF23-4436-AFC4-6A7519520BF4}" type="sibTrans" cxnId="{AE2D9DB1-A388-4C88-AC69-E26209161F81}">
      <dgm:prSet/>
      <dgm:spPr/>
      <dgm:t>
        <a:bodyPr/>
        <a:lstStyle/>
        <a:p>
          <a:endParaRPr lang="en-IN"/>
        </a:p>
      </dgm:t>
    </dgm:pt>
    <dgm:pt modelId="{09E0FF9E-2846-4CCB-A8C5-AFB49A36F29D}" type="pres">
      <dgm:prSet presAssocID="{CB74CA8C-F962-494E-AE9C-637D34956058}" presName="linear" presStyleCnt="0">
        <dgm:presLayoutVars>
          <dgm:animLvl val="lvl"/>
          <dgm:resizeHandles val="exact"/>
        </dgm:presLayoutVars>
      </dgm:prSet>
      <dgm:spPr/>
    </dgm:pt>
    <dgm:pt modelId="{89039609-5A81-4229-A1CD-81A23EC79DC0}" type="pres">
      <dgm:prSet presAssocID="{627AAF50-8CAB-4DF2-A1CB-0403371B8778}" presName="parentText" presStyleLbl="node1" presStyleIdx="0" presStyleCnt="1">
        <dgm:presLayoutVars>
          <dgm:chMax val="0"/>
          <dgm:bulletEnabled val="1"/>
        </dgm:presLayoutVars>
      </dgm:prSet>
      <dgm:spPr/>
    </dgm:pt>
  </dgm:ptLst>
  <dgm:cxnLst>
    <dgm:cxn modelId="{5B059B19-3D8E-4DD5-A491-EDBFA55798D6}" type="presOf" srcId="{CB74CA8C-F962-494E-AE9C-637D34956058}" destId="{09E0FF9E-2846-4CCB-A8C5-AFB49A36F29D}" srcOrd="0" destOrd="0" presId="urn:microsoft.com/office/officeart/2005/8/layout/vList2"/>
    <dgm:cxn modelId="{AE2D9DB1-A388-4C88-AC69-E26209161F81}" srcId="{CB74CA8C-F962-494E-AE9C-637D34956058}" destId="{627AAF50-8CAB-4DF2-A1CB-0403371B8778}" srcOrd="0" destOrd="0" parTransId="{99BAF7A5-1998-4E7F-AE8C-A0FEAD45F4ED}" sibTransId="{86F3A590-DF23-4436-AFC4-6A7519520BF4}"/>
    <dgm:cxn modelId="{4F2288F9-EB06-4EE9-A184-3918A8373D67}" type="presOf" srcId="{627AAF50-8CAB-4DF2-A1CB-0403371B8778}" destId="{89039609-5A81-4229-A1CD-81A23EC79DC0}" srcOrd="0" destOrd="0" presId="urn:microsoft.com/office/officeart/2005/8/layout/vList2"/>
    <dgm:cxn modelId="{B5AFBDA6-A4C1-44B9-A2AF-D6BF08FE09D4}" type="presParOf" srcId="{09E0FF9E-2846-4CCB-A8C5-AFB49A36F29D}" destId="{89039609-5A81-4229-A1CD-81A23EC79DC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4E18F32-D415-498E-90CF-A4D3B8A121D0}" type="doc">
      <dgm:prSet loTypeId="urn:microsoft.com/office/officeart/2005/8/layout/cycle3" loCatId="cycle" qsTypeId="urn:microsoft.com/office/officeart/2005/8/quickstyle/3d2" qsCatId="3D" csTypeId="urn:microsoft.com/office/officeart/2005/8/colors/accent0_1" csCatId="mainScheme"/>
      <dgm:spPr/>
      <dgm:t>
        <a:bodyPr/>
        <a:lstStyle/>
        <a:p>
          <a:endParaRPr lang="en-IN"/>
        </a:p>
      </dgm:t>
    </dgm:pt>
    <dgm:pt modelId="{7F94D4E1-DEE1-41EF-A0AC-E4E18848CA98}">
      <dgm:prSet/>
      <dgm:spPr/>
      <dgm:t>
        <a:bodyPr/>
        <a:lstStyle/>
        <a:p>
          <a:r>
            <a:rPr lang="en-US" b="1" i="0"/>
            <a:t>Types of Naïve Bayes Model:</a:t>
          </a:r>
          <a:endParaRPr lang="en-IN"/>
        </a:p>
      </dgm:t>
    </dgm:pt>
    <dgm:pt modelId="{59637087-2337-438A-A306-1DD16B563C3A}" type="parTrans" cxnId="{02CDF5C0-7F9A-447D-B928-9DA544460E87}">
      <dgm:prSet/>
      <dgm:spPr/>
      <dgm:t>
        <a:bodyPr/>
        <a:lstStyle/>
        <a:p>
          <a:endParaRPr lang="en-IN"/>
        </a:p>
      </dgm:t>
    </dgm:pt>
    <dgm:pt modelId="{E053F6B6-85B3-4B17-BF6C-5717AA2ABFB9}" type="sibTrans" cxnId="{02CDF5C0-7F9A-447D-B928-9DA544460E87}">
      <dgm:prSet/>
      <dgm:spPr/>
      <dgm:t>
        <a:bodyPr/>
        <a:lstStyle/>
        <a:p>
          <a:endParaRPr lang="en-IN"/>
        </a:p>
      </dgm:t>
    </dgm:pt>
    <dgm:pt modelId="{4CE4E23B-25C5-4B45-899F-D83ED8A6098C}">
      <dgm:prSet/>
      <dgm:spPr/>
      <dgm:t>
        <a:bodyPr/>
        <a:lstStyle/>
        <a:p>
          <a:pPr algn="l"/>
          <a:r>
            <a:rPr lang="en-US" b="1" i="0" dirty="0"/>
            <a:t>Gaussian</a:t>
          </a:r>
          <a:r>
            <a:rPr lang="en-US" b="0" i="0" dirty="0"/>
            <a:t>: The Gaussian model assumes that features follow a normal distribution. This means if predictors take continuous values instead of discrete, then the model assumes that these values are sampled from the Gaussian distribution.</a:t>
          </a:r>
          <a:endParaRPr lang="en-IN" dirty="0"/>
        </a:p>
      </dgm:t>
    </dgm:pt>
    <dgm:pt modelId="{89AA111C-38CC-47A6-A3BC-545829181E50}" type="parTrans" cxnId="{01379EE9-034E-413A-B6C0-2D6548188C6E}">
      <dgm:prSet/>
      <dgm:spPr/>
      <dgm:t>
        <a:bodyPr/>
        <a:lstStyle/>
        <a:p>
          <a:endParaRPr lang="en-IN"/>
        </a:p>
      </dgm:t>
    </dgm:pt>
    <dgm:pt modelId="{96BC754E-E6A5-443D-B52E-B233058028B9}" type="sibTrans" cxnId="{01379EE9-034E-413A-B6C0-2D6548188C6E}">
      <dgm:prSet/>
      <dgm:spPr/>
      <dgm:t>
        <a:bodyPr/>
        <a:lstStyle/>
        <a:p>
          <a:endParaRPr lang="en-IN"/>
        </a:p>
      </dgm:t>
    </dgm:pt>
    <dgm:pt modelId="{EEAEE1E2-F34A-400A-80B3-F813DAD5206C}">
      <dgm:prSet/>
      <dgm:spPr/>
      <dgm:t>
        <a:bodyPr/>
        <a:lstStyle/>
        <a:p>
          <a:pPr algn="l"/>
          <a:r>
            <a:rPr lang="en-US" b="1" i="0" dirty="0"/>
            <a:t>Multinomial</a:t>
          </a:r>
          <a:r>
            <a:rPr lang="en-US" b="0" i="0" dirty="0"/>
            <a:t>: The Multinomial Naïve Bayes classifier is used when the data is multinomial distributed. It is primarily used for document classification problems, it means a particular document belongs to which category such as Sports, Politics, education, etc.</a:t>
          </a:r>
          <a:br>
            <a:rPr lang="en-US" b="0" i="0" dirty="0"/>
          </a:br>
          <a:r>
            <a:rPr lang="en-US" b="0" i="0" dirty="0"/>
            <a:t>The classifier uses the frequency of words for the predictors.</a:t>
          </a:r>
          <a:endParaRPr lang="en-IN" dirty="0"/>
        </a:p>
      </dgm:t>
    </dgm:pt>
    <dgm:pt modelId="{7F07A4F7-15FA-4645-ABE2-6B8D632BEA5C}" type="parTrans" cxnId="{D210D843-1CF8-4B9E-83B2-43053900669E}">
      <dgm:prSet/>
      <dgm:spPr/>
      <dgm:t>
        <a:bodyPr/>
        <a:lstStyle/>
        <a:p>
          <a:endParaRPr lang="en-IN"/>
        </a:p>
      </dgm:t>
    </dgm:pt>
    <dgm:pt modelId="{5D40EBF0-6825-4C20-B324-A625DAFD287A}" type="sibTrans" cxnId="{D210D843-1CF8-4B9E-83B2-43053900669E}">
      <dgm:prSet/>
      <dgm:spPr/>
      <dgm:t>
        <a:bodyPr/>
        <a:lstStyle/>
        <a:p>
          <a:endParaRPr lang="en-IN"/>
        </a:p>
      </dgm:t>
    </dgm:pt>
    <dgm:pt modelId="{2FC9B540-A7FB-4172-8007-E3B01C74212E}">
      <dgm:prSet/>
      <dgm:spPr/>
      <dgm:t>
        <a:bodyPr/>
        <a:lstStyle/>
        <a:p>
          <a:pPr algn="l"/>
          <a:r>
            <a:rPr lang="en-US" b="1" i="0" dirty="0"/>
            <a:t>Bernoulli</a:t>
          </a:r>
          <a:r>
            <a:rPr lang="en-US" b="0" i="0" dirty="0"/>
            <a:t>: The Bernoulli classifier works similar to the Multinomial classifier, but the predictor variables are the independent Booleans variables. Such as if a particular word is present or not in a document. This model is also famous for document classification tasks.</a:t>
          </a:r>
          <a:endParaRPr lang="en-IN" dirty="0"/>
        </a:p>
      </dgm:t>
    </dgm:pt>
    <dgm:pt modelId="{B7A61CEF-EE35-4F80-ACE4-B5C3239B8176}" type="parTrans" cxnId="{422EDCB4-D624-4C64-8D4A-ABD87BE9F6CD}">
      <dgm:prSet/>
      <dgm:spPr/>
      <dgm:t>
        <a:bodyPr/>
        <a:lstStyle/>
        <a:p>
          <a:endParaRPr lang="en-IN"/>
        </a:p>
      </dgm:t>
    </dgm:pt>
    <dgm:pt modelId="{95242F0F-321B-47D4-9651-2994871C3FDC}" type="sibTrans" cxnId="{422EDCB4-D624-4C64-8D4A-ABD87BE9F6CD}">
      <dgm:prSet/>
      <dgm:spPr/>
      <dgm:t>
        <a:bodyPr/>
        <a:lstStyle/>
        <a:p>
          <a:endParaRPr lang="en-IN"/>
        </a:p>
      </dgm:t>
    </dgm:pt>
    <dgm:pt modelId="{B80DAB33-379D-462F-A5B5-31402097FDA2}" type="pres">
      <dgm:prSet presAssocID="{B4E18F32-D415-498E-90CF-A4D3B8A121D0}" presName="Name0" presStyleCnt="0">
        <dgm:presLayoutVars>
          <dgm:dir/>
          <dgm:resizeHandles val="exact"/>
        </dgm:presLayoutVars>
      </dgm:prSet>
      <dgm:spPr/>
    </dgm:pt>
    <dgm:pt modelId="{A812C3A5-9689-4A8F-85A7-1E773F0CF63B}" type="pres">
      <dgm:prSet presAssocID="{B4E18F32-D415-498E-90CF-A4D3B8A121D0}" presName="cycle" presStyleCnt="0"/>
      <dgm:spPr/>
    </dgm:pt>
    <dgm:pt modelId="{E25322F9-4885-4AF4-B244-096097BD2324}" type="pres">
      <dgm:prSet presAssocID="{7F94D4E1-DEE1-41EF-A0AC-E4E18848CA98}" presName="nodeFirstNode" presStyleLbl="node1" presStyleIdx="0" presStyleCnt="4">
        <dgm:presLayoutVars>
          <dgm:bulletEnabled val="1"/>
        </dgm:presLayoutVars>
      </dgm:prSet>
      <dgm:spPr/>
    </dgm:pt>
    <dgm:pt modelId="{5422AD2E-0CB7-4F73-A629-215D2C3A3756}" type="pres">
      <dgm:prSet presAssocID="{E053F6B6-85B3-4B17-BF6C-5717AA2ABFB9}" presName="sibTransFirstNode" presStyleLbl="bgShp" presStyleIdx="0" presStyleCnt="1"/>
      <dgm:spPr/>
    </dgm:pt>
    <dgm:pt modelId="{AE0859CA-D676-4C38-A2D0-F82C279584D5}" type="pres">
      <dgm:prSet presAssocID="{4CE4E23B-25C5-4B45-899F-D83ED8A6098C}" presName="nodeFollowingNodes" presStyleLbl="node1" presStyleIdx="1" presStyleCnt="4">
        <dgm:presLayoutVars>
          <dgm:bulletEnabled val="1"/>
        </dgm:presLayoutVars>
      </dgm:prSet>
      <dgm:spPr/>
    </dgm:pt>
    <dgm:pt modelId="{3461FFF6-8C12-407A-99D3-CB61A4DD4702}" type="pres">
      <dgm:prSet presAssocID="{EEAEE1E2-F34A-400A-80B3-F813DAD5206C}" presName="nodeFollowingNodes" presStyleLbl="node1" presStyleIdx="2" presStyleCnt="4">
        <dgm:presLayoutVars>
          <dgm:bulletEnabled val="1"/>
        </dgm:presLayoutVars>
      </dgm:prSet>
      <dgm:spPr/>
    </dgm:pt>
    <dgm:pt modelId="{ACF8E5C4-A58D-4F62-B38E-0F9663224DA8}" type="pres">
      <dgm:prSet presAssocID="{2FC9B540-A7FB-4172-8007-E3B01C74212E}" presName="nodeFollowingNodes" presStyleLbl="node1" presStyleIdx="3" presStyleCnt="4">
        <dgm:presLayoutVars>
          <dgm:bulletEnabled val="1"/>
        </dgm:presLayoutVars>
      </dgm:prSet>
      <dgm:spPr/>
    </dgm:pt>
  </dgm:ptLst>
  <dgm:cxnLst>
    <dgm:cxn modelId="{D210D843-1CF8-4B9E-83B2-43053900669E}" srcId="{B4E18F32-D415-498E-90CF-A4D3B8A121D0}" destId="{EEAEE1E2-F34A-400A-80B3-F813DAD5206C}" srcOrd="2" destOrd="0" parTransId="{7F07A4F7-15FA-4645-ABE2-6B8D632BEA5C}" sibTransId="{5D40EBF0-6825-4C20-B324-A625DAFD287A}"/>
    <dgm:cxn modelId="{C7A37365-6115-4D01-842C-5D705E6E8B7C}" type="presOf" srcId="{4CE4E23B-25C5-4B45-899F-D83ED8A6098C}" destId="{AE0859CA-D676-4C38-A2D0-F82C279584D5}" srcOrd="0" destOrd="0" presId="urn:microsoft.com/office/officeart/2005/8/layout/cycle3"/>
    <dgm:cxn modelId="{FBB30C68-CF45-49D6-88AB-1EDA88CDC0AE}" type="presOf" srcId="{2FC9B540-A7FB-4172-8007-E3B01C74212E}" destId="{ACF8E5C4-A58D-4F62-B38E-0F9663224DA8}" srcOrd="0" destOrd="0" presId="urn:microsoft.com/office/officeart/2005/8/layout/cycle3"/>
    <dgm:cxn modelId="{40A53C7D-7931-4231-AEDF-7276F02DDDE6}" type="presOf" srcId="{7F94D4E1-DEE1-41EF-A0AC-E4E18848CA98}" destId="{E25322F9-4885-4AF4-B244-096097BD2324}" srcOrd="0" destOrd="0" presId="urn:microsoft.com/office/officeart/2005/8/layout/cycle3"/>
    <dgm:cxn modelId="{E6C89380-3FCD-4603-B02A-CF34E9266C9B}" type="presOf" srcId="{E053F6B6-85B3-4B17-BF6C-5717AA2ABFB9}" destId="{5422AD2E-0CB7-4F73-A629-215D2C3A3756}" srcOrd="0" destOrd="0" presId="urn:microsoft.com/office/officeart/2005/8/layout/cycle3"/>
    <dgm:cxn modelId="{422EDCB4-D624-4C64-8D4A-ABD87BE9F6CD}" srcId="{B4E18F32-D415-498E-90CF-A4D3B8A121D0}" destId="{2FC9B540-A7FB-4172-8007-E3B01C74212E}" srcOrd="3" destOrd="0" parTransId="{B7A61CEF-EE35-4F80-ACE4-B5C3239B8176}" sibTransId="{95242F0F-321B-47D4-9651-2994871C3FDC}"/>
    <dgm:cxn modelId="{865A3CB6-8162-4E9D-9272-CE536BFED0FC}" type="presOf" srcId="{EEAEE1E2-F34A-400A-80B3-F813DAD5206C}" destId="{3461FFF6-8C12-407A-99D3-CB61A4DD4702}" srcOrd="0" destOrd="0" presId="urn:microsoft.com/office/officeart/2005/8/layout/cycle3"/>
    <dgm:cxn modelId="{02CDF5C0-7F9A-447D-B928-9DA544460E87}" srcId="{B4E18F32-D415-498E-90CF-A4D3B8A121D0}" destId="{7F94D4E1-DEE1-41EF-A0AC-E4E18848CA98}" srcOrd="0" destOrd="0" parTransId="{59637087-2337-438A-A306-1DD16B563C3A}" sibTransId="{E053F6B6-85B3-4B17-BF6C-5717AA2ABFB9}"/>
    <dgm:cxn modelId="{01379EE9-034E-413A-B6C0-2D6548188C6E}" srcId="{B4E18F32-D415-498E-90CF-A4D3B8A121D0}" destId="{4CE4E23B-25C5-4B45-899F-D83ED8A6098C}" srcOrd="1" destOrd="0" parTransId="{89AA111C-38CC-47A6-A3BC-545829181E50}" sibTransId="{96BC754E-E6A5-443D-B52E-B233058028B9}"/>
    <dgm:cxn modelId="{66A861FD-7982-417E-B52D-6D1CBC5986C6}" type="presOf" srcId="{B4E18F32-D415-498E-90CF-A4D3B8A121D0}" destId="{B80DAB33-379D-462F-A5B5-31402097FDA2}" srcOrd="0" destOrd="0" presId="urn:microsoft.com/office/officeart/2005/8/layout/cycle3"/>
    <dgm:cxn modelId="{9F4A8005-5C2C-45CE-87DB-05643D0C38F6}" type="presParOf" srcId="{B80DAB33-379D-462F-A5B5-31402097FDA2}" destId="{A812C3A5-9689-4A8F-85A7-1E773F0CF63B}" srcOrd="0" destOrd="0" presId="urn:microsoft.com/office/officeart/2005/8/layout/cycle3"/>
    <dgm:cxn modelId="{B2FEFE3A-D240-4D12-A7BD-8C3A7370DB19}" type="presParOf" srcId="{A812C3A5-9689-4A8F-85A7-1E773F0CF63B}" destId="{E25322F9-4885-4AF4-B244-096097BD2324}" srcOrd="0" destOrd="0" presId="urn:microsoft.com/office/officeart/2005/8/layout/cycle3"/>
    <dgm:cxn modelId="{D5045162-9295-49E5-B885-54550E0FF850}" type="presParOf" srcId="{A812C3A5-9689-4A8F-85A7-1E773F0CF63B}" destId="{5422AD2E-0CB7-4F73-A629-215D2C3A3756}" srcOrd="1" destOrd="0" presId="urn:microsoft.com/office/officeart/2005/8/layout/cycle3"/>
    <dgm:cxn modelId="{1B32BE45-7F4F-4C21-9DDE-6BA2B38A6E76}" type="presParOf" srcId="{A812C3A5-9689-4A8F-85A7-1E773F0CF63B}" destId="{AE0859CA-D676-4C38-A2D0-F82C279584D5}" srcOrd="2" destOrd="0" presId="urn:microsoft.com/office/officeart/2005/8/layout/cycle3"/>
    <dgm:cxn modelId="{BEF5C73D-6C5B-41DB-A7AD-05E8252CBCA0}" type="presParOf" srcId="{A812C3A5-9689-4A8F-85A7-1E773F0CF63B}" destId="{3461FFF6-8C12-407A-99D3-CB61A4DD4702}" srcOrd="3" destOrd="0" presId="urn:microsoft.com/office/officeart/2005/8/layout/cycle3"/>
    <dgm:cxn modelId="{E9B9C4BE-7339-4903-98C0-CDCAB0856093}" type="presParOf" srcId="{A812C3A5-9689-4A8F-85A7-1E773F0CF63B}" destId="{ACF8E5C4-A58D-4F62-B38E-0F9663224DA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36108B0-0D11-4551-8892-E32DF0E0980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1950A745-C810-42CC-BD4C-3ACD2CBE6DB3}">
      <dgm:prSet/>
      <dgm:spPr/>
      <dgm:t>
        <a:bodyPr/>
        <a:lstStyle/>
        <a:p>
          <a:r>
            <a:rPr lang="en-US" b="0" i="0"/>
            <a:t>The above output shows the result for prediction vector </a:t>
          </a:r>
          <a:r>
            <a:rPr lang="en-US" b="1" i="0"/>
            <a:t>y_pred</a:t>
          </a:r>
          <a:r>
            <a:rPr lang="en-US" b="0" i="0"/>
            <a:t> and real vector y_test. We can see that some predications are different from the real values, which are the incorrect predictions.</a:t>
          </a:r>
          <a:endParaRPr lang="en-IN"/>
        </a:p>
      </dgm:t>
    </dgm:pt>
    <dgm:pt modelId="{30C3EC5B-E842-4C3F-96CD-4A00F454A581}" type="parTrans" cxnId="{95A8877A-B8FF-4DD0-BC92-0A6A2184D497}">
      <dgm:prSet/>
      <dgm:spPr/>
      <dgm:t>
        <a:bodyPr/>
        <a:lstStyle/>
        <a:p>
          <a:endParaRPr lang="en-IN"/>
        </a:p>
      </dgm:t>
    </dgm:pt>
    <dgm:pt modelId="{0857302B-6991-425C-BA28-C8D65C305543}" type="sibTrans" cxnId="{95A8877A-B8FF-4DD0-BC92-0A6A2184D497}">
      <dgm:prSet/>
      <dgm:spPr/>
      <dgm:t>
        <a:bodyPr/>
        <a:lstStyle/>
        <a:p>
          <a:endParaRPr lang="en-IN"/>
        </a:p>
      </dgm:t>
    </dgm:pt>
    <dgm:pt modelId="{070292A1-E32E-4428-8395-45FF60FD1261}" type="pres">
      <dgm:prSet presAssocID="{336108B0-0D11-4551-8892-E32DF0E0980E}" presName="linear" presStyleCnt="0">
        <dgm:presLayoutVars>
          <dgm:animLvl val="lvl"/>
          <dgm:resizeHandles val="exact"/>
        </dgm:presLayoutVars>
      </dgm:prSet>
      <dgm:spPr/>
    </dgm:pt>
    <dgm:pt modelId="{C764A2BA-D14B-4FFF-A6F2-D91489338695}" type="pres">
      <dgm:prSet presAssocID="{1950A745-C810-42CC-BD4C-3ACD2CBE6DB3}" presName="parentText" presStyleLbl="node1" presStyleIdx="0" presStyleCnt="1" custScaleX="70017" custScaleY="145521">
        <dgm:presLayoutVars>
          <dgm:chMax val="0"/>
          <dgm:bulletEnabled val="1"/>
        </dgm:presLayoutVars>
      </dgm:prSet>
      <dgm:spPr/>
    </dgm:pt>
  </dgm:ptLst>
  <dgm:cxnLst>
    <dgm:cxn modelId="{E66F6D19-1B79-43A9-B752-47E7C41EF6B6}" type="presOf" srcId="{1950A745-C810-42CC-BD4C-3ACD2CBE6DB3}" destId="{C764A2BA-D14B-4FFF-A6F2-D91489338695}" srcOrd="0" destOrd="0" presId="urn:microsoft.com/office/officeart/2005/8/layout/vList2"/>
    <dgm:cxn modelId="{95A8877A-B8FF-4DD0-BC92-0A6A2184D497}" srcId="{336108B0-0D11-4551-8892-E32DF0E0980E}" destId="{1950A745-C810-42CC-BD4C-3ACD2CBE6DB3}" srcOrd="0" destOrd="0" parTransId="{30C3EC5B-E842-4C3F-96CD-4A00F454A581}" sibTransId="{0857302B-6991-425C-BA28-C8D65C305543}"/>
    <dgm:cxn modelId="{13EEB6A4-5F4E-4290-919E-8A6B303799A6}" type="presOf" srcId="{336108B0-0D11-4551-8892-E32DF0E0980E}" destId="{070292A1-E32E-4428-8395-45FF60FD1261}" srcOrd="0" destOrd="0" presId="urn:microsoft.com/office/officeart/2005/8/layout/vList2"/>
    <dgm:cxn modelId="{C279C9B8-6AF0-49C0-8EC0-A60CE7105298}" type="presParOf" srcId="{070292A1-E32E-4428-8395-45FF60FD1261}" destId="{C764A2BA-D14B-4FFF-A6F2-D9148933869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47D951-AF4A-4D7F-9CD6-1DC3056C99C1}"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87A0DDC6-41E9-4AED-B0AF-A48F4131A3F4}">
      <dgm:prSet/>
      <dgm:spPr/>
      <dgm:t>
        <a:bodyPr/>
        <a:lstStyle/>
        <a:p>
          <a:r>
            <a:rPr lang="en-US" b="1" i="0"/>
            <a:t>Steps Involved in Supervised Learning:</a:t>
          </a:r>
          <a:endParaRPr lang="en-IN"/>
        </a:p>
      </dgm:t>
    </dgm:pt>
    <dgm:pt modelId="{C0DF58C6-E6B9-4901-904E-9A3472DDC5F1}" type="parTrans" cxnId="{CD44E165-DAAF-4D34-8806-82DCAFF4BB10}">
      <dgm:prSet/>
      <dgm:spPr/>
      <dgm:t>
        <a:bodyPr/>
        <a:lstStyle/>
        <a:p>
          <a:endParaRPr lang="en-IN"/>
        </a:p>
      </dgm:t>
    </dgm:pt>
    <dgm:pt modelId="{A10D3779-842D-4832-8EA4-53431CC5B6BD}" type="sibTrans" cxnId="{CD44E165-DAAF-4D34-8806-82DCAFF4BB10}">
      <dgm:prSet/>
      <dgm:spPr/>
      <dgm:t>
        <a:bodyPr/>
        <a:lstStyle/>
        <a:p>
          <a:endParaRPr lang="en-IN"/>
        </a:p>
      </dgm:t>
    </dgm:pt>
    <dgm:pt modelId="{EAB91BDB-0FD7-4E8D-BCDE-45B8FAE30BF0}">
      <dgm:prSet/>
      <dgm:spPr/>
      <dgm:t>
        <a:bodyPr/>
        <a:lstStyle/>
        <a:p>
          <a:r>
            <a:rPr lang="en-US" b="0" i="0"/>
            <a:t>First Determine the type of training dataset</a:t>
          </a:r>
          <a:endParaRPr lang="en-IN"/>
        </a:p>
      </dgm:t>
    </dgm:pt>
    <dgm:pt modelId="{628E3977-25BB-468B-9C45-E4758366F854}" type="parTrans" cxnId="{1232C7AD-37A5-4F2B-BFCF-48B815F948C4}">
      <dgm:prSet/>
      <dgm:spPr/>
      <dgm:t>
        <a:bodyPr/>
        <a:lstStyle/>
        <a:p>
          <a:endParaRPr lang="en-IN"/>
        </a:p>
      </dgm:t>
    </dgm:pt>
    <dgm:pt modelId="{52E4F18B-3318-4D0D-A39B-8552C5AE7B2D}" type="sibTrans" cxnId="{1232C7AD-37A5-4F2B-BFCF-48B815F948C4}">
      <dgm:prSet/>
      <dgm:spPr/>
      <dgm:t>
        <a:bodyPr/>
        <a:lstStyle/>
        <a:p>
          <a:endParaRPr lang="en-IN"/>
        </a:p>
      </dgm:t>
    </dgm:pt>
    <dgm:pt modelId="{166C4E5F-6564-4F22-BE18-5D652E73C292}">
      <dgm:prSet/>
      <dgm:spPr/>
      <dgm:t>
        <a:bodyPr/>
        <a:lstStyle/>
        <a:p>
          <a:pPr algn="l"/>
          <a:r>
            <a:rPr lang="en-US" b="0" i="0" dirty="0"/>
            <a:t>Collect/Gather the labelled training data.</a:t>
          </a:r>
          <a:endParaRPr lang="en-IN" dirty="0"/>
        </a:p>
      </dgm:t>
    </dgm:pt>
    <dgm:pt modelId="{200BDA6B-A97E-4B44-8FDF-A790DF5FA29E}" type="parTrans" cxnId="{DA110D96-C3AD-41F4-B240-EB88CCAB2E47}">
      <dgm:prSet/>
      <dgm:spPr/>
      <dgm:t>
        <a:bodyPr/>
        <a:lstStyle/>
        <a:p>
          <a:endParaRPr lang="en-IN"/>
        </a:p>
      </dgm:t>
    </dgm:pt>
    <dgm:pt modelId="{1A8C919D-8CEC-44C2-AC5B-FABBBA936783}" type="sibTrans" cxnId="{DA110D96-C3AD-41F4-B240-EB88CCAB2E47}">
      <dgm:prSet/>
      <dgm:spPr/>
      <dgm:t>
        <a:bodyPr/>
        <a:lstStyle/>
        <a:p>
          <a:endParaRPr lang="en-IN"/>
        </a:p>
      </dgm:t>
    </dgm:pt>
    <dgm:pt modelId="{30B85835-6FD3-4C2D-84C8-D1799F2D0E18}">
      <dgm:prSet/>
      <dgm:spPr/>
      <dgm:t>
        <a:bodyPr/>
        <a:lstStyle/>
        <a:p>
          <a:pPr algn="l"/>
          <a:r>
            <a:rPr lang="en-US" b="0" i="0" dirty="0"/>
            <a:t>Split the training dataset into training </a:t>
          </a:r>
          <a:r>
            <a:rPr lang="en-US" b="1" i="0" dirty="0"/>
            <a:t>dataset, test dataset, and validation dataset</a:t>
          </a:r>
          <a:r>
            <a:rPr lang="en-US" b="0" i="0" dirty="0"/>
            <a:t>.</a:t>
          </a:r>
          <a:endParaRPr lang="en-IN" dirty="0"/>
        </a:p>
      </dgm:t>
    </dgm:pt>
    <dgm:pt modelId="{8D544796-EBB1-4420-9D4A-B104F2A13380}" type="parTrans" cxnId="{6F668062-D993-42A1-9AC5-651DDE4130A4}">
      <dgm:prSet/>
      <dgm:spPr/>
      <dgm:t>
        <a:bodyPr/>
        <a:lstStyle/>
        <a:p>
          <a:endParaRPr lang="en-IN"/>
        </a:p>
      </dgm:t>
    </dgm:pt>
    <dgm:pt modelId="{E15F367B-3DAA-4DF6-8384-99545AD93B98}" type="sibTrans" cxnId="{6F668062-D993-42A1-9AC5-651DDE4130A4}">
      <dgm:prSet/>
      <dgm:spPr/>
      <dgm:t>
        <a:bodyPr/>
        <a:lstStyle/>
        <a:p>
          <a:endParaRPr lang="en-IN"/>
        </a:p>
      </dgm:t>
    </dgm:pt>
    <dgm:pt modelId="{B55ED94C-60E2-411E-8B28-CF79125FC6CE}">
      <dgm:prSet/>
      <dgm:spPr/>
      <dgm:t>
        <a:bodyPr/>
        <a:lstStyle/>
        <a:p>
          <a:r>
            <a:rPr lang="en-US" b="0" i="0" dirty="0"/>
            <a:t>Determine the input features of the training dataset, which should have enough knowledge so that the model can accurately predict the output.</a:t>
          </a:r>
          <a:endParaRPr lang="en-IN" dirty="0"/>
        </a:p>
      </dgm:t>
    </dgm:pt>
    <dgm:pt modelId="{D3DDFD51-D49D-4904-8B8B-0768F1FBD7E9}" type="parTrans" cxnId="{B10E4214-E9E7-474B-8AD0-E85AD0DE07E5}">
      <dgm:prSet/>
      <dgm:spPr/>
      <dgm:t>
        <a:bodyPr/>
        <a:lstStyle/>
        <a:p>
          <a:endParaRPr lang="en-IN"/>
        </a:p>
      </dgm:t>
    </dgm:pt>
    <dgm:pt modelId="{E83ADBFB-BFE4-4636-A278-129B35A7C0BF}" type="sibTrans" cxnId="{B10E4214-E9E7-474B-8AD0-E85AD0DE07E5}">
      <dgm:prSet/>
      <dgm:spPr/>
      <dgm:t>
        <a:bodyPr/>
        <a:lstStyle/>
        <a:p>
          <a:endParaRPr lang="en-IN"/>
        </a:p>
      </dgm:t>
    </dgm:pt>
    <dgm:pt modelId="{AAB789EA-5589-41B7-AAE8-B5F402645F53}">
      <dgm:prSet custT="1"/>
      <dgm:spPr/>
      <dgm:t>
        <a:bodyPr/>
        <a:lstStyle/>
        <a:p>
          <a:r>
            <a:rPr lang="en-US" sz="1400" b="0" i="0" dirty="0"/>
            <a:t>Determine the suitable algorithm for the model, such as support vector machine, decision tree, etc.</a:t>
          </a:r>
          <a:endParaRPr lang="en-IN" sz="1400" dirty="0"/>
        </a:p>
      </dgm:t>
    </dgm:pt>
    <dgm:pt modelId="{F99F0221-826E-475F-AFBD-11FE9894381E}" type="parTrans" cxnId="{BDECE538-5EB8-4A6E-8624-BD7FF334229A}">
      <dgm:prSet/>
      <dgm:spPr/>
      <dgm:t>
        <a:bodyPr/>
        <a:lstStyle/>
        <a:p>
          <a:endParaRPr lang="en-IN"/>
        </a:p>
      </dgm:t>
    </dgm:pt>
    <dgm:pt modelId="{EBE5427F-CBF5-4BCB-821A-5619699AB423}" type="sibTrans" cxnId="{BDECE538-5EB8-4A6E-8624-BD7FF334229A}">
      <dgm:prSet/>
      <dgm:spPr/>
      <dgm:t>
        <a:bodyPr/>
        <a:lstStyle/>
        <a:p>
          <a:endParaRPr lang="en-IN"/>
        </a:p>
      </dgm:t>
    </dgm:pt>
    <dgm:pt modelId="{9EB9D4E5-34F5-4945-8604-FB3A184DD621}">
      <dgm:prSet/>
      <dgm:spPr/>
      <dgm:t>
        <a:bodyPr/>
        <a:lstStyle/>
        <a:p>
          <a:pPr algn="l"/>
          <a:r>
            <a:rPr lang="en-US" b="0" i="0" dirty="0"/>
            <a:t>Execute the algorithm on the training dataset. Sometimes we need validation sets as the control parameters, which are the subset of training datasets.</a:t>
          </a:r>
          <a:endParaRPr lang="en-IN" dirty="0"/>
        </a:p>
      </dgm:t>
    </dgm:pt>
    <dgm:pt modelId="{3D5D54EE-FCEE-4939-87E8-2EBBD1D12EEB}" type="parTrans" cxnId="{0EDA07E7-08D2-4589-AD55-5591C54745DB}">
      <dgm:prSet/>
      <dgm:spPr/>
      <dgm:t>
        <a:bodyPr/>
        <a:lstStyle/>
        <a:p>
          <a:endParaRPr lang="en-IN"/>
        </a:p>
      </dgm:t>
    </dgm:pt>
    <dgm:pt modelId="{4B82D4E0-CFEB-48D8-AF57-C19BA32BF753}" type="sibTrans" cxnId="{0EDA07E7-08D2-4589-AD55-5591C54745DB}">
      <dgm:prSet/>
      <dgm:spPr/>
      <dgm:t>
        <a:bodyPr/>
        <a:lstStyle/>
        <a:p>
          <a:endParaRPr lang="en-IN"/>
        </a:p>
      </dgm:t>
    </dgm:pt>
    <dgm:pt modelId="{BA45D784-E241-49E0-A543-FF9BB741F1EA}">
      <dgm:prSet/>
      <dgm:spPr/>
    </dgm:pt>
    <dgm:pt modelId="{FB7317FE-E275-44D8-9D8A-766AE07FECAE}" type="parTrans" cxnId="{536E4841-AF22-420E-B46E-9180B00BB4FE}">
      <dgm:prSet/>
      <dgm:spPr/>
      <dgm:t>
        <a:bodyPr/>
        <a:lstStyle/>
        <a:p>
          <a:endParaRPr lang="en-IN"/>
        </a:p>
      </dgm:t>
    </dgm:pt>
    <dgm:pt modelId="{45A5CE56-3798-4ACE-A3A0-5746FBFB45D4}" type="sibTrans" cxnId="{536E4841-AF22-420E-B46E-9180B00BB4FE}">
      <dgm:prSet/>
      <dgm:spPr/>
      <dgm:t>
        <a:bodyPr/>
        <a:lstStyle/>
        <a:p>
          <a:endParaRPr lang="en-IN"/>
        </a:p>
      </dgm:t>
    </dgm:pt>
    <dgm:pt modelId="{AADA8A2A-8315-4FF7-8BAB-7CD88B03D353}" type="pres">
      <dgm:prSet presAssocID="{A447D951-AF4A-4D7F-9CD6-1DC3056C99C1}" presName="compositeShape" presStyleCnt="0">
        <dgm:presLayoutVars>
          <dgm:chMax val="7"/>
          <dgm:dir/>
          <dgm:resizeHandles val="exact"/>
        </dgm:presLayoutVars>
      </dgm:prSet>
      <dgm:spPr/>
    </dgm:pt>
    <dgm:pt modelId="{B23AF0D6-0470-40ED-8CCD-732FB8886AF4}" type="pres">
      <dgm:prSet presAssocID="{87A0DDC6-41E9-4AED-B0AF-A48F4131A3F4}" presName="circ1" presStyleLbl="vennNode1" presStyleIdx="0" presStyleCnt="7"/>
      <dgm:spPr/>
    </dgm:pt>
    <dgm:pt modelId="{A9FDDFD9-D795-4E5D-A183-E2CA01C1CFCC}" type="pres">
      <dgm:prSet presAssocID="{87A0DDC6-41E9-4AED-B0AF-A48F4131A3F4}" presName="circ1Tx" presStyleLbl="revTx" presStyleIdx="0" presStyleCnt="0">
        <dgm:presLayoutVars>
          <dgm:chMax val="0"/>
          <dgm:chPref val="0"/>
          <dgm:bulletEnabled val="1"/>
        </dgm:presLayoutVars>
      </dgm:prSet>
      <dgm:spPr/>
    </dgm:pt>
    <dgm:pt modelId="{4C4CF096-2825-4841-80B2-8911CA0380DD}" type="pres">
      <dgm:prSet presAssocID="{EAB91BDB-0FD7-4E8D-BCDE-45B8FAE30BF0}" presName="circ2" presStyleLbl="vennNode1" presStyleIdx="1" presStyleCnt="7"/>
      <dgm:spPr/>
    </dgm:pt>
    <dgm:pt modelId="{3F3409A1-BED7-498E-BE14-78A0382B3299}" type="pres">
      <dgm:prSet presAssocID="{EAB91BDB-0FD7-4E8D-BCDE-45B8FAE30BF0}" presName="circ2Tx" presStyleLbl="revTx" presStyleIdx="0" presStyleCnt="0">
        <dgm:presLayoutVars>
          <dgm:chMax val="0"/>
          <dgm:chPref val="0"/>
          <dgm:bulletEnabled val="1"/>
        </dgm:presLayoutVars>
      </dgm:prSet>
      <dgm:spPr/>
    </dgm:pt>
    <dgm:pt modelId="{DFE629A4-793C-40F9-86E7-BA0A0F9B24CB}" type="pres">
      <dgm:prSet presAssocID="{166C4E5F-6564-4F22-BE18-5D652E73C292}" presName="circ3" presStyleLbl="vennNode1" presStyleIdx="2" presStyleCnt="7"/>
      <dgm:spPr/>
    </dgm:pt>
    <dgm:pt modelId="{9CFA8F0C-DBEF-4D71-8FD0-BECFADCA7DF8}" type="pres">
      <dgm:prSet presAssocID="{166C4E5F-6564-4F22-BE18-5D652E73C292}" presName="circ3Tx" presStyleLbl="revTx" presStyleIdx="0" presStyleCnt="0">
        <dgm:presLayoutVars>
          <dgm:chMax val="0"/>
          <dgm:chPref val="0"/>
          <dgm:bulletEnabled val="1"/>
        </dgm:presLayoutVars>
      </dgm:prSet>
      <dgm:spPr/>
    </dgm:pt>
    <dgm:pt modelId="{18DDFD44-1E96-4050-901F-CA62425C6E17}" type="pres">
      <dgm:prSet presAssocID="{30B85835-6FD3-4C2D-84C8-D1799F2D0E18}" presName="circ4" presStyleLbl="vennNode1" presStyleIdx="3" presStyleCnt="7"/>
      <dgm:spPr/>
    </dgm:pt>
    <dgm:pt modelId="{3436EBE5-CB4F-4BF0-8A0F-D249B217CB19}" type="pres">
      <dgm:prSet presAssocID="{30B85835-6FD3-4C2D-84C8-D1799F2D0E18}" presName="circ4Tx" presStyleLbl="revTx" presStyleIdx="0" presStyleCnt="0">
        <dgm:presLayoutVars>
          <dgm:chMax val="0"/>
          <dgm:chPref val="0"/>
          <dgm:bulletEnabled val="1"/>
        </dgm:presLayoutVars>
      </dgm:prSet>
      <dgm:spPr/>
    </dgm:pt>
    <dgm:pt modelId="{E78AFB8F-B95F-4C45-99C0-7C7BFEC9F932}" type="pres">
      <dgm:prSet presAssocID="{B55ED94C-60E2-411E-8B28-CF79125FC6CE}" presName="circ5" presStyleLbl="vennNode1" presStyleIdx="4" presStyleCnt="7"/>
      <dgm:spPr/>
    </dgm:pt>
    <dgm:pt modelId="{504AEBBE-8C8B-4B8D-9027-DDF1A9C7B90C}" type="pres">
      <dgm:prSet presAssocID="{B55ED94C-60E2-411E-8B28-CF79125FC6CE}" presName="circ5Tx" presStyleLbl="revTx" presStyleIdx="0" presStyleCnt="0">
        <dgm:presLayoutVars>
          <dgm:chMax val="0"/>
          <dgm:chPref val="0"/>
          <dgm:bulletEnabled val="1"/>
        </dgm:presLayoutVars>
      </dgm:prSet>
      <dgm:spPr/>
    </dgm:pt>
    <dgm:pt modelId="{EB41DF25-E5D6-4183-8B35-73EB53A38187}" type="pres">
      <dgm:prSet presAssocID="{AAB789EA-5589-41B7-AAE8-B5F402645F53}" presName="circ6" presStyleLbl="vennNode1" presStyleIdx="5" presStyleCnt="7"/>
      <dgm:spPr/>
    </dgm:pt>
    <dgm:pt modelId="{0DDB5761-5A4C-4C00-B5DD-A22B11C1E2A7}" type="pres">
      <dgm:prSet presAssocID="{AAB789EA-5589-41B7-AAE8-B5F402645F53}" presName="circ6Tx" presStyleLbl="revTx" presStyleIdx="0" presStyleCnt="0">
        <dgm:presLayoutVars>
          <dgm:chMax val="0"/>
          <dgm:chPref val="0"/>
          <dgm:bulletEnabled val="1"/>
        </dgm:presLayoutVars>
      </dgm:prSet>
      <dgm:spPr/>
    </dgm:pt>
    <dgm:pt modelId="{8E9FF61B-8CE1-4D65-B248-3F5773A3092C}" type="pres">
      <dgm:prSet presAssocID="{9EB9D4E5-34F5-4945-8604-FB3A184DD621}" presName="circ7" presStyleLbl="vennNode1" presStyleIdx="6" presStyleCnt="7" custLinFactNeighborX="4383" custLinFactNeighborY="1644"/>
      <dgm:spPr/>
    </dgm:pt>
    <dgm:pt modelId="{FF78D044-3C23-440C-A7EE-41E6674C7C19}" type="pres">
      <dgm:prSet presAssocID="{9EB9D4E5-34F5-4945-8604-FB3A184DD621}" presName="circ7Tx" presStyleLbl="revTx" presStyleIdx="0" presStyleCnt="0">
        <dgm:presLayoutVars>
          <dgm:chMax val="0"/>
          <dgm:chPref val="0"/>
          <dgm:bulletEnabled val="1"/>
        </dgm:presLayoutVars>
      </dgm:prSet>
      <dgm:spPr/>
    </dgm:pt>
  </dgm:ptLst>
  <dgm:cxnLst>
    <dgm:cxn modelId="{B10E4214-E9E7-474B-8AD0-E85AD0DE07E5}" srcId="{A447D951-AF4A-4D7F-9CD6-1DC3056C99C1}" destId="{B55ED94C-60E2-411E-8B28-CF79125FC6CE}" srcOrd="4" destOrd="0" parTransId="{D3DDFD51-D49D-4904-8B8B-0768F1FBD7E9}" sibTransId="{E83ADBFB-BFE4-4636-A278-129B35A7C0BF}"/>
    <dgm:cxn modelId="{592A2F2A-D11E-48A0-9517-443A5F9056C8}" type="presOf" srcId="{AAB789EA-5589-41B7-AAE8-B5F402645F53}" destId="{0DDB5761-5A4C-4C00-B5DD-A22B11C1E2A7}" srcOrd="0" destOrd="0" presId="urn:microsoft.com/office/officeart/2005/8/layout/venn1"/>
    <dgm:cxn modelId="{BDECE538-5EB8-4A6E-8624-BD7FF334229A}" srcId="{A447D951-AF4A-4D7F-9CD6-1DC3056C99C1}" destId="{AAB789EA-5589-41B7-AAE8-B5F402645F53}" srcOrd="5" destOrd="0" parTransId="{F99F0221-826E-475F-AFBD-11FE9894381E}" sibTransId="{EBE5427F-CBF5-4BCB-821A-5619699AB423}"/>
    <dgm:cxn modelId="{536E4841-AF22-420E-B46E-9180B00BB4FE}" srcId="{A447D951-AF4A-4D7F-9CD6-1DC3056C99C1}" destId="{BA45D784-E241-49E0-A543-FF9BB741F1EA}" srcOrd="7" destOrd="0" parTransId="{FB7317FE-E275-44D8-9D8A-766AE07FECAE}" sibTransId="{45A5CE56-3798-4ACE-A3A0-5746FBFB45D4}"/>
    <dgm:cxn modelId="{6F668062-D993-42A1-9AC5-651DDE4130A4}" srcId="{A447D951-AF4A-4D7F-9CD6-1DC3056C99C1}" destId="{30B85835-6FD3-4C2D-84C8-D1799F2D0E18}" srcOrd="3" destOrd="0" parTransId="{8D544796-EBB1-4420-9D4A-B104F2A13380}" sibTransId="{E15F367B-3DAA-4DF6-8384-99545AD93B98}"/>
    <dgm:cxn modelId="{CD44E165-DAAF-4D34-8806-82DCAFF4BB10}" srcId="{A447D951-AF4A-4D7F-9CD6-1DC3056C99C1}" destId="{87A0DDC6-41E9-4AED-B0AF-A48F4131A3F4}" srcOrd="0" destOrd="0" parTransId="{C0DF58C6-E6B9-4901-904E-9A3472DDC5F1}" sibTransId="{A10D3779-842D-4832-8EA4-53431CC5B6BD}"/>
    <dgm:cxn modelId="{DE0FAF4E-A799-4398-92F8-D1B4D60F29C1}" type="presOf" srcId="{166C4E5F-6564-4F22-BE18-5D652E73C292}" destId="{9CFA8F0C-DBEF-4D71-8FD0-BECFADCA7DF8}" srcOrd="0" destOrd="0" presId="urn:microsoft.com/office/officeart/2005/8/layout/venn1"/>
    <dgm:cxn modelId="{D7D15E89-C059-417E-9E87-E986CC9F8E32}" type="presOf" srcId="{30B85835-6FD3-4C2D-84C8-D1799F2D0E18}" destId="{3436EBE5-CB4F-4BF0-8A0F-D249B217CB19}" srcOrd="0" destOrd="0" presId="urn:microsoft.com/office/officeart/2005/8/layout/venn1"/>
    <dgm:cxn modelId="{DA110D96-C3AD-41F4-B240-EB88CCAB2E47}" srcId="{A447D951-AF4A-4D7F-9CD6-1DC3056C99C1}" destId="{166C4E5F-6564-4F22-BE18-5D652E73C292}" srcOrd="2" destOrd="0" parTransId="{200BDA6B-A97E-4B44-8FDF-A790DF5FA29E}" sibTransId="{1A8C919D-8CEC-44C2-AC5B-FABBBA936783}"/>
    <dgm:cxn modelId="{40FDA99A-C2CB-4502-B0AC-FE5CD8E988DA}" type="presOf" srcId="{EAB91BDB-0FD7-4E8D-BCDE-45B8FAE30BF0}" destId="{3F3409A1-BED7-498E-BE14-78A0382B3299}" srcOrd="0" destOrd="0" presId="urn:microsoft.com/office/officeart/2005/8/layout/venn1"/>
    <dgm:cxn modelId="{ABA612A9-D5C0-4BDC-9C77-65A953D6CC1F}" type="presOf" srcId="{B55ED94C-60E2-411E-8B28-CF79125FC6CE}" destId="{504AEBBE-8C8B-4B8D-9027-DDF1A9C7B90C}" srcOrd="0" destOrd="0" presId="urn:microsoft.com/office/officeart/2005/8/layout/venn1"/>
    <dgm:cxn modelId="{1232C7AD-37A5-4F2B-BFCF-48B815F948C4}" srcId="{A447D951-AF4A-4D7F-9CD6-1DC3056C99C1}" destId="{EAB91BDB-0FD7-4E8D-BCDE-45B8FAE30BF0}" srcOrd="1" destOrd="0" parTransId="{628E3977-25BB-468B-9C45-E4758366F854}" sibTransId="{52E4F18B-3318-4D0D-A39B-8552C5AE7B2D}"/>
    <dgm:cxn modelId="{B97A65B8-6BCC-49C2-B152-4664353F70C2}" type="presOf" srcId="{9EB9D4E5-34F5-4945-8604-FB3A184DD621}" destId="{FF78D044-3C23-440C-A7EE-41E6674C7C19}" srcOrd="0" destOrd="0" presId="urn:microsoft.com/office/officeart/2005/8/layout/venn1"/>
    <dgm:cxn modelId="{FE0EBEBB-9DF4-4CC6-9DC4-74B2AF81ECB4}" type="presOf" srcId="{87A0DDC6-41E9-4AED-B0AF-A48F4131A3F4}" destId="{A9FDDFD9-D795-4E5D-A183-E2CA01C1CFCC}" srcOrd="0" destOrd="0" presId="urn:microsoft.com/office/officeart/2005/8/layout/venn1"/>
    <dgm:cxn modelId="{5373F9C7-A38C-4645-899E-D4C39FF590D6}" type="presOf" srcId="{A447D951-AF4A-4D7F-9CD6-1DC3056C99C1}" destId="{AADA8A2A-8315-4FF7-8BAB-7CD88B03D353}" srcOrd="0" destOrd="0" presId="urn:microsoft.com/office/officeart/2005/8/layout/venn1"/>
    <dgm:cxn modelId="{0EDA07E7-08D2-4589-AD55-5591C54745DB}" srcId="{A447D951-AF4A-4D7F-9CD6-1DC3056C99C1}" destId="{9EB9D4E5-34F5-4945-8604-FB3A184DD621}" srcOrd="6" destOrd="0" parTransId="{3D5D54EE-FCEE-4939-87E8-2EBBD1D12EEB}" sibTransId="{4B82D4E0-CFEB-48D8-AF57-C19BA32BF753}"/>
    <dgm:cxn modelId="{7C7D45BE-902A-4FC0-9A22-A9753B01F64A}" type="presParOf" srcId="{AADA8A2A-8315-4FF7-8BAB-7CD88B03D353}" destId="{B23AF0D6-0470-40ED-8CCD-732FB8886AF4}" srcOrd="0" destOrd="0" presId="urn:microsoft.com/office/officeart/2005/8/layout/venn1"/>
    <dgm:cxn modelId="{EA16EA14-FD1A-4386-9CDE-FC44DA26E186}" type="presParOf" srcId="{AADA8A2A-8315-4FF7-8BAB-7CD88B03D353}" destId="{A9FDDFD9-D795-4E5D-A183-E2CA01C1CFCC}" srcOrd="1" destOrd="0" presId="urn:microsoft.com/office/officeart/2005/8/layout/venn1"/>
    <dgm:cxn modelId="{37F57CEA-D619-471A-BE5C-7278070454ED}" type="presParOf" srcId="{AADA8A2A-8315-4FF7-8BAB-7CD88B03D353}" destId="{4C4CF096-2825-4841-80B2-8911CA0380DD}" srcOrd="2" destOrd="0" presId="urn:microsoft.com/office/officeart/2005/8/layout/venn1"/>
    <dgm:cxn modelId="{782F6C58-5D8F-4DCF-845B-C7E60298C14E}" type="presParOf" srcId="{AADA8A2A-8315-4FF7-8BAB-7CD88B03D353}" destId="{3F3409A1-BED7-498E-BE14-78A0382B3299}" srcOrd="3" destOrd="0" presId="urn:microsoft.com/office/officeart/2005/8/layout/venn1"/>
    <dgm:cxn modelId="{702AF015-3235-43C6-8264-AE6C66B6FE6C}" type="presParOf" srcId="{AADA8A2A-8315-4FF7-8BAB-7CD88B03D353}" destId="{DFE629A4-793C-40F9-86E7-BA0A0F9B24CB}" srcOrd="4" destOrd="0" presId="urn:microsoft.com/office/officeart/2005/8/layout/venn1"/>
    <dgm:cxn modelId="{DA900364-87D1-4C28-B742-5A9BF7902398}" type="presParOf" srcId="{AADA8A2A-8315-4FF7-8BAB-7CD88B03D353}" destId="{9CFA8F0C-DBEF-4D71-8FD0-BECFADCA7DF8}" srcOrd="5" destOrd="0" presId="urn:microsoft.com/office/officeart/2005/8/layout/venn1"/>
    <dgm:cxn modelId="{755341C8-536A-4DE3-8290-89533C71ACFF}" type="presParOf" srcId="{AADA8A2A-8315-4FF7-8BAB-7CD88B03D353}" destId="{18DDFD44-1E96-4050-901F-CA62425C6E17}" srcOrd="6" destOrd="0" presId="urn:microsoft.com/office/officeart/2005/8/layout/venn1"/>
    <dgm:cxn modelId="{1850A163-6994-4CEB-8092-93FB1A2AE63F}" type="presParOf" srcId="{AADA8A2A-8315-4FF7-8BAB-7CD88B03D353}" destId="{3436EBE5-CB4F-4BF0-8A0F-D249B217CB19}" srcOrd="7" destOrd="0" presId="urn:microsoft.com/office/officeart/2005/8/layout/venn1"/>
    <dgm:cxn modelId="{2BE4A1D8-2803-4220-BD72-7FE41215A288}" type="presParOf" srcId="{AADA8A2A-8315-4FF7-8BAB-7CD88B03D353}" destId="{E78AFB8F-B95F-4C45-99C0-7C7BFEC9F932}" srcOrd="8" destOrd="0" presId="urn:microsoft.com/office/officeart/2005/8/layout/venn1"/>
    <dgm:cxn modelId="{C774C70E-9772-4226-8E31-8599CC56C21A}" type="presParOf" srcId="{AADA8A2A-8315-4FF7-8BAB-7CD88B03D353}" destId="{504AEBBE-8C8B-4B8D-9027-DDF1A9C7B90C}" srcOrd="9" destOrd="0" presId="urn:microsoft.com/office/officeart/2005/8/layout/venn1"/>
    <dgm:cxn modelId="{4A9EE414-9618-49DE-8686-403775B77178}" type="presParOf" srcId="{AADA8A2A-8315-4FF7-8BAB-7CD88B03D353}" destId="{EB41DF25-E5D6-4183-8B35-73EB53A38187}" srcOrd="10" destOrd="0" presId="urn:microsoft.com/office/officeart/2005/8/layout/venn1"/>
    <dgm:cxn modelId="{88AB002D-92D9-4AB4-A109-BB1EDC2DF42B}" type="presParOf" srcId="{AADA8A2A-8315-4FF7-8BAB-7CD88B03D353}" destId="{0DDB5761-5A4C-4C00-B5DD-A22B11C1E2A7}" srcOrd="11" destOrd="0" presId="urn:microsoft.com/office/officeart/2005/8/layout/venn1"/>
    <dgm:cxn modelId="{50954FEF-9D73-43D8-84CF-5D7272FE8371}" type="presParOf" srcId="{AADA8A2A-8315-4FF7-8BAB-7CD88B03D353}" destId="{8E9FF61B-8CE1-4D65-B248-3F5773A3092C}" srcOrd="12" destOrd="0" presId="urn:microsoft.com/office/officeart/2005/8/layout/venn1"/>
    <dgm:cxn modelId="{B2AFF8FB-D87B-4DA1-9E0D-661164E6D1A9}" type="presParOf" srcId="{AADA8A2A-8315-4FF7-8BAB-7CD88B03D353}" destId="{FF78D044-3C23-440C-A7EE-41E6674C7C19}"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B62EBED-5573-44BB-BBBB-134899E0E4ED}"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8C3A6D11-102C-44AF-8E89-AE46DF60D29C}">
      <dgm:prSet/>
      <dgm:spPr/>
      <dgm:t>
        <a:bodyPr/>
        <a:lstStyle/>
        <a:p>
          <a:r>
            <a:rPr lang="en-US" b="0" i="0"/>
            <a:t>As we can see in the above confusion matrix output, there are 7+3= 10 incorrect predictions, and 65+25=90 correct predictions.</a:t>
          </a:r>
          <a:endParaRPr lang="en-IN"/>
        </a:p>
      </dgm:t>
    </dgm:pt>
    <dgm:pt modelId="{A501FC56-1E0C-4D59-80C6-276FDECD25AC}" type="parTrans" cxnId="{0F473FCA-B78E-463A-B4E7-99F7B2345912}">
      <dgm:prSet/>
      <dgm:spPr/>
      <dgm:t>
        <a:bodyPr/>
        <a:lstStyle/>
        <a:p>
          <a:endParaRPr lang="en-IN"/>
        </a:p>
      </dgm:t>
    </dgm:pt>
    <dgm:pt modelId="{E90B25E3-BA7D-4755-8FBC-498EC0598337}" type="sibTrans" cxnId="{0F473FCA-B78E-463A-B4E7-99F7B2345912}">
      <dgm:prSet/>
      <dgm:spPr/>
      <dgm:t>
        <a:bodyPr/>
        <a:lstStyle/>
        <a:p>
          <a:endParaRPr lang="en-IN"/>
        </a:p>
      </dgm:t>
    </dgm:pt>
    <dgm:pt modelId="{935B203B-D25B-4B54-A0C1-5AC786074B9E}" type="pres">
      <dgm:prSet presAssocID="{6B62EBED-5573-44BB-BBBB-134899E0E4ED}" presName="linear" presStyleCnt="0">
        <dgm:presLayoutVars>
          <dgm:animLvl val="lvl"/>
          <dgm:resizeHandles val="exact"/>
        </dgm:presLayoutVars>
      </dgm:prSet>
      <dgm:spPr/>
    </dgm:pt>
    <dgm:pt modelId="{67CF488D-A0F3-4326-A68A-E7D009346BE8}" type="pres">
      <dgm:prSet presAssocID="{8C3A6D11-102C-44AF-8E89-AE46DF60D29C}" presName="parentText" presStyleLbl="node1" presStyleIdx="0" presStyleCnt="1" custLinFactNeighborX="2358" custLinFactNeighborY="-20012">
        <dgm:presLayoutVars>
          <dgm:chMax val="0"/>
          <dgm:bulletEnabled val="1"/>
        </dgm:presLayoutVars>
      </dgm:prSet>
      <dgm:spPr/>
    </dgm:pt>
  </dgm:ptLst>
  <dgm:cxnLst>
    <dgm:cxn modelId="{6A573343-5972-4412-8797-164C4EC29055}" type="presOf" srcId="{8C3A6D11-102C-44AF-8E89-AE46DF60D29C}" destId="{67CF488D-A0F3-4326-A68A-E7D009346BE8}" srcOrd="0" destOrd="0" presId="urn:microsoft.com/office/officeart/2005/8/layout/vList2"/>
    <dgm:cxn modelId="{0F473FCA-B78E-463A-B4E7-99F7B2345912}" srcId="{6B62EBED-5573-44BB-BBBB-134899E0E4ED}" destId="{8C3A6D11-102C-44AF-8E89-AE46DF60D29C}" srcOrd="0" destOrd="0" parTransId="{A501FC56-1E0C-4D59-80C6-276FDECD25AC}" sibTransId="{E90B25E3-BA7D-4755-8FBC-498EC0598337}"/>
    <dgm:cxn modelId="{D14A63CA-2362-4ECC-BFF2-7BA407C643A2}" type="presOf" srcId="{6B62EBED-5573-44BB-BBBB-134899E0E4ED}" destId="{935B203B-D25B-4B54-A0C1-5AC786074B9E}" srcOrd="0" destOrd="0" presId="urn:microsoft.com/office/officeart/2005/8/layout/vList2"/>
    <dgm:cxn modelId="{332A6AD1-301F-4BE4-9075-ABBE578B0BF2}" type="presParOf" srcId="{935B203B-D25B-4B54-A0C1-5AC786074B9E}" destId="{67CF488D-A0F3-4326-A68A-E7D009346BE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2DD66FA-214B-44D2-9CA5-79543E734E8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ED1C5874-E992-4131-B6FB-0628DCB4537D}">
      <dgm:prSet/>
      <dgm:spPr/>
      <dgm:t>
        <a:bodyPr/>
        <a:lstStyle/>
        <a:p>
          <a:r>
            <a:rPr lang="en-US" b="0" i="0"/>
            <a:t>In the above output we can see that the Naïve Bayes classifier has segregated the data points with the fine boundary. It is Gaussian curve as we have used </a:t>
          </a:r>
          <a:r>
            <a:rPr lang="en-US" b="1" i="0"/>
            <a:t>GaussianNB</a:t>
          </a:r>
          <a:r>
            <a:rPr lang="en-US" b="0" i="0"/>
            <a:t> classifier in our code.</a:t>
          </a:r>
          <a:endParaRPr lang="en-IN"/>
        </a:p>
      </dgm:t>
    </dgm:pt>
    <dgm:pt modelId="{CA4F110D-3FAD-4ACB-A372-EAA5FAD30A5F}" type="parTrans" cxnId="{F230DCB4-DB0C-4D80-9A1A-F29C3F357E51}">
      <dgm:prSet/>
      <dgm:spPr/>
      <dgm:t>
        <a:bodyPr/>
        <a:lstStyle/>
        <a:p>
          <a:endParaRPr lang="en-IN"/>
        </a:p>
      </dgm:t>
    </dgm:pt>
    <dgm:pt modelId="{CC4C88E2-87B1-49BB-A243-AD5270A01BB2}" type="sibTrans" cxnId="{F230DCB4-DB0C-4D80-9A1A-F29C3F357E51}">
      <dgm:prSet/>
      <dgm:spPr/>
      <dgm:t>
        <a:bodyPr/>
        <a:lstStyle/>
        <a:p>
          <a:endParaRPr lang="en-IN"/>
        </a:p>
      </dgm:t>
    </dgm:pt>
    <dgm:pt modelId="{84DC17A7-F771-4B07-BBDA-DA4AA689A982}" type="pres">
      <dgm:prSet presAssocID="{02DD66FA-214B-44D2-9CA5-79543E734E86}" presName="linear" presStyleCnt="0">
        <dgm:presLayoutVars>
          <dgm:animLvl val="lvl"/>
          <dgm:resizeHandles val="exact"/>
        </dgm:presLayoutVars>
      </dgm:prSet>
      <dgm:spPr/>
    </dgm:pt>
    <dgm:pt modelId="{96E05AE4-9723-4D21-B6BD-672226F00211}" type="pres">
      <dgm:prSet presAssocID="{ED1C5874-E992-4131-B6FB-0628DCB4537D}" presName="parentText" presStyleLbl="node1" presStyleIdx="0" presStyleCnt="1">
        <dgm:presLayoutVars>
          <dgm:chMax val="0"/>
          <dgm:bulletEnabled val="1"/>
        </dgm:presLayoutVars>
      </dgm:prSet>
      <dgm:spPr/>
    </dgm:pt>
  </dgm:ptLst>
  <dgm:cxnLst>
    <dgm:cxn modelId="{3E423C77-1E1E-4EE2-B09A-FBE940C40ED0}" type="presOf" srcId="{02DD66FA-214B-44D2-9CA5-79543E734E86}" destId="{84DC17A7-F771-4B07-BBDA-DA4AA689A982}" srcOrd="0" destOrd="0" presId="urn:microsoft.com/office/officeart/2005/8/layout/vList2"/>
    <dgm:cxn modelId="{38A0E793-FB27-406F-B27D-8C04C39B2124}" type="presOf" srcId="{ED1C5874-E992-4131-B6FB-0628DCB4537D}" destId="{96E05AE4-9723-4D21-B6BD-672226F00211}" srcOrd="0" destOrd="0" presId="urn:microsoft.com/office/officeart/2005/8/layout/vList2"/>
    <dgm:cxn modelId="{F230DCB4-DB0C-4D80-9A1A-F29C3F357E51}" srcId="{02DD66FA-214B-44D2-9CA5-79543E734E86}" destId="{ED1C5874-E992-4131-B6FB-0628DCB4537D}" srcOrd="0" destOrd="0" parTransId="{CA4F110D-3FAD-4ACB-A372-EAA5FAD30A5F}" sibTransId="{CC4C88E2-87B1-49BB-A243-AD5270A01BB2}"/>
    <dgm:cxn modelId="{EB9A7167-DC3F-4CE7-8FB6-23115034F9CC}" type="presParOf" srcId="{84DC17A7-F771-4B07-BBDA-DA4AA689A982}" destId="{96E05AE4-9723-4D21-B6BD-672226F0021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86CAC6F-9B42-4E41-A76E-966BAFD4634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1CFC830D-A1DF-4DCE-BEE6-8F8E2358F498}">
      <dgm:prSet/>
      <dgm:spPr/>
      <dgm:t>
        <a:bodyPr/>
        <a:lstStyle/>
        <a:p>
          <a:r>
            <a:rPr lang="en-US" b="0" i="0" dirty="0"/>
            <a:t>The above output is final output for test set data. As we can see the classifier has created a Gaussian curve to divide the "purchased" and "not purchased" variables. There are some wrong predictions which we have calculated in Confusion matrix. But still it is pretty good classifier.</a:t>
          </a:r>
          <a:endParaRPr lang="en-IN" dirty="0"/>
        </a:p>
      </dgm:t>
    </dgm:pt>
    <dgm:pt modelId="{1967EC50-E85D-4317-8AB5-522CDD32B498}" type="parTrans" cxnId="{FEAFF0A1-2E90-45D9-BF3E-03C0C98545E2}">
      <dgm:prSet/>
      <dgm:spPr/>
      <dgm:t>
        <a:bodyPr/>
        <a:lstStyle/>
        <a:p>
          <a:endParaRPr lang="en-IN"/>
        </a:p>
      </dgm:t>
    </dgm:pt>
    <dgm:pt modelId="{6E4FD78B-007A-4A41-B3AC-15AC6A3A89B6}" type="sibTrans" cxnId="{FEAFF0A1-2E90-45D9-BF3E-03C0C98545E2}">
      <dgm:prSet/>
      <dgm:spPr/>
      <dgm:t>
        <a:bodyPr/>
        <a:lstStyle/>
        <a:p>
          <a:endParaRPr lang="en-IN"/>
        </a:p>
      </dgm:t>
    </dgm:pt>
    <dgm:pt modelId="{A9DEB5DC-C1B8-4A08-BDB9-31A4D633F374}" type="pres">
      <dgm:prSet presAssocID="{686CAC6F-9B42-4E41-A76E-966BAFD4634B}" presName="linear" presStyleCnt="0">
        <dgm:presLayoutVars>
          <dgm:animLvl val="lvl"/>
          <dgm:resizeHandles val="exact"/>
        </dgm:presLayoutVars>
      </dgm:prSet>
      <dgm:spPr/>
    </dgm:pt>
    <dgm:pt modelId="{B14C57E1-3398-450E-A257-0FBE0DF8C738}" type="pres">
      <dgm:prSet presAssocID="{1CFC830D-A1DF-4DCE-BEE6-8F8E2358F498}" presName="parentText" presStyleLbl="node1" presStyleIdx="0" presStyleCnt="1" custScaleX="84584" custScaleY="129259" custLinFactNeighborX="880" custLinFactNeighborY="-22471">
        <dgm:presLayoutVars>
          <dgm:chMax val="0"/>
          <dgm:bulletEnabled val="1"/>
        </dgm:presLayoutVars>
      </dgm:prSet>
      <dgm:spPr/>
    </dgm:pt>
  </dgm:ptLst>
  <dgm:cxnLst>
    <dgm:cxn modelId="{45C11062-5F95-4971-8D33-EE086234D734}" type="presOf" srcId="{686CAC6F-9B42-4E41-A76E-966BAFD4634B}" destId="{A9DEB5DC-C1B8-4A08-BDB9-31A4D633F374}" srcOrd="0" destOrd="0" presId="urn:microsoft.com/office/officeart/2005/8/layout/vList2"/>
    <dgm:cxn modelId="{FEAFF0A1-2E90-45D9-BF3E-03C0C98545E2}" srcId="{686CAC6F-9B42-4E41-A76E-966BAFD4634B}" destId="{1CFC830D-A1DF-4DCE-BEE6-8F8E2358F498}" srcOrd="0" destOrd="0" parTransId="{1967EC50-E85D-4317-8AB5-522CDD32B498}" sibTransId="{6E4FD78B-007A-4A41-B3AC-15AC6A3A89B6}"/>
    <dgm:cxn modelId="{618870F8-44B6-4478-89BB-21BDEE37D9E0}" type="presOf" srcId="{1CFC830D-A1DF-4DCE-BEE6-8F8E2358F498}" destId="{B14C57E1-3398-450E-A257-0FBE0DF8C738}" srcOrd="0" destOrd="0" presId="urn:microsoft.com/office/officeart/2005/8/layout/vList2"/>
    <dgm:cxn modelId="{41513D53-97DE-47BC-B1C1-1B6508B17522}" type="presParOf" srcId="{A9DEB5DC-C1B8-4A08-BDB9-31A4D633F374}" destId="{B14C57E1-3398-450E-A257-0FBE0DF8C73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5D8BF2B-95C6-4A67-9FEC-06742E809A3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84DE4129-05EF-4EA3-9D14-AFAE990F0CC0}">
      <dgm:prSet/>
      <dgm:spPr/>
      <dgm:t>
        <a:bodyPr/>
        <a:lstStyle/>
        <a:p>
          <a:r>
            <a:rPr lang="en-US" b="0" i="0"/>
            <a:t>In the above output image, we can see the confusion matrix, which has </a:t>
          </a:r>
          <a:r>
            <a:rPr lang="en-US" b="1" i="0"/>
            <a:t>6+3= 9 incorrect predictions</a:t>
          </a:r>
          <a:r>
            <a:rPr lang="en-US" b="0" i="0"/>
            <a:t> and</a:t>
          </a:r>
          <a:r>
            <a:rPr lang="en-US" b="1" i="0"/>
            <a:t>62+29=91 correct predictions. Therefore, we can say that compared to other classification models, the Decision Tree classifier made a good prediction.</a:t>
          </a:r>
          <a:endParaRPr lang="en-IN"/>
        </a:p>
      </dgm:t>
    </dgm:pt>
    <dgm:pt modelId="{77961A20-7BA0-4B79-BC40-C1288C23924F}" type="parTrans" cxnId="{0BD33E3E-0619-49D9-B0DA-E54F87FBB3C8}">
      <dgm:prSet/>
      <dgm:spPr/>
      <dgm:t>
        <a:bodyPr/>
        <a:lstStyle/>
        <a:p>
          <a:endParaRPr lang="en-IN"/>
        </a:p>
      </dgm:t>
    </dgm:pt>
    <dgm:pt modelId="{635FCDCB-AAED-4666-AAB8-8D4B608BC590}" type="sibTrans" cxnId="{0BD33E3E-0619-49D9-B0DA-E54F87FBB3C8}">
      <dgm:prSet/>
      <dgm:spPr/>
      <dgm:t>
        <a:bodyPr/>
        <a:lstStyle/>
        <a:p>
          <a:endParaRPr lang="en-IN"/>
        </a:p>
      </dgm:t>
    </dgm:pt>
    <dgm:pt modelId="{F95DD9E7-877D-46A5-9559-556776EADAE7}" type="pres">
      <dgm:prSet presAssocID="{45D8BF2B-95C6-4A67-9FEC-06742E809A33}" presName="linear" presStyleCnt="0">
        <dgm:presLayoutVars>
          <dgm:animLvl val="lvl"/>
          <dgm:resizeHandles val="exact"/>
        </dgm:presLayoutVars>
      </dgm:prSet>
      <dgm:spPr/>
    </dgm:pt>
    <dgm:pt modelId="{2FF91655-02BE-49A6-B1A5-D05B3447C8B6}" type="pres">
      <dgm:prSet presAssocID="{84DE4129-05EF-4EA3-9D14-AFAE990F0CC0}" presName="parentText" presStyleLbl="node1" presStyleIdx="0" presStyleCnt="1">
        <dgm:presLayoutVars>
          <dgm:chMax val="0"/>
          <dgm:bulletEnabled val="1"/>
        </dgm:presLayoutVars>
      </dgm:prSet>
      <dgm:spPr/>
    </dgm:pt>
  </dgm:ptLst>
  <dgm:cxnLst>
    <dgm:cxn modelId="{0BD33E3E-0619-49D9-B0DA-E54F87FBB3C8}" srcId="{45D8BF2B-95C6-4A67-9FEC-06742E809A33}" destId="{84DE4129-05EF-4EA3-9D14-AFAE990F0CC0}" srcOrd="0" destOrd="0" parTransId="{77961A20-7BA0-4B79-BC40-C1288C23924F}" sibTransId="{635FCDCB-AAED-4666-AAB8-8D4B608BC590}"/>
    <dgm:cxn modelId="{DCF612B2-23FD-406F-AF4F-CB1FA7E7D4D8}" type="presOf" srcId="{45D8BF2B-95C6-4A67-9FEC-06742E809A33}" destId="{F95DD9E7-877D-46A5-9559-556776EADAE7}" srcOrd="0" destOrd="0" presId="urn:microsoft.com/office/officeart/2005/8/layout/vList2"/>
    <dgm:cxn modelId="{67D264C6-FD36-4E0B-8DEF-A4FF6FBD4229}" type="presOf" srcId="{84DE4129-05EF-4EA3-9D14-AFAE990F0CC0}" destId="{2FF91655-02BE-49A6-B1A5-D05B3447C8B6}" srcOrd="0" destOrd="0" presId="urn:microsoft.com/office/officeart/2005/8/layout/vList2"/>
    <dgm:cxn modelId="{AC5D1C9C-5753-476E-8FEE-E199E36ADCBF}" type="presParOf" srcId="{F95DD9E7-877D-46A5-9559-556776EADAE7}" destId="{2FF91655-02BE-49A6-B1A5-D05B3447C8B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CE6CD61-830C-423F-9867-2B6120957C8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3B22D483-0E40-4AD1-9ADA-CEC850B185DD}">
      <dgm:prSet/>
      <dgm:spPr/>
      <dgm:t>
        <a:bodyPr/>
        <a:lstStyle/>
        <a:p>
          <a:r>
            <a:rPr lang="en-US" b="0" i="0" dirty="0"/>
            <a:t>The output is completely different from the rest classification models. It has both vertical and horizontal lines that are splitting the dataset according to the age and estimated salary variable.</a:t>
          </a:r>
          <a:endParaRPr lang="en-IN" dirty="0"/>
        </a:p>
      </dgm:t>
    </dgm:pt>
    <dgm:pt modelId="{B2180847-EEA0-43FD-805B-B37BFEB2CB4E}" type="parTrans" cxnId="{C0B7C3F0-0A1F-4384-B3E2-3F438ABA77B7}">
      <dgm:prSet/>
      <dgm:spPr/>
      <dgm:t>
        <a:bodyPr/>
        <a:lstStyle/>
        <a:p>
          <a:endParaRPr lang="en-IN"/>
        </a:p>
      </dgm:t>
    </dgm:pt>
    <dgm:pt modelId="{B9B019F3-8EFF-4451-8626-214D6D8BF672}" type="sibTrans" cxnId="{C0B7C3F0-0A1F-4384-B3E2-3F438ABA77B7}">
      <dgm:prSet/>
      <dgm:spPr/>
      <dgm:t>
        <a:bodyPr/>
        <a:lstStyle/>
        <a:p>
          <a:endParaRPr lang="en-IN"/>
        </a:p>
      </dgm:t>
    </dgm:pt>
    <dgm:pt modelId="{5C2C8818-69B7-41CC-9A80-4FFF6880676D}">
      <dgm:prSet/>
      <dgm:spPr/>
      <dgm:t>
        <a:bodyPr/>
        <a:lstStyle/>
        <a:p>
          <a:r>
            <a:rPr lang="en-US" b="0" i="0"/>
            <a:t>As we can see, the tree is trying to capture each dataset, which is the case of overfitting.</a:t>
          </a:r>
          <a:endParaRPr lang="en-IN"/>
        </a:p>
      </dgm:t>
    </dgm:pt>
    <dgm:pt modelId="{5BAD6D0A-FA9A-4616-BABD-143573A48A78}" type="parTrans" cxnId="{1E5C414E-19FD-41C0-912A-EEAC77BD9319}">
      <dgm:prSet/>
      <dgm:spPr/>
      <dgm:t>
        <a:bodyPr/>
        <a:lstStyle/>
        <a:p>
          <a:endParaRPr lang="en-IN"/>
        </a:p>
      </dgm:t>
    </dgm:pt>
    <dgm:pt modelId="{9DD60E26-D7F2-4381-9627-58A9A8092162}" type="sibTrans" cxnId="{1E5C414E-19FD-41C0-912A-EEAC77BD9319}">
      <dgm:prSet/>
      <dgm:spPr/>
      <dgm:t>
        <a:bodyPr/>
        <a:lstStyle/>
        <a:p>
          <a:endParaRPr lang="en-IN"/>
        </a:p>
      </dgm:t>
    </dgm:pt>
    <dgm:pt modelId="{4D649AF6-2FF4-43B1-A76E-F5E832D89F51}" type="pres">
      <dgm:prSet presAssocID="{7CE6CD61-830C-423F-9867-2B6120957C81}" presName="linear" presStyleCnt="0">
        <dgm:presLayoutVars>
          <dgm:animLvl val="lvl"/>
          <dgm:resizeHandles val="exact"/>
        </dgm:presLayoutVars>
      </dgm:prSet>
      <dgm:spPr/>
    </dgm:pt>
    <dgm:pt modelId="{FBEABE7E-690A-46E4-A94F-E1285B14D598}" type="pres">
      <dgm:prSet presAssocID="{3B22D483-0E40-4AD1-9ADA-CEC850B185DD}" presName="parentText" presStyleLbl="node1" presStyleIdx="0" presStyleCnt="2">
        <dgm:presLayoutVars>
          <dgm:chMax val="0"/>
          <dgm:bulletEnabled val="1"/>
        </dgm:presLayoutVars>
      </dgm:prSet>
      <dgm:spPr/>
    </dgm:pt>
    <dgm:pt modelId="{B8947A39-1A8E-495F-A038-47ADE96B3383}" type="pres">
      <dgm:prSet presAssocID="{B9B019F3-8EFF-4451-8626-214D6D8BF672}" presName="spacer" presStyleCnt="0"/>
      <dgm:spPr/>
    </dgm:pt>
    <dgm:pt modelId="{34331811-0918-4B87-A100-501414AC367E}" type="pres">
      <dgm:prSet presAssocID="{5C2C8818-69B7-41CC-9A80-4FFF6880676D}" presName="parentText" presStyleLbl="node1" presStyleIdx="1" presStyleCnt="2">
        <dgm:presLayoutVars>
          <dgm:chMax val="0"/>
          <dgm:bulletEnabled val="1"/>
        </dgm:presLayoutVars>
      </dgm:prSet>
      <dgm:spPr/>
    </dgm:pt>
  </dgm:ptLst>
  <dgm:cxnLst>
    <dgm:cxn modelId="{1E5C414E-19FD-41C0-912A-EEAC77BD9319}" srcId="{7CE6CD61-830C-423F-9867-2B6120957C81}" destId="{5C2C8818-69B7-41CC-9A80-4FFF6880676D}" srcOrd="1" destOrd="0" parTransId="{5BAD6D0A-FA9A-4616-BABD-143573A48A78}" sibTransId="{9DD60E26-D7F2-4381-9627-58A9A8092162}"/>
    <dgm:cxn modelId="{900E9BC6-1F0E-45AA-B331-6C5ECEBEF59E}" type="presOf" srcId="{5C2C8818-69B7-41CC-9A80-4FFF6880676D}" destId="{34331811-0918-4B87-A100-501414AC367E}" srcOrd="0" destOrd="0" presId="urn:microsoft.com/office/officeart/2005/8/layout/vList2"/>
    <dgm:cxn modelId="{49A602E5-E358-465B-AA29-97256F8E38D8}" type="presOf" srcId="{3B22D483-0E40-4AD1-9ADA-CEC850B185DD}" destId="{FBEABE7E-690A-46E4-A94F-E1285B14D598}" srcOrd="0" destOrd="0" presId="urn:microsoft.com/office/officeart/2005/8/layout/vList2"/>
    <dgm:cxn modelId="{7A3DAAED-81D4-460B-8BF6-340141FDE173}" type="presOf" srcId="{7CE6CD61-830C-423F-9867-2B6120957C81}" destId="{4D649AF6-2FF4-43B1-A76E-F5E832D89F51}" srcOrd="0" destOrd="0" presId="urn:microsoft.com/office/officeart/2005/8/layout/vList2"/>
    <dgm:cxn modelId="{C0B7C3F0-0A1F-4384-B3E2-3F438ABA77B7}" srcId="{7CE6CD61-830C-423F-9867-2B6120957C81}" destId="{3B22D483-0E40-4AD1-9ADA-CEC850B185DD}" srcOrd="0" destOrd="0" parTransId="{B2180847-EEA0-43FD-805B-B37BFEB2CB4E}" sibTransId="{B9B019F3-8EFF-4451-8626-214D6D8BF672}"/>
    <dgm:cxn modelId="{846E2EEB-79FA-48A1-8CBF-61285BE8785A}" type="presParOf" srcId="{4D649AF6-2FF4-43B1-A76E-F5E832D89F51}" destId="{FBEABE7E-690A-46E4-A94F-E1285B14D598}" srcOrd="0" destOrd="0" presId="urn:microsoft.com/office/officeart/2005/8/layout/vList2"/>
    <dgm:cxn modelId="{245C14C9-2771-439B-93EB-6C2DEBEE14F8}" type="presParOf" srcId="{4D649AF6-2FF4-43B1-A76E-F5E832D89F51}" destId="{B8947A39-1A8E-495F-A038-47ADE96B3383}" srcOrd="1" destOrd="0" presId="urn:microsoft.com/office/officeart/2005/8/layout/vList2"/>
    <dgm:cxn modelId="{6948EB10-79ED-4607-AEA3-2A34E58DA1F8}" type="presParOf" srcId="{4D649AF6-2FF4-43B1-A76E-F5E832D89F51}" destId="{34331811-0918-4B87-A100-501414AC367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E18848C-9564-4F47-BF17-A5C89C1B6090}"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1A435D00-7216-48C3-A2F0-1CFD8813470F}">
      <dgm:prSet/>
      <dgm:spPr/>
      <dgm:t>
        <a:bodyPr/>
        <a:lstStyle/>
        <a:p>
          <a:r>
            <a:rPr lang="en-US" b="0" i="0" dirty="0"/>
            <a:t>As we can see in the image that there are some green data points within the purple region and vice versa. So, these are the incorrect predictions which we have discussed in the confusion matrix.</a:t>
          </a:r>
          <a:endParaRPr lang="en-IN" dirty="0"/>
        </a:p>
      </dgm:t>
    </dgm:pt>
    <dgm:pt modelId="{4F325183-50A1-44A0-AB7D-50F6E1A73466}" type="parTrans" cxnId="{BB77D336-CE03-46E1-9123-7317942BDFC7}">
      <dgm:prSet/>
      <dgm:spPr/>
      <dgm:t>
        <a:bodyPr/>
        <a:lstStyle/>
        <a:p>
          <a:endParaRPr lang="en-IN"/>
        </a:p>
      </dgm:t>
    </dgm:pt>
    <dgm:pt modelId="{012B74B6-F785-4474-BB6E-35CB99C5F8BE}" type="sibTrans" cxnId="{BB77D336-CE03-46E1-9123-7317942BDFC7}">
      <dgm:prSet/>
      <dgm:spPr/>
      <dgm:t>
        <a:bodyPr/>
        <a:lstStyle/>
        <a:p>
          <a:endParaRPr lang="en-IN"/>
        </a:p>
      </dgm:t>
    </dgm:pt>
    <dgm:pt modelId="{5CF7CC82-E4EB-4203-B571-6ECC110CE0F0}" type="pres">
      <dgm:prSet presAssocID="{6E18848C-9564-4F47-BF17-A5C89C1B6090}" presName="linear" presStyleCnt="0">
        <dgm:presLayoutVars>
          <dgm:animLvl val="lvl"/>
          <dgm:resizeHandles val="exact"/>
        </dgm:presLayoutVars>
      </dgm:prSet>
      <dgm:spPr/>
    </dgm:pt>
    <dgm:pt modelId="{E9360E5D-BCF5-4CD7-AD44-A84ABFC3ACF8}" type="pres">
      <dgm:prSet presAssocID="{1A435D00-7216-48C3-A2F0-1CFD8813470F}" presName="parentText" presStyleLbl="node1" presStyleIdx="0" presStyleCnt="1" custScaleX="86955" custScaleY="60587" custLinFactNeighborX="5544" custLinFactNeighborY="-284">
        <dgm:presLayoutVars>
          <dgm:chMax val="0"/>
          <dgm:bulletEnabled val="1"/>
        </dgm:presLayoutVars>
      </dgm:prSet>
      <dgm:spPr/>
    </dgm:pt>
  </dgm:ptLst>
  <dgm:cxnLst>
    <dgm:cxn modelId="{8E3AF814-C4DE-4B98-860E-B21BDCC1A6A4}" type="presOf" srcId="{6E18848C-9564-4F47-BF17-A5C89C1B6090}" destId="{5CF7CC82-E4EB-4203-B571-6ECC110CE0F0}" srcOrd="0" destOrd="0" presId="urn:microsoft.com/office/officeart/2005/8/layout/vList2"/>
    <dgm:cxn modelId="{BB77D336-CE03-46E1-9123-7317942BDFC7}" srcId="{6E18848C-9564-4F47-BF17-A5C89C1B6090}" destId="{1A435D00-7216-48C3-A2F0-1CFD8813470F}" srcOrd="0" destOrd="0" parTransId="{4F325183-50A1-44A0-AB7D-50F6E1A73466}" sibTransId="{012B74B6-F785-4474-BB6E-35CB99C5F8BE}"/>
    <dgm:cxn modelId="{B2E16C47-AF64-4016-89B1-8E9D27B42EA6}" type="presOf" srcId="{1A435D00-7216-48C3-A2F0-1CFD8813470F}" destId="{E9360E5D-BCF5-4CD7-AD44-A84ABFC3ACF8}" srcOrd="0" destOrd="0" presId="urn:microsoft.com/office/officeart/2005/8/layout/vList2"/>
    <dgm:cxn modelId="{9E4255A5-A888-4448-B0E9-D47DEC54C619}" type="presParOf" srcId="{5CF7CC82-E4EB-4203-B571-6ECC110CE0F0}" destId="{E9360E5D-BCF5-4CD7-AD44-A84ABFC3ACF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3799357-6577-4AFF-8C1A-E5169D4C740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F8E85803-6BFC-4AAC-9683-4390A9842C03}">
      <dgm:prSet/>
      <dgm:spPr/>
      <dgm:t>
        <a:bodyPr/>
        <a:lstStyle/>
        <a:p>
          <a:r>
            <a:rPr lang="en-US" b="0" i="0" dirty="0"/>
            <a:t>By checking the prediction vector and test set real vector, we can determine the incorrect predictions done by the classifier.</a:t>
          </a:r>
          <a:endParaRPr lang="en-IN" dirty="0"/>
        </a:p>
      </dgm:t>
    </dgm:pt>
    <dgm:pt modelId="{E0AF0BB7-5511-4272-9922-626ACDA72FEB}" type="parTrans" cxnId="{942D2343-0450-4AA4-8312-6281CEA2FDD5}">
      <dgm:prSet/>
      <dgm:spPr/>
      <dgm:t>
        <a:bodyPr/>
        <a:lstStyle/>
        <a:p>
          <a:endParaRPr lang="en-IN"/>
        </a:p>
      </dgm:t>
    </dgm:pt>
    <dgm:pt modelId="{B3C30247-367B-45CB-A5B2-F7B3F5958E6B}" type="sibTrans" cxnId="{942D2343-0450-4AA4-8312-6281CEA2FDD5}">
      <dgm:prSet/>
      <dgm:spPr/>
      <dgm:t>
        <a:bodyPr/>
        <a:lstStyle/>
        <a:p>
          <a:endParaRPr lang="en-IN"/>
        </a:p>
      </dgm:t>
    </dgm:pt>
    <dgm:pt modelId="{4AF76636-7D29-49AA-8EE1-7CEDFBDC958B}" type="pres">
      <dgm:prSet presAssocID="{C3799357-6577-4AFF-8C1A-E5169D4C740E}" presName="linear" presStyleCnt="0">
        <dgm:presLayoutVars>
          <dgm:animLvl val="lvl"/>
          <dgm:resizeHandles val="exact"/>
        </dgm:presLayoutVars>
      </dgm:prSet>
      <dgm:spPr/>
    </dgm:pt>
    <dgm:pt modelId="{794F689F-4384-4729-9728-179DC9959A8A}" type="pres">
      <dgm:prSet presAssocID="{F8E85803-6BFC-4AAC-9683-4390A9842C03}" presName="parentText" presStyleLbl="node1" presStyleIdx="0" presStyleCnt="1">
        <dgm:presLayoutVars>
          <dgm:chMax val="0"/>
          <dgm:bulletEnabled val="1"/>
        </dgm:presLayoutVars>
      </dgm:prSet>
      <dgm:spPr/>
    </dgm:pt>
  </dgm:ptLst>
  <dgm:cxnLst>
    <dgm:cxn modelId="{A9F96F3E-BC87-44F5-B011-747D8EF07FFC}" type="presOf" srcId="{F8E85803-6BFC-4AAC-9683-4390A9842C03}" destId="{794F689F-4384-4729-9728-179DC9959A8A}" srcOrd="0" destOrd="0" presId="urn:microsoft.com/office/officeart/2005/8/layout/vList2"/>
    <dgm:cxn modelId="{942D2343-0450-4AA4-8312-6281CEA2FDD5}" srcId="{C3799357-6577-4AFF-8C1A-E5169D4C740E}" destId="{F8E85803-6BFC-4AAC-9683-4390A9842C03}" srcOrd="0" destOrd="0" parTransId="{E0AF0BB7-5511-4272-9922-626ACDA72FEB}" sibTransId="{B3C30247-367B-45CB-A5B2-F7B3F5958E6B}"/>
    <dgm:cxn modelId="{B19D4D55-F0E4-43C0-9543-F13725D09139}" type="presOf" srcId="{C3799357-6577-4AFF-8C1A-E5169D4C740E}" destId="{4AF76636-7D29-49AA-8EE1-7CEDFBDC958B}" srcOrd="0" destOrd="0" presId="urn:microsoft.com/office/officeart/2005/8/layout/vList2"/>
    <dgm:cxn modelId="{0C3A34F2-B996-4F14-BA6C-C78B9FAF0E44}" type="presParOf" srcId="{4AF76636-7D29-49AA-8EE1-7CEDFBDC958B}" destId="{794F689F-4384-4729-9728-179DC9959A8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3B4C3F9-9563-413E-B4C8-A185A7F4431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BC5BD717-10BD-49FD-A89A-71868FFB346F}">
      <dgm:prSet/>
      <dgm:spPr/>
      <dgm:t>
        <a:bodyPr/>
        <a:lstStyle/>
        <a:p>
          <a:r>
            <a:rPr lang="en-US" b="0" i="0"/>
            <a:t>As we can see in the matrix, there are </a:t>
          </a:r>
          <a:r>
            <a:rPr lang="en-US" b="1" i="0"/>
            <a:t>4+4= 8 incorrect predictions</a:t>
          </a:r>
          <a:r>
            <a:rPr lang="en-US" b="0" i="0"/>
            <a:t> and </a:t>
          </a:r>
          <a:r>
            <a:rPr lang="en-US" b="1" i="0"/>
            <a:t>64+28= 92 correct predictions.</a:t>
          </a:r>
          <a:endParaRPr lang="en-IN"/>
        </a:p>
      </dgm:t>
    </dgm:pt>
    <dgm:pt modelId="{36B636EE-69BD-41B5-94DC-8657BEB71DC7}" type="parTrans" cxnId="{78DBAF65-4166-439F-BAD8-F12DF3811A14}">
      <dgm:prSet/>
      <dgm:spPr/>
      <dgm:t>
        <a:bodyPr/>
        <a:lstStyle/>
        <a:p>
          <a:endParaRPr lang="en-IN"/>
        </a:p>
      </dgm:t>
    </dgm:pt>
    <dgm:pt modelId="{ED6149D6-6E41-4B55-B59D-AE17A97B4B9E}" type="sibTrans" cxnId="{78DBAF65-4166-439F-BAD8-F12DF3811A14}">
      <dgm:prSet/>
      <dgm:spPr/>
      <dgm:t>
        <a:bodyPr/>
        <a:lstStyle/>
        <a:p>
          <a:endParaRPr lang="en-IN"/>
        </a:p>
      </dgm:t>
    </dgm:pt>
    <dgm:pt modelId="{AE9F3BAD-1D90-4D2B-BED9-BE7D39611F97}" type="pres">
      <dgm:prSet presAssocID="{33B4C3F9-9563-413E-B4C8-A185A7F4431B}" presName="linear" presStyleCnt="0">
        <dgm:presLayoutVars>
          <dgm:animLvl val="lvl"/>
          <dgm:resizeHandles val="exact"/>
        </dgm:presLayoutVars>
      </dgm:prSet>
      <dgm:spPr/>
    </dgm:pt>
    <dgm:pt modelId="{A0A704A4-1CC6-49DB-AC10-B3B128683E22}" type="pres">
      <dgm:prSet presAssocID="{BC5BD717-10BD-49FD-A89A-71868FFB346F}" presName="parentText" presStyleLbl="node1" presStyleIdx="0" presStyleCnt="1">
        <dgm:presLayoutVars>
          <dgm:chMax val="0"/>
          <dgm:bulletEnabled val="1"/>
        </dgm:presLayoutVars>
      </dgm:prSet>
      <dgm:spPr/>
    </dgm:pt>
  </dgm:ptLst>
  <dgm:cxnLst>
    <dgm:cxn modelId="{78DBAF65-4166-439F-BAD8-F12DF3811A14}" srcId="{33B4C3F9-9563-413E-B4C8-A185A7F4431B}" destId="{BC5BD717-10BD-49FD-A89A-71868FFB346F}" srcOrd="0" destOrd="0" parTransId="{36B636EE-69BD-41B5-94DC-8657BEB71DC7}" sibTransId="{ED6149D6-6E41-4B55-B59D-AE17A97B4B9E}"/>
    <dgm:cxn modelId="{93650666-E626-493E-A490-CE7095030A4F}" type="presOf" srcId="{33B4C3F9-9563-413E-B4C8-A185A7F4431B}" destId="{AE9F3BAD-1D90-4D2B-BED9-BE7D39611F97}" srcOrd="0" destOrd="0" presId="urn:microsoft.com/office/officeart/2005/8/layout/vList2"/>
    <dgm:cxn modelId="{AE24A2D5-D26F-470C-8C2E-EE0765C2CB9C}" type="presOf" srcId="{BC5BD717-10BD-49FD-A89A-71868FFB346F}" destId="{A0A704A4-1CC6-49DB-AC10-B3B128683E22}" srcOrd="0" destOrd="0" presId="urn:microsoft.com/office/officeart/2005/8/layout/vList2"/>
    <dgm:cxn modelId="{3B70E528-BCE6-4981-8306-6414AE1E93D8}" type="presParOf" srcId="{AE9F3BAD-1D90-4D2B-BED9-BE7D39611F97}" destId="{A0A704A4-1CC6-49DB-AC10-B3B128683E2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772CED1-4E24-4B86-BD49-C87ADDD26C6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5FE653B8-CB59-4BE4-AC06-F9C96D50E012}">
      <dgm:prSet/>
      <dgm:spPr/>
      <dgm:t>
        <a:bodyPr/>
        <a:lstStyle/>
        <a:p>
          <a:r>
            <a:rPr lang="en-US" b="0" i="0"/>
            <a:t>The image is the visualization result for the Random Forest classifier working with the training set result. It is very much similar to the Decision tree classifier. Each data point corresponds to each user of the user_data, and the purple and green regions are the prediction regions. The purple region is classified for the users who did not purchase the SUV car, and the green region is for the users who purchased the SUV. So, in the Random Forest classifier, we have taken 10 trees that have predicted Yes or NO for the Purchased variable. The classifier took the majority of the predictions and provided the result.</a:t>
          </a:r>
          <a:endParaRPr lang="en-IN"/>
        </a:p>
      </dgm:t>
    </dgm:pt>
    <dgm:pt modelId="{EF18908F-1AC1-4C8C-8E4A-C8D59DCB5D6E}" type="parTrans" cxnId="{06C6821F-DC25-4296-9B92-2F7360FAD7BF}">
      <dgm:prSet/>
      <dgm:spPr/>
      <dgm:t>
        <a:bodyPr/>
        <a:lstStyle/>
        <a:p>
          <a:endParaRPr lang="en-IN"/>
        </a:p>
      </dgm:t>
    </dgm:pt>
    <dgm:pt modelId="{73A68A04-8B96-4B78-A55D-CD8BB117FCB5}" type="sibTrans" cxnId="{06C6821F-DC25-4296-9B92-2F7360FAD7BF}">
      <dgm:prSet/>
      <dgm:spPr/>
      <dgm:t>
        <a:bodyPr/>
        <a:lstStyle/>
        <a:p>
          <a:endParaRPr lang="en-IN"/>
        </a:p>
      </dgm:t>
    </dgm:pt>
    <dgm:pt modelId="{CB9A6158-AF41-4AFA-BB06-B0D579982177}" type="pres">
      <dgm:prSet presAssocID="{6772CED1-4E24-4B86-BD49-C87ADDD26C6F}" presName="linear" presStyleCnt="0">
        <dgm:presLayoutVars>
          <dgm:animLvl val="lvl"/>
          <dgm:resizeHandles val="exact"/>
        </dgm:presLayoutVars>
      </dgm:prSet>
      <dgm:spPr/>
    </dgm:pt>
    <dgm:pt modelId="{1A062A79-1187-43EF-A2AE-6A2EF69E7121}" type="pres">
      <dgm:prSet presAssocID="{5FE653B8-CB59-4BE4-AC06-F9C96D50E012}" presName="parentText" presStyleLbl="node1" presStyleIdx="0" presStyleCnt="1">
        <dgm:presLayoutVars>
          <dgm:chMax val="0"/>
          <dgm:bulletEnabled val="1"/>
        </dgm:presLayoutVars>
      </dgm:prSet>
      <dgm:spPr/>
    </dgm:pt>
  </dgm:ptLst>
  <dgm:cxnLst>
    <dgm:cxn modelId="{06C6821F-DC25-4296-9B92-2F7360FAD7BF}" srcId="{6772CED1-4E24-4B86-BD49-C87ADDD26C6F}" destId="{5FE653B8-CB59-4BE4-AC06-F9C96D50E012}" srcOrd="0" destOrd="0" parTransId="{EF18908F-1AC1-4C8C-8E4A-C8D59DCB5D6E}" sibTransId="{73A68A04-8B96-4B78-A55D-CD8BB117FCB5}"/>
    <dgm:cxn modelId="{7640F13D-E73A-40FC-8BBD-7293F236D9A0}" type="presOf" srcId="{5FE653B8-CB59-4BE4-AC06-F9C96D50E012}" destId="{1A062A79-1187-43EF-A2AE-6A2EF69E7121}" srcOrd="0" destOrd="0" presId="urn:microsoft.com/office/officeart/2005/8/layout/vList2"/>
    <dgm:cxn modelId="{B194F4E2-491A-4A1B-A9E6-BA6E6FBF984C}" type="presOf" srcId="{6772CED1-4E24-4B86-BD49-C87ADDD26C6F}" destId="{CB9A6158-AF41-4AFA-BB06-B0D579982177}" srcOrd="0" destOrd="0" presId="urn:microsoft.com/office/officeart/2005/8/layout/vList2"/>
    <dgm:cxn modelId="{1C31C37E-5040-46BC-BA39-FBAC19852607}" type="presParOf" srcId="{CB9A6158-AF41-4AFA-BB06-B0D579982177}" destId="{1A062A79-1187-43EF-A2AE-6A2EF69E712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8ED3C13-7A6F-4977-98BE-856A9AB8467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66932487-BD1B-4304-ABE0-953610A3B3B1}">
      <dgm:prSet/>
      <dgm:spPr/>
      <dgm:t>
        <a:bodyPr/>
        <a:lstStyle/>
        <a:p>
          <a:r>
            <a:rPr lang="en-US" b="1" i="0"/>
            <a:t>The image is the visualization result for the test set. We can check that there is a minimum number of incorrect predictions (8) without the Overfitting issue. We will get different results by changing the number of trees in the classifier.</a:t>
          </a:r>
          <a:endParaRPr lang="en-IN"/>
        </a:p>
      </dgm:t>
    </dgm:pt>
    <dgm:pt modelId="{B85B7F61-6639-4A96-B619-49DC78FEB6ED}" type="parTrans" cxnId="{79954D9B-B904-4BCA-A611-600E0BCE8540}">
      <dgm:prSet/>
      <dgm:spPr/>
      <dgm:t>
        <a:bodyPr/>
        <a:lstStyle/>
        <a:p>
          <a:endParaRPr lang="en-IN"/>
        </a:p>
      </dgm:t>
    </dgm:pt>
    <dgm:pt modelId="{DE71D0E6-B3CA-44E1-8522-F9F8ACECAD40}" type="sibTrans" cxnId="{79954D9B-B904-4BCA-A611-600E0BCE8540}">
      <dgm:prSet/>
      <dgm:spPr/>
      <dgm:t>
        <a:bodyPr/>
        <a:lstStyle/>
        <a:p>
          <a:endParaRPr lang="en-IN"/>
        </a:p>
      </dgm:t>
    </dgm:pt>
    <dgm:pt modelId="{0B1339DD-EF96-4240-B97A-CA3C1C3719BE}" type="pres">
      <dgm:prSet presAssocID="{18ED3C13-7A6F-4977-98BE-856A9AB84676}" presName="linear" presStyleCnt="0">
        <dgm:presLayoutVars>
          <dgm:animLvl val="lvl"/>
          <dgm:resizeHandles val="exact"/>
        </dgm:presLayoutVars>
      </dgm:prSet>
      <dgm:spPr/>
    </dgm:pt>
    <dgm:pt modelId="{AB83734C-5BC3-4EB4-8C4D-D90E49E0B050}" type="pres">
      <dgm:prSet presAssocID="{66932487-BD1B-4304-ABE0-953610A3B3B1}" presName="parentText" presStyleLbl="node1" presStyleIdx="0" presStyleCnt="1">
        <dgm:presLayoutVars>
          <dgm:chMax val="0"/>
          <dgm:bulletEnabled val="1"/>
        </dgm:presLayoutVars>
      </dgm:prSet>
      <dgm:spPr/>
    </dgm:pt>
  </dgm:ptLst>
  <dgm:cxnLst>
    <dgm:cxn modelId="{DC512912-B6F4-4F7B-9C45-7F5E6A1E1F41}" type="presOf" srcId="{18ED3C13-7A6F-4977-98BE-856A9AB84676}" destId="{0B1339DD-EF96-4240-B97A-CA3C1C3719BE}" srcOrd="0" destOrd="0" presId="urn:microsoft.com/office/officeart/2005/8/layout/vList2"/>
    <dgm:cxn modelId="{D61CC47F-0E51-4387-807F-93FC0F35AF26}" type="presOf" srcId="{66932487-BD1B-4304-ABE0-953610A3B3B1}" destId="{AB83734C-5BC3-4EB4-8C4D-D90E49E0B050}" srcOrd="0" destOrd="0" presId="urn:microsoft.com/office/officeart/2005/8/layout/vList2"/>
    <dgm:cxn modelId="{79954D9B-B904-4BCA-A611-600E0BCE8540}" srcId="{18ED3C13-7A6F-4977-98BE-856A9AB84676}" destId="{66932487-BD1B-4304-ABE0-953610A3B3B1}" srcOrd="0" destOrd="0" parTransId="{B85B7F61-6639-4A96-B619-49DC78FEB6ED}" sibTransId="{DE71D0E6-B3CA-44E1-8522-F9F8ACECAD40}"/>
    <dgm:cxn modelId="{41E8B840-5919-46BB-8D8B-1ABEE97BF5BB}" type="presParOf" srcId="{0B1339DD-EF96-4240-B97A-CA3C1C3719BE}" destId="{AB83734C-5BC3-4EB4-8C4D-D90E49E0B05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12154-6974-440F-BCDC-CC8AAFD7E84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77457D55-FDFC-4706-A47A-7543F674A9A9}">
      <dgm:prSet/>
      <dgm:spPr/>
      <dgm:t>
        <a:bodyPr/>
        <a:lstStyle/>
        <a:p>
          <a:r>
            <a:rPr lang="en-IN" b="1"/>
            <a:t>SUPERVISED - CLASSIFICATION</a:t>
          </a:r>
          <a:endParaRPr lang="en-IN"/>
        </a:p>
      </dgm:t>
    </dgm:pt>
    <dgm:pt modelId="{CC000A50-8D0B-4F7A-BB2D-D73AA80F03E8}" type="parTrans" cxnId="{E3B91F0D-34E0-45B9-9A71-C086AA3717B4}">
      <dgm:prSet/>
      <dgm:spPr/>
      <dgm:t>
        <a:bodyPr/>
        <a:lstStyle/>
        <a:p>
          <a:endParaRPr lang="en-IN"/>
        </a:p>
      </dgm:t>
    </dgm:pt>
    <dgm:pt modelId="{8C1BA51C-F862-4527-90B4-B951B2C8C0A2}" type="sibTrans" cxnId="{E3B91F0D-34E0-45B9-9A71-C086AA3717B4}">
      <dgm:prSet/>
      <dgm:spPr/>
      <dgm:t>
        <a:bodyPr/>
        <a:lstStyle/>
        <a:p>
          <a:endParaRPr lang="en-IN"/>
        </a:p>
      </dgm:t>
    </dgm:pt>
    <dgm:pt modelId="{A89E0080-4394-40F2-A66F-43AE4DD8B7E6}" type="pres">
      <dgm:prSet presAssocID="{83412154-6974-440F-BCDC-CC8AAFD7E845}" presName="Name0" presStyleCnt="0">
        <dgm:presLayoutVars>
          <dgm:dir/>
          <dgm:animLvl val="lvl"/>
          <dgm:resizeHandles val="exact"/>
        </dgm:presLayoutVars>
      </dgm:prSet>
      <dgm:spPr/>
    </dgm:pt>
    <dgm:pt modelId="{CD583E01-0353-44F8-A0CD-9DC2C285DC53}" type="pres">
      <dgm:prSet presAssocID="{77457D55-FDFC-4706-A47A-7543F674A9A9}" presName="linNode" presStyleCnt="0"/>
      <dgm:spPr/>
    </dgm:pt>
    <dgm:pt modelId="{AA855A31-2C1A-43B9-9092-332125CE3712}" type="pres">
      <dgm:prSet presAssocID="{77457D55-FDFC-4706-A47A-7543F674A9A9}" presName="parentText" presStyleLbl="node1" presStyleIdx="0" presStyleCnt="1">
        <dgm:presLayoutVars>
          <dgm:chMax val="1"/>
          <dgm:bulletEnabled val="1"/>
        </dgm:presLayoutVars>
      </dgm:prSet>
      <dgm:spPr/>
    </dgm:pt>
  </dgm:ptLst>
  <dgm:cxnLst>
    <dgm:cxn modelId="{E3B91F0D-34E0-45B9-9A71-C086AA3717B4}" srcId="{83412154-6974-440F-BCDC-CC8AAFD7E845}" destId="{77457D55-FDFC-4706-A47A-7543F674A9A9}" srcOrd="0" destOrd="0" parTransId="{CC000A50-8D0B-4F7A-BB2D-D73AA80F03E8}" sibTransId="{8C1BA51C-F862-4527-90B4-B951B2C8C0A2}"/>
    <dgm:cxn modelId="{C75D91AC-0324-45A9-A665-9742367631C5}" type="presOf" srcId="{77457D55-FDFC-4706-A47A-7543F674A9A9}" destId="{AA855A31-2C1A-43B9-9092-332125CE3712}" srcOrd="0" destOrd="0" presId="urn:microsoft.com/office/officeart/2005/8/layout/vList5"/>
    <dgm:cxn modelId="{9C0DB0C9-AD90-4609-9E6C-DA70CD9B5077}" type="presOf" srcId="{83412154-6974-440F-BCDC-CC8AAFD7E845}" destId="{A89E0080-4394-40F2-A66F-43AE4DD8B7E6}" srcOrd="0" destOrd="0" presId="urn:microsoft.com/office/officeart/2005/8/layout/vList5"/>
    <dgm:cxn modelId="{401A2AD0-2856-4B09-A95A-8C96E47ADE40}" type="presParOf" srcId="{A89E0080-4394-40F2-A66F-43AE4DD8B7E6}" destId="{CD583E01-0353-44F8-A0CD-9DC2C285DC53}" srcOrd="0" destOrd="0" presId="urn:microsoft.com/office/officeart/2005/8/layout/vList5"/>
    <dgm:cxn modelId="{7CA15B16-2D6B-49B3-9C7A-0CB00D940303}" type="presParOf" srcId="{CD583E01-0353-44F8-A0CD-9DC2C285DC53}" destId="{AA855A31-2C1A-43B9-9092-332125CE371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242CE86-EC2F-4E63-A5E1-FE2759CC871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60A62EBE-EC7D-41E1-9760-4338A5C3AC7E}">
      <dgm:prSet/>
      <dgm:spPr/>
      <dgm:t>
        <a:bodyPr/>
        <a:lstStyle/>
        <a:p>
          <a:r>
            <a:rPr lang="en-US" b="0" i="0"/>
            <a:t>AUC calculates the performance across all the thresholds and provides an aggregate measure. The value of AUC ranges from 0 to 1. It means a model with 100% wrong prediction will have an AUC of 0.0, whereas models with 100% correct predictions will have an AUC of 1.0.</a:t>
          </a:r>
          <a:endParaRPr lang="en-IN"/>
        </a:p>
      </dgm:t>
    </dgm:pt>
    <dgm:pt modelId="{5E40DE66-5376-4C40-AC35-A35AA82B976B}" type="parTrans" cxnId="{55F743F2-25FE-4676-935B-6BD92FA74F47}">
      <dgm:prSet/>
      <dgm:spPr/>
      <dgm:t>
        <a:bodyPr/>
        <a:lstStyle/>
        <a:p>
          <a:endParaRPr lang="en-IN"/>
        </a:p>
      </dgm:t>
    </dgm:pt>
    <dgm:pt modelId="{CA232843-05ED-4B3C-B76C-575FF705DBEB}" type="sibTrans" cxnId="{55F743F2-25FE-4676-935B-6BD92FA74F47}">
      <dgm:prSet/>
      <dgm:spPr/>
      <dgm:t>
        <a:bodyPr/>
        <a:lstStyle/>
        <a:p>
          <a:endParaRPr lang="en-IN"/>
        </a:p>
      </dgm:t>
    </dgm:pt>
    <dgm:pt modelId="{2D9D5F42-6CA5-46B3-B136-82627118B14A}" type="pres">
      <dgm:prSet presAssocID="{8242CE86-EC2F-4E63-A5E1-FE2759CC8719}" presName="linear" presStyleCnt="0">
        <dgm:presLayoutVars>
          <dgm:animLvl val="lvl"/>
          <dgm:resizeHandles val="exact"/>
        </dgm:presLayoutVars>
      </dgm:prSet>
      <dgm:spPr/>
    </dgm:pt>
    <dgm:pt modelId="{CDE75615-CC9D-4593-BD5C-3CED60BFAF86}" type="pres">
      <dgm:prSet presAssocID="{60A62EBE-EC7D-41E1-9760-4338A5C3AC7E}" presName="parentText" presStyleLbl="node1" presStyleIdx="0" presStyleCnt="1">
        <dgm:presLayoutVars>
          <dgm:chMax val="0"/>
          <dgm:bulletEnabled val="1"/>
        </dgm:presLayoutVars>
      </dgm:prSet>
      <dgm:spPr/>
    </dgm:pt>
  </dgm:ptLst>
  <dgm:cxnLst>
    <dgm:cxn modelId="{93B33203-88B4-4E48-8EE0-E15270AE11F1}" type="presOf" srcId="{60A62EBE-EC7D-41E1-9760-4338A5C3AC7E}" destId="{CDE75615-CC9D-4593-BD5C-3CED60BFAF86}" srcOrd="0" destOrd="0" presId="urn:microsoft.com/office/officeart/2005/8/layout/vList2"/>
    <dgm:cxn modelId="{C1262817-F76C-49B5-8955-2A8C4FFECAA2}" type="presOf" srcId="{8242CE86-EC2F-4E63-A5E1-FE2759CC8719}" destId="{2D9D5F42-6CA5-46B3-B136-82627118B14A}" srcOrd="0" destOrd="0" presId="urn:microsoft.com/office/officeart/2005/8/layout/vList2"/>
    <dgm:cxn modelId="{55F743F2-25FE-4676-935B-6BD92FA74F47}" srcId="{8242CE86-EC2F-4E63-A5E1-FE2759CC8719}" destId="{60A62EBE-EC7D-41E1-9760-4338A5C3AC7E}" srcOrd="0" destOrd="0" parTransId="{5E40DE66-5376-4C40-AC35-A35AA82B976B}" sibTransId="{CA232843-05ED-4B3C-B76C-575FF705DBEB}"/>
    <dgm:cxn modelId="{AE8C528F-54F4-48E9-982E-23771530E4C1}" type="presParOf" srcId="{2D9D5F42-6CA5-46B3-B136-82627118B14A}" destId="{CDE75615-CC9D-4593-BD5C-3CED60BFAF8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EAD648-3986-4D62-A6E6-46C1A3A46F36}"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85A7967C-1C35-4AC0-A2F2-1FAA6606782D}">
      <dgm:prSet/>
      <dgm:spPr/>
      <dgm:t>
        <a:bodyPr/>
        <a:lstStyle/>
        <a:p>
          <a:r>
            <a:rPr lang="en-US" b="1" i="0" dirty="0"/>
            <a:t>Logistic Regression in Machine Learning:</a:t>
          </a:r>
          <a:endParaRPr lang="en-IN" dirty="0"/>
        </a:p>
      </dgm:t>
    </dgm:pt>
    <dgm:pt modelId="{4D2672F0-CE0C-40D1-8C33-527207F81B74}" type="parTrans" cxnId="{857A9391-5AC5-4708-B414-053280E72EBE}">
      <dgm:prSet/>
      <dgm:spPr/>
      <dgm:t>
        <a:bodyPr/>
        <a:lstStyle/>
        <a:p>
          <a:endParaRPr lang="en-IN"/>
        </a:p>
      </dgm:t>
    </dgm:pt>
    <dgm:pt modelId="{E8BF9BED-2455-4716-B53F-C1B936270A68}" type="sibTrans" cxnId="{857A9391-5AC5-4708-B414-053280E72EBE}">
      <dgm:prSet/>
      <dgm:spPr/>
      <dgm:t>
        <a:bodyPr/>
        <a:lstStyle/>
        <a:p>
          <a:endParaRPr lang="en-IN"/>
        </a:p>
      </dgm:t>
    </dgm:pt>
    <dgm:pt modelId="{07918A8A-0E3E-4E4B-AFF0-EE355B0F0342}">
      <dgm:prSet custT="1"/>
      <dgm:spPr/>
      <dgm:t>
        <a:bodyPr/>
        <a:lstStyle/>
        <a:p>
          <a:r>
            <a:rPr lang="en-US" sz="1200" b="0" i="0" dirty="0"/>
            <a:t>Logistic regression is one of the most popular Machine Learning algorithms, which comes under the Supervised Learning technique. It is used for predicting the categorical dependent variable using a given set of independent variables.</a:t>
          </a:r>
          <a:endParaRPr lang="en-IN" sz="1200" dirty="0"/>
        </a:p>
      </dgm:t>
    </dgm:pt>
    <dgm:pt modelId="{42143E24-3FA0-4AD6-A74D-D886EF11A926}" type="parTrans" cxnId="{F8A8086C-6F59-40C3-9566-B7D01BBF7EF3}">
      <dgm:prSet/>
      <dgm:spPr/>
      <dgm:t>
        <a:bodyPr/>
        <a:lstStyle/>
        <a:p>
          <a:endParaRPr lang="en-IN"/>
        </a:p>
      </dgm:t>
    </dgm:pt>
    <dgm:pt modelId="{EE06BAF3-3B5C-4611-AFF2-87206A7F09E1}" type="sibTrans" cxnId="{F8A8086C-6F59-40C3-9566-B7D01BBF7EF3}">
      <dgm:prSet/>
      <dgm:spPr/>
      <dgm:t>
        <a:bodyPr/>
        <a:lstStyle/>
        <a:p>
          <a:endParaRPr lang="en-IN"/>
        </a:p>
      </dgm:t>
    </dgm:pt>
    <dgm:pt modelId="{255DA48E-0F53-42D7-A4B7-84FAF0423EAB}">
      <dgm:prSet custT="1"/>
      <dgm:spPr/>
      <dgm:t>
        <a:bodyPr/>
        <a:lstStyle/>
        <a:p>
          <a:r>
            <a:rPr lang="en-US" sz="1200" b="0" i="0" dirty="0"/>
            <a:t>Logistic regression predicts the output of a categorical dependent variable. Therefore the outcome must be a categorical or discrete value. It can be either Yes or No, 0 or 1, true or False, etc. but instead of giving the exact value as 0 and 1, </a:t>
          </a:r>
          <a:r>
            <a:rPr lang="en-US" sz="1200" b="1" i="0" dirty="0"/>
            <a:t>it gives the probabilistic values which lie between 0 and 1</a:t>
          </a:r>
          <a:r>
            <a:rPr lang="en-US" sz="1200" b="0" i="0" dirty="0"/>
            <a:t>.</a:t>
          </a:r>
          <a:endParaRPr lang="en-IN" sz="1200" dirty="0"/>
        </a:p>
      </dgm:t>
    </dgm:pt>
    <dgm:pt modelId="{6247CDBA-68DD-4DF1-8055-07A7CB3EE55D}" type="parTrans" cxnId="{D2ED7A57-61F6-4322-89C8-AA9992B2C9A9}">
      <dgm:prSet/>
      <dgm:spPr/>
      <dgm:t>
        <a:bodyPr/>
        <a:lstStyle/>
        <a:p>
          <a:endParaRPr lang="en-IN"/>
        </a:p>
      </dgm:t>
    </dgm:pt>
    <dgm:pt modelId="{242853E7-9A23-4AB1-A7BD-866669E294D8}" type="sibTrans" cxnId="{D2ED7A57-61F6-4322-89C8-AA9992B2C9A9}">
      <dgm:prSet/>
      <dgm:spPr/>
      <dgm:t>
        <a:bodyPr/>
        <a:lstStyle/>
        <a:p>
          <a:endParaRPr lang="en-IN"/>
        </a:p>
      </dgm:t>
    </dgm:pt>
    <dgm:pt modelId="{8BA6A00F-DCE6-4F0F-9666-C5D413EB0039}">
      <dgm:prSet custT="1"/>
      <dgm:spPr/>
      <dgm:t>
        <a:bodyPr/>
        <a:lstStyle/>
        <a:p>
          <a:r>
            <a:rPr lang="en-US" sz="1200" b="0" i="0" dirty="0"/>
            <a:t>Logistic Regression is much similar to the Linear Regression except that how they are used. Linear Regression is used for solving Regression problems, whereas </a:t>
          </a:r>
          <a:r>
            <a:rPr lang="en-US" sz="1200" b="1" i="0" dirty="0"/>
            <a:t>Logistic regression is used for solving the classification problems</a:t>
          </a:r>
          <a:r>
            <a:rPr lang="en-US" sz="1200" b="0" i="0" dirty="0"/>
            <a:t>.</a:t>
          </a:r>
          <a:endParaRPr lang="en-IN" sz="1200" dirty="0"/>
        </a:p>
      </dgm:t>
    </dgm:pt>
    <dgm:pt modelId="{61680D47-D09F-4F23-9B82-D2966D2AD2C8}" type="parTrans" cxnId="{C784924C-2DF1-4EDE-99D8-F39CB4023215}">
      <dgm:prSet/>
      <dgm:spPr/>
      <dgm:t>
        <a:bodyPr/>
        <a:lstStyle/>
        <a:p>
          <a:endParaRPr lang="en-IN"/>
        </a:p>
      </dgm:t>
    </dgm:pt>
    <dgm:pt modelId="{21686EE2-A5AF-41F1-91B6-713FF2BBED78}" type="sibTrans" cxnId="{C784924C-2DF1-4EDE-99D8-F39CB4023215}">
      <dgm:prSet/>
      <dgm:spPr/>
      <dgm:t>
        <a:bodyPr/>
        <a:lstStyle/>
        <a:p>
          <a:endParaRPr lang="en-IN"/>
        </a:p>
      </dgm:t>
    </dgm:pt>
    <dgm:pt modelId="{18C13A78-1223-4DC0-BB6C-2DC77488E563}">
      <dgm:prSet custT="1"/>
      <dgm:spPr/>
      <dgm:t>
        <a:bodyPr/>
        <a:lstStyle/>
        <a:p>
          <a:r>
            <a:rPr lang="en-US" sz="1200" b="0" i="0" dirty="0"/>
            <a:t>In Logistic regression, instead of fitting a regression line, we fit an "S" shaped logistic function, which predicts two maximum values (0 or 1).</a:t>
          </a:r>
          <a:endParaRPr lang="en-IN" sz="1200" dirty="0"/>
        </a:p>
      </dgm:t>
    </dgm:pt>
    <dgm:pt modelId="{05AEDB43-0CA0-4AFA-B1C7-252230174450}" type="parTrans" cxnId="{32667519-34B1-40BF-9465-EF91CFB09A4A}">
      <dgm:prSet/>
      <dgm:spPr/>
      <dgm:t>
        <a:bodyPr/>
        <a:lstStyle/>
        <a:p>
          <a:endParaRPr lang="en-IN"/>
        </a:p>
      </dgm:t>
    </dgm:pt>
    <dgm:pt modelId="{20BFC92B-2964-4010-B63B-9E3F628325E0}" type="sibTrans" cxnId="{32667519-34B1-40BF-9465-EF91CFB09A4A}">
      <dgm:prSet/>
      <dgm:spPr/>
      <dgm:t>
        <a:bodyPr/>
        <a:lstStyle/>
        <a:p>
          <a:endParaRPr lang="en-IN"/>
        </a:p>
      </dgm:t>
    </dgm:pt>
    <dgm:pt modelId="{F48B3064-0C94-4806-8BB2-FED9CB05D5AC}">
      <dgm:prSet custT="1"/>
      <dgm:spPr/>
      <dgm:t>
        <a:bodyPr/>
        <a:lstStyle/>
        <a:p>
          <a:r>
            <a:rPr lang="en-US" sz="1200" b="0" i="0" dirty="0"/>
            <a:t>The curve from the logistic function indicates the likelihood of something such as whether the cells are cancerous or not, a mouse is obese or not based on its weight, etc.</a:t>
          </a:r>
          <a:endParaRPr lang="en-IN" sz="1200" dirty="0"/>
        </a:p>
      </dgm:t>
    </dgm:pt>
    <dgm:pt modelId="{DC70C809-662D-408B-9C60-066FD5D5D094}" type="parTrans" cxnId="{305860C6-DD54-4B07-BF2A-0AF05016153F}">
      <dgm:prSet/>
      <dgm:spPr/>
      <dgm:t>
        <a:bodyPr/>
        <a:lstStyle/>
        <a:p>
          <a:endParaRPr lang="en-IN"/>
        </a:p>
      </dgm:t>
    </dgm:pt>
    <dgm:pt modelId="{ABB60DC8-0EE0-4652-B17F-67830611A66F}" type="sibTrans" cxnId="{305860C6-DD54-4B07-BF2A-0AF05016153F}">
      <dgm:prSet/>
      <dgm:spPr/>
      <dgm:t>
        <a:bodyPr/>
        <a:lstStyle/>
        <a:p>
          <a:endParaRPr lang="en-IN"/>
        </a:p>
      </dgm:t>
    </dgm:pt>
    <dgm:pt modelId="{191784CD-8B88-44C4-ADE4-0FC7A7BD7F74}">
      <dgm:prSet custT="1"/>
      <dgm:spPr/>
      <dgm:t>
        <a:bodyPr/>
        <a:lstStyle/>
        <a:p>
          <a:r>
            <a:rPr lang="en-US" sz="1200" b="0" i="0" dirty="0"/>
            <a:t>Logistic Regression is a significant machine learning algorithm because it has the ability to provide probabilities and classify new data using continuous and discrete datasets.</a:t>
          </a:r>
          <a:endParaRPr lang="en-IN" sz="1200" dirty="0"/>
        </a:p>
      </dgm:t>
    </dgm:pt>
    <dgm:pt modelId="{1FD471EF-8F97-4257-915F-B53B9741494C}" type="parTrans" cxnId="{7E7C5C2C-0F46-44B4-BF56-6637B61A9B1E}">
      <dgm:prSet/>
      <dgm:spPr/>
      <dgm:t>
        <a:bodyPr/>
        <a:lstStyle/>
        <a:p>
          <a:endParaRPr lang="en-IN"/>
        </a:p>
      </dgm:t>
    </dgm:pt>
    <dgm:pt modelId="{5DCAF6A4-FF39-47CA-9C1F-98EBB4BCEFAA}" type="sibTrans" cxnId="{7E7C5C2C-0F46-44B4-BF56-6637B61A9B1E}">
      <dgm:prSet/>
      <dgm:spPr/>
      <dgm:t>
        <a:bodyPr/>
        <a:lstStyle/>
        <a:p>
          <a:endParaRPr lang="en-IN"/>
        </a:p>
      </dgm:t>
    </dgm:pt>
    <dgm:pt modelId="{146C577F-351D-4EE6-AC5F-99689FDE4F07}">
      <dgm:prSet custT="1"/>
      <dgm:spPr/>
      <dgm:t>
        <a:bodyPr/>
        <a:lstStyle/>
        <a:p>
          <a:r>
            <a:rPr lang="en-US" sz="1200" b="0" i="0" dirty="0"/>
            <a:t>Logistic Regression can be used to classify the observations using different types of data and can easily determine the most effective variables used for the classification. The below image is showing the logistic function:</a:t>
          </a:r>
          <a:endParaRPr lang="en-IN" sz="1200" dirty="0"/>
        </a:p>
      </dgm:t>
    </dgm:pt>
    <dgm:pt modelId="{786304A6-B940-4DED-BBFD-5A79C022A87C}" type="parTrans" cxnId="{BDD4DC4C-0F72-4A3A-BA91-D7965BAAD996}">
      <dgm:prSet/>
      <dgm:spPr/>
      <dgm:t>
        <a:bodyPr/>
        <a:lstStyle/>
        <a:p>
          <a:endParaRPr lang="en-IN"/>
        </a:p>
      </dgm:t>
    </dgm:pt>
    <dgm:pt modelId="{235D257B-4015-4489-A63B-DEDAD3B8D06D}" type="sibTrans" cxnId="{BDD4DC4C-0F72-4A3A-BA91-D7965BAAD996}">
      <dgm:prSet/>
      <dgm:spPr/>
      <dgm:t>
        <a:bodyPr/>
        <a:lstStyle/>
        <a:p>
          <a:endParaRPr lang="en-IN"/>
        </a:p>
      </dgm:t>
    </dgm:pt>
    <dgm:pt modelId="{B00C6283-3B74-4195-8ACE-E13DE86C5F8C}" type="pres">
      <dgm:prSet presAssocID="{06EAD648-3986-4D62-A6E6-46C1A3A46F36}" presName="Name0" presStyleCnt="0">
        <dgm:presLayoutVars>
          <dgm:chMax val="7"/>
          <dgm:dir/>
          <dgm:animLvl val="lvl"/>
          <dgm:resizeHandles val="exact"/>
        </dgm:presLayoutVars>
      </dgm:prSet>
      <dgm:spPr/>
    </dgm:pt>
    <dgm:pt modelId="{A687E478-4C74-40F0-B1D5-F23E887E7726}" type="pres">
      <dgm:prSet presAssocID="{85A7967C-1C35-4AC0-A2F2-1FAA6606782D}" presName="circle1" presStyleLbl="node1" presStyleIdx="0" presStyleCnt="1" custScaleX="98963"/>
      <dgm:spPr/>
    </dgm:pt>
    <dgm:pt modelId="{08DEEF34-C2F5-44F3-9F6D-7BE8A6795307}" type="pres">
      <dgm:prSet presAssocID="{85A7967C-1C35-4AC0-A2F2-1FAA6606782D}" presName="space" presStyleCnt="0"/>
      <dgm:spPr/>
    </dgm:pt>
    <dgm:pt modelId="{5AE8FAC9-2207-454C-BAF4-3E284EA95A3D}" type="pres">
      <dgm:prSet presAssocID="{85A7967C-1C35-4AC0-A2F2-1FAA6606782D}" presName="rect1" presStyleLbl="alignAcc1" presStyleIdx="0" presStyleCnt="1" custLinFactNeighborX="-510" custLinFactNeighborY="389"/>
      <dgm:spPr/>
    </dgm:pt>
    <dgm:pt modelId="{34ED9768-D359-4D9B-AE07-373F8F65B969}" type="pres">
      <dgm:prSet presAssocID="{85A7967C-1C35-4AC0-A2F2-1FAA6606782D}" presName="rect1ParTx" presStyleLbl="alignAcc1" presStyleIdx="0" presStyleCnt="1">
        <dgm:presLayoutVars>
          <dgm:chMax val="1"/>
          <dgm:bulletEnabled val="1"/>
        </dgm:presLayoutVars>
      </dgm:prSet>
      <dgm:spPr/>
    </dgm:pt>
    <dgm:pt modelId="{C704E287-CBCE-491B-9A5F-F02564BA90EB}" type="pres">
      <dgm:prSet presAssocID="{85A7967C-1C35-4AC0-A2F2-1FAA6606782D}" presName="rect1ChTx" presStyleLbl="alignAcc1" presStyleIdx="0" presStyleCnt="1">
        <dgm:presLayoutVars>
          <dgm:bulletEnabled val="1"/>
        </dgm:presLayoutVars>
      </dgm:prSet>
      <dgm:spPr/>
    </dgm:pt>
  </dgm:ptLst>
  <dgm:cxnLst>
    <dgm:cxn modelId="{32667519-34B1-40BF-9465-EF91CFB09A4A}" srcId="{85A7967C-1C35-4AC0-A2F2-1FAA6606782D}" destId="{18C13A78-1223-4DC0-BB6C-2DC77488E563}" srcOrd="3" destOrd="0" parTransId="{05AEDB43-0CA0-4AFA-B1C7-252230174450}" sibTransId="{20BFC92B-2964-4010-B63B-9E3F628325E0}"/>
    <dgm:cxn modelId="{3394F61A-FA6A-49B8-AED1-BDBEAC1AD8A3}" type="presOf" srcId="{06EAD648-3986-4D62-A6E6-46C1A3A46F36}" destId="{B00C6283-3B74-4195-8ACE-E13DE86C5F8C}" srcOrd="0" destOrd="0" presId="urn:microsoft.com/office/officeart/2005/8/layout/target3"/>
    <dgm:cxn modelId="{E0D85420-AD80-4932-889E-B4D7C269CA19}" type="presOf" srcId="{07918A8A-0E3E-4E4B-AFF0-EE355B0F0342}" destId="{C704E287-CBCE-491B-9A5F-F02564BA90EB}" srcOrd="0" destOrd="0" presId="urn:microsoft.com/office/officeart/2005/8/layout/target3"/>
    <dgm:cxn modelId="{7E7C5C2C-0F46-44B4-BF56-6637B61A9B1E}" srcId="{85A7967C-1C35-4AC0-A2F2-1FAA6606782D}" destId="{191784CD-8B88-44C4-ADE4-0FC7A7BD7F74}" srcOrd="5" destOrd="0" parTransId="{1FD471EF-8F97-4257-915F-B53B9741494C}" sibTransId="{5DCAF6A4-FF39-47CA-9C1F-98EBB4BCEFAA}"/>
    <dgm:cxn modelId="{0BB77C2E-D909-48A0-AE7A-C1A19CBE7DD3}" type="presOf" srcId="{191784CD-8B88-44C4-ADE4-0FC7A7BD7F74}" destId="{C704E287-CBCE-491B-9A5F-F02564BA90EB}" srcOrd="0" destOrd="5" presId="urn:microsoft.com/office/officeart/2005/8/layout/target3"/>
    <dgm:cxn modelId="{DB466232-CC2B-429E-995B-9CDE683F35CB}" type="presOf" srcId="{255DA48E-0F53-42D7-A4B7-84FAF0423EAB}" destId="{C704E287-CBCE-491B-9A5F-F02564BA90EB}" srcOrd="0" destOrd="1" presId="urn:microsoft.com/office/officeart/2005/8/layout/target3"/>
    <dgm:cxn modelId="{BEF73F5E-A606-4E69-A595-0D6F41334695}" type="presOf" srcId="{146C577F-351D-4EE6-AC5F-99689FDE4F07}" destId="{C704E287-CBCE-491B-9A5F-F02564BA90EB}" srcOrd="0" destOrd="6" presId="urn:microsoft.com/office/officeart/2005/8/layout/target3"/>
    <dgm:cxn modelId="{CDB65965-4FE8-474F-8C5B-A275AD7E663E}" type="presOf" srcId="{F48B3064-0C94-4806-8BB2-FED9CB05D5AC}" destId="{C704E287-CBCE-491B-9A5F-F02564BA90EB}" srcOrd="0" destOrd="4" presId="urn:microsoft.com/office/officeart/2005/8/layout/target3"/>
    <dgm:cxn modelId="{F8A8086C-6F59-40C3-9566-B7D01BBF7EF3}" srcId="{85A7967C-1C35-4AC0-A2F2-1FAA6606782D}" destId="{07918A8A-0E3E-4E4B-AFF0-EE355B0F0342}" srcOrd="0" destOrd="0" parTransId="{42143E24-3FA0-4AD6-A74D-D886EF11A926}" sibTransId="{EE06BAF3-3B5C-4611-AFF2-87206A7F09E1}"/>
    <dgm:cxn modelId="{C784924C-2DF1-4EDE-99D8-F39CB4023215}" srcId="{85A7967C-1C35-4AC0-A2F2-1FAA6606782D}" destId="{8BA6A00F-DCE6-4F0F-9666-C5D413EB0039}" srcOrd="2" destOrd="0" parTransId="{61680D47-D09F-4F23-9B82-D2966D2AD2C8}" sibTransId="{21686EE2-A5AF-41F1-91B6-713FF2BBED78}"/>
    <dgm:cxn modelId="{BDD4DC4C-0F72-4A3A-BA91-D7965BAAD996}" srcId="{85A7967C-1C35-4AC0-A2F2-1FAA6606782D}" destId="{146C577F-351D-4EE6-AC5F-99689FDE4F07}" srcOrd="6" destOrd="0" parTransId="{786304A6-B940-4DED-BBFD-5A79C022A87C}" sibTransId="{235D257B-4015-4489-A63B-DEDAD3B8D06D}"/>
    <dgm:cxn modelId="{6E270C72-6291-42CB-97D4-4A14A784CBCA}" type="presOf" srcId="{85A7967C-1C35-4AC0-A2F2-1FAA6606782D}" destId="{34ED9768-D359-4D9B-AE07-373F8F65B969}" srcOrd="1" destOrd="0" presId="urn:microsoft.com/office/officeart/2005/8/layout/target3"/>
    <dgm:cxn modelId="{D2ED7A57-61F6-4322-89C8-AA9992B2C9A9}" srcId="{85A7967C-1C35-4AC0-A2F2-1FAA6606782D}" destId="{255DA48E-0F53-42D7-A4B7-84FAF0423EAB}" srcOrd="1" destOrd="0" parTransId="{6247CDBA-68DD-4DF1-8055-07A7CB3EE55D}" sibTransId="{242853E7-9A23-4AB1-A7BD-866669E294D8}"/>
    <dgm:cxn modelId="{857A9391-5AC5-4708-B414-053280E72EBE}" srcId="{06EAD648-3986-4D62-A6E6-46C1A3A46F36}" destId="{85A7967C-1C35-4AC0-A2F2-1FAA6606782D}" srcOrd="0" destOrd="0" parTransId="{4D2672F0-CE0C-40D1-8C33-527207F81B74}" sibTransId="{E8BF9BED-2455-4716-B53F-C1B936270A68}"/>
    <dgm:cxn modelId="{13E46EB2-B7C1-44A0-848E-89E9E7904896}" type="presOf" srcId="{85A7967C-1C35-4AC0-A2F2-1FAA6606782D}" destId="{5AE8FAC9-2207-454C-BAF4-3E284EA95A3D}" srcOrd="0" destOrd="0" presId="urn:microsoft.com/office/officeart/2005/8/layout/target3"/>
    <dgm:cxn modelId="{93C287B4-FDFF-4AB6-A33F-CA513DBBD9C9}" type="presOf" srcId="{8BA6A00F-DCE6-4F0F-9666-C5D413EB0039}" destId="{C704E287-CBCE-491B-9A5F-F02564BA90EB}" srcOrd="0" destOrd="2" presId="urn:microsoft.com/office/officeart/2005/8/layout/target3"/>
    <dgm:cxn modelId="{305860C6-DD54-4B07-BF2A-0AF05016153F}" srcId="{85A7967C-1C35-4AC0-A2F2-1FAA6606782D}" destId="{F48B3064-0C94-4806-8BB2-FED9CB05D5AC}" srcOrd="4" destOrd="0" parTransId="{DC70C809-662D-408B-9C60-066FD5D5D094}" sibTransId="{ABB60DC8-0EE0-4652-B17F-67830611A66F}"/>
    <dgm:cxn modelId="{759306F8-726A-4630-B188-5043B4A1A418}" type="presOf" srcId="{18C13A78-1223-4DC0-BB6C-2DC77488E563}" destId="{C704E287-CBCE-491B-9A5F-F02564BA90EB}" srcOrd="0" destOrd="3" presId="urn:microsoft.com/office/officeart/2005/8/layout/target3"/>
    <dgm:cxn modelId="{56FB0743-972A-49BD-B710-5FAE545EEF40}" type="presParOf" srcId="{B00C6283-3B74-4195-8ACE-E13DE86C5F8C}" destId="{A687E478-4C74-40F0-B1D5-F23E887E7726}" srcOrd="0" destOrd="0" presId="urn:microsoft.com/office/officeart/2005/8/layout/target3"/>
    <dgm:cxn modelId="{B6199D66-A3A0-466E-951F-46B7901B1BA3}" type="presParOf" srcId="{B00C6283-3B74-4195-8ACE-E13DE86C5F8C}" destId="{08DEEF34-C2F5-44F3-9F6D-7BE8A6795307}" srcOrd="1" destOrd="0" presId="urn:microsoft.com/office/officeart/2005/8/layout/target3"/>
    <dgm:cxn modelId="{64A0B728-1EEA-46BF-B8C1-6200F8CFC10B}" type="presParOf" srcId="{B00C6283-3B74-4195-8ACE-E13DE86C5F8C}" destId="{5AE8FAC9-2207-454C-BAF4-3E284EA95A3D}" srcOrd="2" destOrd="0" presId="urn:microsoft.com/office/officeart/2005/8/layout/target3"/>
    <dgm:cxn modelId="{130D31AA-0806-4E46-AFD0-617336E20B66}" type="presParOf" srcId="{B00C6283-3B74-4195-8ACE-E13DE86C5F8C}" destId="{34ED9768-D359-4D9B-AE07-373F8F65B969}" srcOrd="3" destOrd="0" presId="urn:microsoft.com/office/officeart/2005/8/layout/target3"/>
    <dgm:cxn modelId="{A6A59443-C23F-49C3-8681-C81E919BD1EA}" type="presParOf" srcId="{B00C6283-3B74-4195-8ACE-E13DE86C5F8C}" destId="{C704E287-CBCE-491B-9A5F-F02564BA90EB}" srcOrd="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52592A-8FE4-4C41-9D2A-ECAAEEFAF198}" type="doc">
      <dgm:prSet loTypeId="urn:microsoft.com/office/officeart/2005/8/layout/orgChart1" loCatId="hierarchy" qsTypeId="urn:microsoft.com/office/officeart/2005/8/quickstyle/simple1" qsCatId="simple" csTypeId="urn:microsoft.com/office/officeart/2005/8/colors/accent5_2" csCatId="accent5" phldr="1"/>
      <dgm:spPr/>
      <dgm:t>
        <a:bodyPr/>
        <a:lstStyle/>
        <a:p>
          <a:endParaRPr lang="en-IN"/>
        </a:p>
      </dgm:t>
    </dgm:pt>
    <dgm:pt modelId="{CA1F72D7-D67D-4A64-AE0A-DB0F7A10B20A}">
      <dgm:prSet/>
      <dgm:spPr/>
      <dgm:t>
        <a:bodyPr/>
        <a:lstStyle/>
        <a:p>
          <a:r>
            <a:rPr lang="en-US" b="1" i="0"/>
            <a:t>Type of Logistic Regression:</a:t>
          </a:r>
          <a:endParaRPr lang="en-IN"/>
        </a:p>
      </dgm:t>
    </dgm:pt>
    <dgm:pt modelId="{65D539C8-B2B1-451C-8DAB-7C3E28D25E2D}" type="parTrans" cxnId="{6B7058F5-0904-488F-BBAD-67115337159F}">
      <dgm:prSet/>
      <dgm:spPr/>
      <dgm:t>
        <a:bodyPr/>
        <a:lstStyle/>
        <a:p>
          <a:endParaRPr lang="en-IN"/>
        </a:p>
      </dgm:t>
    </dgm:pt>
    <dgm:pt modelId="{934D22D9-CC61-4F67-A5DF-D558D3A36539}" type="sibTrans" cxnId="{6B7058F5-0904-488F-BBAD-67115337159F}">
      <dgm:prSet/>
      <dgm:spPr/>
      <dgm:t>
        <a:bodyPr/>
        <a:lstStyle/>
        <a:p>
          <a:endParaRPr lang="en-IN"/>
        </a:p>
      </dgm:t>
    </dgm:pt>
    <dgm:pt modelId="{1AC9A2B9-6C5F-43FC-9640-F59E380015E3}">
      <dgm:prSet/>
      <dgm:spPr/>
      <dgm:t>
        <a:bodyPr/>
        <a:lstStyle/>
        <a:p>
          <a:pPr algn="l"/>
          <a:r>
            <a:rPr lang="en-US" b="1" i="0" dirty="0"/>
            <a:t>Binomial:</a:t>
          </a:r>
          <a:r>
            <a:rPr lang="en-US" b="0" i="0" dirty="0"/>
            <a:t> In binomial Logistic regression, there can be only two possible types of the dependent variables, such as 0 or 1, Pass or Fail, etc.</a:t>
          </a:r>
          <a:endParaRPr lang="en-IN" dirty="0"/>
        </a:p>
      </dgm:t>
    </dgm:pt>
    <dgm:pt modelId="{265F11A0-CCBC-403F-AA05-5409371E536B}" type="parTrans" cxnId="{561D9BA0-EA29-453A-B257-C4D2A590AA1E}">
      <dgm:prSet/>
      <dgm:spPr/>
      <dgm:t>
        <a:bodyPr/>
        <a:lstStyle/>
        <a:p>
          <a:endParaRPr lang="en-IN"/>
        </a:p>
      </dgm:t>
    </dgm:pt>
    <dgm:pt modelId="{CDFB12B1-A6C7-4561-BF58-A52F7B83D31C}" type="sibTrans" cxnId="{561D9BA0-EA29-453A-B257-C4D2A590AA1E}">
      <dgm:prSet/>
      <dgm:spPr/>
      <dgm:t>
        <a:bodyPr/>
        <a:lstStyle/>
        <a:p>
          <a:endParaRPr lang="en-IN"/>
        </a:p>
      </dgm:t>
    </dgm:pt>
    <dgm:pt modelId="{F67B8287-3D48-489A-A785-AD18ED1B0F4A}">
      <dgm:prSet/>
      <dgm:spPr/>
      <dgm:t>
        <a:bodyPr/>
        <a:lstStyle/>
        <a:p>
          <a:pPr algn="l"/>
          <a:r>
            <a:rPr lang="en-US" b="1" i="0" dirty="0"/>
            <a:t>Multinomial:</a:t>
          </a:r>
          <a:r>
            <a:rPr lang="en-US" b="0" i="0" dirty="0"/>
            <a:t> In multinomial Logistic regression, there can be 3 or more possible unordered types of the dependent variable, such as "cat", "dogs", or "sheep“</a:t>
          </a:r>
          <a:endParaRPr lang="en-IN" dirty="0"/>
        </a:p>
      </dgm:t>
    </dgm:pt>
    <dgm:pt modelId="{DBE9A884-D9B5-4A64-9ADC-C5F77EEFFB43}" type="parTrans" cxnId="{70C22C4F-164D-430C-9BBE-DE97D90D6005}">
      <dgm:prSet/>
      <dgm:spPr/>
      <dgm:t>
        <a:bodyPr/>
        <a:lstStyle/>
        <a:p>
          <a:endParaRPr lang="en-IN"/>
        </a:p>
      </dgm:t>
    </dgm:pt>
    <dgm:pt modelId="{8F6A717B-D6EF-4910-A00F-9361F2A8BB2D}" type="sibTrans" cxnId="{70C22C4F-164D-430C-9BBE-DE97D90D6005}">
      <dgm:prSet/>
      <dgm:spPr/>
      <dgm:t>
        <a:bodyPr/>
        <a:lstStyle/>
        <a:p>
          <a:endParaRPr lang="en-IN"/>
        </a:p>
      </dgm:t>
    </dgm:pt>
    <dgm:pt modelId="{E1C4FFF7-2F8E-4175-8E64-96FF6D77ECE5}">
      <dgm:prSet/>
      <dgm:spPr/>
      <dgm:t>
        <a:bodyPr/>
        <a:lstStyle/>
        <a:p>
          <a:pPr algn="l"/>
          <a:r>
            <a:rPr lang="en-US" b="1" i="0" dirty="0"/>
            <a:t>Ordinal:</a:t>
          </a:r>
          <a:r>
            <a:rPr lang="en-US" b="0" i="0" dirty="0"/>
            <a:t> In ordinal Logistic regression, there can be 3 or more possible ordered types of dependent variables, such as "low", "Medium", or "High".</a:t>
          </a:r>
          <a:endParaRPr lang="en-IN" dirty="0"/>
        </a:p>
      </dgm:t>
    </dgm:pt>
    <dgm:pt modelId="{D7D9294D-97A9-42DB-81FF-5080BC8E83B7}" type="parTrans" cxnId="{79E7FE4C-EFD1-4B28-BFF8-BE0724F97264}">
      <dgm:prSet/>
      <dgm:spPr/>
      <dgm:t>
        <a:bodyPr/>
        <a:lstStyle/>
        <a:p>
          <a:endParaRPr lang="en-IN"/>
        </a:p>
      </dgm:t>
    </dgm:pt>
    <dgm:pt modelId="{71E321F5-F34D-49A9-8EDD-FE479610C7C5}" type="sibTrans" cxnId="{79E7FE4C-EFD1-4B28-BFF8-BE0724F97264}">
      <dgm:prSet/>
      <dgm:spPr/>
      <dgm:t>
        <a:bodyPr/>
        <a:lstStyle/>
        <a:p>
          <a:endParaRPr lang="en-IN"/>
        </a:p>
      </dgm:t>
    </dgm:pt>
    <dgm:pt modelId="{F49FF7AF-98B3-4777-83C7-AADAAD79C0FD}" type="pres">
      <dgm:prSet presAssocID="{B752592A-8FE4-4C41-9D2A-ECAAEEFAF198}" presName="hierChild1" presStyleCnt="0">
        <dgm:presLayoutVars>
          <dgm:orgChart val="1"/>
          <dgm:chPref val="1"/>
          <dgm:dir/>
          <dgm:animOne val="branch"/>
          <dgm:animLvl val="lvl"/>
          <dgm:resizeHandles/>
        </dgm:presLayoutVars>
      </dgm:prSet>
      <dgm:spPr/>
    </dgm:pt>
    <dgm:pt modelId="{825E9C99-3925-4FEB-869E-1A1188D4AD76}" type="pres">
      <dgm:prSet presAssocID="{CA1F72D7-D67D-4A64-AE0A-DB0F7A10B20A}" presName="hierRoot1" presStyleCnt="0">
        <dgm:presLayoutVars>
          <dgm:hierBranch val="init"/>
        </dgm:presLayoutVars>
      </dgm:prSet>
      <dgm:spPr/>
    </dgm:pt>
    <dgm:pt modelId="{608EC304-B72C-4737-A37C-28F49EE511C7}" type="pres">
      <dgm:prSet presAssocID="{CA1F72D7-D67D-4A64-AE0A-DB0F7A10B20A}" presName="rootComposite1" presStyleCnt="0"/>
      <dgm:spPr/>
    </dgm:pt>
    <dgm:pt modelId="{65D8E92D-65ED-46B8-83B9-A73285B8E4DA}" type="pres">
      <dgm:prSet presAssocID="{CA1F72D7-D67D-4A64-AE0A-DB0F7A10B20A}" presName="rootText1" presStyleLbl="node0" presStyleIdx="0" presStyleCnt="1" custLinFactNeighborX="712" custLinFactNeighborY="-1268">
        <dgm:presLayoutVars>
          <dgm:chPref val="3"/>
        </dgm:presLayoutVars>
      </dgm:prSet>
      <dgm:spPr/>
    </dgm:pt>
    <dgm:pt modelId="{DBDC5FAA-A580-4B12-B5D0-00B28737D366}" type="pres">
      <dgm:prSet presAssocID="{CA1F72D7-D67D-4A64-AE0A-DB0F7A10B20A}" presName="rootConnector1" presStyleLbl="node1" presStyleIdx="0" presStyleCnt="0"/>
      <dgm:spPr/>
    </dgm:pt>
    <dgm:pt modelId="{0182C21C-F544-490C-BFB9-5E99E2B89D1D}" type="pres">
      <dgm:prSet presAssocID="{CA1F72D7-D67D-4A64-AE0A-DB0F7A10B20A}" presName="hierChild2" presStyleCnt="0"/>
      <dgm:spPr/>
    </dgm:pt>
    <dgm:pt modelId="{891C23FB-7A9D-458E-A746-8D030293EECA}" type="pres">
      <dgm:prSet presAssocID="{265F11A0-CCBC-403F-AA05-5409371E536B}" presName="Name37" presStyleLbl="parChTrans1D2" presStyleIdx="0" presStyleCnt="3"/>
      <dgm:spPr/>
    </dgm:pt>
    <dgm:pt modelId="{ED236F4A-88F8-4F50-8D98-F3D318A3A9B0}" type="pres">
      <dgm:prSet presAssocID="{1AC9A2B9-6C5F-43FC-9640-F59E380015E3}" presName="hierRoot2" presStyleCnt="0">
        <dgm:presLayoutVars>
          <dgm:hierBranch val="init"/>
        </dgm:presLayoutVars>
      </dgm:prSet>
      <dgm:spPr/>
    </dgm:pt>
    <dgm:pt modelId="{9B8F225F-717B-4DF6-A04F-66CD611DADE9}" type="pres">
      <dgm:prSet presAssocID="{1AC9A2B9-6C5F-43FC-9640-F59E380015E3}" presName="rootComposite" presStyleCnt="0"/>
      <dgm:spPr/>
    </dgm:pt>
    <dgm:pt modelId="{1738F648-7D98-49A5-90E8-371C39207EBF}" type="pres">
      <dgm:prSet presAssocID="{1AC9A2B9-6C5F-43FC-9640-F59E380015E3}" presName="rootText" presStyleLbl="node2" presStyleIdx="0" presStyleCnt="3">
        <dgm:presLayoutVars>
          <dgm:chPref val="3"/>
        </dgm:presLayoutVars>
      </dgm:prSet>
      <dgm:spPr/>
    </dgm:pt>
    <dgm:pt modelId="{CB29C3AE-CDCC-4E34-9C24-5ACACF66F08D}" type="pres">
      <dgm:prSet presAssocID="{1AC9A2B9-6C5F-43FC-9640-F59E380015E3}" presName="rootConnector" presStyleLbl="node2" presStyleIdx="0" presStyleCnt="3"/>
      <dgm:spPr/>
    </dgm:pt>
    <dgm:pt modelId="{5D39348B-3845-4DCC-B9AE-C3B31D1A73C3}" type="pres">
      <dgm:prSet presAssocID="{1AC9A2B9-6C5F-43FC-9640-F59E380015E3}" presName="hierChild4" presStyleCnt="0"/>
      <dgm:spPr/>
    </dgm:pt>
    <dgm:pt modelId="{3275401A-86BA-44B4-B6AF-79887C342D36}" type="pres">
      <dgm:prSet presAssocID="{1AC9A2B9-6C5F-43FC-9640-F59E380015E3}" presName="hierChild5" presStyleCnt="0"/>
      <dgm:spPr/>
    </dgm:pt>
    <dgm:pt modelId="{281BBC9D-0667-4829-B3A6-8B8C469265A6}" type="pres">
      <dgm:prSet presAssocID="{DBE9A884-D9B5-4A64-9ADC-C5F77EEFFB43}" presName="Name37" presStyleLbl="parChTrans1D2" presStyleIdx="1" presStyleCnt="3"/>
      <dgm:spPr/>
    </dgm:pt>
    <dgm:pt modelId="{ABE5E144-D48C-4DA3-AA73-FB90FFB35A80}" type="pres">
      <dgm:prSet presAssocID="{F67B8287-3D48-489A-A785-AD18ED1B0F4A}" presName="hierRoot2" presStyleCnt="0">
        <dgm:presLayoutVars>
          <dgm:hierBranch val="init"/>
        </dgm:presLayoutVars>
      </dgm:prSet>
      <dgm:spPr/>
    </dgm:pt>
    <dgm:pt modelId="{723E0EE4-23C6-4FF9-86DB-61EE6C6BCD4B}" type="pres">
      <dgm:prSet presAssocID="{F67B8287-3D48-489A-A785-AD18ED1B0F4A}" presName="rootComposite" presStyleCnt="0"/>
      <dgm:spPr/>
    </dgm:pt>
    <dgm:pt modelId="{9E53DD22-441C-41ED-8E77-00CA2240A5D7}" type="pres">
      <dgm:prSet presAssocID="{F67B8287-3D48-489A-A785-AD18ED1B0F4A}" presName="rootText" presStyleLbl="node2" presStyleIdx="1" presStyleCnt="3" custScaleX="105501">
        <dgm:presLayoutVars>
          <dgm:chPref val="3"/>
        </dgm:presLayoutVars>
      </dgm:prSet>
      <dgm:spPr/>
    </dgm:pt>
    <dgm:pt modelId="{F4131A7C-324B-4A9A-8F24-E3370B996AA8}" type="pres">
      <dgm:prSet presAssocID="{F67B8287-3D48-489A-A785-AD18ED1B0F4A}" presName="rootConnector" presStyleLbl="node2" presStyleIdx="1" presStyleCnt="3"/>
      <dgm:spPr/>
    </dgm:pt>
    <dgm:pt modelId="{CEBD31B7-02A2-470F-B94D-F199F712DBA4}" type="pres">
      <dgm:prSet presAssocID="{F67B8287-3D48-489A-A785-AD18ED1B0F4A}" presName="hierChild4" presStyleCnt="0"/>
      <dgm:spPr/>
    </dgm:pt>
    <dgm:pt modelId="{E4D98B5A-277D-4377-AD5D-1231DB939739}" type="pres">
      <dgm:prSet presAssocID="{F67B8287-3D48-489A-A785-AD18ED1B0F4A}" presName="hierChild5" presStyleCnt="0"/>
      <dgm:spPr/>
    </dgm:pt>
    <dgm:pt modelId="{022F7A2B-7CCD-4BF8-B18A-E74AF1EAF7D0}" type="pres">
      <dgm:prSet presAssocID="{D7D9294D-97A9-42DB-81FF-5080BC8E83B7}" presName="Name37" presStyleLbl="parChTrans1D2" presStyleIdx="2" presStyleCnt="3"/>
      <dgm:spPr/>
    </dgm:pt>
    <dgm:pt modelId="{78F5EFC2-22A8-4C73-85C0-A948F3465E75}" type="pres">
      <dgm:prSet presAssocID="{E1C4FFF7-2F8E-4175-8E64-96FF6D77ECE5}" presName="hierRoot2" presStyleCnt="0">
        <dgm:presLayoutVars>
          <dgm:hierBranch val="init"/>
        </dgm:presLayoutVars>
      </dgm:prSet>
      <dgm:spPr/>
    </dgm:pt>
    <dgm:pt modelId="{0CEAD5F9-B881-4CE7-8D1C-09EE0891B882}" type="pres">
      <dgm:prSet presAssocID="{E1C4FFF7-2F8E-4175-8E64-96FF6D77ECE5}" presName="rootComposite" presStyleCnt="0"/>
      <dgm:spPr/>
    </dgm:pt>
    <dgm:pt modelId="{DE35BE3A-4195-4F97-B4A8-DA7A66020B98}" type="pres">
      <dgm:prSet presAssocID="{E1C4FFF7-2F8E-4175-8E64-96FF6D77ECE5}" presName="rootText" presStyleLbl="node2" presStyleIdx="2" presStyleCnt="3">
        <dgm:presLayoutVars>
          <dgm:chPref val="3"/>
        </dgm:presLayoutVars>
      </dgm:prSet>
      <dgm:spPr/>
    </dgm:pt>
    <dgm:pt modelId="{B246A0E9-8A09-4BC5-9578-ACC2A280129C}" type="pres">
      <dgm:prSet presAssocID="{E1C4FFF7-2F8E-4175-8E64-96FF6D77ECE5}" presName="rootConnector" presStyleLbl="node2" presStyleIdx="2" presStyleCnt="3"/>
      <dgm:spPr/>
    </dgm:pt>
    <dgm:pt modelId="{2EE1F898-A3E0-4754-875B-BF75EF784775}" type="pres">
      <dgm:prSet presAssocID="{E1C4FFF7-2F8E-4175-8E64-96FF6D77ECE5}" presName="hierChild4" presStyleCnt="0"/>
      <dgm:spPr/>
    </dgm:pt>
    <dgm:pt modelId="{AC1F7EA5-021E-425A-91F4-03319EF666F2}" type="pres">
      <dgm:prSet presAssocID="{E1C4FFF7-2F8E-4175-8E64-96FF6D77ECE5}" presName="hierChild5" presStyleCnt="0"/>
      <dgm:spPr/>
    </dgm:pt>
    <dgm:pt modelId="{58FE3051-3EE2-43A1-ADA0-73C8BB721690}" type="pres">
      <dgm:prSet presAssocID="{CA1F72D7-D67D-4A64-AE0A-DB0F7A10B20A}" presName="hierChild3" presStyleCnt="0"/>
      <dgm:spPr/>
    </dgm:pt>
  </dgm:ptLst>
  <dgm:cxnLst>
    <dgm:cxn modelId="{187C1208-579B-4DDF-90CE-0BE4F3A0B537}" type="presOf" srcId="{F67B8287-3D48-489A-A785-AD18ED1B0F4A}" destId="{F4131A7C-324B-4A9A-8F24-E3370B996AA8}" srcOrd="1" destOrd="0" presId="urn:microsoft.com/office/officeart/2005/8/layout/orgChart1"/>
    <dgm:cxn modelId="{D328531F-0B62-42B2-BBD7-9A6101EE4505}" type="presOf" srcId="{CA1F72D7-D67D-4A64-AE0A-DB0F7A10B20A}" destId="{65D8E92D-65ED-46B8-83B9-A73285B8E4DA}" srcOrd="0" destOrd="0" presId="urn:microsoft.com/office/officeart/2005/8/layout/orgChart1"/>
    <dgm:cxn modelId="{F9437A1F-3918-45A7-999E-2F97975F5D97}" type="presOf" srcId="{B752592A-8FE4-4C41-9D2A-ECAAEEFAF198}" destId="{F49FF7AF-98B3-4777-83C7-AADAAD79C0FD}" srcOrd="0" destOrd="0" presId="urn:microsoft.com/office/officeart/2005/8/layout/orgChart1"/>
    <dgm:cxn modelId="{5A1E1564-42E4-4085-A82A-4199DF33B70B}" type="presOf" srcId="{265F11A0-CCBC-403F-AA05-5409371E536B}" destId="{891C23FB-7A9D-458E-A746-8D030293EECA}" srcOrd="0" destOrd="0" presId="urn:microsoft.com/office/officeart/2005/8/layout/orgChart1"/>
    <dgm:cxn modelId="{79E7FE4C-EFD1-4B28-BFF8-BE0724F97264}" srcId="{CA1F72D7-D67D-4A64-AE0A-DB0F7A10B20A}" destId="{E1C4FFF7-2F8E-4175-8E64-96FF6D77ECE5}" srcOrd="2" destOrd="0" parTransId="{D7D9294D-97A9-42DB-81FF-5080BC8E83B7}" sibTransId="{71E321F5-F34D-49A9-8EDD-FE479610C7C5}"/>
    <dgm:cxn modelId="{58C2FD6E-2598-42AA-99D1-AF2975C8FB1B}" type="presOf" srcId="{DBE9A884-D9B5-4A64-9ADC-C5F77EEFFB43}" destId="{281BBC9D-0667-4829-B3A6-8B8C469265A6}" srcOrd="0" destOrd="0" presId="urn:microsoft.com/office/officeart/2005/8/layout/orgChart1"/>
    <dgm:cxn modelId="{70C22C4F-164D-430C-9BBE-DE97D90D6005}" srcId="{CA1F72D7-D67D-4A64-AE0A-DB0F7A10B20A}" destId="{F67B8287-3D48-489A-A785-AD18ED1B0F4A}" srcOrd="1" destOrd="0" parTransId="{DBE9A884-D9B5-4A64-9ADC-C5F77EEFFB43}" sibTransId="{8F6A717B-D6EF-4910-A00F-9361F2A8BB2D}"/>
    <dgm:cxn modelId="{084BA691-51BD-4DCC-AFCF-EBE05CAF881B}" type="presOf" srcId="{E1C4FFF7-2F8E-4175-8E64-96FF6D77ECE5}" destId="{DE35BE3A-4195-4F97-B4A8-DA7A66020B98}" srcOrd="0" destOrd="0" presId="urn:microsoft.com/office/officeart/2005/8/layout/orgChart1"/>
    <dgm:cxn modelId="{FCCA5D92-B367-4ACB-979E-2715A1FB35E0}" type="presOf" srcId="{E1C4FFF7-2F8E-4175-8E64-96FF6D77ECE5}" destId="{B246A0E9-8A09-4BC5-9578-ACC2A280129C}" srcOrd="1" destOrd="0" presId="urn:microsoft.com/office/officeart/2005/8/layout/orgChart1"/>
    <dgm:cxn modelId="{561D9BA0-EA29-453A-B257-C4D2A590AA1E}" srcId="{CA1F72D7-D67D-4A64-AE0A-DB0F7A10B20A}" destId="{1AC9A2B9-6C5F-43FC-9640-F59E380015E3}" srcOrd="0" destOrd="0" parTransId="{265F11A0-CCBC-403F-AA05-5409371E536B}" sibTransId="{CDFB12B1-A6C7-4561-BF58-A52F7B83D31C}"/>
    <dgm:cxn modelId="{ADCEB1A1-FAE4-4AD7-8D04-C4F10B9C20F5}" type="presOf" srcId="{1AC9A2B9-6C5F-43FC-9640-F59E380015E3}" destId="{1738F648-7D98-49A5-90E8-371C39207EBF}" srcOrd="0" destOrd="0" presId="urn:microsoft.com/office/officeart/2005/8/layout/orgChart1"/>
    <dgm:cxn modelId="{2D5C40A4-E85B-40D9-90FC-3EB8E5A714E1}" type="presOf" srcId="{1AC9A2B9-6C5F-43FC-9640-F59E380015E3}" destId="{CB29C3AE-CDCC-4E34-9C24-5ACACF66F08D}" srcOrd="1" destOrd="0" presId="urn:microsoft.com/office/officeart/2005/8/layout/orgChart1"/>
    <dgm:cxn modelId="{8930F9A7-BC2F-494B-B58B-8F93387B65FB}" type="presOf" srcId="{F67B8287-3D48-489A-A785-AD18ED1B0F4A}" destId="{9E53DD22-441C-41ED-8E77-00CA2240A5D7}" srcOrd="0" destOrd="0" presId="urn:microsoft.com/office/officeart/2005/8/layout/orgChart1"/>
    <dgm:cxn modelId="{C8C180E1-BB19-4C94-88AF-E9235B2828EB}" type="presOf" srcId="{CA1F72D7-D67D-4A64-AE0A-DB0F7A10B20A}" destId="{DBDC5FAA-A580-4B12-B5D0-00B28737D366}" srcOrd="1" destOrd="0" presId="urn:microsoft.com/office/officeart/2005/8/layout/orgChart1"/>
    <dgm:cxn modelId="{34AFB8F4-26A9-4FCC-A1C8-0721BB18E28D}" type="presOf" srcId="{D7D9294D-97A9-42DB-81FF-5080BC8E83B7}" destId="{022F7A2B-7CCD-4BF8-B18A-E74AF1EAF7D0}" srcOrd="0" destOrd="0" presId="urn:microsoft.com/office/officeart/2005/8/layout/orgChart1"/>
    <dgm:cxn modelId="{6B7058F5-0904-488F-BBAD-67115337159F}" srcId="{B752592A-8FE4-4C41-9D2A-ECAAEEFAF198}" destId="{CA1F72D7-D67D-4A64-AE0A-DB0F7A10B20A}" srcOrd="0" destOrd="0" parTransId="{65D539C8-B2B1-451C-8DAB-7C3E28D25E2D}" sibTransId="{934D22D9-CC61-4F67-A5DF-D558D3A36539}"/>
    <dgm:cxn modelId="{A5FBEC0A-A4D5-4077-B95D-0E3538461FA4}" type="presParOf" srcId="{F49FF7AF-98B3-4777-83C7-AADAAD79C0FD}" destId="{825E9C99-3925-4FEB-869E-1A1188D4AD76}" srcOrd="0" destOrd="0" presId="urn:microsoft.com/office/officeart/2005/8/layout/orgChart1"/>
    <dgm:cxn modelId="{512004A7-3A4F-45AD-9B52-43E2C2FB411E}" type="presParOf" srcId="{825E9C99-3925-4FEB-869E-1A1188D4AD76}" destId="{608EC304-B72C-4737-A37C-28F49EE511C7}" srcOrd="0" destOrd="0" presId="urn:microsoft.com/office/officeart/2005/8/layout/orgChart1"/>
    <dgm:cxn modelId="{46081191-B5AC-4400-B180-3A0D0EF750DA}" type="presParOf" srcId="{608EC304-B72C-4737-A37C-28F49EE511C7}" destId="{65D8E92D-65ED-46B8-83B9-A73285B8E4DA}" srcOrd="0" destOrd="0" presId="urn:microsoft.com/office/officeart/2005/8/layout/orgChart1"/>
    <dgm:cxn modelId="{128AB6EA-3468-4F73-A7E2-6A7475151DB0}" type="presParOf" srcId="{608EC304-B72C-4737-A37C-28F49EE511C7}" destId="{DBDC5FAA-A580-4B12-B5D0-00B28737D366}" srcOrd="1" destOrd="0" presId="urn:microsoft.com/office/officeart/2005/8/layout/orgChart1"/>
    <dgm:cxn modelId="{8113EE4E-E561-4D0B-AC12-5814A0D6EBBF}" type="presParOf" srcId="{825E9C99-3925-4FEB-869E-1A1188D4AD76}" destId="{0182C21C-F544-490C-BFB9-5E99E2B89D1D}" srcOrd="1" destOrd="0" presId="urn:microsoft.com/office/officeart/2005/8/layout/orgChart1"/>
    <dgm:cxn modelId="{98B73CEB-FCB2-43E2-A87B-4D5FB585ABCA}" type="presParOf" srcId="{0182C21C-F544-490C-BFB9-5E99E2B89D1D}" destId="{891C23FB-7A9D-458E-A746-8D030293EECA}" srcOrd="0" destOrd="0" presId="urn:microsoft.com/office/officeart/2005/8/layout/orgChart1"/>
    <dgm:cxn modelId="{F245F939-FD3E-4B31-8AEF-921531342192}" type="presParOf" srcId="{0182C21C-F544-490C-BFB9-5E99E2B89D1D}" destId="{ED236F4A-88F8-4F50-8D98-F3D318A3A9B0}" srcOrd="1" destOrd="0" presId="urn:microsoft.com/office/officeart/2005/8/layout/orgChart1"/>
    <dgm:cxn modelId="{87CE78F4-05BA-40CC-A26A-F733B201BC0C}" type="presParOf" srcId="{ED236F4A-88F8-4F50-8D98-F3D318A3A9B0}" destId="{9B8F225F-717B-4DF6-A04F-66CD611DADE9}" srcOrd="0" destOrd="0" presId="urn:microsoft.com/office/officeart/2005/8/layout/orgChart1"/>
    <dgm:cxn modelId="{3A6B7252-CEF9-4ED9-8A93-5D06A4181A53}" type="presParOf" srcId="{9B8F225F-717B-4DF6-A04F-66CD611DADE9}" destId="{1738F648-7D98-49A5-90E8-371C39207EBF}" srcOrd="0" destOrd="0" presId="urn:microsoft.com/office/officeart/2005/8/layout/orgChart1"/>
    <dgm:cxn modelId="{DC7933FE-0145-4BD1-8A07-D92A184F46A1}" type="presParOf" srcId="{9B8F225F-717B-4DF6-A04F-66CD611DADE9}" destId="{CB29C3AE-CDCC-4E34-9C24-5ACACF66F08D}" srcOrd="1" destOrd="0" presId="urn:microsoft.com/office/officeart/2005/8/layout/orgChart1"/>
    <dgm:cxn modelId="{6FBF4638-094C-47F3-80AB-957DD992EC41}" type="presParOf" srcId="{ED236F4A-88F8-4F50-8D98-F3D318A3A9B0}" destId="{5D39348B-3845-4DCC-B9AE-C3B31D1A73C3}" srcOrd="1" destOrd="0" presId="urn:microsoft.com/office/officeart/2005/8/layout/orgChart1"/>
    <dgm:cxn modelId="{6373F6C6-7387-45CB-9A8C-9A707DD004B4}" type="presParOf" srcId="{ED236F4A-88F8-4F50-8D98-F3D318A3A9B0}" destId="{3275401A-86BA-44B4-B6AF-79887C342D36}" srcOrd="2" destOrd="0" presId="urn:microsoft.com/office/officeart/2005/8/layout/orgChart1"/>
    <dgm:cxn modelId="{804C7001-6384-4A95-A782-95280A11A580}" type="presParOf" srcId="{0182C21C-F544-490C-BFB9-5E99E2B89D1D}" destId="{281BBC9D-0667-4829-B3A6-8B8C469265A6}" srcOrd="2" destOrd="0" presId="urn:microsoft.com/office/officeart/2005/8/layout/orgChart1"/>
    <dgm:cxn modelId="{11CC719A-DE21-4D71-B501-87E106A3D6EA}" type="presParOf" srcId="{0182C21C-F544-490C-BFB9-5E99E2B89D1D}" destId="{ABE5E144-D48C-4DA3-AA73-FB90FFB35A80}" srcOrd="3" destOrd="0" presId="urn:microsoft.com/office/officeart/2005/8/layout/orgChart1"/>
    <dgm:cxn modelId="{3F78C6CC-1DFA-4849-A921-B9885953EDD2}" type="presParOf" srcId="{ABE5E144-D48C-4DA3-AA73-FB90FFB35A80}" destId="{723E0EE4-23C6-4FF9-86DB-61EE6C6BCD4B}" srcOrd="0" destOrd="0" presId="urn:microsoft.com/office/officeart/2005/8/layout/orgChart1"/>
    <dgm:cxn modelId="{95731CC5-CC11-407C-8E01-5C604E89E264}" type="presParOf" srcId="{723E0EE4-23C6-4FF9-86DB-61EE6C6BCD4B}" destId="{9E53DD22-441C-41ED-8E77-00CA2240A5D7}" srcOrd="0" destOrd="0" presId="urn:microsoft.com/office/officeart/2005/8/layout/orgChart1"/>
    <dgm:cxn modelId="{4999CBE0-32F9-4578-A467-F4A4A0A6D7F5}" type="presParOf" srcId="{723E0EE4-23C6-4FF9-86DB-61EE6C6BCD4B}" destId="{F4131A7C-324B-4A9A-8F24-E3370B996AA8}" srcOrd="1" destOrd="0" presId="urn:microsoft.com/office/officeart/2005/8/layout/orgChart1"/>
    <dgm:cxn modelId="{05E5464D-DFCB-4769-97C0-392D32F9AC22}" type="presParOf" srcId="{ABE5E144-D48C-4DA3-AA73-FB90FFB35A80}" destId="{CEBD31B7-02A2-470F-B94D-F199F712DBA4}" srcOrd="1" destOrd="0" presId="urn:microsoft.com/office/officeart/2005/8/layout/orgChart1"/>
    <dgm:cxn modelId="{3988A953-3597-4991-9CE6-6BF708CD1B67}" type="presParOf" srcId="{ABE5E144-D48C-4DA3-AA73-FB90FFB35A80}" destId="{E4D98B5A-277D-4377-AD5D-1231DB939739}" srcOrd="2" destOrd="0" presId="urn:microsoft.com/office/officeart/2005/8/layout/orgChart1"/>
    <dgm:cxn modelId="{60725B1A-5508-4DA0-8084-CCD34DA71B6E}" type="presParOf" srcId="{0182C21C-F544-490C-BFB9-5E99E2B89D1D}" destId="{022F7A2B-7CCD-4BF8-B18A-E74AF1EAF7D0}" srcOrd="4" destOrd="0" presId="urn:microsoft.com/office/officeart/2005/8/layout/orgChart1"/>
    <dgm:cxn modelId="{78298A6B-7C49-4249-9CA0-A450C86E4354}" type="presParOf" srcId="{0182C21C-F544-490C-BFB9-5E99E2B89D1D}" destId="{78F5EFC2-22A8-4C73-85C0-A948F3465E75}" srcOrd="5" destOrd="0" presId="urn:microsoft.com/office/officeart/2005/8/layout/orgChart1"/>
    <dgm:cxn modelId="{A7DC79FB-9147-46AC-8AF4-7424792A786F}" type="presParOf" srcId="{78F5EFC2-22A8-4C73-85C0-A948F3465E75}" destId="{0CEAD5F9-B881-4CE7-8D1C-09EE0891B882}" srcOrd="0" destOrd="0" presId="urn:microsoft.com/office/officeart/2005/8/layout/orgChart1"/>
    <dgm:cxn modelId="{EF969789-D421-43B4-8699-ABF7655146E6}" type="presParOf" srcId="{0CEAD5F9-B881-4CE7-8D1C-09EE0891B882}" destId="{DE35BE3A-4195-4F97-B4A8-DA7A66020B98}" srcOrd="0" destOrd="0" presId="urn:microsoft.com/office/officeart/2005/8/layout/orgChart1"/>
    <dgm:cxn modelId="{9B0E8F6F-F52D-4806-9C82-7578C32B61D8}" type="presParOf" srcId="{0CEAD5F9-B881-4CE7-8D1C-09EE0891B882}" destId="{B246A0E9-8A09-4BC5-9578-ACC2A280129C}" srcOrd="1" destOrd="0" presId="urn:microsoft.com/office/officeart/2005/8/layout/orgChart1"/>
    <dgm:cxn modelId="{B1FAAB7C-9260-468F-A541-4D3C6D98BD1F}" type="presParOf" srcId="{78F5EFC2-22A8-4C73-85C0-A948F3465E75}" destId="{2EE1F898-A3E0-4754-875B-BF75EF784775}" srcOrd="1" destOrd="0" presId="urn:microsoft.com/office/officeart/2005/8/layout/orgChart1"/>
    <dgm:cxn modelId="{D965328D-36AB-4932-AED5-1629C4A2C9F4}" type="presParOf" srcId="{78F5EFC2-22A8-4C73-85C0-A948F3465E75}" destId="{AC1F7EA5-021E-425A-91F4-03319EF666F2}" srcOrd="2" destOrd="0" presId="urn:microsoft.com/office/officeart/2005/8/layout/orgChart1"/>
    <dgm:cxn modelId="{DCF8F1BD-F825-41EA-90C1-65D57DCEDF36}" type="presParOf" srcId="{825E9C99-3925-4FEB-869E-1A1188D4AD76}" destId="{58FE3051-3EE2-43A1-ADA0-73C8BB72169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EFDBEE-EB3C-4D51-966E-79B9123E04B2}" type="doc">
      <dgm:prSet loTypeId="urn:microsoft.com/office/officeart/2005/8/layout/target1" loCatId="relationship" qsTypeId="urn:microsoft.com/office/officeart/2005/8/quickstyle/3d3" qsCatId="3D" csTypeId="urn:microsoft.com/office/officeart/2005/8/colors/accent1_2" csCatId="accent1" phldr="1"/>
      <dgm:spPr/>
      <dgm:t>
        <a:bodyPr/>
        <a:lstStyle/>
        <a:p>
          <a:endParaRPr lang="en-IN"/>
        </a:p>
      </dgm:t>
    </dgm:pt>
    <dgm:pt modelId="{6070F814-947D-48E8-B7CA-58EE15D8A5F3}">
      <dgm:prSet/>
      <dgm:spPr/>
      <dgm:t>
        <a:bodyPr/>
        <a:lstStyle/>
        <a:p>
          <a:r>
            <a:rPr lang="en-US" b="1" i="0" dirty="0"/>
            <a:t>            </a:t>
          </a:r>
          <a:r>
            <a:rPr lang="en-US" b="1" i="0" dirty="0">
              <a:highlight>
                <a:srgbClr val="FFFF00"/>
              </a:highlight>
            </a:rPr>
            <a:t>Steps in Logistic Regression:</a:t>
          </a:r>
          <a:r>
            <a:rPr lang="en-US" b="0" i="0" dirty="0">
              <a:highlight>
                <a:srgbClr val="FFFF00"/>
              </a:highlight>
            </a:rPr>
            <a:t> </a:t>
          </a:r>
          <a:endParaRPr lang="en-IN" dirty="0">
            <a:highlight>
              <a:srgbClr val="FFFF00"/>
            </a:highlight>
          </a:endParaRPr>
        </a:p>
      </dgm:t>
    </dgm:pt>
    <dgm:pt modelId="{06FF425A-E967-4F01-9C62-1BF5DBD3AB94}" type="parTrans" cxnId="{3784A9D3-CC53-486F-8BA9-5782E35CB7A4}">
      <dgm:prSet/>
      <dgm:spPr/>
      <dgm:t>
        <a:bodyPr/>
        <a:lstStyle/>
        <a:p>
          <a:endParaRPr lang="en-IN"/>
        </a:p>
      </dgm:t>
    </dgm:pt>
    <dgm:pt modelId="{8238F05D-04FD-4FB2-BC50-69A6317DEF12}" type="sibTrans" cxnId="{3784A9D3-CC53-486F-8BA9-5782E35CB7A4}">
      <dgm:prSet/>
      <dgm:spPr/>
      <dgm:t>
        <a:bodyPr/>
        <a:lstStyle/>
        <a:p>
          <a:endParaRPr lang="en-IN"/>
        </a:p>
      </dgm:t>
    </dgm:pt>
    <dgm:pt modelId="{D01A2776-9034-44B6-8F21-DF3DB3A3CD2F}">
      <dgm:prSet/>
      <dgm:spPr/>
      <dgm:t>
        <a:bodyPr/>
        <a:lstStyle/>
        <a:p>
          <a:r>
            <a:rPr lang="en-US" b="0" i="0"/>
            <a:t>Data Pre-processing step</a:t>
          </a:r>
          <a:endParaRPr lang="en-IN"/>
        </a:p>
      </dgm:t>
    </dgm:pt>
    <dgm:pt modelId="{48A00C7C-9734-4C56-8D6C-1CBD56671901}" type="parTrans" cxnId="{1AC181E2-29CA-4BC1-9D51-3FABDB7E08CA}">
      <dgm:prSet/>
      <dgm:spPr/>
      <dgm:t>
        <a:bodyPr/>
        <a:lstStyle/>
        <a:p>
          <a:endParaRPr lang="en-IN"/>
        </a:p>
      </dgm:t>
    </dgm:pt>
    <dgm:pt modelId="{B1035CAB-6E3F-4686-BA3D-2EC6275DDE39}" type="sibTrans" cxnId="{1AC181E2-29CA-4BC1-9D51-3FABDB7E08CA}">
      <dgm:prSet/>
      <dgm:spPr/>
      <dgm:t>
        <a:bodyPr/>
        <a:lstStyle/>
        <a:p>
          <a:endParaRPr lang="en-IN"/>
        </a:p>
      </dgm:t>
    </dgm:pt>
    <dgm:pt modelId="{D6848C8C-8C6F-4C96-8BCF-E601367E230D}">
      <dgm:prSet/>
      <dgm:spPr/>
      <dgm:t>
        <a:bodyPr/>
        <a:lstStyle/>
        <a:p>
          <a:r>
            <a:rPr lang="en-US" b="0" i="0"/>
            <a:t>Fitting Logistic Regression to the Training set</a:t>
          </a:r>
          <a:endParaRPr lang="en-IN"/>
        </a:p>
      </dgm:t>
    </dgm:pt>
    <dgm:pt modelId="{3DDB0B03-F6C8-4A41-9C19-D80CE4780E83}" type="parTrans" cxnId="{C5310497-3A93-4BB0-9B4B-E7AC0FC3BE06}">
      <dgm:prSet/>
      <dgm:spPr/>
      <dgm:t>
        <a:bodyPr/>
        <a:lstStyle/>
        <a:p>
          <a:endParaRPr lang="en-IN"/>
        </a:p>
      </dgm:t>
    </dgm:pt>
    <dgm:pt modelId="{69D3174E-A7E0-40C3-9805-57B7BDFD34AE}" type="sibTrans" cxnId="{C5310497-3A93-4BB0-9B4B-E7AC0FC3BE06}">
      <dgm:prSet/>
      <dgm:spPr/>
      <dgm:t>
        <a:bodyPr/>
        <a:lstStyle/>
        <a:p>
          <a:endParaRPr lang="en-IN"/>
        </a:p>
      </dgm:t>
    </dgm:pt>
    <dgm:pt modelId="{20456750-1166-4ABD-8FD0-4FBADDF17DEF}">
      <dgm:prSet/>
      <dgm:spPr/>
      <dgm:t>
        <a:bodyPr/>
        <a:lstStyle/>
        <a:p>
          <a:r>
            <a:rPr lang="en-US" b="0" i="0"/>
            <a:t>Predicting the test result</a:t>
          </a:r>
          <a:endParaRPr lang="en-IN"/>
        </a:p>
      </dgm:t>
    </dgm:pt>
    <dgm:pt modelId="{0372835A-55E7-4E83-9B7E-80D8D17C3B9B}" type="parTrans" cxnId="{2767854C-0915-44AF-A5B4-4C604E49C3FB}">
      <dgm:prSet/>
      <dgm:spPr/>
      <dgm:t>
        <a:bodyPr/>
        <a:lstStyle/>
        <a:p>
          <a:endParaRPr lang="en-IN"/>
        </a:p>
      </dgm:t>
    </dgm:pt>
    <dgm:pt modelId="{D7CEA69E-3DEC-4133-85CA-C3F5DA9EBA48}" type="sibTrans" cxnId="{2767854C-0915-44AF-A5B4-4C604E49C3FB}">
      <dgm:prSet/>
      <dgm:spPr/>
      <dgm:t>
        <a:bodyPr/>
        <a:lstStyle/>
        <a:p>
          <a:endParaRPr lang="en-IN"/>
        </a:p>
      </dgm:t>
    </dgm:pt>
    <dgm:pt modelId="{D80023CB-0C14-404F-A5D6-F6C6060CCF18}">
      <dgm:prSet/>
      <dgm:spPr/>
      <dgm:t>
        <a:bodyPr/>
        <a:lstStyle/>
        <a:p>
          <a:r>
            <a:rPr lang="en-US" b="0" i="0"/>
            <a:t>Test accuracy of the result(Creation of Confusion matrix)</a:t>
          </a:r>
          <a:endParaRPr lang="en-IN"/>
        </a:p>
      </dgm:t>
    </dgm:pt>
    <dgm:pt modelId="{3E576A89-EA5F-413C-8990-4DFD74760F16}" type="parTrans" cxnId="{6437148A-FAF9-41A6-BB4A-74917A13887E}">
      <dgm:prSet/>
      <dgm:spPr/>
      <dgm:t>
        <a:bodyPr/>
        <a:lstStyle/>
        <a:p>
          <a:endParaRPr lang="en-IN"/>
        </a:p>
      </dgm:t>
    </dgm:pt>
    <dgm:pt modelId="{D5B9D0B0-F32F-46D9-BD57-6AB036FC0769}" type="sibTrans" cxnId="{6437148A-FAF9-41A6-BB4A-74917A13887E}">
      <dgm:prSet/>
      <dgm:spPr/>
      <dgm:t>
        <a:bodyPr/>
        <a:lstStyle/>
        <a:p>
          <a:endParaRPr lang="en-IN"/>
        </a:p>
      </dgm:t>
    </dgm:pt>
    <dgm:pt modelId="{9C5A3C13-252A-4422-B810-C9C25AA8EB67}">
      <dgm:prSet/>
      <dgm:spPr/>
    </dgm:pt>
    <dgm:pt modelId="{BA378D03-5F09-4680-94FF-9654944DED7E}" type="parTrans" cxnId="{E87F37E0-DD96-48AA-8B56-CA15CE7089DA}">
      <dgm:prSet/>
      <dgm:spPr/>
      <dgm:t>
        <a:bodyPr/>
        <a:lstStyle/>
        <a:p>
          <a:endParaRPr lang="en-IN"/>
        </a:p>
      </dgm:t>
    </dgm:pt>
    <dgm:pt modelId="{2F2571C4-2BB7-49FC-A59E-E8275F5A2AEF}" type="sibTrans" cxnId="{E87F37E0-DD96-48AA-8B56-CA15CE7089DA}">
      <dgm:prSet/>
      <dgm:spPr/>
      <dgm:t>
        <a:bodyPr/>
        <a:lstStyle/>
        <a:p>
          <a:endParaRPr lang="en-IN"/>
        </a:p>
      </dgm:t>
    </dgm:pt>
    <dgm:pt modelId="{B442A1C8-3622-4AE0-BB83-2CBC81E1D929}" type="pres">
      <dgm:prSet presAssocID="{F4EFDBEE-EB3C-4D51-966E-79B9123E04B2}" presName="composite" presStyleCnt="0">
        <dgm:presLayoutVars>
          <dgm:chMax val="5"/>
          <dgm:dir/>
          <dgm:resizeHandles val="exact"/>
        </dgm:presLayoutVars>
      </dgm:prSet>
      <dgm:spPr/>
    </dgm:pt>
    <dgm:pt modelId="{33C36354-BBA2-4224-8811-6AAA1301DC77}" type="pres">
      <dgm:prSet presAssocID="{6070F814-947D-48E8-B7CA-58EE15D8A5F3}" presName="circle1" presStyleLbl="lnNode1" presStyleIdx="0" presStyleCnt="5"/>
      <dgm:spPr/>
    </dgm:pt>
    <dgm:pt modelId="{EB1D3574-D79E-47E7-B18B-848E3715B69B}" type="pres">
      <dgm:prSet presAssocID="{6070F814-947D-48E8-B7CA-58EE15D8A5F3}" presName="text1" presStyleLbl="revTx" presStyleIdx="0" presStyleCnt="5" custScaleX="157889" custScaleY="118931">
        <dgm:presLayoutVars>
          <dgm:bulletEnabled val="1"/>
        </dgm:presLayoutVars>
      </dgm:prSet>
      <dgm:spPr/>
    </dgm:pt>
    <dgm:pt modelId="{75869766-B67C-4C8F-966A-38420C03B305}" type="pres">
      <dgm:prSet presAssocID="{6070F814-947D-48E8-B7CA-58EE15D8A5F3}" presName="line1" presStyleLbl="callout" presStyleIdx="0" presStyleCnt="10"/>
      <dgm:spPr/>
    </dgm:pt>
    <dgm:pt modelId="{180EF405-0BDC-4117-9AB9-E391AC5C3D56}" type="pres">
      <dgm:prSet presAssocID="{6070F814-947D-48E8-B7CA-58EE15D8A5F3}" presName="d1" presStyleLbl="callout" presStyleIdx="1" presStyleCnt="10"/>
      <dgm:spPr/>
    </dgm:pt>
    <dgm:pt modelId="{6A21BB2F-9474-4A9C-AA8C-5EA5C42D4005}" type="pres">
      <dgm:prSet presAssocID="{D01A2776-9034-44B6-8F21-DF3DB3A3CD2F}" presName="circle2" presStyleLbl="lnNode1" presStyleIdx="1" presStyleCnt="5"/>
      <dgm:spPr/>
    </dgm:pt>
    <dgm:pt modelId="{9DD1F8A8-D709-417C-A8F2-94433F1C3172}" type="pres">
      <dgm:prSet presAssocID="{D01A2776-9034-44B6-8F21-DF3DB3A3CD2F}" presName="text2" presStyleLbl="revTx" presStyleIdx="1" presStyleCnt="5">
        <dgm:presLayoutVars>
          <dgm:bulletEnabled val="1"/>
        </dgm:presLayoutVars>
      </dgm:prSet>
      <dgm:spPr/>
    </dgm:pt>
    <dgm:pt modelId="{84E3DD0E-2C25-4C12-9B6D-66F1DBF02AA8}" type="pres">
      <dgm:prSet presAssocID="{D01A2776-9034-44B6-8F21-DF3DB3A3CD2F}" presName="line2" presStyleLbl="callout" presStyleIdx="2" presStyleCnt="10"/>
      <dgm:spPr/>
    </dgm:pt>
    <dgm:pt modelId="{BF23D292-F152-4A89-9AAD-3C1D93FD1C38}" type="pres">
      <dgm:prSet presAssocID="{D01A2776-9034-44B6-8F21-DF3DB3A3CD2F}" presName="d2" presStyleLbl="callout" presStyleIdx="3" presStyleCnt="10"/>
      <dgm:spPr/>
    </dgm:pt>
    <dgm:pt modelId="{61006478-888B-4095-8695-14004D8203C9}" type="pres">
      <dgm:prSet presAssocID="{D6848C8C-8C6F-4C96-8BCF-E601367E230D}" presName="circle3" presStyleLbl="lnNode1" presStyleIdx="2" presStyleCnt="5"/>
      <dgm:spPr/>
    </dgm:pt>
    <dgm:pt modelId="{7E5EADE6-7DE3-48A3-9E2B-516C1CAF77C3}" type="pres">
      <dgm:prSet presAssocID="{D6848C8C-8C6F-4C96-8BCF-E601367E230D}" presName="text3" presStyleLbl="revTx" presStyleIdx="2" presStyleCnt="5">
        <dgm:presLayoutVars>
          <dgm:bulletEnabled val="1"/>
        </dgm:presLayoutVars>
      </dgm:prSet>
      <dgm:spPr/>
    </dgm:pt>
    <dgm:pt modelId="{F660BDAD-FB5B-4440-BB9F-7F9E5F01D756}" type="pres">
      <dgm:prSet presAssocID="{D6848C8C-8C6F-4C96-8BCF-E601367E230D}" presName="line3" presStyleLbl="callout" presStyleIdx="4" presStyleCnt="10"/>
      <dgm:spPr/>
    </dgm:pt>
    <dgm:pt modelId="{9B22B78C-5DAA-4457-8BBD-8B7120484A49}" type="pres">
      <dgm:prSet presAssocID="{D6848C8C-8C6F-4C96-8BCF-E601367E230D}" presName="d3" presStyleLbl="callout" presStyleIdx="5" presStyleCnt="10"/>
      <dgm:spPr/>
    </dgm:pt>
    <dgm:pt modelId="{3465CF27-5865-45B5-AD38-F3530F4CFCD6}" type="pres">
      <dgm:prSet presAssocID="{20456750-1166-4ABD-8FD0-4FBADDF17DEF}" presName="circle4" presStyleLbl="lnNode1" presStyleIdx="3" presStyleCnt="5"/>
      <dgm:spPr/>
    </dgm:pt>
    <dgm:pt modelId="{E172472A-5BAB-46AD-B41F-62D3842E391D}" type="pres">
      <dgm:prSet presAssocID="{20456750-1166-4ABD-8FD0-4FBADDF17DEF}" presName="text4" presStyleLbl="revTx" presStyleIdx="3" presStyleCnt="5">
        <dgm:presLayoutVars>
          <dgm:bulletEnabled val="1"/>
        </dgm:presLayoutVars>
      </dgm:prSet>
      <dgm:spPr/>
    </dgm:pt>
    <dgm:pt modelId="{8AFA7090-C07A-4F1E-8CBC-5BFB34836643}" type="pres">
      <dgm:prSet presAssocID="{20456750-1166-4ABD-8FD0-4FBADDF17DEF}" presName="line4" presStyleLbl="callout" presStyleIdx="6" presStyleCnt="10"/>
      <dgm:spPr/>
    </dgm:pt>
    <dgm:pt modelId="{3E5939CE-C5EF-4415-BA07-B4F304186879}" type="pres">
      <dgm:prSet presAssocID="{20456750-1166-4ABD-8FD0-4FBADDF17DEF}" presName="d4" presStyleLbl="callout" presStyleIdx="7" presStyleCnt="10"/>
      <dgm:spPr/>
    </dgm:pt>
    <dgm:pt modelId="{835463C8-F9F7-4656-97B5-03022C626C6C}" type="pres">
      <dgm:prSet presAssocID="{D80023CB-0C14-404F-A5D6-F6C6060CCF18}" presName="circle5" presStyleLbl="lnNode1" presStyleIdx="4" presStyleCnt="5"/>
      <dgm:spPr/>
    </dgm:pt>
    <dgm:pt modelId="{45174971-CF6B-4BF0-B977-36BA300F3880}" type="pres">
      <dgm:prSet presAssocID="{D80023CB-0C14-404F-A5D6-F6C6060CCF18}" presName="text5" presStyleLbl="revTx" presStyleIdx="4" presStyleCnt="5">
        <dgm:presLayoutVars>
          <dgm:bulletEnabled val="1"/>
        </dgm:presLayoutVars>
      </dgm:prSet>
      <dgm:spPr/>
    </dgm:pt>
    <dgm:pt modelId="{048989AB-B09F-4E20-B13F-46D4CA3F46FD}" type="pres">
      <dgm:prSet presAssocID="{D80023CB-0C14-404F-A5D6-F6C6060CCF18}" presName="line5" presStyleLbl="callout" presStyleIdx="8" presStyleCnt="10"/>
      <dgm:spPr/>
    </dgm:pt>
    <dgm:pt modelId="{BB9B751B-DBB8-4421-9A3E-E933D5DF62F4}" type="pres">
      <dgm:prSet presAssocID="{D80023CB-0C14-404F-A5D6-F6C6060CCF18}" presName="d5" presStyleLbl="callout" presStyleIdx="9" presStyleCnt="10"/>
      <dgm:spPr/>
    </dgm:pt>
  </dgm:ptLst>
  <dgm:cxnLst>
    <dgm:cxn modelId="{D5A97940-42A7-4E48-9DAB-9BF3B766D734}" type="presOf" srcId="{D01A2776-9034-44B6-8F21-DF3DB3A3CD2F}" destId="{9DD1F8A8-D709-417C-A8F2-94433F1C3172}" srcOrd="0" destOrd="0" presId="urn:microsoft.com/office/officeart/2005/8/layout/target1"/>
    <dgm:cxn modelId="{2767854C-0915-44AF-A5B4-4C604E49C3FB}" srcId="{F4EFDBEE-EB3C-4D51-966E-79B9123E04B2}" destId="{20456750-1166-4ABD-8FD0-4FBADDF17DEF}" srcOrd="3" destOrd="0" parTransId="{0372835A-55E7-4E83-9B7E-80D8D17C3B9B}" sibTransId="{D7CEA69E-3DEC-4133-85CA-C3F5DA9EBA48}"/>
    <dgm:cxn modelId="{D06BC74D-DF59-479A-AC70-2CC99EEA9392}" type="presOf" srcId="{20456750-1166-4ABD-8FD0-4FBADDF17DEF}" destId="{E172472A-5BAB-46AD-B41F-62D3842E391D}" srcOrd="0" destOrd="0" presId="urn:microsoft.com/office/officeart/2005/8/layout/target1"/>
    <dgm:cxn modelId="{F84F877F-451F-4964-8E74-0BC20ED6E371}" type="presOf" srcId="{6070F814-947D-48E8-B7CA-58EE15D8A5F3}" destId="{EB1D3574-D79E-47E7-B18B-848E3715B69B}" srcOrd="0" destOrd="0" presId="urn:microsoft.com/office/officeart/2005/8/layout/target1"/>
    <dgm:cxn modelId="{6437148A-FAF9-41A6-BB4A-74917A13887E}" srcId="{F4EFDBEE-EB3C-4D51-966E-79B9123E04B2}" destId="{D80023CB-0C14-404F-A5D6-F6C6060CCF18}" srcOrd="4" destOrd="0" parTransId="{3E576A89-EA5F-413C-8990-4DFD74760F16}" sibTransId="{D5B9D0B0-F32F-46D9-BD57-6AB036FC0769}"/>
    <dgm:cxn modelId="{C5310497-3A93-4BB0-9B4B-E7AC0FC3BE06}" srcId="{F4EFDBEE-EB3C-4D51-966E-79B9123E04B2}" destId="{D6848C8C-8C6F-4C96-8BCF-E601367E230D}" srcOrd="2" destOrd="0" parTransId="{3DDB0B03-F6C8-4A41-9C19-D80CE4780E83}" sibTransId="{69D3174E-A7E0-40C3-9805-57B7BDFD34AE}"/>
    <dgm:cxn modelId="{D92782A2-6E6B-4C69-B580-E4819B71C3F3}" type="presOf" srcId="{F4EFDBEE-EB3C-4D51-966E-79B9123E04B2}" destId="{B442A1C8-3622-4AE0-BB83-2CBC81E1D929}" srcOrd="0" destOrd="0" presId="urn:microsoft.com/office/officeart/2005/8/layout/target1"/>
    <dgm:cxn modelId="{A8EF51A4-72D1-44CD-91AF-FE09BAB64CB0}" type="presOf" srcId="{D6848C8C-8C6F-4C96-8BCF-E601367E230D}" destId="{7E5EADE6-7DE3-48A3-9E2B-516C1CAF77C3}" srcOrd="0" destOrd="0" presId="urn:microsoft.com/office/officeart/2005/8/layout/target1"/>
    <dgm:cxn modelId="{4856F1B3-4D4C-43B7-A4DD-BD259468DC21}" type="presOf" srcId="{D80023CB-0C14-404F-A5D6-F6C6060CCF18}" destId="{45174971-CF6B-4BF0-B977-36BA300F3880}" srcOrd="0" destOrd="0" presId="urn:microsoft.com/office/officeart/2005/8/layout/target1"/>
    <dgm:cxn modelId="{3784A9D3-CC53-486F-8BA9-5782E35CB7A4}" srcId="{F4EFDBEE-EB3C-4D51-966E-79B9123E04B2}" destId="{6070F814-947D-48E8-B7CA-58EE15D8A5F3}" srcOrd="0" destOrd="0" parTransId="{06FF425A-E967-4F01-9C62-1BF5DBD3AB94}" sibTransId="{8238F05D-04FD-4FB2-BC50-69A6317DEF12}"/>
    <dgm:cxn modelId="{E87F37E0-DD96-48AA-8B56-CA15CE7089DA}" srcId="{F4EFDBEE-EB3C-4D51-966E-79B9123E04B2}" destId="{9C5A3C13-252A-4422-B810-C9C25AA8EB67}" srcOrd="5" destOrd="0" parTransId="{BA378D03-5F09-4680-94FF-9654944DED7E}" sibTransId="{2F2571C4-2BB7-49FC-A59E-E8275F5A2AEF}"/>
    <dgm:cxn modelId="{1AC181E2-29CA-4BC1-9D51-3FABDB7E08CA}" srcId="{F4EFDBEE-EB3C-4D51-966E-79B9123E04B2}" destId="{D01A2776-9034-44B6-8F21-DF3DB3A3CD2F}" srcOrd="1" destOrd="0" parTransId="{48A00C7C-9734-4C56-8D6C-1CBD56671901}" sibTransId="{B1035CAB-6E3F-4686-BA3D-2EC6275DDE39}"/>
    <dgm:cxn modelId="{B56F0520-9024-4ED8-A433-F48AB547F4DE}" type="presParOf" srcId="{B442A1C8-3622-4AE0-BB83-2CBC81E1D929}" destId="{33C36354-BBA2-4224-8811-6AAA1301DC77}" srcOrd="0" destOrd="0" presId="urn:microsoft.com/office/officeart/2005/8/layout/target1"/>
    <dgm:cxn modelId="{351C8500-B54F-440C-91DE-35F54E896627}" type="presParOf" srcId="{B442A1C8-3622-4AE0-BB83-2CBC81E1D929}" destId="{EB1D3574-D79E-47E7-B18B-848E3715B69B}" srcOrd="1" destOrd="0" presId="urn:microsoft.com/office/officeart/2005/8/layout/target1"/>
    <dgm:cxn modelId="{4A6F9197-A871-4798-A0FC-91949077A2E5}" type="presParOf" srcId="{B442A1C8-3622-4AE0-BB83-2CBC81E1D929}" destId="{75869766-B67C-4C8F-966A-38420C03B305}" srcOrd="2" destOrd="0" presId="urn:microsoft.com/office/officeart/2005/8/layout/target1"/>
    <dgm:cxn modelId="{7BA9B757-A83F-4FAF-841A-0EA9FA4C6146}" type="presParOf" srcId="{B442A1C8-3622-4AE0-BB83-2CBC81E1D929}" destId="{180EF405-0BDC-4117-9AB9-E391AC5C3D56}" srcOrd="3" destOrd="0" presId="urn:microsoft.com/office/officeart/2005/8/layout/target1"/>
    <dgm:cxn modelId="{684C4035-9E3F-44AA-8DAB-F8EBB5A7212F}" type="presParOf" srcId="{B442A1C8-3622-4AE0-BB83-2CBC81E1D929}" destId="{6A21BB2F-9474-4A9C-AA8C-5EA5C42D4005}" srcOrd="4" destOrd="0" presId="urn:microsoft.com/office/officeart/2005/8/layout/target1"/>
    <dgm:cxn modelId="{F0C302AE-E5A4-4E09-ADF9-4F8844587B0C}" type="presParOf" srcId="{B442A1C8-3622-4AE0-BB83-2CBC81E1D929}" destId="{9DD1F8A8-D709-417C-A8F2-94433F1C3172}" srcOrd="5" destOrd="0" presId="urn:microsoft.com/office/officeart/2005/8/layout/target1"/>
    <dgm:cxn modelId="{39D635CA-B02F-4752-A06A-8715A5C88DD7}" type="presParOf" srcId="{B442A1C8-3622-4AE0-BB83-2CBC81E1D929}" destId="{84E3DD0E-2C25-4C12-9B6D-66F1DBF02AA8}" srcOrd="6" destOrd="0" presId="urn:microsoft.com/office/officeart/2005/8/layout/target1"/>
    <dgm:cxn modelId="{AE7F15F4-9434-431E-93D3-77E1CBF36273}" type="presParOf" srcId="{B442A1C8-3622-4AE0-BB83-2CBC81E1D929}" destId="{BF23D292-F152-4A89-9AAD-3C1D93FD1C38}" srcOrd="7" destOrd="0" presId="urn:microsoft.com/office/officeart/2005/8/layout/target1"/>
    <dgm:cxn modelId="{F6F757C8-2F7F-4039-8A99-A32DC361917C}" type="presParOf" srcId="{B442A1C8-3622-4AE0-BB83-2CBC81E1D929}" destId="{61006478-888B-4095-8695-14004D8203C9}" srcOrd="8" destOrd="0" presId="urn:microsoft.com/office/officeart/2005/8/layout/target1"/>
    <dgm:cxn modelId="{DECF1AA7-C88E-4FB8-9965-D7388D5D0C3E}" type="presParOf" srcId="{B442A1C8-3622-4AE0-BB83-2CBC81E1D929}" destId="{7E5EADE6-7DE3-48A3-9E2B-516C1CAF77C3}" srcOrd="9" destOrd="0" presId="urn:microsoft.com/office/officeart/2005/8/layout/target1"/>
    <dgm:cxn modelId="{0088C147-0BE1-4A67-83F7-B8AB0D9801CC}" type="presParOf" srcId="{B442A1C8-3622-4AE0-BB83-2CBC81E1D929}" destId="{F660BDAD-FB5B-4440-BB9F-7F9E5F01D756}" srcOrd="10" destOrd="0" presId="urn:microsoft.com/office/officeart/2005/8/layout/target1"/>
    <dgm:cxn modelId="{A5E6A8B9-AE97-44FC-9A92-FAECF3F16AA1}" type="presParOf" srcId="{B442A1C8-3622-4AE0-BB83-2CBC81E1D929}" destId="{9B22B78C-5DAA-4457-8BBD-8B7120484A49}" srcOrd="11" destOrd="0" presId="urn:microsoft.com/office/officeart/2005/8/layout/target1"/>
    <dgm:cxn modelId="{B1756F75-2056-476C-B2CE-8581C66F4250}" type="presParOf" srcId="{B442A1C8-3622-4AE0-BB83-2CBC81E1D929}" destId="{3465CF27-5865-45B5-AD38-F3530F4CFCD6}" srcOrd="12" destOrd="0" presId="urn:microsoft.com/office/officeart/2005/8/layout/target1"/>
    <dgm:cxn modelId="{989F93DF-C033-4F75-99CE-5BC873E117B4}" type="presParOf" srcId="{B442A1C8-3622-4AE0-BB83-2CBC81E1D929}" destId="{E172472A-5BAB-46AD-B41F-62D3842E391D}" srcOrd="13" destOrd="0" presId="urn:microsoft.com/office/officeart/2005/8/layout/target1"/>
    <dgm:cxn modelId="{D8F0E817-8DDD-4674-AB4D-6EAB1E80A574}" type="presParOf" srcId="{B442A1C8-3622-4AE0-BB83-2CBC81E1D929}" destId="{8AFA7090-C07A-4F1E-8CBC-5BFB34836643}" srcOrd="14" destOrd="0" presId="urn:microsoft.com/office/officeart/2005/8/layout/target1"/>
    <dgm:cxn modelId="{A3977BC0-D2F5-4EE5-92B9-1A47DCBDA6D1}" type="presParOf" srcId="{B442A1C8-3622-4AE0-BB83-2CBC81E1D929}" destId="{3E5939CE-C5EF-4415-BA07-B4F304186879}" srcOrd="15" destOrd="0" presId="urn:microsoft.com/office/officeart/2005/8/layout/target1"/>
    <dgm:cxn modelId="{D194421C-1200-4BFE-92A1-695BFF8AEBA8}" type="presParOf" srcId="{B442A1C8-3622-4AE0-BB83-2CBC81E1D929}" destId="{835463C8-F9F7-4656-97B5-03022C626C6C}" srcOrd="16" destOrd="0" presId="urn:microsoft.com/office/officeart/2005/8/layout/target1"/>
    <dgm:cxn modelId="{86883A54-1AFF-469E-808D-23039CF3FE9B}" type="presParOf" srcId="{B442A1C8-3622-4AE0-BB83-2CBC81E1D929}" destId="{45174971-CF6B-4BF0-B977-36BA300F3880}" srcOrd="17" destOrd="0" presId="urn:microsoft.com/office/officeart/2005/8/layout/target1"/>
    <dgm:cxn modelId="{63C847F4-37FB-454F-871C-91B07A9E4E25}" type="presParOf" srcId="{B442A1C8-3622-4AE0-BB83-2CBC81E1D929}" destId="{048989AB-B09F-4E20-B13F-46D4CA3F46FD}" srcOrd="18" destOrd="0" presId="urn:microsoft.com/office/officeart/2005/8/layout/target1"/>
    <dgm:cxn modelId="{9733D31C-4626-40DE-A97A-16667D4A61E3}" type="presParOf" srcId="{B442A1C8-3622-4AE0-BB83-2CBC81E1D929}" destId="{BB9B751B-DBB8-4421-9A3E-E933D5DF62F4}" srcOrd="19"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702F5C-3AA6-4302-ABF9-ED55F9C907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E3CA606-1214-4A85-BC74-F0234AA1275C}">
      <dgm:prSet/>
      <dgm:spPr/>
      <dgm:t>
        <a:bodyPr/>
        <a:lstStyle/>
        <a:p>
          <a:r>
            <a:rPr lang="en-US" b="1" i="0" dirty="0"/>
            <a:t>In logistic regression, we will do feature scaling because we want accurate result of predictions. Here we will only scale the independent variable because dependent variable have only 0 and 1 values. Below is the code for it:</a:t>
          </a:r>
          <a:endParaRPr lang="en-IN" dirty="0"/>
        </a:p>
      </dgm:t>
    </dgm:pt>
    <dgm:pt modelId="{B8AC06A6-EC4E-4C61-ADCF-B39F82EE462E}" type="parTrans" cxnId="{B153A869-8965-41DF-AC4C-EF0BE3228FEA}">
      <dgm:prSet/>
      <dgm:spPr/>
      <dgm:t>
        <a:bodyPr/>
        <a:lstStyle/>
        <a:p>
          <a:endParaRPr lang="en-IN"/>
        </a:p>
      </dgm:t>
    </dgm:pt>
    <dgm:pt modelId="{A4E9D50C-E3DE-4338-8C72-A211C86EC4A9}" type="sibTrans" cxnId="{B153A869-8965-41DF-AC4C-EF0BE3228FEA}">
      <dgm:prSet/>
      <dgm:spPr/>
      <dgm:t>
        <a:bodyPr/>
        <a:lstStyle/>
        <a:p>
          <a:endParaRPr lang="en-IN"/>
        </a:p>
      </dgm:t>
    </dgm:pt>
    <dgm:pt modelId="{FB533AE1-6D8C-4447-B1F8-3FD6030B6CBC}" type="pres">
      <dgm:prSet presAssocID="{A6702F5C-3AA6-4302-ABF9-ED55F9C9075F}" presName="linear" presStyleCnt="0">
        <dgm:presLayoutVars>
          <dgm:animLvl val="lvl"/>
          <dgm:resizeHandles val="exact"/>
        </dgm:presLayoutVars>
      </dgm:prSet>
      <dgm:spPr/>
    </dgm:pt>
    <dgm:pt modelId="{F679265D-BF2C-4BE8-9B5A-8DC9DCD4199F}" type="pres">
      <dgm:prSet presAssocID="{9E3CA606-1214-4A85-BC74-F0234AA1275C}" presName="parentText" presStyleLbl="node1" presStyleIdx="0" presStyleCnt="1">
        <dgm:presLayoutVars>
          <dgm:chMax val="0"/>
          <dgm:bulletEnabled val="1"/>
        </dgm:presLayoutVars>
      </dgm:prSet>
      <dgm:spPr/>
    </dgm:pt>
  </dgm:ptLst>
  <dgm:cxnLst>
    <dgm:cxn modelId="{258E8D47-E504-44CD-BA67-C6EE416B2BCB}" type="presOf" srcId="{9E3CA606-1214-4A85-BC74-F0234AA1275C}" destId="{F679265D-BF2C-4BE8-9B5A-8DC9DCD4199F}" srcOrd="0" destOrd="0" presId="urn:microsoft.com/office/officeart/2005/8/layout/vList2"/>
    <dgm:cxn modelId="{B153A869-8965-41DF-AC4C-EF0BE3228FEA}" srcId="{A6702F5C-3AA6-4302-ABF9-ED55F9C9075F}" destId="{9E3CA606-1214-4A85-BC74-F0234AA1275C}" srcOrd="0" destOrd="0" parTransId="{B8AC06A6-EC4E-4C61-ADCF-B39F82EE462E}" sibTransId="{A4E9D50C-E3DE-4338-8C72-A211C86EC4A9}"/>
    <dgm:cxn modelId="{C0C183EB-7B0E-4B30-BE28-9AEA9B53BD87}" type="presOf" srcId="{A6702F5C-3AA6-4302-ABF9-ED55F9C9075F}" destId="{FB533AE1-6D8C-4447-B1F8-3FD6030B6CBC}" srcOrd="0" destOrd="0" presId="urn:microsoft.com/office/officeart/2005/8/layout/vList2"/>
    <dgm:cxn modelId="{82EAEB08-5D1E-4674-A796-488B43B45F53}" type="presParOf" srcId="{FB533AE1-6D8C-4447-B1F8-3FD6030B6CBC}" destId="{F679265D-BF2C-4BE8-9B5A-8DC9DCD4199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506FAE-C2B0-4B25-B76A-451EEFB9EB5C}"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en-IN"/>
        </a:p>
      </dgm:t>
    </dgm:pt>
    <dgm:pt modelId="{F8574AF3-F530-406E-8752-B470E25070EF}">
      <dgm:prSet/>
      <dgm:spPr/>
      <dgm:t>
        <a:bodyPr/>
        <a:lstStyle/>
        <a:p>
          <a:r>
            <a:rPr lang="en-US" b="0" i="0"/>
            <a:t>We can find the accuracy of the predicted result by interpreting the confusion matrix. By above output, we can interpret that 65+24= 89 (Correct Output) and 8+3= 11(Incorrect Output).</a:t>
          </a:r>
          <a:endParaRPr lang="en-IN"/>
        </a:p>
      </dgm:t>
    </dgm:pt>
    <dgm:pt modelId="{B7CC65EF-103F-4CCF-BE43-895560327F80}" type="parTrans" cxnId="{A1AF766C-69C1-4C60-88FA-B80EA3AEDC13}">
      <dgm:prSet/>
      <dgm:spPr/>
      <dgm:t>
        <a:bodyPr/>
        <a:lstStyle/>
        <a:p>
          <a:endParaRPr lang="en-IN"/>
        </a:p>
      </dgm:t>
    </dgm:pt>
    <dgm:pt modelId="{F689AB10-C8EF-4A06-BBE7-573116F02329}" type="sibTrans" cxnId="{A1AF766C-69C1-4C60-88FA-B80EA3AEDC13}">
      <dgm:prSet/>
      <dgm:spPr/>
      <dgm:t>
        <a:bodyPr/>
        <a:lstStyle/>
        <a:p>
          <a:endParaRPr lang="en-IN"/>
        </a:p>
      </dgm:t>
    </dgm:pt>
    <dgm:pt modelId="{CD838180-AEAE-48DF-96EB-4FD7F2A3EE9A}" type="pres">
      <dgm:prSet presAssocID="{5C506FAE-C2B0-4B25-B76A-451EEFB9EB5C}" presName="Name0" presStyleCnt="0">
        <dgm:presLayoutVars>
          <dgm:chMax val="7"/>
          <dgm:dir/>
          <dgm:animLvl val="lvl"/>
          <dgm:resizeHandles val="exact"/>
        </dgm:presLayoutVars>
      </dgm:prSet>
      <dgm:spPr/>
    </dgm:pt>
    <dgm:pt modelId="{1A396A17-CB06-4075-A2DD-078EA8FD9E0A}" type="pres">
      <dgm:prSet presAssocID="{F8574AF3-F530-406E-8752-B470E25070EF}" presName="circle1" presStyleLbl="node1" presStyleIdx="0" presStyleCnt="1"/>
      <dgm:spPr/>
    </dgm:pt>
    <dgm:pt modelId="{1824D9FF-F62D-4051-BD94-1878B95DB783}" type="pres">
      <dgm:prSet presAssocID="{F8574AF3-F530-406E-8752-B470E25070EF}" presName="space" presStyleCnt="0"/>
      <dgm:spPr/>
    </dgm:pt>
    <dgm:pt modelId="{617834DA-0A89-4129-ABF4-0B4B7C3FA50F}" type="pres">
      <dgm:prSet presAssocID="{F8574AF3-F530-406E-8752-B470E25070EF}" presName="rect1" presStyleLbl="alignAcc1" presStyleIdx="0" presStyleCnt="1"/>
      <dgm:spPr/>
    </dgm:pt>
    <dgm:pt modelId="{29A51DB2-C129-46E3-ACB7-EA0892D7C868}" type="pres">
      <dgm:prSet presAssocID="{F8574AF3-F530-406E-8752-B470E25070EF}" presName="rect1ParTxNoCh" presStyleLbl="alignAcc1" presStyleIdx="0" presStyleCnt="1">
        <dgm:presLayoutVars>
          <dgm:chMax val="1"/>
          <dgm:bulletEnabled val="1"/>
        </dgm:presLayoutVars>
      </dgm:prSet>
      <dgm:spPr/>
    </dgm:pt>
  </dgm:ptLst>
  <dgm:cxnLst>
    <dgm:cxn modelId="{5595712D-633D-4C51-8E4B-D416F453B77E}" type="presOf" srcId="{F8574AF3-F530-406E-8752-B470E25070EF}" destId="{29A51DB2-C129-46E3-ACB7-EA0892D7C868}" srcOrd="1" destOrd="0" presId="urn:microsoft.com/office/officeart/2005/8/layout/target3"/>
    <dgm:cxn modelId="{A1AF766C-69C1-4C60-88FA-B80EA3AEDC13}" srcId="{5C506FAE-C2B0-4B25-B76A-451EEFB9EB5C}" destId="{F8574AF3-F530-406E-8752-B470E25070EF}" srcOrd="0" destOrd="0" parTransId="{B7CC65EF-103F-4CCF-BE43-895560327F80}" sibTransId="{F689AB10-C8EF-4A06-BBE7-573116F02329}"/>
    <dgm:cxn modelId="{A33610E9-7E66-4F4D-9911-10968C9CCCD8}" type="presOf" srcId="{5C506FAE-C2B0-4B25-B76A-451EEFB9EB5C}" destId="{CD838180-AEAE-48DF-96EB-4FD7F2A3EE9A}" srcOrd="0" destOrd="0" presId="urn:microsoft.com/office/officeart/2005/8/layout/target3"/>
    <dgm:cxn modelId="{2F2C57EF-0566-491D-9261-945E8A007C7C}" type="presOf" srcId="{F8574AF3-F530-406E-8752-B470E25070EF}" destId="{617834DA-0A89-4129-ABF4-0B4B7C3FA50F}" srcOrd="0" destOrd="0" presId="urn:microsoft.com/office/officeart/2005/8/layout/target3"/>
    <dgm:cxn modelId="{9022763B-6718-4583-A328-7823DEE3FB26}" type="presParOf" srcId="{CD838180-AEAE-48DF-96EB-4FD7F2A3EE9A}" destId="{1A396A17-CB06-4075-A2DD-078EA8FD9E0A}" srcOrd="0" destOrd="0" presId="urn:microsoft.com/office/officeart/2005/8/layout/target3"/>
    <dgm:cxn modelId="{EFCB4CD8-3543-4322-A837-BEDF6AFA4523}" type="presParOf" srcId="{CD838180-AEAE-48DF-96EB-4FD7F2A3EE9A}" destId="{1824D9FF-F62D-4051-BD94-1878B95DB783}" srcOrd="1" destOrd="0" presId="urn:microsoft.com/office/officeart/2005/8/layout/target3"/>
    <dgm:cxn modelId="{E9D6E96E-0C8D-44FB-8257-05696EF60C63}" type="presParOf" srcId="{CD838180-AEAE-48DF-96EB-4FD7F2A3EE9A}" destId="{617834DA-0A89-4129-ABF4-0B4B7C3FA50F}" srcOrd="2" destOrd="0" presId="urn:microsoft.com/office/officeart/2005/8/layout/target3"/>
    <dgm:cxn modelId="{C1D3C183-0EE8-4013-8B0E-1998E821E002}" type="presParOf" srcId="{CD838180-AEAE-48DF-96EB-4FD7F2A3EE9A}" destId="{29A51DB2-C129-46E3-ACB7-EA0892D7C868}"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74A97E-A2E5-493E-AC4E-362674684EC9}" type="doc">
      <dgm:prSet loTypeId="urn:microsoft.com/office/officeart/2005/8/layout/target1" loCatId="relationship" qsTypeId="urn:microsoft.com/office/officeart/2005/8/quickstyle/3d3" qsCatId="3D" csTypeId="urn:microsoft.com/office/officeart/2005/8/colors/accent1_2" csCatId="accent1" phldr="1"/>
      <dgm:spPr/>
      <dgm:t>
        <a:bodyPr/>
        <a:lstStyle/>
        <a:p>
          <a:endParaRPr lang="en-IN"/>
        </a:p>
      </dgm:t>
    </dgm:pt>
    <dgm:pt modelId="{EBE153AC-17DC-4CA7-9EF2-E064992EF3C5}">
      <dgm:prSet custT="1"/>
      <dgm:spPr/>
      <dgm:t>
        <a:bodyPr/>
        <a:lstStyle/>
        <a:p>
          <a:r>
            <a:rPr lang="en-US" sz="2000" b="1" i="0" dirty="0"/>
            <a:t>The goal of the classifier:</a:t>
          </a:r>
          <a:endParaRPr lang="en-IN" sz="2000" dirty="0"/>
        </a:p>
      </dgm:t>
    </dgm:pt>
    <dgm:pt modelId="{D1948B4F-14B8-4C05-84F2-27D48CCEEC6E}" type="parTrans" cxnId="{86D99ED1-0E32-4FD9-81BE-F423DBE774FE}">
      <dgm:prSet/>
      <dgm:spPr/>
      <dgm:t>
        <a:bodyPr/>
        <a:lstStyle/>
        <a:p>
          <a:endParaRPr lang="en-IN"/>
        </a:p>
      </dgm:t>
    </dgm:pt>
    <dgm:pt modelId="{8714FA63-9875-4A56-97F6-5AC1A287EB92}" type="sibTrans" cxnId="{86D99ED1-0E32-4FD9-81BE-F423DBE774FE}">
      <dgm:prSet/>
      <dgm:spPr/>
      <dgm:t>
        <a:bodyPr/>
        <a:lstStyle/>
        <a:p>
          <a:endParaRPr lang="en-IN"/>
        </a:p>
      </dgm:t>
    </dgm:pt>
    <dgm:pt modelId="{26902584-046E-483D-BE53-22A65D67640C}">
      <dgm:prSet custT="1"/>
      <dgm:spPr/>
      <dgm:t>
        <a:bodyPr/>
        <a:lstStyle/>
        <a:p>
          <a:pPr>
            <a:lnSpc>
              <a:spcPct val="150000"/>
            </a:lnSpc>
          </a:pPr>
          <a:r>
            <a:rPr lang="en-US" sz="1600" b="0" i="0" dirty="0">
              <a:effectLst>
                <a:outerShdw blurRad="38100" dist="38100" dir="2700000" algn="tl">
                  <a:srgbClr val="000000">
                    <a:alpha val="43137"/>
                  </a:srgbClr>
                </a:outerShdw>
              </a:effectLst>
            </a:rPr>
            <a:t>We have successfully visualized the training set result for the logistic regression, and our goal for this classification is to divide the users who purchased the SUV car and who did not purchase the car. So from the output graph, we can clearly see the two regions (Purple and Green) with the observation points. The Purple region is for those users who didn't buy the car, and Green Region is for those users who purchased the car.</a:t>
          </a:r>
          <a:endParaRPr lang="en-IN" sz="1600" dirty="0">
            <a:effectLst>
              <a:outerShdw blurRad="38100" dist="38100" dir="2700000" algn="tl">
                <a:srgbClr val="000000">
                  <a:alpha val="43137"/>
                </a:srgbClr>
              </a:outerShdw>
            </a:effectLst>
          </a:endParaRPr>
        </a:p>
      </dgm:t>
    </dgm:pt>
    <dgm:pt modelId="{3D5F8374-7382-427E-A1FF-80EF7F9AE159}" type="parTrans" cxnId="{4F3BC498-68AB-4872-BB57-31C820D50A42}">
      <dgm:prSet/>
      <dgm:spPr/>
      <dgm:t>
        <a:bodyPr/>
        <a:lstStyle/>
        <a:p>
          <a:endParaRPr lang="en-IN"/>
        </a:p>
      </dgm:t>
    </dgm:pt>
    <dgm:pt modelId="{58A969A0-CF29-4F5C-AA35-43B70713039F}" type="sibTrans" cxnId="{4F3BC498-68AB-4872-BB57-31C820D50A42}">
      <dgm:prSet/>
      <dgm:spPr/>
      <dgm:t>
        <a:bodyPr/>
        <a:lstStyle/>
        <a:p>
          <a:endParaRPr lang="en-IN"/>
        </a:p>
      </dgm:t>
    </dgm:pt>
    <dgm:pt modelId="{914790C0-25D1-4A22-A543-124CE380BE7A}" type="pres">
      <dgm:prSet presAssocID="{A174A97E-A2E5-493E-AC4E-362674684EC9}" presName="composite" presStyleCnt="0">
        <dgm:presLayoutVars>
          <dgm:chMax val="5"/>
          <dgm:dir/>
          <dgm:resizeHandles val="exact"/>
        </dgm:presLayoutVars>
      </dgm:prSet>
      <dgm:spPr/>
    </dgm:pt>
    <dgm:pt modelId="{167D4FEC-4B14-4E26-AE79-57F9C59108FE}" type="pres">
      <dgm:prSet presAssocID="{EBE153AC-17DC-4CA7-9EF2-E064992EF3C5}" presName="circle1" presStyleLbl="lnNode1" presStyleIdx="0" presStyleCnt="2"/>
      <dgm:spPr/>
    </dgm:pt>
    <dgm:pt modelId="{A6A137EB-0677-4C69-A707-58AB603F2BE1}" type="pres">
      <dgm:prSet presAssocID="{EBE153AC-17DC-4CA7-9EF2-E064992EF3C5}" presName="text1" presStyleLbl="revTx" presStyleIdx="0" presStyleCnt="2" custScaleX="124341" custScaleY="64927" custLinFactNeighborX="23460" custLinFactNeighborY="-5484">
        <dgm:presLayoutVars>
          <dgm:bulletEnabled val="1"/>
        </dgm:presLayoutVars>
      </dgm:prSet>
      <dgm:spPr/>
    </dgm:pt>
    <dgm:pt modelId="{3A1B0DEC-9760-4CB4-ACF5-AC8F6AE61D7E}" type="pres">
      <dgm:prSet presAssocID="{EBE153AC-17DC-4CA7-9EF2-E064992EF3C5}" presName="line1" presStyleLbl="callout" presStyleIdx="0" presStyleCnt="4"/>
      <dgm:spPr/>
    </dgm:pt>
    <dgm:pt modelId="{73015891-FE8C-42CF-B885-7B9451D1F767}" type="pres">
      <dgm:prSet presAssocID="{EBE153AC-17DC-4CA7-9EF2-E064992EF3C5}" presName="d1" presStyleLbl="callout" presStyleIdx="1" presStyleCnt="4"/>
      <dgm:spPr/>
    </dgm:pt>
    <dgm:pt modelId="{0E78EAAA-18BD-4023-8628-1819CB735870}" type="pres">
      <dgm:prSet presAssocID="{26902584-046E-483D-BE53-22A65D67640C}" presName="circle2" presStyleLbl="lnNode1" presStyleIdx="1" presStyleCnt="2" custLinFactNeighborX="-2673" custLinFactNeighborY="587"/>
      <dgm:spPr/>
    </dgm:pt>
    <dgm:pt modelId="{12817548-E096-4B05-AA46-1A747B2F0DB8}" type="pres">
      <dgm:prSet presAssocID="{26902584-046E-483D-BE53-22A65D67640C}" presName="text2" presStyleLbl="revTx" presStyleIdx="1" presStyleCnt="2" custScaleX="120578" custScaleY="252199" custLinFactNeighborX="24242" custLinFactNeighborY="37068">
        <dgm:presLayoutVars>
          <dgm:bulletEnabled val="1"/>
        </dgm:presLayoutVars>
      </dgm:prSet>
      <dgm:spPr/>
    </dgm:pt>
    <dgm:pt modelId="{AF850261-15D5-4100-AEAA-450AE6F1C9DB}" type="pres">
      <dgm:prSet presAssocID="{26902584-046E-483D-BE53-22A65D67640C}" presName="line2" presStyleLbl="callout" presStyleIdx="2" presStyleCnt="4"/>
      <dgm:spPr/>
    </dgm:pt>
    <dgm:pt modelId="{06D7002C-2965-4B89-BC1D-B2A54EDAB061}" type="pres">
      <dgm:prSet presAssocID="{26902584-046E-483D-BE53-22A65D67640C}" presName="d2" presStyleLbl="callout" presStyleIdx="3" presStyleCnt="4"/>
      <dgm:spPr/>
    </dgm:pt>
  </dgm:ptLst>
  <dgm:cxnLst>
    <dgm:cxn modelId="{9D2C8131-26D3-4AE0-94D3-3E531D078AC5}" type="presOf" srcId="{A174A97E-A2E5-493E-AC4E-362674684EC9}" destId="{914790C0-25D1-4A22-A543-124CE380BE7A}" srcOrd="0" destOrd="0" presId="urn:microsoft.com/office/officeart/2005/8/layout/target1"/>
    <dgm:cxn modelId="{4F3BC498-68AB-4872-BB57-31C820D50A42}" srcId="{A174A97E-A2E5-493E-AC4E-362674684EC9}" destId="{26902584-046E-483D-BE53-22A65D67640C}" srcOrd="1" destOrd="0" parTransId="{3D5F8374-7382-427E-A1FF-80EF7F9AE159}" sibTransId="{58A969A0-CF29-4F5C-AA35-43B70713039F}"/>
    <dgm:cxn modelId="{522029C9-70F7-4765-9908-F1EBBC932820}" type="presOf" srcId="{EBE153AC-17DC-4CA7-9EF2-E064992EF3C5}" destId="{A6A137EB-0677-4C69-A707-58AB603F2BE1}" srcOrd="0" destOrd="0" presId="urn:microsoft.com/office/officeart/2005/8/layout/target1"/>
    <dgm:cxn modelId="{86D99ED1-0E32-4FD9-81BE-F423DBE774FE}" srcId="{A174A97E-A2E5-493E-AC4E-362674684EC9}" destId="{EBE153AC-17DC-4CA7-9EF2-E064992EF3C5}" srcOrd="0" destOrd="0" parTransId="{D1948B4F-14B8-4C05-84F2-27D48CCEEC6E}" sibTransId="{8714FA63-9875-4A56-97F6-5AC1A287EB92}"/>
    <dgm:cxn modelId="{85B998FF-8D34-4E4A-A4E9-B8C668BDD18B}" type="presOf" srcId="{26902584-046E-483D-BE53-22A65D67640C}" destId="{12817548-E096-4B05-AA46-1A747B2F0DB8}" srcOrd="0" destOrd="0" presId="urn:microsoft.com/office/officeart/2005/8/layout/target1"/>
    <dgm:cxn modelId="{4BA800B7-7619-4BE8-BD7E-601B43B4DFF0}" type="presParOf" srcId="{914790C0-25D1-4A22-A543-124CE380BE7A}" destId="{167D4FEC-4B14-4E26-AE79-57F9C59108FE}" srcOrd="0" destOrd="0" presId="urn:microsoft.com/office/officeart/2005/8/layout/target1"/>
    <dgm:cxn modelId="{3FB8046D-CE3A-4597-834F-1ABF2425E74B}" type="presParOf" srcId="{914790C0-25D1-4A22-A543-124CE380BE7A}" destId="{A6A137EB-0677-4C69-A707-58AB603F2BE1}" srcOrd="1" destOrd="0" presId="urn:microsoft.com/office/officeart/2005/8/layout/target1"/>
    <dgm:cxn modelId="{08D87873-23BB-42A7-9823-36B1CBD26C05}" type="presParOf" srcId="{914790C0-25D1-4A22-A543-124CE380BE7A}" destId="{3A1B0DEC-9760-4CB4-ACF5-AC8F6AE61D7E}" srcOrd="2" destOrd="0" presId="urn:microsoft.com/office/officeart/2005/8/layout/target1"/>
    <dgm:cxn modelId="{AE026A05-3833-4BB7-9917-F2775285B7FB}" type="presParOf" srcId="{914790C0-25D1-4A22-A543-124CE380BE7A}" destId="{73015891-FE8C-42CF-B885-7B9451D1F767}" srcOrd="3" destOrd="0" presId="urn:microsoft.com/office/officeart/2005/8/layout/target1"/>
    <dgm:cxn modelId="{8CCFE0D6-C687-439B-8BD9-176E16DD37AC}" type="presParOf" srcId="{914790C0-25D1-4A22-A543-124CE380BE7A}" destId="{0E78EAAA-18BD-4023-8628-1819CB735870}" srcOrd="4" destOrd="0" presId="urn:microsoft.com/office/officeart/2005/8/layout/target1"/>
    <dgm:cxn modelId="{7DD81BC4-126B-4BC4-997C-361C206353EF}" type="presParOf" srcId="{914790C0-25D1-4A22-A543-124CE380BE7A}" destId="{12817548-E096-4B05-AA46-1A747B2F0DB8}" srcOrd="5" destOrd="0" presId="urn:microsoft.com/office/officeart/2005/8/layout/target1"/>
    <dgm:cxn modelId="{535EC944-84B4-4D9A-BF2E-AF072E4F4A19}" type="presParOf" srcId="{914790C0-25D1-4A22-A543-124CE380BE7A}" destId="{AF850261-15D5-4100-AEAA-450AE6F1C9DB}" srcOrd="6" destOrd="0" presId="urn:microsoft.com/office/officeart/2005/8/layout/target1"/>
    <dgm:cxn modelId="{42D99F21-CC77-44DD-AB60-AE5E025A836B}" type="presParOf" srcId="{914790C0-25D1-4A22-A543-124CE380BE7A}" destId="{06D7002C-2965-4B89-BC1D-B2A54EDAB061}" srcOrd="7"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7FC8A-1CFB-4846-AA78-0ECADD153BAE}">
      <dsp:nvSpPr>
        <dsp:cNvPr id="0" name=""/>
        <dsp:cNvSpPr/>
      </dsp:nvSpPr>
      <dsp:spPr>
        <a:xfrm>
          <a:off x="2162178" y="0"/>
          <a:ext cx="5259197" cy="40849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en-IN" sz="5000" kern="1200"/>
            <a:t>SUPERVISED LEARNING</a:t>
          </a:r>
          <a:br>
            <a:rPr lang="en-IN" sz="5000" kern="1200"/>
          </a:br>
          <a:br>
            <a:rPr lang="en-IN" sz="5000" kern="1200"/>
          </a:br>
          <a:r>
            <a:rPr lang="en-IN" sz="5000" kern="1200"/>
            <a:t>LINEAR REGRESSION </a:t>
          </a:r>
        </a:p>
      </dsp:txBody>
      <dsp:txXfrm>
        <a:off x="2361587" y="199409"/>
        <a:ext cx="4860379" cy="36860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32C13-5758-44F8-BAEF-C5600E3E281C}">
      <dsp:nvSpPr>
        <dsp:cNvPr id="0" name=""/>
        <dsp:cNvSpPr/>
      </dsp:nvSpPr>
      <dsp:spPr>
        <a:xfrm>
          <a:off x="0" y="55488"/>
          <a:ext cx="11983453" cy="133292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i="0" kern="1200" dirty="0"/>
            <a:t>Linear Classifier:</a:t>
          </a:r>
          <a:endParaRPr lang="en-IN" sz="3600" kern="1200" dirty="0"/>
        </a:p>
      </dsp:txBody>
      <dsp:txXfrm>
        <a:off x="65068" y="120556"/>
        <a:ext cx="11853317" cy="1202786"/>
      </dsp:txXfrm>
    </dsp:sp>
    <dsp:sp modelId="{8370C744-C057-49F4-A78B-B4FABD9470A1}">
      <dsp:nvSpPr>
        <dsp:cNvPr id="0" name=""/>
        <dsp:cNvSpPr/>
      </dsp:nvSpPr>
      <dsp:spPr>
        <a:xfrm>
          <a:off x="0" y="1476778"/>
          <a:ext cx="11983453" cy="133292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a:t>As we can see from the graph, the classifier is a Straight line or linear in nature as we have used the Linear model for Logistic Regression. In further topics, we will learn for non-linear Classifiers.</a:t>
          </a:r>
          <a:endParaRPr lang="en-IN" sz="2400" kern="1200"/>
        </a:p>
      </dsp:txBody>
      <dsp:txXfrm>
        <a:off x="65068" y="1541846"/>
        <a:ext cx="11853317" cy="1202786"/>
      </dsp:txXfrm>
    </dsp:sp>
    <dsp:sp modelId="{99925FCD-E6A8-44C1-B4DA-AF76FE160024}">
      <dsp:nvSpPr>
        <dsp:cNvPr id="0" name=""/>
        <dsp:cNvSpPr/>
      </dsp:nvSpPr>
      <dsp:spPr>
        <a:xfrm>
          <a:off x="0" y="3687347"/>
          <a:ext cx="11983453" cy="133292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i="0" kern="1200" dirty="0"/>
            <a:t>Visualizing the test set result:</a:t>
          </a:r>
          <a:endParaRPr lang="en-IN" sz="3200" kern="1200" dirty="0"/>
        </a:p>
      </dsp:txBody>
      <dsp:txXfrm>
        <a:off x="65068" y="3752415"/>
        <a:ext cx="11853317" cy="1202786"/>
      </dsp:txXfrm>
    </dsp:sp>
    <dsp:sp modelId="{EED2CBDB-6531-44CD-8F8E-46F6F37BCDE8}">
      <dsp:nvSpPr>
        <dsp:cNvPr id="0" name=""/>
        <dsp:cNvSpPr/>
      </dsp:nvSpPr>
      <dsp:spPr>
        <a:xfrm>
          <a:off x="0" y="5133309"/>
          <a:ext cx="11983453" cy="1332922"/>
        </a:xfrm>
        <a:prstGeom prst="round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i="0" kern="1200" dirty="0"/>
            <a:t>Our model is well trained using the training dataset. Now, we will visualize the result for new observations (Test set). The code for the test set will remain same as above except that here we will use </a:t>
          </a:r>
          <a:r>
            <a:rPr lang="en-IN" sz="2400" b="1" i="0" kern="1200" dirty="0" err="1"/>
            <a:t>x_test</a:t>
          </a:r>
          <a:r>
            <a:rPr lang="en-IN" sz="2400" b="1" i="0" kern="1200" dirty="0"/>
            <a:t> and </a:t>
          </a:r>
          <a:r>
            <a:rPr lang="en-IN" sz="2400" b="1" i="0" kern="1200" dirty="0" err="1"/>
            <a:t>y_test</a:t>
          </a:r>
          <a:r>
            <a:rPr lang="en-IN" sz="2400" b="0" i="0" kern="1200" dirty="0"/>
            <a:t> instead of </a:t>
          </a:r>
          <a:r>
            <a:rPr lang="en-IN" sz="2400" b="1" i="0" kern="1200" dirty="0" err="1"/>
            <a:t>x_train</a:t>
          </a:r>
          <a:r>
            <a:rPr lang="en-IN" sz="2400" b="1" i="0" kern="1200" dirty="0"/>
            <a:t> and </a:t>
          </a:r>
          <a:r>
            <a:rPr lang="en-IN" sz="2400" b="1" i="0" kern="1200" dirty="0" err="1"/>
            <a:t>y_train</a:t>
          </a:r>
          <a:r>
            <a:rPr lang="en-IN" sz="2400" b="0" i="0" kern="1200" dirty="0"/>
            <a:t>. Below is the code for it:</a:t>
          </a:r>
          <a:endParaRPr lang="en-IN" sz="2400" kern="1200" dirty="0"/>
        </a:p>
      </dsp:txBody>
      <dsp:txXfrm>
        <a:off x="65068" y="5198377"/>
        <a:ext cx="11853317" cy="12027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B194B-269B-4546-96A6-371EBAE45B95}">
      <dsp:nvSpPr>
        <dsp:cNvPr id="0" name=""/>
        <dsp:cNvSpPr/>
      </dsp:nvSpPr>
      <dsp:spPr>
        <a:xfrm>
          <a:off x="2008070" y="1391816"/>
          <a:ext cx="4786162" cy="478616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DA91BF6-0948-4183-BCE5-9A99DF8D32FF}">
      <dsp:nvSpPr>
        <dsp:cNvPr id="0" name=""/>
        <dsp:cNvSpPr/>
      </dsp:nvSpPr>
      <dsp:spPr>
        <a:xfrm>
          <a:off x="2539733" y="1923478"/>
          <a:ext cx="3722836" cy="372283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0CFE544-DB41-4518-94F6-9A266EEB7A37}">
      <dsp:nvSpPr>
        <dsp:cNvPr id="0" name=""/>
        <dsp:cNvSpPr/>
      </dsp:nvSpPr>
      <dsp:spPr>
        <a:xfrm>
          <a:off x="3071396" y="2455141"/>
          <a:ext cx="2659510" cy="265951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19803A2-A17A-4CE4-92FD-F7F98E61C6AE}">
      <dsp:nvSpPr>
        <dsp:cNvPr id="0" name=""/>
        <dsp:cNvSpPr/>
      </dsp:nvSpPr>
      <dsp:spPr>
        <a:xfrm>
          <a:off x="3603457" y="2987203"/>
          <a:ext cx="1595387" cy="1595387"/>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9B5CD64-55C3-41AE-BEFB-28B3F6ADBBAC}">
      <dsp:nvSpPr>
        <dsp:cNvPr id="0" name=""/>
        <dsp:cNvSpPr/>
      </dsp:nvSpPr>
      <dsp:spPr>
        <a:xfrm>
          <a:off x="4135120" y="3518866"/>
          <a:ext cx="532061" cy="53206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490BE6-B990-4DF4-BED7-98C47199F501}">
      <dsp:nvSpPr>
        <dsp:cNvPr id="0" name=""/>
        <dsp:cNvSpPr/>
      </dsp:nvSpPr>
      <dsp:spPr>
        <a:xfrm>
          <a:off x="7591926" y="203571"/>
          <a:ext cx="2393081" cy="84491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i="0" kern="1200"/>
            <a:t>Steps to implement the K-NN algorithm:</a:t>
          </a:r>
          <a:endParaRPr lang="en-IN" sz="1900" kern="1200"/>
        </a:p>
      </dsp:txBody>
      <dsp:txXfrm>
        <a:off x="7591926" y="203571"/>
        <a:ext cx="2393081" cy="844917"/>
      </dsp:txXfrm>
    </dsp:sp>
    <dsp:sp modelId="{755A79C5-2D27-409F-81C1-155173F475F0}">
      <dsp:nvSpPr>
        <dsp:cNvPr id="0" name=""/>
        <dsp:cNvSpPr/>
      </dsp:nvSpPr>
      <dsp:spPr>
        <a:xfrm>
          <a:off x="6993656" y="626030"/>
          <a:ext cx="5982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C350EC89-8ACF-4A56-A7C5-941566A08936}">
      <dsp:nvSpPr>
        <dsp:cNvPr id="0" name=""/>
        <dsp:cNvSpPr/>
      </dsp:nvSpPr>
      <dsp:spPr>
        <a:xfrm rot="5400000">
          <a:off x="4115975" y="911205"/>
          <a:ext cx="3158867" cy="258851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C920C19F-2829-45D6-A004-4EDB7867186A}">
      <dsp:nvSpPr>
        <dsp:cNvPr id="0" name=""/>
        <dsp:cNvSpPr/>
      </dsp:nvSpPr>
      <dsp:spPr>
        <a:xfrm>
          <a:off x="7591926" y="1096988"/>
          <a:ext cx="2393081" cy="84491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dirty="0"/>
            <a:t>Data Pre-processing step</a:t>
          </a:r>
          <a:endParaRPr lang="en-IN" sz="1900" kern="1200" dirty="0"/>
        </a:p>
      </dsp:txBody>
      <dsp:txXfrm>
        <a:off x="7591926" y="1096988"/>
        <a:ext cx="2393081" cy="844917"/>
      </dsp:txXfrm>
    </dsp:sp>
    <dsp:sp modelId="{1F28E7D9-C0D4-4DED-BEC4-8E8F7A7269EC}">
      <dsp:nvSpPr>
        <dsp:cNvPr id="0" name=""/>
        <dsp:cNvSpPr/>
      </dsp:nvSpPr>
      <dsp:spPr>
        <a:xfrm>
          <a:off x="6993656" y="1519447"/>
          <a:ext cx="5982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B4EAA5FA-74AE-4565-A3C9-9EC37EDE421F}">
      <dsp:nvSpPr>
        <dsp:cNvPr id="0" name=""/>
        <dsp:cNvSpPr/>
      </dsp:nvSpPr>
      <dsp:spPr>
        <a:xfrm rot="5400000">
          <a:off x="4580153" y="1736738"/>
          <a:ext cx="2630155" cy="219365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EC96A837-F301-4793-BB68-4948DE81CFDF}">
      <dsp:nvSpPr>
        <dsp:cNvPr id="0" name=""/>
        <dsp:cNvSpPr/>
      </dsp:nvSpPr>
      <dsp:spPr>
        <a:xfrm>
          <a:off x="7591926" y="1990405"/>
          <a:ext cx="2393081" cy="84491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a:t>Fitting the K-NN algorithm to the Training set</a:t>
          </a:r>
          <a:endParaRPr lang="en-IN" sz="1900" kern="1200"/>
        </a:p>
      </dsp:txBody>
      <dsp:txXfrm>
        <a:off x="7591926" y="1990405"/>
        <a:ext cx="2393081" cy="844917"/>
      </dsp:txXfrm>
    </dsp:sp>
    <dsp:sp modelId="{94664937-4E29-4D1B-8994-E0FF9D631DFD}">
      <dsp:nvSpPr>
        <dsp:cNvPr id="0" name=""/>
        <dsp:cNvSpPr/>
      </dsp:nvSpPr>
      <dsp:spPr>
        <a:xfrm>
          <a:off x="6993656" y="2412864"/>
          <a:ext cx="5982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EF05B551-5438-4FA4-937B-2C9FDA7D7172}">
      <dsp:nvSpPr>
        <dsp:cNvPr id="0" name=""/>
        <dsp:cNvSpPr/>
      </dsp:nvSpPr>
      <dsp:spPr>
        <a:xfrm rot="5400000">
          <a:off x="5035318" y="2528529"/>
          <a:ext cx="2074003" cy="184267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32D7A599-5350-48F7-A1CB-0191B38B501A}">
      <dsp:nvSpPr>
        <dsp:cNvPr id="0" name=""/>
        <dsp:cNvSpPr/>
      </dsp:nvSpPr>
      <dsp:spPr>
        <a:xfrm>
          <a:off x="7591926" y="2864677"/>
          <a:ext cx="2393081" cy="84491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a:t>Predicting the test result</a:t>
          </a:r>
          <a:endParaRPr lang="en-IN" sz="1900" kern="1200"/>
        </a:p>
      </dsp:txBody>
      <dsp:txXfrm>
        <a:off x="7591926" y="2864677"/>
        <a:ext cx="2393081" cy="844917"/>
      </dsp:txXfrm>
    </dsp:sp>
    <dsp:sp modelId="{023F6271-472E-4AF4-9DDA-9BA33B9E14E1}">
      <dsp:nvSpPr>
        <dsp:cNvPr id="0" name=""/>
        <dsp:cNvSpPr/>
      </dsp:nvSpPr>
      <dsp:spPr>
        <a:xfrm>
          <a:off x="6993656" y="3287136"/>
          <a:ext cx="5982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A6CC75BF-CFA8-4350-89FC-177A96E38521}">
      <dsp:nvSpPr>
        <dsp:cNvPr id="0" name=""/>
        <dsp:cNvSpPr/>
      </dsp:nvSpPr>
      <dsp:spPr>
        <a:xfrm rot="5400000">
          <a:off x="5488408" y="3364512"/>
          <a:ext cx="1582624" cy="142787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D9F459FD-10DA-41B8-80D7-0849B9B799C5}">
      <dsp:nvSpPr>
        <dsp:cNvPr id="0" name=""/>
        <dsp:cNvSpPr/>
      </dsp:nvSpPr>
      <dsp:spPr>
        <a:xfrm>
          <a:off x="7591926" y="3713423"/>
          <a:ext cx="2393081" cy="84491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dirty="0"/>
            <a:t>Test accuracy of the result(Creation of Confusion matrix)</a:t>
          </a:r>
          <a:endParaRPr lang="en-IN" sz="1900" kern="1200" dirty="0"/>
        </a:p>
      </dsp:txBody>
      <dsp:txXfrm>
        <a:off x="7591926" y="3713423"/>
        <a:ext cx="2393081" cy="844917"/>
      </dsp:txXfrm>
    </dsp:sp>
    <dsp:sp modelId="{E68EAFE1-E31C-4EB2-94E2-59F711A27EE2}">
      <dsp:nvSpPr>
        <dsp:cNvPr id="0" name=""/>
        <dsp:cNvSpPr/>
      </dsp:nvSpPr>
      <dsp:spPr>
        <a:xfrm>
          <a:off x="6993656" y="4135882"/>
          <a:ext cx="59827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AB4916ED-A66A-4810-9273-1BD95CB9A40A}">
      <dsp:nvSpPr>
        <dsp:cNvPr id="0" name=""/>
        <dsp:cNvSpPr/>
      </dsp:nvSpPr>
      <dsp:spPr>
        <a:xfrm rot="5400000">
          <a:off x="5916769" y="4175767"/>
          <a:ext cx="1116771" cy="103700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2E8A1-1E03-478E-B6DC-6B4F8EB33698}">
      <dsp:nvSpPr>
        <dsp:cNvPr id="0" name=""/>
        <dsp:cNvSpPr/>
      </dsp:nvSpPr>
      <dsp:spPr>
        <a:xfrm>
          <a:off x="0" y="112666"/>
          <a:ext cx="6145730"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output graph is different from the graph which we have occurred in Logistic Regression. It can be understood in the below points:</a:t>
          </a:r>
          <a:endParaRPr lang="en-IN" sz="2200" kern="1200"/>
        </a:p>
      </dsp:txBody>
      <dsp:txXfrm>
        <a:off x="59057" y="171723"/>
        <a:ext cx="6027616" cy="1091666"/>
      </dsp:txXfrm>
    </dsp:sp>
    <dsp:sp modelId="{B0CF259E-051A-4F4A-9215-D32DE8D56409}">
      <dsp:nvSpPr>
        <dsp:cNvPr id="0" name=""/>
        <dsp:cNvSpPr/>
      </dsp:nvSpPr>
      <dsp:spPr>
        <a:xfrm>
          <a:off x="0" y="1322446"/>
          <a:ext cx="6145730" cy="3643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12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dirty="0"/>
            <a:t>As we can see the graph is showing the red point and green points. The green points are for Purchased(1) and Red Points for not Purchased(0) variable.</a:t>
          </a:r>
          <a:endParaRPr lang="en-IN" sz="1700" kern="1200" dirty="0"/>
        </a:p>
        <a:p>
          <a:pPr marL="171450" lvl="1" indent="-171450" algn="l" defTabSz="755650">
            <a:lnSpc>
              <a:spcPct val="90000"/>
            </a:lnSpc>
            <a:spcBef>
              <a:spcPct val="0"/>
            </a:spcBef>
            <a:spcAft>
              <a:spcPct val="20000"/>
            </a:spcAft>
            <a:buChar char="•"/>
          </a:pPr>
          <a:r>
            <a:rPr lang="en-US" sz="1700" b="0" i="0" kern="1200" dirty="0"/>
            <a:t>The graph is showing an irregular boundary instead of showing any straight line or any curve because it is a K-NN algorithm, i.e., finding the nearest neighbor.</a:t>
          </a:r>
          <a:endParaRPr lang="en-IN" sz="1700" kern="1200" dirty="0"/>
        </a:p>
        <a:p>
          <a:pPr marL="171450" lvl="1" indent="-171450" algn="l" defTabSz="755650">
            <a:lnSpc>
              <a:spcPct val="90000"/>
            </a:lnSpc>
            <a:spcBef>
              <a:spcPct val="0"/>
            </a:spcBef>
            <a:spcAft>
              <a:spcPct val="20000"/>
            </a:spcAft>
            <a:buChar char="•"/>
          </a:pPr>
          <a:r>
            <a:rPr lang="en-US" sz="1700" b="0" i="0" kern="1200" dirty="0"/>
            <a:t>The graph has classified users in the correct categories as most of the users who didn't buy the SUV are in the red region and users who bought the SUV are in the green region.</a:t>
          </a:r>
          <a:endParaRPr lang="en-IN" sz="1700" kern="1200" dirty="0"/>
        </a:p>
        <a:p>
          <a:pPr marL="171450" lvl="1" indent="-171450" algn="l" defTabSz="755650">
            <a:lnSpc>
              <a:spcPct val="90000"/>
            </a:lnSpc>
            <a:spcBef>
              <a:spcPct val="0"/>
            </a:spcBef>
            <a:spcAft>
              <a:spcPct val="20000"/>
            </a:spcAft>
            <a:buChar char="•"/>
          </a:pPr>
          <a:r>
            <a:rPr lang="en-US" sz="1700" b="0" i="0" kern="1200" dirty="0"/>
            <a:t>The graph is showing good result but still, there are some green points in the red region and red points in the green region. But this is no big issue as by doing this model is prevented from overfitting issues.</a:t>
          </a:r>
          <a:endParaRPr lang="en-IN" sz="1700" kern="1200" dirty="0"/>
        </a:p>
        <a:p>
          <a:pPr marL="171450" lvl="1" indent="-171450" algn="l" defTabSz="755650">
            <a:lnSpc>
              <a:spcPct val="90000"/>
            </a:lnSpc>
            <a:spcBef>
              <a:spcPct val="0"/>
            </a:spcBef>
            <a:spcAft>
              <a:spcPct val="20000"/>
            </a:spcAft>
            <a:buChar char="•"/>
          </a:pPr>
          <a:r>
            <a:rPr lang="en-US" sz="1700" b="0" i="0" kern="1200" dirty="0"/>
            <a:t>Hence our model is well trained.</a:t>
          </a:r>
          <a:endParaRPr lang="en-IN" sz="1700" kern="1200" dirty="0"/>
        </a:p>
      </dsp:txBody>
      <dsp:txXfrm>
        <a:off x="0" y="1322446"/>
        <a:ext cx="6145730" cy="36432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71B68-386C-443E-BD0F-F94F2EB3EB50}">
      <dsp:nvSpPr>
        <dsp:cNvPr id="0" name=""/>
        <dsp:cNvSpPr/>
      </dsp:nvSpPr>
      <dsp:spPr>
        <a:xfrm>
          <a:off x="0" y="0"/>
          <a:ext cx="642727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7CC65-2B5D-4A85-82E1-5CB27C146C3E}">
      <dsp:nvSpPr>
        <dsp:cNvPr id="0" name=""/>
        <dsp:cNvSpPr/>
      </dsp:nvSpPr>
      <dsp:spPr>
        <a:xfrm>
          <a:off x="0" y="0"/>
          <a:ext cx="6427271" cy="1788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b="0" i="0" kern="1200" dirty="0"/>
            <a:t>The graph is showing the output for the test data set. As we can see in the graph, the predicted output is well good as most of the red points are in the red region and most of the green points are in the green region.</a:t>
          </a:r>
          <a:endParaRPr lang="en-IN" sz="1800" kern="1200" dirty="0"/>
        </a:p>
      </dsp:txBody>
      <dsp:txXfrm>
        <a:off x="0" y="0"/>
        <a:ext cx="6427271" cy="1788661"/>
      </dsp:txXfrm>
    </dsp:sp>
    <dsp:sp modelId="{65C68334-8306-48C7-BD96-D6FFCB5E4FED}">
      <dsp:nvSpPr>
        <dsp:cNvPr id="0" name=""/>
        <dsp:cNvSpPr/>
      </dsp:nvSpPr>
      <dsp:spPr>
        <a:xfrm>
          <a:off x="0" y="1788661"/>
          <a:ext cx="6427271" cy="0"/>
        </a:xfrm>
        <a:prstGeom prst="lin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922BA-A5CF-45FC-AD09-2402291C5CB6}">
      <dsp:nvSpPr>
        <dsp:cNvPr id="0" name=""/>
        <dsp:cNvSpPr/>
      </dsp:nvSpPr>
      <dsp:spPr>
        <a:xfrm>
          <a:off x="0" y="1788661"/>
          <a:ext cx="6427271" cy="1788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US" sz="1800" b="0" i="0" kern="1200" dirty="0"/>
            <a:t>However, there are few green points in the red region and a few red points in the green region. So these are the incorrect observations that we have observed in the confusion matrix(7 Incorrect output).</a:t>
          </a:r>
          <a:endParaRPr lang="en-IN" sz="1800" kern="1200" dirty="0"/>
        </a:p>
      </dsp:txBody>
      <dsp:txXfrm>
        <a:off x="0" y="1788661"/>
        <a:ext cx="6427271" cy="178866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D6BB1-D26D-4EA8-AFA9-5BD545D6B8E5}">
      <dsp:nvSpPr>
        <dsp:cNvPr id="0" name=""/>
        <dsp:cNvSpPr/>
      </dsp:nvSpPr>
      <dsp:spPr>
        <a:xfrm>
          <a:off x="1899786" y="1629075"/>
          <a:ext cx="4887227" cy="4887227"/>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2101AD-52BF-4A7F-A6A2-247A5B537D2A}">
      <dsp:nvSpPr>
        <dsp:cNvPr id="0" name=""/>
        <dsp:cNvSpPr/>
      </dsp:nvSpPr>
      <dsp:spPr>
        <a:xfrm>
          <a:off x="2877232" y="2606521"/>
          <a:ext cx="2932336" cy="293233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AE479E3-20EB-4CD4-8FEF-2AF2A6F48B82}">
      <dsp:nvSpPr>
        <dsp:cNvPr id="0" name=""/>
        <dsp:cNvSpPr/>
      </dsp:nvSpPr>
      <dsp:spPr>
        <a:xfrm>
          <a:off x="3854677" y="3583966"/>
          <a:ext cx="977445" cy="97744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7E88F5E-7AE4-460B-BD7F-BC423FDDC9D7}">
      <dsp:nvSpPr>
        <dsp:cNvPr id="0" name=""/>
        <dsp:cNvSpPr/>
      </dsp:nvSpPr>
      <dsp:spPr>
        <a:xfrm>
          <a:off x="7601551" y="0"/>
          <a:ext cx="2443613" cy="142544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i="0" kern="1200" dirty="0"/>
            <a:t>Types of SVM:</a:t>
          </a:r>
          <a:endParaRPr lang="en-IN" sz="2000" kern="1200" dirty="0"/>
        </a:p>
      </dsp:txBody>
      <dsp:txXfrm>
        <a:off x="7601551" y="0"/>
        <a:ext cx="2443613" cy="1425441"/>
      </dsp:txXfrm>
    </dsp:sp>
    <dsp:sp modelId="{C95F7D4A-235A-4500-AB07-35F2F47F2729}">
      <dsp:nvSpPr>
        <dsp:cNvPr id="0" name=""/>
        <dsp:cNvSpPr/>
      </dsp:nvSpPr>
      <dsp:spPr>
        <a:xfrm>
          <a:off x="6990648" y="712720"/>
          <a:ext cx="61090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3774218E-8464-4DEE-BBAB-06B3B5300381}">
      <dsp:nvSpPr>
        <dsp:cNvPr id="0" name=""/>
        <dsp:cNvSpPr/>
      </dsp:nvSpPr>
      <dsp:spPr>
        <a:xfrm rot="5400000">
          <a:off x="3986225" y="1070710"/>
          <a:ext cx="3359154" cy="264480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F1926295-D829-4B0A-9DFB-65E150EF1BAA}">
      <dsp:nvSpPr>
        <dsp:cNvPr id="0" name=""/>
        <dsp:cNvSpPr/>
      </dsp:nvSpPr>
      <dsp:spPr>
        <a:xfrm>
          <a:off x="8352303" y="1127053"/>
          <a:ext cx="2443613" cy="142544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1" i="0" kern="1200" dirty="0"/>
            <a:t>Linear SVM - </a:t>
          </a:r>
          <a:r>
            <a:rPr lang="en-US" sz="1400" b="0" i="0" kern="1200" dirty="0"/>
            <a:t>Linear SVM is used for linearly separable data, which means if a dataset can be classified into two classes by using a single straight line, then such data is termed as linearly separable data, and classifier is used called as Linear SVM classifier.</a:t>
          </a:r>
          <a:endParaRPr lang="en-IN" sz="1400" kern="1200" dirty="0"/>
        </a:p>
      </dsp:txBody>
      <dsp:txXfrm>
        <a:off x="8352303" y="1127053"/>
        <a:ext cx="2443613" cy="1425441"/>
      </dsp:txXfrm>
    </dsp:sp>
    <dsp:sp modelId="{F81BF013-9CB0-4773-BE8E-1B7993BB5103}">
      <dsp:nvSpPr>
        <dsp:cNvPr id="0" name=""/>
        <dsp:cNvSpPr/>
      </dsp:nvSpPr>
      <dsp:spPr>
        <a:xfrm>
          <a:off x="6990648" y="2138161"/>
          <a:ext cx="61090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94EA4BCE-3756-496F-BAD3-FFA2A526BE29}">
      <dsp:nvSpPr>
        <dsp:cNvPr id="0" name=""/>
        <dsp:cNvSpPr/>
      </dsp:nvSpPr>
      <dsp:spPr>
        <a:xfrm rot="5400000">
          <a:off x="4707254" y="2473914"/>
          <a:ext cx="2617598" cy="194430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AF33502A-6A4B-4EF0-A04D-8B28FFE5396C}">
      <dsp:nvSpPr>
        <dsp:cNvPr id="0" name=""/>
        <dsp:cNvSpPr/>
      </dsp:nvSpPr>
      <dsp:spPr>
        <a:xfrm>
          <a:off x="8323444" y="3072267"/>
          <a:ext cx="2443613" cy="142544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en-US" sz="1400" b="1" i="0" kern="1200" dirty="0"/>
            <a:t>Non-linear SVM -</a:t>
          </a:r>
          <a:r>
            <a:rPr lang="en-US" sz="1400" b="0" i="0" kern="1200" dirty="0"/>
            <a:t> Non-Linear SVM is used for non-linearly separated data, which means if a dataset cannot be classified by using a straight line, then such data is termed as non-linear data and classifier used is called as Non-linear SVM classifier.</a:t>
          </a:r>
          <a:endParaRPr lang="en-IN" sz="1400" kern="1200" dirty="0"/>
        </a:p>
      </dsp:txBody>
      <dsp:txXfrm>
        <a:off x="8323444" y="3072267"/>
        <a:ext cx="2443613" cy="1425441"/>
      </dsp:txXfrm>
    </dsp:sp>
    <dsp:sp modelId="{B6F84EFF-65BF-41AE-A97C-AAAD2711A66F}">
      <dsp:nvSpPr>
        <dsp:cNvPr id="0" name=""/>
        <dsp:cNvSpPr/>
      </dsp:nvSpPr>
      <dsp:spPr>
        <a:xfrm>
          <a:off x="6990648" y="3563603"/>
          <a:ext cx="61090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F729137D-DBA8-4E96-A428-2ADC0DA83A41}">
      <dsp:nvSpPr>
        <dsp:cNvPr id="0" name=""/>
        <dsp:cNvSpPr/>
      </dsp:nvSpPr>
      <dsp:spPr>
        <a:xfrm rot="5400000">
          <a:off x="5429179" y="3875978"/>
          <a:ext cx="1870178" cy="1243799"/>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1E894-6E47-4CA0-B34A-7C5E6062B83A}">
      <dsp:nvSpPr>
        <dsp:cNvPr id="0" name=""/>
        <dsp:cNvSpPr/>
      </dsp:nvSpPr>
      <dsp:spPr>
        <a:xfrm>
          <a:off x="0" y="29204"/>
          <a:ext cx="6097604" cy="1141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i="0" kern="1200"/>
            <a:t>As we can see in the above output image, there are 66+24= 90 correct predictions and 8+2= 10 correct predictions. Therefore we can say that our SVM model improved as compared to the Logistic regression model.</a:t>
          </a:r>
          <a:endParaRPr lang="en-IN" sz="1600" kern="1200"/>
        </a:p>
      </dsp:txBody>
      <dsp:txXfrm>
        <a:off x="55744" y="84948"/>
        <a:ext cx="5986116" cy="10304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00C9D-8A4B-478B-81D9-9FDD95275993}">
      <dsp:nvSpPr>
        <dsp:cNvPr id="0" name=""/>
        <dsp:cNvSpPr/>
      </dsp:nvSpPr>
      <dsp:spPr>
        <a:xfrm>
          <a:off x="0" y="21162"/>
          <a:ext cx="4738036" cy="1988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As we can see, the above output is appearing similar to the Logistic regression output. In the output, we got the straight line as hyperplane because we have </a:t>
          </a:r>
          <a:r>
            <a:rPr lang="en-US" sz="1700" b="1" i="0" kern="1200"/>
            <a:t>used a linear kernel in the classifier</a:t>
          </a:r>
          <a:r>
            <a:rPr lang="en-US" sz="1700" b="0" i="0" kern="1200"/>
            <a:t>. And we have also discussed above that for the 2d space, the hyperplane in SVM is a straight line.</a:t>
          </a:r>
          <a:endParaRPr lang="en-IN" sz="1700" kern="1200"/>
        </a:p>
      </dsp:txBody>
      <dsp:txXfrm>
        <a:off x="97095" y="118257"/>
        <a:ext cx="4543846" cy="17948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39609-5A81-4229-A1CD-81A23EC79DC0}">
      <dsp:nvSpPr>
        <dsp:cNvPr id="0" name=""/>
        <dsp:cNvSpPr/>
      </dsp:nvSpPr>
      <dsp:spPr>
        <a:xfrm>
          <a:off x="0" y="21162"/>
          <a:ext cx="5685322" cy="1988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As we can see in the above output image, the SVM classifier has divided the users into two regions (Purchased or Not purchased). Users who purchased the SUV are in the red region with the red scatter points. And users who did not purchase the SUV are in the green region with green scatter points. The hyperplane has divided the two classes into Purchased and not purchased variable.</a:t>
          </a:r>
          <a:endParaRPr lang="en-IN" sz="1700" kern="1200"/>
        </a:p>
      </dsp:txBody>
      <dsp:txXfrm>
        <a:off x="97095" y="118257"/>
        <a:ext cx="5491132" cy="179480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2AD2E-0CB7-4F73-A629-215D2C3A3756}">
      <dsp:nvSpPr>
        <dsp:cNvPr id="0" name=""/>
        <dsp:cNvSpPr/>
      </dsp:nvSpPr>
      <dsp:spPr>
        <a:xfrm>
          <a:off x="2877342" y="-181568"/>
          <a:ext cx="6180641" cy="6180641"/>
        </a:xfrm>
        <a:prstGeom prst="circularArrow">
          <a:avLst>
            <a:gd name="adj1" fmla="val 4668"/>
            <a:gd name="adj2" fmla="val 272909"/>
            <a:gd name="adj3" fmla="val 12781007"/>
            <a:gd name="adj4" fmla="val 18065390"/>
            <a:gd name="adj5" fmla="val 4847"/>
          </a:avLst>
        </a:prstGeom>
        <a:gradFill rotWithShape="0">
          <a:gsLst>
            <a:gs pos="0">
              <a:schemeClr val="dk1">
                <a:tint val="40000"/>
                <a:hueOff val="0"/>
                <a:satOff val="0"/>
                <a:lumOff val="0"/>
                <a:alphaOff val="0"/>
                <a:satMod val="103000"/>
                <a:lumMod val="102000"/>
                <a:tint val="94000"/>
              </a:schemeClr>
            </a:gs>
            <a:gs pos="50000">
              <a:schemeClr val="dk1">
                <a:tint val="40000"/>
                <a:hueOff val="0"/>
                <a:satOff val="0"/>
                <a:lumOff val="0"/>
                <a:alphaOff val="0"/>
                <a:satMod val="110000"/>
                <a:lumMod val="100000"/>
                <a:shade val="100000"/>
              </a:schemeClr>
            </a:gs>
            <a:gs pos="100000">
              <a:schemeClr val="dk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25322F9-4885-4AF4-B244-096097BD2324}">
      <dsp:nvSpPr>
        <dsp:cNvPr id="0" name=""/>
        <dsp:cNvSpPr/>
      </dsp:nvSpPr>
      <dsp:spPr>
        <a:xfrm>
          <a:off x="3884226" y="1984"/>
          <a:ext cx="4166874" cy="2083437"/>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Types of Naïve Bayes Model:</a:t>
          </a:r>
          <a:endParaRPr lang="en-IN" sz="1500" kern="1200"/>
        </a:p>
      </dsp:txBody>
      <dsp:txXfrm>
        <a:off x="3985931" y="103689"/>
        <a:ext cx="3963464" cy="1880027"/>
      </dsp:txXfrm>
    </dsp:sp>
    <dsp:sp modelId="{AE0859CA-D676-4C38-A2D0-F82C279584D5}">
      <dsp:nvSpPr>
        <dsp:cNvPr id="0" name=""/>
        <dsp:cNvSpPr/>
      </dsp:nvSpPr>
      <dsp:spPr>
        <a:xfrm>
          <a:off x="6103487" y="2221245"/>
          <a:ext cx="4166874" cy="2083437"/>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Gaussian</a:t>
          </a:r>
          <a:r>
            <a:rPr lang="en-US" sz="1500" b="0" i="0" kern="1200" dirty="0"/>
            <a:t>: The Gaussian model assumes that features follow a normal distribution. This means if predictors take continuous values instead of discrete, then the model assumes that these values are sampled from the Gaussian distribution.</a:t>
          </a:r>
          <a:endParaRPr lang="en-IN" sz="1500" kern="1200" dirty="0"/>
        </a:p>
      </dsp:txBody>
      <dsp:txXfrm>
        <a:off x="6205192" y="2322950"/>
        <a:ext cx="3963464" cy="1880027"/>
      </dsp:txXfrm>
    </dsp:sp>
    <dsp:sp modelId="{3461FFF6-8C12-407A-99D3-CB61A4DD4702}">
      <dsp:nvSpPr>
        <dsp:cNvPr id="0" name=""/>
        <dsp:cNvSpPr/>
      </dsp:nvSpPr>
      <dsp:spPr>
        <a:xfrm>
          <a:off x="3884226" y="4440506"/>
          <a:ext cx="4166874" cy="2083437"/>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Multinomial</a:t>
          </a:r>
          <a:r>
            <a:rPr lang="en-US" sz="1500" b="0" i="0" kern="1200" dirty="0"/>
            <a:t>: The Multinomial Naïve Bayes classifier is used when the data is multinomial distributed. It is primarily used for document classification problems, it means a particular document belongs to which category such as Sports, Politics, education, etc.</a:t>
          </a:r>
          <a:br>
            <a:rPr lang="en-US" sz="1500" b="0" i="0" kern="1200" dirty="0"/>
          </a:br>
          <a:r>
            <a:rPr lang="en-US" sz="1500" b="0" i="0" kern="1200" dirty="0"/>
            <a:t>The classifier uses the frequency of words for the predictors.</a:t>
          </a:r>
          <a:endParaRPr lang="en-IN" sz="1500" kern="1200" dirty="0"/>
        </a:p>
      </dsp:txBody>
      <dsp:txXfrm>
        <a:off x="3985931" y="4542211"/>
        <a:ext cx="3963464" cy="1880027"/>
      </dsp:txXfrm>
    </dsp:sp>
    <dsp:sp modelId="{ACF8E5C4-A58D-4F62-B38E-0F9663224DA8}">
      <dsp:nvSpPr>
        <dsp:cNvPr id="0" name=""/>
        <dsp:cNvSpPr/>
      </dsp:nvSpPr>
      <dsp:spPr>
        <a:xfrm>
          <a:off x="1664965" y="2221245"/>
          <a:ext cx="4166874" cy="2083437"/>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Bernoulli</a:t>
          </a:r>
          <a:r>
            <a:rPr lang="en-US" sz="1500" b="0" i="0" kern="1200" dirty="0"/>
            <a:t>: The Bernoulli classifier works similar to the Multinomial classifier, but the predictor variables are the independent Booleans variables. Such as if a particular word is present or not in a document. This model is also famous for document classification tasks.</a:t>
          </a:r>
          <a:endParaRPr lang="en-IN" sz="1500" kern="1200" dirty="0"/>
        </a:p>
      </dsp:txBody>
      <dsp:txXfrm>
        <a:off x="1766670" y="2322950"/>
        <a:ext cx="3963464" cy="188002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4A2BA-D14B-4FFF-A6F2-D91489338695}">
      <dsp:nvSpPr>
        <dsp:cNvPr id="0" name=""/>
        <dsp:cNvSpPr/>
      </dsp:nvSpPr>
      <dsp:spPr>
        <a:xfrm>
          <a:off x="833556" y="41144"/>
          <a:ext cx="3893081" cy="207716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above output shows the result for prediction vector </a:t>
          </a:r>
          <a:r>
            <a:rPr lang="en-US" sz="1900" b="1" i="0" kern="1200"/>
            <a:t>y_pred</a:t>
          </a:r>
          <a:r>
            <a:rPr lang="en-US" sz="1900" b="0" i="0" kern="1200"/>
            <a:t> and real vector y_test. We can see that some predications are different from the real values, which are the incorrect predictions.</a:t>
          </a:r>
          <a:endParaRPr lang="en-IN" sz="1900" kern="1200"/>
        </a:p>
      </dsp:txBody>
      <dsp:txXfrm>
        <a:off x="934955" y="142543"/>
        <a:ext cx="3690283" cy="18743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AF0D6-0470-40ED-8CCD-732FB8886AF4}">
      <dsp:nvSpPr>
        <dsp:cNvPr id="0" name=""/>
        <dsp:cNvSpPr/>
      </dsp:nvSpPr>
      <dsp:spPr>
        <a:xfrm>
          <a:off x="4837503" y="1651699"/>
          <a:ext cx="2115939" cy="21161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9FDDFD9-D795-4E5D-A183-E2CA01C1CFCC}">
      <dsp:nvSpPr>
        <dsp:cNvPr id="0" name=""/>
        <dsp:cNvSpPr/>
      </dsp:nvSpPr>
      <dsp:spPr>
        <a:xfrm>
          <a:off x="4683216" y="0"/>
          <a:ext cx="2424514" cy="12974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1" i="0" kern="1200"/>
            <a:t>Steps Involved in Supervised Learning:</a:t>
          </a:r>
          <a:endParaRPr lang="en-IN" sz="1500" kern="1200"/>
        </a:p>
      </dsp:txBody>
      <dsp:txXfrm>
        <a:off x="4683216" y="0"/>
        <a:ext cx="2424514" cy="1297485"/>
      </dsp:txXfrm>
    </dsp:sp>
    <dsp:sp modelId="{4C4CF096-2825-4841-80B2-8911CA0380DD}">
      <dsp:nvSpPr>
        <dsp:cNvPr id="0" name=""/>
        <dsp:cNvSpPr/>
      </dsp:nvSpPr>
      <dsp:spPr>
        <a:xfrm>
          <a:off x="5458179" y="1950120"/>
          <a:ext cx="2115939" cy="21161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F3409A1-BED7-498E-BE14-78A0382B3299}">
      <dsp:nvSpPr>
        <dsp:cNvPr id="0" name=""/>
        <dsp:cNvSpPr/>
      </dsp:nvSpPr>
      <dsp:spPr>
        <a:xfrm>
          <a:off x="7835084" y="1232611"/>
          <a:ext cx="2292267" cy="142723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0" i="0" kern="1200"/>
            <a:t>First Determine the type of training dataset</a:t>
          </a:r>
          <a:endParaRPr lang="en-IN" sz="1500" kern="1200"/>
        </a:p>
      </dsp:txBody>
      <dsp:txXfrm>
        <a:off x="7835084" y="1232611"/>
        <a:ext cx="2292267" cy="1427234"/>
      </dsp:txXfrm>
    </dsp:sp>
    <dsp:sp modelId="{DFE629A4-793C-40F9-86E7-BA0A0F9B24CB}">
      <dsp:nvSpPr>
        <dsp:cNvPr id="0" name=""/>
        <dsp:cNvSpPr/>
      </dsp:nvSpPr>
      <dsp:spPr>
        <a:xfrm>
          <a:off x="5610703" y="2621569"/>
          <a:ext cx="2115939" cy="21161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CFA8F0C-DBEF-4D71-8FD0-BECFADCA7DF8}">
      <dsp:nvSpPr>
        <dsp:cNvPr id="0" name=""/>
        <dsp:cNvSpPr/>
      </dsp:nvSpPr>
      <dsp:spPr>
        <a:xfrm>
          <a:off x="8055495" y="3049091"/>
          <a:ext cx="2248185" cy="152454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t>Collect/Gather the labelled training data.</a:t>
          </a:r>
          <a:endParaRPr lang="en-IN" sz="1500" kern="1200" dirty="0"/>
        </a:p>
      </dsp:txBody>
      <dsp:txXfrm>
        <a:off x="8055495" y="3049091"/>
        <a:ext cx="2248185" cy="1524545"/>
      </dsp:txXfrm>
    </dsp:sp>
    <dsp:sp modelId="{18DDFD44-1E96-4050-901F-CA62425C6E17}">
      <dsp:nvSpPr>
        <dsp:cNvPr id="0" name=""/>
        <dsp:cNvSpPr/>
      </dsp:nvSpPr>
      <dsp:spPr>
        <a:xfrm>
          <a:off x="5181343" y="3160026"/>
          <a:ext cx="2115939" cy="21161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436EBE5-CB4F-4BF0-8A0F-D249B217CB19}">
      <dsp:nvSpPr>
        <dsp:cNvPr id="0" name=""/>
        <dsp:cNvSpPr/>
      </dsp:nvSpPr>
      <dsp:spPr>
        <a:xfrm>
          <a:off x="7085689" y="5092630"/>
          <a:ext cx="2424514" cy="13947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t>Split the training dataset into training </a:t>
          </a:r>
          <a:r>
            <a:rPr lang="en-US" sz="1500" b="1" i="0" kern="1200" dirty="0"/>
            <a:t>dataset, test dataset, and validation dataset</a:t>
          </a:r>
          <a:r>
            <a:rPr lang="en-US" sz="1500" b="0" i="0" kern="1200" dirty="0"/>
            <a:t>.</a:t>
          </a:r>
          <a:endParaRPr lang="en-IN" sz="1500" kern="1200" dirty="0"/>
        </a:p>
      </dsp:txBody>
      <dsp:txXfrm>
        <a:off x="7085689" y="5092630"/>
        <a:ext cx="2424514" cy="1394797"/>
      </dsp:txXfrm>
    </dsp:sp>
    <dsp:sp modelId="{E78AFB8F-B95F-4C45-99C0-7C7BFEC9F932}">
      <dsp:nvSpPr>
        <dsp:cNvPr id="0" name=""/>
        <dsp:cNvSpPr/>
      </dsp:nvSpPr>
      <dsp:spPr>
        <a:xfrm>
          <a:off x="4493663" y="3160026"/>
          <a:ext cx="2115939" cy="21161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04AEBBE-8C8B-4B8D-9027-DDF1A9C7B90C}">
      <dsp:nvSpPr>
        <dsp:cNvPr id="0" name=""/>
        <dsp:cNvSpPr/>
      </dsp:nvSpPr>
      <dsp:spPr>
        <a:xfrm>
          <a:off x="2280743" y="5092630"/>
          <a:ext cx="2424514" cy="13947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b="0" i="0" kern="1200" dirty="0"/>
            <a:t>Determine the input features of the training dataset, which should have enough knowledge so that the model can accurately predict the output.</a:t>
          </a:r>
          <a:endParaRPr lang="en-IN" sz="1500" kern="1200" dirty="0"/>
        </a:p>
      </dsp:txBody>
      <dsp:txXfrm>
        <a:off x="2280743" y="5092630"/>
        <a:ext cx="2424514" cy="1394797"/>
      </dsp:txXfrm>
    </dsp:sp>
    <dsp:sp modelId="{EB41DF25-E5D6-4183-8B35-73EB53A38187}">
      <dsp:nvSpPr>
        <dsp:cNvPr id="0" name=""/>
        <dsp:cNvSpPr/>
      </dsp:nvSpPr>
      <dsp:spPr>
        <a:xfrm>
          <a:off x="4064304" y="2621569"/>
          <a:ext cx="2115939" cy="21161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DDB5761-5A4C-4C00-B5DD-A22B11C1E2A7}">
      <dsp:nvSpPr>
        <dsp:cNvPr id="0" name=""/>
        <dsp:cNvSpPr/>
      </dsp:nvSpPr>
      <dsp:spPr>
        <a:xfrm>
          <a:off x="1487266" y="3049091"/>
          <a:ext cx="2248185" cy="152454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0" i="0" kern="1200" dirty="0"/>
            <a:t>Determine the suitable algorithm for the model, such as support vector machine, decision tree, etc.</a:t>
          </a:r>
          <a:endParaRPr lang="en-IN" sz="1400" kern="1200" dirty="0"/>
        </a:p>
      </dsp:txBody>
      <dsp:txXfrm>
        <a:off x="1487266" y="3049091"/>
        <a:ext cx="2248185" cy="1524545"/>
      </dsp:txXfrm>
    </dsp:sp>
    <dsp:sp modelId="{8E9FF61B-8CE1-4D65-B248-3F5773A3092C}">
      <dsp:nvSpPr>
        <dsp:cNvPr id="0" name=""/>
        <dsp:cNvSpPr/>
      </dsp:nvSpPr>
      <dsp:spPr>
        <a:xfrm>
          <a:off x="4309569" y="1984911"/>
          <a:ext cx="2115939" cy="211619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F78D044-3C23-440C-A7EE-41E6674C7C19}">
      <dsp:nvSpPr>
        <dsp:cNvPr id="0" name=""/>
        <dsp:cNvSpPr/>
      </dsp:nvSpPr>
      <dsp:spPr>
        <a:xfrm>
          <a:off x="1663594" y="1232611"/>
          <a:ext cx="2292267" cy="142723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dirty="0"/>
            <a:t>Execute the algorithm on the training dataset. Sometimes we need validation sets as the control parameters, which are the subset of training datasets.</a:t>
          </a:r>
          <a:endParaRPr lang="en-IN" sz="1500" kern="1200" dirty="0"/>
        </a:p>
      </dsp:txBody>
      <dsp:txXfrm>
        <a:off x="1663594" y="1232611"/>
        <a:ext cx="2292267" cy="142723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F488D-A0F3-4326-A68A-E7D009346BE8}">
      <dsp:nvSpPr>
        <dsp:cNvPr id="0" name=""/>
        <dsp:cNvSpPr/>
      </dsp:nvSpPr>
      <dsp:spPr>
        <a:xfrm>
          <a:off x="0" y="0"/>
          <a:ext cx="5305926" cy="14987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As we can see in the above confusion matrix output, there are 7+3= 10 incorrect predictions, and 65+25=90 correct predictions.</a:t>
          </a:r>
          <a:endParaRPr lang="en-IN" sz="2100" kern="1200"/>
        </a:p>
      </dsp:txBody>
      <dsp:txXfrm>
        <a:off x="73164" y="73164"/>
        <a:ext cx="5159598" cy="135244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05AE4-9723-4D21-B6BD-672226F00211}">
      <dsp:nvSpPr>
        <dsp:cNvPr id="0" name=""/>
        <dsp:cNvSpPr/>
      </dsp:nvSpPr>
      <dsp:spPr>
        <a:xfrm>
          <a:off x="0" y="132019"/>
          <a:ext cx="4478153" cy="121328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 the above output we can see that the Naïve Bayes classifier has segregated the data points with the fine boundary. It is Gaussian curve as we have used </a:t>
          </a:r>
          <a:r>
            <a:rPr lang="en-US" sz="1700" b="1" i="0" kern="1200"/>
            <a:t>GaussianNB</a:t>
          </a:r>
          <a:r>
            <a:rPr lang="en-US" sz="1700" b="0" i="0" kern="1200"/>
            <a:t> classifier in our code.</a:t>
          </a:r>
          <a:endParaRPr lang="en-IN" sz="1700" kern="1200"/>
        </a:p>
      </dsp:txBody>
      <dsp:txXfrm>
        <a:off x="59228" y="191247"/>
        <a:ext cx="4359697" cy="109483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C57E1-3398-450E-A257-0FBE0DF8C738}">
      <dsp:nvSpPr>
        <dsp:cNvPr id="0" name=""/>
        <dsp:cNvSpPr/>
      </dsp:nvSpPr>
      <dsp:spPr>
        <a:xfrm>
          <a:off x="433009" y="0"/>
          <a:ext cx="4264753" cy="30246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The above output is final output for test set data. As we can see the classifier has created a Gaussian curve to divide the "purchased" and "not purchased" variables. There are some wrong predictions which we have calculated in Confusion matrix. But still it is pretty good classifier.</a:t>
          </a:r>
          <a:endParaRPr lang="en-IN" sz="2000" kern="1200" dirty="0"/>
        </a:p>
      </dsp:txBody>
      <dsp:txXfrm>
        <a:off x="580661" y="147652"/>
        <a:ext cx="3969449" cy="272935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91655-02BE-49A6-B1A5-D05B3447C8B6}">
      <dsp:nvSpPr>
        <dsp:cNvPr id="0" name=""/>
        <dsp:cNvSpPr/>
      </dsp:nvSpPr>
      <dsp:spPr>
        <a:xfrm>
          <a:off x="0" y="2733"/>
          <a:ext cx="6097604" cy="1471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 the above output image, we can see the confusion matrix, which has </a:t>
          </a:r>
          <a:r>
            <a:rPr lang="en-US" sz="1700" b="1" i="0" kern="1200"/>
            <a:t>6+3= 9 incorrect predictions</a:t>
          </a:r>
          <a:r>
            <a:rPr lang="en-US" sz="1700" b="0" i="0" kern="1200"/>
            <a:t> and</a:t>
          </a:r>
          <a:r>
            <a:rPr lang="en-US" sz="1700" b="1" i="0" kern="1200"/>
            <a:t>62+29=91 correct predictions. Therefore, we can say that compared to other classification models, the Decision Tree classifier made a good prediction.</a:t>
          </a:r>
          <a:endParaRPr lang="en-IN" sz="1700" kern="1200"/>
        </a:p>
      </dsp:txBody>
      <dsp:txXfrm>
        <a:off x="71850" y="74583"/>
        <a:ext cx="5953904" cy="132816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ABE7E-690A-46E4-A94F-E1285B14D598}">
      <dsp:nvSpPr>
        <dsp:cNvPr id="0" name=""/>
        <dsp:cNvSpPr/>
      </dsp:nvSpPr>
      <dsp:spPr>
        <a:xfrm>
          <a:off x="0" y="30712"/>
          <a:ext cx="6097604" cy="8248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output is completely different from the rest classification models. It has both vertical and horizontal lines that are splitting the dataset according to the age and estimated salary variable.</a:t>
          </a:r>
          <a:endParaRPr lang="en-IN" sz="1500" kern="1200" dirty="0"/>
        </a:p>
      </dsp:txBody>
      <dsp:txXfrm>
        <a:off x="40266" y="70978"/>
        <a:ext cx="6017072" cy="744318"/>
      </dsp:txXfrm>
    </dsp:sp>
    <dsp:sp modelId="{34331811-0918-4B87-A100-501414AC367E}">
      <dsp:nvSpPr>
        <dsp:cNvPr id="0" name=""/>
        <dsp:cNvSpPr/>
      </dsp:nvSpPr>
      <dsp:spPr>
        <a:xfrm>
          <a:off x="0" y="898762"/>
          <a:ext cx="6097604" cy="8248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As we can see, the tree is trying to capture each dataset, which is the case of overfitting.</a:t>
          </a:r>
          <a:endParaRPr lang="en-IN" sz="1500" kern="1200"/>
        </a:p>
      </dsp:txBody>
      <dsp:txXfrm>
        <a:off x="40266" y="939028"/>
        <a:ext cx="6017072" cy="74431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60E5D-BCF5-4CD7-AD44-A84ABFC3ACF8}">
      <dsp:nvSpPr>
        <dsp:cNvPr id="0" name=""/>
        <dsp:cNvSpPr/>
      </dsp:nvSpPr>
      <dsp:spPr>
        <a:xfrm>
          <a:off x="712248" y="23251"/>
          <a:ext cx="5132686" cy="1684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As we can see in the image that there are some green data points within the purple region and vice versa. So, these are the incorrect predictions which we have discussed in the confusion matrix.</a:t>
          </a:r>
          <a:endParaRPr lang="en-IN" sz="1900" kern="1200" dirty="0"/>
        </a:p>
      </dsp:txBody>
      <dsp:txXfrm>
        <a:off x="794467" y="105470"/>
        <a:ext cx="4968248" cy="151983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F689F-4384-4729-9728-179DC9959A8A}">
      <dsp:nvSpPr>
        <dsp:cNvPr id="0" name=""/>
        <dsp:cNvSpPr/>
      </dsp:nvSpPr>
      <dsp:spPr>
        <a:xfrm>
          <a:off x="0" y="21744"/>
          <a:ext cx="4449278" cy="879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By checking the prediction vector and test set real vector, we can determine the incorrect predictions done by the classifier.</a:t>
          </a:r>
          <a:endParaRPr lang="en-IN" sz="1600" kern="1200" dirty="0"/>
        </a:p>
      </dsp:txBody>
      <dsp:txXfrm>
        <a:off x="42950" y="64694"/>
        <a:ext cx="4363378" cy="7939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704A4-1CC6-49DB-AC10-B3B128683E22}">
      <dsp:nvSpPr>
        <dsp:cNvPr id="0" name=""/>
        <dsp:cNvSpPr/>
      </dsp:nvSpPr>
      <dsp:spPr>
        <a:xfrm>
          <a:off x="0" y="4925"/>
          <a:ext cx="6097604" cy="636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As we can see in the matrix, there are </a:t>
          </a:r>
          <a:r>
            <a:rPr lang="en-US" sz="1600" b="1" i="0" kern="1200"/>
            <a:t>4+4= 8 incorrect predictions</a:t>
          </a:r>
          <a:r>
            <a:rPr lang="en-US" sz="1600" b="0" i="0" kern="1200"/>
            <a:t> and </a:t>
          </a:r>
          <a:r>
            <a:rPr lang="en-US" sz="1600" b="1" i="0" kern="1200"/>
            <a:t>64+28= 92 correct predictions.</a:t>
          </a:r>
          <a:endParaRPr lang="en-IN" sz="1600" kern="1200"/>
        </a:p>
      </dsp:txBody>
      <dsp:txXfrm>
        <a:off x="31070" y="35995"/>
        <a:ext cx="6035464" cy="5743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62A79-1187-43EF-A2AE-6A2EF69E7121}">
      <dsp:nvSpPr>
        <dsp:cNvPr id="0" name=""/>
        <dsp:cNvSpPr/>
      </dsp:nvSpPr>
      <dsp:spPr>
        <a:xfrm>
          <a:off x="0" y="37399"/>
          <a:ext cx="5380522" cy="3341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The image is the visualization result for the Random Forest classifier working with the training set result. It is very much similar to the Decision tree classifier. Each data point corresponds to each user of the user_data, and the purple and green regions are the prediction regions. The purple region is classified for the users who did not purchase the SUV car, and the green region is for the users who purchased the SUV. So, in the Random Forest classifier, we have taken 10 trees that have predicted Yes or NO for the Purchased variable. The classifier took the majority of the predictions and provided the result.</a:t>
          </a:r>
          <a:endParaRPr lang="en-IN" sz="1700" kern="1200"/>
        </a:p>
      </dsp:txBody>
      <dsp:txXfrm>
        <a:off x="163120" y="200519"/>
        <a:ext cx="5054282" cy="301528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3734C-5BC3-4EB4-8C4D-D90E49E0B050}">
      <dsp:nvSpPr>
        <dsp:cNvPr id="0" name=""/>
        <dsp:cNvSpPr/>
      </dsp:nvSpPr>
      <dsp:spPr>
        <a:xfrm>
          <a:off x="0" y="132019"/>
          <a:ext cx="6102416" cy="121328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The image is the visualization result for the test set. We can check that there is a minimum number of incorrect predictions (8) without the Overfitting issue. We will get different results by changing the number of trees in the classifier.</a:t>
          </a:r>
          <a:endParaRPr lang="en-IN" sz="1700" kern="1200"/>
        </a:p>
      </dsp:txBody>
      <dsp:txXfrm>
        <a:off x="59228" y="191247"/>
        <a:ext cx="5983960" cy="10948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55A31-2C1A-43B9-9092-332125CE3712}">
      <dsp:nvSpPr>
        <dsp:cNvPr id="0" name=""/>
        <dsp:cNvSpPr/>
      </dsp:nvSpPr>
      <dsp:spPr>
        <a:xfrm>
          <a:off x="3800824" y="0"/>
          <a:ext cx="4275927" cy="269507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IN" sz="4300" b="1" kern="1200"/>
            <a:t>SUPERVISED - CLASSIFICATION</a:t>
          </a:r>
          <a:endParaRPr lang="en-IN" sz="4300" kern="1200"/>
        </a:p>
      </dsp:txBody>
      <dsp:txXfrm>
        <a:off x="3932387" y="131563"/>
        <a:ext cx="4012801" cy="243194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75615-CC9D-4593-BD5C-3CED60BFAF86}">
      <dsp:nvSpPr>
        <dsp:cNvPr id="0" name=""/>
        <dsp:cNvSpPr/>
      </dsp:nvSpPr>
      <dsp:spPr>
        <a:xfrm>
          <a:off x="0" y="2733"/>
          <a:ext cx="6097604" cy="14718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AUC calculates the performance across all the thresholds and provides an aggregate measure. The value of AUC ranges from 0 to 1. It means a model with 100% wrong prediction will have an AUC of 0.0, whereas models with 100% correct predictions will have an AUC of 1.0.</a:t>
          </a:r>
          <a:endParaRPr lang="en-IN" sz="1700" kern="1200"/>
        </a:p>
      </dsp:txBody>
      <dsp:txXfrm>
        <a:off x="71850" y="74583"/>
        <a:ext cx="5953904" cy="132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7E478-4C74-40F0-B1D5-F23E887E7726}">
      <dsp:nvSpPr>
        <dsp:cNvPr id="0" name=""/>
        <dsp:cNvSpPr/>
      </dsp:nvSpPr>
      <dsp:spPr>
        <a:xfrm>
          <a:off x="0" y="-12845"/>
          <a:ext cx="4903357" cy="495473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E8FAC9-2207-454C-BAF4-3E284EA95A3D}">
      <dsp:nvSpPr>
        <dsp:cNvPr id="0" name=""/>
        <dsp:cNvSpPr/>
      </dsp:nvSpPr>
      <dsp:spPr>
        <a:xfrm>
          <a:off x="2428838" y="12845"/>
          <a:ext cx="9515709" cy="495473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b="1" i="0" kern="1200" dirty="0"/>
            <a:t>Logistic Regression in Machine Learning:</a:t>
          </a:r>
          <a:endParaRPr lang="en-IN" sz="6400" kern="1200" dirty="0"/>
        </a:p>
      </dsp:txBody>
      <dsp:txXfrm>
        <a:off x="2428838" y="12845"/>
        <a:ext cx="4757854" cy="4954737"/>
      </dsp:txXfrm>
    </dsp:sp>
    <dsp:sp modelId="{C704E287-CBCE-491B-9A5F-F02564BA90EB}">
      <dsp:nvSpPr>
        <dsp:cNvPr id="0" name=""/>
        <dsp:cNvSpPr/>
      </dsp:nvSpPr>
      <dsp:spPr>
        <a:xfrm>
          <a:off x="7235223" y="12845"/>
          <a:ext cx="4757854" cy="495473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lang="en-US" sz="1200" b="0" i="0" kern="1200" dirty="0"/>
            <a:t>Logistic regression is one of the most popular Machine Learning algorithms, which comes under the Supervised Learning technique. It is used for predicting the categorical dependent variable using a given set of independent variables.</a:t>
          </a:r>
          <a:endParaRPr lang="en-IN" sz="1200" kern="1200" dirty="0"/>
        </a:p>
        <a:p>
          <a:pPr marL="114300" lvl="1" indent="-114300" algn="l" defTabSz="533400">
            <a:lnSpc>
              <a:spcPct val="90000"/>
            </a:lnSpc>
            <a:spcBef>
              <a:spcPct val="0"/>
            </a:spcBef>
            <a:spcAft>
              <a:spcPct val="15000"/>
            </a:spcAft>
            <a:buChar char="•"/>
          </a:pPr>
          <a:r>
            <a:rPr lang="en-US" sz="1200" b="0" i="0" kern="1200" dirty="0"/>
            <a:t>Logistic regression predicts the output of a categorical dependent variable. Therefore the outcome must be a categorical or discrete value. It can be either Yes or No, 0 or 1, true or False, etc. but instead of giving the exact value as 0 and 1, </a:t>
          </a:r>
          <a:r>
            <a:rPr lang="en-US" sz="1200" b="1" i="0" kern="1200" dirty="0"/>
            <a:t>it gives the probabilistic values which lie between 0 and 1</a:t>
          </a:r>
          <a:r>
            <a:rPr lang="en-US" sz="1200" b="0" i="0" kern="1200" dirty="0"/>
            <a:t>.</a:t>
          </a:r>
          <a:endParaRPr lang="en-IN" sz="1200" kern="1200" dirty="0"/>
        </a:p>
        <a:p>
          <a:pPr marL="114300" lvl="1" indent="-114300" algn="l" defTabSz="533400">
            <a:lnSpc>
              <a:spcPct val="90000"/>
            </a:lnSpc>
            <a:spcBef>
              <a:spcPct val="0"/>
            </a:spcBef>
            <a:spcAft>
              <a:spcPct val="15000"/>
            </a:spcAft>
            <a:buChar char="•"/>
          </a:pPr>
          <a:r>
            <a:rPr lang="en-US" sz="1200" b="0" i="0" kern="1200" dirty="0"/>
            <a:t>Logistic Regression is much similar to the Linear Regression except that how they are used. Linear Regression is used for solving Regression problems, whereas </a:t>
          </a:r>
          <a:r>
            <a:rPr lang="en-US" sz="1200" b="1" i="0" kern="1200" dirty="0"/>
            <a:t>Logistic regression is used for solving the classification problems</a:t>
          </a:r>
          <a:r>
            <a:rPr lang="en-US" sz="1200" b="0" i="0" kern="1200" dirty="0"/>
            <a:t>.</a:t>
          </a:r>
          <a:endParaRPr lang="en-IN" sz="1200" kern="1200" dirty="0"/>
        </a:p>
        <a:p>
          <a:pPr marL="114300" lvl="1" indent="-114300" algn="l" defTabSz="533400">
            <a:lnSpc>
              <a:spcPct val="90000"/>
            </a:lnSpc>
            <a:spcBef>
              <a:spcPct val="0"/>
            </a:spcBef>
            <a:spcAft>
              <a:spcPct val="15000"/>
            </a:spcAft>
            <a:buChar char="•"/>
          </a:pPr>
          <a:r>
            <a:rPr lang="en-US" sz="1200" b="0" i="0" kern="1200" dirty="0"/>
            <a:t>In Logistic regression, instead of fitting a regression line, we fit an "S" shaped logistic function, which predicts two maximum values (0 or 1).</a:t>
          </a:r>
          <a:endParaRPr lang="en-IN" sz="1200" kern="1200" dirty="0"/>
        </a:p>
        <a:p>
          <a:pPr marL="114300" lvl="1" indent="-114300" algn="l" defTabSz="533400">
            <a:lnSpc>
              <a:spcPct val="90000"/>
            </a:lnSpc>
            <a:spcBef>
              <a:spcPct val="0"/>
            </a:spcBef>
            <a:spcAft>
              <a:spcPct val="15000"/>
            </a:spcAft>
            <a:buChar char="•"/>
          </a:pPr>
          <a:r>
            <a:rPr lang="en-US" sz="1200" b="0" i="0" kern="1200" dirty="0"/>
            <a:t>The curve from the logistic function indicates the likelihood of something such as whether the cells are cancerous or not, a mouse is obese or not based on its weight, etc.</a:t>
          </a:r>
          <a:endParaRPr lang="en-IN" sz="1200" kern="1200" dirty="0"/>
        </a:p>
        <a:p>
          <a:pPr marL="114300" lvl="1" indent="-114300" algn="l" defTabSz="533400">
            <a:lnSpc>
              <a:spcPct val="90000"/>
            </a:lnSpc>
            <a:spcBef>
              <a:spcPct val="0"/>
            </a:spcBef>
            <a:spcAft>
              <a:spcPct val="15000"/>
            </a:spcAft>
            <a:buChar char="•"/>
          </a:pPr>
          <a:r>
            <a:rPr lang="en-US" sz="1200" b="0" i="0" kern="1200" dirty="0"/>
            <a:t>Logistic Regression is a significant machine learning algorithm because it has the ability to provide probabilities and classify new data using continuous and discrete datasets.</a:t>
          </a:r>
          <a:endParaRPr lang="en-IN" sz="1200" kern="1200" dirty="0"/>
        </a:p>
        <a:p>
          <a:pPr marL="114300" lvl="1" indent="-114300" algn="l" defTabSz="533400">
            <a:lnSpc>
              <a:spcPct val="90000"/>
            </a:lnSpc>
            <a:spcBef>
              <a:spcPct val="0"/>
            </a:spcBef>
            <a:spcAft>
              <a:spcPct val="15000"/>
            </a:spcAft>
            <a:buChar char="•"/>
          </a:pPr>
          <a:r>
            <a:rPr lang="en-US" sz="1200" b="0" i="0" kern="1200" dirty="0"/>
            <a:t>Logistic Regression can be used to classify the observations using different types of data and can easily determine the most effective variables used for the classification. The below image is showing the logistic function:</a:t>
          </a:r>
          <a:endParaRPr lang="en-IN" sz="1200" kern="1200" dirty="0"/>
        </a:p>
      </dsp:txBody>
      <dsp:txXfrm>
        <a:off x="7235223" y="12845"/>
        <a:ext cx="4757854" cy="49547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F7A2B-7CCD-4BF8-B18A-E74AF1EAF7D0}">
      <dsp:nvSpPr>
        <dsp:cNvPr id="0" name=""/>
        <dsp:cNvSpPr/>
      </dsp:nvSpPr>
      <dsp:spPr>
        <a:xfrm>
          <a:off x="5953433" y="2469522"/>
          <a:ext cx="4194356" cy="737498"/>
        </a:xfrm>
        <a:custGeom>
          <a:avLst/>
          <a:gdLst/>
          <a:ahLst/>
          <a:cxnLst/>
          <a:rect l="0" t="0" r="0" b="0"/>
          <a:pathLst>
            <a:path>
              <a:moveTo>
                <a:pt x="0" y="0"/>
              </a:moveTo>
              <a:lnTo>
                <a:pt x="0" y="379555"/>
              </a:lnTo>
              <a:lnTo>
                <a:pt x="4194356" y="379555"/>
              </a:lnTo>
              <a:lnTo>
                <a:pt x="4194356" y="7374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BBC9D-0667-4829-B3A6-8B8C469265A6}">
      <dsp:nvSpPr>
        <dsp:cNvPr id="0" name=""/>
        <dsp:cNvSpPr/>
      </dsp:nvSpPr>
      <dsp:spPr>
        <a:xfrm>
          <a:off x="5883441" y="2469522"/>
          <a:ext cx="91440" cy="737498"/>
        </a:xfrm>
        <a:custGeom>
          <a:avLst/>
          <a:gdLst/>
          <a:ahLst/>
          <a:cxnLst/>
          <a:rect l="0" t="0" r="0" b="0"/>
          <a:pathLst>
            <a:path>
              <a:moveTo>
                <a:pt x="69991" y="0"/>
              </a:moveTo>
              <a:lnTo>
                <a:pt x="69991" y="379555"/>
              </a:lnTo>
              <a:lnTo>
                <a:pt x="45720" y="379555"/>
              </a:lnTo>
              <a:lnTo>
                <a:pt x="45720" y="7374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1C23FB-7A9D-458E-A746-8D030293EECA}">
      <dsp:nvSpPr>
        <dsp:cNvPr id="0" name=""/>
        <dsp:cNvSpPr/>
      </dsp:nvSpPr>
      <dsp:spPr>
        <a:xfrm>
          <a:off x="1710533" y="2469522"/>
          <a:ext cx="4242900" cy="737498"/>
        </a:xfrm>
        <a:custGeom>
          <a:avLst/>
          <a:gdLst/>
          <a:ahLst/>
          <a:cxnLst/>
          <a:rect l="0" t="0" r="0" b="0"/>
          <a:pathLst>
            <a:path>
              <a:moveTo>
                <a:pt x="4242900" y="0"/>
              </a:moveTo>
              <a:lnTo>
                <a:pt x="4242900" y="379555"/>
              </a:lnTo>
              <a:lnTo>
                <a:pt x="0" y="379555"/>
              </a:lnTo>
              <a:lnTo>
                <a:pt x="0" y="737498"/>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D8E92D-65ED-46B8-83B9-A73285B8E4DA}">
      <dsp:nvSpPr>
        <dsp:cNvPr id="0" name=""/>
        <dsp:cNvSpPr/>
      </dsp:nvSpPr>
      <dsp:spPr>
        <a:xfrm>
          <a:off x="4248944" y="765032"/>
          <a:ext cx="3408978" cy="17044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b="1" i="0" kern="1200"/>
            <a:t>Type of Logistic Regression:</a:t>
          </a:r>
          <a:endParaRPr lang="en-IN" sz="2100" kern="1200"/>
        </a:p>
      </dsp:txBody>
      <dsp:txXfrm>
        <a:off x="4248944" y="765032"/>
        <a:ext cx="3408978" cy="1704489"/>
      </dsp:txXfrm>
    </dsp:sp>
    <dsp:sp modelId="{1738F648-7D98-49A5-90E8-371C39207EBF}">
      <dsp:nvSpPr>
        <dsp:cNvPr id="0" name=""/>
        <dsp:cNvSpPr/>
      </dsp:nvSpPr>
      <dsp:spPr>
        <a:xfrm>
          <a:off x="6044" y="3207020"/>
          <a:ext cx="3408978" cy="17044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l" defTabSz="933450">
            <a:lnSpc>
              <a:spcPct val="90000"/>
            </a:lnSpc>
            <a:spcBef>
              <a:spcPct val="0"/>
            </a:spcBef>
            <a:spcAft>
              <a:spcPct val="35000"/>
            </a:spcAft>
            <a:buNone/>
          </a:pPr>
          <a:r>
            <a:rPr lang="en-US" sz="2100" b="1" i="0" kern="1200" dirty="0"/>
            <a:t>Binomial:</a:t>
          </a:r>
          <a:r>
            <a:rPr lang="en-US" sz="2100" b="0" i="0" kern="1200" dirty="0"/>
            <a:t> In binomial Logistic regression, there can be only two possible types of the dependent variables, such as 0 or 1, Pass or Fail, etc.</a:t>
          </a:r>
          <a:endParaRPr lang="en-IN" sz="2100" kern="1200" dirty="0"/>
        </a:p>
      </dsp:txBody>
      <dsp:txXfrm>
        <a:off x="6044" y="3207020"/>
        <a:ext cx="3408978" cy="1704489"/>
      </dsp:txXfrm>
    </dsp:sp>
    <dsp:sp modelId="{9E53DD22-441C-41ED-8E77-00CA2240A5D7}">
      <dsp:nvSpPr>
        <dsp:cNvPr id="0" name=""/>
        <dsp:cNvSpPr/>
      </dsp:nvSpPr>
      <dsp:spPr>
        <a:xfrm>
          <a:off x="4130908" y="3207020"/>
          <a:ext cx="3596506" cy="17044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l" defTabSz="933450">
            <a:lnSpc>
              <a:spcPct val="90000"/>
            </a:lnSpc>
            <a:spcBef>
              <a:spcPct val="0"/>
            </a:spcBef>
            <a:spcAft>
              <a:spcPct val="35000"/>
            </a:spcAft>
            <a:buNone/>
          </a:pPr>
          <a:r>
            <a:rPr lang="en-US" sz="2100" b="1" i="0" kern="1200" dirty="0"/>
            <a:t>Multinomial:</a:t>
          </a:r>
          <a:r>
            <a:rPr lang="en-US" sz="2100" b="0" i="0" kern="1200" dirty="0"/>
            <a:t> In multinomial Logistic regression, there can be 3 or more possible unordered types of the dependent variable, such as "cat", "dogs", or "sheep“</a:t>
          </a:r>
          <a:endParaRPr lang="en-IN" sz="2100" kern="1200" dirty="0"/>
        </a:p>
      </dsp:txBody>
      <dsp:txXfrm>
        <a:off x="4130908" y="3207020"/>
        <a:ext cx="3596506" cy="1704489"/>
      </dsp:txXfrm>
    </dsp:sp>
    <dsp:sp modelId="{DE35BE3A-4195-4F97-B4A8-DA7A66020B98}">
      <dsp:nvSpPr>
        <dsp:cNvPr id="0" name=""/>
        <dsp:cNvSpPr/>
      </dsp:nvSpPr>
      <dsp:spPr>
        <a:xfrm>
          <a:off x="8443300" y="3207020"/>
          <a:ext cx="3408978" cy="170448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l" defTabSz="933450">
            <a:lnSpc>
              <a:spcPct val="90000"/>
            </a:lnSpc>
            <a:spcBef>
              <a:spcPct val="0"/>
            </a:spcBef>
            <a:spcAft>
              <a:spcPct val="35000"/>
            </a:spcAft>
            <a:buNone/>
          </a:pPr>
          <a:r>
            <a:rPr lang="en-US" sz="2100" b="1" i="0" kern="1200" dirty="0"/>
            <a:t>Ordinal:</a:t>
          </a:r>
          <a:r>
            <a:rPr lang="en-US" sz="2100" b="0" i="0" kern="1200" dirty="0"/>
            <a:t> In ordinal Logistic regression, there can be 3 or more possible ordered types of dependent variables, such as "low", "Medium", or "High".</a:t>
          </a:r>
          <a:endParaRPr lang="en-IN" sz="2100" kern="1200" dirty="0"/>
        </a:p>
      </dsp:txBody>
      <dsp:txXfrm>
        <a:off x="8443300" y="3207020"/>
        <a:ext cx="3408978" cy="1704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463C8-F9F7-4656-97B5-03022C626C6C}">
      <dsp:nvSpPr>
        <dsp:cNvPr id="0" name=""/>
        <dsp:cNvSpPr/>
      </dsp:nvSpPr>
      <dsp:spPr>
        <a:xfrm>
          <a:off x="1464689" y="1455559"/>
          <a:ext cx="4865570" cy="4865570"/>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465CF27-5865-45B5-AD38-F3530F4CFCD6}">
      <dsp:nvSpPr>
        <dsp:cNvPr id="0" name=""/>
        <dsp:cNvSpPr/>
      </dsp:nvSpPr>
      <dsp:spPr>
        <a:xfrm>
          <a:off x="2005173" y="1996042"/>
          <a:ext cx="3784602" cy="3784602"/>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1006478-888B-4095-8695-14004D8203C9}">
      <dsp:nvSpPr>
        <dsp:cNvPr id="0" name=""/>
        <dsp:cNvSpPr/>
      </dsp:nvSpPr>
      <dsp:spPr>
        <a:xfrm>
          <a:off x="2545657" y="2536526"/>
          <a:ext cx="2703635" cy="2703635"/>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A21BB2F-9474-4A9C-AA8C-5EA5C42D4005}">
      <dsp:nvSpPr>
        <dsp:cNvPr id="0" name=""/>
        <dsp:cNvSpPr/>
      </dsp:nvSpPr>
      <dsp:spPr>
        <a:xfrm>
          <a:off x="3086546" y="3077415"/>
          <a:ext cx="1621856" cy="162185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3C36354-BBA2-4224-8811-6AAA1301DC77}">
      <dsp:nvSpPr>
        <dsp:cNvPr id="0" name=""/>
        <dsp:cNvSpPr/>
      </dsp:nvSpPr>
      <dsp:spPr>
        <a:xfrm>
          <a:off x="3627030" y="3617899"/>
          <a:ext cx="540889" cy="54088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B1D3574-D79E-47E7-B18B-848E3715B69B}">
      <dsp:nvSpPr>
        <dsp:cNvPr id="0" name=""/>
        <dsp:cNvSpPr/>
      </dsp:nvSpPr>
      <dsp:spPr>
        <a:xfrm>
          <a:off x="6437031" y="166297"/>
          <a:ext cx="3841100" cy="102154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1" i="0" kern="1200" dirty="0"/>
            <a:t>            </a:t>
          </a:r>
          <a:r>
            <a:rPr lang="en-US" sz="1900" b="1" i="0" kern="1200" dirty="0">
              <a:highlight>
                <a:srgbClr val="FFFF00"/>
              </a:highlight>
            </a:rPr>
            <a:t>Steps in Logistic Regression:</a:t>
          </a:r>
          <a:r>
            <a:rPr lang="en-US" sz="1900" b="0" i="0" kern="1200" dirty="0">
              <a:highlight>
                <a:srgbClr val="FFFF00"/>
              </a:highlight>
            </a:rPr>
            <a:t> </a:t>
          </a:r>
          <a:endParaRPr lang="en-IN" sz="1900" kern="1200" dirty="0">
            <a:highlight>
              <a:srgbClr val="FFFF00"/>
            </a:highlight>
          </a:endParaRPr>
        </a:p>
      </dsp:txBody>
      <dsp:txXfrm>
        <a:off x="6437031" y="166297"/>
        <a:ext cx="3841100" cy="1021540"/>
      </dsp:txXfrm>
    </dsp:sp>
    <dsp:sp modelId="{75869766-B67C-4C8F-966A-38420C03B305}">
      <dsp:nvSpPr>
        <dsp:cNvPr id="0" name=""/>
        <dsp:cNvSpPr/>
      </dsp:nvSpPr>
      <dsp:spPr>
        <a:xfrm>
          <a:off x="6532992" y="677067"/>
          <a:ext cx="6081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180EF405-0BDC-4117-9AB9-E391AC5C3D56}">
      <dsp:nvSpPr>
        <dsp:cNvPr id="0" name=""/>
        <dsp:cNvSpPr/>
      </dsp:nvSpPr>
      <dsp:spPr>
        <a:xfrm rot="5400000">
          <a:off x="3607568" y="966974"/>
          <a:ext cx="3211276" cy="263146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9DD1F8A8-D709-417C-A8F2-94433F1C3172}">
      <dsp:nvSpPr>
        <dsp:cNvPr id="0" name=""/>
        <dsp:cNvSpPr/>
      </dsp:nvSpPr>
      <dsp:spPr>
        <a:xfrm>
          <a:off x="7141188" y="1155839"/>
          <a:ext cx="2432785" cy="8589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a:t>Data Pre-processing step</a:t>
          </a:r>
          <a:endParaRPr lang="en-IN" sz="1900" kern="1200"/>
        </a:p>
      </dsp:txBody>
      <dsp:txXfrm>
        <a:off x="7141188" y="1155839"/>
        <a:ext cx="2432785" cy="858935"/>
      </dsp:txXfrm>
    </dsp:sp>
    <dsp:sp modelId="{84E3DD0E-2C25-4C12-9B6D-66F1DBF02AA8}">
      <dsp:nvSpPr>
        <dsp:cNvPr id="0" name=""/>
        <dsp:cNvSpPr/>
      </dsp:nvSpPr>
      <dsp:spPr>
        <a:xfrm>
          <a:off x="6532992" y="1585307"/>
          <a:ext cx="6081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BF23D292-F152-4A89-9AAD-3C1D93FD1C38}">
      <dsp:nvSpPr>
        <dsp:cNvPr id="0" name=""/>
        <dsp:cNvSpPr/>
      </dsp:nvSpPr>
      <dsp:spPr>
        <a:xfrm rot="5400000">
          <a:off x="4079447" y="1806204"/>
          <a:ext cx="2673793" cy="223005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7E5EADE6-7DE3-48A3-9E2B-516C1CAF77C3}">
      <dsp:nvSpPr>
        <dsp:cNvPr id="0" name=""/>
        <dsp:cNvSpPr/>
      </dsp:nvSpPr>
      <dsp:spPr>
        <a:xfrm>
          <a:off x="7141188" y="2064079"/>
          <a:ext cx="2432785" cy="8589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a:t>Fitting Logistic Regression to the Training set</a:t>
          </a:r>
          <a:endParaRPr lang="en-IN" sz="1900" kern="1200"/>
        </a:p>
      </dsp:txBody>
      <dsp:txXfrm>
        <a:off x="7141188" y="2064079"/>
        <a:ext cx="2432785" cy="858935"/>
      </dsp:txXfrm>
    </dsp:sp>
    <dsp:sp modelId="{F660BDAD-FB5B-4440-BB9F-7F9E5F01D756}">
      <dsp:nvSpPr>
        <dsp:cNvPr id="0" name=""/>
        <dsp:cNvSpPr/>
      </dsp:nvSpPr>
      <dsp:spPr>
        <a:xfrm>
          <a:off x="6532992" y="2493547"/>
          <a:ext cx="6081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9B22B78C-5DAA-4457-8BBD-8B7120484A49}">
      <dsp:nvSpPr>
        <dsp:cNvPr id="0" name=""/>
        <dsp:cNvSpPr/>
      </dsp:nvSpPr>
      <dsp:spPr>
        <a:xfrm rot="5400000">
          <a:off x="4542163" y="2611132"/>
          <a:ext cx="2108413" cy="187324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E172472A-5BAB-46AD-B41F-62D3842E391D}">
      <dsp:nvSpPr>
        <dsp:cNvPr id="0" name=""/>
        <dsp:cNvSpPr/>
      </dsp:nvSpPr>
      <dsp:spPr>
        <a:xfrm>
          <a:off x="7141188" y="2952857"/>
          <a:ext cx="2432785" cy="8589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a:t>Predicting the test result</a:t>
          </a:r>
          <a:endParaRPr lang="en-IN" sz="1900" kern="1200"/>
        </a:p>
      </dsp:txBody>
      <dsp:txXfrm>
        <a:off x="7141188" y="2952857"/>
        <a:ext cx="2432785" cy="858935"/>
      </dsp:txXfrm>
    </dsp:sp>
    <dsp:sp modelId="{8AFA7090-C07A-4F1E-8CBC-5BFB34836643}">
      <dsp:nvSpPr>
        <dsp:cNvPr id="0" name=""/>
        <dsp:cNvSpPr/>
      </dsp:nvSpPr>
      <dsp:spPr>
        <a:xfrm>
          <a:off x="6532992" y="3382324"/>
          <a:ext cx="6081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3E5939CE-C5EF-4415-BA07-B4F304186879}">
      <dsp:nvSpPr>
        <dsp:cNvPr id="0" name=""/>
        <dsp:cNvSpPr/>
      </dsp:nvSpPr>
      <dsp:spPr>
        <a:xfrm rot="5400000">
          <a:off x="5002770" y="3460984"/>
          <a:ext cx="1608881" cy="145156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45174971-CF6B-4BF0-B977-36BA300F3880}">
      <dsp:nvSpPr>
        <dsp:cNvPr id="0" name=""/>
        <dsp:cNvSpPr/>
      </dsp:nvSpPr>
      <dsp:spPr>
        <a:xfrm>
          <a:off x="7141188" y="3815685"/>
          <a:ext cx="2432785" cy="8589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5128" tIns="24130" rIns="24130" bIns="24130" numCol="1" spcCol="1270" anchor="ctr" anchorCtr="0">
          <a:noAutofit/>
        </a:bodyPr>
        <a:lstStyle/>
        <a:p>
          <a:pPr marL="0" lvl="0" indent="0" algn="l" defTabSz="844550">
            <a:lnSpc>
              <a:spcPct val="90000"/>
            </a:lnSpc>
            <a:spcBef>
              <a:spcPct val="0"/>
            </a:spcBef>
            <a:spcAft>
              <a:spcPct val="35000"/>
            </a:spcAft>
            <a:buNone/>
          </a:pPr>
          <a:r>
            <a:rPr lang="en-US" sz="1900" b="0" i="0" kern="1200"/>
            <a:t>Test accuracy of the result(Creation of Confusion matrix)</a:t>
          </a:r>
          <a:endParaRPr lang="en-IN" sz="1900" kern="1200"/>
        </a:p>
      </dsp:txBody>
      <dsp:txXfrm>
        <a:off x="7141188" y="3815685"/>
        <a:ext cx="2432785" cy="858935"/>
      </dsp:txXfrm>
    </dsp:sp>
    <dsp:sp modelId="{048989AB-B09F-4E20-B13F-46D4CA3F46FD}">
      <dsp:nvSpPr>
        <dsp:cNvPr id="0" name=""/>
        <dsp:cNvSpPr/>
      </dsp:nvSpPr>
      <dsp:spPr>
        <a:xfrm>
          <a:off x="6532992" y="4245152"/>
          <a:ext cx="6081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BB9B751B-DBB8-4421-9A3E-E933D5DF62F4}">
      <dsp:nvSpPr>
        <dsp:cNvPr id="0" name=""/>
        <dsp:cNvSpPr/>
      </dsp:nvSpPr>
      <dsp:spPr>
        <a:xfrm rot="5400000">
          <a:off x="5438238" y="4285699"/>
          <a:ext cx="1135299" cy="105420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9265D-BF2C-4BE8-9B5A-8DC9DCD4199F}">
      <dsp:nvSpPr>
        <dsp:cNvPr id="0" name=""/>
        <dsp:cNvSpPr/>
      </dsp:nvSpPr>
      <dsp:spPr>
        <a:xfrm>
          <a:off x="0" y="4925"/>
          <a:ext cx="11954576"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kern="1200" dirty="0"/>
            <a:t>In logistic regression, we will do feature scaling because we want accurate result of predictions. Here we will only scale the independent variable because dependent variable have only 0 and 1 values. Below is the code for it:</a:t>
          </a:r>
          <a:endParaRPr lang="en-IN" sz="1600" kern="1200" dirty="0"/>
        </a:p>
      </dsp:txBody>
      <dsp:txXfrm>
        <a:off x="31070" y="35995"/>
        <a:ext cx="11892436" cy="5743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96A17-CB06-4075-A2DD-078EA8FD9E0A}">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17834DA-0A89-4129-ABF4-0B4B7C3FA50F}">
      <dsp:nvSpPr>
        <dsp:cNvPr id="0" name=""/>
        <dsp:cNvSpPr/>
      </dsp:nvSpPr>
      <dsp:spPr>
        <a:xfrm>
          <a:off x="323165" y="0"/>
          <a:ext cx="10948017" cy="646331"/>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We can find the accuracy of the predicted result by interpreting the confusion matrix. By above output, we can interpret that 65+24= 89 (Correct Output) and 8+3= 11(Incorrect Output).</a:t>
          </a:r>
          <a:endParaRPr lang="en-IN" sz="1800" kern="1200"/>
        </a:p>
      </dsp:txBody>
      <dsp:txXfrm>
        <a:off x="323165" y="0"/>
        <a:ext cx="10948017" cy="6463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8EAAA-18BD-4023-8628-1819CB735870}">
      <dsp:nvSpPr>
        <dsp:cNvPr id="0" name=""/>
        <dsp:cNvSpPr/>
      </dsp:nvSpPr>
      <dsp:spPr>
        <a:xfrm>
          <a:off x="1650873" y="1490136"/>
          <a:ext cx="4923321" cy="4923321"/>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67D4FEC-4B14-4E26-AE79-57F9C59108FE}">
      <dsp:nvSpPr>
        <dsp:cNvPr id="0" name=""/>
        <dsp:cNvSpPr/>
      </dsp:nvSpPr>
      <dsp:spPr>
        <a:xfrm>
          <a:off x="3423580" y="3102344"/>
          <a:ext cx="1641107" cy="1641107"/>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6A137EB-0677-4C69-A707-58AB603F2BE1}">
      <dsp:nvSpPr>
        <dsp:cNvPr id="0" name=""/>
        <dsp:cNvSpPr/>
      </dsp:nvSpPr>
      <dsp:spPr>
        <a:xfrm>
          <a:off x="7804258" y="67372"/>
          <a:ext cx="3060853" cy="133190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42240" tIns="25400" rIns="25400" bIns="25400" numCol="1" spcCol="1270" anchor="ctr" anchorCtr="0">
          <a:noAutofit/>
        </a:bodyPr>
        <a:lstStyle/>
        <a:p>
          <a:pPr marL="0" lvl="0" indent="0" algn="l" defTabSz="889000">
            <a:lnSpc>
              <a:spcPct val="90000"/>
            </a:lnSpc>
            <a:spcBef>
              <a:spcPct val="0"/>
            </a:spcBef>
            <a:spcAft>
              <a:spcPct val="35000"/>
            </a:spcAft>
            <a:buNone/>
          </a:pPr>
          <a:r>
            <a:rPr lang="en-US" sz="2000" b="1" i="0" kern="1200" dirty="0"/>
            <a:t>The goal of the classifier:</a:t>
          </a:r>
          <a:endParaRPr lang="en-IN" sz="2000" kern="1200" dirty="0"/>
        </a:p>
      </dsp:txBody>
      <dsp:txXfrm>
        <a:off x="7804258" y="67372"/>
        <a:ext cx="3060853" cy="1331902"/>
      </dsp:txXfrm>
    </dsp:sp>
    <dsp:sp modelId="{3A1B0DEC-9760-4CB4-ACF5-AC8F6AE61D7E}">
      <dsp:nvSpPr>
        <dsp:cNvPr id="0" name=""/>
        <dsp:cNvSpPr/>
      </dsp:nvSpPr>
      <dsp:spPr>
        <a:xfrm>
          <a:off x="6910933" y="845821"/>
          <a:ext cx="61541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73015891-FE8C-42CF-B885-7B9451D1F767}">
      <dsp:nvSpPr>
        <dsp:cNvPr id="0" name=""/>
        <dsp:cNvSpPr/>
      </dsp:nvSpPr>
      <dsp:spPr>
        <a:xfrm rot="5400000">
          <a:off x="4037149" y="1051165"/>
          <a:ext cx="3078717" cy="266474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12817548-E096-4B05-AA46-1A747B2F0DB8}">
      <dsp:nvSpPr>
        <dsp:cNvPr id="0" name=""/>
        <dsp:cNvSpPr/>
      </dsp:nvSpPr>
      <dsp:spPr>
        <a:xfrm>
          <a:off x="7869824" y="1070827"/>
          <a:ext cx="2968221" cy="517357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a:lnSpc>
              <a:spcPct val="150000"/>
            </a:lnSpc>
            <a:spcBef>
              <a:spcPct val="0"/>
            </a:spcBef>
            <a:spcAft>
              <a:spcPct val="35000"/>
            </a:spcAft>
            <a:buNone/>
          </a:pPr>
          <a:r>
            <a:rPr lang="en-US" sz="1600" b="0" i="0" kern="1200" dirty="0">
              <a:effectLst>
                <a:outerShdw blurRad="38100" dist="38100" dir="2700000" algn="tl">
                  <a:srgbClr val="000000">
                    <a:alpha val="43137"/>
                  </a:srgbClr>
                </a:outerShdw>
              </a:effectLst>
            </a:rPr>
            <a:t>We have successfully visualized the training set result for the logistic regression, and our goal for this classification is to divide the users who purchased the SUV car and who did not purchase the car. So from the output graph, we can clearly see the two regions (Purple and Green) with the observation points. The Purple region is for those users who didn't buy the car, and Green Region is for those users who purchased the car.</a:t>
          </a:r>
          <a:endParaRPr lang="en-IN" sz="1600" kern="1200" dirty="0">
            <a:effectLst>
              <a:outerShdw blurRad="38100" dist="38100" dir="2700000" algn="tl">
                <a:srgbClr val="000000">
                  <a:alpha val="43137"/>
                </a:srgbClr>
              </a:outerShdw>
            </a:effectLst>
          </a:endParaRPr>
        </a:p>
      </dsp:txBody>
      <dsp:txXfrm>
        <a:off x="7869824" y="1070827"/>
        <a:ext cx="2968221" cy="5173570"/>
      </dsp:txXfrm>
    </dsp:sp>
    <dsp:sp modelId="{AF850261-15D5-4100-AEAA-450AE6F1C9DB}">
      <dsp:nvSpPr>
        <dsp:cNvPr id="0" name=""/>
        <dsp:cNvSpPr/>
      </dsp:nvSpPr>
      <dsp:spPr>
        <a:xfrm>
          <a:off x="6910933" y="2897205"/>
          <a:ext cx="61541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 modelId="{06D7002C-2965-4B89-BC1D-B2A54EDAB061}">
      <dsp:nvSpPr>
        <dsp:cNvPr id="0" name=""/>
        <dsp:cNvSpPr/>
      </dsp:nvSpPr>
      <dsp:spPr>
        <a:xfrm rot="5400000">
          <a:off x="5086678" y="3233058"/>
          <a:ext cx="2155102" cy="148930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0000"/>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0549-9D3E-D67C-456C-1AFE890A6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9537AB-7F76-29D6-3700-4D1467E87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FB83C1-A2A6-CA1E-E70A-2EB0F94A7500}"/>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5" name="Footer Placeholder 4">
            <a:extLst>
              <a:ext uri="{FF2B5EF4-FFF2-40B4-BE49-F238E27FC236}">
                <a16:creationId xmlns:a16="http://schemas.microsoft.com/office/drawing/2014/main" id="{84CA3FD8-8B23-717E-F630-0D1731288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25382-818C-637D-128F-B575C6C43945}"/>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234509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6B00-E74B-D857-444E-1F52BC518D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DF3590-617B-F4A5-109C-1008CB50E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CC6A0-4B7E-C52C-C2D2-8F3D072EC58F}"/>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5" name="Footer Placeholder 4">
            <a:extLst>
              <a:ext uri="{FF2B5EF4-FFF2-40B4-BE49-F238E27FC236}">
                <a16:creationId xmlns:a16="http://schemas.microsoft.com/office/drawing/2014/main" id="{00064D1F-77B0-7355-BBC3-FAA5E4E9B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06142-F204-52CE-C307-C71DBD393CBE}"/>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21272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533E4-302A-047B-E045-22A3C15F29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FF7F6D-49CC-1EB9-891B-18D4819481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48AD3-CF10-099B-3464-9263BBE140E6}"/>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5" name="Footer Placeholder 4">
            <a:extLst>
              <a:ext uri="{FF2B5EF4-FFF2-40B4-BE49-F238E27FC236}">
                <a16:creationId xmlns:a16="http://schemas.microsoft.com/office/drawing/2014/main" id="{AB7F1843-619D-19B0-C7A3-7B0970B21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3EAD9-8CE4-DEFE-D60C-1FB0D9B924D2}"/>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142786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D06F-A950-D019-3877-3BDEF59F0B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14CCDC-B181-071F-B638-48A346B34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C9277-4C82-3975-8B8D-AC45B5C8AB19}"/>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5" name="Footer Placeholder 4">
            <a:extLst>
              <a:ext uri="{FF2B5EF4-FFF2-40B4-BE49-F238E27FC236}">
                <a16:creationId xmlns:a16="http://schemas.microsoft.com/office/drawing/2014/main" id="{1EDF63F8-1ABD-2599-4C5F-BB8177B31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EF8F4B-9433-17A0-B11F-5361B79158D4}"/>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31254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643D-C762-8714-74E2-E5493E96FD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3CF454-79FC-282A-10B2-BAD4D0103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5C880-B5B1-41D2-DA5E-C2DF7E6BC0A5}"/>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5" name="Footer Placeholder 4">
            <a:extLst>
              <a:ext uri="{FF2B5EF4-FFF2-40B4-BE49-F238E27FC236}">
                <a16:creationId xmlns:a16="http://schemas.microsoft.com/office/drawing/2014/main" id="{5E3C3C8B-1B93-26E0-57FA-5C7F6CADB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F6F21-3E45-B81E-BF51-7E88822E3635}"/>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174127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1546-06B5-EB71-E47F-709C05FF73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28D82-5853-4132-1543-7E91B1640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84AC7C-AF27-67EB-B193-C88BACC4CF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396CF2-4B68-FD85-5775-486A59F8A506}"/>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6" name="Footer Placeholder 5">
            <a:extLst>
              <a:ext uri="{FF2B5EF4-FFF2-40B4-BE49-F238E27FC236}">
                <a16:creationId xmlns:a16="http://schemas.microsoft.com/office/drawing/2014/main" id="{3AAE4FE0-3735-F2FE-98D7-DED1F890C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7CF4F6-6D7A-E596-4750-28E41776B43F}"/>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274982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5707-0367-78B0-21CE-53040E7D1D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647518-CD44-4A47-9148-7B3F85A16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7ACBCB-368F-3D5C-FB06-1E005550BA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3FA4AF-40C3-0C8D-9DB0-DF136D504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56EDB-39BB-98CA-8132-D74BDD0E7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84AC25-BB06-502D-5189-943CB4ED690F}"/>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8" name="Footer Placeholder 7">
            <a:extLst>
              <a:ext uri="{FF2B5EF4-FFF2-40B4-BE49-F238E27FC236}">
                <a16:creationId xmlns:a16="http://schemas.microsoft.com/office/drawing/2014/main" id="{7F84C808-4501-4783-24FE-1C02E387BA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2A4CB3-8B12-D231-942C-F4225301E692}"/>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163873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1389-A479-E16A-D176-D81995F82E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36DD4A-DB38-35FB-2B01-8516D7C977E5}"/>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4" name="Footer Placeholder 3">
            <a:extLst>
              <a:ext uri="{FF2B5EF4-FFF2-40B4-BE49-F238E27FC236}">
                <a16:creationId xmlns:a16="http://schemas.microsoft.com/office/drawing/2014/main" id="{2BD84D63-9AC1-CFE9-4D8E-A908301FD4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42B283-CAA9-3CB2-6FEC-EDD1BD04F119}"/>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324927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91D5A-2C45-F8B2-AA69-F5369FE8B35D}"/>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3" name="Footer Placeholder 2">
            <a:extLst>
              <a:ext uri="{FF2B5EF4-FFF2-40B4-BE49-F238E27FC236}">
                <a16:creationId xmlns:a16="http://schemas.microsoft.com/office/drawing/2014/main" id="{5D4C54BD-B022-52FE-5C0C-7E781121FC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6BB233-B5AF-10E9-D147-8D2E793AB5BE}"/>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2510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C3D7-67E1-F3D7-AF98-26F05A9B7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A37FF8-8E61-4775-B728-244296204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A3AB20-444A-6EB2-3DEB-93EA96EB2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0203F-453E-ABBC-DB0F-22003C3E8AAF}"/>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6" name="Footer Placeholder 5">
            <a:extLst>
              <a:ext uri="{FF2B5EF4-FFF2-40B4-BE49-F238E27FC236}">
                <a16:creationId xmlns:a16="http://schemas.microsoft.com/office/drawing/2014/main" id="{96BA65DC-5B5D-CA82-6ACC-833BE235E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01E06D-332B-8907-9DC4-7074C1713FD1}"/>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1172917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D50F-D3D1-A4D3-7A1F-84B71B3B5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52E3E5-E688-DF52-9C3B-64B2C7E2FC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6C2DD7-6AB6-A91A-156E-B298B6FBB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7E627-E466-AF85-A441-8F681FED3235}"/>
              </a:ext>
            </a:extLst>
          </p:cNvPr>
          <p:cNvSpPr>
            <a:spLocks noGrp="1"/>
          </p:cNvSpPr>
          <p:nvPr>
            <p:ph type="dt" sz="half" idx="10"/>
          </p:nvPr>
        </p:nvSpPr>
        <p:spPr/>
        <p:txBody>
          <a:bodyPr/>
          <a:lstStyle/>
          <a:p>
            <a:fld id="{2E344CBA-B81C-4FA6-A0C9-7A2798C49976}" type="datetimeFigureOut">
              <a:rPr lang="en-IN" smtClean="0"/>
              <a:t>20-05-2023</a:t>
            </a:fld>
            <a:endParaRPr lang="en-IN"/>
          </a:p>
        </p:txBody>
      </p:sp>
      <p:sp>
        <p:nvSpPr>
          <p:cNvPr id="6" name="Footer Placeholder 5">
            <a:extLst>
              <a:ext uri="{FF2B5EF4-FFF2-40B4-BE49-F238E27FC236}">
                <a16:creationId xmlns:a16="http://schemas.microsoft.com/office/drawing/2014/main" id="{7D320B81-DBCD-A5F8-1D10-1869970658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1451C-2FF1-4492-F462-F36340E15E0F}"/>
              </a:ext>
            </a:extLst>
          </p:cNvPr>
          <p:cNvSpPr>
            <a:spLocks noGrp="1"/>
          </p:cNvSpPr>
          <p:nvPr>
            <p:ph type="sldNum" sz="quarter" idx="12"/>
          </p:nvPr>
        </p:nvSpPr>
        <p:spPr/>
        <p:txBody>
          <a:bodyPr/>
          <a:lstStyle/>
          <a:p>
            <a:fld id="{683A85D2-46F8-4636-9EF2-DE6484E0FB31}" type="slidenum">
              <a:rPr lang="en-IN" smtClean="0"/>
              <a:t>‹#›</a:t>
            </a:fld>
            <a:endParaRPr lang="en-IN"/>
          </a:p>
        </p:txBody>
      </p:sp>
    </p:spTree>
    <p:extLst>
      <p:ext uri="{BB962C8B-B14F-4D97-AF65-F5344CB8AC3E}">
        <p14:creationId xmlns:p14="http://schemas.microsoft.com/office/powerpoint/2010/main" val="372590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2AE96-28BE-13E9-0AD9-91FD3D865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788B35-8AD1-90BC-6C54-9B7FCB399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944D42-A7B7-C2E2-3028-DF874B98F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44CBA-B81C-4FA6-A0C9-7A2798C49976}" type="datetimeFigureOut">
              <a:rPr lang="en-IN" smtClean="0"/>
              <a:t>20-05-2023</a:t>
            </a:fld>
            <a:endParaRPr lang="en-IN"/>
          </a:p>
        </p:txBody>
      </p:sp>
      <p:sp>
        <p:nvSpPr>
          <p:cNvPr id="5" name="Footer Placeholder 4">
            <a:extLst>
              <a:ext uri="{FF2B5EF4-FFF2-40B4-BE49-F238E27FC236}">
                <a16:creationId xmlns:a16="http://schemas.microsoft.com/office/drawing/2014/main" id="{378D2D1A-63B9-6A6C-6365-231FC9A2B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9EEF6F-CE86-E854-BB9B-ADEE65FF4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A85D2-46F8-4636-9EF2-DE6484E0FB31}" type="slidenum">
              <a:rPr lang="en-IN" smtClean="0"/>
              <a:t>‹#›</a:t>
            </a:fld>
            <a:endParaRPr lang="en-IN"/>
          </a:p>
        </p:txBody>
      </p:sp>
    </p:spTree>
    <p:extLst>
      <p:ext uri="{BB962C8B-B14F-4D97-AF65-F5344CB8AC3E}">
        <p14:creationId xmlns:p14="http://schemas.microsoft.com/office/powerpoint/2010/main" val="192714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data-preprocessing-machine-learning" TargetMode="Externa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hyperlink" Target="https://www.javatpoint.com/data-preprocessing-machine-learning" TargetMode="Externa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6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hyperlink" Target="https://www.javatpoint.com/machine-learning-support-vector-machine-algorithm" TargetMode="External"/><Relationship Id="rId2" Type="http://schemas.openxmlformats.org/officeDocument/2006/relationships/hyperlink" Target="https://www.javatpoint.com/k-nearest-neighbor-algorithm-for-machine-learning" TargetMode="External"/><Relationship Id="rId1" Type="http://schemas.openxmlformats.org/officeDocument/2006/relationships/slideLayout" Target="../slideLayouts/slideLayout7.xml"/><Relationship Id="rId4" Type="http://schemas.openxmlformats.org/officeDocument/2006/relationships/hyperlink" Target="https://www.javatpoint.com/logistic-regression-in-machine-learning"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83.xml.rels><?xml version="1.0" encoding="UTF-8" standalone="yes"?>
<Relationships xmlns="http://schemas.openxmlformats.org/package/2006/relationships"><Relationship Id="rId2" Type="http://schemas.openxmlformats.org/officeDocument/2006/relationships/hyperlink" Target="https://www.javatpoint.com/logistic-regression-in-machine-learning" TargetMode="Externa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hyperlink" Target="https://www.javatpoint.com/k-nearest-neighbor-algorithm-for-machine-learning" TargetMode="External"/><Relationship Id="rId2" Type="http://schemas.openxmlformats.org/officeDocument/2006/relationships/hyperlink" Target="https://www.javatpoint.com/machine-learning-decision-tree-classification-algorithm" TargetMode="External"/><Relationship Id="rId1" Type="http://schemas.openxmlformats.org/officeDocument/2006/relationships/slideLayout" Target="../slideLayouts/slideLayout7.xml"/><Relationship Id="rId5" Type="http://schemas.openxmlformats.org/officeDocument/2006/relationships/hyperlink" Target="https://www.javatpoint.com/logistic-regression-in-machine-learning" TargetMode="External"/><Relationship Id="rId4" Type="http://schemas.openxmlformats.org/officeDocument/2006/relationships/hyperlink" Target="https://www.javatpoint.com/machine-learning-support-vector-machine-algorithm" TargetMode="Externa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199.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hyperlink" Target="https://www.javatpoint.com/logistic-regression-in-machine-learning" TargetMode="Externa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javatpoint.com/data-preprocessing-machine-learnin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javatpoint.com/simple-linear-regression-in-machine-learning"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9.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CB4B224-A150-9920-7BC4-371EC122A064}"/>
              </a:ext>
            </a:extLst>
          </p:cNvPr>
          <p:cNvGraphicFramePr/>
          <p:nvPr>
            <p:extLst>
              <p:ext uri="{D42A27DB-BD31-4B8C-83A1-F6EECF244321}">
                <p14:modId xmlns:p14="http://schemas.microsoft.com/office/powerpoint/2010/main" val="3655448137"/>
              </p:ext>
            </p:extLst>
          </p:nvPr>
        </p:nvGraphicFramePr>
        <p:xfrm>
          <a:off x="1524000" y="1122363"/>
          <a:ext cx="9583554" cy="4084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58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FD3FA-9960-FB34-3F5F-800B66510057}"/>
              </a:ext>
            </a:extLst>
          </p:cNvPr>
          <p:cNvSpPr txBox="1"/>
          <p:nvPr/>
        </p:nvSpPr>
        <p:spPr>
          <a:xfrm>
            <a:off x="490888" y="385010"/>
            <a:ext cx="11331342" cy="5355312"/>
          </a:xfrm>
          <a:prstGeom prst="rect">
            <a:avLst/>
          </a:prstGeom>
          <a:noFill/>
        </p:spPr>
        <p:txBody>
          <a:bodyPr wrap="square" rtlCol="0">
            <a:spAutoFit/>
          </a:bodyPr>
          <a:lstStyle/>
          <a:p>
            <a:pPr algn="just"/>
            <a:r>
              <a:rPr lang="en-US" sz="2400" b="1" i="0" dirty="0">
                <a:effectLst/>
              </a:rPr>
              <a:t>Simple Linear Regression in Machine Learning:</a:t>
            </a:r>
          </a:p>
          <a:p>
            <a:pPr algn="just"/>
            <a:endParaRPr lang="en-US" sz="2400" b="1" dirty="0"/>
          </a:p>
          <a:p>
            <a:pPr algn="just"/>
            <a:endParaRPr lang="en-US" sz="2400" b="1" i="0" dirty="0">
              <a:effectLst/>
            </a:endParaRPr>
          </a:p>
          <a:p>
            <a:pPr algn="just"/>
            <a:r>
              <a:rPr lang="en-US" b="0" i="0" dirty="0">
                <a:solidFill>
                  <a:srgbClr val="333333"/>
                </a:solidFill>
                <a:effectLst/>
              </a:rPr>
              <a:t>Simple Linear Regression is a type of Regression algorithms that models the relationship between a dependent variable and a single independent variable. The relationship shown by a Simple Linear Regression model is linear or a sloped straight line, hence it is called Simple Linear Regression.</a:t>
            </a:r>
          </a:p>
          <a:p>
            <a:pPr algn="just"/>
            <a:endParaRPr lang="en-US" b="0" i="0" dirty="0">
              <a:solidFill>
                <a:srgbClr val="333333"/>
              </a:solidFill>
              <a:effectLst/>
              <a:latin typeface="inter-regular"/>
            </a:endParaRPr>
          </a:p>
          <a:p>
            <a:pPr algn="just"/>
            <a:r>
              <a:rPr lang="en-US" b="0" i="0" dirty="0">
                <a:solidFill>
                  <a:srgbClr val="333333"/>
                </a:solidFill>
                <a:effectLst/>
              </a:rPr>
              <a:t>The key point in Simple Linear Regression is that the </a:t>
            </a:r>
            <a:r>
              <a:rPr lang="en-US" b="1" dirty="0">
                <a:solidFill>
                  <a:srgbClr val="333333"/>
                </a:solidFill>
                <a:effectLst/>
              </a:rPr>
              <a:t>dependent variable must be a continuous/real value</a:t>
            </a:r>
            <a:r>
              <a:rPr lang="en-US" b="0" i="0" dirty="0">
                <a:solidFill>
                  <a:srgbClr val="333333"/>
                </a:solidFill>
                <a:effectLst/>
              </a:rPr>
              <a:t>. However, the independent variable can be measured on continuous or categorical values.</a:t>
            </a:r>
          </a:p>
          <a:p>
            <a:pPr algn="just"/>
            <a:endParaRPr lang="en-US" b="0" i="0" dirty="0">
              <a:solidFill>
                <a:srgbClr val="333333"/>
              </a:solidFill>
              <a:effectLst/>
              <a:latin typeface="inter-regular"/>
            </a:endParaRPr>
          </a:p>
          <a:p>
            <a:pPr algn="just"/>
            <a:r>
              <a:rPr lang="en-US" b="1" i="0" dirty="0">
                <a:solidFill>
                  <a:srgbClr val="333333"/>
                </a:solidFill>
                <a:effectLst/>
                <a:latin typeface="inter-regular"/>
              </a:rPr>
              <a:t>Simple Linear regression algorithm has mainly two objectives:</a:t>
            </a:r>
          </a:p>
          <a:p>
            <a:pPr algn="just"/>
            <a:endParaRPr lang="en-US" b="1"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 Model the relationship between the two variables.</a:t>
            </a:r>
            <a:r>
              <a:rPr lang="en-US" b="0" i="0" dirty="0">
                <a:solidFill>
                  <a:srgbClr val="000000"/>
                </a:solidFill>
                <a:effectLst/>
                <a:latin typeface="inter-regular"/>
              </a:rPr>
              <a:t> Such as the relationship between Income and expenditure, experience and Salary, etc.</a:t>
            </a:r>
          </a:p>
          <a:p>
            <a:pPr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 Forecasting new observations.</a:t>
            </a:r>
            <a:r>
              <a:rPr lang="en-US" b="0" i="0" dirty="0">
                <a:solidFill>
                  <a:srgbClr val="000000"/>
                </a:solidFill>
                <a:effectLst/>
                <a:latin typeface="inter-regular"/>
              </a:rPr>
              <a:t> Such as Weather forecasting according to temperature, Revenue of a company according to the investments in a year, etc.</a:t>
            </a:r>
          </a:p>
        </p:txBody>
      </p:sp>
    </p:spTree>
    <p:extLst>
      <p:ext uri="{BB962C8B-B14F-4D97-AF65-F5344CB8AC3E}">
        <p14:creationId xmlns:p14="http://schemas.microsoft.com/office/powerpoint/2010/main" val="15355983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758860-0537-09DD-F73C-3ED812D753AF}"/>
              </a:ext>
            </a:extLst>
          </p:cNvPr>
          <p:cNvSpPr txBox="1"/>
          <p:nvPr/>
        </p:nvSpPr>
        <p:spPr>
          <a:xfrm>
            <a:off x="0" y="77002"/>
            <a:ext cx="11925701" cy="38318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solidFill>
                  <a:srgbClr val="333333"/>
                </a:solidFill>
                <a:effectLst/>
              </a:rPr>
              <a:t>In the above code, we have imported the </a:t>
            </a:r>
            <a:r>
              <a:rPr lang="en-US" b="1" i="0" dirty="0" err="1">
                <a:solidFill>
                  <a:srgbClr val="333333"/>
                </a:solidFill>
                <a:effectLst/>
              </a:rPr>
              <a:t>ListedColormap</a:t>
            </a:r>
            <a:r>
              <a:rPr lang="en-US" b="0" i="0" dirty="0">
                <a:solidFill>
                  <a:srgbClr val="333333"/>
                </a:solidFill>
                <a:effectLst/>
              </a:rPr>
              <a:t> class of Matplotlib library to create the colormap for visualizing the result. We have created two new variables </a:t>
            </a:r>
            <a:r>
              <a:rPr lang="en-US" b="1" i="0" dirty="0" err="1">
                <a:solidFill>
                  <a:srgbClr val="333333"/>
                </a:solidFill>
                <a:effectLst/>
              </a:rPr>
              <a:t>x_set</a:t>
            </a:r>
            <a:r>
              <a:rPr lang="en-US" b="0" i="0" dirty="0">
                <a:solidFill>
                  <a:srgbClr val="333333"/>
                </a:solidFill>
                <a:effectLst/>
              </a:rPr>
              <a:t> and </a:t>
            </a:r>
            <a:r>
              <a:rPr lang="en-US" b="1" i="0" dirty="0" err="1">
                <a:solidFill>
                  <a:srgbClr val="333333"/>
                </a:solidFill>
                <a:effectLst/>
              </a:rPr>
              <a:t>y_set</a:t>
            </a:r>
            <a:r>
              <a:rPr lang="en-US" b="0" i="0" dirty="0">
                <a:solidFill>
                  <a:srgbClr val="333333"/>
                </a:solidFill>
                <a:effectLst/>
              </a:rPr>
              <a:t> to replace </a:t>
            </a:r>
            <a:r>
              <a:rPr lang="en-US" b="1" i="0" dirty="0" err="1">
                <a:solidFill>
                  <a:srgbClr val="333333"/>
                </a:solidFill>
                <a:effectLst/>
              </a:rPr>
              <a:t>x_train</a:t>
            </a:r>
            <a:r>
              <a:rPr lang="en-US" b="0" i="0" dirty="0">
                <a:solidFill>
                  <a:srgbClr val="333333"/>
                </a:solidFill>
                <a:effectLst/>
              </a:rPr>
              <a:t> and </a:t>
            </a:r>
            <a:r>
              <a:rPr lang="en-US" b="1" i="0" dirty="0" err="1">
                <a:solidFill>
                  <a:srgbClr val="333333"/>
                </a:solidFill>
                <a:effectLst/>
              </a:rPr>
              <a:t>y_train</a:t>
            </a:r>
            <a:r>
              <a:rPr lang="en-US" b="0" i="0" dirty="0">
                <a:solidFill>
                  <a:srgbClr val="333333"/>
                </a:solidFill>
                <a:effectLst/>
              </a:rPr>
              <a:t>. After that, we have used the </a:t>
            </a:r>
            <a:r>
              <a:rPr lang="en-US" b="1" i="0" dirty="0" err="1">
                <a:solidFill>
                  <a:srgbClr val="333333"/>
                </a:solidFill>
                <a:effectLst/>
              </a:rPr>
              <a:t>nm.meshgrid</a:t>
            </a:r>
            <a:r>
              <a:rPr lang="en-US" b="0" i="0" dirty="0">
                <a:solidFill>
                  <a:srgbClr val="333333"/>
                </a:solidFill>
                <a:effectLst/>
              </a:rPr>
              <a:t> command to create a rectangular grid, which has a range of -1(minimum) to 1 (maximum). The pixel points we have taken are of 0.01 resolution.</a:t>
            </a:r>
          </a:p>
          <a:p>
            <a:pPr marL="285750" indent="-285750" algn="just">
              <a:lnSpc>
                <a:spcPct val="150000"/>
              </a:lnSpc>
              <a:buFont typeface="Arial" panose="020B0604020202020204" pitchFamily="34" charset="0"/>
              <a:buChar char="•"/>
            </a:pPr>
            <a:r>
              <a:rPr lang="en-US" b="0" i="0" dirty="0">
                <a:solidFill>
                  <a:srgbClr val="333333"/>
                </a:solidFill>
                <a:effectLst/>
              </a:rPr>
              <a:t>To create a filled contour, we have used </a:t>
            </a:r>
            <a:r>
              <a:rPr lang="en-US" b="1" i="0" dirty="0" err="1">
                <a:solidFill>
                  <a:srgbClr val="333333"/>
                </a:solidFill>
                <a:effectLst/>
              </a:rPr>
              <a:t>mtp.contourf</a:t>
            </a:r>
            <a:r>
              <a:rPr lang="en-US" b="0" i="0" dirty="0">
                <a:solidFill>
                  <a:srgbClr val="333333"/>
                </a:solidFill>
                <a:effectLst/>
              </a:rPr>
              <a:t> command, it will create regions of provided colors (purple and green). In this function, we have passed the </a:t>
            </a:r>
            <a:r>
              <a:rPr lang="en-US" b="1" i="0" dirty="0" err="1">
                <a:solidFill>
                  <a:srgbClr val="333333"/>
                </a:solidFill>
                <a:effectLst/>
              </a:rPr>
              <a:t>classifier.predict</a:t>
            </a:r>
            <a:r>
              <a:rPr lang="en-US" b="0" i="0" dirty="0">
                <a:solidFill>
                  <a:srgbClr val="333333"/>
                </a:solidFill>
                <a:effectLst/>
              </a:rPr>
              <a:t> to show the predicted data points predicted by the classifier.</a:t>
            </a:r>
          </a:p>
          <a:p>
            <a:pPr marL="285750" indent="-285750" algn="just">
              <a:lnSpc>
                <a:spcPct val="150000"/>
              </a:lnSpc>
              <a:buFont typeface="Arial" panose="020B0604020202020204" pitchFamily="34" charset="0"/>
              <a:buChar char="•"/>
            </a:pPr>
            <a:r>
              <a:rPr lang="en-US" b="1" i="0" dirty="0">
                <a:solidFill>
                  <a:srgbClr val="333333"/>
                </a:solidFill>
                <a:effectLst/>
              </a:rPr>
              <a:t>Output:</a:t>
            </a:r>
            <a:r>
              <a:rPr lang="en-US" b="0" i="0" dirty="0">
                <a:solidFill>
                  <a:srgbClr val="333333"/>
                </a:solidFill>
                <a:effectLst/>
              </a:rPr>
              <a:t> By executing the above code, we will get the below output:</a:t>
            </a:r>
          </a:p>
          <a:p>
            <a:endParaRPr lang="en-IN" dirty="0"/>
          </a:p>
          <a:p>
            <a:endParaRPr lang="en-IN" dirty="0"/>
          </a:p>
          <a:p>
            <a:endParaRPr lang="en-IN" dirty="0"/>
          </a:p>
        </p:txBody>
      </p:sp>
      <p:pic>
        <p:nvPicPr>
          <p:cNvPr id="47106" name="Picture 2" descr="Logistic Regression in Machine Learning">
            <a:extLst>
              <a:ext uri="{FF2B5EF4-FFF2-40B4-BE49-F238E27FC236}">
                <a16:creationId xmlns:a16="http://schemas.microsoft.com/office/drawing/2014/main" id="{6C1F074F-7B5A-15F0-6008-E4BC3A472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664" y="3097445"/>
            <a:ext cx="5194436" cy="37605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0333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47585F-704C-EF30-4B70-6B6A6515D5CF}"/>
              </a:ext>
            </a:extLst>
          </p:cNvPr>
          <p:cNvSpPr txBox="1"/>
          <p:nvPr/>
        </p:nvSpPr>
        <p:spPr>
          <a:xfrm>
            <a:off x="125128" y="250257"/>
            <a:ext cx="11941744" cy="6189515"/>
          </a:xfrm>
          <a:prstGeom prst="rect">
            <a:avLst/>
          </a:prstGeom>
          <a:noFill/>
        </p:spPr>
        <p:txBody>
          <a:bodyPr wrap="square" rtlCol="0">
            <a:spAutoFit/>
          </a:bodyPr>
          <a:lstStyle/>
          <a:p>
            <a:pPr algn="just"/>
            <a:r>
              <a:rPr lang="en-US" sz="2400" b="0" i="0" dirty="0">
                <a:solidFill>
                  <a:srgbClr val="333333"/>
                </a:solidFill>
                <a:effectLst/>
              </a:rPr>
              <a:t>The graph can be explained in the below points:</a:t>
            </a:r>
          </a:p>
          <a:p>
            <a:pPr algn="just"/>
            <a:endParaRPr lang="en-US" sz="2400" b="0" i="0" dirty="0">
              <a:solidFill>
                <a:srgbClr val="333333"/>
              </a:solidFill>
              <a:effectLst/>
            </a:endParaRPr>
          </a:p>
          <a:p>
            <a:pPr lvl="1" algn="just">
              <a:lnSpc>
                <a:spcPct val="150000"/>
              </a:lnSpc>
              <a:buFont typeface="Arial" panose="020B0604020202020204" pitchFamily="34" charset="0"/>
              <a:buChar char="•"/>
            </a:pPr>
            <a:r>
              <a:rPr lang="en-US" b="0" i="0" dirty="0">
                <a:solidFill>
                  <a:srgbClr val="000000"/>
                </a:solidFill>
                <a:effectLst/>
              </a:rPr>
              <a:t>In the above graph, we can see that there are some </a:t>
            </a:r>
            <a:r>
              <a:rPr lang="en-US" b="1" i="0" dirty="0">
                <a:solidFill>
                  <a:srgbClr val="000000"/>
                </a:solidFill>
                <a:effectLst/>
              </a:rPr>
              <a:t>Green points</a:t>
            </a:r>
            <a:r>
              <a:rPr lang="en-US" b="0" i="0" dirty="0">
                <a:solidFill>
                  <a:srgbClr val="000000"/>
                </a:solidFill>
                <a:effectLst/>
              </a:rPr>
              <a:t> within the green region and </a:t>
            </a:r>
            <a:r>
              <a:rPr lang="en-US" b="1" i="0" dirty="0">
                <a:solidFill>
                  <a:srgbClr val="000000"/>
                </a:solidFill>
                <a:effectLst/>
              </a:rPr>
              <a:t>Purple points</a:t>
            </a:r>
            <a:r>
              <a:rPr lang="en-US" b="0" i="0" dirty="0">
                <a:solidFill>
                  <a:srgbClr val="000000"/>
                </a:solidFill>
                <a:effectLst/>
              </a:rPr>
              <a:t> within the purple region.</a:t>
            </a:r>
          </a:p>
          <a:p>
            <a:pPr lvl="1" algn="just">
              <a:lnSpc>
                <a:spcPct val="150000"/>
              </a:lnSpc>
              <a:buFont typeface="Arial" panose="020B0604020202020204" pitchFamily="34" charset="0"/>
              <a:buChar char="•"/>
            </a:pPr>
            <a:r>
              <a:rPr lang="en-US" b="0" i="0" dirty="0">
                <a:solidFill>
                  <a:srgbClr val="000000"/>
                </a:solidFill>
                <a:effectLst/>
              </a:rPr>
              <a:t>All these data points are the observation points from the training set, which shows the result for purchased variables.</a:t>
            </a:r>
          </a:p>
          <a:p>
            <a:pPr lvl="1" algn="just">
              <a:lnSpc>
                <a:spcPct val="150000"/>
              </a:lnSpc>
              <a:buFont typeface="Arial" panose="020B0604020202020204" pitchFamily="34" charset="0"/>
              <a:buChar char="•"/>
            </a:pPr>
            <a:r>
              <a:rPr lang="en-US" b="0" i="0" dirty="0">
                <a:solidFill>
                  <a:srgbClr val="000000"/>
                </a:solidFill>
                <a:effectLst/>
              </a:rPr>
              <a:t>This graph is made by using two independent variables i.e., </a:t>
            </a:r>
            <a:r>
              <a:rPr lang="en-US" b="1" i="0" dirty="0">
                <a:solidFill>
                  <a:srgbClr val="000000"/>
                </a:solidFill>
                <a:effectLst/>
              </a:rPr>
              <a:t>Age on the x-axis</a:t>
            </a:r>
            <a:r>
              <a:rPr lang="en-US" b="0" i="0" dirty="0">
                <a:solidFill>
                  <a:srgbClr val="000000"/>
                </a:solidFill>
                <a:effectLst/>
              </a:rPr>
              <a:t> and </a:t>
            </a:r>
            <a:r>
              <a:rPr lang="en-US" b="1" i="0" dirty="0">
                <a:solidFill>
                  <a:srgbClr val="000000"/>
                </a:solidFill>
                <a:effectLst/>
              </a:rPr>
              <a:t>Estimated salary on the y-axis</a:t>
            </a:r>
            <a:r>
              <a:rPr lang="en-US" b="0" i="0" dirty="0">
                <a:solidFill>
                  <a:srgbClr val="000000"/>
                </a:solidFill>
                <a:effectLst/>
              </a:rPr>
              <a:t>.</a:t>
            </a:r>
          </a:p>
          <a:p>
            <a:pPr lvl="1" algn="just">
              <a:lnSpc>
                <a:spcPct val="150000"/>
              </a:lnSpc>
              <a:buFont typeface="Arial" panose="020B0604020202020204" pitchFamily="34" charset="0"/>
              <a:buChar char="•"/>
            </a:pPr>
            <a:r>
              <a:rPr lang="en-US" b="0" i="0" dirty="0">
                <a:solidFill>
                  <a:srgbClr val="000000"/>
                </a:solidFill>
                <a:effectLst/>
              </a:rPr>
              <a:t>The </a:t>
            </a:r>
            <a:r>
              <a:rPr lang="en-US" b="1" i="0" dirty="0">
                <a:solidFill>
                  <a:srgbClr val="000000"/>
                </a:solidFill>
                <a:effectLst/>
              </a:rPr>
              <a:t>purple point observations</a:t>
            </a:r>
            <a:r>
              <a:rPr lang="en-US" b="0" i="0" dirty="0">
                <a:solidFill>
                  <a:srgbClr val="000000"/>
                </a:solidFill>
                <a:effectLst/>
              </a:rPr>
              <a:t> are for which purchased (dependent variable) is probably 0, i.e., users who did not purchase the SUV car.</a:t>
            </a:r>
          </a:p>
          <a:p>
            <a:pPr lvl="1" algn="just">
              <a:lnSpc>
                <a:spcPct val="150000"/>
              </a:lnSpc>
              <a:buFont typeface="Arial" panose="020B0604020202020204" pitchFamily="34" charset="0"/>
              <a:buChar char="•"/>
            </a:pPr>
            <a:r>
              <a:rPr lang="en-US" b="0" i="0" dirty="0">
                <a:solidFill>
                  <a:srgbClr val="000000"/>
                </a:solidFill>
                <a:effectLst/>
              </a:rPr>
              <a:t>The </a:t>
            </a:r>
            <a:r>
              <a:rPr lang="en-US" b="1" i="0" dirty="0">
                <a:solidFill>
                  <a:srgbClr val="000000"/>
                </a:solidFill>
                <a:effectLst/>
              </a:rPr>
              <a:t>green point observations</a:t>
            </a:r>
            <a:r>
              <a:rPr lang="en-US" b="0" i="0" dirty="0">
                <a:solidFill>
                  <a:srgbClr val="000000"/>
                </a:solidFill>
                <a:effectLst/>
              </a:rPr>
              <a:t> are for which purchased (dependent variable) is probably 1 means user who purchased the SUV car.</a:t>
            </a:r>
          </a:p>
          <a:p>
            <a:pPr lvl="1" algn="just">
              <a:lnSpc>
                <a:spcPct val="150000"/>
              </a:lnSpc>
              <a:buFont typeface="Arial" panose="020B0604020202020204" pitchFamily="34" charset="0"/>
              <a:buChar char="•"/>
            </a:pPr>
            <a:r>
              <a:rPr lang="en-US" b="0" i="0" dirty="0">
                <a:solidFill>
                  <a:srgbClr val="000000"/>
                </a:solidFill>
                <a:effectLst/>
              </a:rPr>
              <a:t>We can also estimate from the graph that the users who are younger with low salary, did not purchase the car, whereas older users with high estimated salary purchased the car.</a:t>
            </a:r>
          </a:p>
          <a:p>
            <a:pPr lvl="1" algn="just">
              <a:lnSpc>
                <a:spcPct val="150000"/>
              </a:lnSpc>
              <a:buFont typeface="Arial" panose="020B0604020202020204" pitchFamily="34" charset="0"/>
              <a:buChar char="•"/>
            </a:pPr>
            <a:r>
              <a:rPr lang="en-US" b="0" i="0" dirty="0">
                <a:solidFill>
                  <a:srgbClr val="000000"/>
                </a:solidFill>
                <a:effectLst/>
              </a:rPr>
              <a:t>But there are some purple points in the green region (Buying the car) and some green points in the purple region(Not buying the car). So we can say that younger users with a high estimated salary purchased the car, whereas an older user with a low estimated salary did not purchase the car.</a:t>
            </a:r>
          </a:p>
        </p:txBody>
      </p:sp>
    </p:spTree>
    <p:extLst>
      <p:ext uri="{BB962C8B-B14F-4D97-AF65-F5344CB8AC3E}">
        <p14:creationId xmlns:p14="http://schemas.microsoft.com/office/powerpoint/2010/main" val="30830066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E7F36EF-CF9C-6AB8-A962-F3B117C80706}"/>
              </a:ext>
            </a:extLst>
          </p:cNvPr>
          <p:cNvGraphicFramePr/>
          <p:nvPr>
            <p:extLst>
              <p:ext uri="{D42A27DB-BD31-4B8C-83A1-F6EECF244321}">
                <p14:modId xmlns:p14="http://schemas.microsoft.com/office/powerpoint/2010/main" val="3077623295"/>
              </p:ext>
            </p:extLst>
          </p:nvPr>
        </p:nvGraphicFramePr>
        <p:xfrm>
          <a:off x="221381" y="146785"/>
          <a:ext cx="12070080" cy="6564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6919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40549BD-F56F-4D2E-4D72-E5A18A81C6CC}"/>
              </a:ext>
            </a:extLst>
          </p:cNvPr>
          <p:cNvGraphicFramePr/>
          <p:nvPr>
            <p:extLst>
              <p:ext uri="{D42A27DB-BD31-4B8C-83A1-F6EECF244321}">
                <p14:modId xmlns:p14="http://schemas.microsoft.com/office/powerpoint/2010/main" val="652325961"/>
              </p:ext>
            </p:extLst>
          </p:nvPr>
        </p:nvGraphicFramePr>
        <p:xfrm>
          <a:off x="125128" y="211756"/>
          <a:ext cx="11983453" cy="6554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47710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5E407-1A7C-0834-30FB-4EEAFF304A17}"/>
              </a:ext>
            </a:extLst>
          </p:cNvPr>
          <p:cNvSpPr txBox="1"/>
          <p:nvPr/>
        </p:nvSpPr>
        <p:spPr>
          <a:xfrm>
            <a:off x="77002" y="202131"/>
            <a:ext cx="11973827" cy="6463308"/>
          </a:xfrm>
          <a:prstGeom prst="rect">
            <a:avLst/>
          </a:prstGeom>
          <a:noFill/>
        </p:spPr>
        <p:txBody>
          <a:bodyPr wrap="square" rtlCol="0">
            <a:spAutoFit/>
          </a:bodyPr>
          <a:lstStyle/>
          <a:p>
            <a:pPr lvl="1" algn="just"/>
            <a:r>
              <a:rPr lang="en-IN" b="0" i="0" dirty="0">
                <a:solidFill>
                  <a:srgbClr val="000000"/>
                </a:solidFill>
                <a:effectLst/>
              </a:rPr>
              <a:t># </a:t>
            </a:r>
            <a:r>
              <a:rPr lang="en-IN" b="0" i="0" dirty="0" err="1">
                <a:solidFill>
                  <a:srgbClr val="000000"/>
                </a:solidFill>
                <a:effectLst/>
              </a:rPr>
              <a:t>Visulaizing</a:t>
            </a:r>
            <a:r>
              <a:rPr lang="en-IN" b="0" i="0" dirty="0">
                <a:solidFill>
                  <a:srgbClr val="000000"/>
                </a:solidFill>
                <a:effectLst/>
              </a:rPr>
              <a:t> the test set result  </a:t>
            </a:r>
          </a:p>
          <a:p>
            <a:pPr lvl="1" algn="just"/>
            <a:endParaRPr lang="en-IN" dirty="0">
              <a:solidFill>
                <a:srgbClr val="000000"/>
              </a:solidFill>
            </a:endParaRPr>
          </a:p>
          <a:p>
            <a:pPr lvl="1" algn="just"/>
            <a:endParaRPr lang="en-IN" b="0" i="0" dirty="0">
              <a:solidFill>
                <a:srgbClr val="000000"/>
              </a:solidFill>
              <a:effectLst/>
            </a:endParaRPr>
          </a:p>
          <a:p>
            <a:pPr lvl="1" algn="just"/>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lgn="just"/>
            <a:r>
              <a:rPr lang="en-IN" b="0" i="0" dirty="0">
                <a:solidFill>
                  <a:srgbClr val="000000"/>
                </a:solidFill>
                <a:effectLst/>
              </a:rPr>
              <a:t> </a:t>
            </a: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purple'</a:t>
            </a:r>
            <a:r>
              <a:rPr lang="en-IN" b="0" i="0" dirty="0" err="1">
                <a:solidFill>
                  <a:srgbClr val="000000"/>
                </a:solidFill>
                <a:effectLst/>
              </a:rPr>
              <a:t>,</a:t>
            </a:r>
            <a:r>
              <a:rPr lang="en-IN" b="0" i="0" dirty="0" err="1">
                <a:solidFill>
                  <a:srgbClr val="0000FF"/>
                </a:solidFill>
                <a:effectLst/>
              </a:rPr>
              <a:t>'green</a:t>
            </a:r>
            <a:r>
              <a:rPr lang="en-IN" b="0" i="0" dirty="0">
                <a:solidFill>
                  <a:srgbClr val="0000FF"/>
                </a:solidFill>
                <a:effectLst/>
              </a:rPr>
              <a:t>'</a:t>
            </a:r>
            <a:r>
              <a:rPr lang="en-IN" b="0" i="0" dirty="0">
                <a:solidFill>
                  <a:srgbClr val="000000"/>
                </a:solidFill>
                <a:effectLst/>
              </a:rPr>
              <a:t> )))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endParaRPr lang="en-IN" dirty="0">
              <a:solidFill>
                <a:srgbClr val="000000"/>
              </a:solidFill>
            </a:endParaRPr>
          </a:p>
          <a:p>
            <a:pPr lvl="1" algn="just"/>
            <a:endParaRPr lang="en-IN" b="0" i="0" dirty="0">
              <a:solidFill>
                <a:srgbClr val="000000"/>
              </a:solidFill>
              <a:effectLst/>
            </a:endParaRPr>
          </a:p>
          <a:p>
            <a:pPr lvl="1" algn="just"/>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'Logistic Regression (Test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25728708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7D872-7234-4157-47B2-FA5A8A25706A}"/>
              </a:ext>
            </a:extLst>
          </p:cNvPr>
          <p:cNvSpPr txBox="1"/>
          <p:nvPr/>
        </p:nvSpPr>
        <p:spPr>
          <a:xfrm>
            <a:off x="0" y="77002"/>
            <a:ext cx="12021954" cy="954107"/>
          </a:xfrm>
          <a:prstGeom prst="rect">
            <a:avLst/>
          </a:prstGeom>
          <a:noFill/>
        </p:spPr>
        <p:txBody>
          <a:bodyPr wrap="square" rtlCol="0">
            <a:spAutoFit/>
          </a:bodyPr>
          <a:lstStyle/>
          <a:p>
            <a:r>
              <a:rPr lang="en-IN" sz="2000" b="1" i="0" dirty="0">
                <a:solidFill>
                  <a:srgbClr val="333333"/>
                </a:solidFill>
                <a:effectLst/>
              </a:rPr>
              <a:t>Output:</a:t>
            </a:r>
          </a:p>
          <a:p>
            <a:endParaRPr lang="en-IN" b="1" dirty="0">
              <a:solidFill>
                <a:srgbClr val="333333"/>
              </a:solidFill>
              <a:latin typeface="inter-bold"/>
            </a:endParaRPr>
          </a:p>
          <a:p>
            <a:endParaRPr lang="en-IN" dirty="0"/>
          </a:p>
        </p:txBody>
      </p:sp>
      <p:pic>
        <p:nvPicPr>
          <p:cNvPr id="48130" name="Picture 2" descr="Logistic Regression in Machine Learning">
            <a:extLst>
              <a:ext uri="{FF2B5EF4-FFF2-40B4-BE49-F238E27FC236}">
                <a16:creationId xmlns:a16="http://schemas.microsoft.com/office/drawing/2014/main" id="{FB1BDC7A-F8E0-2364-02DB-1244F4C4F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170" y="554055"/>
            <a:ext cx="6169794" cy="4466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6CC08B-0A2D-75F3-08DA-F7240C134EA3}"/>
              </a:ext>
            </a:extLst>
          </p:cNvPr>
          <p:cNvSpPr txBox="1"/>
          <p:nvPr/>
        </p:nvSpPr>
        <p:spPr>
          <a:xfrm>
            <a:off x="229402" y="5263831"/>
            <a:ext cx="11733195" cy="1477328"/>
          </a:xfrm>
          <a:prstGeom prst="rect">
            <a:avLst/>
          </a:prstGeom>
          <a:noFill/>
        </p:spPr>
        <p:txBody>
          <a:bodyPr wrap="square">
            <a:spAutoFit/>
          </a:bodyPr>
          <a:lstStyle/>
          <a:p>
            <a:pPr algn="just"/>
            <a:r>
              <a:rPr lang="en-US" b="0" i="0" dirty="0">
                <a:solidFill>
                  <a:srgbClr val="333333"/>
                </a:solidFill>
                <a:effectLst/>
              </a:rPr>
              <a:t>The above graph shows the test set result. As we can see, the graph is divided into two regions (Purple and Green). And Green observations are in the green region, and Purple observations are in the purple region. So we can say it is a good prediction and model. Some of the green and purple data points are in different regions, which can be ignored as we have already calculated this error using the confusion matrix (11 Incorrect output).</a:t>
            </a:r>
          </a:p>
          <a:p>
            <a:pPr algn="just"/>
            <a:r>
              <a:rPr lang="en-US" b="0" i="0" dirty="0">
                <a:solidFill>
                  <a:srgbClr val="333333"/>
                </a:solidFill>
                <a:effectLst/>
              </a:rPr>
              <a:t>Hence our model is pretty good and ready to make new predictions for this classification problem.</a:t>
            </a:r>
          </a:p>
        </p:txBody>
      </p:sp>
    </p:spTree>
    <p:extLst>
      <p:ext uri="{BB962C8B-B14F-4D97-AF65-F5344CB8AC3E}">
        <p14:creationId xmlns:p14="http://schemas.microsoft.com/office/powerpoint/2010/main" val="41716920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A5E37-B18A-57BD-E49E-0EEA6155BA88}"/>
              </a:ext>
            </a:extLst>
          </p:cNvPr>
          <p:cNvSpPr txBox="1"/>
          <p:nvPr/>
        </p:nvSpPr>
        <p:spPr>
          <a:xfrm>
            <a:off x="471638" y="2897204"/>
            <a:ext cx="11906451" cy="92333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3600" b="1" i="0" dirty="0">
                <a:effectLst/>
                <a:latin typeface="erdana"/>
              </a:rPr>
              <a:t>K-Nearest Neighbor(KNN) Algorithm for Machine Learning</a:t>
            </a:r>
          </a:p>
          <a:p>
            <a:endParaRPr lang="en-IN" dirty="0"/>
          </a:p>
        </p:txBody>
      </p:sp>
    </p:spTree>
    <p:extLst>
      <p:ext uri="{BB962C8B-B14F-4D97-AF65-F5344CB8AC3E}">
        <p14:creationId xmlns:p14="http://schemas.microsoft.com/office/powerpoint/2010/main" val="24113930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D677-9539-71B6-ED66-805A9406DDB0}"/>
              </a:ext>
            </a:extLst>
          </p:cNvPr>
          <p:cNvSpPr txBox="1"/>
          <p:nvPr/>
        </p:nvSpPr>
        <p:spPr>
          <a:xfrm>
            <a:off x="77002" y="240632"/>
            <a:ext cx="11944952" cy="6463308"/>
          </a:xfrm>
          <a:prstGeom prst="rect">
            <a:avLst/>
          </a:prstGeom>
          <a:noFill/>
        </p:spPr>
        <p:txBody>
          <a:bodyPr wrap="square" rtlCol="0">
            <a:spAutoFit/>
          </a:bodyPr>
          <a:lstStyle/>
          <a:p>
            <a:pPr algn="just"/>
            <a:r>
              <a:rPr lang="en-US" sz="2400" b="1" i="0" dirty="0">
                <a:effectLst>
                  <a:outerShdw blurRad="38100" dist="38100" dir="2700000" algn="tl">
                    <a:srgbClr val="000000">
                      <a:alpha val="43137"/>
                    </a:srgbClr>
                  </a:outerShdw>
                </a:effectLst>
              </a:rPr>
              <a:t>K-Nearest Neighbor(KNN) Algorithm for Machine Learning:</a:t>
            </a:r>
          </a:p>
          <a:p>
            <a:pPr algn="just"/>
            <a:endParaRPr lang="en-US" sz="2400" b="1" dirty="0">
              <a:effectLst>
                <a:outerShdw blurRad="38100" dist="38100" dir="2700000" algn="tl">
                  <a:srgbClr val="000000">
                    <a:alpha val="43137"/>
                  </a:srgbClr>
                </a:outerShdw>
              </a:effectLst>
            </a:endParaRPr>
          </a:p>
          <a:p>
            <a:pPr algn="just"/>
            <a:endParaRPr lang="en-US" sz="2400" b="1" i="0" dirty="0">
              <a:effectLst>
                <a:outerShdw blurRad="38100" dist="38100" dir="2700000" algn="tl">
                  <a:srgbClr val="000000">
                    <a:alpha val="43137"/>
                  </a:srgbClr>
                </a:outerShdw>
              </a:effectLst>
            </a:endParaRPr>
          </a:p>
          <a:p>
            <a:pPr marL="342900" indent="-342900" algn="just">
              <a:buFont typeface="+mj-lt"/>
              <a:buAutoNum type="alphaLcParenR"/>
            </a:pPr>
            <a:r>
              <a:rPr lang="en-US" b="0" i="0" dirty="0">
                <a:solidFill>
                  <a:srgbClr val="000000"/>
                </a:solidFill>
                <a:effectLst/>
              </a:rPr>
              <a:t>K-Nearest </a:t>
            </a:r>
            <a:r>
              <a:rPr lang="en-US" b="0" i="0" dirty="0" err="1">
                <a:solidFill>
                  <a:srgbClr val="000000"/>
                </a:solidFill>
                <a:effectLst/>
              </a:rPr>
              <a:t>Neighbour</a:t>
            </a:r>
            <a:r>
              <a:rPr lang="en-US" b="0" i="0" dirty="0">
                <a:solidFill>
                  <a:srgbClr val="000000"/>
                </a:solidFill>
                <a:effectLst/>
              </a:rPr>
              <a:t> is one of the simplest Machine Learning algorithms based on Supervised Learning technique.</a:t>
            </a:r>
          </a:p>
          <a:p>
            <a:pPr marL="342900" indent="-342900" algn="just">
              <a:buFont typeface="+mj-lt"/>
              <a:buAutoNum type="alphaLcParenR"/>
            </a:pPr>
            <a:endParaRPr lang="en-US" b="0" i="0" dirty="0">
              <a:solidFill>
                <a:srgbClr val="000000"/>
              </a:solidFill>
              <a:effectLst/>
            </a:endParaRPr>
          </a:p>
          <a:p>
            <a:pPr marL="342900" indent="-342900" algn="just">
              <a:buFont typeface="+mj-lt"/>
              <a:buAutoNum type="alphaLcParenR"/>
            </a:pPr>
            <a:r>
              <a:rPr lang="en-US" b="0" i="0" dirty="0">
                <a:solidFill>
                  <a:srgbClr val="000000"/>
                </a:solidFill>
                <a:effectLst/>
              </a:rPr>
              <a:t>K-NN algorithm assumes the similarity between the new case/data and available cases and put the new case into the category that is most similar to the available categories.</a:t>
            </a:r>
          </a:p>
          <a:p>
            <a:pPr marL="342900" indent="-342900" algn="just">
              <a:buFont typeface="+mj-lt"/>
              <a:buAutoNum type="alphaLcParenR"/>
            </a:pPr>
            <a:endParaRPr lang="en-US" b="0" i="0" dirty="0">
              <a:solidFill>
                <a:srgbClr val="000000"/>
              </a:solidFill>
              <a:effectLst/>
            </a:endParaRPr>
          </a:p>
          <a:p>
            <a:pPr marL="342900" indent="-342900" algn="just">
              <a:buFont typeface="+mj-lt"/>
              <a:buAutoNum type="alphaLcParenR"/>
            </a:pPr>
            <a:r>
              <a:rPr lang="en-US" b="0" i="0" dirty="0">
                <a:solidFill>
                  <a:srgbClr val="000000"/>
                </a:solidFill>
                <a:effectLst/>
              </a:rPr>
              <a:t>K-NN algorithm stores all the available data and classifies a new data point based on the similarity. This means when new data appears then it can be easily classified into a well suite category by using K- NN algorithm.</a:t>
            </a:r>
          </a:p>
          <a:p>
            <a:pPr marL="342900" indent="-342900" algn="just">
              <a:buFont typeface="+mj-lt"/>
              <a:buAutoNum type="alphaLcParenR"/>
            </a:pPr>
            <a:endParaRPr lang="en-US" b="0" i="0" dirty="0">
              <a:solidFill>
                <a:srgbClr val="000000"/>
              </a:solidFill>
              <a:effectLst/>
            </a:endParaRPr>
          </a:p>
          <a:p>
            <a:pPr marL="342900" indent="-342900" algn="just">
              <a:buFont typeface="+mj-lt"/>
              <a:buAutoNum type="alphaLcParenR"/>
            </a:pPr>
            <a:r>
              <a:rPr lang="en-US" b="0" i="0" dirty="0">
                <a:solidFill>
                  <a:srgbClr val="000000"/>
                </a:solidFill>
                <a:effectLst/>
              </a:rPr>
              <a:t>K-NN algorithm can be used for Regression as well as for Classification but mostly it is used for the Classification problems.</a:t>
            </a:r>
          </a:p>
          <a:p>
            <a:pPr marL="342900" indent="-342900" algn="just">
              <a:buFont typeface="+mj-lt"/>
              <a:buAutoNum type="alphaLcParenR"/>
            </a:pPr>
            <a:endParaRPr lang="en-US" b="0" i="0" dirty="0">
              <a:solidFill>
                <a:srgbClr val="000000"/>
              </a:solidFill>
              <a:effectLst/>
            </a:endParaRPr>
          </a:p>
          <a:p>
            <a:pPr marL="342900" indent="-342900" algn="just">
              <a:buFont typeface="+mj-lt"/>
              <a:buAutoNum type="alphaLcParenR"/>
            </a:pPr>
            <a:r>
              <a:rPr lang="en-US" b="0" i="0" dirty="0">
                <a:solidFill>
                  <a:srgbClr val="000000"/>
                </a:solidFill>
                <a:effectLst/>
              </a:rPr>
              <a:t>K-NN is a </a:t>
            </a:r>
            <a:r>
              <a:rPr lang="en-US" b="1" i="0" dirty="0">
                <a:solidFill>
                  <a:srgbClr val="000000"/>
                </a:solidFill>
                <a:effectLst/>
              </a:rPr>
              <a:t>non-parametric algorithm</a:t>
            </a:r>
            <a:r>
              <a:rPr lang="en-US" b="0" i="0" dirty="0">
                <a:solidFill>
                  <a:srgbClr val="000000"/>
                </a:solidFill>
                <a:effectLst/>
              </a:rPr>
              <a:t>, which means it does not make any assumption on underlying data.</a:t>
            </a:r>
          </a:p>
          <a:p>
            <a:pPr marL="342900" indent="-342900" algn="just">
              <a:buFont typeface="+mj-lt"/>
              <a:buAutoNum type="alphaLcParenR"/>
            </a:pPr>
            <a:endParaRPr lang="en-US" b="0" i="0" dirty="0">
              <a:solidFill>
                <a:srgbClr val="000000"/>
              </a:solidFill>
              <a:effectLst/>
            </a:endParaRPr>
          </a:p>
          <a:p>
            <a:pPr marL="342900" indent="-342900" algn="just">
              <a:buFont typeface="+mj-lt"/>
              <a:buAutoNum type="alphaLcParenR"/>
            </a:pPr>
            <a:r>
              <a:rPr lang="en-US" b="0" i="0" dirty="0">
                <a:solidFill>
                  <a:srgbClr val="000000"/>
                </a:solidFill>
                <a:effectLst/>
              </a:rPr>
              <a:t>It is also called a </a:t>
            </a:r>
            <a:r>
              <a:rPr lang="en-US" b="1" i="0" dirty="0">
                <a:solidFill>
                  <a:srgbClr val="000000"/>
                </a:solidFill>
                <a:effectLst/>
              </a:rPr>
              <a:t>lazy learner algorithm</a:t>
            </a:r>
            <a:r>
              <a:rPr lang="en-US" b="0" i="0" dirty="0">
                <a:solidFill>
                  <a:srgbClr val="000000"/>
                </a:solidFill>
                <a:effectLst/>
              </a:rPr>
              <a:t> because it does not learn from the training set immediately instead it stores the dataset and at the time of classification, it performs an action on the dataset.</a:t>
            </a:r>
          </a:p>
          <a:p>
            <a:pPr marL="342900" indent="-342900" algn="just">
              <a:buFont typeface="+mj-lt"/>
              <a:buAutoNum type="alphaLcParenR"/>
            </a:pPr>
            <a:endParaRPr lang="en-US" b="0" i="0" dirty="0">
              <a:solidFill>
                <a:srgbClr val="000000"/>
              </a:solidFill>
              <a:effectLst/>
            </a:endParaRPr>
          </a:p>
          <a:p>
            <a:pPr marL="342900" indent="-342900" algn="just">
              <a:buFont typeface="+mj-lt"/>
              <a:buAutoNum type="alphaLcParenR"/>
            </a:pPr>
            <a:r>
              <a:rPr lang="en-US" b="0" i="0" dirty="0">
                <a:solidFill>
                  <a:srgbClr val="000000"/>
                </a:solidFill>
                <a:effectLst/>
              </a:rPr>
              <a:t>KNN algorithm at the training phase just stores the dataset and when it gets new data, then it classifies that data into a category that is much similar to the new data.</a:t>
            </a:r>
          </a:p>
          <a:p>
            <a:pPr marL="342900" indent="-342900" algn="just">
              <a:buFont typeface="+mj-lt"/>
              <a:buAutoNum type="alphaLcParenR"/>
            </a:pPr>
            <a:endParaRPr lang="en-US" b="0" i="0" dirty="0">
              <a:solidFill>
                <a:srgbClr val="000000"/>
              </a:solidFill>
              <a:effectLst/>
            </a:endParaRPr>
          </a:p>
          <a:p>
            <a:endParaRPr lang="en-IN" dirty="0"/>
          </a:p>
        </p:txBody>
      </p:sp>
    </p:spTree>
    <p:extLst>
      <p:ext uri="{BB962C8B-B14F-4D97-AF65-F5344CB8AC3E}">
        <p14:creationId xmlns:p14="http://schemas.microsoft.com/office/powerpoint/2010/main" val="3018329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FA229-32E5-ECC4-7BC2-83C431198B23}"/>
              </a:ext>
            </a:extLst>
          </p:cNvPr>
          <p:cNvSpPr txBox="1"/>
          <p:nvPr/>
        </p:nvSpPr>
        <p:spPr>
          <a:xfrm>
            <a:off x="86627" y="221381"/>
            <a:ext cx="11935327" cy="2585323"/>
          </a:xfrm>
          <a:prstGeom prst="rect">
            <a:avLst/>
          </a:prstGeom>
          <a:noFill/>
        </p:spPr>
        <p:txBody>
          <a:bodyPr wrap="square" rtlCol="0">
            <a:spAutoFit/>
          </a:bodyPr>
          <a:lstStyle/>
          <a:p>
            <a:r>
              <a:rPr lang="en-US" b="1" i="0" dirty="0">
                <a:solidFill>
                  <a:srgbClr val="000000"/>
                </a:solidFill>
                <a:effectLst/>
              </a:rPr>
              <a:t>Example:</a:t>
            </a:r>
            <a:r>
              <a:rPr lang="en-US" b="0" i="0" dirty="0">
                <a:solidFill>
                  <a:srgbClr val="000000"/>
                </a:solidFill>
                <a:effectLst/>
              </a:rPr>
              <a:t> </a:t>
            </a:r>
          </a:p>
          <a:p>
            <a:endParaRPr lang="en-US" dirty="0">
              <a:solidFill>
                <a:srgbClr val="000000"/>
              </a:solidFill>
            </a:endParaRPr>
          </a:p>
          <a:p>
            <a:pPr lvl="1"/>
            <a:r>
              <a:rPr lang="en-US" b="0" i="0" dirty="0">
                <a:solidFill>
                  <a:srgbClr val="000000"/>
                </a:solidFill>
                <a:effectLst/>
              </a:rPr>
              <a:t>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a:p>
            <a:endParaRPr lang="en-US" dirty="0">
              <a:solidFill>
                <a:srgbClr val="000000"/>
              </a:solidFill>
            </a:endParaRPr>
          </a:p>
          <a:p>
            <a:endParaRPr lang="en-US" b="0" i="0" dirty="0">
              <a:solidFill>
                <a:srgbClr val="000000"/>
              </a:solidFill>
              <a:effectLst/>
            </a:endParaRPr>
          </a:p>
          <a:p>
            <a:endParaRPr lang="en-IN" dirty="0"/>
          </a:p>
        </p:txBody>
      </p:sp>
      <p:pic>
        <p:nvPicPr>
          <p:cNvPr id="49154" name="Picture 2" descr="K-Nearest Neighbor(KNN) Algorithm for Machine Learning">
            <a:extLst>
              <a:ext uri="{FF2B5EF4-FFF2-40B4-BE49-F238E27FC236}">
                <a16:creationId xmlns:a16="http://schemas.microsoft.com/office/drawing/2014/main" id="{E8A99764-64EA-E5E6-AC7E-A40214CF5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745" y="2311818"/>
            <a:ext cx="7294509" cy="40119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3811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18ED0B-28DF-0B9E-AA43-33AD879C6BA7}"/>
              </a:ext>
            </a:extLst>
          </p:cNvPr>
          <p:cNvSpPr txBox="1"/>
          <p:nvPr/>
        </p:nvSpPr>
        <p:spPr>
          <a:xfrm>
            <a:off x="67377" y="163629"/>
            <a:ext cx="11954577" cy="2923877"/>
          </a:xfrm>
          <a:prstGeom prst="rect">
            <a:avLst/>
          </a:prstGeom>
          <a:noFill/>
        </p:spPr>
        <p:txBody>
          <a:bodyPr wrap="square" rtlCol="0">
            <a:spAutoFit/>
          </a:bodyPr>
          <a:lstStyle/>
          <a:p>
            <a:pPr algn="just"/>
            <a:r>
              <a:rPr lang="en-US" sz="2000" b="1" i="0" dirty="0">
                <a:effectLst/>
              </a:rPr>
              <a:t>Why do we need a K-NN Algorithm?</a:t>
            </a:r>
          </a:p>
          <a:p>
            <a:pPr algn="just"/>
            <a:endParaRPr lang="en-US" sz="2000" b="1" i="0" dirty="0">
              <a:effectLst/>
            </a:endParaRPr>
          </a:p>
          <a:p>
            <a:pPr marL="742950" lvl="1" indent="-285750" algn="just">
              <a:buFont typeface="Arial" panose="020B0604020202020204" pitchFamily="34" charset="0"/>
              <a:buChar char="•"/>
            </a:pPr>
            <a:r>
              <a:rPr lang="en-US" b="0" i="0" dirty="0">
                <a:solidFill>
                  <a:srgbClr val="333333"/>
                </a:solidFill>
                <a:effectLst/>
                <a:latin typeface="inter-regular"/>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a:t>
            </a:r>
          </a:p>
          <a:p>
            <a:pPr marL="742950" lvl="1" indent="-285750" algn="just">
              <a:buFont typeface="Arial" panose="020B0604020202020204" pitchFamily="34" charset="0"/>
              <a:buChar char="•"/>
            </a:pPr>
            <a:endParaRPr lang="en-US" dirty="0">
              <a:solidFill>
                <a:srgbClr val="333333"/>
              </a:solidFill>
              <a:latin typeface="inter-regular"/>
            </a:endParaRPr>
          </a:p>
          <a:p>
            <a:pPr marL="742950" lvl="1" indent="-285750" algn="just">
              <a:buFont typeface="Arial" panose="020B0604020202020204" pitchFamily="34" charset="0"/>
              <a:buChar char="•"/>
            </a:pPr>
            <a:r>
              <a:rPr lang="en-US" b="0" i="0" dirty="0">
                <a:solidFill>
                  <a:srgbClr val="333333"/>
                </a:solidFill>
                <a:effectLst/>
                <a:latin typeface="inter-regular"/>
              </a:rPr>
              <a:t>Consider the below diagram:</a:t>
            </a:r>
          </a:p>
          <a:p>
            <a:pPr lvl="1" algn="just"/>
            <a:endParaRPr lang="en-US" dirty="0">
              <a:solidFill>
                <a:srgbClr val="333333"/>
              </a:solidFill>
              <a:latin typeface="inter-regular"/>
            </a:endParaRPr>
          </a:p>
          <a:p>
            <a:pPr algn="just"/>
            <a:endParaRPr lang="en-US" b="0" i="0" dirty="0">
              <a:solidFill>
                <a:srgbClr val="333333"/>
              </a:solidFill>
              <a:effectLst/>
              <a:latin typeface="inter-regular"/>
            </a:endParaRPr>
          </a:p>
          <a:p>
            <a:endParaRPr lang="en-IN" dirty="0"/>
          </a:p>
        </p:txBody>
      </p:sp>
      <p:pic>
        <p:nvPicPr>
          <p:cNvPr id="50178" name="Picture 2" descr="K-Nearest Neighbor(KNN) Algorithm for Machine Learning">
            <a:extLst>
              <a:ext uri="{FF2B5EF4-FFF2-40B4-BE49-F238E27FC236}">
                <a16:creationId xmlns:a16="http://schemas.microsoft.com/office/drawing/2014/main" id="{A47697BB-F054-FC5A-24E0-93DD1FFBD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106" y="2577766"/>
            <a:ext cx="7588316" cy="37941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FBDD1-4E57-731F-BB9E-E20DE1C53ACE}"/>
              </a:ext>
            </a:extLst>
          </p:cNvPr>
          <p:cNvSpPr txBox="1"/>
          <p:nvPr/>
        </p:nvSpPr>
        <p:spPr>
          <a:xfrm>
            <a:off x="298383" y="327259"/>
            <a:ext cx="11608068" cy="6370975"/>
          </a:xfrm>
          <a:prstGeom prst="rect">
            <a:avLst/>
          </a:prstGeom>
          <a:noFill/>
        </p:spPr>
        <p:txBody>
          <a:bodyPr wrap="square" rtlCol="0">
            <a:spAutoFit/>
          </a:bodyPr>
          <a:lstStyle/>
          <a:p>
            <a:pPr algn="just"/>
            <a:r>
              <a:rPr lang="en-US" sz="2400" b="1" i="0" dirty="0">
                <a:effectLst/>
              </a:rPr>
              <a:t>Simple Linear Regression Model:</a:t>
            </a:r>
          </a:p>
          <a:p>
            <a:pPr algn="just"/>
            <a:endParaRPr lang="en-US" sz="2400" b="1" i="0" dirty="0">
              <a:effectLst/>
            </a:endParaRPr>
          </a:p>
          <a:p>
            <a:pPr algn="just"/>
            <a:r>
              <a:rPr lang="en-US" b="0" i="0" dirty="0">
                <a:solidFill>
                  <a:srgbClr val="333333"/>
                </a:solidFill>
                <a:effectLst/>
              </a:rPr>
              <a:t>The Simple Linear Regression model can be represented using the below equation</a:t>
            </a:r>
            <a:r>
              <a:rPr lang="en-US" b="0" i="0" dirty="0">
                <a:solidFill>
                  <a:srgbClr val="333333"/>
                </a:solidFill>
                <a:effectLst/>
                <a:latin typeface="inter-regular"/>
              </a:rPr>
              <a:t>:</a:t>
            </a:r>
          </a:p>
          <a:p>
            <a:pPr algn="just"/>
            <a:endParaRPr lang="en-US" dirty="0">
              <a:solidFill>
                <a:srgbClr val="333333"/>
              </a:solidFill>
              <a:latin typeface="inter-regular"/>
            </a:endParaRPr>
          </a:p>
          <a:p>
            <a:pPr algn="just"/>
            <a:endParaRPr lang="en-US" b="0" i="0" dirty="0">
              <a:solidFill>
                <a:srgbClr val="333333"/>
              </a:solidFill>
              <a:effectLst/>
            </a:endParaRPr>
          </a:p>
          <a:p>
            <a:pPr algn="just"/>
            <a:r>
              <a:rPr lang="en-US" b="0" i="0" dirty="0">
                <a:solidFill>
                  <a:srgbClr val="333333"/>
                </a:solidFill>
                <a:effectLst/>
              </a:rPr>
              <a:t>Y = a0 + a1x + e</a:t>
            </a:r>
          </a:p>
          <a:p>
            <a:pPr algn="just"/>
            <a:endParaRPr lang="en-US" dirty="0">
              <a:solidFill>
                <a:srgbClr val="333333"/>
              </a:solidFill>
            </a:endParaRPr>
          </a:p>
          <a:p>
            <a:endParaRPr lang="en-US" b="0" i="0" dirty="0">
              <a:solidFill>
                <a:srgbClr val="333333"/>
              </a:solidFill>
              <a:effectLst/>
            </a:endParaRPr>
          </a:p>
          <a:p>
            <a:r>
              <a:rPr lang="en-US" b="1" dirty="0">
                <a:solidFill>
                  <a:srgbClr val="333333"/>
                </a:solidFill>
              </a:rPr>
              <a:t>a0 </a:t>
            </a:r>
            <a:r>
              <a:rPr lang="en-US" b="1" i="0" dirty="0">
                <a:solidFill>
                  <a:srgbClr val="333333"/>
                </a:solidFill>
                <a:effectLst/>
              </a:rPr>
              <a:t>= It is the intercept of the Regression line </a:t>
            </a:r>
          </a:p>
          <a:p>
            <a:r>
              <a:rPr lang="en-US" b="1" i="0" dirty="0">
                <a:solidFill>
                  <a:srgbClr val="333333"/>
                </a:solidFill>
                <a:effectLst/>
              </a:rPr>
              <a:t>(can be obtained putting x=0)</a:t>
            </a:r>
          </a:p>
          <a:p>
            <a:endParaRPr lang="en-US" dirty="0"/>
          </a:p>
          <a:p>
            <a:br>
              <a:rPr lang="en-US" dirty="0"/>
            </a:br>
            <a:r>
              <a:rPr lang="en-US" b="1" i="0" dirty="0">
                <a:solidFill>
                  <a:srgbClr val="333333"/>
                </a:solidFill>
                <a:effectLst/>
              </a:rPr>
              <a:t>a1= It is the slope of the regression line, which tells whether the line is increasing or decreasing.</a:t>
            </a:r>
          </a:p>
          <a:p>
            <a:endParaRPr lang="en-US" b="1" dirty="0">
              <a:solidFill>
                <a:srgbClr val="333333"/>
              </a:solidFill>
            </a:endParaRPr>
          </a:p>
          <a:p>
            <a:endParaRPr lang="en-US" b="1" i="0" dirty="0">
              <a:solidFill>
                <a:srgbClr val="333333"/>
              </a:solidFill>
              <a:effectLst/>
            </a:endParaRPr>
          </a:p>
          <a:p>
            <a:br>
              <a:rPr lang="en-US" dirty="0"/>
            </a:br>
            <a:r>
              <a:rPr lang="en-US" b="1" i="0" dirty="0">
                <a:solidFill>
                  <a:srgbClr val="333333"/>
                </a:solidFill>
                <a:effectLst/>
              </a:rPr>
              <a:t>ε = The error term. (For a good model it will be negligible)</a:t>
            </a:r>
          </a:p>
          <a:p>
            <a:endParaRPr lang="en-US" b="1" dirty="0">
              <a:solidFill>
                <a:srgbClr val="333333"/>
              </a:solidFill>
            </a:endParaRPr>
          </a:p>
          <a:p>
            <a:endParaRPr lang="en-US" b="0" i="0" dirty="0">
              <a:solidFill>
                <a:srgbClr val="333333"/>
              </a:solidFill>
              <a:effectLst/>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03971699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D1570-4D09-B577-97BF-A94AF541A537}"/>
              </a:ext>
            </a:extLst>
          </p:cNvPr>
          <p:cNvSpPr txBox="1"/>
          <p:nvPr/>
        </p:nvSpPr>
        <p:spPr>
          <a:xfrm>
            <a:off x="115503" y="0"/>
            <a:ext cx="11916076" cy="2923877"/>
          </a:xfrm>
          <a:prstGeom prst="rect">
            <a:avLst/>
          </a:prstGeom>
          <a:noFill/>
        </p:spPr>
        <p:txBody>
          <a:bodyPr wrap="square" rtlCol="0">
            <a:spAutoFit/>
          </a:bodyPr>
          <a:lstStyle/>
          <a:p>
            <a:pPr algn="just"/>
            <a:r>
              <a:rPr lang="en-US" sz="2000" b="1" i="0" dirty="0">
                <a:effectLst/>
              </a:rPr>
              <a:t>How does K-NN work?</a:t>
            </a:r>
          </a:p>
          <a:p>
            <a:pPr lvl="1" algn="just"/>
            <a:endParaRPr lang="en-US" sz="2000" b="1" i="0" dirty="0">
              <a:effectLst/>
            </a:endParaRPr>
          </a:p>
          <a:p>
            <a:pPr lvl="1" algn="just"/>
            <a:r>
              <a:rPr lang="en-US" b="0" i="0" dirty="0">
                <a:solidFill>
                  <a:srgbClr val="333333"/>
                </a:solidFill>
                <a:effectLst/>
                <a:latin typeface="inter-regular"/>
              </a:rPr>
              <a:t>The K-NN working can be explained on the basis of the below algorithm:</a:t>
            </a:r>
          </a:p>
          <a:p>
            <a:pPr lvl="1" algn="just">
              <a:buFont typeface="Arial" panose="020B0604020202020204" pitchFamily="34" charset="0"/>
              <a:buChar char="•"/>
            </a:pPr>
            <a:r>
              <a:rPr lang="en-US" b="1" i="0" dirty="0">
                <a:solidFill>
                  <a:srgbClr val="000000"/>
                </a:solidFill>
                <a:effectLst/>
                <a:latin typeface="inter-bold"/>
              </a:rPr>
              <a:t>Step-1:</a:t>
            </a:r>
            <a:r>
              <a:rPr lang="en-US" b="0" i="0" dirty="0">
                <a:solidFill>
                  <a:srgbClr val="000000"/>
                </a:solidFill>
                <a:effectLst/>
                <a:latin typeface="inter-regular"/>
              </a:rPr>
              <a:t> Select the number K of the neighbors</a:t>
            </a:r>
          </a:p>
          <a:p>
            <a:pPr lvl="1" algn="just">
              <a:buFont typeface="Arial" panose="020B0604020202020204" pitchFamily="34" charset="0"/>
              <a:buChar char="•"/>
            </a:pPr>
            <a:r>
              <a:rPr lang="en-US" b="1" i="0" dirty="0">
                <a:solidFill>
                  <a:srgbClr val="000000"/>
                </a:solidFill>
                <a:effectLst/>
                <a:latin typeface="inter-bold"/>
              </a:rPr>
              <a:t>Step-2:</a:t>
            </a:r>
            <a:r>
              <a:rPr lang="en-US" b="0" i="0" dirty="0">
                <a:solidFill>
                  <a:srgbClr val="000000"/>
                </a:solidFill>
                <a:effectLst/>
                <a:latin typeface="inter-regular"/>
              </a:rPr>
              <a:t> Calculate the Euclidean distance of </a:t>
            </a:r>
            <a:r>
              <a:rPr lang="en-US" b="1" i="0" dirty="0">
                <a:solidFill>
                  <a:srgbClr val="000000"/>
                </a:solidFill>
                <a:effectLst/>
                <a:latin typeface="inter-bold"/>
              </a:rPr>
              <a:t>K number of neighbors</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Step-3:</a:t>
            </a:r>
            <a:r>
              <a:rPr lang="en-US" b="0" i="0" dirty="0">
                <a:solidFill>
                  <a:srgbClr val="000000"/>
                </a:solidFill>
                <a:effectLst/>
                <a:latin typeface="inter-regular"/>
              </a:rPr>
              <a:t> Take the K nearest neighbors as per the calculated Euclidean distance.</a:t>
            </a:r>
          </a:p>
          <a:p>
            <a:pPr lvl="1" algn="just">
              <a:buFont typeface="Arial" panose="020B0604020202020204" pitchFamily="34" charset="0"/>
              <a:buChar char="•"/>
            </a:pPr>
            <a:r>
              <a:rPr lang="en-US" b="1" i="0" dirty="0">
                <a:solidFill>
                  <a:srgbClr val="000000"/>
                </a:solidFill>
                <a:effectLst/>
                <a:latin typeface="inter-bold"/>
              </a:rPr>
              <a:t>Step-4:</a:t>
            </a:r>
            <a:r>
              <a:rPr lang="en-US" b="0" i="0" dirty="0">
                <a:solidFill>
                  <a:srgbClr val="000000"/>
                </a:solidFill>
                <a:effectLst/>
                <a:latin typeface="inter-regular"/>
              </a:rPr>
              <a:t> Among these k neighbors, count the number of the data points in each category.</a:t>
            </a:r>
          </a:p>
          <a:p>
            <a:pPr lvl="1" algn="just">
              <a:buFont typeface="Arial" panose="020B0604020202020204" pitchFamily="34" charset="0"/>
              <a:buChar char="•"/>
            </a:pPr>
            <a:r>
              <a:rPr lang="en-US" b="1" i="0" dirty="0">
                <a:solidFill>
                  <a:srgbClr val="000000"/>
                </a:solidFill>
                <a:effectLst/>
                <a:latin typeface="inter-bold"/>
              </a:rPr>
              <a:t>Step-5:</a:t>
            </a:r>
            <a:r>
              <a:rPr lang="en-US" b="0" i="0" dirty="0">
                <a:solidFill>
                  <a:srgbClr val="000000"/>
                </a:solidFill>
                <a:effectLst/>
                <a:latin typeface="inter-regular"/>
              </a:rPr>
              <a:t> Assign the new data points to that category for which the number of the neighbor is maximum.</a:t>
            </a:r>
          </a:p>
          <a:p>
            <a:pPr lvl="1" algn="just">
              <a:buFont typeface="Arial" panose="020B0604020202020204" pitchFamily="34" charset="0"/>
              <a:buChar char="•"/>
            </a:pPr>
            <a:r>
              <a:rPr lang="en-US" b="1" i="0" dirty="0">
                <a:solidFill>
                  <a:srgbClr val="000000"/>
                </a:solidFill>
                <a:effectLst/>
                <a:latin typeface="inter-bold"/>
              </a:rPr>
              <a:t>Step-6:</a:t>
            </a:r>
            <a:r>
              <a:rPr lang="en-US" b="0" i="0" dirty="0">
                <a:solidFill>
                  <a:srgbClr val="000000"/>
                </a:solidFill>
                <a:effectLst/>
                <a:latin typeface="inter-regular"/>
              </a:rPr>
              <a:t> Our model is ready.</a:t>
            </a:r>
          </a:p>
          <a:p>
            <a:pPr algn="just"/>
            <a:r>
              <a:rPr lang="en-US" b="0" i="0" dirty="0">
                <a:solidFill>
                  <a:srgbClr val="333333"/>
                </a:solidFill>
                <a:effectLst/>
                <a:latin typeface="inter-regular"/>
              </a:rPr>
              <a:t>Suppose we have a new data point and we need to put it in the required category. Consider the below image:</a:t>
            </a:r>
          </a:p>
        </p:txBody>
      </p:sp>
      <p:pic>
        <p:nvPicPr>
          <p:cNvPr id="51202" name="Picture 2" descr="K-Nearest Neighbor(KNN) Algorithm for Machine Learning">
            <a:extLst>
              <a:ext uri="{FF2B5EF4-FFF2-40B4-BE49-F238E27FC236}">
                <a16:creationId xmlns:a16="http://schemas.microsoft.com/office/drawing/2014/main" id="{AD696FCF-0EC0-5417-2991-B169E6EEB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738" y="2923877"/>
            <a:ext cx="47625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8882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AC5179-DC0B-7F4C-50E2-B9974ADE6D17}"/>
              </a:ext>
            </a:extLst>
          </p:cNvPr>
          <p:cNvSpPr txBox="1"/>
          <p:nvPr/>
        </p:nvSpPr>
        <p:spPr>
          <a:xfrm>
            <a:off x="0" y="134754"/>
            <a:ext cx="12118206" cy="2031325"/>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rPr>
              <a:t>Firstly, we will choose the number of neighbors, so we will choose the k=5.</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Next, we will calculate the </a:t>
            </a:r>
            <a:r>
              <a:rPr lang="en-US" b="1" i="0" dirty="0">
                <a:solidFill>
                  <a:srgbClr val="000000"/>
                </a:solidFill>
                <a:effectLst/>
              </a:rPr>
              <a:t>Euclidean distance</a:t>
            </a:r>
            <a:r>
              <a:rPr lang="en-US" b="0" i="0" dirty="0">
                <a:solidFill>
                  <a:srgbClr val="000000"/>
                </a:solidFill>
                <a:effectLst/>
              </a:rPr>
              <a:t> between the data points. The Euclidean distance is the distance between two points, which we have already studied in geometry. It can be calculated as:</a:t>
            </a:r>
          </a:p>
          <a:p>
            <a:pPr algn="just">
              <a:buFont typeface="Arial" panose="020B0604020202020204" pitchFamily="34" charset="0"/>
              <a:buChar char="•"/>
            </a:pPr>
            <a:endParaRPr lang="en-US" dirty="0">
              <a:solidFill>
                <a:srgbClr val="000000"/>
              </a:solidFill>
            </a:endParaRPr>
          </a:p>
          <a:p>
            <a:pPr algn="just">
              <a:buFont typeface="Arial" panose="020B0604020202020204" pitchFamily="34" charset="0"/>
              <a:buChar char="•"/>
            </a:pPr>
            <a:endParaRPr lang="en-US" b="0" i="0" dirty="0">
              <a:solidFill>
                <a:srgbClr val="000000"/>
              </a:solidFill>
              <a:effectLst/>
            </a:endParaRPr>
          </a:p>
          <a:p>
            <a:endParaRPr lang="en-IN" dirty="0"/>
          </a:p>
        </p:txBody>
      </p:sp>
      <p:pic>
        <p:nvPicPr>
          <p:cNvPr id="52226" name="Picture 2" descr="K-Nearest Neighbor(KNN) Algorithm for Machine Learning">
            <a:extLst>
              <a:ext uri="{FF2B5EF4-FFF2-40B4-BE49-F238E27FC236}">
                <a16:creationId xmlns:a16="http://schemas.microsoft.com/office/drawing/2014/main" id="{B8ABA148-A1D9-D46F-9B95-DF8E0E208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605" y="1629877"/>
            <a:ext cx="5819274" cy="465541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7456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1815BE-311B-217B-2847-4F184E1F5E5E}"/>
              </a:ext>
            </a:extLst>
          </p:cNvPr>
          <p:cNvSpPr txBox="1"/>
          <p:nvPr/>
        </p:nvSpPr>
        <p:spPr>
          <a:xfrm>
            <a:off x="96253" y="202131"/>
            <a:ext cx="11916075" cy="1477328"/>
          </a:xfrm>
          <a:prstGeom prst="rect">
            <a:avLst/>
          </a:prstGeom>
          <a:noFill/>
        </p:spPr>
        <p:txBody>
          <a:bodyPr wrap="square" rtlCol="0">
            <a:spAutoFit/>
          </a:bodyPr>
          <a:lstStyle/>
          <a:p>
            <a:pPr marL="742950" lvl="1" indent="-285750">
              <a:buFont typeface="Arial" panose="020B0604020202020204" pitchFamily="34" charset="0"/>
              <a:buChar char="•"/>
            </a:pPr>
            <a:r>
              <a:rPr lang="en-US" b="0" i="0" dirty="0">
                <a:solidFill>
                  <a:srgbClr val="000000"/>
                </a:solidFill>
                <a:effectLst/>
              </a:rPr>
              <a:t>By calculating the Euclidean distance we got the nearest neighbors, as three nearest neighbors in category A and two nearest neighbors in category B. </a:t>
            </a:r>
          </a:p>
          <a:p>
            <a:pPr lvl="1"/>
            <a:endParaRPr lang="en-US" b="0" i="0" dirty="0">
              <a:solidFill>
                <a:srgbClr val="000000"/>
              </a:solidFill>
              <a:effectLst/>
            </a:endParaRPr>
          </a:p>
          <a:p>
            <a:pPr marL="742950" lvl="1" indent="-285750">
              <a:buFont typeface="Arial" panose="020B0604020202020204" pitchFamily="34" charset="0"/>
              <a:buChar char="•"/>
            </a:pPr>
            <a:r>
              <a:rPr lang="en-US" b="0" i="0" dirty="0">
                <a:solidFill>
                  <a:srgbClr val="000000"/>
                </a:solidFill>
                <a:effectLst/>
              </a:rPr>
              <a:t>Consider the below image:</a:t>
            </a:r>
          </a:p>
          <a:p>
            <a:endParaRPr lang="en-IN" dirty="0"/>
          </a:p>
        </p:txBody>
      </p:sp>
      <p:pic>
        <p:nvPicPr>
          <p:cNvPr id="53250" name="Picture 2" descr="K-Nearest Neighbor(KNN) Algorithm for Machine Learning">
            <a:extLst>
              <a:ext uri="{FF2B5EF4-FFF2-40B4-BE49-F238E27FC236}">
                <a16:creationId xmlns:a16="http://schemas.microsoft.com/office/drawing/2014/main" id="{4B05D941-55FC-F25E-D5F5-720662CAF0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742" y="1610626"/>
            <a:ext cx="5198244" cy="41585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0476DD-8A48-1A1E-EAFF-3A7780E3AA88}"/>
              </a:ext>
            </a:extLst>
          </p:cNvPr>
          <p:cNvSpPr txBox="1"/>
          <p:nvPr/>
        </p:nvSpPr>
        <p:spPr>
          <a:xfrm>
            <a:off x="250257" y="5944567"/>
            <a:ext cx="11482939" cy="369332"/>
          </a:xfrm>
          <a:prstGeom prst="rect">
            <a:avLst/>
          </a:prstGeom>
          <a:noFill/>
        </p:spPr>
        <p:txBody>
          <a:bodyPr wrap="square">
            <a:spAutoFit/>
          </a:bodyPr>
          <a:lstStyle/>
          <a:p>
            <a:pPr lvl="1" algn="just">
              <a:buFont typeface="Arial" panose="020B0604020202020204" pitchFamily="34" charset="0"/>
              <a:buChar char="•"/>
            </a:pPr>
            <a:r>
              <a:rPr lang="en-US" b="0" i="0" dirty="0">
                <a:solidFill>
                  <a:srgbClr val="000000"/>
                </a:solidFill>
                <a:effectLst/>
              </a:rPr>
              <a:t>    As we can see the 3 nearest neighbors are from category A, hence this new data point must belong to category A.</a:t>
            </a:r>
          </a:p>
        </p:txBody>
      </p:sp>
    </p:spTree>
    <p:extLst>
      <p:ext uri="{BB962C8B-B14F-4D97-AF65-F5344CB8AC3E}">
        <p14:creationId xmlns:p14="http://schemas.microsoft.com/office/powerpoint/2010/main" val="7385616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73F46-F977-9383-A384-607C65BD0C50}"/>
              </a:ext>
            </a:extLst>
          </p:cNvPr>
          <p:cNvSpPr txBox="1"/>
          <p:nvPr/>
        </p:nvSpPr>
        <p:spPr>
          <a:xfrm>
            <a:off x="105878" y="77002"/>
            <a:ext cx="11964202" cy="6647974"/>
          </a:xfrm>
          <a:prstGeom prst="rect">
            <a:avLst/>
          </a:prstGeom>
          <a:noFill/>
        </p:spPr>
        <p:txBody>
          <a:bodyPr wrap="square" rtlCol="0">
            <a:spAutoFit/>
          </a:bodyPr>
          <a:lstStyle/>
          <a:p>
            <a:r>
              <a:rPr lang="en-US" sz="2400" b="1" i="0" dirty="0">
                <a:effectLst/>
                <a:latin typeface="erdana"/>
              </a:rPr>
              <a:t>How to select the value of K in the K-NN Algorithm?</a:t>
            </a:r>
          </a:p>
          <a:p>
            <a:pPr marL="457200" indent="-457200">
              <a:buFont typeface="+mj-lt"/>
              <a:buAutoNum type="arabicPeriod"/>
            </a:pPr>
            <a:endParaRPr lang="en-US" sz="2400" b="1" i="0" dirty="0">
              <a:effectLst/>
              <a:latin typeface="erdana"/>
            </a:endParaRPr>
          </a:p>
          <a:p>
            <a:pPr marL="800100" lvl="1" indent="-342900" algn="just">
              <a:buFont typeface="+mj-lt"/>
              <a:buAutoNum type="arabicPeriod"/>
            </a:pPr>
            <a:r>
              <a:rPr lang="en-US" b="0" i="0" dirty="0">
                <a:solidFill>
                  <a:srgbClr val="000000"/>
                </a:solidFill>
                <a:effectLst/>
              </a:rPr>
              <a:t>There is no particular way to determine the best value for "K", so we need to try some values to find the best out of them. The most preferred value for K is 5.</a:t>
            </a:r>
          </a:p>
          <a:p>
            <a:pPr marL="800100" lvl="1" indent="-342900" algn="just">
              <a:buFont typeface="+mj-lt"/>
              <a:buAutoNum type="arabicPeriod"/>
            </a:pPr>
            <a:r>
              <a:rPr lang="en-US" b="0" i="0" dirty="0">
                <a:solidFill>
                  <a:srgbClr val="000000"/>
                </a:solidFill>
                <a:effectLst/>
              </a:rPr>
              <a:t>A very low value for K such as K=1 or K=2, can be noisy and lead to the effects of outliers in the model.</a:t>
            </a:r>
          </a:p>
          <a:p>
            <a:pPr marL="800100" lvl="1" indent="-342900" algn="just">
              <a:buFont typeface="+mj-lt"/>
              <a:buAutoNum type="arabicPeriod"/>
            </a:pPr>
            <a:r>
              <a:rPr lang="en-US" b="0" i="0" dirty="0">
                <a:solidFill>
                  <a:srgbClr val="000000"/>
                </a:solidFill>
                <a:effectLst/>
              </a:rPr>
              <a:t>Large values for K are good, but it may find some difficulties.</a:t>
            </a:r>
          </a:p>
          <a:p>
            <a:pPr lvl="1" algn="just"/>
            <a:endParaRPr lang="en-US" dirty="0">
              <a:solidFill>
                <a:srgbClr val="000000"/>
              </a:solidFill>
            </a:endParaRPr>
          </a:p>
          <a:p>
            <a:pPr algn="just"/>
            <a:r>
              <a:rPr lang="en-US" sz="2400" b="1" i="0" dirty="0">
                <a:effectLst/>
              </a:rPr>
              <a:t>Advantages of KNN Algorithm:</a:t>
            </a:r>
          </a:p>
          <a:p>
            <a:pPr algn="just"/>
            <a:endParaRPr lang="en-US" sz="2400" b="1" i="0" dirty="0">
              <a:effectLst/>
            </a:endParaRPr>
          </a:p>
          <a:p>
            <a:pPr marL="800100" lvl="1" indent="-342900" algn="just">
              <a:buFont typeface="+mj-lt"/>
              <a:buAutoNum type="arabicPeriod"/>
            </a:pPr>
            <a:r>
              <a:rPr lang="en-US" b="0" i="0" dirty="0">
                <a:solidFill>
                  <a:srgbClr val="000000"/>
                </a:solidFill>
                <a:effectLst/>
              </a:rPr>
              <a:t>It is simple to implement.</a:t>
            </a:r>
          </a:p>
          <a:p>
            <a:pPr marL="800100" lvl="1" indent="-342900" algn="just">
              <a:buFont typeface="+mj-lt"/>
              <a:buAutoNum type="arabicPeriod"/>
            </a:pPr>
            <a:r>
              <a:rPr lang="en-US" b="0" i="0" dirty="0">
                <a:solidFill>
                  <a:srgbClr val="000000"/>
                </a:solidFill>
                <a:effectLst/>
              </a:rPr>
              <a:t>It is robust to the noisy training data</a:t>
            </a:r>
          </a:p>
          <a:p>
            <a:pPr marL="800100" lvl="1" indent="-342900" algn="just">
              <a:buFont typeface="+mj-lt"/>
              <a:buAutoNum type="arabicPeriod"/>
            </a:pPr>
            <a:r>
              <a:rPr lang="en-US" b="0" i="0" dirty="0">
                <a:solidFill>
                  <a:srgbClr val="000000"/>
                </a:solidFill>
                <a:effectLst/>
              </a:rPr>
              <a:t>It can be more effective if the training data is large.</a:t>
            </a:r>
          </a:p>
          <a:p>
            <a:pPr algn="just"/>
            <a:endParaRPr lang="en-US" dirty="0">
              <a:solidFill>
                <a:srgbClr val="000000"/>
              </a:solidFill>
            </a:endParaRPr>
          </a:p>
          <a:p>
            <a:pPr algn="just"/>
            <a:endParaRPr lang="en-US" sz="2400" b="1" i="0" dirty="0">
              <a:effectLst/>
            </a:endParaRPr>
          </a:p>
          <a:p>
            <a:pPr algn="just"/>
            <a:r>
              <a:rPr lang="en-US" sz="2400" b="1" i="0" dirty="0">
                <a:effectLst/>
              </a:rPr>
              <a:t>Disadvantages of KNN Algorithm:</a:t>
            </a:r>
          </a:p>
          <a:p>
            <a:pPr algn="just"/>
            <a:endParaRPr lang="en-US" sz="2400" b="1" i="0" dirty="0">
              <a:effectLst/>
            </a:endParaRPr>
          </a:p>
          <a:p>
            <a:pPr marL="800100" lvl="1" indent="-342900" algn="just">
              <a:buFont typeface="+mj-lt"/>
              <a:buAutoNum type="arabicPeriod"/>
            </a:pPr>
            <a:r>
              <a:rPr lang="en-US" b="0" i="0" dirty="0">
                <a:solidFill>
                  <a:srgbClr val="000000"/>
                </a:solidFill>
                <a:effectLst/>
              </a:rPr>
              <a:t>Always needs to determine the value of K which may be complex some time.</a:t>
            </a:r>
          </a:p>
          <a:p>
            <a:pPr marL="800100" lvl="1" indent="-342900" algn="just">
              <a:buFont typeface="+mj-lt"/>
              <a:buAutoNum type="arabicPeriod"/>
            </a:pPr>
            <a:r>
              <a:rPr lang="en-US" b="0" i="0" dirty="0">
                <a:solidFill>
                  <a:srgbClr val="000000"/>
                </a:solidFill>
                <a:effectLst/>
              </a:rPr>
              <a:t>The computation cost is high because of calculating the distance between the data points for all the training samples.</a:t>
            </a:r>
          </a:p>
          <a:p>
            <a:pPr algn="just"/>
            <a:endParaRPr lang="en-US" b="0" i="0" dirty="0">
              <a:solidFill>
                <a:srgbClr val="000000"/>
              </a:solidFill>
              <a:effectLst/>
            </a:endParaRPr>
          </a:p>
          <a:p>
            <a:endParaRPr lang="en-US" sz="2400" b="1" i="0" dirty="0">
              <a:effectLst/>
              <a:latin typeface="erdana"/>
            </a:endParaRPr>
          </a:p>
          <a:p>
            <a:endParaRPr lang="en-IN" dirty="0"/>
          </a:p>
        </p:txBody>
      </p:sp>
    </p:spTree>
    <p:extLst>
      <p:ext uri="{BB962C8B-B14F-4D97-AF65-F5344CB8AC3E}">
        <p14:creationId xmlns:p14="http://schemas.microsoft.com/office/powerpoint/2010/main" val="33351098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1B6CA-BCC1-E837-A5D2-4932AF984E23}"/>
              </a:ext>
            </a:extLst>
          </p:cNvPr>
          <p:cNvSpPr txBox="1"/>
          <p:nvPr/>
        </p:nvSpPr>
        <p:spPr>
          <a:xfrm>
            <a:off x="67377" y="154004"/>
            <a:ext cx="12041204" cy="4431983"/>
          </a:xfrm>
          <a:prstGeom prst="rect">
            <a:avLst/>
          </a:prstGeom>
          <a:noFill/>
        </p:spPr>
        <p:txBody>
          <a:bodyPr wrap="square" rtlCol="0">
            <a:spAutoFit/>
          </a:bodyPr>
          <a:lstStyle/>
          <a:p>
            <a:pPr algn="just"/>
            <a:r>
              <a:rPr lang="en-US" sz="2400" b="1" i="0" dirty="0">
                <a:effectLst/>
              </a:rPr>
              <a:t>Python implementation of the KNN algorithm:</a:t>
            </a:r>
          </a:p>
          <a:p>
            <a:pPr algn="just"/>
            <a:endParaRPr lang="en-US" sz="2400" b="1" i="0" dirty="0">
              <a:effectLst/>
            </a:endParaRPr>
          </a:p>
          <a:p>
            <a:pPr marL="285750" indent="-285750" algn="just">
              <a:lnSpc>
                <a:spcPct val="150000"/>
              </a:lnSpc>
              <a:buFont typeface="Arial" panose="020B0604020202020204" pitchFamily="34" charset="0"/>
              <a:buChar char="•"/>
            </a:pPr>
            <a:r>
              <a:rPr lang="en-US" b="0" i="0" dirty="0">
                <a:solidFill>
                  <a:srgbClr val="333333"/>
                </a:solidFill>
                <a:effectLst/>
                <a:latin typeface="inter-regular"/>
              </a:rPr>
              <a:t>To do the Python implementation of the K-NN algorithm, we will use the same problem and dataset which we have used in Logistic Regression. But here we will improve the performance of the model. Below is the problem description</a:t>
            </a:r>
          </a:p>
          <a:p>
            <a:pPr algn="just">
              <a:lnSpc>
                <a:spcPct val="150000"/>
              </a:lnSpc>
            </a:pPr>
            <a:endParaRPr lang="en-US" b="0" i="0" dirty="0">
              <a:solidFill>
                <a:srgbClr val="333333"/>
              </a:solidFill>
              <a:effectLst/>
              <a:latin typeface="inter-regular"/>
            </a:endParaRPr>
          </a:p>
          <a:p>
            <a:pPr marL="285750" indent="-285750" algn="just">
              <a:lnSpc>
                <a:spcPct val="150000"/>
              </a:lnSpc>
              <a:buFont typeface="Arial" panose="020B0604020202020204" pitchFamily="34" charset="0"/>
              <a:buChar char="•"/>
            </a:pPr>
            <a:r>
              <a:rPr lang="en-US" b="1" i="0" dirty="0">
                <a:solidFill>
                  <a:srgbClr val="333333"/>
                </a:solidFill>
                <a:effectLst/>
                <a:latin typeface="inter-bold"/>
              </a:rPr>
              <a:t>Problem for K-NN Algorithm:</a:t>
            </a:r>
            <a:r>
              <a:rPr lang="en-US" b="0" i="0" dirty="0">
                <a:solidFill>
                  <a:srgbClr val="333333"/>
                </a:solidFill>
                <a:effectLst/>
                <a:latin typeface="inter-regular"/>
              </a:rPr>
              <a:t> There is a Car manufacturer company that has manufactured a new SUV car. The company wants to give the ads to the users who are interested in buying that SUV. So for this problem, we have a dataset that contains multiple user's information through the social network. The dataset contains lots of information but the </a:t>
            </a:r>
            <a:r>
              <a:rPr lang="en-US" b="1" i="0" dirty="0">
                <a:solidFill>
                  <a:srgbClr val="333333"/>
                </a:solidFill>
                <a:effectLst/>
                <a:latin typeface="inter-bold"/>
              </a:rPr>
              <a:t>Estimated Salary</a:t>
            </a:r>
            <a:r>
              <a:rPr lang="en-US" b="0" i="0" dirty="0">
                <a:solidFill>
                  <a:srgbClr val="333333"/>
                </a:solidFill>
                <a:effectLst/>
                <a:latin typeface="inter-regular"/>
              </a:rPr>
              <a:t> and </a:t>
            </a:r>
            <a:r>
              <a:rPr lang="en-US" b="1" i="0" dirty="0">
                <a:solidFill>
                  <a:srgbClr val="333333"/>
                </a:solidFill>
                <a:effectLst/>
                <a:latin typeface="inter-bold"/>
              </a:rPr>
              <a:t>Age</a:t>
            </a:r>
            <a:r>
              <a:rPr lang="en-US" b="0" i="0" dirty="0">
                <a:solidFill>
                  <a:srgbClr val="333333"/>
                </a:solidFill>
                <a:effectLst/>
                <a:latin typeface="inter-regular"/>
              </a:rPr>
              <a:t> we will consider for the independent variable and the </a:t>
            </a:r>
            <a:r>
              <a:rPr lang="en-US" b="1" i="0" dirty="0">
                <a:solidFill>
                  <a:srgbClr val="333333"/>
                </a:solidFill>
                <a:effectLst/>
                <a:latin typeface="inter-bold"/>
              </a:rPr>
              <a:t>Purchased variable</a:t>
            </a:r>
            <a:r>
              <a:rPr lang="en-US" b="0" i="0" dirty="0">
                <a:solidFill>
                  <a:srgbClr val="333333"/>
                </a:solidFill>
                <a:effectLst/>
                <a:latin typeface="inter-regular"/>
              </a:rPr>
              <a:t> is for the dependent variable. Below is the dataset:</a:t>
            </a:r>
          </a:p>
          <a:p>
            <a:endParaRPr lang="en-IN" dirty="0"/>
          </a:p>
        </p:txBody>
      </p:sp>
    </p:spTree>
    <p:extLst>
      <p:ext uri="{BB962C8B-B14F-4D97-AF65-F5344CB8AC3E}">
        <p14:creationId xmlns:p14="http://schemas.microsoft.com/office/powerpoint/2010/main" val="6835812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4A5F93-8ADF-24C0-0A00-3EAAD24BCA84}"/>
              </a:ext>
            </a:extLst>
          </p:cNvPr>
          <p:cNvPicPr>
            <a:picLocks noChangeAspect="1"/>
          </p:cNvPicPr>
          <p:nvPr/>
        </p:nvPicPr>
        <p:blipFill>
          <a:blip r:embed="rId2"/>
          <a:stretch>
            <a:fillRect/>
          </a:stretch>
        </p:blipFill>
        <p:spPr>
          <a:xfrm>
            <a:off x="2685448" y="356850"/>
            <a:ext cx="6763126" cy="60920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90507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BD4D305-6175-9483-0BB4-8D4F557CDCBB}"/>
              </a:ext>
            </a:extLst>
          </p:cNvPr>
          <p:cNvGraphicFramePr/>
          <p:nvPr>
            <p:extLst>
              <p:ext uri="{D42A27DB-BD31-4B8C-83A1-F6EECF244321}">
                <p14:modId xmlns:p14="http://schemas.microsoft.com/office/powerpoint/2010/main" val="3689876277"/>
              </p:ext>
            </p:extLst>
          </p:nvPr>
        </p:nvGraphicFramePr>
        <p:xfrm>
          <a:off x="67377" y="144379"/>
          <a:ext cx="11993078" cy="6381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71294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B0C27-2D72-ECDF-B592-4F4265B3BC89}"/>
              </a:ext>
            </a:extLst>
          </p:cNvPr>
          <p:cNvSpPr txBox="1"/>
          <p:nvPr/>
        </p:nvSpPr>
        <p:spPr>
          <a:xfrm>
            <a:off x="96253" y="115503"/>
            <a:ext cx="11944951" cy="6832640"/>
          </a:xfrm>
          <a:prstGeom prst="rect">
            <a:avLst/>
          </a:prstGeom>
          <a:noFill/>
        </p:spPr>
        <p:txBody>
          <a:bodyPr wrap="square" rtlCol="0">
            <a:spAutoFit/>
          </a:bodyPr>
          <a:lstStyle/>
          <a:p>
            <a:pPr algn="just"/>
            <a:r>
              <a:rPr lang="en-IN" sz="2400" b="1" i="0" dirty="0">
                <a:solidFill>
                  <a:srgbClr val="333333"/>
                </a:solidFill>
                <a:effectLst/>
              </a:rPr>
              <a:t>Data Pre-Processing Step:</a:t>
            </a:r>
            <a:endParaRPr lang="en-IN" sz="2400" b="0" i="0" dirty="0">
              <a:solidFill>
                <a:srgbClr val="333333"/>
              </a:solidFill>
              <a:effectLst/>
            </a:endParaRPr>
          </a:p>
          <a:p>
            <a:pPr algn="just"/>
            <a:endParaRPr lang="en-IN" b="0" i="0" dirty="0">
              <a:solidFill>
                <a:srgbClr val="333333"/>
              </a:solidFill>
              <a:effectLst/>
            </a:endParaRPr>
          </a:p>
          <a:p>
            <a:pPr algn="just"/>
            <a:r>
              <a:rPr lang="en-IN" b="0" i="0" dirty="0">
                <a:solidFill>
                  <a:srgbClr val="000000"/>
                </a:solidFill>
                <a:effectLst/>
              </a:rPr>
              <a:t># importing libraries  </a:t>
            </a:r>
          </a:p>
          <a:p>
            <a:pPr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numpy</a:t>
            </a:r>
            <a:r>
              <a:rPr lang="en-IN" b="0" i="0" dirty="0">
                <a:solidFill>
                  <a:srgbClr val="000000"/>
                </a:solidFill>
                <a:effectLst/>
              </a:rPr>
              <a:t> as nm  </a:t>
            </a:r>
          </a:p>
          <a:p>
            <a:pPr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matplotlib.pyplot</a:t>
            </a:r>
            <a:r>
              <a:rPr lang="en-IN" b="0" i="0" dirty="0">
                <a:solidFill>
                  <a:srgbClr val="000000"/>
                </a:solidFill>
                <a:effectLst/>
              </a:rPr>
              <a:t> as </a:t>
            </a:r>
            <a:r>
              <a:rPr lang="en-IN" b="0" i="0" dirty="0" err="1">
                <a:solidFill>
                  <a:srgbClr val="000000"/>
                </a:solidFill>
                <a:effectLst/>
              </a:rPr>
              <a:t>mtp</a:t>
            </a:r>
            <a:r>
              <a:rPr lang="en-IN" b="0" i="0" dirty="0">
                <a:solidFill>
                  <a:srgbClr val="000000"/>
                </a:solidFill>
                <a:effectLst/>
              </a:rPr>
              <a:t>  </a:t>
            </a:r>
          </a:p>
          <a:p>
            <a:pPr algn="just"/>
            <a:r>
              <a:rPr lang="en-IN" b="1" i="0" dirty="0">
                <a:solidFill>
                  <a:srgbClr val="006699"/>
                </a:solidFill>
                <a:effectLst/>
              </a:rPr>
              <a:t>import</a:t>
            </a:r>
            <a:r>
              <a:rPr lang="en-IN" b="0" i="0" dirty="0">
                <a:solidFill>
                  <a:srgbClr val="000000"/>
                </a:solidFill>
                <a:effectLst/>
              </a:rPr>
              <a:t> pandas as pd  </a:t>
            </a:r>
          </a:p>
          <a:p>
            <a:pPr algn="just"/>
            <a:r>
              <a:rPr lang="en-IN" b="0" i="0" dirty="0">
                <a:solidFill>
                  <a:srgbClr val="000000"/>
                </a:solidFill>
                <a:effectLst/>
              </a:rPr>
              <a:t>  </a:t>
            </a:r>
          </a:p>
          <a:p>
            <a:pPr algn="just"/>
            <a:r>
              <a:rPr lang="en-IN" b="0" i="0" dirty="0">
                <a:solidFill>
                  <a:srgbClr val="000000"/>
                </a:solidFill>
                <a:effectLst/>
              </a:rPr>
              <a:t>#importing datasets  </a:t>
            </a:r>
          </a:p>
          <a:p>
            <a:pPr algn="just"/>
            <a:r>
              <a:rPr lang="en-IN" b="0" i="0" dirty="0" err="1">
                <a:solidFill>
                  <a:srgbClr val="000000"/>
                </a:solidFill>
                <a:effectLst/>
              </a:rPr>
              <a:t>data_set</a:t>
            </a:r>
            <a:r>
              <a:rPr lang="en-IN" b="0" i="0" dirty="0">
                <a:solidFill>
                  <a:srgbClr val="000000"/>
                </a:solidFill>
                <a:effectLst/>
              </a:rPr>
              <a:t>= </a:t>
            </a:r>
            <a:r>
              <a:rPr lang="en-IN" b="0" i="0" dirty="0" err="1">
                <a:solidFill>
                  <a:srgbClr val="000000"/>
                </a:solidFill>
                <a:effectLst/>
              </a:rPr>
              <a:t>pd.read_csv</a:t>
            </a:r>
            <a:r>
              <a:rPr lang="en-IN" b="0" i="0" dirty="0">
                <a:solidFill>
                  <a:srgbClr val="000000"/>
                </a:solidFill>
                <a:effectLst/>
              </a:rPr>
              <a:t>(</a:t>
            </a:r>
            <a:r>
              <a:rPr lang="en-IN" b="0" i="0" dirty="0">
                <a:solidFill>
                  <a:srgbClr val="0000FF"/>
                </a:solidFill>
                <a:effectLst/>
              </a:rPr>
              <a:t>'user_data.csv'</a:t>
            </a:r>
            <a:r>
              <a:rPr lang="en-IN" b="0" i="0" dirty="0">
                <a:solidFill>
                  <a:srgbClr val="000000"/>
                </a:solidFill>
                <a:effectLst/>
              </a:rPr>
              <a:t>)  </a:t>
            </a:r>
          </a:p>
          <a:p>
            <a:pPr algn="just"/>
            <a:r>
              <a:rPr lang="en-IN" b="0" i="0" dirty="0">
                <a:solidFill>
                  <a:srgbClr val="000000"/>
                </a:solidFill>
                <a:effectLst/>
              </a:rPr>
              <a:t>  </a:t>
            </a:r>
          </a:p>
          <a:p>
            <a:pPr algn="just"/>
            <a:r>
              <a:rPr lang="en-IN" b="0" i="0" dirty="0">
                <a:solidFill>
                  <a:srgbClr val="000000"/>
                </a:solidFill>
                <a:effectLst/>
              </a:rPr>
              <a:t>#Extracting Independent and dependent Variable  </a:t>
            </a:r>
          </a:p>
          <a:p>
            <a:pPr algn="just"/>
            <a:r>
              <a:rPr lang="en-IN" b="0" i="0" dirty="0">
                <a:solidFill>
                  <a:srgbClr val="000000"/>
                </a:solidFill>
                <a:effectLst/>
              </a:rPr>
              <a:t>x= </a:t>
            </a:r>
            <a:r>
              <a:rPr lang="en-IN" b="0" i="0" dirty="0" err="1">
                <a:solidFill>
                  <a:srgbClr val="000000"/>
                </a:solidFill>
                <a:effectLst/>
              </a:rPr>
              <a:t>data_set.iloc</a:t>
            </a:r>
            <a:r>
              <a:rPr lang="en-IN" b="0" i="0" dirty="0">
                <a:solidFill>
                  <a:srgbClr val="000000"/>
                </a:solidFill>
                <a:effectLst/>
              </a:rPr>
              <a:t>[:, [</a:t>
            </a:r>
            <a:r>
              <a:rPr lang="en-IN" b="0" i="0" dirty="0">
                <a:solidFill>
                  <a:srgbClr val="C00000"/>
                </a:solidFill>
                <a:effectLst/>
              </a:rPr>
              <a:t>2</a:t>
            </a:r>
            <a:r>
              <a:rPr lang="en-IN" b="0" i="0" dirty="0">
                <a:solidFill>
                  <a:srgbClr val="000000"/>
                </a:solidFill>
                <a:effectLst/>
              </a:rPr>
              <a:t>,</a:t>
            </a:r>
            <a:r>
              <a:rPr lang="en-IN" b="0" i="0" dirty="0">
                <a:solidFill>
                  <a:srgbClr val="C00000"/>
                </a:solidFill>
                <a:effectLst/>
              </a:rPr>
              <a:t>3</a:t>
            </a:r>
            <a:r>
              <a:rPr lang="en-IN" b="0" i="0" dirty="0">
                <a:solidFill>
                  <a:srgbClr val="000000"/>
                </a:solidFill>
                <a:effectLst/>
              </a:rPr>
              <a:t>]].values  </a:t>
            </a:r>
          </a:p>
          <a:p>
            <a:pPr algn="just"/>
            <a:r>
              <a:rPr lang="en-IN" b="0" i="0" dirty="0">
                <a:solidFill>
                  <a:srgbClr val="000000"/>
                </a:solidFill>
                <a:effectLst/>
              </a:rPr>
              <a:t>y= </a:t>
            </a:r>
            <a:r>
              <a:rPr lang="en-IN" b="0" i="0" dirty="0" err="1">
                <a:solidFill>
                  <a:srgbClr val="000000"/>
                </a:solidFill>
                <a:effectLst/>
              </a:rPr>
              <a:t>data_set.iloc</a:t>
            </a:r>
            <a:r>
              <a:rPr lang="en-IN" b="0" i="0" dirty="0">
                <a:solidFill>
                  <a:srgbClr val="000000"/>
                </a:solidFill>
                <a:effectLst/>
              </a:rPr>
              <a:t>[:, </a:t>
            </a:r>
            <a:r>
              <a:rPr lang="en-IN" b="0" i="0" dirty="0">
                <a:solidFill>
                  <a:srgbClr val="C00000"/>
                </a:solidFill>
                <a:effectLst/>
              </a:rPr>
              <a:t>4</a:t>
            </a:r>
            <a:r>
              <a:rPr lang="en-IN" b="0" i="0" dirty="0">
                <a:solidFill>
                  <a:srgbClr val="000000"/>
                </a:solidFill>
                <a:effectLst/>
              </a:rPr>
              <a:t>].values  </a:t>
            </a:r>
          </a:p>
          <a:p>
            <a:pPr algn="just"/>
            <a:r>
              <a:rPr lang="en-IN" b="0" i="0" dirty="0">
                <a:solidFill>
                  <a:srgbClr val="000000"/>
                </a:solidFill>
                <a:effectLst/>
              </a:rPr>
              <a:t>  </a:t>
            </a:r>
          </a:p>
          <a:p>
            <a:pPr algn="just"/>
            <a:r>
              <a:rPr lang="en-IN" b="0" i="0" dirty="0">
                <a:solidFill>
                  <a:srgbClr val="000000"/>
                </a:solidFill>
                <a:effectLst/>
              </a:rPr>
              <a:t># Splitting the dataset into training and test set.  </a:t>
            </a:r>
          </a:p>
          <a:p>
            <a:pPr algn="just"/>
            <a:r>
              <a:rPr lang="en-IN" b="0" i="0" dirty="0">
                <a:solidFill>
                  <a:srgbClr val="000000"/>
                </a:solidFill>
                <a:effectLst/>
              </a:rPr>
              <a:t>from </a:t>
            </a:r>
            <a:r>
              <a:rPr lang="en-IN" b="0" i="0" dirty="0" err="1">
                <a:solidFill>
                  <a:srgbClr val="000000"/>
                </a:solidFill>
                <a:effectLst/>
              </a:rPr>
              <a:t>sklearn.model_selection</a:t>
            </a:r>
            <a:r>
              <a:rPr lang="en-IN" b="0" i="0" dirty="0">
                <a:solidFill>
                  <a:srgbClr val="000000"/>
                </a:solidFill>
                <a:effectLst/>
              </a:rPr>
              <a:t> </a:t>
            </a: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train_test_split</a:t>
            </a:r>
            <a:r>
              <a:rPr lang="en-IN" b="0" i="0" dirty="0">
                <a:solidFill>
                  <a:srgbClr val="000000"/>
                </a:solidFill>
                <a:effectLst/>
              </a:rPr>
              <a:t>  </a:t>
            </a:r>
          </a:p>
          <a:p>
            <a:pPr algn="just"/>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r>
              <a:rPr lang="en-IN" b="0" i="0" dirty="0" err="1">
                <a:solidFill>
                  <a:srgbClr val="000000"/>
                </a:solidFill>
                <a:effectLst/>
              </a:rPr>
              <a:t>train_test_split</a:t>
            </a:r>
            <a:r>
              <a:rPr lang="en-IN" b="0" i="0" dirty="0">
                <a:solidFill>
                  <a:srgbClr val="000000"/>
                </a:solidFill>
                <a:effectLst/>
              </a:rPr>
              <a:t>(x, y, </a:t>
            </a:r>
            <a:r>
              <a:rPr lang="en-IN" b="0" i="0" dirty="0" err="1">
                <a:solidFill>
                  <a:srgbClr val="000000"/>
                </a:solidFill>
                <a:effectLst/>
              </a:rPr>
              <a:t>test_size</a:t>
            </a:r>
            <a:r>
              <a:rPr lang="en-IN" b="0" i="0" dirty="0">
                <a:solidFill>
                  <a:srgbClr val="000000"/>
                </a:solidFill>
                <a:effectLst/>
              </a:rPr>
              <a:t>= </a:t>
            </a:r>
            <a:r>
              <a:rPr lang="en-IN" b="0" i="0" dirty="0">
                <a:solidFill>
                  <a:srgbClr val="C00000"/>
                </a:solidFill>
                <a:effectLst/>
              </a:rPr>
              <a:t>0.25</a:t>
            </a:r>
            <a:r>
              <a:rPr lang="en-IN" b="0" i="0" dirty="0">
                <a:solidFill>
                  <a:srgbClr val="000000"/>
                </a:solidFill>
                <a:effectLst/>
              </a:rPr>
              <a:t>, </a:t>
            </a:r>
            <a:r>
              <a:rPr lang="en-IN" b="0" i="0" dirty="0" err="1">
                <a:solidFill>
                  <a:srgbClr val="000000"/>
                </a:solidFill>
                <a:effectLst/>
              </a:rPr>
              <a:t>random_state</a:t>
            </a:r>
            <a:r>
              <a:rPr lang="en-IN" b="0" i="0" dirty="0">
                <a:solidFill>
                  <a:srgbClr val="000000"/>
                </a:solidFill>
                <a:effectLst/>
              </a:rPr>
              <a:t>=</a:t>
            </a:r>
            <a:r>
              <a:rPr lang="en-IN" b="0" i="0" dirty="0">
                <a:solidFill>
                  <a:srgbClr val="C00000"/>
                </a:solidFill>
                <a:effectLst/>
              </a:rPr>
              <a:t>0</a:t>
            </a:r>
            <a:r>
              <a:rPr lang="en-IN" b="0" i="0" dirty="0">
                <a:solidFill>
                  <a:srgbClr val="000000"/>
                </a:solidFill>
                <a:effectLst/>
              </a:rPr>
              <a:t>)  </a:t>
            </a:r>
          </a:p>
          <a:p>
            <a:pPr algn="just"/>
            <a:r>
              <a:rPr lang="en-IN" b="0" i="0" dirty="0">
                <a:solidFill>
                  <a:srgbClr val="000000"/>
                </a:solidFill>
                <a:effectLst/>
              </a:rPr>
              <a:t>  </a:t>
            </a:r>
          </a:p>
          <a:p>
            <a:pPr algn="just"/>
            <a:r>
              <a:rPr lang="en-IN" b="0" i="0" dirty="0">
                <a:solidFill>
                  <a:srgbClr val="000000"/>
                </a:solidFill>
                <a:effectLst/>
              </a:rPr>
              <a:t>#feature Scaling  </a:t>
            </a:r>
          </a:p>
          <a:p>
            <a:pPr algn="just"/>
            <a:r>
              <a:rPr lang="en-IN" b="0" i="0" dirty="0">
                <a:solidFill>
                  <a:srgbClr val="000000"/>
                </a:solidFill>
                <a:effectLst/>
              </a:rPr>
              <a:t>from </a:t>
            </a:r>
            <a:r>
              <a:rPr lang="en-IN" b="0" i="0" dirty="0" err="1">
                <a:solidFill>
                  <a:srgbClr val="000000"/>
                </a:solidFill>
                <a:effectLst/>
              </a:rPr>
              <a:t>sklearn.preprocessing</a:t>
            </a:r>
            <a:r>
              <a:rPr lang="en-IN" b="0" i="0" dirty="0">
                <a:solidFill>
                  <a:srgbClr val="000000"/>
                </a:solidFill>
                <a:effectLst/>
              </a:rPr>
              <a:t> </a:t>
            </a: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StandardScaler</a:t>
            </a:r>
            <a:r>
              <a:rPr lang="en-IN" b="0" i="0" dirty="0">
                <a:solidFill>
                  <a:srgbClr val="000000"/>
                </a:solidFill>
                <a:effectLst/>
              </a:rPr>
              <a:t>    </a:t>
            </a:r>
          </a:p>
          <a:p>
            <a:pPr algn="just"/>
            <a:r>
              <a:rPr lang="en-IN" b="0" i="0" dirty="0" err="1">
                <a:solidFill>
                  <a:srgbClr val="000000"/>
                </a:solidFill>
                <a:effectLst/>
              </a:rPr>
              <a:t>st_x</a:t>
            </a:r>
            <a:r>
              <a:rPr lang="en-IN" b="0" i="0" dirty="0">
                <a:solidFill>
                  <a:srgbClr val="000000"/>
                </a:solidFill>
                <a:effectLst/>
              </a:rPr>
              <a:t>= </a:t>
            </a:r>
            <a:r>
              <a:rPr lang="en-IN" b="0" i="0" dirty="0" err="1">
                <a:solidFill>
                  <a:srgbClr val="000000"/>
                </a:solidFill>
                <a:effectLst/>
              </a:rPr>
              <a:t>StandardScaler</a:t>
            </a:r>
            <a:r>
              <a:rPr lang="en-IN" b="0" i="0" dirty="0">
                <a:solidFill>
                  <a:srgbClr val="000000"/>
                </a:solidFill>
                <a:effectLst/>
              </a:rPr>
              <a:t>()    </a:t>
            </a:r>
          </a:p>
          <a:p>
            <a:pPr algn="just"/>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st_x.fit_transform</a:t>
            </a:r>
            <a:r>
              <a:rPr lang="en-IN" b="0" i="0" dirty="0">
                <a:solidFill>
                  <a:srgbClr val="000000"/>
                </a:solidFill>
                <a:effectLst/>
              </a:rPr>
              <a:t>(</a:t>
            </a:r>
            <a:r>
              <a:rPr lang="en-IN" b="0" i="0" dirty="0" err="1">
                <a:solidFill>
                  <a:srgbClr val="000000"/>
                </a:solidFill>
                <a:effectLst/>
              </a:rPr>
              <a:t>x_train</a:t>
            </a:r>
            <a:r>
              <a:rPr lang="en-IN" b="0" i="0" dirty="0">
                <a:solidFill>
                  <a:srgbClr val="000000"/>
                </a:solidFill>
                <a:effectLst/>
              </a:rPr>
              <a:t>)    </a:t>
            </a:r>
          </a:p>
          <a:p>
            <a:pPr algn="just"/>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st_x.transform</a:t>
            </a:r>
            <a:r>
              <a:rPr lang="en-IN" b="0" i="0" dirty="0">
                <a:solidFill>
                  <a:srgbClr val="000000"/>
                </a:solidFill>
                <a:effectLst/>
              </a:rPr>
              <a:t>(</a:t>
            </a:r>
            <a:r>
              <a:rPr lang="en-IN" b="0" i="0" dirty="0" err="1">
                <a:solidFill>
                  <a:srgbClr val="000000"/>
                </a:solidFill>
                <a:effectLst/>
              </a:rPr>
              <a:t>x_test</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21299030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BF34A3-D738-589B-BFB2-645677840F21}"/>
              </a:ext>
            </a:extLst>
          </p:cNvPr>
          <p:cNvSpPr txBox="1"/>
          <p:nvPr/>
        </p:nvSpPr>
        <p:spPr>
          <a:xfrm>
            <a:off x="96253" y="115503"/>
            <a:ext cx="11964202" cy="1200329"/>
          </a:xfrm>
          <a:prstGeom prst="rect">
            <a:avLst/>
          </a:prstGeom>
          <a:noFill/>
        </p:spPr>
        <p:txBody>
          <a:bodyPr wrap="square" rtlCol="0">
            <a:spAutoFit/>
          </a:bodyPr>
          <a:lstStyle/>
          <a:p>
            <a:r>
              <a:rPr lang="en-US" b="0" i="0" dirty="0">
                <a:solidFill>
                  <a:srgbClr val="333333"/>
                </a:solidFill>
                <a:effectLst/>
              </a:rPr>
              <a:t>By executing the above code, our dataset is imported to our program and well pre-processed. After feature scaling our test dataset will look like:</a:t>
            </a:r>
          </a:p>
          <a:p>
            <a:endParaRPr lang="en-US" dirty="0">
              <a:solidFill>
                <a:srgbClr val="333333"/>
              </a:solidFill>
            </a:endParaRPr>
          </a:p>
          <a:p>
            <a:endParaRPr lang="en-IN" dirty="0"/>
          </a:p>
        </p:txBody>
      </p:sp>
      <p:pic>
        <p:nvPicPr>
          <p:cNvPr id="55298" name="Picture 2" descr="K-Nearest Neighbor(KNN) Algorithm for Machine Learning">
            <a:extLst>
              <a:ext uri="{FF2B5EF4-FFF2-40B4-BE49-F238E27FC236}">
                <a16:creationId xmlns:a16="http://schemas.microsoft.com/office/drawing/2014/main" id="{C0119195-DC59-B222-D499-CFBB61E1E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00113"/>
            <a:ext cx="7620000" cy="5057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5113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3CA1D-5D88-A786-F548-A1E34CCBBDCF}"/>
              </a:ext>
            </a:extLst>
          </p:cNvPr>
          <p:cNvSpPr txBox="1"/>
          <p:nvPr/>
        </p:nvSpPr>
        <p:spPr>
          <a:xfrm>
            <a:off x="96253" y="144379"/>
            <a:ext cx="11887200" cy="6555641"/>
          </a:xfrm>
          <a:prstGeom prst="rect">
            <a:avLst/>
          </a:prstGeom>
          <a:noFill/>
        </p:spPr>
        <p:txBody>
          <a:bodyPr wrap="square" rtlCol="0">
            <a:spAutoFit/>
          </a:bodyPr>
          <a:lstStyle/>
          <a:p>
            <a:r>
              <a:rPr lang="en-US" sz="2400" b="1" i="0" dirty="0">
                <a:solidFill>
                  <a:srgbClr val="000000"/>
                </a:solidFill>
                <a:effectLst/>
              </a:rPr>
              <a:t>Fitting K-NN classifier to the Training data:</a:t>
            </a:r>
          </a:p>
          <a:p>
            <a:pPr>
              <a:buFont typeface="Arial" panose="020B0604020202020204" pitchFamily="34" charset="0"/>
              <a:buChar char="•"/>
            </a:pPr>
            <a:endParaRPr lang="en-US" b="1" dirty="0">
              <a:solidFill>
                <a:srgbClr val="000000"/>
              </a:solidFill>
            </a:endParaRPr>
          </a:p>
          <a:p>
            <a:br>
              <a:rPr lang="en-US" b="0" i="0" dirty="0">
                <a:solidFill>
                  <a:srgbClr val="000000"/>
                </a:solidFill>
                <a:effectLst/>
              </a:rPr>
            </a:br>
            <a:r>
              <a:rPr lang="en-US" b="0" i="0" dirty="0">
                <a:solidFill>
                  <a:srgbClr val="000000"/>
                </a:solidFill>
                <a:effectLst/>
              </a:rPr>
              <a:t>Now we will fit the K-NN classifier to the training data. To do this we will import the </a:t>
            </a:r>
            <a:r>
              <a:rPr lang="en-US" b="1" i="0" dirty="0" err="1">
                <a:solidFill>
                  <a:srgbClr val="000000"/>
                </a:solidFill>
                <a:effectLst/>
              </a:rPr>
              <a:t>KNeighborsClassifier</a:t>
            </a:r>
            <a:r>
              <a:rPr lang="en-US" b="0" i="0" dirty="0">
                <a:solidFill>
                  <a:srgbClr val="000000"/>
                </a:solidFill>
                <a:effectLst/>
              </a:rPr>
              <a:t> class of </a:t>
            </a:r>
            <a:r>
              <a:rPr lang="en-US" b="1" i="0" dirty="0" err="1">
                <a:solidFill>
                  <a:srgbClr val="000000"/>
                </a:solidFill>
                <a:effectLst/>
              </a:rPr>
              <a:t>Sklearn</a:t>
            </a:r>
            <a:r>
              <a:rPr lang="en-US" b="1" i="0" dirty="0">
                <a:solidFill>
                  <a:srgbClr val="000000"/>
                </a:solidFill>
                <a:effectLst/>
              </a:rPr>
              <a:t> Neighbors</a:t>
            </a:r>
            <a:r>
              <a:rPr lang="en-US" b="0" i="0" dirty="0">
                <a:solidFill>
                  <a:srgbClr val="000000"/>
                </a:solidFill>
                <a:effectLst/>
              </a:rPr>
              <a:t> library. After importing the class, we will create the </a:t>
            </a:r>
            <a:r>
              <a:rPr lang="en-US" b="1" i="0" dirty="0">
                <a:solidFill>
                  <a:srgbClr val="000000"/>
                </a:solidFill>
                <a:effectLst/>
              </a:rPr>
              <a:t>Classifier</a:t>
            </a:r>
            <a:r>
              <a:rPr lang="en-US" b="0" i="0" dirty="0">
                <a:solidFill>
                  <a:srgbClr val="000000"/>
                </a:solidFill>
                <a:effectLst/>
              </a:rPr>
              <a:t> object of the class. The Parameter of this class will be</a:t>
            </a:r>
          </a:p>
          <a:p>
            <a:endParaRPr lang="en-US" b="0" i="0" dirty="0">
              <a:solidFill>
                <a:srgbClr val="000000"/>
              </a:solidFill>
              <a:effectLst/>
            </a:endParaRPr>
          </a:p>
          <a:p>
            <a:pPr marL="742950" lvl="1" indent="-285750" algn="just">
              <a:buFont typeface="Arial" panose="020B0604020202020204" pitchFamily="34" charset="0"/>
              <a:buChar char="•"/>
            </a:pPr>
            <a:r>
              <a:rPr lang="en-US" b="1" i="0" dirty="0" err="1">
                <a:solidFill>
                  <a:srgbClr val="000000"/>
                </a:solidFill>
                <a:effectLst/>
              </a:rPr>
              <a:t>n_neighbors</a:t>
            </a:r>
            <a:r>
              <a:rPr lang="en-US" b="1" i="0" dirty="0">
                <a:solidFill>
                  <a:srgbClr val="000000"/>
                </a:solidFill>
                <a:effectLst/>
              </a:rPr>
              <a:t>:</a:t>
            </a:r>
            <a:r>
              <a:rPr lang="en-US" b="0" i="0" dirty="0">
                <a:solidFill>
                  <a:srgbClr val="000000"/>
                </a:solidFill>
                <a:effectLst/>
              </a:rPr>
              <a:t> To define the required neighbors of the algorithm. Usually, it takes 5.</a:t>
            </a:r>
          </a:p>
          <a:p>
            <a:pPr marL="742950" lvl="1" indent="-285750" algn="just">
              <a:buFont typeface="Arial" panose="020B0604020202020204" pitchFamily="34" charset="0"/>
              <a:buChar char="•"/>
            </a:pPr>
            <a:r>
              <a:rPr lang="en-US" b="1" i="0" dirty="0">
                <a:solidFill>
                  <a:srgbClr val="000000"/>
                </a:solidFill>
                <a:effectLst/>
              </a:rPr>
              <a:t>metric='</a:t>
            </a:r>
            <a:r>
              <a:rPr lang="en-US" b="1" i="0" dirty="0" err="1">
                <a:solidFill>
                  <a:srgbClr val="000000"/>
                </a:solidFill>
                <a:effectLst/>
              </a:rPr>
              <a:t>minkowski</a:t>
            </a:r>
            <a:r>
              <a:rPr lang="en-US" b="1" i="0" dirty="0">
                <a:solidFill>
                  <a:srgbClr val="000000"/>
                </a:solidFill>
                <a:effectLst/>
              </a:rPr>
              <a:t>':</a:t>
            </a:r>
            <a:r>
              <a:rPr lang="en-US" b="0" i="0" dirty="0">
                <a:solidFill>
                  <a:srgbClr val="000000"/>
                </a:solidFill>
                <a:effectLst/>
              </a:rPr>
              <a:t> This is the default parameter and it decides the distance between the points.</a:t>
            </a:r>
          </a:p>
          <a:p>
            <a:pPr marL="742950" lvl="1" indent="-285750" algn="just">
              <a:buFont typeface="Arial" panose="020B0604020202020204" pitchFamily="34" charset="0"/>
              <a:buChar char="•"/>
            </a:pPr>
            <a:r>
              <a:rPr lang="en-US" b="1" i="0" dirty="0">
                <a:solidFill>
                  <a:srgbClr val="000000"/>
                </a:solidFill>
                <a:effectLst/>
              </a:rPr>
              <a:t>p=2:</a:t>
            </a:r>
            <a:r>
              <a:rPr lang="en-US" b="0" i="0" dirty="0">
                <a:solidFill>
                  <a:srgbClr val="000000"/>
                </a:solidFill>
                <a:effectLst/>
              </a:rPr>
              <a:t> It is equivalent to the standard Euclidean metric.</a:t>
            </a:r>
          </a:p>
          <a:p>
            <a:pPr lvl="1" algn="just"/>
            <a:endParaRPr lang="en-US" b="0" i="0" dirty="0">
              <a:solidFill>
                <a:srgbClr val="000000"/>
              </a:solidFill>
              <a:effectLst/>
            </a:endParaRPr>
          </a:p>
          <a:p>
            <a:pPr algn="just"/>
            <a:r>
              <a:rPr lang="en-US" b="0" i="0" dirty="0">
                <a:solidFill>
                  <a:srgbClr val="000000"/>
                </a:solidFill>
                <a:effectLst/>
              </a:rPr>
              <a:t>And then we will fit the classifier to the training data. Below is the code for it:</a:t>
            </a:r>
          </a:p>
          <a:p>
            <a:pPr algn="just"/>
            <a:endParaRPr lang="en-US" b="0" i="0" dirty="0">
              <a:solidFill>
                <a:srgbClr val="000000"/>
              </a:solidFill>
              <a:effectLst/>
            </a:endParaRPr>
          </a:p>
          <a:p>
            <a:pPr lvl="1" algn="just"/>
            <a:r>
              <a:rPr lang="en-US" b="0" i="0" dirty="0">
                <a:solidFill>
                  <a:srgbClr val="000000"/>
                </a:solidFill>
                <a:effectLst/>
              </a:rPr>
              <a:t>#Fitting K-NN classifier to the training set  </a:t>
            </a:r>
          </a:p>
          <a:p>
            <a:pPr lvl="1" algn="just"/>
            <a:endParaRPr lang="en-US" b="0" i="0" dirty="0">
              <a:solidFill>
                <a:srgbClr val="000000"/>
              </a:solidFill>
              <a:effectLst/>
            </a:endParaRPr>
          </a:p>
          <a:p>
            <a:pPr lvl="1" algn="just"/>
            <a:r>
              <a:rPr lang="en-US" b="0" i="0" dirty="0">
                <a:solidFill>
                  <a:srgbClr val="000000"/>
                </a:solidFill>
                <a:effectLst/>
              </a:rPr>
              <a:t>from </a:t>
            </a:r>
            <a:r>
              <a:rPr lang="en-US" b="0" i="0" dirty="0" err="1">
                <a:solidFill>
                  <a:srgbClr val="000000"/>
                </a:solidFill>
                <a:effectLst/>
              </a:rPr>
              <a:t>sklearn.neighbors</a:t>
            </a:r>
            <a:r>
              <a:rPr lang="en-US" b="0" i="0" dirty="0">
                <a:solidFill>
                  <a:srgbClr val="000000"/>
                </a:solidFill>
                <a:effectLst/>
              </a:rPr>
              <a:t> </a:t>
            </a:r>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KNeighborsClassifier</a:t>
            </a:r>
            <a:r>
              <a:rPr lang="en-US" b="0" i="0" dirty="0">
                <a:solidFill>
                  <a:srgbClr val="000000"/>
                </a:solidFill>
                <a:effectLst/>
              </a:rPr>
              <a:t>  </a:t>
            </a:r>
          </a:p>
          <a:p>
            <a:pPr lvl="1" algn="just"/>
            <a:r>
              <a:rPr lang="en-US" b="0" i="0" dirty="0">
                <a:solidFill>
                  <a:srgbClr val="000000"/>
                </a:solidFill>
                <a:effectLst/>
              </a:rPr>
              <a:t>classifier= </a:t>
            </a:r>
            <a:r>
              <a:rPr lang="en-US" b="0" i="0" dirty="0" err="1">
                <a:solidFill>
                  <a:srgbClr val="000000"/>
                </a:solidFill>
                <a:effectLst/>
              </a:rPr>
              <a:t>KNeighborsClassifier</a:t>
            </a:r>
            <a:r>
              <a:rPr lang="en-US" b="0" i="0" dirty="0">
                <a:solidFill>
                  <a:srgbClr val="000000"/>
                </a:solidFill>
                <a:effectLst/>
              </a:rPr>
              <a:t>(</a:t>
            </a:r>
            <a:r>
              <a:rPr lang="en-US" b="0" i="0" dirty="0" err="1">
                <a:solidFill>
                  <a:srgbClr val="000000"/>
                </a:solidFill>
                <a:effectLst/>
              </a:rPr>
              <a:t>n_neighbors</a:t>
            </a:r>
            <a:r>
              <a:rPr lang="en-US" b="0" i="0" dirty="0">
                <a:solidFill>
                  <a:srgbClr val="000000"/>
                </a:solidFill>
                <a:effectLst/>
              </a:rPr>
              <a:t>=</a:t>
            </a:r>
            <a:r>
              <a:rPr lang="en-US" b="0" i="0" dirty="0">
                <a:solidFill>
                  <a:srgbClr val="C00000"/>
                </a:solidFill>
                <a:effectLst/>
              </a:rPr>
              <a:t>5</a:t>
            </a:r>
            <a:r>
              <a:rPr lang="en-US" b="0" i="0" dirty="0">
                <a:solidFill>
                  <a:srgbClr val="000000"/>
                </a:solidFill>
                <a:effectLst/>
              </a:rPr>
              <a:t>, metric=</a:t>
            </a:r>
            <a:r>
              <a:rPr lang="en-US" b="0" i="0" dirty="0">
                <a:solidFill>
                  <a:srgbClr val="0000FF"/>
                </a:solidFill>
                <a:effectLst/>
              </a:rPr>
              <a:t>'</a:t>
            </a:r>
            <a:r>
              <a:rPr lang="en-US" b="0" i="0" dirty="0" err="1">
                <a:solidFill>
                  <a:srgbClr val="0000FF"/>
                </a:solidFill>
                <a:effectLst/>
              </a:rPr>
              <a:t>minkowski</a:t>
            </a:r>
            <a:r>
              <a:rPr lang="en-US" b="0" i="0" dirty="0">
                <a:solidFill>
                  <a:srgbClr val="0000FF"/>
                </a:solidFill>
                <a:effectLst/>
              </a:rPr>
              <a:t>'</a:t>
            </a:r>
            <a:r>
              <a:rPr lang="en-US" b="0" i="0" dirty="0">
                <a:solidFill>
                  <a:srgbClr val="000000"/>
                </a:solidFill>
                <a:effectLst/>
              </a:rPr>
              <a:t>, p=</a:t>
            </a:r>
            <a:r>
              <a:rPr lang="en-US" b="0" i="0" dirty="0">
                <a:solidFill>
                  <a:srgbClr val="C00000"/>
                </a:solidFill>
                <a:effectLst/>
              </a:rPr>
              <a:t>2</a:t>
            </a:r>
            <a:r>
              <a:rPr lang="en-US" b="0" i="0" dirty="0">
                <a:solidFill>
                  <a:srgbClr val="000000"/>
                </a:solidFill>
                <a:effectLst/>
              </a:rPr>
              <a:t> )  </a:t>
            </a:r>
          </a:p>
          <a:p>
            <a:pPr lvl="1" algn="just"/>
            <a:r>
              <a:rPr lang="en-US" b="0" i="0" dirty="0" err="1">
                <a:solidFill>
                  <a:srgbClr val="000000"/>
                </a:solidFill>
                <a:effectLst/>
              </a:rPr>
              <a:t>classifier.fit</a:t>
            </a:r>
            <a:r>
              <a:rPr lang="en-US" b="0" i="0" dirty="0">
                <a:solidFill>
                  <a:srgbClr val="000000"/>
                </a:solidFill>
                <a:effectLst/>
              </a:rPr>
              <a:t>(</a:t>
            </a:r>
            <a:r>
              <a:rPr lang="en-US" b="0" i="0" dirty="0" err="1">
                <a:solidFill>
                  <a:srgbClr val="000000"/>
                </a:solidFill>
                <a:effectLst/>
              </a:rPr>
              <a:t>x_train</a:t>
            </a:r>
            <a:r>
              <a:rPr lang="en-US" b="0" i="0" dirty="0">
                <a:solidFill>
                  <a:srgbClr val="000000"/>
                </a:solidFill>
                <a:effectLst/>
              </a:rPr>
              <a:t>, </a:t>
            </a:r>
            <a:r>
              <a:rPr lang="en-US" b="0" i="0" dirty="0" err="1">
                <a:solidFill>
                  <a:srgbClr val="000000"/>
                </a:solidFill>
                <a:effectLst/>
              </a:rPr>
              <a:t>y_train</a:t>
            </a:r>
            <a:r>
              <a:rPr lang="en-US" b="0" i="0" dirty="0">
                <a:solidFill>
                  <a:srgbClr val="000000"/>
                </a:solidFill>
                <a:effectLst/>
              </a:rPr>
              <a:t>)  </a:t>
            </a:r>
          </a:p>
          <a:p>
            <a:pPr algn="just"/>
            <a:endParaRPr lang="en-US" b="0" i="0" dirty="0">
              <a:solidFill>
                <a:srgbClr val="000000"/>
              </a:solidFill>
              <a:effectLst/>
            </a:endParaRPr>
          </a:p>
          <a:p>
            <a:pPr algn="just"/>
            <a:r>
              <a:rPr lang="en-US" b="1" i="0" dirty="0">
                <a:solidFill>
                  <a:srgbClr val="333333"/>
                </a:solidFill>
                <a:effectLst/>
              </a:rPr>
              <a:t>Output: By executing the above code, we will get the output as:</a:t>
            </a:r>
          </a:p>
          <a:p>
            <a:pPr algn="just"/>
            <a:endParaRPr lang="en-US" b="0" i="0" dirty="0">
              <a:solidFill>
                <a:srgbClr val="333333"/>
              </a:solidFill>
              <a:effectLst/>
            </a:endParaRPr>
          </a:p>
          <a:p>
            <a:r>
              <a:rPr lang="en-IN" dirty="0" err="1"/>
              <a:t>KNeighborsClassifier</a:t>
            </a:r>
            <a:r>
              <a:rPr lang="en-IN" dirty="0"/>
              <a:t>(algorithm='auto', </a:t>
            </a:r>
            <a:r>
              <a:rPr lang="en-IN" dirty="0" err="1"/>
              <a:t>leaf_size</a:t>
            </a:r>
            <a:r>
              <a:rPr lang="en-IN" dirty="0"/>
              <a:t>=30, metric='</a:t>
            </a:r>
            <a:r>
              <a:rPr lang="en-IN" dirty="0" err="1"/>
              <a:t>minkowski</a:t>
            </a:r>
            <a:r>
              <a:rPr lang="en-IN" dirty="0"/>
              <a:t>',</a:t>
            </a:r>
          </a:p>
          <a:p>
            <a:r>
              <a:rPr lang="en-IN" dirty="0"/>
              <a:t>                     </a:t>
            </a:r>
            <a:r>
              <a:rPr lang="en-IN" dirty="0" err="1"/>
              <a:t>metric_params</a:t>
            </a:r>
            <a:r>
              <a:rPr lang="en-IN" dirty="0"/>
              <a:t>=None, </a:t>
            </a:r>
            <a:r>
              <a:rPr lang="en-IN" dirty="0" err="1"/>
              <a:t>n_jobs</a:t>
            </a:r>
            <a:r>
              <a:rPr lang="en-IN" dirty="0"/>
              <a:t>=None, </a:t>
            </a:r>
            <a:r>
              <a:rPr lang="en-IN" dirty="0" err="1"/>
              <a:t>n_neighbors</a:t>
            </a:r>
            <a:r>
              <a:rPr lang="en-IN" dirty="0"/>
              <a:t>=5, p=2,</a:t>
            </a:r>
          </a:p>
          <a:p>
            <a:r>
              <a:rPr lang="en-IN" dirty="0"/>
              <a:t>                     weights='uniform')</a:t>
            </a:r>
          </a:p>
        </p:txBody>
      </p:sp>
    </p:spTree>
    <p:extLst>
      <p:ext uri="{BB962C8B-B14F-4D97-AF65-F5344CB8AC3E}">
        <p14:creationId xmlns:p14="http://schemas.microsoft.com/office/powerpoint/2010/main" val="209325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F6CBA-2F8C-E07D-CE54-620DA564AE4F}"/>
              </a:ext>
            </a:extLst>
          </p:cNvPr>
          <p:cNvSpPr txBox="1"/>
          <p:nvPr/>
        </p:nvSpPr>
        <p:spPr>
          <a:xfrm>
            <a:off x="452387" y="375385"/>
            <a:ext cx="11348186" cy="5816977"/>
          </a:xfrm>
          <a:prstGeom prst="rect">
            <a:avLst/>
          </a:prstGeom>
          <a:noFill/>
        </p:spPr>
        <p:txBody>
          <a:bodyPr wrap="square" rtlCol="0">
            <a:spAutoFit/>
          </a:bodyPr>
          <a:lstStyle/>
          <a:p>
            <a:pPr algn="just"/>
            <a:r>
              <a:rPr lang="en-US" sz="2400" b="1" i="0" dirty="0">
                <a:effectLst/>
              </a:rPr>
              <a:t>Implementation of Simple Linear Regression Algorithm using Python:</a:t>
            </a:r>
          </a:p>
          <a:p>
            <a:pPr algn="just"/>
            <a:endParaRPr lang="en-US" sz="2400" b="1" i="0" dirty="0">
              <a:effectLst/>
            </a:endParaRPr>
          </a:p>
          <a:p>
            <a:pPr algn="just"/>
            <a:r>
              <a:rPr lang="en-US" b="1" i="0" dirty="0">
                <a:solidFill>
                  <a:srgbClr val="333333"/>
                </a:solidFill>
                <a:effectLst/>
              </a:rPr>
              <a:t>Problem Statement example for Simple Linear Regression:</a:t>
            </a:r>
          </a:p>
          <a:p>
            <a:pPr algn="just"/>
            <a:endParaRPr lang="en-US" b="1" dirty="0">
              <a:solidFill>
                <a:srgbClr val="333333"/>
              </a:solidFill>
            </a:endParaRPr>
          </a:p>
          <a:p>
            <a:pPr algn="just"/>
            <a:endParaRPr lang="en-US" b="0" i="0" dirty="0">
              <a:solidFill>
                <a:srgbClr val="333333"/>
              </a:solidFill>
              <a:effectLst/>
            </a:endParaRPr>
          </a:p>
          <a:p>
            <a:pPr algn="just"/>
            <a:r>
              <a:rPr lang="en-US" b="0" i="0" dirty="0">
                <a:solidFill>
                  <a:srgbClr val="333333"/>
                </a:solidFill>
                <a:effectLst/>
              </a:rPr>
              <a:t>Here we are taking a dataset that has two variables: salary (dependent variable) and experience (Independent variable). The goals of this problem is:</a:t>
            </a:r>
          </a:p>
          <a:p>
            <a:pPr algn="just"/>
            <a:endParaRPr lang="en-US" b="0" i="0" dirty="0">
              <a:solidFill>
                <a:srgbClr val="333333"/>
              </a:solidFill>
              <a:effectLst/>
            </a:endParaRPr>
          </a:p>
          <a:p>
            <a:pPr algn="just">
              <a:buFont typeface="Arial" panose="020B0604020202020204" pitchFamily="34" charset="0"/>
              <a:buChar char="•"/>
            </a:pPr>
            <a:r>
              <a:rPr lang="en-US" b="1" i="0" dirty="0">
                <a:solidFill>
                  <a:srgbClr val="000000"/>
                </a:solidFill>
                <a:effectLst/>
              </a:rPr>
              <a:t> We want to find out if there is any correlation between these two variables</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 We will find the best fit line for the dataset.</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 How the dependent variable is changing by changing the independent variable.</a:t>
            </a:r>
          </a:p>
          <a:p>
            <a:pPr algn="just">
              <a:buFont typeface="Arial" panose="020B0604020202020204" pitchFamily="34" charset="0"/>
              <a:buChar char="•"/>
            </a:pPr>
            <a:endParaRPr lang="en-US" b="1" dirty="0">
              <a:solidFill>
                <a:srgbClr val="000000"/>
              </a:solidFill>
            </a:endParaRPr>
          </a:p>
          <a:p>
            <a:pPr algn="just"/>
            <a:endParaRPr lang="en-US" b="0" i="0" dirty="0">
              <a:solidFill>
                <a:srgbClr val="000000"/>
              </a:solidFill>
              <a:effectLst/>
            </a:endParaRPr>
          </a:p>
          <a:p>
            <a:pPr algn="just"/>
            <a:r>
              <a:rPr lang="en-US" b="0" i="0" dirty="0">
                <a:solidFill>
                  <a:srgbClr val="333333"/>
                </a:solidFill>
                <a:effectLst/>
              </a:rPr>
              <a:t>In this section, we will create a Simple Linear Regression model to find out the best fitting line for representing the relationship between these two variables.</a:t>
            </a:r>
          </a:p>
          <a:p>
            <a:pPr algn="just"/>
            <a:endParaRPr lang="en-US" dirty="0">
              <a:solidFill>
                <a:srgbClr val="333333"/>
              </a:solidFill>
            </a:endParaRPr>
          </a:p>
          <a:p>
            <a:pPr algn="just"/>
            <a:endParaRPr lang="en-US" b="0" i="0" dirty="0">
              <a:solidFill>
                <a:srgbClr val="333333"/>
              </a:solidFill>
              <a:effectLst/>
            </a:endParaRPr>
          </a:p>
          <a:p>
            <a:pPr algn="just"/>
            <a:endParaRPr lang="en-US" b="0" i="0" dirty="0">
              <a:solidFill>
                <a:srgbClr val="333333"/>
              </a:solidFill>
              <a:effectLst/>
            </a:endParaRPr>
          </a:p>
          <a:p>
            <a:pPr algn="just"/>
            <a:r>
              <a:rPr lang="en-US" b="0" i="0" dirty="0">
                <a:solidFill>
                  <a:srgbClr val="333333"/>
                </a:solidFill>
                <a:effectLst/>
              </a:rPr>
              <a:t>To implement the Simple Linear regression model in machine learning using Python, we need to follow the below steps:</a:t>
            </a:r>
          </a:p>
          <a:p>
            <a:endParaRPr lang="en-IN" dirty="0"/>
          </a:p>
        </p:txBody>
      </p:sp>
    </p:spTree>
    <p:extLst>
      <p:ext uri="{BB962C8B-B14F-4D97-AF65-F5344CB8AC3E}">
        <p14:creationId xmlns:p14="http://schemas.microsoft.com/office/powerpoint/2010/main" val="42833074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8B747-7D37-4093-2BFF-C145377F3D8C}"/>
              </a:ext>
            </a:extLst>
          </p:cNvPr>
          <p:cNvSpPr txBox="1"/>
          <p:nvPr/>
        </p:nvSpPr>
        <p:spPr>
          <a:xfrm>
            <a:off x="115503" y="154004"/>
            <a:ext cx="11944952" cy="2954655"/>
          </a:xfrm>
          <a:prstGeom prst="rect">
            <a:avLst/>
          </a:prstGeom>
          <a:noFill/>
        </p:spPr>
        <p:txBody>
          <a:bodyPr wrap="square" rtlCol="0">
            <a:spAutoFit/>
          </a:bodyPr>
          <a:lstStyle/>
          <a:p>
            <a:pPr algn="just"/>
            <a:r>
              <a:rPr lang="en-US" sz="2400" b="1" i="0" dirty="0">
                <a:solidFill>
                  <a:srgbClr val="000000"/>
                </a:solidFill>
                <a:effectLst/>
              </a:rPr>
              <a:t>Predicting the Test Result:</a:t>
            </a:r>
            <a:r>
              <a:rPr lang="en-US" sz="2400" b="0" i="0" dirty="0">
                <a:solidFill>
                  <a:srgbClr val="000000"/>
                </a:solidFill>
                <a:effectLst/>
              </a:rPr>
              <a:t> </a:t>
            </a:r>
          </a:p>
          <a:p>
            <a:pPr algn="just">
              <a:buFont typeface="Arial" panose="020B0604020202020204" pitchFamily="34" charset="0"/>
              <a:buChar char="•"/>
            </a:pPr>
            <a:endParaRPr lang="en-US" dirty="0">
              <a:solidFill>
                <a:srgbClr val="000000"/>
              </a:solidFill>
              <a:latin typeface="inter-regular"/>
            </a:endParaRPr>
          </a:p>
          <a:p>
            <a:pPr algn="just"/>
            <a:r>
              <a:rPr lang="en-US" b="0" i="0" dirty="0">
                <a:solidFill>
                  <a:srgbClr val="000000"/>
                </a:solidFill>
                <a:effectLst/>
                <a:latin typeface="inter-regular"/>
              </a:rPr>
              <a:t>To predict the test set result, we will create a </a:t>
            </a:r>
            <a:r>
              <a:rPr lang="en-US" b="1" i="0" dirty="0" err="1">
                <a:solidFill>
                  <a:srgbClr val="000000"/>
                </a:solidFill>
                <a:effectLst/>
                <a:latin typeface="inter-bold"/>
              </a:rPr>
              <a:t>y_pred</a:t>
            </a:r>
            <a:r>
              <a:rPr lang="en-US" b="0" i="0" dirty="0">
                <a:solidFill>
                  <a:srgbClr val="000000"/>
                </a:solidFill>
                <a:effectLst/>
                <a:latin typeface="inter-regular"/>
              </a:rPr>
              <a:t> vector as we did in Logistic Regression. Below is the code for it:</a:t>
            </a:r>
          </a:p>
          <a:p>
            <a:pPr lvl="1" algn="just"/>
            <a:r>
              <a:rPr lang="en-US" b="0" i="0" dirty="0">
                <a:solidFill>
                  <a:srgbClr val="000000"/>
                </a:solidFill>
                <a:effectLst/>
                <a:latin typeface="inter-regular"/>
              </a:rPr>
              <a:t>#Predicting the test set result  </a:t>
            </a:r>
          </a:p>
          <a:p>
            <a:pPr lvl="1" algn="just"/>
            <a:endParaRPr lang="en-US" b="1" i="0" dirty="0">
              <a:solidFill>
                <a:srgbClr val="000000"/>
              </a:solidFill>
              <a:effectLst/>
              <a:latin typeface="inter-regular"/>
            </a:endParaRPr>
          </a:p>
          <a:p>
            <a:pPr lvl="1" algn="just"/>
            <a:r>
              <a:rPr lang="en-US" b="1" i="0" dirty="0" err="1">
                <a:solidFill>
                  <a:srgbClr val="000000"/>
                </a:solidFill>
                <a:effectLst/>
                <a:latin typeface="inter-regular"/>
              </a:rPr>
              <a:t>y_pred</a:t>
            </a:r>
            <a:r>
              <a:rPr lang="en-US" b="1" i="0" dirty="0">
                <a:solidFill>
                  <a:srgbClr val="000000"/>
                </a:solidFill>
                <a:effectLst/>
                <a:latin typeface="inter-regular"/>
              </a:rPr>
              <a:t>= </a:t>
            </a:r>
            <a:r>
              <a:rPr lang="en-US" b="1" i="0" dirty="0" err="1">
                <a:solidFill>
                  <a:srgbClr val="000000"/>
                </a:solidFill>
                <a:effectLst/>
                <a:latin typeface="inter-regular"/>
              </a:rPr>
              <a:t>classifier.predict</a:t>
            </a:r>
            <a:r>
              <a:rPr lang="en-US" b="1" i="0" dirty="0">
                <a:solidFill>
                  <a:srgbClr val="000000"/>
                </a:solidFill>
                <a:effectLst/>
                <a:latin typeface="inter-regular"/>
              </a:rPr>
              <a:t>(</a:t>
            </a:r>
            <a:r>
              <a:rPr lang="en-US" b="1" i="0" dirty="0" err="1">
                <a:solidFill>
                  <a:srgbClr val="000000"/>
                </a:solidFill>
                <a:effectLst/>
                <a:latin typeface="inter-regular"/>
              </a:rPr>
              <a:t>x_test</a:t>
            </a:r>
            <a:r>
              <a:rPr lang="en-US" b="1" i="0" dirty="0">
                <a:solidFill>
                  <a:srgbClr val="000000"/>
                </a:solidFill>
                <a:effectLst/>
                <a:latin typeface="inter-regular"/>
              </a:rPr>
              <a:t>) </a:t>
            </a:r>
          </a:p>
          <a:p>
            <a:pPr algn="just"/>
            <a:endParaRPr lang="en-US" dirty="0">
              <a:solidFill>
                <a:srgbClr val="000000"/>
              </a:solidFill>
              <a:latin typeface="inter-regular"/>
            </a:endParaRPr>
          </a:p>
          <a:p>
            <a:pPr algn="just"/>
            <a:r>
              <a:rPr lang="en-US" b="0" i="0" dirty="0">
                <a:solidFill>
                  <a:srgbClr val="000000"/>
                </a:solidFill>
                <a:effectLst/>
                <a:latin typeface="inter-regular"/>
              </a:rPr>
              <a:t> </a:t>
            </a:r>
          </a:p>
          <a:p>
            <a:pPr algn="just"/>
            <a:r>
              <a:rPr lang="en-US" b="1" i="0" dirty="0">
                <a:solidFill>
                  <a:srgbClr val="333333"/>
                </a:solidFill>
                <a:effectLst/>
                <a:latin typeface="inter-bold"/>
              </a:rPr>
              <a:t>Output:</a:t>
            </a:r>
            <a:endParaRPr lang="en-US" b="0" i="0" dirty="0">
              <a:solidFill>
                <a:srgbClr val="333333"/>
              </a:solidFill>
              <a:effectLst/>
              <a:latin typeface="inter-regular"/>
            </a:endParaRPr>
          </a:p>
          <a:p>
            <a:endParaRPr lang="en-IN" dirty="0"/>
          </a:p>
        </p:txBody>
      </p:sp>
      <p:pic>
        <p:nvPicPr>
          <p:cNvPr id="56322" name="Picture 2" descr="K-Nearest Neighbor(KNN) Algorithm for Machine Learning">
            <a:extLst>
              <a:ext uri="{FF2B5EF4-FFF2-40B4-BE49-F238E27FC236}">
                <a16:creationId xmlns:a16="http://schemas.microsoft.com/office/drawing/2014/main" id="{73EFC65B-9415-E07A-6E03-2754A1183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739" y="2399917"/>
            <a:ext cx="3230078" cy="43040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178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4BD49-892C-FDA2-AE6A-6599E207B4F3}"/>
              </a:ext>
            </a:extLst>
          </p:cNvPr>
          <p:cNvSpPr txBox="1"/>
          <p:nvPr/>
        </p:nvSpPr>
        <p:spPr>
          <a:xfrm>
            <a:off x="0" y="0"/>
            <a:ext cx="11964202" cy="2400657"/>
          </a:xfrm>
          <a:prstGeom prst="rect">
            <a:avLst/>
          </a:prstGeom>
          <a:noFill/>
        </p:spPr>
        <p:txBody>
          <a:bodyPr wrap="square" rtlCol="0">
            <a:spAutoFit/>
          </a:bodyPr>
          <a:lstStyle/>
          <a:p>
            <a:r>
              <a:rPr lang="en-US" sz="2400" b="1" i="0" dirty="0">
                <a:solidFill>
                  <a:srgbClr val="000000"/>
                </a:solidFill>
                <a:effectLst/>
              </a:rPr>
              <a:t>Creating the Confusion Matrix:</a:t>
            </a:r>
          </a:p>
          <a:p>
            <a:br>
              <a:rPr lang="en-US" b="0" i="0" dirty="0">
                <a:solidFill>
                  <a:srgbClr val="000000"/>
                </a:solidFill>
                <a:effectLst/>
                <a:latin typeface="inter-regular"/>
              </a:rPr>
            </a:br>
            <a:r>
              <a:rPr lang="en-US" b="0" i="0" dirty="0">
                <a:solidFill>
                  <a:srgbClr val="000000"/>
                </a:solidFill>
                <a:effectLst/>
              </a:rPr>
              <a:t>Now we will create the Confusion Matrix for our K-NN model to see the accuracy of the classifier. Below is the code for it:</a:t>
            </a:r>
          </a:p>
          <a:p>
            <a:pPr lvl="2" algn="just"/>
            <a:endParaRPr lang="en-US" b="0" i="0" dirty="0">
              <a:solidFill>
                <a:srgbClr val="000000"/>
              </a:solidFill>
              <a:effectLst/>
            </a:endParaRPr>
          </a:p>
          <a:p>
            <a:pPr lvl="2" algn="just"/>
            <a:r>
              <a:rPr lang="en-US" b="1" i="0" dirty="0">
                <a:solidFill>
                  <a:srgbClr val="000000"/>
                </a:solidFill>
                <a:effectLst/>
              </a:rPr>
              <a:t>    from </a:t>
            </a:r>
            <a:r>
              <a:rPr lang="en-US" b="1" i="0" dirty="0" err="1">
                <a:solidFill>
                  <a:srgbClr val="000000"/>
                </a:solidFill>
                <a:effectLst/>
              </a:rPr>
              <a:t>sklearn.metrics</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confusion_matrix</a:t>
            </a:r>
            <a:r>
              <a:rPr lang="en-US" b="1" i="0" dirty="0">
                <a:solidFill>
                  <a:srgbClr val="000000"/>
                </a:solidFill>
                <a:effectLst/>
              </a:rPr>
              <a:t>  </a:t>
            </a:r>
          </a:p>
          <a:p>
            <a:pPr lvl="2" algn="just"/>
            <a:r>
              <a:rPr lang="en-US" b="1" i="0" dirty="0">
                <a:solidFill>
                  <a:srgbClr val="000000"/>
                </a:solidFill>
                <a:effectLst/>
              </a:rPr>
              <a:t>    cm= </a:t>
            </a:r>
            <a:r>
              <a:rPr lang="en-US" b="1" i="0" dirty="0" err="1">
                <a:solidFill>
                  <a:srgbClr val="000000"/>
                </a:solidFill>
                <a:effectLst/>
              </a:rPr>
              <a:t>confusion_matrix</a:t>
            </a:r>
            <a:r>
              <a:rPr lang="en-US" b="1" i="0" dirty="0">
                <a:solidFill>
                  <a:srgbClr val="000000"/>
                </a:solidFill>
                <a:effectLst/>
              </a:rPr>
              <a:t>(</a:t>
            </a:r>
            <a:r>
              <a:rPr lang="en-US" b="1" i="0" dirty="0" err="1">
                <a:solidFill>
                  <a:srgbClr val="000000"/>
                </a:solidFill>
                <a:effectLst/>
              </a:rPr>
              <a:t>y_test</a:t>
            </a:r>
            <a:r>
              <a:rPr lang="en-US" b="1" i="0" dirty="0">
                <a:solidFill>
                  <a:srgbClr val="000000"/>
                </a:solidFill>
                <a:effectLst/>
              </a:rPr>
              <a:t>, </a:t>
            </a:r>
            <a:r>
              <a:rPr lang="en-US" b="1" i="0" dirty="0" err="1">
                <a:solidFill>
                  <a:srgbClr val="000000"/>
                </a:solidFill>
                <a:effectLst/>
              </a:rPr>
              <a:t>y_pred</a:t>
            </a:r>
            <a:r>
              <a:rPr lang="en-US" b="1" i="0" dirty="0">
                <a:solidFill>
                  <a:srgbClr val="000000"/>
                </a:solidFill>
                <a:effectLst/>
              </a:rPr>
              <a:t>)  </a:t>
            </a:r>
          </a:p>
          <a:p>
            <a:pPr lvl="1" algn="just"/>
            <a:endParaRPr lang="en-US" b="0" i="0" dirty="0">
              <a:solidFill>
                <a:srgbClr val="000000"/>
              </a:solidFill>
              <a:effectLst/>
            </a:endParaRPr>
          </a:p>
          <a:p>
            <a:pPr algn="just"/>
            <a:r>
              <a:rPr lang="en-US" b="1" i="0" dirty="0">
                <a:solidFill>
                  <a:srgbClr val="333333"/>
                </a:solidFill>
                <a:effectLst/>
              </a:rPr>
              <a:t>Output:</a:t>
            </a:r>
            <a:r>
              <a:rPr lang="en-US" b="0" i="0" dirty="0">
                <a:solidFill>
                  <a:srgbClr val="333333"/>
                </a:solidFill>
                <a:effectLst/>
              </a:rPr>
              <a:t> </a:t>
            </a:r>
            <a:endParaRPr lang="en-IN" dirty="0"/>
          </a:p>
        </p:txBody>
      </p:sp>
      <p:pic>
        <p:nvPicPr>
          <p:cNvPr id="57346" name="Picture 2" descr="K-Nearest Neighbor(KNN) Algorithm for Machine Learning">
            <a:extLst>
              <a:ext uri="{FF2B5EF4-FFF2-40B4-BE49-F238E27FC236}">
                <a16:creationId xmlns:a16="http://schemas.microsoft.com/office/drawing/2014/main" id="{E9A6E70A-E4B8-82C3-184A-2291000BD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953" y="2473592"/>
            <a:ext cx="3781425" cy="3181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15E054-C31A-4796-AA6E-EC9B3D277466}"/>
              </a:ext>
            </a:extLst>
          </p:cNvPr>
          <p:cNvSpPr txBox="1"/>
          <p:nvPr/>
        </p:nvSpPr>
        <p:spPr>
          <a:xfrm>
            <a:off x="5200048" y="2980016"/>
            <a:ext cx="6145730" cy="1477328"/>
          </a:xfrm>
          <a:prstGeom prst="rect">
            <a:avLst/>
          </a:prstGeom>
          <a:noFill/>
        </p:spPr>
        <p:txBody>
          <a:bodyPr wrap="square">
            <a:spAutoFit/>
          </a:bodyPr>
          <a:lstStyle/>
          <a:p>
            <a:r>
              <a:rPr lang="en-US" i="0" dirty="0">
                <a:solidFill>
                  <a:srgbClr val="333333"/>
                </a:solidFill>
                <a:effectLst>
                  <a:outerShdw blurRad="38100" dist="38100" dir="2700000" algn="tl">
                    <a:srgbClr val="000000">
                      <a:alpha val="43137"/>
                    </a:srgbClr>
                  </a:outerShdw>
                </a:effectLst>
              </a:rPr>
              <a:t>we can see there are 64+29= 93 correct predictions and 3+4= 7 incorrect predictions, whereas, in Logistic Regression, there were 11 incorrect predictions. So we can say that the performance of the model is improved by using the K-NN algorithm.</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69347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57F4E-095A-E2B5-3BF2-454CC0A724FD}"/>
              </a:ext>
            </a:extLst>
          </p:cNvPr>
          <p:cNvSpPr txBox="1"/>
          <p:nvPr/>
        </p:nvSpPr>
        <p:spPr>
          <a:xfrm>
            <a:off x="134755" y="163629"/>
            <a:ext cx="11922492" cy="6555641"/>
          </a:xfrm>
          <a:prstGeom prst="rect">
            <a:avLst/>
          </a:prstGeom>
          <a:noFill/>
        </p:spPr>
        <p:txBody>
          <a:bodyPr wrap="square" rtlCol="0">
            <a:spAutoFit/>
          </a:bodyPr>
          <a:lstStyle/>
          <a:p>
            <a:r>
              <a:rPr lang="en-IN" sz="2400" b="1" i="0" dirty="0">
                <a:solidFill>
                  <a:srgbClr val="000000"/>
                </a:solidFill>
                <a:effectLst/>
              </a:rPr>
              <a:t>Visualizing the Training set result:</a:t>
            </a:r>
          </a:p>
          <a:p>
            <a:br>
              <a:rPr lang="en-IN" b="0" i="0" dirty="0">
                <a:solidFill>
                  <a:srgbClr val="000000"/>
                </a:solidFill>
                <a:effectLst/>
                <a:latin typeface="inter-regular"/>
              </a:rPr>
            </a:br>
            <a:r>
              <a:rPr lang="en-IN" b="0" i="0" dirty="0">
                <a:solidFill>
                  <a:srgbClr val="000000"/>
                </a:solidFill>
                <a:effectLst/>
              </a:rPr>
              <a:t>Now, we will visualize the training set result for K-NN model. The code will remain same as we did in Logistic Regression, except the name of the graph.</a:t>
            </a:r>
          </a:p>
          <a:p>
            <a:endParaRPr lang="en-IN" dirty="0">
              <a:solidFill>
                <a:srgbClr val="000000"/>
              </a:solidFill>
            </a:endParaRPr>
          </a:p>
          <a:p>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endParaRPr lang="en-IN" b="1" i="0" dirty="0">
              <a:solidFill>
                <a:srgbClr val="000000"/>
              </a:solidFill>
              <a:effectLst/>
            </a:endParaRPr>
          </a:p>
          <a:p>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p>
          <a:p>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red'</a:t>
            </a:r>
            <a:r>
              <a:rPr lang="en-IN" b="0" i="0" dirty="0" err="1">
                <a:solidFill>
                  <a:srgbClr val="000000"/>
                </a:solidFill>
                <a:effectLst/>
              </a:rPr>
              <a:t>,</a:t>
            </a:r>
            <a:r>
              <a:rPr lang="en-IN" b="0" i="0" dirty="0" err="1">
                <a:solidFill>
                  <a:srgbClr val="0000FF"/>
                </a:solidFill>
                <a:effectLst/>
              </a:rPr>
              <a:t>'green</a:t>
            </a:r>
            <a:r>
              <a:rPr lang="en-IN" b="0" i="0" dirty="0">
                <a:solidFill>
                  <a:srgbClr val="0000FF"/>
                </a:solidFill>
                <a:effectLst/>
              </a:rPr>
              <a:t>'</a:t>
            </a:r>
            <a:r>
              <a:rPr lang="en-IN" b="0" i="0" dirty="0">
                <a:solidFill>
                  <a:srgbClr val="000000"/>
                </a:solidFill>
                <a:effectLst/>
              </a:rPr>
              <a:t> )))  </a:t>
            </a:r>
          </a:p>
          <a:p>
            <a:r>
              <a:rPr lang="en-IN" b="0" i="0" dirty="0" err="1">
                <a:solidFill>
                  <a:srgbClr val="000000"/>
                </a:solidFill>
                <a:effectLst/>
              </a:rPr>
              <a:t>mtp.xlim</a:t>
            </a:r>
            <a:r>
              <a:rPr lang="en-IN" b="0" i="0" dirty="0">
                <a:solidFill>
                  <a:srgbClr val="000000"/>
                </a:solidFill>
                <a:effectLst/>
              </a:rPr>
              <a:t>(x1.min(), x1.max())  </a:t>
            </a:r>
          </a:p>
          <a:p>
            <a:r>
              <a:rPr lang="en-IN" b="0" i="0" dirty="0" err="1">
                <a:solidFill>
                  <a:srgbClr val="000000"/>
                </a:solidFill>
                <a:effectLst/>
              </a:rPr>
              <a:t>mtp.ylim</a:t>
            </a:r>
            <a:r>
              <a:rPr lang="en-IN" b="0" i="0" dirty="0">
                <a:solidFill>
                  <a:srgbClr val="000000"/>
                </a:solidFill>
                <a:effectLst/>
              </a:rPr>
              <a:t>(x2.min(), x2.max())  </a:t>
            </a:r>
          </a:p>
          <a:p>
            <a:endParaRPr lang="en-IN" b="0" i="0" dirty="0">
              <a:solidFill>
                <a:srgbClr val="000000"/>
              </a:solidFill>
              <a:effectLst/>
            </a:endParaRPr>
          </a:p>
          <a:p>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'red'</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'K-NN Algorithm (Training set)'</a:t>
            </a:r>
            <a:r>
              <a:rPr lang="en-IN" b="0" i="0" dirty="0">
                <a:solidFill>
                  <a:srgbClr val="000000"/>
                </a:solidFill>
                <a:effectLst/>
              </a:rPr>
              <a:t>)  </a:t>
            </a:r>
          </a:p>
          <a:p>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r>
              <a:rPr lang="en-IN" b="0" i="0" dirty="0" err="1">
                <a:solidFill>
                  <a:srgbClr val="000000"/>
                </a:solidFill>
                <a:effectLst/>
              </a:rPr>
              <a:t>mtp.legend</a:t>
            </a:r>
            <a:r>
              <a:rPr lang="en-IN" b="0" i="0" dirty="0">
                <a:solidFill>
                  <a:srgbClr val="000000"/>
                </a:solidFill>
                <a:effectLst/>
              </a:rPr>
              <a:t>()  </a:t>
            </a:r>
          </a:p>
          <a:p>
            <a:r>
              <a:rPr lang="en-IN" b="0" i="0" dirty="0" err="1">
                <a:solidFill>
                  <a:srgbClr val="000000"/>
                </a:solidFill>
                <a:effectLst/>
              </a:rPr>
              <a:t>mtp.show</a:t>
            </a:r>
            <a:r>
              <a:rPr lang="en-IN" b="0" i="0" dirty="0">
                <a:solidFill>
                  <a:srgbClr val="000000"/>
                </a:solidFill>
                <a:effectLst/>
              </a:rPr>
              <a:t>()  </a:t>
            </a:r>
          </a:p>
        </p:txBody>
      </p:sp>
    </p:spTree>
    <p:extLst>
      <p:ext uri="{BB962C8B-B14F-4D97-AF65-F5344CB8AC3E}">
        <p14:creationId xmlns:p14="http://schemas.microsoft.com/office/powerpoint/2010/main" val="5336343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D6FD89-B519-F62C-A386-526B0B4390D4}"/>
              </a:ext>
            </a:extLst>
          </p:cNvPr>
          <p:cNvSpPr txBox="1"/>
          <p:nvPr/>
        </p:nvSpPr>
        <p:spPr>
          <a:xfrm>
            <a:off x="0" y="0"/>
            <a:ext cx="11916076" cy="1384995"/>
          </a:xfrm>
          <a:prstGeom prst="rect">
            <a:avLst/>
          </a:prstGeom>
          <a:noFill/>
        </p:spPr>
        <p:txBody>
          <a:bodyPr wrap="square" rtlCol="0">
            <a:spAutoFit/>
          </a:bodyPr>
          <a:lstStyle/>
          <a:p>
            <a:pPr algn="just"/>
            <a:r>
              <a:rPr lang="en-US" sz="2400" b="1" i="0" dirty="0">
                <a:solidFill>
                  <a:srgbClr val="333333"/>
                </a:solidFill>
                <a:effectLst/>
              </a:rPr>
              <a:t>Output:</a:t>
            </a:r>
          </a:p>
          <a:p>
            <a:pPr algn="just"/>
            <a:endParaRPr lang="en-US" sz="2400" b="0" i="0" dirty="0">
              <a:solidFill>
                <a:srgbClr val="333333"/>
              </a:solidFill>
              <a:effectLst/>
            </a:endParaRPr>
          </a:p>
          <a:p>
            <a:pPr algn="just"/>
            <a:endParaRPr lang="en-US" b="0" i="0" dirty="0">
              <a:solidFill>
                <a:srgbClr val="333333"/>
              </a:solidFill>
              <a:effectLst/>
            </a:endParaRPr>
          </a:p>
          <a:p>
            <a:endParaRPr lang="en-IN" dirty="0"/>
          </a:p>
        </p:txBody>
      </p:sp>
      <p:pic>
        <p:nvPicPr>
          <p:cNvPr id="58370" name="Picture 2" descr="K-Nearest Neighbor(KNN) Algorithm for Machine Learning">
            <a:extLst>
              <a:ext uri="{FF2B5EF4-FFF2-40B4-BE49-F238E27FC236}">
                <a16:creationId xmlns:a16="http://schemas.microsoft.com/office/drawing/2014/main" id="{02B2AE56-03F3-C803-F1FC-2D3E35D0A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02" y="992325"/>
            <a:ext cx="4970726" cy="44786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1B38553C-C25B-A50A-22A6-30568198E9D0}"/>
              </a:ext>
            </a:extLst>
          </p:cNvPr>
          <p:cNvGraphicFramePr/>
          <p:nvPr/>
        </p:nvGraphicFramePr>
        <p:xfrm>
          <a:off x="5230529" y="692497"/>
          <a:ext cx="6145730"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96341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37B22-2CBB-62FB-C802-A82DDB4D3E67}"/>
              </a:ext>
            </a:extLst>
          </p:cNvPr>
          <p:cNvSpPr txBox="1"/>
          <p:nvPr/>
        </p:nvSpPr>
        <p:spPr>
          <a:xfrm>
            <a:off x="105878" y="163629"/>
            <a:ext cx="11896825" cy="6771084"/>
          </a:xfrm>
          <a:prstGeom prst="rect">
            <a:avLst/>
          </a:prstGeom>
          <a:noFill/>
        </p:spPr>
        <p:txBody>
          <a:bodyPr wrap="square" rtlCol="0">
            <a:spAutoFit/>
          </a:bodyPr>
          <a:lstStyle/>
          <a:p>
            <a:r>
              <a:rPr lang="en-IN" sz="2000" b="1" i="0" dirty="0">
                <a:solidFill>
                  <a:srgbClr val="000000"/>
                </a:solidFill>
                <a:effectLst/>
              </a:rPr>
              <a:t>Visualizing the Test set result:</a:t>
            </a:r>
          </a:p>
          <a:p>
            <a:br>
              <a:rPr lang="en-IN" b="0" i="0" dirty="0">
                <a:solidFill>
                  <a:srgbClr val="000000"/>
                </a:solidFill>
                <a:effectLst/>
                <a:latin typeface="inter-regular"/>
              </a:rPr>
            </a:br>
            <a:r>
              <a:rPr lang="en-IN" b="0" i="0" dirty="0">
                <a:solidFill>
                  <a:srgbClr val="000000"/>
                </a:solidFill>
                <a:effectLst/>
              </a:rPr>
              <a:t>After the training of the model, we will now test the result by putting a new dataset, i.e., Test dataset. Code remains the same except some minor changes: such as </a:t>
            </a:r>
            <a:r>
              <a:rPr lang="en-IN" b="1" i="0" dirty="0" err="1">
                <a:solidFill>
                  <a:srgbClr val="000000"/>
                </a:solidFill>
                <a:effectLst/>
              </a:rPr>
              <a:t>x_train</a:t>
            </a:r>
            <a:r>
              <a:rPr lang="en-IN" b="1" i="0" dirty="0">
                <a:solidFill>
                  <a:srgbClr val="000000"/>
                </a:solidFill>
                <a:effectLst/>
              </a:rPr>
              <a:t> and </a:t>
            </a:r>
            <a:r>
              <a:rPr lang="en-IN" b="1" i="0" dirty="0" err="1">
                <a:solidFill>
                  <a:srgbClr val="000000"/>
                </a:solidFill>
                <a:effectLst/>
              </a:rPr>
              <a:t>y_train</a:t>
            </a:r>
            <a:r>
              <a:rPr lang="en-IN" b="0" i="0" dirty="0">
                <a:solidFill>
                  <a:srgbClr val="000000"/>
                </a:solidFill>
                <a:effectLst/>
              </a:rPr>
              <a:t> will be replaced by </a:t>
            </a:r>
            <a:r>
              <a:rPr lang="en-IN" b="1" i="0" dirty="0" err="1">
                <a:solidFill>
                  <a:srgbClr val="000000"/>
                </a:solidFill>
                <a:effectLst/>
              </a:rPr>
              <a:t>x_test</a:t>
            </a:r>
            <a:r>
              <a:rPr lang="en-IN" b="1" i="0" dirty="0">
                <a:solidFill>
                  <a:srgbClr val="000000"/>
                </a:solidFill>
                <a:effectLst/>
              </a:rPr>
              <a:t> and </a:t>
            </a:r>
            <a:r>
              <a:rPr lang="en-IN" b="1" i="0" dirty="0" err="1">
                <a:solidFill>
                  <a:srgbClr val="000000"/>
                </a:solidFill>
                <a:effectLst/>
              </a:rPr>
              <a:t>y_test</a:t>
            </a:r>
            <a:r>
              <a:rPr lang="en-IN" b="0" i="0" dirty="0">
                <a:solidFill>
                  <a:srgbClr val="000000"/>
                </a:solidFill>
                <a:effectLst/>
              </a:rPr>
              <a:t>.</a:t>
            </a:r>
          </a:p>
          <a:p>
            <a:pPr lvl="1"/>
            <a:br>
              <a:rPr lang="en-IN" b="0" i="0" dirty="0">
                <a:solidFill>
                  <a:srgbClr val="000000"/>
                </a:solidFill>
                <a:effectLst/>
              </a:rPr>
            </a:br>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endParaRPr lang="en-IN" b="0" i="0" dirty="0">
              <a:solidFill>
                <a:srgbClr val="000000"/>
              </a:solidFill>
              <a:effectLst/>
            </a:endParaRP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red'</a:t>
            </a:r>
            <a:r>
              <a:rPr lang="en-IN" b="0" i="0" dirty="0" err="1">
                <a:solidFill>
                  <a:srgbClr val="000000"/>
                </a:solidFill>
                <a:effectLst/>
              </a:rPr>
              <a:t>,</a:t>
            </a:r>
            <a:r>
              <a:rPr lang="en-IN" b="0" i="0" dirty="0" err="1">
                <a:solidFill>
                  <a:srgbClr val="0000FF"/>
                </a:solidFill>
                <a:effectLst/>
              </a:rPr>
              <a:t>'green</a:t>
            </a:r>
            <a:r>
              <a:rPr lang="en-IN" b="0" i="0" dirty="0">
                <a:solidFill>
                  <a:srgbClr val="0000FF"/>
                </a:solidFill>
                <a:effectLst/>
              </a:rPr>
              <a:t>'</a:t>
            </a:r>
            <a:r>
              <a:rPr lang="en-IN" b="0" i="0" dirty="0">
                <a:solidFill>
                  <a:srgbClr val="000000"/>
                </a:solidFill>
                <a:effectLst/>
              </a:rPr>
              <a:t> )))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endParaRPr lang="en-IN" b="0" i="0" dirty="0">
              <a:solidFill>
                <a:srgbClr val="000000"/>
              </a:solidFill>
              <a:effectLst/>
            </a:endParaRPr>
          </a:p>
          <a:p>
            <a:pPr lvl="1" algn="just"/>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'red'</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'K-NN algorithm(Test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14371204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7AE99-F048-A0B0-08AA-91B0C583657B}"/>
              </a:ext>
            </a:extLst>
          </p:cNvPr>
          <p:cNvSpPr txBox="1"/>
          <p:nvPr/>
        </p:nvSpPr>
        <p:spPr>
          <a:xfrm>
            <a:off x="0" y="0"/>
            <a:ext cx="11839074" cy="461665"/>
          </a:xfrm>
          <a:prstGeom prst="rect">
            <a:avLst/>
          </a:prstGeom>
          <a:noFill/>
        </p:spPr>
        <p:txBody>
          <a:bodyPr wrap="square" rtlCol="0">
            <a:spAutoFit/>
          </a:bodyPr>
          <a:lstStyle/>
          <a:p>
            <a:r>
              <a:rPr lang="en-IN" sz="2400" b="1" i="0" dirty="0">
                <a:solidFill>
                  <a:srgbClr val="333333"/>
                </a:solidFill>
                <a:effectLst/>
              </a:rPr>
              <a:t>Output:</a:t>
            </a:r>
            <a:endParaRPr lang="en-IN" sz="2400" dirty="0"/>
          </a:p>
        </p:txBody>
      </p:sp>
      <p:pic>
        <p:nvPicPr>
          <p:cNvPr id="59394" name="Picture 2" descr="K-Nearest Neighbor(KNN) Algorithm for Machine Learning">
            <a:extLst>
              <a:ext uri="{FF2B5EF4-FFF2-40B4-BE49-F238E27FC236}">
                <a16:creationId xmlns:a16="http://schemas.microsoft.com/office/drawing/2014/main" id="{B911B013-AAF9-3D8A-4CE9-EBCD1CC65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2372"/>
            <a:ext cx="5388624" cy="39011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D798D13E-1D88-6E0A-1B73-36141F00E216}"/>
              </a:ext>
            </a:extLst>
          </p:cNvPr>
          <p:cNvGraphicFramePr/>
          <p:nvPr>
            <p:extLst>
              <p:ext uri="{D42A27DB-BD31-4B8C-83A1-F6EECF244321}">
                <p14:modId xmlns:p14="http://schemas.microsoft.com/office/powerpoint/2010/main" val="1176450856"/>
              </p:ext>
            </p:extLst>
          </p:nvPr>
        </p:nvGraphicFramePr>
        <p:xfrm>
          <a:off x="5607516" y="1456188"/>
          <a:ext cx="6427271" cy="3577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7396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B47C9-F970-617E-0ACF-1A92FD8F8F45}"/>
              </a:ext>
            </a:extLst>
          </p:cNvPr>
          <p:cNvSpPr txBox="1"/>
          <p:nvPr/>
        </p:nvSpPr>
        <p:spPr>
          <a:xfrm>
            <a:off x="2502567" y="2828835"/>
            <a:ext cx="8624235" cy="120032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b="1" i="0" dirty="0">
                <a:effectLst>
                  <a:outerShdw blurRad="38100" dist="38100" dir="2700000" algn="tl">
                    <a:srgbClr val="000000">
                      <a:alpha val="43137"/>
                    </a:srgbClr>
                  </a:outerShdw>
                </a:effectLst>
              </a:rPr>
              <a:t>Support Vector Machine Algorithm</a:t>
            </a:r>
          </a:p>
          <a:p>
            <a:endParaRPr lang="en-IN" sz="3600" dirty="0"/>
          </a:p>
        </p:txBody>
      </p:sp>
    </p:spTree>
    <p:extLst>
      <p:ext uri="{BB962C8B-B14F-4D97-AF65-F5344CB8AC3E}">
        <p14:creationId xmlns:p14="http://schemas.microsoft.com/office/powerpoint/2010/main" val="8495342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AAA9C-D962-35C8-4F47-7732DE28BCFE}"/>
              </a:ext>
            </a:extLst>
          </p:cNvPr>
          <p:cNvSpPr txBox="1"/>
          <p:nvPr/>
        </p:nvSpPr>
        <p:spPr>
          <a:xfrm>
            <a:off x="0" y="-35230"/>
            <a:ext cx="11906451" cy="3323987"/>
          </a:xfrm>
          <a:prstGeom prst="rect">
            <a:avLst/>
          </a:prstGeom>
          <a:noFill/>
        </p:spPr>
        <p:txBody>
          <a:bodyPr wrap="square" rtlCol="0">
            <a:spAutoFit/>
          </a:bodyPr>
          <a:lstStyle/>
          <a:p>
            <a:pPr algn="just"/>
            <a:r>
              <a:rPr lang="en-US" sz="2400" b="1" i="0" dirty="0">
                <a:effectLst/>
              </a:rPr>
              <a:t>Support Vector Machine Algorithm</a:t>
            </a:r>
          </a:p>
          <a:p>
            <a:pPr algn="just"/>
            <a:endParaRPr lang="en-US" sz="2400" b="1" i="0" dirty="0">
              <a:effectLst/>
            </a:endParaRPr>
          </a:p>
          <a:p>
            <a:pPr marL="285750" indent="-285750" algn="just">
              <a:buFont typeface="Arial" panose="020B0604020202020204" pitchFamily="34" charset="0"/>
              <a:buChar char="•"/>
            </a:pPr>
            <a:r>
              <a:rPr lang="en-US" b="0" i="0" dirty="0">
                <a:solidFill>
                  <a:srgbClr val="333333"/>
                </a:solidFill>
                <a:effectLst/>
              </a:rPr>
              <a:t>Support Vector Machine or SVM is one of the most popular </a:t>
            </a:r>
            <a:r>
              <a:rPr lang="en-US" i="0" dirty="0">
                <a:solidFill>
                  <a:srgbClr val="333333"/>
                </a:solidFill>
                <a:effectLst/>
              </a:rPr>
              <a:t>Supervised Learning algorithms</a:t>
            </a:r>
            <a:r>
              <a:rPr lang="en-US" b="0" i="0" dirty="0">
                <a:solidFill>
                  <a:srgbClr val="333333"/>
                </a:solidFill>
                <a:effectLst/>
              </a:rPr>
              <a:t>, which is used for </a:t>
            </a:r>
            <a:r>
              <a:rPr lang="en-US" i="0" dirty="0">
                <a:solidFill>
                  <a:srgbClr val="333333"/>
                </a:solidFill>
                <a:effectLst/>
              </a:rPr>
              <a:t>Classification </a:t>
            </a:r>
            <a:r>
              <a:rPr lang="en-US" b="0" i="0" dirty="0">
                <a:solidFill>
                  <a:srgbClr val="333333"/>
                </a:solidFill>
                <a:effectLst/>
              </a:rPr>
              <a:t>as well as Regression problems. However, primarily, it is used for Classification problems in Machine Learning.</a:t>
            </a:r>
          </a:p>
          <a:p>
            <a:pPr marL="285750" indent="-285750" algn="just">
              <a:buFont typeface="Arial" panose="020B0604020202020204" pitchFamily="34" charset="0"/>
              <a:buChar char="•"/>
            </a:pPr>
            <a:r>
              <a:rPr lang="en-US" b="0" i="0" dirty="0">
                <a:solidFill>
                  <a:srgbClr val="333333"/>
                </a:solidFill>
                <a:effectLst/>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285750" indent="-285750" algn="just">
              <a:buFont typeface="Arial" panose="020B0604020202020204" pitchFamily="34" charset="0"/>
              <a:buChar char="•"/>
            </a:pPr>
            <a:r>
              <a:rPr lang="en-US" b="0" i="0" dirty="0">
                <a:solidFill>
                  <a:srgbClr val="333333"/>
                </a:solidFill>
                <a:effectLst/>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p>
          <a:p>
            <a:endParaRPr lang="en-IN" dirty="0"/>
          </a:p>
        </p:txBody>
      </p:sp>
      <p:pic>
        <p:nvPicPr>
          <p:cNvPr id="60418" name="Picture 2" descr="Support Vector Machine Algorithm">
            <a:extLst>
              <a:ext uri="{FF2B5EF4-FFF2-40B4-BE49-F238E27FC236}">
                <a16:creationId xmlns:a16="http://schemas.microsoft.com/office/drawing/2014/main" id="{A7FFAD6F-D4F2-66C4-D786-E80C61CAC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49"/>
          <a:stretch/>
        </p:blipFill>
        <p:spPr bwMode="auto">
          <a:xfrm>
            <a:off x="2506980" y="3048000"/>
            <a:ext cx="5520489"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169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DBF70-33E9-0738-DC43-48E4BB8BD310}"/>
              </a:ext>
            </a:extLst>
          </p:cNvPr>
          <p:cNvSpPr txBox="1"/>
          <p:nvPr/>
        </p:nvSpPr>
        <p:spPr>
          <a:xfrm>
            <a:off x="67377" y="77002"/>
            <a:ext cx="12002703" cy="2308324"/>
          </a:xfrm>
          <a:prstGeom prst="rect">
            <a:avLst/>
          </a:prstGeom>
          <a:noFill/>
        </p:spPr>
        <p:txBody>
          <a:bodyPr wrap="square" rtlCol="0">
            <a:spAutoFit/>
          </a:bodyPr>
          <a:lstStyle/>
          <a:p>
            <a:pPr marL="342900" indent="-342900">
              <a:buFont typeface="Arial" panose="020B0604020202020204" pitchFamily="34" charset="0"/>
              <a:buChar char="•"/>
            </a:pPr>
            <a:r>
              <a:rPr lang="en-US" b="1" i="0" dirty="0">
                <a:solidFill>
                  <a:srgbClr val="333333"/>
                </a:solidFill>
                <a:effectLst/>
              </a:rPr>
              <a:t>Example:</a:t>
            </a:r>
            <a:r>
              <a:rPr lang="en-US" b="0" i="0" dirty="0">
                <a:solidFill>
                  <a:srgbClr val="333333"/>
                </a:solidFill>
                <a:effectLst/>
              </a:rPr>
              <a:t> SVM can be understood with the example that we have used in the KNN classifier. Suppose we see a strange cat that also has some features of dogs, so if we want a model that can accurately identify whether it is a cat or dog, so such a model can be created by using the SVM algorithm. We will first train our model with lots of images of cats and dogs so that it can learn about different features of cats and dogs, and then we test it with this strange creature. So as support vector creates a decision boundary between these two data (cat and dog) and choose extreme cases (support vectors), it will see the extreme case of cat and dog. On the basis of the support vectors, it will classify it as a cat. </a:t>
            </a:r>
          </a:p>
          <a:p>
            <a:pPr marL="342900" indent="-342900">
              <a:buFont typeface="Arial" panose="020B0604020202020204" pitchFamily="34" charset="0"/>
              <a:buChar char="•"/>
            </a:pPr>
            <a:endParaRPr lang="en-US" dirty="0">
              <a:solidFill>
                <a:srgbClr val="333333"/>
              </a:solidFill>
            </a:endParaRPr>
          </a:p>
          <a:p>
            <a:endParaRPr lang="en-IN" dirty="0"/>
          </a:p>
        </p:txBody>
      </p:sp>
      <p:pic>
        <p:nvPicPr>
          <p:cNvPr id="61442" name="Picture 2" descr="Support Vector Machine Algorithm">
            <a:extLst>
              <a:ext uri="{FF2B5EF4-FFF2-40B4-BE49-F238E27FC236}">
                <a16:creationId xmlns:a16="http://schemas.microsoft.com/office/drawing/2014/main" id="{872C2FD9-6C8B-8C7F-6CD1-45FFD8B4F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53" y="2183130"/>
            <a:ext cx="5823886" cy="34943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7C81E3-BAFC-243B-ABCC-51276CC3605E}"/>
              </a:ext>
            </a:extLst>
          </p:cNvPr>
          <p:cNvSpPr txBox="1"/>
          <p:nvPr/>
        </p:nvSpPr>
        <p:spPr>
          <a:xfrm>
            <a:off x="1357162" y="5995820"/>
            <a:ext cx="8951495" cy="369332"/>
          </a:xfrm>
          <a:prstGeom prst="rect">
            <a:avLst/>
          </a:prstGeom>
          <a:noFill/>
        </p:spPr>
        <p:txBody>
          <a:bodyPr wrap="square">
            <a:spAutoFit/>
          </a:bodyPr>
          <a:lstStyle/>
          <a:p>
            <a:r>
              <a:rPr lang="en-US" b="0" i="0" dirty="0">
                <a:solidFill>
                  <a:srgbClr val="333333"/>
                </a:solidFill>
                <a:effectLst/>
              </a:rPr>
              <a:t>SVM algorithm can be used for </a:t>
            </a:r>
            <a:r>
              <a:rPr lang="en-US" b="1" i="0" dirty="0">
                <a:solidFill>
                  <a:srgbClr val="333333"/>
                </a:solidFill>
                <a:effectLst/>
              </a:rPr>
              <a:t>Face detection, image classification, text categorization,</a:t>
            </a:r>
            <a:r>
              <a:rPr lang="en-US" b="0" i="0" dirty="0">
                <a:solidFill>
                  <a:srgbClr val="333333"/>
                </a:solidFill>
                <a:effectLst/>
              </a:rPr>
              <a:t> etc.</a:t>
            </a:r>
            <a:endParaRPr lang="en-IN" dirty="0"/>
          </a:p>
        </p:txBody>
      </p:sp>
    </p:spTree>
    <p:extLst>
      <p:ext uri="{BB962C8B-B14F-4D97-AF65-F5344CB8AC3E}">
        <p14:creationId xmlns:p14="http://schemas.microsoft.com/office/powerpoint/2010/main" val="26758714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6EC8960-A98F-7741-4ADE-88593705983F}"/>
              </a:ext>
            </a:extLst>
          </p:cNvPr>
          <p:cNvGraphicFramePr/>
          <p:nvPr>
            <p:extLst>
              <p:ext uri="{D42A27DB-BD31-4B8C-83A1-F6EECF244321}">
                <p14:modId xmlns:p14="http://schemas.microsoft.com/office/powerpoint/2010/main" val="4207074715"/>
              </p:ext>
            </p:extLst>
          </p:nvPr>
        </p:nvGraphicFramePr>
        <p:xfrm>
          <a:off x="144379" y="192504"/>
          <a:ext cx="11944952" cy="651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40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84F62-D827-D22C-8F3D-1C907A771C3D}"/>
              </a:ext>
            </a:extLst>
          </p:cNvPr>
          <p:cNvSpPr txBox="1"/>
          <p:nvPr/>
        </p:nvSpPr>
        <p:spPr>
          <a:xfrm>
            <a:off x="269507" y="308008"/>
            <a:ext cx="11656194" cy="6924973"/>
          </a:xfrm>
          <a:prstGeom prst="rect">
            <a:avLst/>
          </a:prstGeom>
          <a:noFill/>
        </p:spPr>
        <p:txBody>
          <a:bodyPr wrap="square" rtlCol="0">
            <a:spAutoFit/>
          </a:bodyPr>
          <a:lstStyle/>
          <a:p>
            <a:pPr algn="just"/>
            <a:r>
              <a:rPr lang="en-US" sz="2400" b="1" i="0" dirty="0">
                <a:solidFill>
                  <a:srgbClr val="333333"/>
                </a:solidFill>
                <a:effectLst/>
              </a:rPr>
              <a:t>Step-1: Data Pre-processing:</a:t>
            </a:r>
          </a:p>
          <a:p>
            <a:pPr algn="just"/>
            <a:endParaRPr lang="en-US" sz="2400" b="1" i="0" dirty="0">
              <a:solidFill>
                <a:srgbClr val="333333"/>
              </a:solidFill>
              <a:effectLst/>
            </a:endParaRPr>
          </a:p>
          <a:p>
            <a:pPr algn="just"/>
            <a:r>
              <a:rPr lang="en-US" b="0" i="0" dirty="0">
                <a:solidFill>
                  <a:srgbClr val="333333"/>
                </a:solidFill>
                <a:effectLst/>
              </a:rPr>
              <a:t>The first step for creating the Simple Linear Regression model is </a:t>
            </a:r>
            <a:r>
              <a:rPr lang="en-US" b="1" i="0" strike="noStrike" dirty="0">
                <a:effectLst/>
                <a:hlinkClick r:id="rId2">
                  <a:extLst>
                    <a:ext uri="{A12FA001-AC4F-418D-AE19-62706E023703}">
                      <ahyp:hlinkClr xmlns:ahyp="http://schemas.microsoft.com/office/drawing/2018/hyperlinkcolor" val="tx"/>
                    </a:ext>
                  </a:extLst>
                </a:hlinkClick>
              </a:rPr>
              <a:t>data pre-processing</a:t>
            </a:r>
            <a:r>
              <a:rPr lang="en-US" b="0" i="0" dirty="0">
                <a:solidFill>
                  <a:srgbClr val="333333"/>
                </a:solidFill>
                <a:effectLst/>
              </a:rPr>
              <a:t>. We have already done it earlier in this tutorial. </a:t>
            </a:r>
          </a:p>
          <a:p>
            <a:pPr algn="just"/>
            <a:endParaRPr lang="en-US" dirty="0">
              <a:solidFill>
                <a:srgbClr val="333333"/>
              </a:solidFill>
            </a:endParaRPr>
          </a:p>
          <a:p>
            <a:pPr algn="just"/>
            <a:r>
              <a:rPr lang="en-US" b="0" i="0" dirty="0">
                <a:solidFill>
                  <a:srgbClr val="333333"/>
                </a:solidFill>
                <a:effectLst/>
              </a:rPr>
              <a:t>But there will be some changes, which are given in the below steps:</a:t>
            </a:r>
          </a:p>
          <a:p>
            <a:pPr algn="just"/>
            <a:endParaRPr lang="en-US" dirty="0">
              <a:solidFill>
                <a:srgbClr val="333333"/>
              </a:solidFill>
            </a:endParaRPr>
          </a:p>
          <a:p>
            <a:pPr algn="just"/>
            <a:r>
              <a:rPr lang="en-US" b="0" i="0" dirty="0">
                <a:solidFill>
                  <a:srgbClr val="000000"/>
                </a:solidFill>
                <a:effectLst/>
              </a:rPr>
              <a:t>First, we will import the three important libraries, which will help us for loading the dataset, plotting the graphs, and creating the Simple Linear Regression model.</a:t>
            </a:r>
          </a:p>
          <a:p>
            <a:pPr algn="just"/>
            <a:endParaRPr lang="en-US" dirty="0">
              <a:solidFill>
                <a:srgbClr val="000000"/>
              </a:solidFill>
            </a:endParaRPr>
          </a:p>
          <a:p>
            <a:pPr algn="just">
              <a:buFont typeface="+mj-lt"/>
              <a:buAutoNum type="arabicPeriod"/>
            </a:pPr>
            <a:r>
              <a:rPr lang="en-US" b="1" i="0" dirty="0">
                <a:effectLst/>
              </a:rPr>
              <a:t>import</a:t>
            </a:r>
            <a:r>
              <a:rPr lang="en-US" b="0" i="0" dirty="0">
                <a:effectLst/>
              </a:rPr>
              <a:t> </a:t>
            </a:r>
            <a:r>
              <a:rPr lang="en-US" b="0" i="0" dirty="0" err="1">
                <a:effectLst/>
              </a:rPr>
              <a:t>numpy</a:t>
            </a:r>
            <a:r>
              <a:rPr lang="en-US" b="0" i="0" dirty="0">
                <a:effectLst/>
              </a:rPr>
              <a:t> as nm  </a:t>
            </a:r>
          </a:p>
          <a:p>
            <a:pPr algn="just">
              <a:buFont typeface="+mj-lt"/>
              <a:buAutoNum type="arabicPeriod"/>
            </a:pPr>
            <a:r>
              <a:rPr lang="en-US" b="1" i="0" dirty="0">
                <a:effectLst/>
              </a:rPr>
              <a:t>import</a:t>
            </a:r>
            <a:r>
              <a:rPr lang="en-US" b="0" i="0" dirty="0">
                <a:effectLst/>
              </a:rPr>
              <a:t> </a:t>
            </a:r>
            <a:r>
              <a:rPr lang="en-US" b="0" i="0" dirty="0" err="1">
                <a:effectLst/>
              </a:rPr>
              <a:t>matplotlib.pyplot</a:t>
            </a:r>
            <a:r>
              <a:rPr lang="en-US" b="0" i="0" dirty="0">
                <a:effectLst/>
              </a:rPr>
              <a:t> as </a:t>
            </a:r>
            <a:r>
              <a:rPr lang="en-US" b="0" i="0" dirty="0" err="1">
                <a:effectLst/>
              </a:rPr>
              <a:t>mtp</a:t>
            </a:r>
            <a:r>
              <a:rPr lang="en-US" b="0" i="0" dirty="0">
                <a:effectLst/>
              </a:rPr>
              <a:t>  </a:t>
            </a:r>
          </a:p>
          <a:p>
            <a:pPr algn="just">
              <a:buFont typeface="+mj-lt"/>
              <a:buAutoNum type="arabicPeriod"/>
            </a:pPr>
            <a:r>
              <a:rPr lang="en-US" b="1" i="0" dirty="0">
                <a:effectLst/>
              </a:rPr>
              <a:t>import</a:t>
            </a:r>
            <a:r>
              <a:rPr lang="en-US" b="0" i="0" dirty="0">
                <a:effectLst/>
              </a:rPr>
              <a:t> pandas as pd</a:t>
            </a:r>
          </a:p>
          <a:p>
            <a:pPr algn="just">
              <a:buFont typeface="+mj-lt"/>
              <a:buAutoNum type="arabicPeriod"/>
            </a:pPr>
            <a:endParaRPr lang="en-US" dirty="0"/>
          </a:p>
          <a:p>
            <a:pPr algn="just"/>
            <a:r>
              <a:rPr lang="en-US" b="0" i="0" dirty="0">
                <a:solidFill>
                  <a:srgbClr val="000000"/>
                </a:solidFill>
                <a:effectLst/>
              </a:rPr>
              <a:t>Next, we will load the dataset into our code:</a:t>
            </a:r>
          </a:p>
          <a:p>
            <a:pPr algn="just"/>
            <a:endParaRPr lang="en-US" dirty="0">
              <a:solidFill>
                <a:srgbClr val="000000"/>
              </a:solidFill>
            </a:endParaRPr>
          </a:p>
          <a:p>
            <a:pPr algn="just"/>
            <a:endParaRPr lang="en-US" dirty="0">
              <a:solidFill>
                <a:srgbClr val="000000"/>
              </a:solidFill>
            </a:endParaRPr>
          </a:p>
          <a:p>
            <a:pPr algn="just"/>
            <a:endParaRPr lang="en-US" dirty="0">
              <a:solidFill>
                <a:srgbClr val="000000"/>
              </a:solidFill>
            </a:endParaRPr>
          </a:p>
          <a:p>
            <a:pPr algn="just"/>
            <a:r>
              <a:rPr lang="en-US" b="0" i="0" dirty="0" err="1">
                <a:effectLst/>
              </a:rPr>
              <a:t>data_set</a:t>
            </a:r>
            <a:r>
              <a:rPr lang="en-US" b="0" i="0" dirty="0">
                <a:effectLst/>
              </a:rPr>
              <a:t>= </a:t>
            </a:r>
            <a:r>
              <a:rPr lang="en-US" b="0" i="0" dirty="0" err="1">
                <a:effectLst/>
              </a:rPr>
              <a:t>pd.read_csv</a:t>
            </a:r>
            <a:r>
              <a:rPr lang="en-US" b="0" i="0" dirty="0">
                <a:effectLst/>
              </a:rPr>
              <a:t>('Salary_Data.csv')  </a:t>
            </a:r>
          </a:p>
          <a:p>
            <a:pPr algn="just"/>
            <a:endParaRPr lang="en-US" b="0" i="0" dirty="0">
              <a:solidFill>
                <a:srgbClr val="000000"/>
              </a:solidFill>
              <a:effectLst/>
            </a:endParaRPr>
          </a:p>
          <a:p>
            <a:pPr algn="just"/>
            <a:endParaRPr lang="en-US" b="0" i="0" dirty="0">
              <a:effectLst/>
            </a:endParaRPr>
          </a:p>
          <a:p>
            <a:pPr algn="just"/>
            <a:endParaRPr lang="en-US" b="0" i="0" dirty="0">
              <a:solidFill>
                <a:srgbClr val="000000"/>
              </a:solidFill>
              <a:effectLst/>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19779653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AB4ED-CF74-C381-E64F-748B70999F77}"/>
              </a:ext>
            </a:extLst>
          </p:cNvPr>
          <p:cNvSpPr txBox="1"/>
          <p:nvPr/>
        </p:nvSpPr>
        <p:spPr>
          <a:xfrm>
            <a:off x="77002" y="105878"/>
            <a:ext cx="12002703" cy="5786199"/>
          </a:xfrm>
          <a:prstGeom prst="rect">
            <a:avLst/>
          </a:prstGeom>
          <a:noFill/>
        </p:spPr>
        <p:txBody>
          <a:bodyPr wrap="square" rtlCol="0">
            <a:spAutoFit/>
          </a:bodyPr>
          <a:lstStyle/>
          <a:p>
            <a:pPr algn="just"/>
            <a:r>
              <a:rPr lang="en-US" sz="2400" b="1" i="0" dirty="0">
                <a:effectLst/>
              </a:rPr>
              <a:t>Hyperplane and Support Vectors in the SVM algorithm:</a:t>
            </a:r>
          </a:p>
          <a:p>
            <a:pPr algn="just"/>
            <a:endParaRPr lang="en-US" dirty="0">
              <a:solidFill>
                <a:srgbClr val="610B4B"/>
              </a:solidFill>
            </a:endParaRPr>
          </a:p>
          <a:p>
            <a:pPr algn="just"/>
            <a:endParaRPr lang="en-US" b="0" i="0" dirty="0">
              <a:solidFill>
                <a:srgbClr val="610B4B"/>
              </a:solidFill>
              <a:effectLst/>
            </a:endParaRPr>
          </a:p>
          <a:p>
            <a:pPr algn="just"/>
            <a:endParaRPr lang="en-US" b="0" i="0" dirty="0">
              <a:solidFill>
                <a:srgbClr val="610B4B"/>
              </a:solidFill>
              <a:effectLst/>
            </a:endParaRPr>
          </a:p>
          <a:p>
            <a:pPr algn="just"/>
            <a:r>
              <a:rPr lang="en-US" sz="2000" b="1" i="0" dirty="0">
                <a:solidFill>
                  <a:srgbClr val="333333"/>
                </a:solidFill>
                <a:effectLst/>
              </a:rPr>
              <a:t>Hyperplane:</a:t>
            </a:r>
            <a:r>
              <a:rPr lang="en-US" sz="2000" b="0" i="0" dirty="0">
                <a:solidFill>
                  <a:srgbClr val="333333"/>
                </a:solidFill>
                <a:effectLst/>
              </a:rPr>
              <a:t> </a:t>
            </a:r>
          </a:p>
          <a:p>
            <a:pPr algn="just"/>
            <a:endParaRPr lang="en-US" dirty="0">
              <a:solidFill>
                <a:srgbClr val="333333"/>
              </a:solidFill>
            </a:endParaRPr>
          </a:p>
          <a:p>
            <a:pPr marL="285750" indent="-285750" algn="just">
              <a:buFont typeface="Arial" panose="020B0604020202020204" pitchFamily="34" charset="0"/>
              <a:buChar char="•"/>
            </a:pPr>
            <a:r>
              <a:rPr lang="en-US" b="0" i="0" dirty="0">
                <a:solidFill>
                  <a:srgbClr val="333333"/>
                </a:solidFill>
                <a:effectLst/>
              </a:rPr>
              <a:t>There can be multiple lines/decision boundaries to segregate the classes in n-dimensional space, but we need to find out the best decision boundary that helps to classify the data points. This best boundary is known as the hyperplane of SVM.</a:t>
            </a:r>
          </a:p>
          <a:p>
            <a:pPr marL="285750" indent="-285750" algn="just">
              <a:buFont typeface="Arial" panose="020B0604020202020204" pitchFamily="34" charset="0"/>
              <a:buChar char="•"/>
            </a:pPr>
            <a:r>
              <a:rPr lang="en-US" b="0" i="0" dirty="0">
                <a:solidFill>
                  <a:srgbClr val="333333"/>
                </a:solidFill>
                <a:effectLst/>
              </a:rPr>
              <a:t>The dimensions of the hyperplane depend on the features present in the dataset, which means if there are 2 features (as shown in image), then hyperplane will be a straight line. And if there are 3 features, then hyperplane will be a 2-dimension plane.</a:t>
            </a:r>
          </a:p>
          <a:p>
            <a:pPr marL="285750" indent="-285750" algn="just">
              <a:buFont typeface="Arial" panose="020B0604020202020204" pitchFamily="34" charset="0"/>
              <a:buChar char="•"/>
            </a:pPr>
            <a:r>
              <a:rPr lang="en-US" b="0" i="0" dirty="0">
                <a:solidFill>
                  <a:srgbClr val="333333"/>
                </a:solidFill>
                <a:effectLst/>
              </a:rPr>
              <a:t>We always create a hyperplane that has a maximum margin, which means the maximum distance between the data points.</a:t>
            </a:r>
          </a:p>
          <a:p>
            <a:pPr algn="just"/>
            <a:endParaRPr lang="en-US" b="1" i="0" dirty="0">
              <a:solidFill>
                <a:srgbClr val="333333"/>
              </a:solidFill>
              <a:effectLst/>
            </a:endParaRPr>
          </a:p>
          <a:p>
            <a:pPr algn="just"/>
            <a:endParaRPr lang="en-US" b="1" dirty="0">
              <a:solidFill>
                <a:srgbClr val="333333"/>
              </a:solidFill>
            </a:endParaRPr>
          </a:p>
          <a:p>
            <a:pPr algn="just"/>
            <a:endParaRPr lang="en-US" b="1" i="0" dirty="0">
              <a:solidFill>
                <a:srgbClr val="333333"/>
              </a:solidFill>
              <a:effectLst/>
            </a:endParaRPr>
          </a:p>
          <a:p>
            <a:pPr algn="just"/>
            <a:r>
              <a:rPr lang="en-US" sz="2000" b="1" i="0" dirty="0">
                <a:solidFill>
                  <a:srgbClr val="333333"/>
                </a:solidFill>
                <a:effectLst/>
              </a:rPr>
              <a:t>Support Vectors:</a:t>
            </a:r>
          </a:p>
          <a:p>
            <a:pPr marL="285750" indent="-285750" algn="just">
              <a:buFont typeface="Arial" panose="020B0604020202020204" pitchFamily="34" charset="0"/>
              <a:buChar char="•"/>
            </a:pPr>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The data points or vectors that are the closest to the hyperplane and which affect the position of the hyperplane are termed as Support Vector. Since these vectors support the hyperplane, hence called a Support vector.</a:t>
            </a:r>
          </a:p>
          <a:p>
            <a:endParaRPr lang="en-IN" dirty="0"/>
          </a:p>
        </p:txBody>
      </p:sp>
    </p:spTree>
    <p:extLst>
      <p:ext uri="{BB962C8B-B14F-4D97-AF65-F5344CB8AC3E}">
        <p14:creationId xmlns:p14="http://schemas.microsoft.com/office/powerpoint/2010/main" val="4368551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7CB62-179A-DF0D-CD0E-7931103F8C8F}"/>
              </a:ext>
            </a:extLst>
          </p:cNvPr>
          <p:cNvSpPr txBox="1"/>
          <p:nvPr/>
        </p:nvSpPr>
        <p:spPr>
          <a:xfrm>
            <a:off x="0" y="0"/>
            <a:ext cx="12192000" cy="1754326"/>
          </a:xfrm>
          <a:prstGeom prst="rect">
            <a:avLst/>
          </a:prstGeom>
          <a:noFill/>
        </p:spPr>
        <p:txBody>
          <a:bodyPr wrap="square" rtlCol="0">
            <a:spAutoFit/>
          </a:bodyPr>
          <a:lstStyle/>
          <a:p>
            <a:pPr algn="just"/>
            <a:r>
              <a:rPr lang="en-US" b="1" i="0" dirty="0">
                <a:solidFill>
                  <a:srgbClr val="333333"/>
                </a:solidFill>
                <a:effectLst/>
                <a:latin typeface="inter-bold"/>
              </a:rPr>
              <a:t>Linear SVM:</a:t>
            </a:r>
            <a:endParaRPr lang="en-US" b="0" i="0" dirty="0">
              <a:solidFill>
                <a:srgbClr val="333333"/>
              </a:solidFill>
              <a:effectLst/>
              <a:latin typeface="inter-regular"/>
            </a:endParaRPr>
          </a:p>
          <a:p>
            <a:pPr marL="742950" lvl="1" indent="-285750" algn="just">
              <a:buFont typeface="Arial" panose="020B0604020202020204" pitchFamily="34" charset="0"/>
              <a:buChar char="•"/>
            </a:pPr>
            <a:r>
              <a:rPr lang="en-US" b="0" i="0" dirty="0">
                <a:solidFill>
                  <a:srgbClr val="333333"/>
                </a:solidFill>
                <a:effectLst/>
              </a:rPr>
              <a:t>The working of the SVM algorithm can be understood by using an example. Suppose we have a dataset that has two tags (green and blue), and the dataset has two features x1 and x2. We want a classifier that can classify the pair(x1, x2) of coordinates in either green or blue. Consider the below image:</a:t>
            </a:r>
          </a:p>
          <a:p>
            <a:br>
              <a:rPr lang="en-US" dirty="0"/>
            </a:br>
            <a:endParaRPr lang="en-IN" dirty="0"/>
          </a:p>
        </p:txBody>
      </p:sp>
      <p:pic>
        <p:nvPicPr>
          <p:cNvPr id="62466" name="Picture 2" descr="Support Vector Machine Algorithm">
            <a:extLst>
              <a:ext uri="{FF2B5EF4-FFF2-40B4-BE49-F238E27FC236}">
                <a16:creationId xmlns:a16="http://schemas.microsoft.com/office/drawing/2014/main" id="{16B638BC-37CA-E65C-1D1E-312AD24B8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18" y="1378017"/>
            <a:ext cx="4257675"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45C363-4B72-484F-FD77-1FFD0CFA2219}"/>
              </a:ext>
            </a:extLst>
          </p:cNvPr>
          <p:cNvSpPr txBox="1"/>
          <p:nvPr/>
        </p:nvSpPr>
        <p:spPr>
          <a:xfrm>
            <a:off x="625241" y="5446079"/>
            <a:ext cx="10941517" cy="646331"/>
          </a:xfrm>
          <a:prstGeom prst="rect">
            <a:avLst/>
          </a:prstGeom>
          <a:noFill/>
        </p:spPr>
        <p:txBody>
          <a:bodyPr wrap="square">
            <a:spAutoFit/>
          </a:bodyPr>
          <a:lstStyle/>
          <a:p>
            <a:r>
              <a:rPr lang="en-US" b="1" i="0" dirty="0">
                <a:solidFill>
                  <a:srgbClr val="333333"/>
                </a:solidFill>
                <a:effectLst/>
              </a:rPr>
              <a:t>So as it is 2-d space so by just using a straight line, we can easily separate these two classes. But there can be multiple lines that can separate these classes. </a:t>
            </a:r>
            <a:endParaRPr lang="en-IN" b="1" dirty="0"/>
          </a:p>
        </p:txBody>
      </p:sp>
      <p:pic>
        <p:nvPicPr>
          <p:cNvPr id="62468" name="Picture 4" descr="Support Vector Machine Algorithm">
            <a:extLst>
              <a:ext uri="{FF2B5EF4-FFF2-40B4-BE49-F238E27FC236}">
                <a16:creationId xmlns:a16="http://schemas.microsoft.com/office/drawing/2014/main" id="{67485829-EBA0-7A76-E2B2-5EDCE8438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719" y="1249430"/>
            <a:ext cx="4257675" cy="3593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23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37337-821D-C3EE-A1D4-DC1253A6801D}"/>
              </a:ext>
            </a:extLst>
          </p:cNvPr>
          <p:cNvSpPr txBox="1"/>
          <p:nvPr/>
        </p:nvSpPr>
        <p:spPr>
          <a:xfrm>
            <a:off x="86627" y="105878"/>
            <a:ext cx="11983453"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rPr>
              <a:t>Hence, the SVM algorithm helps to find the best line or decision boundary; this best boundary or region is called as a </a:t>
            </a:r>
            <a:r>
              <a:rPr lang="en-US" b="1" i="0" dirty="0">
                <a:solidFill>
                  <a:srgbClr val="333333"/>
                </a:solidFill>
                <a:effectLst/>
              </a:rPr>
              <a:t>hyperplane</a:t>
            </a:r>
            <a:r>
              <a:rPr lang="en-US" b="0" i="0" dirty="0">
                <a:solidFill>
                  <a:srgbClr val="333333"/>
                </a:solidFill>
                <a:effectLst/>
              </a:rPr>
              <a:t>. </a:t>
            </a: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r>
              <a:rPr lang="en-US" b="0" i="0" dirty="0">
                <a:solidFill>
                  <a:srgbClr val="333333"/>
                </a:solidFill>
                <a:effectLst/>
              </a:rPr>
              <a:t>SVM algorithm finds the closest point of the lines from both the classes. These points are called support vectors. The distance between the vectors and the hyperplane is called as </a:t>
            </a:r>
            <a:r>
              <a:rPr lang="en-US" b="1" i="0" dirty="0">
                <a:solidFill>
                  <a:srgbClr val="333333"/>
                </a:solidFill>
                <a:effectLst/>
              </a:rPr>
              <a:t>margin</a:t>
            </a:r>
            <a:r>
              <a:rPr lang="en-US" b="0" i="0" dirty="0">
                <a:solidFill>
                  <a:srgbClr val="333333"/>
                </a:solidFill>
                <a:effectLst/>
              </a:rPr>
              <a:t>. And the goal of SVM is to maximize this margin. The </a:t>
            </a:r>
            <a:r>
              <a:rPr lang="en-US" b="1" i="0" dirty="0">
                <a:solidFill>
                  <a:srgbClr val="333333"/>
                </a:solidFill>
                <a:effectLst/>
              </a:rPr>
              <a:t>hyperplane</a:t>
            </a:r>
            <a:r>
              <a:rPr lang="en-US" b="0" i="0" dirty="0">
                <a:solidFill>
                  <a:srgbClr val="333333"/>
                </a:solidFill>
                <a:effectLst/>
              </a:rPr>
              <a:t> with maximum margin is called the </a:t>
            </a:r>
            <a:r>
              <a:rPr lang="en-US" b="1" i="0" dirty="0">
                <a:solidFill>
                  <a:srgbClr val="333333"/>
                </a:solidFill>
                <a:effectLst/>
              </a:rPr>
              <a:t>optimal hyperplane</a:t>
            </a:r>
            <a:r>
              <a:rPr lang="en-US" b="0" i="0" dirty="0">
                <a:solidFill>
                  <a:srgbClr val="333333"/>
                </a:solidFill>
                <a:effectLst/>
              </a:rPr>
              <a:t>.</a:t>
            </a:r>
            <a:endParaRPr lang="en-IN" dirty="0"/>
          </a:p>
        </p:txBody>
      </p:sp>
      <p:pic>
        <p:nvPicPr>
          <p:cNvPr id="63490" name="Picture 2" descr="Support Vector Machine Algorithm">
            <a:extLst>
              <a:ext uri="{FF2B5EF4-FFF2-40B4-BE49-F238E27FC236}">
                <a16:creationId xmlns:a16="http://schemas.microsoft.com/office/drawing/2014/main" id="{16255F8B-483C-5089-DF44-DBA6A52CCA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81"/>
          <a:stretch/>
        </p:blipFill>
        <p:spPr bwMode="auto">
          <a:xfrm>
            <a:off x="3060835" y="2080060"/>
            <a:ext cx="5226518" cy="43951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7892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2E732-163A-A6BB-53DA-218E7D51EBFB}"/>
              </a:ext>
            </a:extLst>
          </p:cNvPr>
          <p:cNvSpPr txBox="1"/>
          <p:nvPr/>
        </p:nvSpPr>
        <p:spPr>
          <a:xfrm>
            <a:off x="67377" y="0"/>
            <a:ext cx="12031579" cy="2215991"/>
          </a:xfrm>
          <a:prstGeom prst="rect">
            <a:avLst/>
          </a:prstGeom>
          <a:noFill/>
        </p:spPr>
        <p:txBody>
          <a:bodyPr wrap="square" rtlCol="0">
            <a:spAutoFit/>
          </a:bodyPr>
          <a:lstStyle/>
          <a:p>
            <a:pPr algn="just"/>
            <a:r>
              <a:rPr lang="en-US" sz="2400" b="1" i="0" dirty="0">
                <a:solidFill>
                  <a:srgbClr val="333333"/>
                </a:solidFill>
                <a:effectLst/>
              </a:rPr>
              <a:t>Non-Linear SVM:</a:t>
            </a:r>
          </a:p>
          <a:p>
            <a:pPr algn="just"/>
            <a:endParaRPr lang="en-US" sz="2400" b="0" i="0" dirty="0">
              <a:solidFill>
                <a:srgbClr val="333333"/>
              </a:solidFill>
              <a:effectLst/>
            </a:endParaRPr>
          </a:p>
          <a:p>
            <a:pPr marL="285750" indent="-285750">
              <a:buFont typeface="Arial" panose="020B0604020202020204" pitchFamily="34" charset="0"/>
              <a:buChar char="•"/>
            </a:pPr>
            <a:r>
              <a:rPr lang="en-US" b="0" i="0" dirty="0">
                <a:solidFill>
                  <a:srgbClr val="333333"/>
                </a:solidFill>
                <a:effectLst/>
              </a:rPr>
              <a:t>If data is linearly arranged, then we can separate it by using a straight line, but for non-linear data, we cannot draw a single straight line. Consider the below image:</a:t>
            </a:r>
          </a:p>
          <a:p>
            <a:pPr marL="285750" indent="-285750">
              <a:buFont typeface="Arial" panose="020B0604020202020204" pitchFamily="34" charset="0"/>
              <a:buChar char="•"/>
            </a:pPr>
            <a:endParaRPr lang="en-US" dirty="0">
              <a:solidFill>
                <a:srgbClr val="333333"/>
              </a:solidFill>
            </a:endParaRPr>
          </a:p>
          <a:p>
            <a:endParaRPr lang="en-US" b="0" i="0" dirty="0">
              <a:solidFill>
                <a:srgbClr val="333333"/>
              </a:solidFill>
              <a:effectLst/>
            </a:endParaRPr>
          </a:p>
          <a:p>
            <a:endParaRPr lang="en-IN" dirty="0"/>
          </a:p>
        </p:txBody>
      </p:sp>
      <p:pic>
        <p:nvPicPr>
          <p:cNvPr id="64514" name="Picture 2" descr="Support Vector Machine Algorithm">
            <a:extLst>
              <a:ext uri="{FF2B5EF4-FFF2-40B4-BE49-F238E27FC236}">
                <a16:creationId xmlns:a16="http://schemas.microsoft.com/office/drawing/2014/main" id="{4784E3E2-83DF-59B9-874A-78F4E52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900" y="1562100"/>
            <a:ext cx="4162425" cy="3733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D9AD8F-BE6E-6258-514B-4909FFB6C28C}"/>
              </a:ext>
            </a:extLst>
          </p:cNvPr>
          <p:cNvSpPr txBox="1"/>
          <p:nvPr/>
        </p:nvSpPr>
        <p:spPr>
          <a:xfrm>
            <a:off x="986587" y="5608130"/>
            <a:ext cx="9938085" cy="646331"/>
          </a:xfrm>
          <a:prstGeom prst="rect">
            <a:avLst/>
          </a:prstGeom>
          <a:noFill/>
        </p:spPr>
        <p:txBody>
          <a:bodyPr wrap="square">
            <a:spAutoFit/>
          </a:bodyPr>
          <a:lstStyle/>
          <a:p>
            <a:r>
              <a:rPr lang="en-US" b="0" i="0" dirty="0">
                <a:solidFill>
                  <a:srgbClr val="333333"/>
                </a:solidFill>
                <a:effectLst/>
              </a:rPr>
              <a:t>So to separate these data points, we need to add one more dimension. For linear data, we have used two dimensions x and y, so for non-linear data, we will add a third dimension z. It can be calculated as:</a:t>
            </a:r>
            <a:endParaRPr lang="en-IN" dirty="0"/>
          </a:p>
        </p:txBody>
      </p:sp>
      <p:sp>
        <p:nvSpPr>
          <p:cNvPr id="8" name="TextBox 7">
            <a:extLst>
              <a:ext uri="{FF2B5EF4-FFF2-40B4-BE49-F238E27FC236}">
                <a16:creationId xmlns:a16="http://schemas.microsoft.com/office/drawing/2014/main" id="{BF2127A5-12C4-59B3-4357-8B6078F8307F}"/>
              </a:ext>
            </a:extLst>
          </p:cNvPr>
          <p:cNvSpPr txBox="1"/>
          <p:nvPr/>
        </p:nvSpPr>
        <p:spPr>
          <a:xfrm>
            <a:off x="4692316" y="6254461"/>
            <a:ext cx="6886876" cy="461665"/>
          </a:xfrm>
          <a:prstGeom prst="rect">
            <a:avLst/>
          </a:prstGeom>
          <a:noFill/>
        </p:spPr>
        <p:txBody>
          <a:bodyPr wrap="square">
            <a:spAutoFit/>
          </a:bodyPr>
          <a:lstStyle/>
          <a:p>
            <a:r>
              <a:rPr lang="en-IN" sz="2400" dirty="0">
                <a:effectLst>
                  <a:outerShdw blurRad="38100" dist="38100" dir="2700000" algn="tl">
                    <a:srgbClr val="000000">
                      <a:alpha val="43137"/>
                    </a:srgbClr>
                  </a:outerShdw>
                </a:effectLst>
              </a:rPr>
              <a:t>Z = x2  + y2</a:t>
            </a:r>
          </a:p>
        </p:txBody>
      </p:sp>
    </p:spTree>
    <p:extLst>
      <p:ext uri="{BB962C8B-B14F-4D97-AF65-F5344CB8AC3E}">
        <p14:creationId xmlns:p14="http://schemas.microsoft.com/office/powerpoint/2010/main" val="685667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56D3DB-21C9-5C3F-875A-E64E7D339320}"/>
              </a:ext>
            </a:extLst>
          </p:cNvPr>
          <p:cNvSpPr txBox="1"/>
          <p:nvPr/>
        </p:nvSpPr>
        <p:spPr>
          <a:xfrm>
            <a:off x="115503" y="67377"/>
            <a:ext cx="11973828" cy="1200329"/>
          </a:xfrm>
          <a:prstGeom prst="rect">
            <a:avLst/>
          </a:prstGeom>
          <a:noFill/>
        </p:spPr>
        <p:txBody>
          <a:bodyPr wrap="square" rtlCol="0">
            <a:spAutoFit/>
          </a:bodyPr>
          <a:lstStyle/>
          <a:p>
            <a:r>
              <a:rPr lang="en-US" b="0" i="0" dirty="0">
                <a:solidFill>
                  <a:srgbClr val="333333"/>
                </a:solidFill>
                <a:effectLst/>
              </a:rPr>
              <a:t>By adding the third dimension, the sample space will become as below image:</a:t>
            </a:r>
          </a:p>
          <a:p>
            <a:endParaRPr lang="en-US" dirty="0">
              <a:solidFill>
                <a:srgbClr val="333333"/>
              </a:solidFill>
            </a:endParaRPr>
          </a:p>
          <a:p>
            <a:endParaRPr lang="en-US" dirty="0">
              <a:solidFill>
                <a:srgbClr val="333333"/>
              </a:solidFill>
            </a:endParaRPr>
          </a:p>
          <a:p>
            <a:endParaRPr lang="en-IN" dirty="0"/>
          </a:p>
        </p:txBody>
      </p:sp>
      <p:pic>
        <p:nvPicPr>
          <p:cNvPr id="65538" name="Picture 2" descr="Support Vector Machine Algorithm">
            <a:extLst>
              <a:ext uri="{FF2B5EF4-FFF2-40B4-BE49-F238E27FC236}">
                <a16:creationId xmlns:a16="http://schemas.microsoft.com/office/drawing/2014/main" id="{E4B4168C-DD3B-A920-7824-B3CD540BC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107" y="934457"/>
            <a:ext cx="5600249" cy="49890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509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0E66BF-ED43-283D-DE2F-CDE7CEDEC16B}"/>
              </a:ext>
            </a:extLst>
          </p:cNvPr>
          <p:cNvSpPr txBox="1"/>
          <p:nvPr/>
        </p:nvSpPr>
        <p:spPr>
          <a:xfrm>
            <a:off x="77002" y="67377"/>
            <a:ext cx="11964202" cy="1200329"/>
          </a:xfrm>
          <a:prstGeom prst="rect">
            <a:avLst/>
          </a:prstGeom>
          <a:noFill/>
        </p:spPr>
        <p:txBody>
          <a:bodyPr wrap="square" rtlCol="0">
            <a:spAutoFit/>
          </a:bodyPr>
          <a:lstStyle/>
          <a:p>
            <a:r>
              <a:rPr lang="en-US" b="0" i="0" dirty="0">
                <a:solidFill>
                  <a:srgbClr val="333333"/>
                </a:solidFill>
                <a:effectLst/>
              </a:rPr>
              <a:t>So now, SVM will divide the datasets into classes in the following way. Consider the below image:</a:t>
            </a:r>
          </a:p>
          <a:p>
            <a:endParaRPr lang="en-US" dirty="0">
              <a:solidFill>
                <a:srgbClr val="333333"/>
              </a:solidFill>
            </a:endParaRPr>
          </a:p>
          <a:p>
            <a:endParaRPr lang="en-US" dirty="0">
              <a:solidFill>
                <a:srgbClr val="333333"/>
              </a:solidFill>
            </a:endParaRPr>
          </a:p>
          <a:p>
            <a:endParaRPr lang="en-IN" dirty="0"/>
          </a:p>
        </p:txBody>
      </p:sp>
      <p:pic>
        <p:nvPicPr>
          <p:cNvPr id="66562" name="Picture 2" descr="Support Vector Machine Algorithm">
            <a:extLst>
              <a:ext uri="{FF2B5EF4-FFF2-40B4-BE49-F238E27FC236}">
                <a16:creationId xmlns:a16="http://schemas.microsoft.com/office/drawing/2014/main" id="{11A94B9D-B125-D1F8-30F4-E11F298FB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765" y="1533624"/>
            <a:ext cx="4990209" cy="46746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824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8FCC0-1639-B493-03A1-757C2D37F87C}"/>
              </a:ext>
            </a:extLst>
          </p:cNvPr>
          <p:cNvSpPr txBox="1"/>
          <p:nvPr/>
        </p:nvSpPr>
        <p:spPr>
          <a:xfrm>
            <a:off x="77002" y="86627"/>
            <a:ext cx="11925701"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333333"/>
                </a:solidFill>
                <a:effectLst/>
              </a:rPr>
              <a:t>Since we are in 3-d Space, hence it is looking like a plane parallel to the x-axis. </a:t>
            </a:r>
          </a:p>
          <a:p>
            <a:pPr marL="285750" indent="-285750">
              <a:lnSpc>
                <a:spcPct val="150000"/>
              </a:lnSpc>
              <a:buFont typeface="Arial" panose="020B0604020202020204" pitchFamily="34" charset="0"/>
              <a:buChar char="•"/>
            </a:pPr>
            <a:r>
              <a:rPr lang="en-US" b="0" i="0" dirty="0">
                <a:solidFill>
                  <a:srgbClr val="333333"/>
                </a:solidFill>
                <a:effectLst/>
              </a:rPr>
              <a:t>If we convert it in 2d space with z=1, then it will become as:</a:t>
            </a:r>
          </a:p>
          <a:p>
            <a:pPr marL="285750" indent="-285750">
              <a:lnSpc>
                <a:spcPct val="150000"/>
              </a:lnSpc>
              <a:buFont typeface="Arial" panose="020B0604020202020204" pitchFamily="34" charset="0"/>
              <a:buChar char="•"/>
            </a:pPr>
            <a:endParaRPr lang="en-US" dirty="0">
              <a:solidFill>
                <a:srgbClr val="333333"/>
              </a:solidFill>
              <a:latin typeface="inter-regular"/>
            </a:endParaRPr>
          </a:p>
          <a:p>
            <a:pPr>
              <a:lnSpc>
                <a:spcPct val="150000"/>
              </a:lnSpc>
            </a:pPr>
            <a:endParaRPr lang="en-IN" dirty="0"/>
          </a:p>
        </p:txBody>
      </p:sp>
      <p:pic>
        <p:nvPicPr>
          <p:cNvPr id="67586" name="Picture 2" descr="Support Vector Machine Algorithm">
            <a:extLst>
              <a:ext uri="{FF2B5EF4-FFF2-40B4-BE49-F238E27FC236}">
                <a16:creationId xmlns:a16="http://schemas.microsoft.com/office/drawing/2014/main" id="{645BF118-6ECC-F78F-48DA-A39330AB3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695" y="1543250"/>
            <a:ext cx="4969844" cy="44373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6EC881-13A9-D961-0EF2-8DD2024F4D52}"/>
              </a:ext>
            </a:extLst>
          </p:cNvPr>
          <p:cNvSpPr txBox="1"/>
          <p:nvPr/>
        </p:nvSpPr>
        <p:spPr>
          <a:xfrm>
            <a:off x="2406316" y="6041685"/>
            <a:ext cx="7065745" cy="369332"/>
          </a:xfrm>
          <a:prstGeom prst="rect">
            <a:avLst/>
          </a:prstGeom>
          <a:noFill/>
        </p:spPr>
        <p:txBody>
          <a:bodyPr wrap="square">
            <a:spAutoFit/>
          </a:bodyPr>
          <a:lstStyle/>
          <a:p>
            <a:r>
              <a:rPr lang="en-US" b="1" i="0" dirty="0">
                <a:solidFill>
                  <a:srgbClr val="333333"/>
                </a:solidFill>
                <a:effectLst>
                  <a:outerShdw blurRad="38100" dist="38100" dir="2700000" algn="tl">
                    <a:srgbClr val="000000">
                      <a:alpha val="43137"/>
                    </a:srgbClr>
                  </a:outerShdw>
                </a:effectLst>
              </a:rPr>
              <a:t>Hence we get a circumference of radius 1 in case of non-linear data.</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22777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ACC39C-D18E-E55E-9674-0293EEE24F94}"/>
              </a:ext>
            </a:extLst>
          </p:cNvPr>
          <p:cNvSpPr txBox="1"/>
          <p:nvPr/>
        </p:nvSpPr>
        <p:spPr>
          <a:xfrm>
            <a:off x="105878" y="86627"/>
            <a:ext cx="11964202" cy="6986528"/>
          </a:xfrm>
          <a:prstGeom prst="rect">
            <a:avLst/>
          </a:prstGeom>
          <a:noFill/>
        </p:spPr>
        <p:txBody>
          <a:bodyPr wrap="square" rtlCol="0">
            <a:spAutoFit/>
          </a:bodyPr>
          <a:lstStyle/>
          <a:p>
            <a:pPr algn="just"/>
            <a:r>
              <a:rPr lang="en-IN" sz="2400" b="1" i="0" dirty="0">
                <a:solidFill>
                  <a:srgbClr val="333333"/>
                </a:solidFill>
                <a:effectLst/>
              </a:rPr>
              <a:t>Python Implementation of Support Vector Machine:</a:t>
            </a:r>
          </a:p>
          <a:p>
            <a:pPr algn="just"/>
            <a:endParaRPr lang="en-IN" sz="2400" b="0" i="0" dirty="0">
              <a:solidFill>
                <a:srgbClr val="333333"/>
              </a:solidFill>
              <a:effectLst/>
            </a:endParaRPr>
          </a:p>
          <a:p>
            <a:pPr algn="just"/>
            <a:r>
              <a:rPr lang="en-IN" b="0" i="0" dirty="0">
                <a:solidFill>
                  <a:srgbClr val="333333"/>
                </a:solidFill>
                <a:effectLst/>
              </a:rPr>
              <a:t>Now we will implement the SVM algorithm using Python. Here we will use the same dataset </a:t>
            </a:r>
            <a:r>
              <a:rPr lang="en-IN" b="1" i="0" dirty="0" err="1">
                <a:solidFill>
                  <a:srgbClr val="333333"/>
                </a:solidFill>
                <a:effectLst/>
              </a:rPr>
              <a:t>user_data</a:t>
            </a:r>
            <a:r>
              <a:rPr lang="en-IN" b="0" i="0" dirty="0">
                <a:solidFill>
                  <a:srgbClr val="333333"/>
                </a:solidFill>
                <a:effectLst/>
              </a:rPr>
              <a:t>, which we have used in Logistic regression and KNN classification.</a:t>
            </a:r>
          </a:p>
          <a:p>
            <a:pPr algn="just"/>
            <a:endParaRPr lang="en-IN" b="0" i="0" dirty="0">
              <a:solidFill>
                <a:srgbClr val="333333"/>
              </a:solidFill>
              <a:effectLst/>
            </a:endParaRPr>
          </a:p>
          <a:p>
            <a:pPr algn="just">
              <a:buFont typeface="Arial" panose="020B0604020202020204" pitchFamily="34" charset="0"/>
              <a:buChar char="•"/>
            </a:pPr>
            <a:r>
              <a:rPr lang="en-IN" sz="2000" b="1" i="0" dirty="0">
                <a:solidFill>
                  <a:srgbClr val="000000"/>
                </a:solidFill>
                <a:effectLst/>
              </a:rPr>
              <a:t>Data Pre-processing step</a:t>
            </a:r>
          </a:p>
          <a:p>
            <a:pPr algn="just">
              <a:buFont typeface="Arial" panose="020B0604020202020204" pitchFamily="34" charset="0"/>
              <a:buChar char="•"/>
            </a:pPr>
            <a:endParaRPr lang="en-IN" sz="2000" b="0" i="0" dirty="0">
              <a:solidFill>
                <a:srgbClr val="000000"/>
              </a:solidFill>
              <a:effectLst/>
            </a:endParaRPr>
          </a:p>
          <a:p>
            <a:pPr algn="just"/>
            <a:r>
              <a:rPr lang="en-IN" b="0" i="0" dirty="0">
                <a:solidFill>
                  <a:srgbClr val="333333"/>
                </a:solidFill>
                <a:effectLst/>
              </a:rPr>
              <a:t>Till the Data pre-processing step, the code will remain the same. Below is the code:</a:t>
            </a:r>
          </a:p>
          <a:p>
            <a:pPr lvl="1" algn="just"/>
            <a:endParaRPr lang="en-IN" dirty="0">
              <a:solidFill>
                <a:srgbClr val="000000"/>
              </a:solidFill>
            </a:endParaRPr>
          </a:p>
          <a:p>
            <a:pPr lvl="1" algn="just"/>
            <a:r>
              <a:rPr lang="en-IN" b="0" i="0" dirty="0">
                <a:solidFill>
                  <a:srgbClr val="000000"/>
                </a:solidFill>
                <a:effectLst/>
              </a:rPr>
              <a:t># importing libraries  </a:t>
            </a:r>
          </a:p>
          <a:p>
            <a:pPr lvl="1" algn="just"/>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numpy</a:t>
            </a:r>
            <a:r>
              <a:rPr lang="en-IN" b="1" i="0" dirty="0">
                <a:solidFill>
                  <a:srgbClr val="000000"/>
                </a:solidFill>
                <a:effectLst/>
              </a:rPr>
              <a:t> as nm  </a:t>
            </a:r>
          </a:p>
          <a:p>
            <a:pPr lvl="1" algn="just"/>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matplotlib.pyplot</a:t>
            </a:r>
            <a:r>
              <a:rPr lang="en-IN" b="1" i="0" dirty="0">
                <a:solidFill>
                  <a:srgbClr val="000000"/>
                </a:solidFill>
                <a:effectLst/>
              </a:rPr>
              <a:t> as </a:t>
            </a:r>
            <a:r>
              <a:rPr lang="en-IN" b="1" i="0" dirty="0" err="1">
                <a:solidFill>
                  <a:srgbClr val="000000"/>
                </a:solidFill>
                <a:effectLst/>
              </a:rPr>
              <a:t>mtp</a:t>
            </a:r>
            <a:r>
              <a:rPr lang="en-IN" b="1" i="0" dirty="0">
                <a:solidFill>
                  <a:srgbClr val="000000"/>
                </a:solidFill>
                <a:effectLst/>
              </a:rPr>
              <a:t>  </a:t>
            </a:r>
          </a:p>
          <a:p>
            <a:pPr lvl="1" algn="just"/>
            <a:r>
              <a:rPr lang="en-IN" b="1" i="0" dirty="0">
                <a:solidFill>
                  <a:srgbClr val="006699"/>
                </a:solidFill>
                <a:effectLst/>
              </a:rPr>
              <a:t>import</a:t>
            </a:r>
            <a:r>
              <a:rPr lang="en-IN" b="1" i="0" dirty="0">
                <a:solidFill>
                  <a:srgbClr val="000000"/>
                </a:solidFill>
                <a:effectLst/>
              </a:rPr>
              <a:t> pandas as pd </a:t>
            </a:r>
            <a:r>
              <a:rPr lang="en-IN" b="0"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#importing datasets  </a:t>
            </a:r>
          </a:p>
          <a:p>
            <a:pPr lvl="1" algn="just"/>
            <a:endParaRPr lang="en-IN" b="0" i="0" dirty="0">
              <a:solidFill>
                <a:srgbClr val="000000"/>
              </a:solidFill>
              <a:effectLst/>
            </a:endParaRPr>
          </a:p>
          <a:p>
            <a:pPr lvl="1" algn="just"/>
            <a:r>
              <a:rPr lang="en-IN" b="1" i="0" dirty="0" err="1">
                <a:solidFill>
                  <a:srgbClr val="000000"/>
                </a:solidFill>
                <a:effectLst/>
              </a:rPr>
              <a:t>data_set</a:t>
            </a:r>
            <a:r>
              <a:rPr lang="en-IN" b="1" i="0" dirty="0">
                <a:solidFill>
                  <a:srgbClr val="000000"/>
                </a:solidFill>
                <a:effectLst/>
              </a:rPr>
              <a:t>= </a:t>
            </a:r>
            <a:r>
              <a:rPr lang="en-IN" b="1" i="0" dirty="0" err="1">
                <a:solidFill>
                  <a:srgbClr val="000000"/>
                </a:solidFill>
                <a:effectLst/>
              </a:rPr>
              <a:t>pd.read_csv</a:t>
            </a:r>
            <a:r>
              <a:rPr lang="en-IN" b="1" i="0" dirty="0">
                <a:solidFill>
                  <a:srgbClr val="000000"/>
                </a:solidFill>
                <a:effectLst/>
              </a:rPr>
              <a:t>(</a:t>
            </a:r>
            <a:r>
              <a:rPr lang="en-IN" b="1" i="0" dirty="0">
                <a:solidFill>
                  <a:srgbClr val="0000FF"/>
                </a:solidFill>
                <a:effectLst/>
              </a:rPr>
              <a:t>'user_data.csv'</a:t>
            </a:r>
            <a:r>
              <a:rPr lang="en-IN" b="1"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#Extracting Independent and dependent Variable  </a:t>
            </a:r>
          </a:p>
          <a:p>
            <a:pPr lvl="1" algn="just"/>
            <a:endParaRPr lang="en-IN" b="0" i="0" dirty="0">
              <a:solidFill>
                <a:srgbClr val="000000"/>
              </a:solidFill>
              <a:effectLst/>
            </a:endParaRPr>
          </a:p>
          <a:p>
            <a:pPr lvl="1" algn="just"/>
            <a:r>
              <a:rPr lang="en-IN" b="1" i="0" dirty="0">
                <a:solidFill>
                  <a:srgbClr val="000000"/>
                </a:solidFill>
                <a:effectLst/>
              </a:rPr>
              <a:t>x=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2</a:t>
            </a:r>
            <a:r>
              <a:rPr lang="en-IN" b="1" i="0" dirty="0">
                <a:solidFill>
                  <a:srgbClr val="000000"/>
                </a:solidFill>
                <a:effectLst/>
              </a:rPr>
              <a:t>,</a:t>
            </a:r>
            <a:r>
              <a:rPr lang="en-IN" b="1" i="0" dirty="0">
                <a:solidFill>
                  <a:srgbClr val="C00000"/>
                </a:solidFill>
                <a:effectLst/>
              </a:rPr>
              <a:t>3</a:t>
            </a:r>
            <a:r>
              <a:rPr lang="en-IN" b="1" i="0" dirty="0">
                <a:solidFill>
                  <a:srgbClr val="000000"/>
                </a:solidFill>
                <a:effectLst/>
              </a:rPr>
              <a:t>]].values  </a:t>
            </a:r>
          </a:p>
          <a:p>
            <a:pPr lvl="1" algn="just"/>
            <a:r>
              <a:rPr lang="en-IN" b="1" i="0" dirty="0">
                <a:solidFill>
                  <a:srgbClr val="000000"/>
                </a:solidFill>
                <a:effectLst/>
              </a:rPr>
              <a:t>y=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4</a:t>
            </a:r>
            <a:r>
              <a:rPr lang="en-IN" b="1" i="0" dirty="0">
                <a:solidFill>
                  <a:srgbClr val="000000"/>
                </a:solidFill>
                <a:effectLst/>
              </a:rPr>
              <a:t>].values  </a:t>
            </a:r>
          </a:p>
          <a:p>
            <a:pPr lvl="1" algn="just"/>
            <a:r>
              <a:rPr lang="en-IN" b="0" i="0" dirty="0">
                <a:solidFill>
                  <a:srgbClr val="000000"/>
                </a:solidFill>
                <a:effectLst/>
              </a:rPr>
              <a:t>  </a:t>
            </a:r>
          </a:p>
          <a:p>
            <a:endParaRPr lang="en-IN" dirty="0"/>
          </a:p>
        </p:txBody>
      </p:sp>
    </p:spTree>
    <p:extLst>
      <p:ext uri="{BB962C8B-B14F-4D97-AF65-F5344CB8AC3E}">
        <p14:creationId xmlns:p14="http://schemas.microsoft.com/office/powerpoint/2010/main" val="27797202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405821-30DA-122E-BD27-C92F4DB2BC40}"/>
              </a:ext>
            </a:extLst>
          </p:cNvPr>
          <p:cNvSpPr txBox="1"/>
          <p:nvPr/>
        </p:nvSpPr>
        <p:spPr>
          <a:xfrm>
            <a:off x="67377" y="67377"/>
            <a:ext cx="10002544" cy="3139321"/>
          </a:xfrm>
          <a:prstGeom prst="rect">
            <a:avLst/>
          </a:prstGeom>
          <a:noFill/>
        </p:spPr>
        <p:txBody>
          <a:bodyPr wrap="square" rtlCol="0">
            <a:spAutoFit/>
          </a:bodyPr>
          <a:lstStyle/>
          <a:p>
            <a:pPr lvl="1" algn="just"/>
            <a:r>
              <a:rPr lang="en-IN" b="0" i="0" dirty="0">
                <a:solidFill>
                  <a:srgbClr val="000000"/>
                </a:solidFill>
                <a:effectLst/>
              </a:rPr>
              <a:t># Splitting the dataset into training and test set.  </a:t>
            </a:r>
          </a:p>
          <a:p>
            <a:pPr lvl="1" algn="just"/>
            <a:endParaRPr lang="en-IN" b="0" i="0" dirty="0">
              <a:solidFill>
                <a:srgbClr val="000000"/>
              </a:solidFill>
              <a:effectLst/>
            </a:endParaRPr>
          </a:p>
          <a:p>
            <a:pPr lvl="1" algn="just"/>
            <a:r>
              <a:rPr lang="en-IN" b="0" i="0" dirty="0">
                <a:solidFill>
                  <a:srgbClr val="000000"/>
                </a:solidFill>
                <a:effectLst/>
              </a:rPr>
              <a:t>from </a:t>
            </a:r>
            <a:r>
              <a:rPr lang="en-IN" b="0" i="0" dirty="0" err="1">
                <a:solidFill>
                  <a:srgbClr val="000000"/>
                </a:solidFill>
                <a:effectLst/>
              </a:rPr>
              <a:t>sklearn.model_selection</a:t>
            </a:r>
            <a:r>
              <a:rPr lang="en-IN" b="0" i="0" dirty="0">
                <a:solidFill>
                  <a:srgbClr val="000000"/>
                </a:solidFill>
                <a:effectLst/>
              </a:rPr>
              <a:t> </a:t>
            </a: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train_test_split</a:t>
            </a:r>
            <a:r>
              <a:rPr lang="en-IN" b="0" i="0" dirty="0">
                <a:solidFill>
                  <a:srgbClr val="000000"/>
                </a:solidFill>
                <a:effectLst/>
              </a:rPr>
              <a:t>  </a:t>
            </a:r>
          </a:p>
          <a:p>
            <a:pPr lvl="1" algn="just"/>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r>
              <a:rPr lang="en-IN" b="0" i="0" dirty="0" err="1">
                <a:solidFill>
                  <a:srgbClr val="000000"/>
                </a:solidFill>
                <a:effectLst/>
              </a:rPr>
              <a:t>train_test_split</a:t>
            </a:r>
            <a:r>
              <a:rPr lang="en-IN" b="0" i="0" dirty="0">
                <a:solidFill>
                  <a:srgbClr val="000000"/>
                </a:solidFill>
                <a:effectLst/>
              </a:rPr>
              <a:t>(x, y, </a:t>
            </a:r>
            <a:r>
              <a:rPr lang="en-IN" b="0" i="0" dirty="0" err="1">
                <a:solidFill>
                  <a:srgbClr val="000000"/>
                </a:solidFill>
                <a:effectLst/>
              </a:rPr>
              <a:t>test_size</a:t>
            </a:r>
            <a:r>
              <a:rPr lang="en-IN" b="0" i="0" dirty="0">
                <a:solidFill>
                  <a:srgbClr val="000000"/>
                </a:solidFill>
                <a:effectLst/>
              </a:rPr>
              <a:t>= </a:t>
            </a:r>
            <a:r>
              <a:rPr lang="en-IN" b="0" i="0" dirty="0">
                <a:solidFill>
                  <a:srgbClr val="C00000"/>
                </a:solidFill>
                <a:effectLst/>
              </a:rPr>
              <a:t>0.25</a:t>
            </a:r>
            <a:r>
              <a:rPr lang="en-IN" b="0" i="0" dirty="0">
                <a:solidFill>
                  <a:srgbClr val="000000"/>
                </a:solidFill>
                <a:effectLst/>
              </a:rPr>
              <a:t>, </a:t>
            </a:r>
            <a:r>
              <a:rPr lang="en-IN" b="0" i="0" dirty="0" err="1">
                <a:solidFill>
                  <a:srgbClr val="000000"/>
                </a:solidFill>
                <a:effectLst/>
              </a:rPr>
              <a:t>random_state</a:t>
            </a:r>
            <a:r>
              <a:rPr lang="en-IN" b="0" i="0" dirty="0">
                <a:solidFill>
                  <a:srgbClr val="000000"/>
                </a:solidFill>
                <a:effectLst/>
              </a:rPr>
              <a:t>=</a:t>
            </a:r>
            <a:r>
              <a:rPr lang="en-IN" b="0" i="0" dirty="0">
                <a:solidFill>
                  <a:srgbClr val="C00000"/>
                </a:solidFill>
                <a:effectLst/>
              </a:rPr>
              <a:t>0</a:t>
            </a:r>
            <a:r>
              <a:rPr lang="en-IN" b="0"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 feature Scaling  </a:t>
            </a:r>
          </a:p>
          <a:p>
            <a:pPr lvl="1" algn="just"/>
            <a:r>
              <a:rPr lang="en-IN" b="0" i="0" dirty="0">
                <a:solidFill>
                  <a:srgbClr val="000000"/>
                </a:solidFill>
                <a:effectLst/>
              </a:rPr>
              <a:t>from </a:t>
            </a:r>
            <a:r>
              <a:rPr lang="en-IN" b="0" i="0" dirty="0" err="1">
                <a:solidFill>
                  <a:srgbClr val="000000"/>
                </a:solidFill>
                <a:effectLst/>
              </a:rPr>
              <a:t>sklearn.preprocessing</a:t>
            </a:r>
            <a:r>
              <a:rPr lang="en-IN" b="0" i="0" dirty="0">
                <a:solidFill>
                  <a:srgbClr val="000000"/>
                </a:solidFill>
                <a:effectLst/>
              </a:rPr>
              <a:t> </a:t>
            </a:r>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StandardScaler</a:t>
            </a:r>
            <a:r>
              <a:rPr lang="en-IN" b="0" i="0" dirty="0">
                <a:solidFill>
                  <a:srgbClr val="000000"/>
                </a:solidFill>
                <a:effectLst/>
              </a:rPr>
              <a:t>    </a:t>
            </a:r>
          </a:p>
          <a:p>
            <a:pPr lvl="1" algn="just"/>
            <a:r>
              <a:rPr lang="en-IN" b="0" i="0" dirty="0" err="1">
                <a:solidFill>
                  <a:srgbClr val="000000"/>
                </a:solidFill>
                <a:effectLst/>
              </a:rPr>
              <a:t>st_x</a:t>
            </a:r>
            <a:r>
              <a:rPr lang="en-IN" b="0" i="0" dirty="0">
                <a:solidFill>
                  <a:srgbClr val="000000"/>
                </a:solidFill>
                <a:effectLst/>
              </a:rPr>
              <a:t>= </a:t>
            </a:r>
            <a:r>
              <a:rPr lang="en-IN" b="0" i="0" dirty="0" err="1">
                <a:solidFill>
                  <a:srgbClr val="000000"/>
                </a:solidFill>
                <a:effectLst/>
              </a:rPr>
              <a:t>StandardScaler</a:t>
            </a:r>
            <a:r>
              <a:rPr lang="en-IN" b="0" i="0" dirty="0">
                <a:solidFill>
                  <a:srgbClr val="000000"/>
                </a:solidFill>
                <a:effectLst/>
              </a:rPr>
              <a:t>()    </a:t>
            </a:r>
          </a:p>
          <a:p>
            <a:pPr lvl="1" algn="just"/>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st_x.fit_transform</a:t>
            </a:r>
            <a:r>
              <a:rPr lang="en-IN" b="0" i="0" dirty="0">
                <a:solidFill>
                  <a:srgbClr val="000000"/>
                </a:solidFill>
                <a:effectLst/>
              </a:rPr>
              <a:t>(</a:t>
            </a:r>
            <a:r>
              <a:rPr lang="en-IN" b="0" i="0" dirty="0" err="1">
                <a:solidFill>
                  <a:srgbClr val="000000"/>
                </a:solidFill>
                <a:effectLst/>
              </a:rPr>
              <a:t>x_train</a:t>
            </a:r>
            <a:r>
              <a:rPr lang="en-IN" b="0" i="0" dirty="0">
                <a:solidFill>
                  <a:srgbClr val="000000"/>
                </a:solidFill>
                <a:effectLst/>
              </a:rPr>
              <a:t>)    </a:t>
            </a:r>
          </a:p>
          <a:p>
            <a:pPr lvl="1" algn="just"/>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st_x.transform</a:t>
            </a:r>
            <a:r>
              <a:rPr lang="en-IN" b="0" i="0" dirty="0">
                <a:solidFill>
                  <a:srgbClr val="000000"/>
                </a:solidFill>
                <a:effectLst/>
              </a:rPr>
              <a:t>(</a:t>
            </a:r>
            <a:r>
              <a:rPr lang="en-IN" b="0" i="0" dirty="0" err="1">
                <a:solidFill>
                  <a:srgbClr val="000000"/>
                </a:solidFill>
                <a:effectLst/>
              </a:rPr>
              <a:t>x_test</a:t>
            </a:r>
            <a:r>
              <a:rPr lang="en-IN" b="0" i="0" dirty="0">
                <a:solidFill>
                  <a:srgbClr val="000000"/>
                </a:solidFill>
                <a:effectLst/>
              </a:rPr>
              <a:t>)     </a:t>
            </a:r>
          </a:p>
          <a:p>
            <a:endParaRPr lang="en-IN" dirty="0"/>
          </a:p>
        </p:txBody>
      </p:sp>
      <p:pic>
        <p:nvPicPr>
          <p:cNvPr id="68610" name="Picture 2" descr="Support Vector Machine Algorithm">
            <a:extLst>
              <a:ext uri="{FF2B5EF4-FFF2-40B4-BE49-F238E27FC236}">
                <a16:creationId xmlns:a16="http://schemas.microsoft.com/office/drawing/2014/main" id="{9A5EF320-69C3-B217-2456-FF80E4A43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701" y="2297080"/>
            <a:ext cx="5147460" cy="44177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028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B71271-9FC1-F1B2-1ADA-87074A97BF27}"/>
              </a:ext>
            </a:extLst>
          </p:cNvPr>
          <p:cNvSpPr txBox="1"/>
          <p:nvPr/>
        </p:nvSpPr>
        <p:spPr>
          <a:xfrm>
            <a:off x="86627" y="77002"/>
            <a:ext cx="11935327" cy="1200329"/>
          </a:xfrm>
          <a:prstGeom prst="rect">
            <a:avLst/>
          </a:prstGeom>
          <a:noFill/>
        </p:spPr>
        <p:txBody>
          <a:bodyPr wrap="square" rtlCol="0">
            <a:spAutoFit/>
          </a:bodyPr>
          <a:lstStyle/>
          <a:p>
            <a:r>
              <a:rPr lang="en-US" b="0" i="0" dirty="0">
                <a:solidFill>
                  <a:srgbClr val="333333"/>
                </a:solidFill>
                <a:effectLst/>
              </a:rPr>
              <a:t>The scaled output for the test set will be:</a:t>
            </a:r>
          </a:p>
          <a:p>
            <a:endParaRPr lang="en-US" dirty="0">
              <a:solidFill>
                <a:srgbClr val="333333"/>
              </a:solidFill>
            </a:endParaRPr>
          </a:p>
          <a:p>
            <a:endParaRPr lang="en-US" dirty="0">
              <a:solidFill>
                <a:srgbClr val="333333"/>
              </a:solidFill>
            </a:endParaRPr>
          </a:p>
          <a:p>
            <a:endParaRPr lang="en-IN" dirty="0"/>
          </a:p>
        </p:txBody>
      </p:sp>
      <p:pic>
        <p:nvPicPr>
          <p:cNvPr id="69634" name="Picture 2" descr="Support Vector Machine Algorithm">
            <a:extLst>
              <a:ext uri="{FF2B5EF4-FFF2-40B4-BE49-F238E27FC236}">
                <a16:creationId xmlns:a16="http://schemas.microsoft.com/office/drawing/2014/main" id="{B501AB44-C6C3-F6D4-A86C-F948B5543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495" y="779647"/>
            <a:ext cx="8284396" cy="5505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26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67D38-2135-E218-7222-4C60B793E31F}"/>
              </a:ext>
            </a:extLst>
          </p:cNvPr>
          <p:cNvSpPr txBox="1"/>
          <p:nvPr/>
        </p:nvSpPr>
        <p:spPr>
          <a:xfrm>
            <a:off x="-134754" y="109214"/>
            <a:ext cx="12742880" cy="7089139"/>
          </a:xfrm>
          <a:prstGeom prst="rect">
            <a:avLst/>
          </a:prstGeom>
          <a:noFill/>
        </p:spPr>
        <p:txBody>
          <a:bodyPr wrap="square" rtlCol="0">
            <a:spAutoFit/>
          </a:bodyPr>
          <a:lstStyle/>
          <a:p>
            <a:endParaRPr lang="en-IN" dirty="0"/>
          </a:p>
        </p:txBody>
      </p:sp>
      <p:pic>
        <p:nvPicPr>
          <p:cNvPr id="4098" name="Picture 2" descr="Simple Linear Regression in Machine Learning">
            <a:extLst>
              <a:ext uri="{FF2B5EF4-FFF2-40B4-BE49-F238E27FC236}">
                <a16:creationId xmlns:a16="http://schemas.microsoft.com/office/drawing/2014/main" id="{97BEA70A-817E-3C55-D8E9-36AFE2577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996" y="135999"/>
            <a:ext cx="7276218" cy="6438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523579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DDDC65-B848-32E5-B56D-1952A193CA01}"/>
              </a:ext>
            </a:extLst>
          </p:cNvPr>
          <p:cNvSpPr txBox="1"/>
          <p:nvPr/>
        </p:nvSpPr>
        <p:spPr>
          <a:xfrm>
            <a:off x="211756" y="221381"/>
            <a:ext cx="11829448" cy="6247864"/>
          </a:xfrm>
          <a:prstGeom prst="rect">
            <a:avLst/>
          </a:prstGeom>
          <a:noFill/>
        </p:spPr>
        <p:txBody>
          <a:bodyPr wrap="square" rtlCol="0">
            <a:spAutoFit/>
          </a:bodyPr>
          <a:lstStyle/>
          <a:p>
            <a:pPr algn="just"/>
            <a:r>
              <a:rPr lang="en-US" sz="2000" b="1" i="0" dirty="0">
                <a:solidFill>
                  <a:srgbClr val="333333"/>
                </a:solidFill>
                <a:effectLst/>
              </a:rPr>
              <a:t>Fitting the SVM classifier to the training set:</a:t>
            </a:r>
          </a:p>
          <a:p>
            <a:pPr algn="just"/>
            <a:endParaRPr lang="en-US" sz="2000" b="0" i="0" dirty="0">
              <a:solidFill>
                <a:srgbClr val="333333"/>
              </a:solidFill>
              <a:effectLst/>
            </a:endParaRPr>
          </a:p>
          <a:p>
            <a:pPr algn="just"/>
            <a:r>
              <a:rPr lang="en-US" b="0" i="0" dirty="0">
                <a:solidFill>
                  <a:srgbClr val="333333"/>
                </a:solidFill>
                <a:effectLst/>
              </a:rPr>
              <a:t>Now the training set will be fitted to the SVM classifier. To create the SVM classifier, we will import </a:t>
            </a:r>
            <a:r>
              <a:rPr lang="en-US" b="1" i="0" dirty="0">
                <a:solidFill>
                  <a:srgbClr val="333333"/>
                </a:solidFill>
                <a:effectLst/>
              </a:rPr>
              <a:t>SVC</a:t>
            </a:r>
            <a:r>
              <a:rPr lang="en-US" b="0" i="0" dirty="0">
                <a:solidFill>
                  <a:srgbClr val="333333"/>
                </a:solidFill>
                <a:effectLst/>
              </a:rPr>
              <a:t> class from </a:t>
            </a:r>
            <a:r>
              <a:rPr lang="en-US" b="1" i="0" dirty="0" err="1">
                <a:solidFill>
                  <a:srgbClr val="333333"/>
                </a:solidFill>
                <a:effectLst/>
              </a:rPr>
              <a:t>Sklearn.svm</a:t>
            </a:r>
            <a:r>
              <a:rPr lang="en-US" b="0" i="0" dirty="0">
                <a:solidFill>
                  <a:srgbClr val="333333"/>
                </a:solidFill>
                <a:effectLst/>
              </a:rPr>
              <a:t> library. Below is the code for it:</a:t>
            </a:r>
          </a:p>
          <a:p>
            <a:pPr lvl="1"/>
            <a:endParaRPr lang="en-IN" b="1" dirty="0"/>
          </a:p>
          <a:p>
            <a:pPr lvl="1" algn="just"/>
            <a:r>
              <a:rPr lang="en-IN" b="1" i="0" dirty="0">
                <a:solidFill>
                  <a:srgbClr val="000000"/>
                </a:solidFill>
                <a:effectLst/>
              </a:rPr>
              <a:t>from </a:t>
            </a:r>
            <a:r>
              <a:rPr lang="en-IN" b="1" i="0" dirty="0" err="1">
                <a:solidFill>
                  <a:srgbClr val="000000"/>
                </a:solidFill>
                <a:effectLst/>
              </a:rPr>
              <a:t>sklearn.svm</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SVC # </a:t>
            </a:r>
            <a:r>
              <a:rPr lang="en-IN" b="1" i="0" dirty="0">
                <a:solidFill>
                  <a:srgbClr val="0000FF"/>
                </a:solidFill>
                <a:effectLst/>
              </a:rPr>
              <a:t>"Support vector classifier"</a:t>
            </a:r>
            <a:r>
              <a:rPr lang="en-IN" b="1" i="0" dirty="0">
                <a:solidFill>
                  <a:srgbClr val="000000"/>
                </a:solidFill>
                <a:effectLst/>
              </a:rPr>
              <a:t>  </a:t>
            </a:r>
          </a:p>
          <a:p>
            <a:pPr lvl="1" algn="just"/>
            <a:r>
              <a:rPr lang="en-IN" b="1" i="0" dirty="0">
                <a:solidFill>
                  <a:srgbClr val="000000"/>
                </a:solidFill>
                <a:effectLst/>
              </a:rPr>
              <a:t>classifier = SVC(kernel=</a:t>
            </a:r>
            <a:r>
              <a:rPr lang="en-IN" b="1" i="0" dirty="0">
                <a:solidFill>
                  <a:srgbClr val="0000FF"/>
                </a:solidFill>
                <a:effectLst/>
              </a:rPr>
              <a:t>'linear'</a:t>
            </a:r>
            <a:r>
              <a:rPr lang="en-IN" b="1" i="0" dirty="0">
                <a:solidFill>
                  <a:srgbClr val="000000"/>
                </a:solidFill>
                <a:effectLst/>
              </a:rPr>
              <a:t>, </a:t>
            </a:r>
            <a:r>
              <a:rPr lang="en-IN" b="1" i="0" dirty="0" err="1">
                <a:solidFill>
                  <a:srgbClr val="000000"/>
                </a:solidFill>
                <a:effectLst/>
              </a:rPr>
              <a:t>random_state</a:t>
            </a:r>
            <a:r>
              <a:rPr lang="en-IN" b="1" i="0" dirty="0">
                <a:solidFill>
                  <a:srgbClr val="000000"/>
                </a:solidFill>
                <a:effectLst/>
              </a:rPr>
              <a:t>=</a:t>
            </a:r>
            <a:r>
              <a:rPr lang="en-IN" b="1" i="0" dirty="0">
                <a:solidFill>
                  <a:srgbClr val="C00000"/>
                </a:solidFill>
                <a:effectLst/>
              </a:rPr>
              <a:t>0</a:t>
            </a:r>
            <a:r>
              <a:rPr lang="en-IN" b="1" i="0" dirty="0">
                <a:solidFill>
                  <a:srgbClr val="000000"/>
                </a:solidFill>
                <a:effectLst/>
              </a:rPr>
              <a:t>)  </a:t>
            </a:r>
          </a:p>
          <a:p>
            <a:pPr lvl="1" algn="just"/>
            <a:r>
              <a:rPr lang="en-IN" b="1" i="0" dirty="0" err="1">
                <a:solidFill>
                  <a:srgbClr val="000000"/>
                </a:solidFill>
                <a:effectLst/>
              </a:rPr>
              <a:t>classifier.fit</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p>
          <a:p>
            <a:pPr algn="just"/>
            <a:endParaRPr lang="en-IN" b="0" i="0" dirty="0">
              <a:solidFill>
                <a:srgbClr val="000000"/>
              </a:solidFill>
              <a:effectLst/>
            </a:endParaRPr>
          </a:p>
          <a:p>
            <a:pPr algn="just"/>
            <a:r>
              <a:rPr lang="en-IN" b="0" i="0" dirty="0">
                <a:solidFill>
                  <a:srgbClr val="333333"/>
                </a:solidFill>
                <a:effectLst/>
              </a:rPr>
              <a:t>In the above code, we have used </a:t>
            </a:r>
            <a:r>
              <a:rPr lang="en-IN" b="1" i="0" dirty="0">
                <a:solidFill>
                  <a:srgbClr val="333333"/>
                </a:solidFill>
                <a:effectLst/>
              </a:rPr>
              <a:t>kernel='linear'</a:t>
            </a:r>
            <a:r>
              <a:rPr lang="en-IN" b="0" i="0" dirty="0">
                <a:solidFill>
                  <a:srgbClr val="333333"/>
                </a:solidFill>
                <a:effectLst/>
              </a:rPr>
              <a:t>, as here we are creating SVM for linearly separable data. However, we can change it for non-linear data. And then we fitted the classifier to the training dataset(</a:t>
            </a:r>
            <a:r>
              <a:rPr lang="en-IN" b="0" i="0" dirty="0" err="1">
                <a:solidFill>
                  <a:srgbClr val="333333"/>
                </a:solidFill>
                <a:effectLst/>
              </a:rPr>
              <a:t>x_train</a:t>
            </a:r>
            <a:r>
              <a:rPr lang="en-IN" b="0" i="0" dirty="0">
                <a:solidFill>
                  <a:srgbClr val="333333"/>
                </a:solidFill>
                <a:effectLst/>
              </a:rPr>
              <a:t>, </a:t>
            </a:r>
            <a:r>
              <a:rPr lang="en-IN" b="0" i="0" dirty="0" err="1">
                <a:solidFill>
                  <a:srgbClr val="333333"/>
                </a:solidFill>
                <a:effectLst/>
              </a:rPr>
              <a:t>y_train</a:t>
            </a:r>
            <a:r>
              <a:rPr lang="en-IN" b="0" i="0" dirty="0">
                <a:solidFill>
                  <a:srgbClr val="333333"/>
                </a:solidFill>
                <a:effectLst/>
              </a:rPr>
              <a:t>)</a:t>
            </a:r>
          </a:p>
          <a:p>
            <a:pPr algn="just"/>
            <a:endParaRPr lang="en-IN" b="0" i="0" dirty="0">
              <a:solidFill>
                <a:srgbClr val="333333"/>
              </a:solidFill>
              <a:effectLst/>
            </a:endParaRPr>
          </a:p>
          <a:p>
            <a:pPr algn="just"/>
            <a:r>
              <a:rPr lang="en-IN" b="1" i="0" dirty="0">
                <a:solidFill>
                  <a:srgbClr val="333333"/>
                </a:solidFill>
                <a:effectLst/>
              </a:rPr>
              <a:t>Output:</a:t>
            </a:r>
          </a:p>
          <a:p>
            <a:pPr algn="just"/>
            <a:endParaRPr lang="en-IN" b="1" dirty="0">
              <a:solidFill>
                <a:srgbClr val="333333"/>
              </a:solidFill>
            </a:endParaRPr>
          </a:p>
          <a:p>
            <a:pPr algn="just"/>
            <a:endParaRPr lang="en-IN" b="0" i="0" dirty="0">
              <a:solidFill>
                <a:srgbClr val="333333"/>
              </a:solidFill>
              <a:effectLst/>
            </a:endParaRPr>
          </a:p>
          <a:p>
            <a:r>
              <a:rPr lang="en-IN" dirty="0"/>
              <a:t>SVC(C=1.0, </a:t>
            </a:r>
            <a:r>
              <a:rPr lang="en-IN" dirty="0" err="1"/>
              <a:t>cache_size</a:t>
            </a:r>
            <a:r>
              <a:rPr lang="en-IN" dirty="0"/>
              <a:t>=200, </a:t>
            </a:r>
            <a:r>
              <a:rPr lang="en-IN" dirty="0" err="1"/>
              <a:t>class_weight</a:t>
            </a:r>
            <a:r>
              <a:rPr lang="en-IN" dirty="0"/>
              <a:t>=None, coef0=0.0,</a:t>
            </a:r>
          </a:p>
          <a:p>
            <a:r>
              <a:rPr lang="en-IN" dirty="0"/>
              <a:t>    </a:t>
            </a:r>
            <a:r>
              <a:rPr lang="en-IN" dirty="0" err="1"/>
              <a:t>decision_function_shape</a:t>
            </a:r>
            <a:r>
              <a:rPr lang="en-IN" dirty="0"/>
              <a:t>='</a:t>
            </a:r>
            <a:r>
              <a:rPr lang="en-IN" dirty="0" err="1"/>
              <a:t>ovr</a:t>
            </a:r>
            <a:r>
              <a:rPr lang="en-IN" dirty="0"/>
              <a:t>', degree=3, gamma='</a:t>
            </a:r>
            <a:r>
              <a:rPr lang="en-IN" dirty="0" err="1"/>
              <a:t>auto_deprecated</a:t>
            </a:r>
            <a:r>
              <a:rPr lang="en-IN" dirty="0"/>
              <a:t>',</a:t>
            </a:r>
          </a:p>
          <a:p>
            <a:r>
              <a:rPr lang="en-IN" dirty="0"/>
              <a:t>    kernel='linear', </a:t>
            </a:r>
            <a:r>
              <a:rPr lang="en-IN" dirty="0" err="1"/>
              <a:t>max_iter</a:t>
            </a:r>
            <a:r>
              <a:rPr lang="en-IN" dirty="0"/>
              <a:t>=-1, probability=False, </a:t>
            </a:r>
            <a:r>
              <a:rPr lang="en-IN" dirty="0" err="1"/>
              <a:t>random_state</a:t>
            </a:r>
            <a:r>
              <a:rPr lang="en-IN" dirty="0"/>
              <a:t>=0,</a:t>
            </a:r>
          </a:p>
          <a:p>
            <a:r>
              <a:rPr lang="en-IN" dirty="0"/>
              <a:t>    shrinking=True, </a:t>
            </a:r>
            <a:r>
              <a:rPr lang="en-IN" dirty="0" err="1"/>
              <a:t>tol</a:t>
            </a:r>
            <a:r>
              <a:rPr lang="en-IN" dirty="0"/>
              <a:t>=0.001, verbose=False)</a:t>
            </a:r>
          </a:p>
          <a:p>
            <a:endParaRPr lang="en-IN" dirty="0"/>
          </a:p>
          <a:p>
            <a:endParaRPr lang="en-IN" dirty="0"/>
          </a:p>
          <a:p>
            <a:r>
              <a:rPr lang="en-US" b="0" i="0" dirty="0">
                <a:solidFill>
                  <a:srgbClr val="333333"/>
                </a:solidFill>
                <a:effectLst/>
              </a:rPr>
              <a:t>The model performance can be altered by changing the value of </a:t>
            </a:r>
            <a:r>
              <a:rPr lang="en-US" b="1" i="0" dirty="0">
                <a:solidFill>
                  <a:srgbClr val="333333"/>
                </a:solidFill>
                <a:effectLst/>
              </a:rPr>
              <a:t>C(Regularization factor), gamma, and kernel</a:t>
            </a:r>
            <a:r>
              <a:rPr lang="en-US" b="0" i="0" dirty="0">
                <a:solidFill>
                  <a:srgbClr val="333333"/>
                </a:solidFill>
                <a:effectLst/>
              </a:rPr>
              <a:t>.</a:t>
            </a:r>
            <a:endParaRPr lang="en-IN" dirty="0"/>
          </a:p>
        </p:txBody>
      </p:sp>
    </p:spTree>
    <p:extLst>
      <p:ext uri="{BB962C8B-B14F-4D97-AF65-F5344CB8AC3E}">
        <p14:creationId xmlns:p14="http://schemas.microsoft.com/office/powerpoint/2010/main" val="3182099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A4CF1-8B4F-26CA-71C2-82E8E4446E5C}"/>
              </a:ext>
            </a:extLst>
          </p:cNvPr>
          <p:cNvSpPr txBox="1"/>
          <p:nvPr/>
        </p:nvSpPr>
        <p:spPr>
          <a:xfrm>
            <a:off x="144379" y="77002"/>
            <a:ext cx="11887200" cy="3231654"/>
          </a:xfrm>
          <a:prstGeom prst="rect">
            <a:avLst/>
          </a:prstGeom>
          <a:noFill/>
        </p:spPr>
        <p:txBody>
          <a:bodyPr wrap="square" rtlCol="0">
            <a:spAutoFit/>
          </a:bodyPr>
          <a:lstStyle/>
          <a:p>
            <a:r>
              <a:rPr lang="en-US" sz="2400" b="1" i="0" dirty="0">
                <a:solidFill>
                  <a:srgbClr val="000000"/>
                </a:solidFill>
                <a:effectLst/>
              </a:rPr>
              <a:t>Predicting the test set result:</a:t>
            </a:r>
          </a:p>
          <a:p>
            <a:br>
              <a:rPr lang="en-US" b="0" i="0" dirty="0">
                <a:solidFill>
                  <a:srgbClr val="000000"/>
                </a:solidFill>
                <a:effectLst/>
              </a:rPr>
            </a:br>
            <a:r>
              <a:rPr lang="en-US" b="0" i="0" dirty="0">
                <a:solidFill>
                  <a:srgbClr val="000000"/>
                </a:solidFill>
                <a:effectLst/>
              </a:rPr>
              <a:t>Now, we will predict the output for test set. For this, we will create a new vector </a:t>
            </a:r>
            <a:r>
              <a:rPr lang="en-US" b="0" i="0" dirty="0" err="1">
                <a:solidFill>
                  <a:srgbClr val="000000"/>
                </a:solidFill>
                <a:effectLst/>
              </a:rPr>
              <a:t>y_pred</a:t>
            </a:r>
            <a:r>
              <a:rPr lang="en-US" b="0" i="0" dirty="0">
                <a:solidFill>
                  <a:srgbClr val="000000"/>
                </a:solidFill>
                <a:effectLst/>
              </a:rPr>
              <a:t>. Below is the code for it:</a:t>
            </a:r>
          </a:p>
          <a:p>
            <a:pPr lvl="1" algn="just"/>
            <a:r>
              <a:rPr lang="en-US" b="0" i="0" dirty="0">
                <a:solidFill>
                  <a:srgbClr val="000000"/>
                </a:solidFill>
                <a:effectLst/>
              </a:rPr>
              <a:t># Predicting the test set result  </a:t>
            </a:r>
          </a:p>
          <a:p>
            <a:pPr lvl="1" algn="just"/>
            <a:r>
              <a:rPr lang="en-US" b="1" i="0" dirty="0" err="1">
                <a:solidFill>
                  <a:srgbClr val="000000"/>
                </a:solidFill>
                <a:effectLst/>
              </a:rPr>
              <a:t>y_pred</a:t>
            </a:r>
            <a:r>
              <a:rPr lang="en-US" b="1" i="0" dirty="0">
                <a:solidFill>
                  <a:srgbClr val="000000"/>
                </a:solidFill>
                <a:effectLst/>
              </a:rPr>
              <a:t>= </a:t>
            </a:r>
            <a:r>
              <a:rPr lang="en-US" b="1" i="0" dirty="0" err="1">
                <a:solidFill>
                  <a:srgbClr val="000000"/>
                </a:solidFill>
                <a:effectLst/>
              </a:rPr>
              <a:t>classifier.predict</a:t>
            </a:r>
            <a:r>
              <a:rPr lang="en-US" b="1" i="0" dirty="0">
                <a:solidFill>
                  <a:srgbClr val="000000"/>
                </a:solidFill>
                <a:effectLst/>
              </a:rPr>
              <a:t>(</a:t>
            </a:r>
            <a:r>
              <a:rPr lang="en-US" b="1" i="0" dirty="0" err="1">
                <a:solidFill>
                  <a:srgbClr val="000000"/>
                </a:solidFill>
                <a:effectLst/>
              </a:rPr>
              <a:t>x_test</a:t>
            </a:r>
            <a:r>
              <a:rPr lang="en-US" b="1" i="0" dirty="0">
                <a:solidFill>
                  <a:srgbClr val="000000"/>
                </a:solidFill>
                <a:effectLst/>
              </a:rPr>
              <a:t>) </a:t>
            </a:r>
            <a:r>
              <a:rPr lang="en-US" b="0" i="0" dirty="0">
                <a:solidFill>
                  <a:srgbClr val="000000"/>
                </a:solidFill>
                <a:effectLst/>
              </a:rPr>
              <a:t> </a:t>
            </a:r>
          </a:p>
          <a:p>
            <a:pPr lvl="1" algn="just"/>
            <a:endParaRPr lang="en-US" b="0" i="0" dirty="0">
              <a:solidFill>
                <a:srgbClr val="000000"/>
              </a:solidFill>
              <a:effectLst/>
            </a:endParaRPr>
          </a:p>
          <a:p>
            <a:pPr algn="just"/>
            <a:r>
              <a:rPr lang="en-US" b="0" i="0" dirty="0">
                <a:solidFill>
                  <a:srgbClr val="333333"/>
                </a:solidFill>
                <a:effectLst/>
              </a:rPr>
              <a:t>After getting the </a:t>
            </a:r>
            <a:r>
              <a:rPr lang="en-US" b="0" i="0" dirty="0" err="1">
                <a:solidFill>
                  <a:srgbClr val="333333"/>
                </a:solidFill>
                <a:effectLst/>
              </a:rPr>
              <a:t>y_pred</a:t>
            </a:r>
            <a:r>
              <a:rPr lang="en-US" b="0" i="0" dirty="0">
                <a:solidFill>
                  <a:srgbClr val="333333"/>
                </a:solidFill>
                <a:effectLst/>
              </a:rPr>
              <a:t> vector, we can compare the result of </a:t>
            </a:r>
            <a:r>
              <a:rPr lang="en-US" b="1" i="0" dirty="0" err="1">
                <a:solidFill>
                  <a:srgbClr val="333333"/>
                </a:solidFill>
                <a:effectLst/>
              </a:rPr>
              <a:t>y_pred</a:t>
            </a:r>
            <a:r>
              <a:rPr lang="en-US" b="0" i="0" dirty="0">
                <a:solidFill>
                  <a:srgbClr val="333333"/>
                </a:solidFill>
                <a:effectLst/>
              </a:rPr>
              <a:t> and </a:t>
            </a:r>
            <a:r>
              <a:rPr lang="en-US" b="1" i="0" dirty="0" err="1">
                <a:solidFill>
                  <a:srgbClr val="333333"/>
                </a:solidFill>
                <a:effectLst/>
              </a:rPr>
              <a:t>y_test</a:t>
            </a:r>
            <a:r>
              <a:rPr lang="en-US" b="0" i="0" dirty="0">
                <a:solidFill>
                  <a:srgbClr val="333333"/>
                </a:solidFill>
                <a:effectLst/>
              </a:rPr>
              <a:t> to check the difference between the actual value and predicted value.</a:t>
            </a:r>
          </a:p>
          <a:p>
            <a:pPr algn="just"/>
            <a:endParaRPr lang="en-US" b="0" i="0" dirty="0">
              <a:solidFill>
                <a:srgbClr val="333333"/>
              </a:solidFill>
              <a:effectLst/>
            </a:endParaRPr>
          </a:p>
          <a:p>
            <a:pPr algn="just"/>
            <a:r>
              <a:rPr lang="en-US" b="1" i="0" dirty="0">
                <a:solidFill>
                  <a:srgbClr val="333333"/>
                </a:solidFill>
                <a:effectLst/>
              </a:rPr>
              <a:t>Output:</a:t>
            </a:r>
            <a:r>
              <a:rPr lang="en-US" b="0" i="0" dirty="0">
                <a:solidFill>
                  <a:srgbClr val="333333"/>
                </a:solidFill>
                <a:effectLst/>
              </a:rPr>
              <a:t> </a:t>
            </a:r>
          </a:p>
          <a:p>
            <a:endParaRPr lang="en-IN" dirty="0"/>
          </a:p>
        </p:txBody>
      </p:sp>
      <p:pic>
        <p:nvPicPr>
          <p:cNvPr id="70658" name="Picture 2" descr="Support Vector Machine Algorithm">
            <a:extLst>
              <a:ext uri="{FF2B5EF4-FFF2-40B4-BE49-F238E27FC236}">
                <a16:creationId xmlns:a16="http://schemas.microsoft.com/office/drawing/2014/main" id="{3867E40D-E6BF-2FC0-B1E5-D792C1E13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460" y="2711065"/>
            <a:ext cx="2955907" cy="39834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8102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0833B9-E412-9A47-D264-4EA8C2C19439}"/>
              </a:ext>
            </a:extLst>
          </p:cNvPr>
          <p:cNvSpPr txBox="1"/>
          <p:nvPr/>
        </p:nvSpPr>
        <p:spPr>
          <a:xfrm>
            <a:off x="192505" y="86627"/>
            <a:ext cx="11781322" cy="3508653"/>
          </a:xfrm>
          <a:prstGeom prst="rect">
            <a:avLst/>
          </a:prstGeom>
          <a:noFill/>
        </p:spPr>
        <p:txBody>
          <a:bodyPr wrap="square" rtlCol="0">
            <a:spAutoFit/>
          </a:bodyPr>
          <a:lstStyle/>
          <a:p>
            <a:r>
              <a:rPr lang="en-US" sz="2400" b="1" i="0" dirty="0">
                <a:solidFill>
                  <a:srgbClr val="000000"/>
                </a:solidFill>
                <a:effectLst/>
              </a:rPr>
              <a:t>Creating the confusion matrix:</a:t>
            </a:r>
            <a:br>
              <a:rPr lang="en-US" b="0" i="0" dirty="0">
                <a:solidFill>
                  <a:srgbClr val="000000"/>
                </a:solidFill>
                <a:effectLst/>
                <a:latin typeface="inter-regular"/>
              </a:rPr>
            </a:br>
            <a:r>
              <a:rPr lang="en-US" b="0" i="0" dirty="0">
                <a:solidFill>
                  <a:srgbClr val="000000"/>
                </a:solidFill>
                <a:effectLst/>
                <a:latin typeface="inter-regular"/>
              </a:rPr>
              <a:t>Now we will see the performance of the SVM classifier that how many incorrect predictions are there as compared to the Logistic regression classifier. To create the confusion matrix, we need to import the </a:t>
            </a:r>
            <a:r>
              <a:rPr lang="en-US" b="1" i="0" dirty="0" err="1">
                <a:solidFill>
                  <a:srgbClr val="000000"/>
                </a:solidFill>
                <a:effectLst/>
                <a:latin typeface="inter-bold"/>
              </a:rPr>
              <a:t>confusion_matrix</a:t>
            </a:r>
            <a:r>
              <a:rPr lang="en-US" b="0" i="0" dirty="0">
                <a:solidFill>
                  <a:srgbClr val="000000"/>
                </a:solidFill>
                <a:effectLst/>
                <a:latin typeface="inter-regular"/>
              </a:rPr>
              <a:t> function of the </a:t>
            </a:r>
            <a:r>
              <a:rPr lang="en-US" b="0" i="0" dirty="0" err="1">
                <a:solidFill>
                  <a:srgbClr val="000000"/>
                </a:solidFill>
                <a:effectLst/>
                <a:latin typeface="inter-regular"/>
              </a:rPr>
              <a:t>sklearn</a:t>
            </a:r>
            <a:r>
              <a:rPr lang="en-US" b="0" i="0" dirty="0">
                <a:solidFill>
                  <a:srgbClr val="000000"/>
                </a:solidFill>
                <a:effectLst/>
                <a:latin typeface="inter-regular"/>
              </a:rPr>
              <a:t> library. After importing the function, we will call it using a new variable </a:t>
            </a:r>
            <a:r>
              <a:rPr lang="en-US" b="1" i="0" dirty="0">
                <a:solidFill>
                  <a:srgbClr val="000000"/>
                </a:solidFill>
                <a:effectLst/>
                <a:latin typeface="inter-bold"/>
              </a:rPr>
              <a:t>cm</a:t>
            </a:r>
            <a:r>
              <a:rPr lang="en-US" b="0" i="0" dirty="0">
                <a:solidFill>
                  <a:srgbClr val="000000"/>
                </a:solidFill>
                <a:effectLst/>
                <a:latin typeface="inter-regular"/>
              </a:rPr>
              <a:t>. The function takes two parameters, mainly </a:t>
            </a:r>
            <a:r>
              <a:rPr lang="en-US" b="1" i="0" dirty="0" err="1">
                <a:solidFill>
                  <a:srgbClr val="000000"/>
                </a:solidFill>
                <a:effectLst/>
                <a:latin typeface="inter-bold"/>
              </a:rPr>
              <a:t>y_true</a:t>
            </a:r>
            <a:r>
              <a:rPr lang="en-US" b="0" i="0" dirty="0">
                <a:solidFill>
                  <a:srgbClr val="000000"/>
                </a:solidFill>
                <a:effectLst/>
                <a:latin typeface="inter-regular"/>
              </a:rPr>
              <a:t>( the actual values) and </a:t>
            </a:r>
            <a:r>
              <a:rPr lang="en-US" b="1" i="0" dirty="0" err="1">
                <a:solidFill>
                  <a:srgbClr val="000000"/>
                </a:solidFill>
                <a:effectLst/>
                <a:latin typeface="inter-bold"/>
              </a:rPr>
              <a:t>y_pred</a:t>
            </a:r>
            <a:r>
              <a:rPr lang="en-US" b="0" i="0" dirty="0">
                <a:solidFill>
                  <a:srgbClr val="000000"/>
                </a:solidFill>
                <a:effectLst/>
                <a:latin typeface="inter-regular"/>
              </a:rPr>
              <a:t> (the targeted value return by the classifier). </a:t>
            </a:r>
          </a:p>
          <a:p>
            <a:endParaRPr lang="en-US" dirty="0">
              <a:solidFill>
                <a:srgbClr val="000000"/>
              </a:solidFill>
              <a:latin typeface="inter-regular"/>
            </a:endParaRPr>
          </a:p>
          <a:p>
            <a:pPr lvl="1"/>
            <a:r>
              <a:rPr lang="en-US" b="0" i="0" dirty="0">
                <a:solidFill>
                  <a:srgbClr val="000000"/>
                </a:solidFill>
                <a:effectLst/>
                <a:latin typeface="inter-regular"/>
              </a:rPr>
              <a:t>#Creating the Confusion matrix  </a:t>
            </a:r>
          </a:p>
          <a:p>
            <a:pPr lvl="1" algn="just"/>
            <a:r>
              <a:rPr lang="en-US" b="1" i="0" dirty="0">
                <a:solidFill>
                  <a:srgbClr val="000000"/>
                </a:solidFill>
                <a:effectLst/>
                <a:latin typeface="inter-regular"/>
              </a:rPr>
              <a:t>from </a:t>
            </a:r>
            <a:r>
              <a:rPr lang="en-US" b="1" i="0" dirty="0" err="1">
                <a:solidFill>
                  <a:srgbClr val="000000"/>
                </a:solidFill>
                <a:effectLst/>
                <a:latin typeface="inter-regular"/>
              </a:rPr>
              <a:t>sklearn.metrics</a:t>
            </a:r>
            <a:r>
              <a:rPr lang="en-US" b="1" i="0" dirty="0">
                <a:solidFill>
                  <a:srgbClr val="000000"/>
                </a:solidFill>
                <a:effectLst/>
                <a:latin typeface="inter-regular"/>
              </a:rPr>
              <a:t> </a:t>
            </a:r>
            <a:r>
              <a:rPr lang="en-US" b="1" i="0" dirty="0">
                <a:solidFill>
                  <a:srgbClr val="006699"/>
                </a:solidFill>
                <a:effectLst/>
                <a:latin typeface="inter-regular"/>
              </a:rPr>
              <a:t>import</a:t>
            </a:r>
            <a:r>
              <a:rPr lang="en-US" b="1" i="0" dirty="0">
                <a:solidFill>
                  <a:srgbClr val="000000"/>
                </a:solidFill>
                <a:effectLst/>
                <a:latin typeface="inter-regular"/>
              </a:rPr>
              <a:t> </a:t>
            </a:r>
            <a:r>
              <a:rPr lang="en-US" b="1" i="0" dirty="0" err="1">
                <a:solidFill>
                  <a:srgbClr val="000000"/>
                </a:solidFill>
                <a:effectLst/>
                <a:latin typeface="inter-regular"/>
              </a:rPr>
              <a:t>confusion_matrix</a:t>
            </a:r>
            <a:r>
              <a:rPr lang="en-US" b="1" i="0" dirty="0">
                <a:solidFill>
                  <a:srgbClr val="000000"/>
                </a:solidFill>
                <a:effectLst/>
                <a:latin typeface="inter-regular"/>
              </a:rPr>
              <a:t>  </a:t>
            </a:r>
          </a:p>
          <a:p>
            <a:pPr lvl="1" algn="just"/>
            <a:r>
              <a:rPr lang="en-US" b="1" i="0" dirty="0">
                <a:solidFill>
                  <a:srgbClr val="000000"/>
                </a:solidFill>
                <a:effectLst/>
                <a:latin typeface="inter-regular"/>
              </a:rPr>
              <a:t>cm= </a:t>
            </a:r>
            <a:r>
              <a:rPr lang="en-US" b="1" i="0" dirty="0" err="1">
                <a:solidFill>
                  <a:srgbClr val="000000"/>
                </a:solidFill>
                <a:effectLst/>
                <a:latin typeface="inter-regular"/>
              </a:rPr>
              <a:t>confusion_matrix</a:t>
            </a:r>
            <a:r>
              <a:rPr lang="en-US" b="1" i="0" dirty="0">
                <a:solidFill>
                  <a:srgbClr val="000000"/>
                </a:solidFill>
                <a:effectLst/>
                <a:latin typeface="inter-regular"/>
              </a:rPr>
              <a:t>(</a:t>
            </a:r>
            <a:r>
              <a:rPr lang="en-US" b="1" i="0" dirty="0" err="1">
                <a:solidFill>
                  <a:srgbClr val="000000"/>
                </a:solidFill>
                <a:effectLst/>
                <a:latin typeface="inter-regular"/>
              </a:rPr>
              <a:t>y_test</a:t>
            </a:r>
            <a:r>
              <a:rPr lang="en-US" b="1" i="0" dirty="0">
                <a:solidFill>
                  <a:srgbClr val="000000"/>
                </a:solidFill>
                <a:effectLst/>
                <a:latin typeface="inter-regular"/>
              </a:rPr>
              <a:t>, </a:t>
            </a:r>
            <a:r>
              <a:rPr lang="en-US" b="1" i="0" dirty="0" err="1">
                <a:solidFill>
                  <a:srgbClr val="000000"/>
                </a:solidFill>
                <a:effectLst/>
                <a:latin typeface="inter-regular"/>
              </a:rPr>
              <a:t>y_pred</a:t>
            </a:r>
            <a:r>
              <a:rPr lang="en-US" b="1" i="0" dirty="0">
                <a:solidFill>
                  <a:srgbClr val="000000"/>
                </a:solidFill>
                <a:effectLst/>
                <a:latin typeface="inter-regular"/>
              </a:rPr>
              <a:t>)  </a:t>
            </a:r>
          </a:p>
          <a:p>
            <a:pPr algn="just"/>
            <a:endParaRPr lang="en-US" b="0" i="0" dirty="0">
              <a:solidFill>
                <a:srgbClr val="000000"/>
              </a:solidFill>
              <a:effectLst/>
              <a:latin typeface="inter-regular"/>
            </a:endParaRPr>
          </a:p>
          <a:p>
            <a:pPr algn="just"/>
            <a:r>
              <a:rPr lang="en-US" b="1" i="0" dirty="0">
                <a:solidFill>
                  <a:srgbClr val="333333"/>
                </a:solidFill>
                <a:effectLst/>
                <a:latin typeface="inter-bold"/>
              </a:rPr>
              <a:t>Output:</a:t>
            </a:r>
            <a:endParaRPr lang="en-US" b="0" i="0" dirty="0">
              <a:solidFill>
                <a:srgbClr val="333333"/>
              </a:solidFill>
              <a:effectLst/>
              <a:latin typeface="inter-regular"/>
            </a:endParaRPr>
          </a:p>
          <a:p>
            <a:endParaRPr lang="en-IN" dirty="0"/>
          </a:p>
        </p:txBody>
      </p:sp>
      <p:pic>
        <p:nvPicPr>
          <p:cNvPr id="71682" name="Picture 2" descr="Support Vector Machine Algorithm">
            <a:extLst>
              <a:ext uri="{FF2B5EF4-FFF2-40B4-BE49-F238E27FC236}">
                <a16:creationId xmlns:a16="http://schemas.microsoft.com/office/drawing/2014/main" id="{061DAB76-BB91-7054-91C1-BD6936778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248" y="3200050"/>
            <a:ext cx="4040602" cy="337400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4E72FFC1-AE6C-764A-3E24-58CA33F725F5}"/>
              </a:ext>
            </a:extLst>
          </p:cNvPr>
          <p:cNvGraphicFramePr/>
          <p:nvPr/>
        </p:nvGraphicFramePr>
        <p:xfrm>
          <a:off x="5672536" y="3509824"/>
          <a:ext cx="6097604" cy="120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74981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59A6E-20EA-470B-5AC5-6CB138E1B90D}"/>
              </a:ext>
            </a:extLst>
          </p:cNvPr>
          <p:cNvSpPr txBox="1"/>
          <p:nvPr/>
        </p:nvSpPr>
        <p:spPr>
          <a:xfrm>
            <a:off x="134754" y="67377"/>
            <a:ext cx="11848699" cy="6801862"/>
          </a:xfrm>
          <a:prstGeom prst="rect">
            <a:avLst/>
          </a:prstGeom>
          <a:noFill/>
        </p:spPr>
        <p:txBody>
          <a:bodyPr wrap="square" rtlCol="0">
            <a:spAutoFit/>
          </a:bodyPr>
          <a:lstStyle/>
          <a:p>
            <a:r>
              <a:rPr lang="en-IN" sz="2000" b="1" i="0" dirty="0">
                <a:solidFill>
                  <a:srgbClr val="000000"/>
                </a:solidFill>
                <a:effectLst/>
              </a:rPr>
              <a:t>Visualizing the training set result:</a:t>
            </a:r>
          </a:p>
          <a:p>
            <a:endParaRPr lang="en-IN" sz="2000" b="1" dirty="0">
              <a:solidFill>
                <a:srgbClr val="000000"/>
              </a:solidFill>
              <a:latin typeface="inter-regular"/>
            </a:endParaRPr>
          </a:p>
          <a:p>
            <a:br>
              <a:rPr lang="en-IN" b="0" i="0" dirty="0">
                <a:solidFill>
                  <a:srgbClr val="000000"/>
                </a:solidFill>
                <a:effectLst/>
                <a:latin typeface="inter-regular"/>
              </a:rPr>
            </a:br>
            <a:r>
              <a:rPr lang="en-IN" b="0" i="0" dirty="0">
                <a:solidFill>
                  <a:srgbClr val="000000"/>
                </a:solidFill>
                <a:effectLst/>
              </a:rPr>
              <a:t>Now we will visualize the training set result, below is the code for it:</a:t>
            </a:r>
          </a:p>
          <a:p>
            <a:pPr lvl="1" algn="just"/>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lgn="just"/>
            <a:endParaRPr lang="en-IN" b="1" i="0" dirty="0">
              <a:solidFill>
                <a:srgbClr val="000000"/>
              </a:solidFill>
              <a:effectLst/>
            </a:endParaRP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'red'</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endParaRPr lang="en-IN" b="0" i="0" dirty="0">
              <a:solidFill>
                <a:srgbClr val="000000"/>
              </a:solidFill>
              <a:effectLst/>
            </a:endParaRPr>
          </a:p>
          <a:p>
            <a:pPr lvl="1" algn="just"/>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'red'</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endParaRPr lang="en-IN" b="0" i="0" dirty="0">
              <a:solidFill>
                <a:srgbClr val="000000"/>
              </a:solidFill>
              <a:effectLst/>
            </a:endParaRP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'SVM classifier (Training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3106140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A7B29-8C53-02EE-3EAB-453602762E35}"/>
              </a:ext>
            </a:extLst>
          </p:cNvPr>
          <p:cNvSpPr txBox="1"/>
          <p:nvPr/>
        </p:nvSpPr>
        <p:spPr>
          <a:xfrm>
            <a:off x="105878" y="105878"/>
            <a:ext cx="11896825" cy="1938992"/>
          </a:xfrm>
          <a:prstGeom prst="rect">
            <a:avLst/>
          </a:prstGeom>
          <a:noFill/>
        </p:spPr>
        <p:txBody>
          <a:bodyPr wrap="square" rtlCol="0">
            <a:spAutoFit/>
          </a:bodyPr>
          <a:lstStyle/>
          <a:p>
            <a:pPr algn="just"/>
            <a:r>
              <a:rPr lang="en-US" sz="2400" b="1" i="0" dirty="0">
                <a:solidFill>
                  <a:srgbClr val="333333"/>
                </a:solidFill>
                <a:effectLst/>
              </a:rPr>
              <a:t>Output:</a:t>
            </a:r>
          </a:p>
          <a:p>
            <a:pPr algn="just"/>
            <a:endParaRPr lang="en-US" sz="2400" b="0" i="0" dirty="0">
              <a:solidFill>
                <a:srgbClr val="333333"/>
              </a:solidFill>
              <a:effectLst/>
            </a:endParaRPr>
          </a:p>
          <a:p>
            <a:pPr algn="just"/>
            <a:r>
              <a:rPr lang="en-US" b="0" i="0" dirty="0">
                <a:solidFill>
                  <a:srgbClr val="333333"/>
                </a:solidFill>
                <a:effectLst/>
              </a:rPr>
              <a:t>By executing the above code, we will get the output as:</a:t>
            </a:r>
          </a:p>
          <a:p>
            <a:pPr algn="just"/>
            <a:endParaRPr lang="en-US" dirty="0">
              <a:solidFill>
                <a:srgbClr val="333333"/>
              </a:solidFill>
            </a:endParaRPr>
          </a:p>
          <a:p>
            <a:pPr algn="just"/>
            <a:endParaRPr lang="en-US" b="0" i="0" dirty="0">
              <a:solidFill>
                <a:srgbClr val="333333"/>
              </a:solidFill>
              <a:effectLst/>
            </a:endParaRPr>
          </a:p>
          <a:p>
            <a:endParaRPr lang="en-IN" dirty="0"/>
          </a:p>
        </p:txBody>
      </p:sp>
      <p:pic>
        <p:nvPicPr>
          <p:cNvPr id="72706" name="Picture 2" descr="Support Vector Machine Algorithm">
            <a:extLst>
              <a:ext uri="{FF2B5EF4-FFF2-40B4-BE49-F238E27FC236}">
                <a16:creationId xmlns:a16="http://schemas.microsoft.com/office/drawing/2014/main" id="{07EEC0A5-33DA-2677-3407-D1D891C4C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70" y="1389456"/>
            <a:ext cx="6589758" cy="4770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5895A3E6-518D-AFA2-163D-32F0A90FBDDC}"/>
              </a:ext>
            </a:extLst>
          </p:cNvPr>
          <p:cNvGraphicFramePr/>
          <p:nvPr/>
        </p:nvGraphicFramePr>
        <p:xfrm>
          <a:off x="7264667" y="2413337"/>
          <a:ext cx="4738036"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08578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D1B6D-AC72-1127-BC77-CEC802516A67}"/>
              </a:ext>
            </a:extLst>
          </p:cNvPr>
          <p:cNvSpPr txBox="1"/>
          <p:nvPr/>
        </p:nvSpPr>
        <p:spPr>
          <a:xfrm>
            <a:off x="67377" y="96253"/>
            <a:ext cx="11983452" cy="6278642"/>
          </a:xfrm>
          <a:prstGeom prst="rect">
            <a:avLst/>
          </a:prstGeom>
          <a:noFill/>
        </p:spPr>
        <p:txBody>
          <a:bodyPr wrap="square" rtlCol="0">
            <a:spAutoFit/>
          </a:bodyPr>
          <a:lstStyle/>
          <a:p>
            <a:pPr algn="just"/>
            <a:r>
              <a:rPr lang="en-IN" sz="2400" b="1" i="0" dirty="0">
                <a:solidFill>
                  <a:srgbClr val="000000"/>
                </a:solidFill>
                <a:effectLst/>
              </a:rPr>
              <a:t>Visualizing the test set result:</a:t>
            </a:r>
          </a:p>
          <a:p>
            <a:pPr lvl="1" algn="just"/>
            <a:endParaRPr lang="en-IN" b="1" i="0" dirty="0">
              <a:solidFill>
                <a:srgbClr val="000000"/>
              </a:solidFill>
              <a:effectLst/>
            </a:endParaRPr>
          </a:p>
          <a:p>
            <a:pPr lvl="1" algn="just"/>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lgn="just"/>
            <a:endParaRPr lang="en-IN" b="1" i="0" dirty="0">
              <a:solidFill>
                <a:srgbClr val="000000"/>
              </a:solidFill>
              <a:effectLst/>
            </a:endParaRP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red'</a:t>
            </a:r>
            <a:r>
              <a:rPr lang="en-IN" b="0" i="0" dirty="0" err="1">
                <a:solidFill>
                  <a:srgbClr val="000000"/>
                </a:solidFill>
                <a:effectLst/>
              </a:rPr>
              <a:t>,</a:t>
            </a:r>
            <a:r>
              <a:rPr lang="en-IN" b="0" i="0" dirty="0" err="1">
                <a:solidFill>
                  <a:srgbClr val="0000FF"/>
                </a:solidFill>
                <a:effectLst/>
              </a:rPr>
              <a:t>'green</a:t>
            </a:r>
            <a:r>
              <a:rPr lang="en-IN" b="0" i="0" dirty="0">
                <a:solidFill>
                  <a:srgbClr val="0000FF"/>
                </a:solidFill>
                <a:effectLst/>
              </a:rPr>
              <a:t>'</a:t>
            </a:r>
            <a:r>
              <a:rPr lang="en-IN" b="0" i="0" dirty="0">
                <a:solidFill>
                  <a:srgbClr val="000000"/>
                </a:solidFill>
                <a:effectLst/>
              </a:rPr>
              <a:t> )))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endParaRPr lang="en-IN" b="0" i="0" dirty="0">
              <a:solidFill>
                <a:srgbClr val="000000"/>
              </a:solidFill>
              <a:effectLst/>
            </a:endParaRPr>
          </a:p>
          <a:p>
            <a:pPr lvl="1" algn="just"/>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'red'</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endParaRPr lang="en-IN" b="0" i="0" dirty="0">
              <a:solidFill>
                <a:srgbClr val="000000"/>
              </a:solidFill>
              <a:effectLst/>
            </a:endParaRP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'SVM classifier (Test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27044775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E4B99-F4E0-E727-6316-9AB092EEE70A}"/>
              </a:ext>
            </a:extLst>
          </p:cNvPr>
          <p:cNvSpPr txBox="1"/>
          <p:nvPr/>
        </p:nvSpPr>
        <p:spPr>
          <a:xfrm>
            <a:off x="67377" y="0"/>
            <a:ext cx="11983452" cy="1938992"/>
          </a:xfrm>
          <a:prstGeom prst="rect">
            <a:avLst/>
          </a:prstGeom>
          <a:noFill/>
        </p:spPr>
        <p:txBody>
          <a:bodyPr wrap="square" rtlCol="0">
            <a:spAutoFit/>
          </a:bodyPr>
          <a:lstStyle/>
          <a:p>
            <a:pPr algn="just"/>
            <a:r>
              <a:rPr lang="en-US" sz="2400" b="1" i="0" dirty="0">
                <a:solidFill>
                  <a:srgbClr val="333333"/>
                </a:solidFill>
                <a:effectLst/>
              </a:rPr>
              <a:t>Output:</a:t>
            </a:r>
          </a:p>
          <a:p>
            <a:pPr algn="just"/>
            <a:endParaRPr lang="en-US" sz="2400" b="0" i="0" dirty="0">
              <a:solidFill>
                <a:srgbClr val="333333"/>
              </a:solidFill>
              <a:effectLst/>
            </a:endParaRPr>
          </a:p>
          <a:p>
            <a:pPr algn="just"/>
            <a:r>
              <a:rPr lang="en-US" b="0" i="0" dirty="0">
                <a:solidFill>
                  <a:srgbClr val="333333"/>
                </a:solidFill>
                <a:effectLst/>
              </a:rPr>
              <a:t>By executing the above code, we will get the output as</a:t>
            </a:r>
            <a:r>
              <a:rPr lang="en-US" b="0" i="0" dirty="0">
                <a:solidFill>
                  <a:srgbClr val="333333"/>
                </a:solidFill>
                <a:effectLst/>
                <a:latin typeface="inter-regular"/>
              </a:rPr>
              <a:t>:</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endParaRPr lang="en-IN" dirty="0"/>
          </a:p>
        </p:txBody>
      </p:sp>
      <p:pic>
        <p:nvPicPr>
          <p:cNvPr id="73730" name="Picture 2" descr="Support Vector Machine Algorithm">
            <a:extLst>
              <a:ext uri="{FF2B5EF4-FFF2-40B4-BE49-F238E27FC236}">
                <a16:creationId xmlns:a16="http://schemas.microsoft.com/office/drawing/2014/main" id="{E15927C9-03A5-E958-E6D7-6CBCE8C5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1732"/>
            <a:ext cx="5857280" cy="42404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955AB176-5266-A4BE-7736-0BFCA5E9094A}"/>
              </a:ext>
            </a:extLst>
          </p:cNvPr>
          <p:cNvGraphicFramePr/>
          <p:nvPr/>
        </p:nvGraphicFramePr>
        <p:xfrm>
          <a:off x="6096000" y="2122174"/>
          <a:ext cx="5685322" cy="2031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2948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9F850A-8C1E-E4BF-DEB0-B3BB2C5B4206}"/>
              </a:ext>
            </a:extLst>
          </p:cNvPr>
          <p:cNvSpPr txBox="1"/>
          <p:nvPr/>
        </p:nvSpPr>
        <p:spPr>
          <a:xfrm>
            <a:off x="2611654" y="2942205"/>
            <a:ext cx="6968691" cy="120032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3600" b="1" i="0" dirty="0">
                <a:effectLst/>
              </a:rPr>
              <a:t>Naïve Bayes Classifier Algorithm</a:t>
            </a:r>
          </a:p>
          <a:p>
            <a:endParaRPr lang="en-IN" sz="3600" b="1" dirty="0"/>
          </a:p>
        </p:txBody>
      </p:sp>
    </p:spTree>
    <p:extLst>
      <p:ext uri="{BB962C8B-B14F-4D97-AF65-F5344CB8AC3E}">
        <p14:creationId xmlns:p14="http://schemas.microsoft.com/office/powerpoint/2010/main" val="40503231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0B7B7-3327-DE2D-E365-C1A66FC72C76}"/>
              </a:ext>
            </a:extLst>
          </p:cNvPr>
          <p:cNvSpPr txBox="1"/>
          <p:nvPr/>
        </p:nvSpPr>
        <p:spPr>
          <a:xfrm>
            <a:off x="96253" y="77002"/>
            <a:ext cx="11925701" cy="6924973"/>
          </a:xfrm>
          <a:prstGeom prst="rect">
            <a:avLst/>
          </a:prstGeom>
          <a:noFill/>
        </p:spPr>
        <p:txBody>
          <a:bodyPr wrap="square" rtlCol="0">
            <a:spAutoFit/>
          </a:bodyPr>
          <a:lstStyle/>
          <a:p>
            <a:pPr algn="just"/>
            <a:r>
              <a:rPr lang="en-IN" sz="2400" b="1" i="0" dirty="0">
                <a:effectLst/>
              </a:rPr>
              <a:t>Naïve Bayes Classifier Algorithm:</a:t>
            </a:r>
          </a:p>
          <a:p>
            <a:pPr algn="just">
              <a:buFont typeface="Arial" panose="020B0604020202020204" pitchFamily="34" charset="0"/>
              <a:buChar char="•"/>
            </a:pPr>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Naïve Bayes algorithm is a supervised learning algorithm, which is based on </a:t>
            </a:r>
            <a:r>
              <a:rPr lang="en-US" b="1" i="0" dirty="0">
                <a:solidFill>
                  <a:srgbClr val="000000"/>
                </a:solidFill>
                <a:effectLst/>
              </a:rPr>
              <a:t>Bayes theorem</a:t>
            </a:r>
            <a:r>
              <a:rPr lang="en-US" b="0" i="0" dirty="0">
                <a:solidFill>
                  <a:srgbClr val="000000"/>
                </a:solidFill>
                <a:effectLst/>
              </a:rPr>
              <a:t> and used for solving classification problems.</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It is mainly used in </a:t>
            </a:r>
            <a:r>
              <a:rPr lang="en-US" b="0" dirty="0">
                <a:solidFill>
                  <a:srgbClr val="000000"/>
                </a:solidFill>
                <a:effectLst/>
              </a:rPr>
              <a:t>text classification </a:t>
            </a:r>
            <a:r>
              <a:rPr lang="en-US" b="0" i="0" dirty="0">
                <a:solidFill>
                  <a:srgbClr val="000000"/>
                </a:solidFill>
                <a:effectLst/>
              </a:rPr>
              <a:t>that includes a high-dimensional training dataset.</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Naïve Bayes Classifier is one of the simple and most effective Classification algorithms which helps in building the fast machine learning models that can make quick predictions.</a:t>
            </a:r>
          </a:p>
          <a:p>
            <a:pPr lvl="1" algn="just"/>
            <a:endParaRPr lang="en-US" b="0" i="0" dirty="0">
              <a:solidFill>
                <a:srgbClr val="000000"/>
              </a:solidFill>
              <a:effectLst/>
            </a:endParaRPr>
          </a:p>
          <a:p>
            <a:pPr lvl="1" algn="just">
              <a:buFont typeface="Arial" panose="020B0604020202020204" pitchFamily="34" charset="0"/>
              <a:buChar char="•"/>
            </a:pPr>
            <a:r>
              <a:rPr lang="en-US" b="1" i="0" dirty="0">
                <a:solidFill>
                  <a:srgbClr val="000000"/>
                </a:solidFill>
                <a:effectLst/>
              </a:rPr>
              <a:t>It is a probabilistic classifier, which means it predicts on the basis of the probability of an object</a:t>
            </a:r>
            <a:r>
              <a:rPr lang="en-US" b="0" i="0" dirty="0">
                <a:solidFill>
                  <a:srgbClr val="000000"/>
                </a:solidFill>
                <a:effectLst/>
              </a:rPr>
              <a:t>.</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Some popular examples of Naïve Bayes Algorithm are </a:t>
            </a:r>
            <a:r>
              <a:rPr lang="en-US" b="1" i="0" dirty="0">
                <a:solidFill>
                  <a:srgbClr val="000000"/>
                </a:solidFill>
                <a:effectLst/>
              </a:rPr>
              <a:t>spam filtration, Sentimental analysis, and classifying articles</a:t>
            </a:r>
            <a:r>
              <a:rPr lang="en-US" b="0" i="0" dirty="0">
                <a:solidFill>
                  <a:srgbClr val="000000"/>
                </a:solidFill>
                <a:effectLst/>
              </a:rPr>
              <a:t>.</a:t>
            </a:r>
          </a:p>
          <a:p>
            <a:pPr algn="just">
              <a:buFont typeface="Arial" panose="020B0604020202020204" pitchFamily="34" charset="0"/>
              <a:buChar char="•"/>
            </a:pPr>
            <a:endParaRPr lang="en-US" dirty="0">
              <a:solidFill>
                <a:srgbClr val="000000"/>
              </a:solidFill>
            </a:endParaRPr>
          </a:p>
          <a:p>
            <a:pPr algn="just"/>
            <a:r>
              <a:rPr lang="en-US" sz="2400" b="1" i="0" dirty="0">
                <a:effectLst/>
              </a:rPr>
              <a:t>Why is it called Naïve Bayes?</a:t>
            </a:r>
          </a:p>
          <a:p>
            <a:pPr algn="just"/>
            <a:endParaRPr lang="en-US" b="0" i="0" dirty="0">
              <a:solidFill>
                <a:srgbClr val="610B38"/>
              </a:solidFill>
              <a:effectLst/>
            </a:endParaRPr>
          </a:p>
          <a:p>
            <a:pPr lvl="1" algn="just">
              <a:buFont typeface="Arial" panose="020B0604020202020204" pitchFamily="34" charset="0"/>
              <a:buChar char="•"/>
            </a:pPr>
            <a:r>
              <a:rPr lang="en-US" b="1" i="0" dirty="0">
                <a:solidFill>
                  <a:srgbClr val="000000"/>
                </a:solidFill>
                <a:effectLst/>
              </a:rPr>
              <a:t>Naïve</a:t>
            </a:r>
            <a:r>
              <a:rPr lang="en-US" b="0" i="0" dirty="0">
                <a:solidFill>
                  <a:srgbClr val="000000"/>
                </a:solidFill>
                <a:effectLst/>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lvl="1" algn="just"/>
            <a:endParaRPr lang="en-US" b="0" i="0" dirty="0">
              <a:solidFill>
                <a:srgbClr val="000000"/>
              </a:solidFill>
              <a:effectLst/>
            </a:endParaRPr>
          </a:p>
          <a:p>
            <a:pPr lvl="1" algn="just">
              <a:buFont typeface="Arial" panose="020B0604020202020204" pitchFamily="34" charset="0"/>
              <a:buChar char="•"/>
            </a:pPr>
            <a:r>
              <a:rPr lang="en-US" b="1" i="0" dirty="0">
                <a:solidFill>
                  <a:srgbClr val="000000"/>
                </a:solidFill>
                <a:effectLst/>
              </a:rPr>
              <a:t>Bayes</a:t>
            </a:r>
            <a:r>
              <a:rPr lang="en-US" b="0" i="0" dirty="0">
                <a:solidFill>
                  <a:srgbClr val="000000"/>
                </a:solidFill>
                <a:effectLst/>
              </a:rPr>
              <a:t>: It is called Bayes because it depends on the principle of </a:t>
            </a:r>
            <a:r>
              <a:rPr lang="en-US" b="1" i="0" u="sng" strike="noStrike" dirty="0">
                <a:effectLst/>
                <a:hlinkClick r:id="rId2">
                  <a:extLst>
                    <a:ext uri="{A12FA001-AC4F-418D-AE19-62706E023703}">
                      <ahyp:hlinkClr xmlns:ahyp="http://schemas.microsoft.com/office/drawing/2018/hyperlinkcolor" val="tx"/>
                    </a:ext>
                  </a:extLst>
                </a:hlinkClick>
              </a:rPr>
              <a:t>Bayes' Theorem</a:t>
            </a:r>
            <a:r>
              <a:rPr lang="en-US" b="1" i="0" u="sng" dirty="0">
                <a:effectLst/>
              </a:rPr>
              <a:t>.</a:t>
            </a:r>
          </a:p>
          <a:p>
            <a:pPr algn="just">
              <a:buFont typeface="Arial" panose="020B0604020202020204" pitchFamily="34" charset="0"/>
              <a:buChar char="•"/>
            </a:pPr>
            <a:endParaRPr lang="en-US" b="0" i="0" dirty="0">
              <a:solidFill>
                <a:srgbClr val="000000"/>
              </a:solidFill>
              <a:effectLst/>
            </a:endParaRPr>
          </a:p>
          <a:p>
            <a:endParaRPr lang="en-IN" dirty="0"/>
          </a:p>
        </p:txBody>
      </p:sp>
    </p:spTree>
    <p:extLst>
      <p:ext uri="{BB962C8B-B14F-4D97-AF65-F5344CB8AC3E}">
        <p14:creationId xmlns:p14="http://schemas.microsoft.com/office/powerpoint/2010/main" val="300952567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991E69-A06C-FC2C-8697-ACF39CEB8D28}"/>
              </a:ext>
            </a:extLst>
          </p:cNvPr>
          <p:cNvSpPr txBox="1"/>
          <p:nvPr/>
        </p:nvSpPr>
        <p:spPr>
          <a:xfrm>
            <a:off x="0" y="60158"/>
            <a:ext cx="11848699" cy="2492990"/>
          </a:xfrm>
          <a:prstGeom prst="rect">
            <a:avLst/>
          </a:prstGeom>
          <a:noFill/>
        </p:spPr>
        <p:txBody>
          <a:bodyPr wrap="square" rtlCol="0">
            <a:spAutoFit/>
          </a:bodyPr>
          <a:lstStyle/>
          <a:p>
            <a:pPr algn="just"/>
            <a:r>
              <a:rPr lang="en-US" sz="2400" b="1" i="0" dirty="0">
                <a:effectLst/>
              </a:rPr>
              <a:t>Bayes' Theorem:</a:t>
            </a:r>
          </a:p>
          <a:p>
            <a:pPr algn="just"/>
            <a:endParaRPr lang="en-US" sz="2400" b="1" i="0" dirty="0">
              <a:effectLst/>
            </a:endParaRPr>
          </a:p>
          <a:p>
            <a:pPr algn="just">
              <a:buFont typeface="Arial" panose="020B0604020202020204" pitchFamily="34" charset="0"/>
              <a:buChar char="•"/>
            </a:pPr>
            <a:r>
              <a:rPr lang="en-US" b="0" i="0" dirty="0">
                <a:solidFill>
                  <a:srgbClr val="000000"/>
                </a:solidFill>
                <a:effectLst/>
              </a:rPr>
              <a:t>Bayes' theorem is also known as </a:t>
            </a:r>
            <a:r>
              <a:rPr lang="en-US" b="1" i="0" dirty="0">
                <a:solidFill>
                  <a:srgbClr val="000000"/>
                </a:solidFill>
                <a:effectLst/>
              </a:rPr>
              <a:t>Bayes' Rule</a:t>
            </a:r>
            <a:r>
              <a:rPr lang="en-US" b="0" i="0" dirty="0">
                <a:solidFill>
                  <a:srgbClr val="000000"/>
                </a:solidFill>
                <a:effectLst/>
              </a:rPr>
              <a:t> or </a:t>
            </a:r>
            <a:r>
              <a:rPr lang="en-US" b="1" i="0" dirty="0">
                <a:solidFill>
                  <a:srgbClr val="000000"/>
                </a:solidFill>
                <a:effectLst/>
              </a:rPr>
              <a:t>Bayes' law</a:t>
            </a:r>
            <a:r>
              <a:rPr lang="en-US" b="0" i="0" dirty="0">
                <a:solidFill>
                  <a:srgbClr val="000000"/>
                </a:solidFill>
                <a:effectLst/>
              </a:rPr>
              <a:t>, which is used to determine the probability of a hypothesis with prior knowledge. It depends on the conditional probability.</a:t>
            </a:r>
          </a:p>
          <a:p>
            <a:pPr algn="just">
              <a:buFont typeface="Arial" panose="020B0604020202020204" pitchFamily="34" charset="0"/>
              <a:buChar char="•"/>
            </a:pPr>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The formula for Bayes' theorem is given as:</a:t>
            </a:r>
          </a:p>
          <a:p>
            <a:endParaRPr lang="en-IN" dirty="0"/>
          </a:p>
          <a:p>
            <a:endParaRPr lang="en-IN" dirty="0"/>
          </a:p>
        </p:txBody>
      </p:sp>
      <p:pic>
        <p:nvPicPr>
          <p:cNvPr id="74754" name="Picture 2" descr="Naïve Bayes Classifier Algorithm">
            <a:extLst>
              <a:ext uri="{FF2B5EF4-FFF2-40B4-BE49-F238E27FC236}">
                <a16:creationId xmlns:a16="http://schemas.microsoft.com/office/drawing/2014/main" id="{B2C459D0-4499-833E-A549-50B0A86BD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051" y="2138046"/>
            <a:ext cx="3216806" cy="6907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D032495-D4F6-8524-A042-993CD90D5E59}"/>
              </a:ext>
            </a:extLst>
          </p:cNvPr>
          <p:cNvSpPr txBox="1"/>
          <p:nvPr/>
        </p:nvSpPr>
        <p:spPr>
          <a:xfrm>
            <a:off x="743051" y="3104523"/>
            <a:ext cx="6145730" cy="3693319"/>
          </a:xfrm>
          <a:prstGeom prst="rect">
            <a:avLst/>
          </a:prstGeom>
          <a:noFill/>
        </p:spPr>
        <p:txBody>
          <a:bodyPr wrap="square">
            <a:spAutoFit/>
          </a:bodyPr>
          <a:lstStyle/>
          <a:p>
            <a:pPr algn="just"/>
            <a:r>
              <a:rPr lang="en-US" b="1" i="0" dirty="0">
                <a:solidFill>
                  <a:srgbClr val="333333"/>
                </a:solidFill>
                <a:effectLst/>
              </a:rPr>
              <a:t>Where,</a:t>
            </a:r>
          </a:p>
          <a:p>
            <a:pPr algn="just"/>
            <a:endParaRPr lang="en-US" b="0" i="0" dirty="0">
              <a:solidFill>
                <a:srgbClr val="333333"/>
              </a:solidFill>
              <a:effectLst/>
            </a:endParaRPr>
          </a:p>
          <a:p>
            <a:pPr algn="just"/>
            <a:r>
              <a:rPr lang="en-US" b="1" i="0" dirty="0">
                <a:solidFill>
                  <a:srgbClr val="333333"/>
                </a:solidFill>
                <a:effectLst/>
              </a:rPr>
              <a:t>P(A|B) is Posterior probability</a:t>
            </a:r>
            <a:r>
              <a:rPr lang="en-US" b="0" i="0" dirty="0">
                <a:solidFill>
                  <a:srgbClr val="333333"/>
                </a:solidFill>
                <a:effectLst/>
              </a:rPr>
              <a:t>: Probability of hypothesis A on the observed event B.</a:t>
            </a:r>
          </a:p>
          <a:p>
            <a:pPr algn="just"/>
            <a:endParaRPr lang="en-US" b="0" i="0" dirty="0">
              <a:solidFill>
                <a:srgbClr val="333333"/>
              </a:solidFill>
              <a:effectLst/>
            </a:endParaRPr>
          </a:p>
          <a:p>
            <a:pPr algn="just"/>
            <a:r>
              <a:rPr lang="en-US" b="1" i="0" dirty="0">
                <a:solidFill>
                  <a:srgbClr val="333333"/>
                </a:solidFill>
                <a:effectLst/>
              </a:rPr>
              <a:t>P(B|A) is Likelihood probability</a:t>
            </a:r>
            <a:r>
              <a:rPr lang="en-US" b="0" i="0" dirty="0">
                <a:solidFill>
                  <a:srgbClr val="333333"/>
                </a:solidFill>
                <a:effectLst/>
              </a:rPr>
              <a:t>: Probability of the evidence given that the probability of a hypothesis is true.</a:t>
            </a:r>
          </a:p>
          <a:p>
            <a:pPr algn="just"/>
            <a:endParaRPr lang="en-US" dirty="0">
              <a:solidFill>
                <a:srgbClr val="333333"/>
              </a:solidFill>
            </a:endParaRPr>
          </a:p>
          <a:p>
            <a:pPr algn="just"/>
            <a:r>
              <a:rPr lang="en-US" b="1" i="0" dirty="0">
                <a:solidFill>
                  <a:srgbClr val="333333"/>
                </a:solidFill>
                <a:effectLst/>
              </a:rPr>
              <a:t>P(A) is Prior Probability</a:t>
            </a:r>
            <a:r>
              <a:rPr lang="en-US" b="0" i="0" dirty="0">
                <a:solidFill>
                  <a:srgbClr val="333333"/>
                </a:solidFill>
                <a:effectLst/>
              </a:rPr>
              <a:t>: Probability of hypothesis before observing the evidence.</a:t>
            </a:r>
          </a:p>
          <a:p>
            <a:pPr algn="just"/>
            <a:endParaRPr lang="en-US" b="0" i="0" dirty="0">
              <a:solidFill>
                <a:srgbClr val="333333"/>
              </a:solidFill>
              <a:effectLst/>
            </a:endParaRPr>
          </a:p>
          <a:p>
            <a:pPr algn="just"/>
            <a:r>
              <a:rPr lang="en-US" b="1" i="0" dirty="0">
                <a:solidFill>
                  <a:srgbClr val="333333"/>
                </a:solidFill>
                <a:effectLst/>
              </a:rPr>
              <a:t>P(B) is Marginal Probability</a:t>
            </a:r>
            <a:r>
              <a:rPr lang="en-US" b="0" i="0" dirty="0">
                <a:solidFill>
                  <a:srgbClr val="333333"/>
                </a:solidFill>
                <a:effectLst/>
              </a:rPr>
              <a:t>: Probability of Evidence</a:t>
            </a:r>
            <a:r>
              <a:rPr lang="en-US" b="0" i="0" dirty="0">
                <a:solidFill>
                  <a:srgbClr val="333333"/>
                </a:solidFill>
                <a:effectLst/>
                <a:latin typeface="inter-regular"/>
              </a:rPr>
              <a:t>.</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530884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F5C1E-23BC-C473-F0B6-CCF7F56C7696}"/>
              </a:ext>
            </a:extLst>
          </p:cNvPr>
          <p:cNvSpPr txBox="1"/>
          <p:nvPr/>
        </p:nvSpPr>
        <p:spPr>
          <a:xfrm>
            <a:off x="250257" y="308008"/>
            <a:ext cx="11656194" cy="5078313"/>
          </a:xfrm>
          <a:prstGeom prst="rect">
            <a:avLst/>
          </a:prstGeom>
          <a:noFill/>
        </p:spPr>
        <p:txBody>
          <a:bodyPr wrap="square" rtlCol="0">
            <a:spAutoFit/>
          </a:bodyPr>
          <a:lstStyle/>
          <a:p>
            <a:r>
              <a:rPr lang="en-US" b="0" i="0" dirty="0">
                <a:solidFill>
                  <a:srgbClr val="000000"/>
                </a:solidFill>
                <a:effectLst/>
              </a:rPr>
              <a:t>After that, we need to extract the dependent and independent variables from the given dataset. The independent variable is years of experience, and the dependent variable is salary. Below is code for it:</a:t>
            </a:r>
          </a:p>
          <a:p>
            <a:endParaRPr lang="en-IN" dirty="0"/>
          </a:p>
          <a:p>
            <a:endParaRPr lang="en-IN" dirty="0"/>
          </a:p>
          <a:p>
            <a:endParaRPr lang="en-IN" dirty="0"/>
          </a:p>
          <a:p>
            <a:pPr algn="just">
              <a:buFont typeface="+mj-lt"/>
              <a:buAutoNum type="arabicPeriod"/>
            </a:pPr>
            <a:r>
              <a:rPr lang="en-US" b="1" i="0" dirty="0">
                <a:solidFill>
                  <a:srgbClr val="000000"/>
                </a:solidFill>
                <a:effectLst/>
              </a:rPr>
              <a:t> X = </a:t>
            </a:r>
            <a:r>
              <a:rPr lang="en-US" b="1" i="0" dirty="0" err="1">
                <a:solidFill>
                  <a:srgbClr val="000000"/>
                </a:solidFill>
                <a:effectLst/>
              </a:rPr>
              <a:t>data_set.iloc</a:t>
            </a:r>
            <a:r>
              <a:rPr lang="en-US" b="1" i="0" dirty="0">
                <a:solidFill>
                  <a:srgbClr val="000000"/>
                </a:solidFill>
                <a:effectLst/>
              </a:rPr>
              <a:t>[:, :-</a:t>
            </a:r>
            <a:r>
              <a:rPr lang="en-US" b="1" i="0" dirty="0">
                <a:solidFill>
                  <a:srgbClr val="C00000"/>
                </a:solidFill>
                <a:effectLst/>
              </a:rPr>
              <a:t>1</a:t>
            </a:r>
            <a:r>
              <a:rPr lang="en-US" b="1" i="0" dirty="0">
                <a:solidFill>
                  <a:srgbClr val="000000"/>
                </a:solidFill>
                <a:effectLst/>
              </a:rPr>
              <a:t>].values  </a:t>
            </a:r>
          </a:p>
          <a:p>
            <a:pPr algn="just">
              <a:buFont typeface="+mj-lt"/>
              <a:buAutoNum type="arabicPeriod"/>
            </a:pPr>
            <a:r>
              <a:rPr lang="en-US" b="1" i="0" dirty="0">
                <a:solidFill>
                  <a:srgbClr val="000000"/>
                </a:solidFill>
                <a:effectLst/>
              </a:rPr>
              <a:t> Y = </a:t>
            </a:r>
            <a:r>
              <a:rPr lang="en-US" b="1" i="0" dirty="0" err="1">
                <a:solidFill>
                  <a:srgbClr val="000000"/>
                </a:solidFill>
                <a:effectLst/>
              </a:rPr>
              <a:t>data_set.iloc</a:t>
            </a:r>
            <a:r>
              <a:rPr lang="en-US" b="1" i="0" dirty="0">
                <a:solidFill>
                  <a:srgbClr val="000000"/>
                </a:solidFill>
                <a:effectLst/>
              </a:rPr>
              <a:t>[:, </a:t>
            </a:r>
            <a:r>
              <a:rPr lang="en-US" b="1" i="0" dirty="0">
                <a:solidFill>
                  <a:srgbClr val="C00000"/>
                </a:solidFill>
                <a:effectLst/>
              </a:rPr>
              <a:t>1</a:t>
            </a:r>
            <a:r>
              <a:rPr lang="en-US" b="1" i="0" dirty="0">
                <a:solidFill>
                  <a:srgbClr val="000000"/>
                </a:solidFill>
                <a:effectLst/>
              </a:rPr>
              <a:t>].values   </a:t>
            </a:r>
          </a:p>
          <a:p>
            <a:endParaRPr lang="en-IN" dirty="0"/>
          </a:p>
          <a:p>
            <a:endParaRPr lang="en-IN" dirty="0"/>
          </a:p>
          <a:p>
            <a:r>
              <a:rPr lang="en-US" b="0" i="0" dirty="0">
                <a:solidFill>
                  <a:srgbClr val="333333"/>
                </a:solidFill>
                <a:effectLst/>
              </a:rPr>
              <a:t>In the above lines of code, for x variable, we have taken -1 value since we want to remove the last column from the dataset. For y variable, we have taken 1 value as a parameter, since we want to extract the second column and indexing starts from the zero</a:t>
            </a:r>
          </a:p>
          <a:p>
            <a:endParaRPr lang="en-US" dirty="0">
              <a:solidFill>
                <a:srgbClr val="333333"/>
              </a:solidFill>
            </a:endParaRPr>
          </a:p>
          <a:p>
            <a:endParaRPr lang="en-IN" dirty="0"/>
          </a:p>
          <a:p>
            <a:endParaRPr lang="en-IN" dirty="0"/>
          </a:p>
          <a:p>
            <a:endParaRPr lang="en-IN" dirty="0"/>
          </a:p>
          <a:p>
            <a:endParaRPr lang="en-IN" dirty="0"/>
          </a:p>
          <a:p>
            <a:r>
              <a:rPr lang="en-US" b="0" i="0" dirty="0">
                <a:solidFill>
                  <a:srgbClr val="333333"/>
                </a:solidFill>
                <a:effectLst/>
                <a:latin typeface="inter-regular"/>
              </a:rPr>
              <a:t>By executing the above line of code, we will get the </a:t>
            </a:r>
            <a:r>
              <a:rPr lang="en-US" b="0" i="0" dirty="0">
                <a:solidFill>
                  <a:srgbClr val="333333"/>
                </a:solidFill>
                <a:effectLst/>
              </a:rPr>
              <a:t>output</a:t>
            </a:r>
            <a:r>
              <a:rPr lang="en-US" b="0" i="0" dirty="0">
                <a:solidFill>
                  <a:srgbClr val="333333"/>
                </a:solidFill>
                <a:effectLst/>
                <a:latin typeface="inter-regular"/>
              </a:rPr>
              <a:t> for X and Y variable as:</a:t>
            </a:r>
            <a:endParaRPr lang="en-IN" dirty="0"/>
          </a:p>
        </p:txBody>
      </p:sp>
    </p:spTree>
    <p:extLst>
      <p:ext uri="{BB962C8B-B14F-4D97-AF65-F5344CB8AC3E}">
        <p14:creationId xmlns:p14="http://schemas.microsoft.com/office/powerpoint/2010/main" val="144794752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8D8AF-B2C1-5251-0646-3FF2C6BCCE69}"/>
              </a:ext>
            </a:extLst>
          </p:cNvPr>
          <p:cNvSpPr txBox="1"/>
          <p:nvPr/>
        </p:nvSpPr>
        <p:spPr>
          <a:xfrm>
            <a:off x="125128" y="134754"/>
            <a:ext cx="11848699" cy="5909310"/>
          </a:xfrm>
          <a:prstGeom prst="rect">
            <a:avLst/>
          </a:prstGeom>
          <a:noFill/>
        </p:spPr>
        <p:txBody>
          <a:bodyPr wrap="square" rtlCol="0">
            <a:spAutoFit/>
          </a:bodyPr>
          <a:lstStyle/>
          <a:p>
            <a:pPr algn="just"/>
            <a:r>
              <a:rPr lang="en-US" sz="2400" b="1" i="0" dirty="0">
                <a:effectLst/>
              </a:rPr>
              <a:t>Working of Naïve Bayes' Classifier:</a:t>
            </a:r>
          </a:p>
          <a:p>
            <a:pPr algn="just"/>
            <a:endParaRPr lang="en-US" sz="2400" b="1" dirty="0"/>
          </a:p>
          <a:p>
            <a:pPr algn="just"/>
            <a:endParaRPr lang="en-US" sz="2400" b="1" i="0" dirty="0">
              <a:effectLst/>
            </a:endParaRPr>
          </a:p>
          <a:p>
            <a:r>
              <a:rPr lang="en-US" b="0" i="0" dirty="0">
                <a:solidFill>
                  <a:srgbClr val="333333"/>
                </a:solidFill>
                <a:effectLst/>
              </a:rPr>
              <a:t>Working of Naïve Bayes' Classifier can be understood with the help of the below example:</a:t>
            </a:r>
          </a:p>
          <a:p>
            <a:r>
              <a:rPr lang="en-US" b="0" i="0" dirty="0">
                <a:solidFill>
                  <a:srgbClr val="333333"/>
                </a:solidFill>
                <a:effectLst/>
              </a:rPr>
              <a:t>Suppose we have a dataset of </a:t>
            </a:r>
            <a:r>
              <a:rPr lang="en-US" b="1" i="0" dirty="0">
                <a:solidFill>
                  <a:srgbClr val="333333"/>
                </a:solidFill>
                <a:effectLst/>
              </a:rPr>
              <a:t>weather conditions</a:t>
            </a:r>
            <a:r>
              <a:rPr lang="en-US" b="0" i="0" dirty="0">
                <a:solidFill>
                  <a:srgbClr val="333333"/>
                </a:solidFill>
                <a:effectLst/>
              </a:rPr>
              <a:t> and corresponding target variable "</a:t>
            </a:r>
            <a:r>
              <a:rPr lang="en-US" b="1" i="0" dirty="0">
                <a:solidFill>
                  <a:srgbClr val="333333"/>
                </a:solidFill>
                <a:effectLst/>
              </a:rPr>
              <a:t>Play</a:t>
            </a:r>
            <a:r>
              <a:rPr lang="en-US" b="0" i="0" dirty="0">
                <a:solidFill>
                  <a:srgbClr val="333333"/>
                </a:solidFill>
                <a:effectLst/>
              </a:rPr>
              <a:t>". So using this dataset we need to decide that whether we should play or not on a particular day according to the weather conditions. So to solve this problem, </a:t>
            </a:r>
          </a:p>
          <a:p>
            <a:pPr algn="just"/>
            <a:endParaRPr lang="en-US" dirty="0">
              <a:solidFill>
                <a:srgbClr val="333333"/>
              </a:solidFill>
            </a:endParaRPr>
          </a:p>
          <a:p>
            <a:pPr algn="just"/>
            <a:endParaRPr lang="en-US" b="0" i="0" dirty="0">
              <a:solidFill>
                <a:srgbClr val="333333"/>
              </a:solidFill>
              <a:effectLst/>
            </a:endParaRPr>
          </a:p>
          <a:p>
            <a:pPr algn="just"/>
            <a:r>
              <a:rPr lang="en-US" b="0" i="0" dirty="0">
                <a:solidFill>
                  <a:srgbClr val="333333"/>
                </a:solidFill>
                <a:effectLst/>
              </a:rPr>
              <a:t>we need to follow the below steps:</a:t>
            </a:r>
          </a:p>
          <a:p>
            <a:pPr algn="just"/>
            <a:endParaRPr lang="en-US" dirty="0">
              <a:solidFill>
                <a:srgbClr val="333333"/>
              </a:solidFill>
            </a:endParaRPr>
          </a:p>
          <a:p>
            <a:pPr marL="285750" indent="-285750" algn="just">
              <a:buFont typeface="Arial" panose="020B0604020202020204" pitchFamily="34" charset="0"/>
              <a:buChar char="•"/>
            </a:pPr>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000000"/>
                </a:solidFill>
                <a:effectLst/>
              </a:rPr>
              <a:t>Convert the given dataset into frequency tables.</a:t>
            </a:r>
          </a:p>
          <a:p>
            <a:pPr marL="285750" indent="-285750" algn="just">
              <a:buFont typeface="Arial" panose="020B0604020202020204" pitchFamily="34" charset="0"/>
              <a:buChar char="•"/>
            </a:pPr>
            <a:r>
              <a:rPr lang="en-US" b="0" i="0" dirty="0">
                <a:solidFill>
                  <a:srgbClr val="000000"/>
                </a:solidFill>
                <a:effectLst/>
              </a:rPr>
              <a:t>Generate Likelihood table by finding the probabilities of given features.</a:t>
            </a:r>
          </a:p>
          <a:p>
            <a:pPr marL="285750" indent="-285750" algn="just">
              <a:buFont typeface="Arial" panose="020B0604020202020204" pitchFamily="34" charset="0"/>
              <a:buChar char="•"/>
            </a:pPr>
            <a:r>
              <a:rPr lang="en-US" b="0" i="0" dirty="0">
                <a:solidFill>
                  <a:srgbClr val="000000"/>
                </a:solidFill>
                <a:effectLst/>
              </a:rPr>
              <a:t>Now, use Bayes theorem to calculate the posterior probability.</a:t>
            </a:r>
          </a:p>
          <a:p>
            <a:pPr algn="just">
              <a:buFont typeface="+mj-lt"/>
              <a:buAutoNum type="arabicPeriod"/>
            </a:pPr>
            <a:endParaRPr lang="en-US" dirty="0">
              <a:solidFill>
                <a:srgbClr val="000000"/>
              </a:solidFill>
            </a:endParaRPr>
          </a:p>
          <a:p>
            <a:pPr algn="just"/>
            <a:endParaRPr lang="en-US" b="0" i="0" dirty="0">
              <a:solidFill>
                <a:srgbClr val="000000"/>
              </a:solidFill>
              <a:effectLst/>
            </a:endParaRPr>
          </a:p>
          <a:p>
            <a:pPr algn="just"/>
            <a:r>
              <a:rPr lang="en-US" b="1" i="0" dirty="0">
                <a:solidFill>
                  <a:srgbClr val="333333"/>
                </a:solidFill>
                <a:effectLst/>
              </a:rPr>
              <a:t>Problem</a:t>
            </a:r>
            <a:r>
              <a:rPr lang="en-US" b="0" i="0" dirty="0">
                <a:solidFill>
                  <a:srgbClr val="333333"/>
                </a:solidFill>
                <a:effectLst/>
              </a:rPr>
              <a:t>: If the weather is sunny, then the Player should play or not?</a:t>
            </a:r>
          </a:p>
          <a:p>
            <a:pPr algn="just"/>
            <a:endParaRPr lang="en-US" b="0" i="0" dirty="0">
              <a:solidFill>
                <a:srgbClr val="333333"/>
              </a:solidFill>
              <a:effectLst/>
            </a:endParaRPr>
          </a:p>
          <a:p>
            <a:pPr algn="just"/>
            <a:r>
              <a:rPr lang="en-US" b="1" i="0" dirty="0">
                <a:solidFill>
                  <a:srgbClr val="333333"/>
                </a:solidFill>
                <a:effectLst/>
              </a:rPr>
              <a:t>Solution</a:t>
            </a:r>
            <a:r>
              <a:rPr lang="en-US" b="0" i="0" dirty="0">
                <a:solidFill>
                  <a:srgbClr val="333333"/>
                </a:solidFill>
                <a:effectLst/>
              </a:rPr>
              <a:t>: To solve this, first consider the below dataset:</a:t>
            </a:r>
          </a:p>
          <a:p>
            <a:endParaRPr lang="en-IN" dirty="0"/>
          </a:p>
        </p:txBody>
      </p:sp>
    </p:spTree>
    <p:extLst>
      <p:ext uri="{BB962C8B-B14F-4D97-AF65-F5344CB8AC3E}">
        <p14:creationId xmlns:p14="http://schemas.microsoft.com/office/powerpoint/2010/main" val="34138638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9AB0FCC-526E-83CC-E3CA-1DF676F0CD6C}"/>
              </a:ext>
            </a:extLst>
          </p:cNvPr>
          <p:cNvGraphicFramePr>
            <a:graphicFrameLocks noGrp="1"/>
          </p:cNvGraphicFramePr>
          <p:nvPr>
            <p:extLst>
              <p:ext uri="{D42A27DB-BD31-4B8C-83A1-F6EECF244321}">
                <p14:modId xmlns:p14="http://schemas.microsoft.com/office/powerpoint/2010/main" val="2288340671"/>
              </p:ext>
            </p:extLst>
          </p:nvPr>
        </p:nvGraphicFramePr>
        <p:xfrm>
          <a:off x="2695074" y="259882"/>
          <a:ext cx="6737685" cy="6362332"/>
        </p:xfrm>
        <a:graphic>
          <a:graphicData uri="http://schemas.openxmlformats.org/drawingml/2006/table">
            <a:tbl>
              <a:tblPr>
                <a:effectLst>
                  <a:outerShdw blurRad="50800" dist="38100" dir="5400000" algn="t" rotWithShape="0">
                    <a:prstClr val="black">
                      <a:alpha val="40000"/>
                    </a:prstClr>
                  </a:outerShdw>
                </a:effectLst>
              </a:tblPr>
              <a:tblGrid>
                <a:gridCol w="1925053">
                  <a:extLst>
                    <a:ext uri="{9D8B030D-6E8A-4147-A177-3AD203B41FA5}">
                      <a16:colId xmlns:a16="http://schemas.microsoft.com/office/drawing/2014/main" val="3650616259"/>
                    </a:ext>
                  </a:extLst>
                </a:gridCol>
                <a:gridCol w="2406316">
                  <a:extLst>
                    <a:ext uri="{9D8B030D-6E8A-4147-A177-3AD203B41FA5}">
                      <a16:colId xmlns:a16="http://schemas.microsoft.com/office/drawing/2014/main" val="1769203610"/>
                    </a:ext>
                  </a:extLst>
                </a:gridCol>
                <a:gridCol w="2406316">
                  <a:extLst>
                    <a:ext uri="{9D8B030D-6E8A-4147-A177-3AD203B41FA5}">
                      <a16:colId xmlns:a16="http://schemas.microsoft.com/office/drawing/2014/main" val="2110076393"/>
                    </a:ext>
                  </a:extLst>
                </a:gridCol>
              </a:tblGrid>
              <a:tr h="750644">
                <a:tc>
                  <a:txBody>
                    <a:bodyPr/>
                    <a:lstStyle/>
                    <a:p>
                      <a:pPr algn="ctr" fontAlgn="t"/>
                      <a:endParaRPr lang="en-IN" sz="1300" dirty="0">
                        <a:solidFill>
                          <a:srgbClr val="000000"/>
                        </a:solidFill>
                        <a:effectLst/>
                        <a:latin typeface="times new roman" panose="02020603050405020304" pitchFamily="18" charset="0"/>
                      </a:endParaRPr>
                    </a:p>
                  </a:txBody>
                  <a:tcPr marL="55596" marR="55596" marT="55596" marB="55596">
                    <a:lnL w="6350" cap="flat" cmpd="sng" algn="ctr">
                      <a:solidFill>
                        <a:srgbClr val="A048C3"/>
                      </a:solidFill>
                      <a:prstDash val="solid"/>
                      <a:round/>
                      <a:headEnd type="none" w="med" len="med"/>
                      <a:tailEnd type="none" w="med" len="med"/>
                    </a:lnL>
                    <a:lnR w="6350" cap="flat" cmpd="sng" algn="ctr">
                      <a:solidFill>
                        <a:srgbClr val="A048C3"/>
                      </a:solidFill>
                      <a:prstDash val="solid"/>
                      <a:round/>
                      <a:headEnd type="none" w="med" len="med"/>
                      <a:tailEnd type="none" w="med" len="med"/>
                    </a:lnR>
                    <a:lnT w="6350" cap="flat" cmpd="sng" algn="ctr">
                      <a:solidFill>
                        <a:srgbClr val="A048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2"/>
                    </a:solidFill>
                  </a:tcPr>
                </a:tc>
                <a:tc>
                  <a:txBody>
                    <a:bodyPr/>
                    <a:lstStyle/>
                    <a:p>
                      <a:pPr algn="ctr" fontAlgn="t"/>
                      <a:r>
                        <a:rPr lang="en-IN" sz="2800" dirty="0">
                          <a:solidFill>
                            <a:srgbClr val="000000"/>
                          </a:solidFill>
                          <a:effectLst/>
                          <a:latin typeface="+mn-lt"/>
                        </a:rPr>
                        <a:t>OUTLOOK</a:t>
                      </a:r>
                    </a:p>
                  </a:txBody>
                  <a:tcPr marL="55596" marR="55596" marT="55596" marB="55596">
                    <a:lnL w="6350" cap="flat" cmpd="sng" algn="ctr">
                      <a:solidFill>
                        <a:srgbClr val="A048C3"/>
                      </a:solidFill>
                      <a:prstDash val="solid"/>
                      <a:round/>
                      <a:headEnd type="none" w="med" len="med"/>
                      <a:tailEnd type="none" w="med" len="med"/>
                    </a:lnL>
                    <a:lnR w="6350" cap="flat" cmpd="sng" algn="ctr">
                      <a:solidFill>
                        <a:srgbClr val="A048C3"/>
                      </a:solidFill>
                      <a:prstDash val="solid"/>
                      <a:round/>
                      <a:headEnd type="none" w="med" len="med"/>
                      <a:tailEnd type="none" w="med" len="med"/>
                    </a:lnR>
                    <a:lnT w="6350" cap="flat" cmpd="sng" algn="ctr">
                      <a:solidFill>
                        <a:srgbClr val="A048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2"/>
                    </a:solidFill>
                  </a:tcPr>
                </a:tc>
                <a:tc>
                  <a:txBody>
                    <a:bodyPr/>
                    <a:lstStyle/>
                    <a:p>
                      <a:pPr algn="ctr"/>
                      <a:r>
                        <a:rPr lang="en-IN" sz="2800" dirty="0"/>
                        <a:t>PLAY</a:t>
                      </a:r>
                    </a:p>
                  </a:txBody>
                  <a:tcPr marL="66716" marR="66716" marT="33358" marB="33358">
                    <a:lnL w="6350" cap="flat" cmpd="sng" algn="ctr">
                      <a:solidFill>
                        <a:srgbClr val="A048C3"/>
                      </a:solidFill>
                      <a:prstDash val="solid"/>
                      <a:round/>
                      <a:headEnd type="none" w="med" len="med"/>
                      <a:tailEnd type="none" w="med" len="med"/>
                    </a:lnL>
                    <a:lnB w="6350" cap="flat" cmpd="sng" algn="ctr">
                      <a:solidFill>
                        <a:srgbClr val="C7CCBE"/>
                      </a:solidFill>
                      <a:prstDash val="solid"/>
                      <a:round/>
                      <a:headEnd type="none" w="med" len="med"/>
                      <a:tailEnd type="none" w="med" len="med"/>
                    </a:lnB>
                    <a:solidFill>
                      <a:schemeClr val="bg2"/>
                    </a:solidFill>
                  </a:tcPr>
                </a:tc>
                <a:extLst>
                  <a:ext uri="{0D108BD9-81ED-4DB2-BD59-A6C34878D82A}">
                    <a16:rowId xmlns:a16="http://schemas.microsoft.com/office/drawing/2014/main" val="986741840"/>
                  </a:ext>
                </a:extLst>
              </a:tr>
              <a:tr h="402520">
                <a:tc>
                  <a:txBody>
                    <a:bodyPr/>
                    <a:lstStyle/>
                    <a:p>
                      <a:pPr algn="ctr" fontAlgn="t"/>
                      <a:r>
                        <a:rPr lang="en-IN" sz="2000" b="1" dirty="0">
                          <a:solidFill>
                            <a:srgbClr val="333333"/>
                          </a:solidFill>
                          <a:effectLst/>
                          <a:latin typeface="inter-bold"/>
                        </a:rPr>
                        <a:t>0</a:t>
                      </a:r>
                      <a:endParaRPr lang="en-IN" sz="2000" dirty="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Rainy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35548301"/>
                  </a:ext>
                </a:extLst>
              </a:tr>
              <a:tr h="402520">
                <a:tc>
                  <a:txBody>
                    <a:bodyPr/>
                    <a:lstStyle/>
                    <a:p>
                      <a:pPr algn="ctr" fontAlgn="t"/>
                      <a:r>
                        <a:rPr lang="en-IN" sz="2000" b="1">
                          <a:solidFill>
                            <a:srgbClr val="333333"/>
                          </a:solidFill>
                          <a:effectLst/>
                          <a:latin typeface="inter-bold"/>
                        </a:rPr>
                        <a:t>1</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Sunny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95779441"/>
                  </a:ext>
                </a:extLst>
              </a:tr>
              <a:tr h="402520">
                <a:tc>
                  <a:txBody>
                    <a:bodyPr/>
                    <a:lstStyle/>
                    <a:p>
                      <a:pPr algn="ctr" fontAlgn="t"/>
                      <a:r>
                        <a:rPr lang="en-IN" sz="2000" b="1">
                          <a:solidFill>
                            <a:srgbClr val="333333"/>
                          </a:solidFill>
                          <a:effectLst/>
                          <a:latin typeface="inter-bold"/>
                        </a:rPr>
                        <a:t>2</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Overcast</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dirty="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35283842"/>
                  </a:ext>
                </a:extLst>
              </a:tr>
              <a:tr h="402520">
                <a:tc>
                  <a:txBody>
                    <a:bodyPr/>
                    <a:lstStyle/>
                    <a:p>
                      <a:pPr algn="ctr" fontAlgn="t"/>
                      <a:r>
                        <a:rPr lang="en-IN" sz="2000" b="1">
                          <a:solidFill>
                            <a:srgbClr val="333333"/>
                          </a:solidFill>
                          <a:effectLst/>
                          <a:latin typeface="inter-bold"/>
                        </a:rPr>
                        <a:t>3</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Overcast</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54742929"/>
                  </a:ext>
                </a:extLst>
              </a:tr>
              <a:tr h="402520">
                <a:tc>
                  <a:txBody>
                    <a:bodyPr/>
                    <a:lstStyle/>
                    <a:p>
                      <a:pPr algn="ctr" fontAlgn="t"/>
                      <a:r>
                        <a:rPr lang="en-IN" sz="2000" b="1">
                          <a:solidFill>
                            <a:srgbClr val="333333"/>
                          </a:solidFill>
                          <a:effectLst/>
                          <a:latin typeface="inter-bold"/>
                        </a:rPr>
                        <a:t>4</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Sunny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No</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5761946"/>
                  </a:ext>
                </a:extLst>
              </a:tr>
              <a:tr h="402520">
                <a:tc>
                  <a:txBody>
                    <a:bodyPr/>
                    <a:lstStyle/>
                    <a:p>
                      <a:pPr algn="ctr" fontAlgn="t"/>
                      <a:r>
                        <a:rPr lang="en-IN" sz="2000" b="1">
                          <a:solidFill>
                            <a:srgbClr val="333333"/>
                          </a:solidFill>
                          <a:effectLst/>
                          <a:latin typeface="inter-bold"/>
                        </a:rPr>
                        <a:t>5</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Rainy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16282489"/>
                  </a:ext>
                </a:extLst>
              </a:tr>
              <a:tr h="402520">
                <a:tc>
                  <a:txBody>
                    <a:bodyPr/>
                    <a:lstStyle/>
                    <a:p>
                      <a:pPr algn="ctr" fontAlgn="t"/>
                      <a:r>
                        <a:rPr lang="en-IN" sz="2000" b="1">
                          <a:solidFill>
                            <a:srgbClr val="333333"/>
                          </a:solidFill>
                          <a:effectLst/>
                          <a:latin typeface="inter-bold"/>
                        </a:rPr>
                        <a:t>6</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Sunny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57027217"/>
                  </a:ext>
                </a:extLst>
              </a:tr>
              <a:tr h="402520">
                <a:tc>
                  <a:txBody>
                    <a:bodyPr/>
                    <a:lstStyle/>
                    <a:p>
                      <a:pPr algn="ctr" fontAlgn="t"/>
                      <a:r>
                        <a:rPr lang="en-IN" sz="2000" b="1">
                          <a:solidFill>
                            <a:srgbClr val="333333"/>
                          </a:solidFill>
                          <a:effectLst/>
                          <a:latin typeface="inter-bold"/>
                        </a:rPr>
                        <a:t>7</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Overcast</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4485485"/>
                  </a:ext>
                </a:extLst>
              </a:tr>
              <a:tr h="402520">
                <a:tc>
                  <a:txBody>
                    <a:bodyPr/>
                    <a:lstStyle/>
                    <a:p>
                      <a:pPr algn="ctr" fontAlgn="t"/>
                      <a:r>
                        <a:rPr lang="en-IN" sz="2000" b="1">
                          <a:solidFill>
                            <a:srgbClr val="333333"/>
                          </a:solidFill>
                          <a:effectLst/>
                          <a:latin typeface="inter-bold"/>
                        </a:rPr>
                        <a:t>8</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Rainy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No</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5593693"/>
                  </a:ext>
                </a:extLst>
              </a:tr>
              <a:tr h="402520">
                <a:tc>
                  <a:txBody>
                    <a:bodyPr/>
                    <a:lstStyle/>
                    <a:p>
                      <a:pPr algn="ctr" fontAlgn="t"/>
                      <a:r>
                        <a:rPr lang="en-IN" sz="2000" b="1">
                          <a:solidFill>
                            <a:srgbClr val="333333"/>
                          </a:solidFill>
                          <a:effectLst/>
                          <a:latin typeface="inter-bold"/>
                        </a:rPr>
                        <a:t>9</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Sunny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No</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88309937"/>
                  </a:ext>
                </a:extLst>
              </a:tr>
              <a:tr h="402520">
                <a:tc>
                  <a:txBody>
                    <a:bodyPr/>
                    <a:lstStyle/>
                    <a:p>
                      <a:pPr algn="ctr" fontAlgn="t"/>
                      <a:r>
                        <a:rPr lang="en-IN" sz="2000" b="1">
                          <a:solidFill>
                            <a:srgbClr val="333333"/>
                          </a:solidFill>
                          <a:effectLst/>
                          <a:latin typeface="inter-bold"/>
                        </a:rPr>
                        <a:t>10</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Sunny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05889941"/>
                  </a:ext>
                </a:extLst>
              </a:tr>
              <a:tr h="402520">
                <a:tc>
                  <a:txBody>
                    <a:bodyPr/>
                    <a:lstStyle/>
                    <a:p>
                      <a:pPr algn="ctr" fontAlgn="t"/>
                      <a:r>
                        <a:rPr lang="en-IN" sz="2000" b="1">
                          <a:solidFill>
                            <a:srgbClr val="333333"/>
                          </a:solidFill>
                          <a:effectLst/>
                          <a:latin typeface="inter-bold"/>
                        </a:rPr>
                        <a:t>11</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Rainy</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a:solidFill>
                            <a:srgbClr val="333333"/>
                          </a:solidFill>
                          <a:effectLst/>
                          <a:latin typeface="inter-regular"/>
                        </a:rPr>
                        <a:t>No</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29337282"/>
                  </a:ext>
                </a:extLst>
              </a:tr>
              <a:tr h="292272">
                <a:tc>
                  <a:txBody>
                    <a:bodyPr/>
                    <a:lstStyle/>
                    <a:p>
                      <a:pPr algn="ctr" fontAlgn="t"/>
                      <a:r>
                        <a:rPr lang="en-IN" sz="2000" b="1">
                          <a:solidFill>
                            <a:srgbClr val="333333"/>
                          </a:solidFill>
                          <a:effectLst/>
                          <a:latin typeface="inter-bold"/>
                        </a:rPr>
                        <a:t>12</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Overcast</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ctr" fontAlgn="t"/>
                      <a:r>
                        <a:rPr lang="en-IN" sz="200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70492960"/>
                  </a:ext>
                </a:extLst>
              </a:tr>
              <a:tr h="402520">
                <a:tc>
                  <a:txBody>
                    <a:bodyPr/>
                    <a:lstStyle/>
                    <a:p>
                      <a:pPr algn="ctr" fontAlgn="t"/>
                      <a:r>
                        <a:rPr lang="en-IN" sz="2000" b="1">
                          <a:solidFill>
                            <a:srgbClr val="333333"/>
                          </a:solidFill>
                          <a:effectLst/>
                          <a:latin typeface="inter-bold"/>
                        </a:rPr>
                        <a:t>13</a:t>
                      </a:r>
                      <a:endParaRPr lang="en-IN" sz="2000">
                        <a:solidFill>
                          <a:srgbClr val="333333"/>
                        </a:solidFill>
                        <a:effectLst/>
                        <a:latin typeface="inter-regular"/>
                      </a:endParaRP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dirty="0">
                          <a:solidFill>
                            <a:srgbClr val="333333"/>
                          </a:solidFill>
                          <a:effectLst/>
                          <a:latin typeface="inter-regular"/>
                        </a:rPr>
                        <a:t>Overcast</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ctr" fontAlgn="t"/>
                      <a:r>
                        <a:rPr lang="en-IN" sz="2000" dirty="0">
                          <a:solidFill>
                            <a:srgbClr val="333333"/>
                          </a:solidFill>
                          <a:effectLst/>
                          <a:latin typeface="inter-regular"/>
                        </a:rPr>
                        <a:t>Yes</a:t>
                      </a:r>
                    </a:p>
                  </a:txBody>
                  <a:tcPr marL="37064" marR="37064" marT="37064" marB="3706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76915410"/>
                  </a:ext>
                </a:extLst>
              </a:tr>
            </a:tbl>
          </a:graphicData>
        </a:graphic>
      </p:graphicFrame>
    </p:spTree>
    <p:extLst>
      <p:ext uri="{BB962C8B-B14F-4D97-AF65-F5344CB8AC3E}">
        <p14:creationId xmlns:p14="http://schemas.microsoft.com/office/powerpoint/2010/main" val="135286202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4C10B-ECAA-2EB7-0F57-CCD89F589627}"/>
              </a:ext>
            </a:extLst>
          </p:cNvPr>
          <p:cNvSpPr txBox="1"/>
          <p:nvPr/>
        </p:nvSpPr>
        <p:spPr>
          <a:xfrm>
            <a:off x="86627" y="144379"/>
            <a:ext cx="11973828" cy="923330"/>
          </a:xfrm>
          <a:prstGeom prst="rect">
            <a:avLst/>
          </a:prstGeom>
          <a:noFill/>
        </p:spPr>
        <p:txBody>
          <a:bodyPr wrap="square" rtlCol="0">
            <a:spAutoFit/>
          </a:bodyPr>
          <a:lstStyle/>
          <a:p>
            <a:r>
              <a:rPr lang="en-US" b="1" i="0" dirty="0">
                <a:solidFill>
                  <a:srgbClr val="333333"/>
                </a:solidFill>
                <a:effectLst/>
              </a:rPr>
              <a:t>Frequency table for the Weather Conditions:</a:t>
            </a:r>
          </a:p>
          <a:p>
            <a:endParaRPr lang="en-US" b="1" dirty="0">
              <a:solidFill>
                <a:srgbClr val="333333"/>
              </a:solidFill>
            </a:endParaRPr>
          </a:p>
          <a:p>
            <a:endParaRPr lang="en-IN" dirty="0"/>
          </a:p>
        </p:txBody>
      </p:sp>
      <p:graphicFrame>
        <p:nvGraphicFramePr>
          <p:cNvPr id="3" name="Table 2">
            <a:extLst>
              <a:ext uri="{FF2B5EF4-FFF2-40B4-BE49-F238E27FC236}">
                <a16:creationId xmlns:a16="http://schemas.microsoft.com/office/drawing/2014/main" id="{AFDBC4F3-F0DE-0081-2FC7-66B58D450DE3}"/>
              </a:ext>
            </a:extLst>
          </p:cNvPr>
          <p:cNvGraphicFramePr>
            <a:graphicFrameLocks noGrp="1"/>
          </p:cNvGraphicFramePr>
          <p:nvPr>
            <p:extLst>
              <p:ext uri="{D42A27DB-BD31-4B8C-83A1-F6EECF244321}">
                <p14:modId xmlns:p14="http://schemas.microsoft.com/office/powerpoint/2010/main" val="4181969041"/>
              </p:ext>
            </p:extLst>
          </p:nvPr>
        </p:nvGraphicFramePr>
        <p:xfrm>
          <a:off x="2952978" y="915061"/>
          <a:ext cx="4399491" cy="1879600"/>
        </p:xfrm>
        <a:graphic>
          <a:graphicData uri="http://schemas.openxmlformats.org/drawingml/2006/table">
            <a:tbl>
              <a:tblPr/>
              <a:tblGrid>
                <a:gridCol w="1466497">
                  <a:extLst>
                    <a:ext uri="{9D8B030D-6E8A-4147-A177-3AD203B41FA5}">
                      <a16:colId xmlns:a16="http://schemas.microsoft.com/office/drawing/2014/main" val="2065011470"/>
                    </a:ext>
                  </a:extLst>
                </a:gridCol>
                <a:gridCol w="1466497">
                  <a:extLst>
                    <a:ext uri="{9D8B030D-6E8A-4147-A177-3AD203B41FA5}">
                      <a16:colId xmlns:a16="http://schemas.microsoft.com/office/drawing/2014/main" val="3960920268"/>
                    </a:ext>
                  </a:extLst>
                </a:gridCol>
                <a:gridCol w="1466497">
                  <a:extLst>
                    <a:ext uri="{9D8B030D-6E8A-4147-A177-3AD203B41FA5}">
                      <a16:colId xmlns:a16="http://schemas.microsoft.com/office/drawing/2014/main" val="839682600"/>
                    </a:ext>
                  </a:extLst>
                </a:gridCol>
              </a:tblGrid>
              <a:tr h="0">
                <a:tc>
                  <a:txBody>
                    <a:bodyPr/>
                    <a:lstStyle/>
                    <a:p>
                      <a:pPr algn="just" fontAlgn="t"/>
                      <a:r>
                        <a:rPr lang="en-IN">
                          <a:solidFill>
                            <a:srgbClr val="333333"/>
                          </a:solidFill>
                          <a:effectLst/>
                          <a:latin typeface="inter-regular"/>
                        </a:rPr>
                        <a:t>Weather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56147508"/>
                  </a:ext>
                </a:extLst>
              </a:tr>
              <a:tr h="0">
                <a:tc>
                  <a:txBody>
                    <a:bodyPr/>
                    <a:lstStyle/>
                    <a:p>
                      <a:pPr algn="just" fontAlgn="t"/>
                      <a:r>
                        <a:rPr lang="en-IN">
                          <a:solidFill>
                            <a:srgbClr val="333333"/>
                          </a:solidFill>
                          <a:effectLst/>
                          <a:latin typeface="inter-regular"/>
                        </a:rPr>
                        <a:t>Overcast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11463"/>
                  </a:ext>
                </a:extLst>
              </a:tr>
              <a:tr h="0">
                <a:tc>
                  <a:txBody>
                    <a:bodyPr/>
                    <a:lstStyle/>
                    <a:p>
                      <a:pPr algn="just" fontAlgn="t"/>
                      <a:r>
                        <a:rPr lang="en-IN">
                          <a:solidFill>
                            <a:srgbClr val="333333"/>
                          </a:solidFill>
                          <a:effectLst/>
                          <a:latin typeface="inter-regular"/>
                        </a:rPr>
                        <a:t>Rainy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77708342"/>
                  </a:ext>
                </a:extLst>
              </a:tr>
              <a:tr h="0">
                <a:tc>
                  <a:txBody>
                    <a:bodyPr/>
                    <a:lstStyle/>
                    <a:p>
                      <a:pPr algn="just" fontAlgn="t"/>
                      <a:r>
                        <a:rPr lang="en-IN">
                          <a:solidFill>
                            <a:srgbClr val="333333"/>
                          </a:solidFill>
                          <a:effectLst/>
                          <a:latin typeface="inter-regular"/>
                        </a:rPr>
                        <a:t>Sunny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1898"/>
                  </a:ext>
                </a:extLst>
              </a:tr>
              <a:tr h="0">
                <a:tc>
                  <a:txBody>
                    <a:bodyPr/>
                    <a:lstStyle/>
                    <a:p>
                      <a:pPr algn="just" fontAlgn="t"/>
                      <a:r>
                        <a:rPr lang="en-IN">
                          <a:solidFill>
                            <a:srgbClr val="333333"/>
                          </a:solidFill>
                          <a:effectLst/>
                          <a:latin typeface="inter-regular"/>
                        </a:rPr>
                        <a:t>Total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61081247"/>
                  </a:ext>
                </a:extLst>
              </a:tr>
            </a:tbl>
          </a:graphicData>
        </a:graphic>
      </p:graphicFrame>
      <p:sp>
        <p:nvSpPr>
          <p:cNvPr id="5" name="TextBox 4">
            <a:extLst>
              <a:ext uri="{FF2B5EF4-FFF2-40B4-BE49-F238E27FC236}">
                <a16:creationId xmlns:a16="http://schemas.microsoft.com/office/drawing/2014/main" id="{66EB11D1-802E-CF63-632C-0BC2F81DDF7E}"/>
              </a:ext>
            </a:extLst>
          </p:cNvPr>
          <p:cNvSpPr txBox="1"/>
          <p:nvPr/>
        </p:nvSpPr>
        <p:spPr>
          <a:xfrm>
            <a:off x="86627" y="3409553"/>
            <a:ext cx="6097604" cy="369332"/>
          </a:xfrm>
          <a:prstGeom prst="rect">
            <a:avLst/>
          </a:prstGeom>
          <a:noFill/>
        </p:spPr>
        <p:txBody>
          <a:bodyPr wrap="square">
            <a:spAutoFit/>
          </a:bodyPr>
          <a:lstStyle/>
          <a:p>
            <a:r>
              <a:rPr lang="en-IN" b="1" i="0" dirty="0">
                <a:solidFill>
                  <a:srgbClr val="333333"/>
                </a:solidFill>
                <a:effectLst/>
              </a:rPr>
              <a:t>Likelihood table weather condition</a:t>
            </a:r>
            <a:r>
              <a:rPr lang="en-IN" b="1" i="0" dirty="0">
                <a:solidFill>
                  <a:srgbClr val="333333"/>
                </a:solidFill>
                <a:effectLst/>
                <a:latin typeface="inter-bold"/>
              </a:rPr>
              <a:t>:</a:t>
            </a:r>
            <a:endParaRPr lang="en-IN" dirty="0"/>
          </a:p>
        </p:txBody>
      </p:sp>
      <p:graphicFrame>
        <p:nvGraphicFramePr>
          <p:cNvPr id="6" name="Table 5">
            <a:extLst>
              <a:ext uri="{FF2B5EF4-FFF2-40B4-BE49-F238E27FC236}">
                <a16:creationId xmlns:a16="http://schemas.microsoft.com/office/drawing/2014/main" id="{7529F854-DA38-5F82-68DE-4CE1E891CE60}"/>
              </a:ext>
            </a:extLst>
          </p:cNvPr>
          <p:cNvGraphicFramePr>
            <a:graphicFrameLocks noGrp="1"/>
          </p:cNvGraphicFramePr>
          <p:nvPr>
            <p:extLst>
              <p:ext uri="{D42A27DB-BD31-4B8C-83A1-F6EECF244321}">
                <p14:modId xmlns:p14="http://schemas.microsoft.com/office/powerpoint/2010/main" val="4236451757"/>
              </p:ext>
            </p:extLst>
          </p:nvPr>
        </p:nvGraphicFramePr>
        <p:xfrm>
          <a:off x="2952978" y="4167829"/>
          <a:ext cx="4930112" cy="1879600"/>
        </p:xfrm>
        <a:graphic>
          <a:graphicData uri="http://schemas.openxmlformats.org/drawingml/2006/table">
            <a:tbl>
              <a:tblPr/>
              <a:tblGrid>
                <a:gridCol w="1232528">
                  <a:extLst>
                    <a:ext uri="{9D8B030D-6E8A-4147-A177-3AD203B41FA5}">
                      <a16:colId xmlns:a16="http://schemas.microsoft.com/office/drawing/2014/main" val="3613300529"/>
                    </a:ext>
                  </a:extLst>
                </a:gridCol>
                <a:gridCol w="1232528">
                  <a:extLst>
                    <a:ext uri="{9D8B030D-6E8A-4147-A177-3AD203B41FA5}">
                      <a16:colId xmlns:a16="http://schemas.microsoft.com/office/drawing/2014/main" val="2929752653"/>
                    </a:ext>
                  </a:extLst>
                </a:gridCol>
                <a:gridCol w="1232528">
                  <a:extLst>
                    <a:ext uri="{9D8B030D-6E8A-4147-A177-3AD203B41FA5}">
                      <a16:colId xmlns:a16="http://schemas.microsoft.com/office/drawing/2014/main" val="537457232"/>
                    </a:ext>
                  </a:extLst>
                </a:gridCol>
                <a:gridCol w="1232528">
                  <a:extLst>
                    <a:ext uri="{9D8B030D-6E8A-4147-A177-3AD203B41FA5}">
                      <a16:colId xmlns:a16="http://schemas.microsoft.com/office/drawing/2014/main" val="765520854"/>
                    </a:ext>
                  </a:extLst>
                </a:gridCol>
              </a:tblGrid>
              <a:tr h="0">
                <a:tc>
                  <a:txBody>
                    <a:bodyPr/>
                    <a:lstStyle/>
                    <a:p>
                      <a:pPr algn="just" fontAlgn="t"/>
                      <a:r>
                        <a:rPr lang="en-IN">
                          <a:solidFill>
                            <a:srgbClr val="333333"/>
                          </a:solidFill>
                          <a:effectLst/>
                          <a:latin typeface="inter-regular"/>
                        </a:rPr>
                        <a:t>Weather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IN">
                        <a:solidFill>
                          <a:srgbClr val="333333"/>
                        </a:solidFill>
                        <a:effectLst/>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82738729"/>
                  </a:ext>
                </a:extLst>
              </a:tr>
              <a:tr h="0">
                <a:tc>
                  <a:txBody>
                    <a:bodyPr/>
                    <a:lstStyle/>
                    <a:p>
                      <a:pPr algn="just" fontAlgn="t"/>
                      <a:r>
                        <a:rPr lang="en-IN">
                          <a:solidFill>
                            <a:srgbClr val="333333"/>
                          </a:solidFill>
                          <a:effectLst/>
                          <a:latin typeface="inter-regular"/>
                        </a:rPr>
                        <a:t>Overcast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5/14= 0.35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01449106"/>
                  </a:ext>
                </a:extLst>
              </a:tr>
              <a:tr h="0">
                <a:tc>
                  <a:txBody>
                    <a:bodyPr/>
                    <a:lstStyle/>
                    <a:p>
                      <a:pPr algn="just" fontAlgn="t"/>
                      <a:r>
                        <a:rPr lang="en-IN">
                          <a:solidFill>
                            <a:srgbClr val="333333"/>
                          </a:solidFill>
                          <a:effectLst/>
                          <a:latin typeface="inter-regular"/>
                        </a:rPr>
                        <a:t>Rainy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4/14=0.29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14335615"/>
                  </a:ext>
                </a:extLst>
              </a:tr>
              <a:tr h="0">
                <a:tc>
                  <a:txBody>
                    <a:bodyPr/>
                    <a:lstStyle/>
                    <a:p>
                      <a:pPr algn="just" fontAlgn="t"/>
                      <a:r>
                        <a:rPr lang="en-IN">
                          <a:solidFill>
                            <a:srgbClr val="333333"/>
                          </a:solidFill>
                          <a:effectLst/>
                          <a:latin typeface="inter-regular"/>
                        </a:rPr>
                        <a:t>Sunny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5/14=0.35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51650438"/>
                  </a:ext>
                </a:extLst>
              </a:tr>
              <a:tr h="0">
                <a:tc>
                  <a:txBody>
                    <a:bodyPr/>
                    <a:lstStyle/>
                    <a:p>
                      <a:pPr algn="just" fontAlgn="t"/>
                      <a:r>
                        <a:rPr lang="en-IN">
                          <a:solidFill>
                            <a:srgbClr val="333333"/>
                          </a:solidFill>
                          <a:effectLst/>
                          <a:latin typeface="inter-regular"/>
                        </a:rPr>
                        <a:t>All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4/14=0.29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10/14=0.71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endParaRPr lang="en-IN" dirty="0"/>
                    </a:p>
                  </a:txBody>
                  <a:tcPr>
                    <a:lnL w="6350" cap="flat" cmpd="sng" algn="ctr">
                      <a:solidFill>
                        <a:srgbClr val="C7CCBE"/>
                      </a:solidFill>
                      <a:prstDash val="solid"/>
                      <a:round/>
                      <a:headEnd type="none" w="med" len="med"/>
                      <a:tailEnd type="none" w="med" len="med"/>
                    </a:lnL>
                    <a:lnT w="6350" cap="flat" cmpd="sng" algn="ctr">
                      <a:solidFill>
                        <a:srgbClr val="C7CCBE"/>
                      </a:solidFill>
                      <a:prstDash val="solid"/>
                      <a:round/>
                      <a:headEnd type="none" w="med" len="med"/>
                      <a:tailEnd type="none" w="med" len="med"/>
                    </a:lnT>
                  </a:tcPr>
                </a:tc>
                <a:extLst>
                  <a:ext uri="{0D108BD9-81ED-4DB2-BD59-A6C34878D82A}">
                    <a16:rowId xmlns:a16="http://schemas.microsoft.com/office/drawing/2014/main" val="453428814"/>
                  </a:ext>
                </a:extLst>
              </a:tr>
            </a:tbl>
          </a:graphicData>
        </a:graphic>
      </p:graphicFrame>
    </p:spTree>
    <p:extLst>
      <p:ext uri="{BB962C8B-B14F-4D97-AF65-F5344CB8AC3E}">
        <p14:creationId xmlns:p14="http://schemas.microsoft.com/office/powerpoint/2010/main" val="283687710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A7903A-0B67-03AE-3C6C-70684E96BFDA}"/>
              </a:ext>
            </a:extLst>
          </p:cNvPr>
          <p:cNvSpPr txBox="1"/>
          <p:nvPr/>
        </p:nvSpPr>
        <p:spPr>
          <a:xfrm>
            <a:off x="96253" y="67377"/>
            <a:ext cx="11935326" cy="6924973"/>
          </a:xfrm>
          <a:prstGeom prst="rect">
            <a:avLst/>
          </a:prstGeom>
          <a:noFill/>
        </p:spPr>
        <p:txBody>
          <a:bodyPr wrap="square" rtlCol="0">
            <a:spAutoFit/>
          </a:bodyPr>
          <a:lstStyle/>
          <a:p>
            <a:r>
              <a:rPr lang="en-IN" sz="2400" b="1" dirty="0">
                <a:effectLst/>
              </a:rPr>
              <a:t>Applying </a:t>
            </a:r>
            <a:r>
              <a:rPr lang="en-IN" sz="2400" b="1" dirty="0" err="1">
                <a:effectLst/>
              </a:rPr>
              <a:t>Bayes'theorem</a:t>
            </a:r>
            <a:r>
              <a:rPr lang="en-IN" sz="2400" b="1" dirty="0">
                <a:effectLst/>
              </a:rPr>
              <a:t>:</a:t>
            </a:r>
          </a:p>
          <a:p>
            <a:endParaRPr lang="en-IN" sz="2400" dirty="0"/>
          </a:p>
          <a:p>
            <a:pPr lvl="1">
              <a:lnSpc>
                <a:spcPct val="150000"/>
              </a:lnSpc>
            </a:pPr>
            <a:r>
              <a:rPr lang="en-IN" b="1" dirty="0">
                <a:effectLst/>
              </a:rPr>
              <a:t>P(</a:t>
            </a:r>
            <a:r>
              <a:rPr lang="en-IN" b="1" dirty="0" err="1">
                <a:effectLst/>
              </a:rPr>
              <a:t>Yes|Sunny</a:t>
            </a:r>
            <a:r>
              <a:rPr lang="en-IN" b="1" dirty="0">
                <a:effectLst/>
              </a:rPr>
              <a:t>)= P(</a:t>
            </a:r>
            <a:r>
              <a:rPr lang="en-IN" b="1" dirty="0" err="1">
                <a:effectLst/>
              </a:rPr>
              <a:t>Sunny|Yes</a:t>
            </a:r>
            <a:r>
              <a:rPr lang="en-IN" b="1" dirty="0">
                <a:effectLst/>
              </a:rPr>
              <a:t>)*P(Yes)/P(Sunny)</a:t>
            </a:r>
            <a:endParaRPr lang="en-IN" dirty="0"/>
          </a:p>
          <a:p>
            <a:pPr lvl="1">
              <a:lnSpc>
                <a:spcPct val="150000"/>
              </a:lnSpc>
            </a:pPr>
            <a:r>
              <a:rPr lang="en-IN" dirty="0"/>
              <a:t>P(</a:t>
            </a:r>
            <a:r>
              <a:rPr lang="en-IN" dirty="0" err="1"/>
              <a:t>Sunny|Yes</a:t>
            </a:r>
            <a:r>
              <a:rPr lang="en-IN" dirty="0"/>
              <a:t>)= 3/10= 0.3</a:t>
            </a:r>
          </a:p>
          <a:p>
            <a:pPr lvl="1">
              <a:lnSpc>
                <a:spcPct val="150000"/>
              </a:lnSpc>
            </a:pPr>
            <a:r>
              <a:rPr lang="en-IN" dirty="0"/>
              <a:t>P(Sunny)= 0.35</a:t>
            </a:r>
          </a:p>
          <a:p>
            <a:pPr lvl="1">
              <a:lnSpc>
                <a:spcPct val="150000"/>
              </a:lnSpc>
            </a:pPr>
            <a:r>
              <a:rPr lang="en-IN" b="0" i="0" dirty="0">
                <a:solidFill>
                  <a:srgbClr val="333333"/>
                </a:solidFill>
                <a:effectLst/>
              </a:rPr>
              <a:t>P(Yes)=0.71</a:t>
            </a:r>
            <a:endParaRPr lang="en-IN" dirty="0"/>
          </a:p>
          <a:p>
            <a:pPr lvl="1" algn="just">
              <a:lnSpc>
                <a:spcPct val="150000"/>
              </a:lnSpc>
            </a:pPr>
            <a:br>
              <a:rPr lang="en-IN" b="0" i="0" dirty="0">
                <a:solidFill>
                  <a:srgbClr val="333333"/>
                </a:solidFill>
                <a:effectLst/>
              </a:rPr>
            </a:br>
            <a:r>
              <a:rPr lang="en-IN" b="0" i="0" dirty="0">
                <a:solidFill>
                  <a:srgbClr val="333333"/>
                </a:solidFill>
                <a:effectLst/>
              </a:rPr>
              <a:t>So P(</a:t>
            </a:r>
            <a:r>
              <a:rPr lang="en-IN" b="0" i="0" dirty="0" err="1">
                <a:solidFill>
                  <a:srgbClr val="333333"/>
                </a:solidFill>
                <a:effectLst/>
              </a:rPr>
              <a:t>Yes|Sunny</a:t>
            </a:r>
            <a:r>
              <a:rPr lang="en-IN" b="0" i="0" dirty="0">
                <a:solidFill>
                  <a:srgbClr val="333333"/>
                </a:solidFill>
                <a:effectLst/>
              </a:rPr>
              <a:t>) = 0.3*0.71/0.35= </a:t>
            </a:r>
            <a:r>
              <a:rPr lang="en-IN" b="1" i="0" dirty="0">
                <a:solidFill>
                  <a:srgbClr val="333333"/>
                </a:solidFill>
                <a:effectLst/>
              </a:rPr>
              <a:t>0.60</a:t>
            </a:r>
            <a:endParaRPr lang="en-IN" b="0" i="0" dirty="0">
              <a:solidFill>
                <a:srgbClr val="333333"/>
              </a:solidFill>
              <a:effectLst/>
            </a:endParaRPr>
          </a:p>
          <a:p>
            <a:pPr lvl="1" algn="just">
              <a:lnSpc>
                <a:spcPct val="150000"/>
              </a:lnSpc>
            </a:pPr>
            <a:r>
              <a:rPr lang="en-IN" b="1" i="0" dirty="0">
                <a:solidFill>
                  <a:srgbClr val="333333"/>
                </a:solidFill>
                <a:effectLst/>
              </a:rPr>
              <a:t>P(</a:t>
            </a:r>
            <a:r>
              <a:rPr lang="en-IN" b="1" i="0" dirty="0" err="1">
                <a:solidFill>
                  <a:srgbClr val="333333"/>
                </a:solidFill>
                <a:effectLst/>
              </a:rPr>
              <a:t>No|Sunny</a:t>
            </a:r>
            <a:r>
              <a:rPr lang="en-IN" b="1" i="0" dirty="0">
                <a:solidFill>
                  <a:srgbClr val="333333"/>
                </a:solidFill>
                <a:effectLst/>
              </a:rPr>
              <a:t>)= P(</a:t>
            </a:r>
            <a:r>
              <a:rPr lang="en-IN" b="1" i="0" dirty="0" err="1">
                <a:solidFill>
                  <a:srgbClr val="333333"/>
                </a:solidFill>
                <a:effectLst/>
              </a:rPr>
              <a:t>Sunny|No</a:t>
            </a:r>
            <a:r>
              <a:rPr lang="en-IN" b="1" i="0" dirty="0">
                <a:solidFill>
                  <a:srgbClr val="333333"/>
                </a:solidFill>
                <a:effectLst/>
              </a:rPr>
              <a:t>)*P(No)/P(Sunny)</a:t>
            </a:r>
            <a:endParaRPr lang="en-IN" b="0" i="0" dirty="0">
              <a:solidFill>
                <a:srgbClr val="333333"/>
              </a:solidFill>
              <a:effectLst/>
            </a:endParaRPr>
          </a:p>
          <a:p>
            <a:pPr lvl="1" algn="just">
              <a:lnSpc>
                <a:spcPct val="150000"/>
              </a:lnSpc>
            </a:pPr>
            <a:r>
              <a:rPr lang="en-IN" b="0" i="0" dirty="0">
                <a:solidFill>
                  <a:srgbClr val="333333"/>
                </a:solidFill>
                <a:effectLst/>
              </a:rPr>
              <a:t>P(</a:t>
            </a:r>
            <a:r>
              <a:rPr lang="en-IN" b="0" i="0" dirty="0" err="1">
                <a:solidFill>
                  <a:srgbClr val="333333"/>
                </a:solidFill>
                <a:effectLst/>
              </a:rPr>
              <a:t>Sunny|NO</a:t>
            </a:r>
            <a:r>
              <a:rPr lang="en-IN" b="0" i="0" dirty="0">
                <a:solidFill>
                  <a:srgbClr val="333333"/>
                </a:solidFill>
                <a:effectLst/>
              </a:rPr>
              <a:t>)= 2/4=0.5</a:t>
            </a:r>
          </a:p>
          <a:p>
            <a:pPr lvl="1">
              <a:lnSpc>
                <a:spcPct val="150000"/>
              </a:lnSpc>
            </a:pPr>
            <a:endParaRPr lang="en-IN" dirty="0"/>
          </a:p>
          <a:p>
            <a:pPr lvl="1" algn="just">
              <a:lnSpc>
                <a:spcPct val="150000"/>
              </a:lnSpc>
            </a:pPr>
            <a:r>
              <a:rPr lang="en-US" b="0" i="0" dirty="0">
                <a:solidFill>
                  <a:srgbClr val="333333"/>
                </a:solidFill>
                <a:effectLst/>
              </a:rPr>
              <a:t>P(No)= 0.29</a:t>
            </a:r>
          </a:p>
          <a:p>
            <a:pPr lvl="1" algn="just">
              <a:lnSpc>
                <a:spcPct val="150000"/>
              </a:lnSpc>
            </a:pPr>
            <a:r>
              <a:rPr lang="en-US" b="0" i="0" dirty="0">
                <a:solidFill>
                  <a:srgbClr val="333333"/>
                </a:solidFill>
                <a:effectLst/>
              </a:rPr>
              <a:t>P(Sunny)= 0.35</a:t>
            </a:r>
          </a:p>
          <a:p>
            <a:pPr lvl="1" algn="just">
              <a:lnSpc>
                <a:spcPct val="150000"/>
              </a:lnSpc>
            </a:pPr>
            <a:r>
              <a:rPr lang="en-US" b="0" i="0" dirty="0">
                <a:solidFill>
                  <a:srgbClr val="333333"/>
                </a:solidFill>
                <a:effectLst/>
              </a:rPr>
              <a:t>So P(</a:t>
            </a:r>
            <a:r>
              <a:rPr lang="en-US" b="0" i="0" dirty="0" err="1">
                <a:solidFill>
                  <a:srgbClr val="333333"/>
                </a:solidFill>
                <a:effectLst/>
              </a:rPr>
              <a:t>No|Sunny</a:t>
            </a:r>
            <a:r>
              <a:rPr lang="en-US" b="0" i="0" dirty="0">
                <a:solidFill>
                  <a:srgbClr val="333333"/>
                </a:solidFill>
                <a:effectLst/>
              </a:rPr>
              <a:t>)= 0.5*0.29/0.35 = </a:t>
            </a:r>
            <a:r>
              <a:rPr lang="en-US" b="1" i="0" dirty="0">
                <a:solidFill>
                  <a:srgbClr val="333333"/>
                </a:solidFill>
                <a:effectLst/>
              </a:rPr>
              <a:t>0.41</a:t>
            </a:r>
            <a:endParaRPr lang="en-US" b="0" i="0" dirty="0">
              <a:solidFill>
                <a:srgbClr val="333333"/>
              </a:solidFill>
              <a:effectLst/>
            </a:endParaRPr>
          </a:p>
          <a:p>
            <a:pPr lvl="1" algn="just">
              <a:lnSpc>
                <a:spcPct val="150000"/>
              </a:lnSpc>
            </a:pPr>
            <a:r>
              <a:rPr lang="en-US" b="0" i="0" dirty="0">
                <a:solidFill>
                  <a:srgbClr val="333333"/>
                </a:solidFill>
                <a:effectLst/>
              </a:rPr>
              <a:t>So as we can see from the above calculation that </a:t>
            </a:r>
            <a:r>
              <a:rPr lang="en-US" b="1" i="0" dirty="0">
                <a:solidFill>
                  <a:srgbClr val="333333"/>
                </a:solidFill>
                <a:effectLst/>
              </a:rPr>
              <a:t>P(</a:t>
            </a:r>
            <a:r>
              <a:rPr lang="en-US" b="1" i="0" dirty="0" err="1">
                <a:solidFill>
                  <a:srgbClr val="333333"/>
                </a:solidFill>
                <a:effectLst/>
              </a:rPr>
              <a:t>Yes|Sunny</a:t>
            </a:r>
            <a:r>
              <a:rPr lang="en-US" b="1" i="0" dirty="0">
                <a:solidFill>
                  <a:srgbClr val="333333"/>
                </a:solidFill>
                <a:effectLst/>
              </a:rPr>
              <a:t>)&gt;P(</a:t>
            </a:r>
            <a:r>
              <a:rPr lang="en-US" b="1" i="0" dirty="0" err="1">
                <a:solidFill>
                  <a:srgbClr val="333333"/>
                </a:solidFill>
                <a:effectLst/>
              </a:rPr>
              <a:t>No|Sunny</a:t>
            </a:r>
            <a:r>
              <a:rPr lang="en-US" b="1" i="0" dirty="0">
                <a:solidFill>
                  <a:srgbClr val="333333"/>
                </a:solidFill>
                <a:effectLst/>
              </a:rPr>
              <a:t>)</a:t>
            </a:r>
            <a:endParaRPr lang="en-US" b="0" i="0" dirty="0">
              <a:solidFill>
                <a:srgbClr val="333333"/>
              </a:solidFill>
              <a:effectLst/>
            </a:endParaRPr>
          </a:p>
          <a:p>
            <a:pPr algn="just">
              <a:lnSpc>
                <a:spcPct val="150000"/>
              </a:lnSpc>
            </a:pPr>
            <a:r>
              <a:rPr lang="en-US" b="1" i="0" dirty="0">
                <a:solidFill>
                  <a:srgbClr val="333333"/>
                </a:solidFill>
                <a:effectLst/>
              </a:rPr>
              <a:t>Hence on a Sunny day, Player can play the game.</a:t>
            </a:r>
            <a:endParaRPr lang="en-US" b="0" i="0" dirty="0">
              <a:solidFill>
                <a:srgbClr val="333333"/>
              </a:solidFill>
              <a:effectLst/>
            </a:endParaRPr>
          </a:p>
          <a:p>
            <a:endParaRPr lang="en-IN" dirty="0"/>
          </a:p>
        </p:txBody>
      </p:sp>
    </p:spTree>
    <p:extLst>
      <p:ext uri="{BB962C8B-B14F-4D97-AF65-F5344CB8AC3E}">
        <p14:creationId xmlns:p14="http://schemas.microsoft.com/office/powerpoint/2010/main" val="10313653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E66BD3-54FB-2D43-637D-2189FF3E0283}"/>
              </a:ext>
            </a:extLst>
          </p:cNvPr>
          <p:cNvSpPr txBox="1"/>
          <p:nvPr/>
        </p:nvSpPr>
        <p:spPr>
          <a:xfrm>
            <a:off x="115503" y="105878"/>
            <a:ext cx="11839074" cy="6694140"/>
          </a:xfrm>
          <a:prstGeom prst="rect">
            <a:avLst/>
          </a:prstGeom>
          <a:noFill/>
        </p:spPr>
        <p:txBody>
          <a:bodyPr wrap="square" rtlCol="0">
            <a:spAutoFit/>
          </a:bodyPr>
          <a:lstStyle/>
          <a:p>
            <a:pPr algn="just">
              <a:lnSpc>
                <a:spcPct val="150000"/>
              </a:lnSpc>
            </a:pPr>
            <a:r>
              <a:rPr lang="en-US" sz="2000" b="1" i="0" dirty="0">
                <a:effectLst/>
              </a:rPr>
              <a:t>Advantages of Naïve Bayes Classifier:</a:t>
            </a:r>
          </a:p>
          <a:p>
            <a:pPr algn="just">
              <a:lnSpc>
                <a:spcPct val="150000"/>
              </a:lnSpc>
              <a:buFont typeface="Arial" panose="020B0604020202020204" pitchFamily="34" charset="0"/>
              <a:buChar char="•"/>
            </a:pPr>
            <a:r>
              <a:rPr lang="en-US" b="0" i="0" dirty="0">
                <a:solidFill>
                  <a:srgbClr val="000000"/>
                </a:solidFill>
                <a:effectLst/>
              </a:rPr>
              <a:t>Naïve Bayes is one of the fast and easy ML algorithms to predict a class of datasets.</a:t>
            </a:r>
          </a:p>
          <a:p>
            <a:pPr algn="just">
              <a:lnSpc>
                <a:spcPct val="150000"/>
              </a:lnSpc>
              <a:buFont typeface="Arial" panose="020B0604020202020204" pitchFamily="34" charset="0"/>
              <a:buChar char="•"/>
            </a:pPr>
            <a:r>
              <a:rPr lang="en-US" b="0" i="0" dirty="0">
                <a:solidFill>
                  <a:srgbClr val="000000"/>
                </a:solidFill>
                <a:effectLst/>
              </a:rPr>
              <a:t>It can be used for Binary as well as Multi-class Classifications.</a:t>
            </a:r>
          </a:p>
          <a:p>
            <a:pPr algn="just">
              <a:lnSpc>
                <a:spcPct val="150000"/>
              </a:lnSpc>
              <a:buFont typeface="Arial" panose="020B0604020202020204" pitchFamily="34" charset="0"/>
              <a:buChar char="•"/>
            </a:pPr>
            <a:r>
              <a:rPr lang="en-US" b="0" i="0" dirty="0">
                <a:solidFill>
                  <a:srgbClr val="000000"/>
                </a:solidFill>
                <a:effectLst/>
              </a:rPr>
              <a:t>It performs well in Multi-class predictions as compared to the other Algorithms.</a:t>
            </a:r>
          </a:p>
          <a:p>
            <a:pPr algn="just">
              <a:lnSpc>
                <a:spcPct val="150000"/>
              </a:lnSpc>
              <a:buFont typeface="Arial" panose="020B0604020202020204" pitchFamily="34" charset="0"/>
              <a:buChar char="•"/>
            </a:pPr>
            <a:r>
              <a:rPr lang="en-US" b="0" i="0" dirty="0">
                <a:solidFill>
                  <a:srgbClr val="000000"/>
                </a:solidFill>
                <a:effectLst/>
              </a:rPr>
              <a:t>It is the most popular choice for </a:t>
            </a:r>
            <a:r>
              <a:rPr lang="en-US" b="1" i="0" dirty="0">
                <a:solidFill>
                  <a:srgbClr val="000000"/>
                </a:solidFill>
                <a:effectLst/>
              </a:rPr>
              <a:t>text classification problems</a:t>
            </a:r>
            <a:r>
              <a:rPr lang="en-US" b="0" i="0" dirty="0">
                <a:solidFill>
                  <a:srgbClr val="000000"/>
                </a:solidFill>
                <a:effectLst/>
              </a:rPr>
              <a:t>.</a:t>
            </a:r>
          </a:p>
          <a:p>
            <a:pPr algn="just">
              <a:lnSpc>
                <a:spcPct val="150000"/>
              </a:lnSpc>
            </a:pPr>
            <a:endParaRPr lang="en-US" dirty="0">
              <a:solidFill>
                <a:srgbClr val="000000"/>
              </a:solidFill>
            </a:endParaRPr>
          </a:p>
          <a:p>
            <a:pPr algn="just">
              <a:lnSpc>
                <a:spcPct val="150000"/>
              </a:lnSpc>
            </a:pPr>
            <a:r>
              <a:rPr lang="en-US" sz="2000" b="1" i="0" dirty="0">
                <a:effectLst/>
              </a:rPr>
              <a:t>Disadvantages of Naïve Bayes Classifier</a:t>
            </a:r>
            <a:r>
              <a:rPr lang="en-US" sz="2000" b="0" i="0" dirty="0">
                <a:effectLst/>
              </a:rPr>
              <a:t>:</a:t>
            </a:r>
          </a:p>
          <a:p>
            <a:pPr algn="just">
              <a:lnSpc>
                <a:spcPct val="150000"/>
              </a:lnSpc>
              <a:buFont typeface="Arial" panose="020B0604020202020204" pitchFamily="34" charset="0"/>
              <a:buChar char="•"/>
            </a:pPr>
            <a:r>
              <a:rPr lang="en-US" b="0" i="0" dirty="0">
                <a:solidFill>
                  <a:srgbClr val="000000"/>
                </a:solidFill>
                <a:effectLst/>
              </a:rPr>
              <a:t>Naive Bayes assumes that all features are independent or unrelated, so it cannot learn the relationship between features.</a:t>
            </a:r>
          </a:p>
          <a:p>
            <a:pPr algn="just">
              <a:lnSpc>
                <a:spcPct val="150000"/>
              </a:lnSpc>
              <a:buFont typeface="Arial" panose="020B0604020202020204" pitchFamily="34" charset="0"/>
              <a:buChar char="•"/>
            </a:pPr>
            <a:endParaRPr lang="en-US" dirty="0">
              <a:solidFill>
                <a:srgbClr val="000000"/>
              </a:solidFill>
            </a:endParaRPr>
          </a:p>
          <a:p>
            <a:pPr algn="just">
              <a:lnSpc>
                <a:spcPct val="150000"/>
              </a:lnSpc>
            </a:pPr>
            <a:endParaRPr lang="en-US" b="0" i="0" dirty="0">
              <a:solidFill>
                <a:srgbClr val="000000"/>
              </a:solidFill>
              <a:effectLst/>
            </a:endParaRPr>
          </a:p>
          <a:p>
            <a:pPr algn="just">
              <a:lnSpc>
                <a:spcPct val="150000"/>
              </a:lnSpc>
            </a:pPr>
            <a:r>
              <a:rPr lang="en-US" sz="2000" b="1" i="0" dirty="0">
                <a:effectLst/>
              </a:rPr>
              <a:t>Applications of Naïve Bayes Classifier:</a:t>
            </a:r>
          </a:p>
          <a:p>
            <a:pPr algn="just">
              <a:lnSpc>
                <a:spcPct val="150000"/>
              </a:lnSpc>
              <a:buFont typeface="Arial" panose="020B0604020202020204" pitchFamily="34" charset="0"/>
              <a:buChar char="•"/>
            </a:pPr>
            <a:r>
              <a:rPr lang="en-US" b="0" i="0" dirty="0">
                <a:solidFill>
                  <a:srgbClr val="000000"/>
                </a:solidFill>
                <a:effectLst/>
              </a:rPr>
              <a:t>It is used for </a:t>
            </a:r>
            <a:r>
              <a:rPr lang="en-US" b="1" i="0" dirty="0">
                <a:solidFill>
                  <a:srgbClr val="000000"/>
                </a:solidFill>
                <a:effectLst/>
              </a:rPr>
              <a:t>Credit Scoring</a:t>
            </a:r>
            <a:r>
              <a:rPr lang="en-US" b="0" i="0" dirty="0">
                <a:solidFill>
                  <a:srgbClr val="000000"/>
                </a:solidFill>
                <a:effectLst/>
              </a:rPr>
              <a:t>.</a:t>
            </a:r>
          </a:p>
          <a:p>
            <a:pPr algn="just">
              <a:lnSpc>
                <a:spcPct val="150000"/>
              </a:lnSpc>
              <a:buFont typeface="Arial" panose="020B0604020202020204" pitchFamily="34" charset="0"/>
              <a:buChar char="•"/>
            </a:pPr>
            <a:r>
              <a:rPr lang="en-US" b="0" i="0" dirty="0">
                <a:solidFill>
                  <a:srgbClr val="000000"/>
                </a:solidFill>
                <a:effectLst/>
              </a:rPr>
              <a:t>It is used in </a:t>
            </a:r>
            <a:r>
              <a:rPr lang="en-US" b="1" i="0" dirty="0">
                <a:solidFill>
                  <a:srgbClr val="000000"/>
                </a:solidFill>
                <a:effectLst/>
              </a:rPr>
              <a:t>medical data classification</a:t>
            </a:r>
            <a:r>
              <a:rPr lang="en-US" b="0" i="0" dirty="0">
                <a:solidFill>
                  <a:srgbClr val="000000"/>
                </a:solidFill>
                <a:effectLst/>
              </a:rPr>
              <a:t>.</a:t>
            </a:r>
          </a:p>
          <a:p>
            <a:pPr algn="just">
              <a:lnSpc>
                <a:spcPct val="150000"/>
              </a:lnSpc>
              <a:buFont typeface="Arial" panose="020B0604020202020204" pitchFamily="34" charset="0"/>
              <a:buChar char="•"/>
            </a:pPr>
            <a:r>
              <a:rPr lang="en-US" b="0" i="0" dirty="0">
                <a:solidFill>
                  <a:srgbClr val="000000"/>
                </a:solidFill>
                <a:effectLst/>
              </a:rPr>
              <a:t>It can be used in </a:t>
            </a:r>
            <a:r>
              <a:rPr lang="en-US" b="1" i="0" dirty="0">
                <a:solidFill>
                  <a:srgbClr val="000000"/>
                </a:solidFill>
                <a:effectLst/>
              </a:rPr>
              <a:t>real-time predictions</a:t>
            </a:r>
            <a:r>
              <a:rPr lang="en-US" b="0" i="0" dirty="0">
                <a:solidFill>
                  <a:srgbClr val="000000"/>
                </a:solidFill>
                <a:effectLst/>
              </a:rPr>
              <a:t> because Naïve Bayes Classifier is an eager learner.</a:t>
            </a:r>
          </a:p>
          <a:p>
            <a:pPr algn="just">
              <a:lnSpc>
                <a:spcPct val="150000"/>
              </a:lnSpc>
              <a:buFont typeface="Arial" panose="020B0604020202020204" pitchFamily="34" charset="0"/>
              <a:buChar char="•"/>
            </a:pPr>
            <a:r>
              <a:rPr lang="en-US" b="0" i="0" dirty="0">
                <a:solidFill>
                  <a:srgbClr val="000000"/>
                </a:solidFill>
                <a:effectLst/>
              </a:rPr>
              <a:t>It is used in Text classification such as </a:t>
            </a:r>
            <a:r>
              <a:rPr lang="en-US" b="1" i="0" dirty="0">
                <a:solidFill>
                  <a:srgbClr val="000000"/>
                </a:solidFill>
                <a:effectLst/>
              </a:rPr>
              <a:t>Spam filtering</a:t>
            </a:r>
            <a:r>
              <a:rPr lang="en-US" b="0" i="0" dirty="0">
                <a:solidFill>
                  <a:srgbClr val="000000"/>
                </a:solidFill>
                <a:effectLst/>
              </a:rPr>
              <a:t> and </a:t>
            </a:r>
            <a:r>
              <a:rPr lang="en-US" b="1" i="0" dirty="0">
                <a:solidFill>
                  <a:srgbClr val="000000"/>
                </a:solidFill>
                <a:effectLst/>
              </a:rPr>
              <a:t>Sentiment analysis</a:t>
            </a:r>
            <a:r>
              <a:rPr lang="en-US" b="0" i="0" dirty="0">
                <a:solidFill>
                  <a:srgbClr val="000000"/>
                </a:solidFill>
                <a:effectLst/>
              </a:rPr>
              <a:t>.</a:t>
            </a:r>
          </a:p>
          <a:p>
            <a:endParaRPr lang="en-IN" dirty="0"/>
          </a:p>
        </p:txBody>
      </p:sp>
    </p:spTree>
    <p:extLst>
      <p:ext uri="{BB962C8B-B14F-4D97-AF65-F5344CB8AC3E}">
        <p14:creationId xmlns:p14="http://schemas.microsoft.com/office/powerpoint/2010/main" val="85724244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C444E0D-648B-1E0E-B84E-657F679129AF}"/>
              </a:ext>
            </a:extLst>
          </p:cNvPr>
          <p:cNvGraphicFramePr/>
          <p:nvPr>
            <p:extLst>
              <p:ext uri="{D42A27DB-BD31-4B8C-83A1-F6EECF244321}">
                <p14:modId xmlns:p14="http://schemas.microsoft.com/office/powerpoint/2010/main" val="3609146607"/>
              </p:ext>
            </p:extLst>
          </p:nvPr>
        </p:nvGraphicFramePr>
        <p:xfrm>
          <a:off x="154003" y="115503"/>
          <a:ext cx="11935327" cy="6525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7880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B3187-42D9-C95D-182C-A21A60526ED1}"/>
              </a:ext>
            </a:extLst>
          </p:cNvPr>
          <p:cNvSpPr txBox="1"/>
          <p:nvPr/>
        </p:nvSpPr>
        <p:spPr>
          <a:xfrm>
            <a:off x="96253" y="105878"/>
            <a:ext cx="11935326" cy="6232475"/>
          </a:xfrm>
          <a:prstGeom prst="rect">
            <a:avLst/>
          </a:prstGeom>
          <a:noFill/>
          <a:ln>
            <a:solidFill>
              <a:srgbClr val="FF0000"/>
            </a:solidFill>
          </a:ln>
        </p:spPr>
        <p:txBody>
          <a:bodyPr wrap="square" rtlCol="0">
            <a:spAutoFit/>
          </a:bodyPr>
          <a:lstStyle/>
          <a:p>
            <a:pPr algn="just"/>
            <a:r>
              <a:rPr lang="en-US" sz="2400" b="1" i="0" dirty="0">
                <a:effectLst/>
              </a:rPr>
              <a:t>Python Implementation of the Naïve Bayes algorithm:</a:t>
            </a:r>
          </a:p>
          <a:p>
            <a:pPr algn="just"/>
            <a:endParaRPr lang="en-US" sz="2400" b="1" dirty="0"/>
          </a:p>
          <a:p>
            <a:pPr algn="just">
              <a:lnSpc>
                <a:spcPct val="150000"/>
              </a:lnSpc>
            </a:pPr>
            <a:r>
              <a:rPr lang="en-US" b="0" i="0" dirty="0">
                <a:solidFill>
                  <a:srgbClr val="333333"/>
                </a:solidFill>
                <a:effectLst/>
              </a:rPr>
              <a:t>Now we will implement a Naive Bayes Algorithm using Python. So for this, we will use the "</a:t>
            </a:r>
            <a:r>
              <a:rPr lang="en-US" b="1" i="0" dirty="0" err="1">
                <a:solidFill>
                  <a:srgbClr val="333333"/>
                </a:solidFill>
                <a:effectLst/>
              </a:rPr>
              <a:t>user_data</a:t>
            </a:r>
            <a:r>
              <a:rPr lang="en-US" b="0" i="0" dirty="0">
                <a:solidFill>
                  <a:srgbClr val="333333"/>
                </a:solidFill>
                <a:effectLst/>
              </a:rPr>
              <a:t>" </a:t>
            </a:r>
            <a:r>
              <a:rPr lang="en-US" b="1" i="0" dirty="0">
                <a:solidFill>
                  <a:srgbClr val="333333"/>
                </a:solidFill>
                <a:effectLst/>
              </a:rPr>
              <a:t>dataset</a:t>
            </a:r>
            <a:r>
              <a:rPr lang="en-US" b="0" i="0" dirty="0">
                <a:solidFill>
                  <a:srgbClr val="333333"/>
                </a:solidFill>
                <a:effectLst/>
              </a:rPr>
              <a:t>, which we have used in our other classification model. Therefore we can easily compare the Naive Bayes model with the other models.</a:t>
            </a:r>
          </a:p>
          <a:p>
            <a:pPr algn="just">
              <a:lnSpc>
                <a:spcPct val="150000"/>
              </a:lnSpc>
            </a:pPr>
            <a:endParaRPr lang="en-US" dirty="0">
              <a:solidFill>
                <a:srgbClr val="333333"/>
              </a:solidFill>
            </a:endParaRPr>
          </a:p>
          <a:p>
            <a:pPr algn="just">
              <a:lnSpc>
                <a:spcPct val="150000"/>
              </a:lnSpc>
            </a:pPr>
            <a:endParaRPr lang="en-US" b="0" i="0" dirty="0">
              <a:solidFill>
                <a:srgbClr val="333333"/>
              </a:solidFill>
              <a:effectLst/>
            </a:endParaRPr>
          </a:p>
          <a:p>
            <a:pPr algn="just">
              <a:lnSpc>
                <a:spcPct val="150000"/>
              </a:lnSpc>
            </a:pPr>
            <a:endParaRPr lang="en-US" dirty="0">
              <a:solidFill>
                <a:srgbClr val="333333"/>
              </a:solidFill>
            </a:endParaRPr>
          </a:p>
          <a:p>
            <a:pPr algn="just">
              <a:lnSpc>
                <a:spcPct val="150000"/>
              </a:lnSpc>
            </a:pPr>
            <a:endParaRPr lang="en-US" b="0" i="0" dirty="0">
              <a:solidFill>
                <a:srgbClr val="333333"/>
              </a:solidFill>
              <a:effectLst/>
            </a:endParaRPr>
          </a:p>
          <a:p>
            <a:pPr algn="just">
              <a:lnSpc>
                <a:spcPct val="150000"/>
              </a:lnSpc>
            </a:pPr>
            <a:r>
              <a:rPr lang="en-US" sz="2400" b="1" i="0" dirty="0">
                <a:effectLst/>
              </a:rPr>
              <a:t>Steps to implement:</a:t>
            </a:r>
          </a:p>
          <a:p>
            <a:pPr algn="just">
              <a:lnSpc>
                <a:spcPct val="150000"/>
              </a:lnSpc>
              <a:buFont typeface="Arial" panose="020B0604020202020204" pitchFamily="34" charset="0"/>
              <a:buChar char="•"/>
            </a:pPr>
            <a:r>
              <a:rPr lang="en-US" b="0" i="0" dirty="0">
                <a:solidFill>
                  <a:srgbClr val="000000"/>
                </a:solidFill>
                <a:effectLst/>
              </a:rPr>
              <a:t>Data Pre-processing step</a:t>
            </a:r>
          </a:p>
          <a:p>
            <a:pPr algn="just">
              <a:lnSpc>
                <a:spcPct val="150000"/>
              </a:lnSpc>
              <a:buFont typeface="Arial" panose="020B0604020202020204" pitchFamily="34" charset="0"/>
              <a:buChar char="•"/>
            </a:pPr>
            <a:r>
              <a:rPr lang="en-US" b="0" i="0" dirty="0">
                <a:solidFill>
                  <a:srgbClr val="000000"/>
                </a:solidFill>
                <a:effectLst/>
              </a:rPr>
              <a:t>Fitting Naive Bayes to the Training set</a:t>
            </a:r>
          </a:p>
          <a:p>
            <a:pPr algn="just">
              <a:lnSpc>
                <a:spcPct val="150000"/>
              </a:lnSpc>
              <a:buFont typeface="Arial" panose="020B0604020202020204" pitchFamily="34" charset="0"/>
              <a:buChar char="•"/>
            </a:pPr>
            <a:r>
              <a:rPr lang="en-US" b="0" i="0" dirty="0">
                <a:solidFill>
                  <a:srgbClr val="000000"/>
                </a:solidFill>
                <a:effectLst/>
              </a:rPr>
              <a:t>Predicting the test result</a:t>
            </a:r>
          </a:p>
          <a:p>
            <a:pPr algn="just">
              <a:lnSpc>
                <a:spcPct val="150000"/>
              </a:lnSpc>
              <a:buFont typeface="Arial" panose="020B0604020202020204" pitchFamily="34" charset="0"/>
              <a:buChar char="•"/>
            </a:pPr>
            <a:r>
              <a:rPr lang="en-US" b="0" i="0" dirty="0">
                <a:solidFill>
                  <a:srgbClr val="000000"/>
                </a:solidFill>
                <a:effectLst/>
              </a:rPr>
              <a:t>Test accuracy of the result(Creation of Confusion matrix)</a:t>
            </a:r>
          </a:p>
          <a:p>
            <a:pPr algn="just">
              <a:lnSpc>
                <a:spcPct val="150000"/>
              </a:lnSpc>
              <a:buFont typeface="Arial" panose="020B0604020202020204" pitchFamily="34" charset="0"/>
              <a:buChar char="•"/>
            </a:pPr>
            <a:r>
              <a:rPr lang="en-US" b="0" i="0" dirty="0">
                <a:solidFill>
                  <a:srgbClr val="000000"/>
                </a:solidFill>
                <a:effectLst/>
              </a:rPr>
              <a:t>Visualizing the test set result.</a:t>
            </a:r>
          </a:p>
          <a:p>
            <a:endParaRPr lang="en-IN" dirty="0"/>
          </a:p>
        </p:txBody>
      </p:sp>
    </p:spTree>
    <p:extLst>
      <p:ext uri="{BB962C8B-B14F-4D97-AF65-F5344CB8AC3E}">
        <p14:creationId xmlns:p14="http://schemas.microsoft.com/office/powerpoint/2010/main" val="41666163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AFE9D-1B71-E563-FC70-EF7C1A5D68BB}"/>
              </a:ext>
            </a:extLst>
          </p:cNvPr>
          <p:cNvSpPr txBox="1"/>
          <p:nvPr/>
        </p:nvSpPr>
        <p:spPr>
          <a:xfrm>
            <a:off x="105878" y="96253"/>
            <a:ext cx="11858324" cy="6971139"/>
          </a:xfrm>
          <a:prstGeom prst="rect">
            <a:avLst/>
          </a:prstGeom>
          <a:noFill/>
        </p:spPr>
        <p:txBody>
          <a:bodyPr wrap="square" rtlCol="0">
            <a:spAutoFit/>
          </a:bodyPr>
          <a:lstStyle/>
          <a:p>
            <a:pPr algn="just"/>
            <a:r>
              <a:rPr lang="en-US" sz="2400" b="1" dirty="0"/>
              <a:t>DATA PREPROCESSING STEPS:</a:t>
            </a:r>
            <a:endParaRPr lang="en-US" sz="2400" b="1" i="0" dirty="0">
              <a:effectLst/>
            </a:endParaRPr>
          </a:p>
          <a:p>
            <a:pPr algn="just"/>
            <a:endParaRPr lang="en-US" b="0" i="0" dirty="0">
              <a:solidFill>
                <a:srgbClr val="610B4B"/>
              </a:solidFill>
              <a:effectLst/>
            </a:endParaRPr>
          </a:p>
          <a:p>
            <a:pPr algn="just"/>
            <a:r>
              <a:rPr lang="en-US" b="0" i="0" dirty="0">
                <a:solidFill>
                  <a:srgbClr val="333333"/>
                </a:solidFill>
                <a:effectLst/>
              </a:rPr>
              <a:t>In this step, we will pre-process/prepare the data so that we can use it efficiently in our code. </a:t>
            </a:r>
          </a:p>
          <a:p>
            <a:pPr algn="just"/>
            <a:r>
              <a:rPr lang="en-US" b="0" i="0" dirty="0">
                <a:solidFill>
                  <a:srgbClr val="333333"/>
                </a:solidFill>
                <a:effectLst/>
              </a:rPr>
              <a:t>It is similar as we did in </a:t>
            </a:r>
            <a:r>
              <a:rPr lang="en-US" b="1" i="0" u="sng" strike="noStrike" dirty="0">
                <a:effectLst/>
                <a:hlinkClick r:id="rId2">
                  <a:extLst>
                    <a:ext uri="{A12FA001-AC4F-418D-AE19-62706E023703}">
                      <ahyp:hlinkClr xmlns:ahyp="http://schemas.microsoft.com/office/drawing/2018/hyperlinkcolor" val="tx"/>
                    </a:ext>
                  </a:extLst>
                </a:hlinkClick>
              </a:rPr>
              <a:t>data-pre-processing</a:t>
            </a:r>
            <a:r>
              <a:rPr lang="en-US" b="1" i="0" u="sng" dirty="0">
                <a:effectLst/>
              </a:rPr>
              <a:t>. </a:t>
            </a:r>
          </a:p>
          <a:p>
            <a:pPr algn="just"/>
            <a:endParaRPr lang="en-US" b="0" i="0" dirty="0">
              <a:solidFill>
                <a:srgbClr val="333333"/>
              </a:solidFill>
              <a:effectLst/>
            </a:endParaRPr>
          </a:p>
          <a:p>
            <a:pPr lvl="1" algn="just"/>
            <a:r>
              <a:rPr lang="en-US" i="0" dirty="0">
                <a:solidFill>
                  <a:schemeClr val="accent6"/>
                </a:solidFill>
                <a:effectLst/>
              </a:rPr>
              <a:t># Importing the libraries  </a:t>
            </a:r>
          </a:p>
          <a:p>
            <a:pPr lvl="1" algn="just"/>
            <a:r>
              <a:rPr lang="en-US" b="1" i="0" dirty="0">
                <a:solidFill>
                  <a:srgbClr val="006699"/>
                </a:solidFill>
                <a:effectLst/>
              </a:rPr>
              <a:t>import</a:t>
            </a:r>
            <a:r>
              <a:rPr lang="en-US" i="0" dirty="0">
                <a:solidFill>
                  <a:srgbClr val="000000"/>
                </a:solidFill>
                <a:effectLst/>
              </a:rPr>
              <a:t> </a:t>
            </a:r>
            <a:r>
              <a:rPr lang="en-US" i="0" dirty="0" err="1">
                <a:solidFill>
                  <a:srgbClr val="000000"/>
                </a:solidFill>
                <a:effectLst/>
              </a:rPr>
              <a:t>numpy</a:t>
            </a:r>
            <a:r>
              <a:rPr lang="en-US" i="0" dirty="0">
                <a:solidFill>
                  <a:srgbClr val="000000"/>
                </a:solidFill>
                <a:effectLst/>
              </a:rPr>
              <a:t> as nm  </a:t>
            </a:r>
          </a:p>
          <a:p>
            <a:pPr lvl="1" algn="just"/>
            <a:r>
              <a:rPr lang="en-US" b="1" i="0" dirty="0">
                <a:solidFill>
                  <a:srgbClr val="006699"/>
                </a:solidFill>
                <a:effectLst/>
              </a:rPr>
              <a:t>import</a:t>
            </a:r>
            <a:r>
              <a:rPr lang="en-US" i="0" dirty="0">
                <a:solidFill>
                  <a:srgbClr val="000000"/>
                </a:solidFill>
                <a:effectLst/>
              </a:rPr>
              <a:t> </a:t>
            </a:r>
            <a:r>
              <a:rPr lang="en-US" i="0" dirty="0" err="1">
                <a:solidFill>
                  <a:srgbClr val="000000"/>
                </a:solidFill>
                <a:effectLst/>
              </a:rPr>
              <a:t>matplotlib.pyplot</a:t>
            </a:r>
            <a:r>
              <a:rPr lang="en-US" i="0" dirty="0">
                <a:solidFill>
                  <a:srgbClr val="000000"/>
                </a:solidFill>
                <a:effectLst/>
              </a:rPr>
              <a:t> as </a:t>
            </a:r>
            <a:r>
              <a:rPr lang="en-US" i="0" dirty="0" err="1">
                <a:solidFill>
                  <a:srgbClr val="000000"/>
                </a:solidFill>
                <a:effectLst/>
              </a:rPr>
              <a:t>mtp</a:t>
            </a:r>
            <a:r>
              <a:rPr lang="en-US" i="0" dirty="0">
                <a:solidFill>
                  <a:srgbClr val="000000"/>
                </a:solidFill>
                <a:effectLst/>
              </a:rPr>
              <a:t>  </a:t>
            </a:r>
          </a:p>
          <a:p>
            <a:pPr lvl="1" algn="just"/>
            <a:r>
              <a:rPr lang="en-US" b="1" i="0" dirty="0">
                <a:solidFill>
                  <a:srgbClr val="006699"/>
                </a:solidFill>
                <a:effectLst/>
              </a:rPr>
              <a:t>import</a:t>
            </a:r>
            <a:r>
              <a:rPr lang="en-US" i="0" dirty="0">
                <a:solidFill>
                  <a:srgbClr val="000000"/>
                </a:solidFill>
                <a:effectLst/>
              </a:rPr>
              <a:t> pandas as pd  </a:t>
            </a:r>
          </a:p>
          <a:p>
            <a:pPr lvl="1" algn="just"/>
            <a:r>
              <a:rPr lang="en-US" i="0" dirty="0">
                <a:solidFill>
                  <a:srgbClr val="000000"/>
                </a:solidFill>
                <a:effectLst/>
              </a:rPr>
              <a:t>  </a:t>
            </a:r>
          </a:p>
          <a:p>
            <a:pPr lvl="1" algn="just"/>
            <a:endParaRPr lang="en-US" i="0" dirty="0">
              <a:solidFill>
                <a:srgbClr val="000000"/>
              </a:solidFill>
              <a:effectLst/>
            </a:endParaRPr>
          </a:p>
          <a:p>
            <a:pPr lvl="1" algn="just">
              <a:lnSpc>
                <a:spcPct val="150000"/>
              </a:lnSpc>
            </a:pPr>
            <a:r>
              <a:rPr lang="en-US" i="0" dirty="0">
                <a:solidFill>
                  <a:srgbClr val="008200"/>
                </a:solidFill>
                <a:effectLst/>
              </a:rPr>
              <a:t># Importing the dataset</a:t>
            </a:r>
            <a:r>
              <a:rPr lang="en-US" i="0" dirty="0">
                <a:solidFill>
                  <a:srgbClr val="000000"/>
                </a:solidFill>
                <a:effectLst/>
              </a:rPr>
              <a:t>  </a:t>
            </a:r>
          </a:p>
          <a:p>
            <a:pPr lvl="1" algn="just">
              <a:lnSpc>
                <a:spcPct val="150000"/>
              </a:lnSpc>
            </a:pPr>
            <a:r>
              <a:rPr lang="en-US" i="0" dirty="0">
                <a:solidFill>
                  <a:srgbClr val="000000"/>
                </a:solidFill>
                <a:effectLst/>
              </a:rPr>
              <a:t>dataset = </a:t>
            </a:r>
            <a:r>
              <a:rPr lang="en-US" i="0" dirty="0" err="1">
                <a:solidFill>
                  <a:srgbClr val="000000"/>
                </a:solidFill>
                <a:effectLst/>
              </a:rPr>
              <a:t>pd.read_csv</a:t>
            </a:r>
            <a:r>
              <a:rPr lang="en-US" i="0" dirty="0">
                <a:solidFill>
                  <a:srgbClr val="000000"/>
                </a:solidFill>
                <a:effectLst/>
              </a:rPr>
              <a:t>(</a:t>
            </a:r>
            <a:r>
              <a:rPr lang="en-US" i="0" dirty="0">
                <a:solidFill>
                  <a:srgbClr val="0000FF"/>
                </a:solidFill>
                <a:effectLst/>
              </a:rPr>
              <a:t>'user_data.csv'</a:t>
            </a:r>
            <a:r>
              <a:rPr lang="en-US" i="0" dirty="0">
                <a:solidFill>
                  <a:srgbClr val="000000"/>
                </a:solidFill>
                <a:effectLst/>
              </a:rPr>
              <a:t>)  </a:t>
            </a:r>
          </a:p>
          <a:p>
            <a:pPr lvl="1" algn="just">
              <a:lnSpc>
                <a:spcPct val="150000"/>
              </a:lnSpc>
            </a:pPr>
            <a:r>
              <a:rPr lang="en-US" i="0" dirty="0">
                <a:solidFill>
                  <a:srgbClr val="000000"/>
                </a:solidFill>
                <a:effectLst/>
              </a:rPr>
              <a:t>x = </a:t>
            </a:r>
            <a:r>
              <a:rPr lang="en-US" i="0" dirty="0" err="1">
                <a:solidFill>
                  <a:srgbClr val="000000"/>
                </a:solidFill>
                <a:effectLst/>
              </a:rPr>
              <a:t>dataset.iloc</a:t>
            </a:r>
            <a:r>
              <a:rPr lang="en-US" i="0" dirty="0">
                <a:solidFill>
                  <a:srgbClr val="000000"/>
                </a:solidFill>
                <a:effectLst/>
              </a:rPr>
              <a:t>[:, [2, 3]].values  </a:t>
            </a:r>
          </a:p>
          <a:p>
            <a:pPr lvl="1" algn="just">
              <a:lnSpc>
                <a:spcPct val="150000"/>
              </a:lnSpc>
            </a:pPr>
            <a:r>
              <a:rPr lang="en-US" i="0" dirty="0">
                <a:solidFill>
                  <a:srgbClr val="000000"/>
                </a:solidFill>
                <a:effectLst/>
              </a:rPr>
              <a:t>y = </a:t>
            </a:r>
            <a:r>
              <a:rPr lang="en-US" i="0" dirty="0" err="1">
                <a:solidFill>
                  <a:srgbClr val="000000"/>
                </a:solidFill>
                <a:effectLst/>
              </a:rPr>
              <a:t>dataset.iloc</a:t>
            </a:r>
            <a:r>
              <a:rPr lang="en-US" i="0" dirty="0">
                <a:solidFill>
                  <a:srgbClr val="000000"/>
                </a:solidFill>
                <a:effectLst/>
              </a:rPr>
              <a:t>[:, 4].values  </a:t>
            </a:r>
          </a:p>
          <a:p>
            <a:pPr lvl="1" algn="just"/>
            <a:endParaRPr lang="en-US" dirty="0">
              <a:solidFill>
                <a:srgbClr val="000000"/>
              </a:solidFill>
            </a:endParaRPr>
          </a:p>
          <a:p>
            <a:pPr lvl="1" algn="just">
              <a:lnSpc>
                <a:spcPct val="150000"/>
              </a:lnSpc>
            </a:pPr>
            <a:r>
              <a:rPr lang="en-US" i="0" dirty="0">
                <a:solidFill>
                  <a:srgbClr val="008200"/>
                </a:solidFill>
                <a:effectLst/>
              </a:rPr>
              <a:t># Splitting the dataset into the Training set and Test set</a:t>
            </a:r>
            <a:r>
              <a:rPr lang="en-US" i="0" dirty="0">
                <a:solidFill>
                  <a:srgbClr val="000000"/>
                </a:solidFill>
                <a:effectLst/>
              </a:rPr>
              <a:t>  </a:t>
            </a:r>
          </a:p>
          <a:p>
            <a:pPr lvl="1" algn="just">
              <a:lnSpc>
                <a:spcPct val="150000"/>
              </a:lnSpc>
            </a:pPr>
            <a:r>
              <a:rPr lang="en-US" b="1" i="0" dirty="0">
                <a:solidFill>
                  <a:srgbClr val="006699"/>
                </a:solidFill>
                <a:effectLst/>
              </a:rPr>
              <a:t>from</a:t>
            </a:r>
            <a:r>
              <a:rPr lang="en-US" i="0" dirty="0">
                <a:solidFill>
                  <a:srgbClr val="000000"/>
                </a:solidFill>
                <a:effectLst/>
              </a:rPr>
              <a:t> </a:t>
            </a:r>
            <a:r>
              <a:rPr lang="en-US" i="0" dirty="0" err="1">
                <a:solidFill>
                  <a:srgbClr val="000000"/>
                </a:solidFill>
                <a:effectLst/>
              </a:rPr>
              <a:t>sklearn.model_selection</a:t>
            </a:r>
            <a:r>
              <a:rPr lang="en-US" i="0" dirty="0">
                <a:solidFill>
                  <a:srgbClr val="000000"/>
                </a:solidFill>
                <a:effectLst/>
              </a:rPr>
              <a:t> </a:t>
            </a:r>
            <a:r>
              <a:rPr lang="en-US" b="1" i="0" dirty="0">
                <a:solidFill>
                  <a:srgbClr val="006699"/>
                </a:solidFill>
                <a:effectLst/>
              </a:rPr>
              <a:t>import</a:t>
            </a:r>
            <a:r>
              <a:rPr lang="en-US" i="0" dirty="0">
                <a:solidFill>
                  <a:srgbClr val="000000"/>
                </a:solidFill>
                <a:effectLst/>
              </a:rPr>
              <a:t> </a:t>
            </a:r>
            <a:r>
              <a:rPr lang="en-US" i="0" dirty="0" err="1">
                <a:solidFill>
                  <a:srgbClr val="000000"/>
                </a:solidFill>
                <a:effectLst/>
              </a:rPr>
              <a:t>train_test_split</a:t>
            </a:r>
            <a:r>
              <a:rPr lang="en-US" i="0" dirty="0">
                <a:solidFill>
                  <a:srgbClr val="000000"/>
                </a:solidFill>
                <a:effectLst/>
              </a:rPr>
              <a:t>  </a:t>
            </a:r>
          </a:p>
          <a:p>
            <a:pPr lvl="1" algn="just">
              <a:lnSpc>
                <a:spcPct val="150000"/>
              </a:lnSpc>
            </a:pPr>
            <a:r>
              <a:rPr lang="en-US" i="0" dirty="0" err="1">
                <a:solidFill>
                  <a:srgbClr val="000000"/>
                </a:solidFill>
                <a:effectLst/>
              </a:rPr>
              <a:t>x_train</a:t>
            </a:r>
            <a:r>
              <a:rPr lang="en-US" i="0" dirty="0">
                <a:solidFill>
                  <a:srgbClr val="000000"/>
                </a:solidFill>
                <a:effectLst/>
              </a:rPr>
              <a:t>, </a:t>
            </a:r>
            <a:r>
              <a:rPr lang="en-US" i="0" dirty="0" err="1">
                <a:solidFill>
                  <a:srgbClr val="000000"/>
                </a:solidFill>
                <a:effectLst/>
              </a:rPr>
              <a:t>x_test</a:t>
            </a:r>
            <a:r>
              <a:rPr lang="en-US" i="0" dirty="0">
                <a:solidFill>
                  <a:srgbClr val="000000"/>
                </a:solidFill>
                <a:effectLst/>
              </a:rPr>
              <a:t>, </a:t>
            </a:r>
            <a:r>
              <a:rPr lang="en-US" i="0" dirty="0" err="1">
                <a:solidFill>
                  <a:srgbClr val="000000"/>
                </a:solidFill>
                <a:effectLst/>
              </a:rPr>
              <a:t>y_train</a:t>
            </a:r>
            <a:r>
              <a:rPr lang="en-US" i="0" dirty="0">
                <a:solidFill>
                  <a:srgbClr val="000000"/>
                </a:solidFill>
                <a:effectLst/>
              </a:rPr>
              <a:t>, </a:t>
            </a:r>
            <a:r>
              <a:rPr lang="en-US" i="0" dirty="0" err="1">
                <a:solidFill>
                  <a:srgbClr val="000000"/>
                </a:solidFill>
                <a:effectLst/>
              </a:rPr>
              <a:t>y_test</a:t>
            </a:r>
            <a:r>
              <a:rPr lang="en-US" i="0" dirty="0">
                <a:solidFill>
                  <a:srgbClr val="000000"/>
                </a:solidFill>
                <a:effectLst/>
              </a:rPr>
              <a:t> = </a:t>
            </a:r>
            <a:r>
              <a:rPr lang="en-US" i="0" dirty="0" err="1">
                <a:solidFill>
                  <a:srgbClr val="000000"/>
                </a:solidFill>
                <a:effectLst/>
              </a:rPr>
              <a:t>train_test_split</a:t>
            </a:r>
            <a:r>
              <a:rPr lang="en-US" i="0" dirty="0">
                <a:solidFill>
                  <a:srgbClr val="000000"/>
                </a:solidFill>
                <a:effectLst/>
              </a:rPr>
              <a:t>(x, y, </a:t>
            </a:r>
            <a:r>
              <a:rPr lang="en-US" i="0" dirty="0" err="1">
                <a:solidFill>
                  <a:srgbClr val="000000"/>
                </a:solidFill>
                <a:effectLst/>
              </a:rPr>
              <a:t>test_size</a:t>
            </a:r>
            <a:r>
              <a:rPr lang="en-US" i="0" dirty="0">
                <a:solidFill>
                  <a:srgbClr val="000000"/>
                </a:solidFill>
                <a:effectLst/>
              </a:rPr>
              <a:t> = 0.25, </a:t>
            </a:r>
            <a:r>
              <a:rPr lang="en-US" i="0" dirty="0" err="1">
                <a:solidFill>
                  <a:srgbClr val="000000"/>
                </a:solidFill>
                <a:effectLst/>
              </a:rPr>
              <a:t>random_state</a:t>
            </a:r>
            <a:r>
              <a:rPr lang="en-US" i="0" dirty="0">
                <a:solidFill>
                  <a:srgbClr val="000000"/>
                </a:solidFill>
                <a:effectLst/>
              </a:rPr>
              <a:t> = 0)  </a:t>
            </a:r>
          </a:p>
          <a:p>
            <a:pPr algn="just"/>
            <a:endParaRPr lang="en-US" b="0" i="0" dirty="0">
              <a:solidFill>
                <a:srgbClr val="000000"/>
              </a:solidFill>
              <a:effectLst/>
            </a:endParaRPr>
          </a:p>
          <a:p>
            <a:endParaRPr lang="en-IN" dirty="0"/>
          </a:p>
        </p:txBody>
      </p:sp>
    </p:spTree>
    <p:extLst>
      <p:ext uri="{BB962C8B-B14F-4D97-AF65-F5344CB8AC3E}">
        <p14:creationId xmlns:p14="http://schemas.microsoft.com/office/powerpoint/2010/main" val="4673298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35753-0283-B336-A753-0F7A7C496F78}"/>
              </a:ext>
            </a:extLst>
          </p:cNvPr>
          <p:cNvSpPr txBox="1"/>
          <p:nvPr/>
        </p:nvSpPr>
        <p:spPr>
          <a:xfrm>
            <a:off x="105878" y="67377"/>
            <a:ext cx="11887200" cy="5909310"/>
          </a:xfrm>
          <a:prstGeom prst="rect">
            <a:avLst/>
          </a:prstGeom>
          <a:noFill/>
        </p:spPr>
        <p:txBody>
          <a:bodyPr wrap="square" rtlCol="0">
            <a:spAutoFit/>
          </a:bodyPr>
          <a:lstStyle/>
          <a:p>
            <a:pPr lvl="1" algn="just">
              <a:lnSpc>
                <a:spcPct val="150000"/>
              </a:lnSpc>
            </a:pPr>
            <a:r>
              <a:rPr lang="en-US" b="0" i="0" dirty="0">
                <a:solidFill>
                  <a:srgbClr val="008200"/>
                </a:solidFill>
                <a:effectLst/>
              </a:rPr>
              <a:t># Feature Scaling</a:t>
            </a:r>
            <a:r>
              <a:rPr lang="en-US" b="0" i="0" dirty="0">
                <a:solidFill>
                  <a:srgbClr val="000000"/>
                </a:solidFill>
                <a:effectLst/>
              </a:rPr>
              <a:t>  </a:t>
            </a:r>
          </a:p>
          <a:p>
            <a:pPr lvl="1" algn="just">
              <a:lnSpc>
                <a:spcPct val="150000"/>
              </a:lnSpc>
            </a:pPr>
            <a:r>
              <a:rPr lang="en-US" b="1" i="0" dirty="0">
                <a:solidFill>
                  <a:srgbClr val="006699"/>
                </a:solidFill>
                <a:effectLst/>
              </a:rPr>
              <a:t>from</a:t>
            </a:r>
            <a:r>
              <a:rPr lang="en-US" b="1" i="0" dirty="0">
                <a:solidFill>
                  <a:srgbClr val="000000"/>
                </a:solidFill>
                <a:effectLst/>
              </a:rPr>
              <a:t> </a:t>
            </a:r>
            <a:r>
              <a:rPr lang="en-US" b="1" i="0" dirty="0" err="1">
                <a:solidFill>
                  <a:srgbClr val="000000"/>
                </a:solidFill>
                <a:effectLst/>
              </a:rPr>
              <a:t>sklearn.preprocessing</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StandardScaler</a:t>
            </a:r>
            <a:r>
              <a:rPr lang="en-US" b="1" i="0" dirty="0">
                <a:solidFill>
                  <a:srgbClr val="000000"/>
                </a:solidFill>
                <a:effectLst/>
              </a:rPr>
              <a:t>  </a:t>
            </a:r>
          </a:p>
          <a:p>
            <a:pPr lvl="1" algn="just">
              <a:lnSpc>
                <a:spcPct val="150000"/>
              </a:lnSpc>
            </a:pPr>
            <a:r>
              <a:rPr lang="en-US" b="1" i="0" dirty="0" err="1">
                <a:solidFill>
                  <a:srgbClr val="000000"/>
                </a:solidFill>
                <a:effectLst/>
              </a:rPr>
              <a:t>sc</a:t>
            </a:r>
            <a:r>
              <a:rPr lang="en-US" b="1" i="0" dirty="0">
                <a:solidFill>
                  <a:srgbClr val="000000"/>
                </a:solidFill>
                <a:effectLst/>
              </a:rPr>
              <a:t> = </a:t>
            </a:r>
            <a:r>
              <a:rPr lang="en-US" b="1" i="0" dirty="0" err="1">
                <a:solidFill>
                  <a:srgbClr val="000000"/>
                </a:solidFill>
                <a:effectLst/>
              </a:rPr>
              <a:t>StandardScaler</a:t>
            </a:r>
            <a:r>
              <a:rPr lang="en-US" b="1" i="0" dirty="0">
                <a:solidFill>
                  <a:srgbClr val="000000"/>
                </a:solidFill>
                <a:effectLst/>
              </a:rPr>
              <a:t>()  </a:t>
            </a:r>
          </a:p>
          <a:p>
            <a:pPr lvl="1" algn="just">
              <a:lnSpc>
                <a:spcPct val="150000"/>
              </a:lnSpc>
            </a:pPr>
            <a:r>
              <a:rPr lang="en-US" b="1" i="0" dirty="0" err="1">
                <a:solidFill>
                  <a:srgbClr val="000000"/>
                </a:solidFill>
                <a:effectLst/>
              </a:rPr>
              <a:t>x_train</a:t>
            </a:r>
            <a:r>
              <a:rPr lang="en-US" b="1" i="0" dirty="0">
                <a:solidFill>
                  <a:srgbClr val="000000"/>
                </a:solidFill>
                <a:effectLst/>
              </a:rPr>
              <a:t> = </a:t>
            </a:r>
            <a:r>
              <a:rPr lang="en-US" b="1" i="0" dirty="0" err="1">
                <a:solidFill>
                  <a:srgbClr val="000000"/>
                </a:solidFill>
                <a:effectLst/>
              </a:rPr>
              <a:t>sc.fit_transform</a:t>
            </a:r>
            <a:r>
              <a:rPr lang="en-US" b="1" i="0" dirty="0">
                <a:solidFill>
                  <a:srgbClr val="000000"/>
                </a:solidFill>
                <a:effectLst/>
              </a:rPr>
              <a:t>(</a:t>
            </a:r>
            <a:r>
              <a:rPr lang="en-US" b="1" i="0" dirty="0" err="1">
                <a:solidFill>
                  <a:srgbClr val="000000"/>
                </a:solidFill>
                <a:effectLst/>
              </a:rPr>
              <a:t>x_train</a:t>
            </a:r>
            <a:r>
              <a:rPr lang="en-US" b="1" i="0" dirty="0">
                <a:solidFill>
                  <a:srgbClr val="000000"/>
                </a:solidFill>
                <a:effectLst/>
              </a:rPr>
              <a:t>)  </a:t>
            </a:r>
          </a:p>
          <a:p>
            <a:pPr lvl="1" algn="just">
              <a:lnSpc>
                <a:spcPct val="150000"/>
              </a:lnSpc>
            </a:pPr>
            <a:r>
              <a:rPr lang="en-US" b="1" i="0" dirty="0" err="1">
                <a:solidFill>
                  <a:srgbClr val="000000"/>
                </a:solidFill>
                <a:effectLst/>
              </a:rPr>
              <a:t>x_test</a:t>
            </a:r>
            <a:r>
              <a:rPr lang="en-US" b="1" i="0" dirty="0">
                <a:solidFill>
                  <a:srgbClr val="000000"/>
                </a:solidFill>
                <a:effectLst/>
              </a:rPr>
              <a:t> = </a:t>
            </a:r>
            <a:r>
              <a:rPr lang="en-US" b="1" i="0" dirty="0" err="1">
                <a:solidFill>
                  <a:srgbClr val="000000"/>
                </a:solidFill>
                <a:effectLst/>
              </a:rPr>
              <a:t>sc.transform</a:t>
            </a:r>
            <a:r>
              <a:rPr lang="en-US" b="1" i="0" dirty="0">
                <a:solidFill>
                  <a:srgbClr val="000000"/>
                </a:solidFill>
                <a:effectLst/>
              </a:rPr>
              <a:t>(</a:t>
            </a:r>
            <a:r>
              <a:rPr lang="en-US" b="1" i="0" dirty="0" err="1">
                <a:solidFill>
                  <a:srgbClr val="000000"/>
                </a:solidFill>
                <a:effectLst/>
              </a:rPr>
              <a:t>x_test</a:t>
            </a:r>
            <a:r>
              <a:rPr lang="en-US" b="1" i="0" dirty="0">
                <a:solidFill>
                  <a:srgbClr val="000000"/>
                </a:solidFill>
                <a:effectLst/>
              </a:rPr>
              <a:t>)  </a:t>
            </a:r>
          </a:p>
          <a:p>
            <a:pPr lvl="1" algn="just">
              <a:lnSpc>
                <a:spcPct val="150000"/>
              </a:lnSpc>
            </a:pPr>
            <a:endParaRPr lang="en-US" dirty="0">
              <a:solidFill>
                <a:srgbClr val="000000"/>
              </a:solidFill>
            </a:endParaRPr>
          </a:p>
          <a:p>
            <a:pPr lvl="1" algn="just">
              <a:lnSpc>
                <a:spcPct val="150000"/>
              </a:lnSpc>
            </a:pPr>
            <a:endParaRPr lang="en-US" b="0" i="0" dirty="0">
              <a:solidFill>
                <a:srgbClr val="000000"/>
              </a:solidFill>
              <a:effectLst/>
            </a:endParaRPr>
          </a:p>
          <a:p>
            <a:pPr algn="just">
              <a:lnSpc>
                <a:spcPct val="150000"/>
              </a:lnSpc>
            </a:pPr>
            <a:endParaRPr lang="en-US" b="0" i="0" dirty="0">
              <a:solidFill>
                <a:srgbClr val="000000"/>
              </a:solidFill>
              <a:effectLst/>
            </a:endParaRPr>
          </a:p>
          <a:p>
            <a:pPr algn="just"/>
            <a:r>
              <a:rPr lang="en-US" b="0" i="0" dirty="0">
                <a:solidFill>
                  <a:srgbClr val="333333"/>
                </a:solidFill>
                <a:effectLst/>
              </a:rPr>
              <a:t>In the above code, we have loaded the dataset into our program using "</a:t>
            </a:r>
            <a:r>
              <a:rPr lang="en-US" b="1" i="0" dirty="0">
                <a:solidFill>
                  <a:srgbClr val="333333"/>
                </a:solidFill>
                <a:effectLst/>
              </a:rPr>
              <a:t>dataset = </a:t>
            </a:r>
            <a:r>
              <a:rPr lang="en-US" b="1" i="0" dirty="0" err="1">
                <a:solidFill>
                  <a:srgbClr val="333333"/>
                </a:solidFill>
                <a:effectLst/>
              </a:rPr>
              <a:t>pd.read_csv</a:t>
            </a:r>
            <a:r>
              <a:rPr lang="en-US" b="1" i="0" dirty="0">
                <a:solidFill>
                  <a:srgbClr val="333333"/>
                </a:solidFill>
                <a:effectLst/>
              </a:rPr>
              <a:t>('user_data.csv’)</a:t>
            </a:r>
            <a:r>
              <a:rPr lang="en-US" b="0" i="0" dirty="0">
                <a:solidFill>
                  <a:srgbClr val="333333"/>
                </a:solidFill>
                <a:effectLst/>
              </a:rPr>
              <a:t>. </a:t>
            </a:r>
          </a:p>
          <a:p>
            <a:pPr algn="just"/>
            <a:endParaRPr lang="en-US" dirty="0">
              <a:solidFill>
                <a:srgbClr val="333333"/>
              </a:solidFill>
            </a:endParaRPr>
          </a:p>
          <a:p>
            <a:pPr algn="just"/>
            <a:endParaRPr lang="en-US" b="0" i="0" dirty="0">
              <a:solidFill>
                <a:srgbClr val="333333"/>
              </a:solidFill>
              <a:effectLst/>
            </a:endParaRPr>
          </a:p>
          <a:p>
            <a:pPr algn="just"/>
            <a:endParaRPr lang="en-US" dirty="0">
              <a:solidFill>
                <a:srgbClr val="333333"/>
              </a:solidFill>
            </a:endParaRPr>
          </a:p>
          <a:p>
            <a:pPr algn="just"/>
            <a:endParaRPr lang="en-US" b="0" i="0" dirty="0">
              <a:solidFill>
                <a:srgbClr val="333333"/>
              </a:solidFill>
              <a:effectLst/>
            </a:endParaRPr>
          </a:p>
          <a:p>
            <a:pPr algn="just"/>
            <a:r>
              <a:rPr lang="en-US" b="0" i="0" dirty="0">
                <a:solidFill>
                  <a:srgbClr val="333333"/>
                </a:solidFill>
                <a:effectLst/>
              </a:rPr>
              <a:t>The loaded dataset is divided into training and test set, and then we have scaled the feature variable.</a:t>
            </a:r>
          </a:p>
          <a:p>
            <a:pPr algn="just"/>
            <a:endParaRPr lang="en-US" dirty="0">
              <a:solidFill>
                <a:srgbClr val="333333"/>
              </a:solidFill>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8661202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C624E-CE26-4E4E-4C21-0B2B124B6B6C}"/>
              </a:ext>
            </a:extLst>
          </p:cNvPr>
          <p:cNvSpPr txBox="1"/>
          <p:nvPr/>
        </p:nvSpPr>
        <p:spPr>
          <a:xfrm>
            <a:off x="115504" y="67378"/>
            <a:ext cx="9683386" cy="1200329"/>
          </a:xfrm>
          <a:prstGeom prst="rect">
            <a:avLst/>
          </a:prstGeom>
          <a:noFill/>
        </p:spPr>
        <p:txBody>
          <a:bodyPr wrap="square" rtlCol="0">
            <a:spAutoFit/>
          </a:bodyPr>
          <a:lstStyle/>
          <a:p>
            <a:r>
              <a:rPr lang="en-US" b="0" i="0" dirty="0">
                <a:solidFill>
                  <a:srgbClr val="333333"/>
                </a:solidFill>
                <a:effectLst/>
              </a:rPr>
              <a:t>The output for the dataset is given as:</a:t>
            </a:r>
          </a:p>
          <a:p>
            <a:endParaRPr lang="en-US" dirty="0">
              <a:solidFill>
                <a:srgbClr val="333333"/>
              </a:solidFill>
            </a:endParaRPr>
          </a:p>
          <a:p>
            <a:endParaRPr lang="en-US" dirty="0">
              <a:solidFill>
                <a:srgbClr val="333333"/>
              </a:solidFill>
            </a:endParaRPr>
          </a:p>
          <a:p>
            <a:endParaRPr lang="en-IN" dirty="0"/>
          </a:p>
        </p:txBody>
      </p:sp>
      <p:pic>
        <p:nvPicPr>
          <p:cNvPr id="77826" name="Picture 2" descr="Naïve Bayes Classifier Algorithm 1">
            <a:extLst>
              <a:ext uri="{FF2B5EF4-FFF2-40B4-BE49-F238E27FC236}">
                <a16:creationId xmlns:a16="http://schemas.microsoft.com/office/drawing/2014/main" id="{D77E04D7-B35E-0DFB-6AFE-83A2C853A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559" y="667542"/>
            <a:ext cx="5671553" cy="5650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61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imple Linear Regression in Machine Learning">
            <a:extLst>
              <a:ext uri="{FF2B5EF4-FFF2-40B4-BE49-F238E27FC236}">
                <a16:creationId xmlns:a16="http://schemas.microsoft.com/office/drawing/2014/main" id="{BED3D428-9BA3-0EFF-6C1E-54C55B972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430" y="220679"/>
            <a:ext cx="7477125" cy="4895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AC79D19B-AD8E-B0EC-4A09-1DF3DA400CAD}"/>
              </a:ext>
            </a:extLst>
          </p:cNvPr>
          <p:cNvSpPr txBox="1"/>
          <p:nvPr/>
        </p:nvSpPr>
        <p:spPr>
          <a:xfrm>
            <a:off x="2841859" y="5380870"/>
            <a:ext cx="6145730" cy="923330"/>
          </a:xfrm>
          <a:prstGeom prst="rect">
            <a:avLst/>
          </a:prstGeom>
          <a:noFill/>
        </p:spPr>
        <p:txBody>
          <a:bodyPr wrap="square">
            <a:spAutoFit/>
          </a:bodyPr>
          <a:lstStyle/>
          <a:p>
            <a:r>
              <a:rPr lang="en-US" b="0" i="0" dirty="0">
                <a:solidFill>
                  <a:srgbClr val="333333"/>
                </a:solidFill>
                <a:effectLst/>
              </a:rPr>
              <a:t>In the above output image, we can see the X (independent) variable and Y (dependent) variable has been extracted from the given dataset.</a:t>
            </a:r>
            <a:endParaRPr lang="en-IN" dirty="0"/>
          </a:p>
        </p:txBody>
      </p:sp>
    </p:spTree>
    <p:extLst>
      <p:ext uri="{BB962C8B-B14F-4D97-AF65-F5344CB8AC3E}">
        <p14:creationId xmlns:p14="http://schemas.microsoft.com/office/powerpoint/2010/main" val="166860510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5868E-3101-CE6E-3CAF-1B9575D616C9}"/>
              </a:ext>
            </a:extLst>
          </p:cNvPr>
          <p:cNvSpPr txBox="1"/>
          <p:nvPr/>
        </p:nvSpPr>
        <p:spPr>
          <a:xfrm>
            <a:off x="163629" y="115503"/>
            <a:ext cx="11713946" cy="5770811"/>
          </a:xfrm>
          <a:prstGeom prst="rect">
            <a:avLst/>
          </a:prstGeom>
          <a:noFill/>
        </p:spPr>
        <p:txBody>
          <a:bodyPr wrap="square" rtlCol="0">
            <a:spAutoFit/>
          </a:bodyPr>
          <a:lstStyle/>
          <a:p>
            <a:pPr algn="just"/>
            <a:r>
              <a:rPr lang="en-US" sz="2400" b="1" i="0" dirty="0">
                <a:effectLst/>
              </a:rPr>
              <a:t>Fitting Naive Bayes to the Training Set:</a:t>
            </a:r>
          </a:p>
          <a:p>
            <a:pPr algn="just"/>
            <a:endParaRPr lang="en-US" sz="2400" b="1" i="0" dirty="0">
              <a:effectLst/>
            </a:endParaRPr>
          </a:p>
          <a:p>
            <a:pPr algn="just"/>
            <a:r>
              <a:rPr lang="en-US" b="0" i="0" dirty="0">
                <a:solidFill>
                  <a:srgbClr val="333333"/>
                </a:solidFill>
                <a:effectLst/>
              </a:rPr>
              <a:t>After the pre-processing step, now we will fit the Naive Bayes model to the Training set. Below is the code for it:</a:t>
            </a:r>
          </a:p>
          <a:p>
            <a:pPr algn="just"/>
            <a:endParaRPr lang="en-US" b="0" i="0" dirty="0">
              <a:solidFill>
                <a:srgbClr val="333333"/>
              </a:solidFill>
              <a:effectLst/>
            </a:endParaRPr>
          </a:p>
          <a:p>
            <a:pPr lvl="1" algn="just">
              <a:lnSpc>
                <a:spcPct val="150000"/>
              </a:lnSpc>
            </a:pPr>
            <a:r>
              <a:rPr lang="en-US" b="0" i="0" dirty="0">
                <a:solidFill>
                  <a:srgbClr val="008200"/>
                </a:solidFill>
                <a:effectLst/>
              </a:rPr>
              <a:t># Fitting Naive Bayes to the Training set</a:t>
            </a:r>
            <a:r>
              <a:rPr lang="en-US" b="0" i="0" dirty="0">
                <a:solidFill>
                  <a:srgbClr val="000000"/>
                </a:solidFill>
                <a:effectLst/>
              </a:rPr>
              <a:t>  </a:t>
            </a:r>
          </a:p>
          <a:p>
            <a:pPr lvl="1" algn="just">
              <a:lnSpc>
                <a:spcPct val="150000"/>
              </a:lnSpc>
            </a:pPr>
            <a:r>
              <a:rPr lang="en-US" b="1" i="0" dirty="0">
                <a:solidFill>
                  <a:srgbClr val="006699"/>
                </a:solidFill>
                <a:effectLst/>
              </a:rPr>
              <a:t>from</a:t>
            </a:r>
            <a:r>
              <a:rPr lang="en-US" b="0" i="0" dirty="0">
                <a:solidFill>
                  <a:srgbClr val="000000"/>
                </a:solidFill>
                <a:effectLst/>
              </a:rPr>
              <a:t> </a:t>
            </a:r>
            <a:r>
              <a:rPr lang="en-US" b="0" i="0" dirty="0" err="1">
                <a:solidFill>
                  <a:srgbClr val="000000"/>
                </a:solidFill>
                <a:effectLst/>
              </a:rPr>
              <a:t>sklearn.naive_bayes</a:t>
            </a:r>
            <a:r>
              <a:rPr lang="en-US" b="0" i="0" dirty="0">
                <a:solidFill>
                  <a:srgbClr val="000000"/>
                </a:solidFill>
                <a:effectLst/>
              </a:rPr>
              <a:t> </a:t>
            </a:r>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GaussianNB</a:t>
            </a:r>
            <a:r>
              <a:rPr lang="en-US" b="0" i="0" dirty="0">
                <a:solidFill>
                  <a:srgbClr val="000000"/>
                </a:solidFill>
                <a:effectLst/>
              </a:rPr>
              <a:t>  </a:t>
            </a:r>
          </a:p>
          <a:p>
            <a:pPr lvl="1" algn="just">
              <a:lnSpc>
                <a:spcPct val="150000"/>
              </a:lnSpc>
            </a:pPr>
            <a:r>
              <a:rPr lang="en-US" b="0" i="0" dirty="0">
                <a:solidFill>
                  <a:srgbClr val="000000"/>
                </a:solidFill>
                <a:effectLst/>
              </a:rPr>
              <a:t>classifier = </a:t>
            </a:r>
            <a:r>
              <a:rPr lang="en-US" b="0" i="0" dirty="0" err="1">
                <a:solidFill>
                  <a:srgbClr val="000000"/>
                </a:solidFill>
                <a:effectLst/>
              </a:rPr>
              <a:t>GaussianNB</a:t>
            </a:r>
            <a:r>
              <a:rPr lang="en-US" b="0" i="0" dirty="0">
                <a:solidFill>
                  <a:srgbClr val="000000"/>
                </a:solidFill>
                <a:effectLst/>
              </a:rPr>
              <a:t>()  </a:t>
            </a:r>
          </a:p>
          <a:p>
            <a:pPr lvl="1" algn="just">
              <a:lnSpc>
                <a:spcPct val="150000"/>
              </a:lnSpc>
            </a:pPr>
            <a:r>
              <a:rPr lang="en-US" b="0" i="0" dirty="0" err="1">
                <a:solidFill>
                  <a:srgbClr val="000000"/>
                </a:solidFill>
                <a:effectLst/>
              </a:rPr>
              <a:t>classifier.fit</a:t>
            </a:r>
            <a:r>
              <a:rPr lang="en-US" b="0" i="0" dirty="0">
                <a:solidFill>
                  <a:srgbClr val="000000"/>
                </a:solidFill>
                <a:effectLst/>
              </a:rPr>
              <a:t>(</a:t>
            </a:r>
            <a:r>
              <a:rPr lang="en-US" b="0" i="0" dirty="0" err="1">
                <a:solidFill>
                  <a:srgbClr val="000000"/>
                </a:solidFill>
                <a:effectLst/>
              </a:rPr>
              <a:t>x_train</a:t>
            </a:r>
            <a:r>
              <a:rPr lang="en-US" b="0" i="0" dirty="0">
                <a:solidFill>
                  <a:srgbClr val="000000"/>
                </a:solidFill>
                <a:effectLst/>
              </a:rPr>
              <a:t>, </a:t>
            </a:r>
            <a:r>
              <a:rPr lang="en-US" b="0" i="0" dirty="0" err="1">
                <a:solidFill>
                  <a:srgbClr val="000000"/>
                </a:solidFill>
                <a:effectLst/>
              </a:rPr>
              <a:t>y_train</a:t>
            </a:r>
            <a:r>
              <a:rPr lang="en-US" b="0" i="0" dirty="0">
                <a:solidFill>
                  <a:srgbClr val="000000"/>
                </a:solidFill>
                <a:effectLst/>
              </a:rPr>
              <a:t>) </a:t>
            </a:r>
          </a:p>
          <a:p>
            <a:pPr lvl="1" algn="just">
              <a:lnSpc>
                <a:spcPct val="150000"/>
              </a:lnSpc>
            </a:pPr>
            <a:r>
              <a:rPr lang="en-US" b="0" i="0" dirty="0">
                <a:solidFill>
                  <a:srgbClr val="000000"/>
                </a:solidFill>
                <a:effectLst/>
              </a:rPr>
              <a:t> </a:t>
            </a:r>
          </a:p>
          <a:p>
            <a:pPr algn="just"/>
            <a:endParaRPr lang="en-US" b="0" i="0" dirty="0">
              <a:solidFill>
                <a:srgbClr val="333333"/>
              </a:solidFill>
              <a:effectLst/>
            </a:endParaRPr>
          </a:p>
          <a:p>
            <a:pPr algn="just"/>
            <a:r>
              <a:rPr lang="en-US" b="0" i="0" dirty="0">
                <a:solidFill>
                  <a:srgbClr val="333333"/>
                </a:solidFill>
                <a:effectLst/>
              </a:rPr>
              <a:t>In the above code, we have used the </a:t>
            </a:r>
            <a:r>
              <a:rPr lang="en-US" b="1" i="0" dirty="0" err="1">
                <a:solidFill>
                  <a:srgbClr val="333333"/>
                </a:solidFill>
                <a:effectLst/>
              </a:rPr>
              <a:t>GaussianNB</a:t>
            </a:r>
            <a:r>
              <a:rPr lang="en-US" b="1" i="0" dirty="0">
                <a:solidFill>
                  <a:srgbClr val="333333"/>
                </a:solidFill>
                <a:effectLst/>
              </a:rPr>
              <a:t> classifier</a:t>
            </a:r>
            <a:r>
              <a:rPr lang="en-US" b="0" i="0" dirty="0">
                <a:solidFill>
                  <a:srgbClr val="333333"/>
                </a:solidFill>
                <a:effectLst/>
              </a:rPr>
              <a:t> to fit it to the training dataset. </a:t>
            </a:r>
          </a:p>
          <a:p>
            <a:pPr algn="just"/>
            <a:r>
              <a:rPr lang="en-US" b="0" i="0" dirty="0">
                <a:solidFill>
                  <a:srgbClr val="333333"/>
                </a:solidFill>
                <a:effectLst/>
              </a:rPr>
              <a:t>We can also use other classifiers as per our requirement.</a:t>
            </a:r>
          </a:p>
          <a:p>
            <a:pPr algn="just"/>
            <a:endParaRPr lang="en-US" b="0" i="0" dirty="0">
              <a:solidFill>
                <a:srgbClr val="333333"/>
              </a:solidFill>
              <a:effectLst/>
            </a:endParaRPr>
          </a:p>
          <a:p>
            <a:pPr algn="just"/>
            <a:r>
              <a:rPr lang="en-US" b="1" i="0" dirty="0">
                <a:solidFill>
                  <a:srgbClr val="333333"/>
                </a:solidFill>
                <a:effectLst/>
              </a:rPr>
              <a:t>Output:</a:t>
            </a:r>
          </a:p>
          <a:p>
            <a:pPr algn="just"/>
            <a:endParaRPr lang="en-US" b="1" dirty="0">
              <a:solidFill>
                <a:srgbClr val="333333"/>
              </a:solidFill>
            </a:endParaRPr>
          </a:p>
          <a:p>
            <a:pPr lvl="1"/>
            <a:r>
              <a:rPr lang="en-US" sz="2400" b="1" i="0" dirty="0" err="1">
                <a:solidFill>
                  <a:srgbClr val="333333"/>
                </a:solidFill>
                <a:effectLst/>
              </a:rPr>
              <a:t>GaussianNB</a:t>
            </a:r>
            <a:r>
              <a:rPr lang="en-US" sz="2400" b="1" i="0" dirty="0">
                <a:solidFill>
                  <a:srgbClr val="333333"/>
                </a:solidFill>
                <a:effectLst/>
              </a:rPr>
              <a:t>(priors=None, </a:t>
            </a:r>
            <a:r>
              <a:rPr lang="en-US" sz="2400" b="1" i="0" dirty="0" err="1">
                <a:solidFill>
                  <a:srgbClr val="333333"/>
                </a:solidFill>
                <a:effectLst/>
              </a:rPr>
              <a:t>var_smoothing</a:t>
            </a:r>
            <a:r>
              <a:rPr lang="en-US" sz="2400" b="1" i="0" dirty="0">
                <a:solidFill>
                  <a:srgbClr val="333333"/>
                </a:solidFill>
                <a:effectLst/>
              </a:rPr>
              <a:t>=1e-09)</a:t>
            </a:r>
          </a:p>
          <a:p>
            <a:endParaRPr lang="en-IN" dirty="0"/>
          </a:p>
        </p:txBody>
      </p:sp>
    </p:spTree>
    <p:extLst>
      <p:ext uri="{BB962C8B-B14F-4D97-AF65-F5344CB8AC3E}">
        <p14:creationId xmlns:p14="http://schemas.microsoft.com/office/powerpoint/2010/main" val="4200251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34C07-44F9-AC70-F53F-9A1EDD252BBE}"/>
              </a:ext>
            </a:extLst>
          </p:cNvPr>
          <p:cNvSpPr txBox="1"/>
          <p:nvPr/>
        </p:nvSpPr>
        <p:spPr>
          <a:xfrm>
            <a:off x="67377" y="0"/>
            <a:ext cx="9267677" cy="2954655"/>
          </a:xfrm>
          <a:prstGeom prst="rect">
            <a:avLst/>
          </a:prstGeom>
          <a:noFill/>
        </p:spPr>
        <p:txBody>
          <a:bodyPr wrap="square" rtlCol="0">
            <a:spAutoFit/>
          </a:bodyPr>
          <a:lstStyle/>
          <a:p>
            <a:pPr algn="just"/>
            <a:r>
              <a:rPr lang="en-US" sz="2400" b="1" i="0" dirty="0">
                <a:effectLst/>
              </a:rPr>
              <a:t>Prediction of the test set result:</a:t>
            </a:r>
          </a:p>
          <a:p>
            <a:pPr algn="just"/>
            <a:r>
              <a:rPr lang="en-US" b="0" i="0" dirty="0">
                <a:solidFill>
                  <a:srgbClr val="333333"/>
                </a:solidFill>
                <a:effectLst/>
              </a:rPr>
              <a:t>Now we will predict the test set result. For this, we will create a new predictor variable </a:t>
            </a:r>
            <a:r>
              <a:rPr lang="en-US" b="1" i="0" dirty="0" err="1">
                <a:solidFill>
                  <a:srgbClr val="333333"/>
                </a:solidFill>
                <a:effectLst/>
              </a:rPr>
              <a:t>y_pred</a:t>
            </a:r>
            <a:r>
              <a:rPr lang="en-US" b="0" i="0" dirty="0">
                <a:solidFill>
                  <a:srgbClr val="333333"/>
                </a:solidFill>
                <a:effectLst/>
              </a:rPr>
              <a:t>, and will use the predict function to make the predictions.</a:t>
            </a:r>
          </a:p>
          <a:p>
            <a:pPr algn="just"/>
            <a:endParaRPr lang="en-US" dirty="0">
              <a:solidFill>
                <a:srgbClr val="333333"/>
              </a:solidFill>
            </a:endParaRPr>
          </a:p>
          <a:p>
            <a:pPr lvl="1" algn="just"/>
            <a:r>
              <a:rPr lang="en-US" b="0" i="0" dirty="0">
                <a:solidFill>
                  <a:srgbClr val="008200"/>
                </a:solidFill>
                <a:effectLst/>
              </a:rPr>
              <a:t># Predicting the Test set results</a:t>
            </a:r>
            <a:r>
              <a:rPr lang="en-US" b="0" i="0" dirty="0">
                <a:solidFill>
                  <a:srgbClr val="000000"/>
                </a:solidFill>
                <a:effectLst/>
              </a:rPr>
              <a:t>  </a:t>
            </a:r>
          </a:p>
          <a:p>
            <a:pPr lvl="1" algn="just"/>
            <a:r>
              <a:rPr lang="en-US" b="1" i="0" dirty="0" err="1">
                <a:solidFill>
                  <a:srgbClr val="000000"/>
                </a:solidFill>
                <a:effectLst/>
              </a:rPr>
              <a:t>y_pred</a:t>
            </a:r>
            <a:r>
              <a:rPr lang="en-US" b="1" i="0" dirty="0">
                <a:solidFill>
                  <a:srgbClr val="000000"/>
                </a:solidFill>
                <a:effectLst/>
              </a:rPr>
              <a:t> = </a:t>
            </a:r>
            <a:r>
              <a:rPr lang="en-US" b="1" i="0" dirty="0" err="1">
                <a:solidFill>
                  <a:srgbClr val="000000"/>
                </a:solidFill>
                <a:effectLst/>
              </a:rPr>
              <a:t>classifier.predict</a:t>
            </a:r>
            <a:r>
              <a:rPr lang="en-US" b="1" i="0" dirty="0">
                <a:solidFill>
                  <a:srgbClr val="000000"/>
                </a:solidFill>
                <a:effectLst/>
              </a:rPr>
              <a:t>(</a:t>
            </a:r>
            <a:r>
              <a:rPr lang="en-US" b="1" i="0" dirty="0" err="1">
                <a:solidFill>
                  <a:srgbClr val="000000"/>
                </a:solidFill>
                <a:effectLst/>
              </a:rPr>
              <a:t>x_test</a:t>
            </a:r>
            <a:r>
              <a:rPr lang="en-US" b="1" i="0" dirty="0">
                <a:solidFill>
                  <a:srgbClr val="000000"/>
                </a:solidFill>
                <a:effectLst/>
              </a:rPr>
              <a:t>)  </a:t>
            </a:r>
          </a:p>
          <a:p>
            <a:pPr algn="just"/>
            <a:endParaRPr lang="en-US" b="0" i="0" dirty="0">
              <a:solidFill>
                <a:srgbClr val="333333"/>
              </a:solidFill>
              <a:effectLst/>
            </a:endParaRPr>
          </a:p>
          <a:p>
            <a:pPr algn="just"/>
            <a:r>
              <a:rPr lang="en-IN" b="1" i="0" dirty="0">
                <a:solidFill>
                  <a:srgbClr val="333333"/>
                </a:solidFill>
                <a:effectLst/>
              </a:rPr>
              <a:t>Output:</a:t>
            </a:r>
            <a:endParaRPr lang="en-US" dirty="0">
              <a:solidFill>
                <a:srgbClr val="333333"/>
              </a:solidFill>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p:txBody>
      </p:sp>
      <p:pic>
        <p:nvPicPr>
          <p:cNvPr id="78850" name="Picture 2" descr="Naïve Bayes Classifier Algorithm 2">
            <a:extLst>
              <a:ext uri="{FF2B5EF4-FFF2-40B4-BE49-F238E27FC236}">
                <a16:creationId xmlns:a16="http://schemas.microsoft.com/office/drawing/2014/main" id="{C4B21167-1AEE-7F40-A7AE-5E13D7843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37" y="2502168"/>
            <a:ext cx="4678330" cy="4158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543CB9F8-EC30-0A85-316B-0FC5E18A83FA}"/>
              </a:ext>
            </a:extLst>
          </p:cNvPr>
          <p:cNvGraphicFramePr/>
          <p:nvPr>
            <p:extLst>
              <p:ext uri="{D42A27DB-BD31-4B8C-83A1-F6EECF244321}">
                <p14:modId xmlns:p14="http://schemas.microsoft.com/office/powerpoint/2010/main" val="1114145280"/>
              </p:ext>
            </p:extLst>
          </p:nvPr>
        </p:nvGraphicFramePr>
        <p:xfrm>
          <a:off x="6432884" y="3230691"/>
          <a:ext cx="5560194" cy="2159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576582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07774-4A68-51BA-C8DE-4551A5711274}"/>
              </a:ext>
            </a:extLst>
          </p:cNvPr>
          <p:cNvSpPr txBox="1"/>
          <p:nvPr/>
        </p:nvSpPr>
        <p:spPr>
          <a:xfrm>
            <a:off x="96253" y="86627"/>
            <a:ext cx="11964202" cy="2954655"/>
          </a:xfrm>
          <a:prstGeom prst="rect">
            <a:avLst/>
          </a:prstGeom>
          <a:noFill/>
        </p:spPr>
        <p:txBody>
          <a:bodyPr wrap="square" rtlCol="0">
            <a:spAutoFit/>
          </a:bodyPr>
          <a:lstStyle/>
          <a:p>
            <a:pPr algn="just"/>
            <a:r>
              <a:rPr lang="en-US" sz="2400" b="1" i="0" dirty="0">
                <a:effectLst/>
              </a:rPr>
              <a:t>Creating Confusion Matrix:</a:t>
            </a:r>
          </a:p>
          <a:p>
            <a:pPr algn="just"/>
            <a:r>
              <a:rPr lang="en-US" b="0" i="0" dirty="0">
                <a:solidFill>
                  <a:srgbClr val="333333"/>
                </a:solidFill>
                <a:effectLst/>
              </a:rPr>
              <a:t>Now we will check the accuracy of the Naive Bayes classifier using the Confusion matrix. Below is the code for it:</a:t>
            </a:r>
          </a:p>
          <a:p>
            <a:pPr algn="just"/>
            <a:endParaRPr lang="en-US" b="0" i="0" dirty="0">
              <a:solidFill>
                <a:srgbClr val="333333"/>
              </a:solidFill>
              <a:effectLst/>
            </a:endParaRPr>
          </a:p>
          <a:p>
            <a:pPr lvl="1" algn="just"/>
            <a:r>
              <a:rPr lang="en-US" b="0" i="0" dirty="0">
                <a:solidFill>
                  <a:srgbClr val="008200"/>
                </a:solidFill>
                <a:effectLst/>
              </a:rPr>
              <a:t># Making the Confusion Matrix</a:t>
            </a:r>
            <a:r>
              <a:rPr lang="en-US" b="0" i="0" dirty="0">
                <a:solidFill>
                  <a:srgbClr val="000000"/>
                </a:solidFill>
                <a:effectLst/>
              </a:rPr>
              <a:t>  </a:t>
            </a:r>
          </a:p>
          <a:p>
            <a:pPr lvl="1" algn="just"/>
            <a:r>
              <a:rPr lang="en-US" b="1" i="0" dirty="0">
                <a:solidFill>
                  <a:srgbClr val="006699"/>
                </a:solidFill>
                <a:effectLst/>
              </a:rPr>
              <a:t>from</a:t>
            </a:r>
            <a:r>
              <a:rPr lang="en-US" b="1" i="0" dirty="0">
                <a:solidFill>
                  <a:srgbClr val="000000"/>
                </a:solidFill>
                <a:effectLst/>
              </a:rPr>
              <a:t> </a:t>
            </a:r>
            <a:r>
              <a:rPr lang="en-US" b="1" i="0" dirty="0" err="1">
                <a:solidFill>
                  <a:srgbClr val="000000"/>
                </a:solidFill>
                <a:effectLst/>
              </a:rPr>
              <a:t>sklearn.metrics</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confusion_matrix</a:t>
            </a:r>
            <a:r>
              <a:rPr lang="en-US" b="1" i="0" dirty="0">
                <a:solidFill>
                  <a:srgbClr val="000000"/>
                </a:solidFill>
                <a:effectLst/>
              </a:rPr>
              <a:t>  </a:t>
            </a:r>
          </a:p>
          <a:p>
            <a:pPr lvl="1" algn="just"/>
            <a:r>
              <a:rPr lang="en-US" b="1" i="0" dirty="0">
                <a:solidFill>
                  <a:srgbClr val="000000"/>
                </a:solidFill>
                <a:effectLst/>
              </a:rPr>
              <a:t>cm = </a:t>
            </a:r>
            <a:r>
              <a:rPr lang="en-US" b="1" i="0" dirty="0" err="1">
                <a:solidFill>
                  <a:srgbClr val="000000"/>
                </a:solidFill>
                <a:effectLst/>
              </a:rPr>
              <a:t>confusion_matrix</a:t>
            </a:r>
            <a:r>
              <a:rPr lang="en-US" b="1" i="0" dirty="0">
                <a:solidFill>
                  <a:srgbClr val="000000"/>
                </a:solidFill>
                <a:effectLst/>
              </a:rPr>
              <a:t>(</a:t>
            </a:r>
            <a:r>
              <a:rPr lang="en-US" b="1" i="0" dirty="0" err="1">
                <a:solidFill>
                  <a:srgbClr val="000000"/>
                </a:solidFill>
                <a:effectLst/>
              </a:rPr>
              <a:t>y_test</a:t>
            </a:r>
            <a:r>
              <a:rPr lang="en-US" b="1" i="0" dirty="0">
                <a:solidFill>
                  <a:srgbClr val="000000"/>
                </a:solidFill>
                <a:effectLst/>
              </a:rPr>
              <a:t>, </a:t>
            </a:r>
            <a:r>
              <a:rPr lang="en-US" b="1" i="0" dirty="0" err="1">
                <a:solidFill>
                  <a:srgbClr val="000000"/>
                </a:solidFill>
                <a:effectLst/>
              </a:rPr>
              <a:t>y_pred</a:t>
            </a:r>
            <a:r>
              <a:rPr lang="en-US" b="1" i="0" dirty="0">
                <a:solidFill>
                  <a:srgbClr val="000000"/>
                </a:solidFill>
                <a:effectLst/>
              </a:rPr>
              <a:t>) </a:t>
            </a:r>
          </a:p>
          <a:p>
            <a:pPr algn="just">
              <a:buFont typeface="+mj-lt"/>
              <a:buAutoNum type="arabicPeriod"/>
            </a:pPr>
            <a:endParaRPr lang="en-US" dirty="0">
              <a:solidFill>
                <a:srgbClr val="000000"/>
              </a:solidFill>
            </a:endParaRPr>
          </a:p>
          <a:p>
            <a:pPr algn="just"/>
            <a:r>
              <a:rPr lang="en-US" b="0" i="0" dirty="0">
                <a:solidFill>
                  <a:srgbClr val="000000"/>
                </a:solidFill>
                <a:effectLst/>
              </a:rPr>
              <a:t> </a:t>
            </a:r>
          </a:p>
          <a:p>
            <a:pPr algn="just"/>
            <a:r>
              <a:rPr lang="en-US" b="1" i="0" dirty="0">
                <a:solidFill>
                  <a:srgbClr val="333333"/>
                </a:solidFill>
                <a:effectLst/>
              </a:rPr>
              <a:t>Output:</a:t>
            </a:r>
            <a:endParaRPr lang="en-US" b="0" i="0" dirty="0">
              <a:solidFill>
                <a:srgbClr val="333333"/>
              </a:solidFill>
              <a:effectLst/>
            </a:endParaRPr>
          </a:p>
          <a:p>
            <a:endParaRPr lang="en-IN" dirty="0"/>
          </a:p>
        </p:txBody>
      </p:sp>
      <p:pic>
        <p:nvPicPr>
          <p:cNvPr id="79874" name="Picture 2" descr="Naïve Bayes Classifier Algorithm 3">
            <a:extLst>
              <a:ext uri="{FF2B5EF4-FFF2-40B4-BE49-F238E27FC236}">
                <a16:creationId xmlns:a16="http://schemas.microsoft.com/office/drawing/2014/main" id="{0446EF1D-582D-9A16-E637-F8AAD011D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298" y="2822215"/>
            <a:ext cx="4095750" cy="320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BB0DF085-F643-3737-4C63-35A861C47EB7}"/>
              </a:ext>
            </a:extLst>
          </p:cNvPr>
          <p:cNvGraphicFramePr/>
          <p:nvPr>
            <p:extLst>
              <p:ext uri="{D42A27DB-BD31-4B8C-83A1-F6EECF244321}">
                <p14:modId xmlns:p14="http://schemas.microsoft.com/office/powerpoint/2010/main" val="3362973155"/>
              </p:ext>
            </p:extLst>
          </p:nvPr>
        </p:nvGraphicFramePr>
        <p:xfrm>
          <a:off x="5820878" y="3429000"/>
          <a:ext cx="5305926" cy="1554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68743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38209-8097-0056-E47B-5B062AD2A9DA}"/>
              </a:ext>
            </a:extLst>
          </p:cNvPr>
          <p:cNvSpPr txBox="1"/>
          <p:nvPr/>
        </p:nvSpPr>
        <p:spPr>
          <a:xfrm>
            <a:off x="96253" y="105878"/>
            <a:ext cx="11925701" cy="6555641"/>
          </a:xfrm>
          <a:prstGeom prst="rect">
            <a:avLst/>
          </a:prstGeom>
          <a:noFill/>
        </p:spPr>
        <p:txBody>
          <a:bodyPr wrap="square" rtlCol="0">
            <a:spAutoFit/>
          </a:bodyPr>
          <a:lstStyle/>
          <a:p>
            <a:pPr algn="just"/>
            <a:r>
              <a:rPr lang="en-IN" sz="2400" b="1" i="0" dirty="0">
                <a:effectLst/>
              </a:rPr>
              <a:t>Visualizing the training set result:</a:t>
            </a:r>
            <a:endParaRPr lang="en-IN" b="0" i="0" dirty="0">
              <a:solidFill>
                <a:srgbClr val="333333"/>
              </a:solidFill>
              <a:effectLst/>
            </a:endParaRPr>
          </a:p>
          <a:p>
            <a:pPr algn="just"/>
            <a:endParaRPr lang="en-IN" b="0" i="0" dirty="0">
              <a:solidFill>
                <a:srgbClr val="333333"/>
              </a:solidFill>
              <a:effectLst/>
            </a:endParaRPr>
          </a:p>
          <a:p>
            <a:pPr lvl="1" algn="just"/>
            <a:r>
              <a:rPr lang="en-IN" b="0" i="0" dirty="0">
                <a:solidFill>
                  <a:srgbClr val="008200"/>
                </a:solidFill>
                <a:effectLst/>
              </a:rPr>
              <a:t># Visualising the Training set results</a:t>
            </a:r>
            <a:r>
              <a:rPr lang="en-IN" b="0" i="0" dirty="0">
                <a:solidFill>
                  <a:srgbClr val="000000"/>
                </a:solidFill>
                <a:effectLst/>
              </a:rPr>
              <a:t>  </a:t>
            </a:r>
          </a:p>
          <a:p>
            <a:pPr lvl="1" algn="just"/>
            <a:r>
              <a:rPr lang="en-IN" b="1" i="0" dirty="0">
                <a:solidFill>
                  <a:srgbClr val="006699"/>
                </a:solidFill>
                <a:effectLst/>
              </a:rPr>
              <a:t>from</a:t>
            </a:r>
            <a:r>
              <a:rPr lang="en-IN" b="1" i="0" dirty="0">
                <a:solidFill>
                  <a:srgbClr val="000000"/>
                </a:solidFill>
                <a:effectLst/>
              </a:rPr>
              <a:t>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lgn="just"/>
            <a:endParaRPr lang="en-IN" b="0" i="0" dirty="0">
              <a:solidFill>
                <a:srgbClr val="000000"/>
              </a:solidFill>
              <a:effectLst/>
            </a:endParaRP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0].min() - 1, stop = </a:t>
            </a:r>
            <a:r>
              <a:rPr lang="en-IN" b="0" i="0" dirty="0" err="1">
                <a:solidFill>
                  <a:srgbClr val="000000"/>
                </a:solidFill>
                <a:effectLst/>
              </a:rPr>
              <a:t>x_set</a:t>
            </a:r>
            <a:r>
              <a:rPr lang="en-IN" b="0" i="0" dirty="0">
                <a:solidFill>
                  <a:srgbClr val="000000"/>
                </a:solidFill>
                <a:effectLst/>
              </a:rPr>
              <a:t>[:, 0].max() + 1, step = 0.01),  </a:t>
            </a:r>
          </a:p>
          <a:p>
            <a:pPr lvl="1" algn="just"/>
            <a:r>
              <a:rPr lang="en-IN" b="0" i="0" dirty="0">
                <a:solidFill>
                  <a:srgbClr val="000000"/>
                </a:solidFill>
                <a:effectLst/>
              </a:rPr>
              <a:t>                     </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1].min() - 1, stop = </a:t>
            </a:r>
            <a:r>
              <a:rPr lang="en-IN" b="0" i="0" dirty="0" err="1">
                <a:solidFill>
                  <a:srgbClr val="000000"/>
                </a:solidFill>
                <a:effectLst/>
              </a:rPr>
              <a:t>x_set</a:t>
            </a:r>
            <a:r>
              <a:rPr lang="en-IN" b="0" i="0" dirty="0">
                <a:solidFill>
                  <a:srgbClr val="000000"/>
                </a:solidFill>
                <a:effectLst/>
              </a:rPr>
              <a:t>[:, 1].max() + 1, step = 0.01))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             alpha = 0.75,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endParaRPr lang="en-IN" b="0" i="0" dirty="0">
              <a:solidFill>
                <a:srgbClr val="000000"/>
              </a:solidFill>
              <a:effectLst/>
            </a:endParaRPr>
          </a:p>
          <a:p>
            <a:pPr lvl="1" algn="just"/>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a:t>
            </a:r>
            <a:r>
              <a:rPr lang="en-IN" b="1" i="0" dirty="0">
                <a:solidFill>
                  <a:srgbClr val="006699"/>
                </a:solidFill>
                <a:effectLst/>
              </a:rPr>
              <a:t>in</a:t>
            </a:r>
            <a:r>
              <a:rPr lang="en-IN" b="0" i="0" dirty="0">
                <a:solidFill>
                  <a:srgbClr val="000000"/>
                </a:solidFill>
                <a:effectLst/>
              </a:rPr>
              <a:t>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0],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1],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endParaRPr lang="en-IN" b="0" i="0" dirty="0">
              <a:solidFill>
                <a:srgbClr val="000000"/>
              </a:solidFill>
              <a:effectLst/>
            </a:endParaRP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'Naive Bayes (Training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10857803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77F8F-9CB5-D20D-2554-217C1AE22FEE}"/>
              </a:ext>
            </a:extLst>
          </p:cNvPr>
          <p:cNvSpPr txBox="1"/>
          <p:nvPr/>
        </p:nvSpPr>
        <p:spPr>
          <a:xfrm>
            <a:off x="182880" y="154004"/>
            <a:ext cx="11685069" cy="1200329"/>
          </a:xfrm>
          <a:prstGeom prst="rect">
            <a:avLst/>
          </a:prstGeom>
          <a:noFill/>
        </p:spPr>
        <p:txBody>
          <a:bodyPr wrap="square" rtlCol="0">
            <a:spAutoFit/>
          </a:bodyPr>
          <a:lstStyle/>
          <a:p>
            <a:r>
              <a:rPr lang="en-IN" sz="2400" b="1" dirty="0"/>
              <a:t>Output:</a:t>
            </a:r>
          </a:p>
          <a:p>
            <a:endParaRPr lang="en-IN" sz="2400" b="1" dirty="0"/>
          </a:p>
          <a:p>
            <a:endParaRPr lang="en-IN" sz="2400" b="1" dirty="0"/>
          </a:p>
        </p:txBody>
      </p:sp>
      <p:pic>
        <p:nvPicPr>
          <p:cNvPr id="80898" name="Picture 2" descr="Naïve Bayes Classifier Algorithm 4">
            <a:extLst>
              <a:ext uri="{FF2B5EF4-FFF2-40B4-BE49-F238E27FC236}">
                <a16:creationId xmlns:a16="http://schemas.microsoft.com/office/drawing/2014/main" id="{A104DCA3-6D51-46EC-2E1C-D61A9810F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1354333"/>
            <a:ext cx="6279410" cy="45460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9ACBC082-B124-2081-FC33-6D0299DEB4C3}"/>
              </a:ext>
            </a:extLst>
          </p:cNvPr>
          <p:cNvGraphicFramePr/>
          <p:nvPr>
            <p:extLst>
              <p:ext uri="{D42A27DB-BD31-4B8C-83A1-F6EECF244321}">
                <p14:modId xmlns:p14="http://schemas.microsoft.com/office/powerpoint/2010/main" val="2778991490"/>
              </p:ext>
            </p:extLst>
          </p:nvPr>
        </p:nvGraphicFramePr>
        <p:xfrm>
          <a:off x="7047963" y="2690336"/>
          <a:ext cx="4478153"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33392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AA7F9-6C0C-53B0-BB00-2C9CBB4CEF7F}"/>
              </a:ext>
            </a:extLst>
          </p:cNvPr>
          <p:cNvSpPr txBox="1"/>
          <p:nvPr/>
        </p:nvSpPr>
        <p:spPr>
          <a:xfrm>
            <a:off x="125128" y="0"/>
            <a:ext cx="11839074" cy="6647974"/>
          </a:xfrm>
          <a:prstGeom prst="rect">
            <a:avLst/>
          </a:prstGeom>
          <a:noFill/>
        </p:spPr>
        <p:txBody>
          <a:bodyPr wrap="square" rtlCol="0">
            <a:spAutoFit/>
          </a:bodyPr>
          <a:lstStyle/>
          <a:p>
            <a:pPr algn="just"/>
            <a:r>
              <a:rPr lang="en-IN" sz="2400" b="1" i="0" dirty="0">
                <a:effectLst/>
              </a:rPr>
              <a:t>Visualizing the Test set result:</a:t>
            </a:r>
          </a:p>
          <a:p>
            <a:pPr algn="just"/>
            <a:endParaRPr lang="en-IN" sz="2400" b="1" i="0" dirty="0">
              <a:effectLst/>
            </a:endParaRPr>
          </a:p>
          <a:p>
            <a:pPr lvl="1" algn="just"/>
            <a:r>
              <a:rPr lang="en-IN" b="0" i="0" dirty="0">
                <a:solidFill>
                  <a:srgbClr val="008200"/>
                </a:solidFill>
                <a:effectLst/>
              </a:rPr>
              <a:t># Visualising the Test set results</a:t>
            </a:r>
            <a:r>
              <a:rPr lang="en-IN" b="0" i="0" dirty="0">
                <a:solidFill>
                  <a:srgbClr val="000000"/>
                </a:solidFill>
                <a:effectLst/>
              </a:rPr>
              <a:t>  </a:t>
            </a:r>
          </a:p>
          <a:p>
            <a:pPr lvl="1" algn="just"/>
            <a:r>
              <a:rPr lang="en-IN" b="1" i="0" dirty="0">
                <a:solidFill>
                  <a:srgbClr val="006699"/>
                </a:solidFill>
                <a:effectLst/>
              </a:rPr>
              <a:t>from</a:t>
            </a:r>
            <a:r>
              <a:rPr lang="en-IN" b="1" i="0" dirty="0">
                <a:solidFill>
                  <a:srgbClr val="000000"/>
                </a:solidFill>
                <a:effectLst/>
              </a:rPr>
              <a:t>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lgn="just"/>
            <a:endParaRPr lang="en-IN" b="1" i="0" dirty="0">
              <a:solidFill>
                <a:srgbClr val="000000"/>
              </a:solidFill>
              <a:effectLst/>
            </a:endParaRP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0].min() - 1, stop = </a:t>
            </a:r>
            <a:r>
              <a:rPr lang="en-IN" b="0" i="0" dirty="0" err="1">
                <a:solidFill>
                  <a:srgbClr val="000000"/>
                </a:solidFill>
                <a:effectLst/>
              </a:rPr>
              <a:t>x_set</a:t>
            </a:r>
            <a:r>
              <a:rPr lang="en-IN" b="0" i="0" dirty="0">
                <a:solidFill>
                  <a:srgbClr val="000000"/>
                </a:solidFill>
                <a:effectLst/>
              </a:rPr>
              <a:t>[:, 0].max() + 1, step = 0.01),  </a:t>
            </a:r>
          </a:p>
          <a:p>
            <a:pPr lvl="1" algn="just"/>
            <a:r>
              <a:rPr lang="en-IN" b="0" i="0" dirty="0">
                <a:solidFill>
                  <a:srgbClr val="000000"/>
                </a:solidFill>
                <a:effectLst/>
              </a:rPr>
              <a:t>                     </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1].min() - 1, stop = </a:t>
            </a:r>
            <a:r>
              <a:rPr lang="en-IN" b="0" i="0" dirty="0" err="1">
                <a:solidFill>
                  <a:srgbClr val="000000"/>
                </a:solidFill>
                <a:effectLst/>
              </a:rPr>
              <a:t>x_set</a:t>
            </a:r>
            <a:r>
              <a:rPr lang="en-IN" b="0" i="0" dirty="0">
                <a:solidFill>
                  <a:srgbClr val="000000"/>
                </a:solidFill>
                <a:effectLst/>
              </a:rPr>
              <a:t>[:, 1].max() + 1, step = 0.01))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             alpha = 0.75,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endParaRPr lang="en-IN" b="0" i="0" dirty="0">
              <a:solidFill>
                <a:srgbClr val="000000"/>
              </a:solidFill>
              <a:effectLst/>
            </a:endParaRPr>
          </a:p>
          <a:p>
            <a:pPr lvl="1" algn="just"/>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a:t>
            </a:r>
            <a:r>
              <a:rPr lang="en-IN" b="1" i="0" dirty="0">
                <a:solidFill>
                  <a:srgbClr val="006699"/>
                </a:solidFill>
                <a:effectLst/>
              </a:rPr>
              <a:t>in</a:t>
            </a:r>
            <a:r>
              <a:rPr lang="en-IN" b="0" i="0" dirty="0">
                <a:solidFill>
                  <a:srgbClr val="000000"/>
                </a:solidFill>
                <a:effectLst/>
              </a:rPr>
              <a:t>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0],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1],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endParaRPr lang="en-IN" b="0" i="0" dirty="0">
              <a:solidFill>
                <a:srgbClr val="000000"/>
              </a:solidFill>
              <a:effectLst/>
            </a:endParaRP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'Naive Bayes (test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8405124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97F995-93AE-B75C-82FE-D07F3098AD95}"/>
              </a:ext>
            </a:extLst>
          </p:cNvPr>
          <p:cNvSpPr txBox="1"/>
          <p:nvPr/>
        </p:nvSpPr>
        <p:spPr>
          <a:xfrm>
            <a:off x="173255" y="115503"/>
            <a:ext cx="11800572" cy="1200329"/>
          </a:xfrm>
          <a:prstGeom prst="rect">
            <a:avLst/>
          </a:prstGeom>
          <a:noFill/>
        </p:spPr>
        <p:txBody>
          <a:bodyPr wrap="square" rtlCol="0">
            <a:spAutoFit/>
          </a:bodyPr>
          <a:lstStyle/>
          <a:p>
            <a:r>
              <a:rPr lang="en-IN" sz="2400" b="1" i="0" dirty="0">
                <a:solidFill>
                  <a:srgbClr val="333333"/>
                </a:solidFill>
                <a:effectLst/>
              </a:rPr>
              <a:t>Output:</a:t>
            </a:r>
          </a:p>
          <a:p>
            <a:endParaRPr lang="en-IN" sz="2400" b="1" dirty="0">
              <a:solidFill>
                <a:srgbClr val="333333"/>
              </a:solidFill>
            </a:endParaRPr>
          </a:p>
          <a:p>
            <a:endParaRPr lang="en-IN" sz="2400" dirty="0"/>
          </a:p>
        </p:txBody>
      </p:sp>
      <p:pic>
        <p:nvPicPr>
          <p:cNvPr id="81922" name="Picture 2" descr="Naïve Bayes Classifier Algorithm 5">
            <a:extLst>
              <a:ext uri="{FF2B5EF4-FFF2-40B4-BE49-F238E27FC236}">
                <a16:creationId xmlns:a16="http://schemas.microsoft.com/office/drawing/2014/main" id="{8640A524-74F1-A6DB-E8D0-228AEA0D4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55" y="1315832"/>
            <a:ext cx="6462244" cy="4678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B0EEF768-282B-089F-8942-C3B2C1515BC4}"/>
              </a:ext>
            </a:extLst>
          </p:cNvPr>
          <p:cNvGraphicFramePr/>
          <p:nvPr>
            <p:extLst>
              <p:ext uri="{D42A27DB-BD31-4B8C-83A1-F6EECF244321}">
                <p14:modId xmlns:p14="http://schemas.microsoft.com/office/powerpoint/2010/main" val="3466765768"/>
              </p:ext>
            </p:extLst>
          </p:nvPr>
        </p:nvGraphicFramePr>
        <p:xfrm>
          <a:off x="6739289" y="2442485"/>
          <a:ext cx="5042033" cy="3024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134003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13AA9-BEDF-04DC-1DC7-140258B2B706}"/>
              </a:ext>
            </a:extLst>
          </p:cNvPr>
          <p:cNvSpPr txBox="1"/>
          <p:nvPr/>
        </p:nvSpPr>
        <p:spPr>
          <a:xfrm>
            <a:off x="1982804" y="2767280"/>
            <a:ext cx="11627318" cy="1323439"/>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IN" sz="4000" b="1" i="0" dirty="0">
                <a:effectLst/>
              </a:rPr>
              <a:t>Decision Tree Classification Algorithm</a:t>
            </a:r>
          </a:p>
          <a:p>
            <a:endParaRPr lang="en-IN" sz="4000" b="1" dirty="0"/>
          </a:p>
        </p:txBody>
      </p:sp>
    </p:spTree>
    <p:extLst>
      <p:ext uri="{BB962C8B-B14F-4D97-AF65-F5344CB8AC3E}">
        <p14:creationId xmlns:p14="http://schemas.microsoft.com/office/powerpoint/2010/main" val="268478175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28B90-E13E-0B9B-2B1D-6588E11D03B4}"/>
              </a:ext>
            </a:extLst>
          </p:cNvPr>
          <p:cNvSpPr txBox="1"/>
          <p:nvPr/>
        </p:nvSpPr>
        <p:spPr>
          <a:xfrm>
            <a:off x="86628" y="134754"/>
            <a:ext cx="11810198" cy="6832640"/>
          </a:xfrm>
          <a:prstGeom prst="rect">
            <a:avLst/>
          </a:prstGeom>
          <a:noFill/>
        </p:spPr>
        <p:txBody>
          <a:bodyPr wrap="square" rtlCol="0">
            <a:spAutoFit/>
          </a:bodyPr>
          <a:lstStyle/>
          <a:p>
            <a:r>
              <a:rPr lang="en-IN" sz="2400" b="1" i="0" dirty="0">
                <a:effectLst/>
              </a:rPr>
              <a:t>Decision Tree Classification Algorithm</a:t>
            </a:r>
          </a:p>
          <a:p>
            <a:endParaRPr lang="en-IN" dirty="0"/>
          </a:p>
          <a:p>
            <a:pPr marL="742950" lvl="1" indent="-285750">
              <a:lnSpc>
                <a:spcPct val="150000"/>
              </a:lnSpc>
              <a:buFont typeface="Arial" panose="020B0604020202020204" pitchFamily="34" charset="0"/>
              <a:buChar char="•"/>
            </a:pPr>
            <a:r>
              <a:rPr lang="en-US" b="0" i="0" dirty="0">
                <a:solidFill>
                  <a:srgbClr val="000000"/>
                </a:solidFill>
                <a:effectLst/>
              </a:rPr>
              <a:t>Decision Tree is a </a:t>
            </a:r>
            <a:r>
              <a:rPr lang="en-US" b="1" i="0" dirty="0">
                <a:solidFill>
                  <a:srgbClr val="000000"/>
                </a:solidFill>
                <a:effectLst/>
              </a:rPr>
              <a:t>Supervised learning technique </a:t>
            </a:r>
            <a:r>
              <a:rPr lang="en-US" b="0" i="0" dirty="0">
                <a:solidFill>
                  <a:srgbClr val="000000"/>
                </a:solidFill>
                <a:effectLst/>
              </a:rPr>
              <a:t>that can be used for both classification and Regression problems, but mostly it is preferred for solving Classification problems. It is a tree-structured classifier, where</a:t>
            </a:r>
            <a:r>
              <a:rPr lang="en-US" b="1" i="0" dirty="0">
                <a:solidFill>
                  <a:srgbClr val="000000"/>
                </a:solidFill>
                <a:effectLst/>
              </a:rPr>
              <a:t> internal nodes represent the features of a dataset, branches represent the decision rules</a:t>
            </a:r>
            <a:r>
              <a:rPr lang="en-US" b="0" i="0" dirty="0">
                <a:solidFill>
                  <a:srgbClr val="000000"/>
                </a:solidFill>
                <a:effectLst/>
              </a:rPr>
              <a:t> and </a:t>
            </a:r>
            <a:r>
              <a:rPr lang="en-US" b="1" i="0" dirty="0">
                <a:solidFill>
                  <a:srgbClr val="000000"/>
                </a:solidFill>
                <a:effectLst/>
              </a:rPr>
              <a:t>each leaf node represents the outcome.</a:t>
            </a:r>
            <a:endParaRPr lang="en-US" b="0" i="0" dirty="0">
              <a:solidFill>
                <a:srgbClr val="000000"/>
              </a:solidFill>
              <a:effectLst/>
            </a:endParaRPr>
          </a:p>
          <a:p>
            <a:pPr marL="742950" lvl="1" indent="-285750">
              <a:lnSpc>
                <a:spcPct val="150000"/>
              </a:lnSpc>
              <a:buFont typeface="Arial" panose="020B0604020202020204" pitchFamily="34" charset="0"/>
              <a:buChar char="•"/>
            </a:pPr>
            <a:r>
              <a:rPr lang="en-US" b="0" i="0" dirty="0">
                <a:solidFill>
                  <a:srgbClr val="000000"/>
                </a:solidFill>
                <a:effectLst/>
              </a:rPr>
              <a:t>In a Decision tree, there are two nodes, which are the </a:t>
            </a:r>
            <a:r>
              <a:rPr lang="en-US" b="1" i="0" dirty="0">
                <a:solidFill>
                  <a:srgbClr val="000000"/>
                </a:solidFill>
                <a:effectLst/>
              </a:rPr>
              <a:t>Decision Node</a:t>
            </a:r>
            <a:r>
              <a:rPr lang="en-US" b="0" i="0" dirty="0">
                <a:solidFill>
                  <a:srgbClr val="000000"/>
                </a:solidFill>
                <a:effectLst/>
              </a:rPr>
              <a:t> and</a:t>
            </a:r>
            <a:r>
              <a:rPr lang="en-US" b="1" i="0" dirty="0">
                <a:solidFill>
                  <a:srgbClr val="000000"/>
                </a:solidFill>
                <a:effectLst/>
              </a:rPr>
              <a:t> Leaf Node.</a:t>
            </a:r>
            <a:r>
              <a:rPr lang="en-US" b="0" i="0" dirty="0">
                <a:solidFill>
                  <a:srgbClr val="000000"/>
                </a:solidFill>
                <a:effectLst/>
              </a:rPr>
              <a:t> Decision nodes are used to make any decision and have multiple branches, whereas Leaf nodes are the output of those decisions and do not contain any further branches.</a:t>
            </a:r>
          </a:p>
          <a:p>
            <a:pPr marL="742950" lvl="1" indent="-285750">
              <a:lnSpc>
                <a:spcPct val="150000"/>
              </a:lnSpc>
              <a:buFont typeface="Arial" panose="020B0604020202020204" pitchFamily="34" charset="0"/>
              <a:buChar char="•"/>
            </a:pPr>
            <a:r>
              <a:rPr lang="en-US" b="0" i="0" dirty="0">
                <a:solidFill>
                  <a:srgbClr val="000000"/>
                </a:solidFill>
                <a:effectLst/>
              </a:rPr>
              <a:t>The decisions or the test are performed on the basis of features of the given dataset.</a:t>
            </a:r>
          </a:p>
          <a:p>
            <a:pPr marL="742950" lvl="1" indent="-285750">
              <a:lnSpc>
                <a:spcPct val="150000"/>
              </a:lnSpc>
              <a:buFont typeface="Arial" panose="020B0604020202020204" pitchFamily="34" charset="0"/>
              <a:buChar char="•"/>
            </a:pPr>
            <a:r>
              <a:rPr lang="en-US" b="1" dirty="0">
                <a:solidFill>
                  <a:srgbClr val="000000"/>
                </a:solidFill>
                <a:effectLst/>
              </a:rPr>
              <a:t>It is a graphical representation for getting all the possible solutions to a problem/decision based on given conditions</a:t>
            </a:r>
            <a:r>
              <a:rPr lang="en-US" b="1" i="1" dirty="0">
                <a:solidFill>
                  <a:srgbClr val="000000"/>
                </a:solidFill>
                <a:effectLst/>
              </a:rPr>
              <a:t>.</a:t>
            </a:r>
            <a:endParaRPr lang="en-US" b="0" i="0" dirty="0">
              <a:solidFill>
                <a:srgbClr val="000000"/>
              </a:solidFill>
              <a:effectLst/>
            </a:endParaRPr>
          </a:p>
          <a:p>
            <a:pPr marL="742950" lvl="1" indent="-285750">
              <a:lnSpc>
                <a:spcPct val="150000"/>
              </a:lnSpc>
              <a:buFont typeface="Arial" panose="020B0604020202020204" pitchFamily="34" charset="0"/>
              <a:buChar char="•"/>
            </a:pPr>
            <a:r>
              <a:rPr lang="en-US" b="0" i="0" dirty="0">
                <a:solidFill>
                  <a:srgbClr val="000000"/>
                </a:solidFill>
                <a:effectLst/>
              </a:rPr>
              <a:t>It is called a decision tree because, similar to a tree, it starts with the root node, which expands on further branches and constructs a tree-like structure.</a:t>
            </a:r>
          </a:p>
          <a:p>
            <a:pPr marL="742950" lvl="1" indent="-285750">
              <a:lnSpc>
                <a:spcPct val="150000"/>
              </a:lnSpc>
              <a:buFont typeface="Arial" panose="020B0604020202020204" pitchFamily="34" charset="0"/>
              <a:buChar char="•"/>
            </a:pPr>
            <a:r>
              <a:rPr lang="en-US" b="0" i="0" dirty="0">
                <a:solidFill>
                  <a:srgbClr val="000000"/>
                </a:solidFill>
                <a:effectLst/>
              </a:rPr>
              <a:t>In order to build a tree, we use the </a:t>
            </a:r>
            <a:r>
              <a:rPr lang="en-US" b="1" i="0" dirty="0">
                <a:solidFill>
                  <a:srgbClr val="000000"/>
                </a:solidFill>
                <a:effectLst/>
              </a:rPr>
              <a:t>CART algorithm,</a:t>
            </a:r>
            <a:r>
              <a:rPr lang="en-US" b="0" i="0" dirty="0">
                <a:solidFill>
                  <a:srgbClr val="000000"/>
                </a:solidFill>
                <a:effectLst/>
              </a:rPr>
              <a:t> which stands for </a:t>
            </a:r>
            <a:r>
              <a:rPr lang="en-US" b="1" i="0" dirty="0">
                <a:solidFill>
                  <a:srgbClr val="000000"/>
                </a:solidFill>
                <a:effectLst/>
              </a:rPr>
              <a:t>Classification and Regression Tree algorithm.</a:t>
            </a:r>
            <a:endParaRPr lang="en-US" b="0" i="0" dirty="0">
              <a:solidFill>
                <a:srgbClr val="000000"/>
              </a:solidFill>
              <a:effectLst/>
            </a:endParaRPr>
          </a:p>
          <a:p>
            <a:pPr marL="742950" lvl="1" indent="-285750">
              <a:lnSpc>
                <a:spcPct val="150000"/>
              </a:lnSpc>
              <a:buFont typeface="Arial" panose="020B0604020202020204" pitchFamily="34" charset="0"/>
              <a:buChar char="•"/>
            </a:pPr>
            <a:r>
              <a:rPr lang="en-US" b="0" i="0" dirty="0">
                <a:solidFill>
                  <a:srgbClr val="000000"/>
                </a:solidFill>
                <a:effectLst/>
              </a:rPr>
              <a:t>A decision tree simply asks a question, and based on the answer (Yes/No), it further split the tree into subtrees.</a:t>
            </a:r>
          </a:p>
          <a:p>
            <a:endParaRPr lang="en-IN" dirty="0"/>
          </a:p>
        </p:txBody>
      </p:sp>
    </p:spTree>
    <p:extLst>
      <p:ext uri="{BB962C8B-B14F-4D97-AF65-F5344CB8AC3E}">
        <p14:creationId xmlns:p14="http://schemas.microsoft.com/office/powerpoint/2010/main" val="374742419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AAC0FC-3D3B-24EF-FDF1-C22C1C786F5C}"/>
              </a:ext>
            </a:extLst>
          </p:cNvPr>
          <p:cNvSpPr txBox="1"/>
          <p:nvPr/>
        </p:nvSpPr>
        <p:spPr>
          <a:xfrm>
            <a:off x="67377" y="86627"/>
            <a:ext cx="11896825" cy="1200329"/>
          </a:xfrm>
          <a:prstGeom prst="rect">
            <a:avLst/>
          </a:prstGeom>
          <a:noFill/>
        </p:spPr>
        <p:txBody>
          <a:bodyPr wrap="square" rtlCol="0">
            <a:spAutoFit/>
          </a:bodyPr>
          <a:lstStyle/>
          <a:p>
            <a:r>
              <a:rPr lang="en-US" b="1" i="0" dirty="0">
                <a:solidFill>
                  <a:srgbClr val="333333"/>
                </a:solidFill>
                <a:effectLst>
                  <a:outerShdw blurRad="38100" dist="38100" dir="2700000" algn="tl">
                    <a:srgbClr val="000000">
                      <a:alpha val="43137"/>
                    </a:srgbClr>
                  </a:outerShdw>
                </a:effectLst>
                <a:latin typeface="Arial" panose="020B0604020202020204" pitchFamily="34" charset="0"/>
              </a:rPr>
              <a:t>Note: A decision tree can contain categorical data (YES/NO) as well as numeric data.</a:t>
            </a:r>
          </a:p>
          <a:p>
            <a:endParaRPr lang="en-IN" dirty="0"/>
          </a:p>
          <a:p>
            <a:endParaRPr lang="en-IN" dirty="0"/>
          </a:p>
          <a:p>
            <a:endParaRPr lang="en-IN" dirty="0"/>
          </a:p>
        </p:txBody>
      </p:sp>
      <p:pic>
        <p:nvPicPr>
          <p:cNvPr id="1026" name="Picture 2" descr="Decision Tree Classification Algorithm">
            <a:extLst>
              <a:ext uri="{FF2B5EF4-FFF2-40B4-BE49-F238E27FC236}">
                <a16:creationId xmlns:a16="http://schemas.microsoft.com/office/drawing/2014/main" id="{4CEDEC74-7D55-BDB4-63DD-21B93893D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557" y="1161716"/>
            <a:ext cx="7771999" cy="51813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176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7B3A1-B208-D03D-3EB5-B11C15FB51AA}"/>
              </a:ext>
            </a:extLst>
          </p:cNvPr>
          <p:cNvSpPr txBox="1"/>
          <p:nvPr/>
        </p:nvSpPr>
        <p:spPr>
          <a:xfrm>
            <a:off x="269507" y="356135"/>
            <a:ext cx="11511815" cy="5355312"/>
          </a:xfrm>
          <a:prstGeom prst="rect">
            <a:avLst/>
          </a:prstGeom>
          <a:noFill/>
        </p:spPr>
        <p:txBody>
          <a:bodyPr wrap="square" rtlCol="0">
            <a:spAutoFit/>
          </a:bodyPr>
          <a:lstStyle/>
          <a:p>
            <a:r>
              <a:rPr lang="en-US" b="0" i="0" dirty="0">
                <a:solidFill>
                  <a:srgbClr val="000000"/>
                </a:solidFill>
                <a:effectLst/>
              </a:rPr>
              <a:t>Next, we will split both variables into the test set and training set. We have 30 observations, so we will take 20 observations for the training set and 10 observations for the test set. We are splitting our dataset so that we can train our model using a training dataset and then test the model using a test dataset. The code for this is given below:</a:t>
            </a:r>
          </a:p>
          <a:p>
            <a:endParaRPr lang="en-IN" dirty="0"/>
          </a:p>
          <a:p>
            <a:endParaRPr lang="en-IN" dirty="0"/>
          </a:p>
          <a:p>
            <a:pPr algn="just"/>
            <a:r>
              <a:rPr lang="en-US" b="1" i="0" dirty="0">
                <a:solidFill>
                  <a:srgbClr val="000000"/>
                </a:solidFill>
                <a:effectLst/>
              </a:rPr>
              <a:t> Splitting the dataset into training and test set.  </a:t>
            </a:r>
          </a:p>
          <a:p>
            <a:pPr algn="just"/>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rPr>
              <a:t> from </a:t>
            </a:r>
            <a:r>
              <a:rPr lang="en-US" b="0" i="0" dirty="0" err="1">
                <a:solidFill>
                  <a:srgbClr val="000000"/>
                </a:solidFill>
                <a:effectLst/>
              </a:rPr>
              <a:t>sklearn.model_selection</a:t>
            </a:r>
            <a:r>
              <a:rPr lang="en-US" b="0" i="0" dirty="0">
                <a:solidFill>
                  <a:srgbClr val="000000"/>
                </a:solidFill>
                <a:effectLst/>
              </a:rPr>
              <a:t> </a:t>
            </a:r>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train_test_split</a:t>
            </a:r>
            <a:r>
              <a:rPr lang="en-US" b="0" i="0" dirty="0">
                <a:solidFill>
                  <a:srgbClr val="000000"/>
                </a:solidFill>
                <a:effectLst/>
              </a:rPr>
              <a:t>  </a:t>
            </a:r>
          </a:p>
          <a:p>
            <a:pPr algn="just">
              <a:buFont typeface="+mj-lt"/>
              <a:buAutoNum type="arabicPeriod"/>
            </a:pPr>
            <a:r>
              <a:rPr lang="en-US" b="0" i="0" dirty="0">
                <a:solidFill>
                  <a:srgbClr val="000000"/>
                </a:solidFill>
                <a:effectLst/>
              </a:rPr>
              <a:t> </a:t>
            </a:r>
            <a:r>
              <a:rPr lang="en-US" b="0" i="0" dirty="0" err="1">
                <a:solidFill>
                  <a:srgbClr val="000000"/>
                </a:solidFill>
                <a:effectLst/>
              </a:rPr>
              <a:t>x_train</a:t>
            </a:r>
            <a:r>
              <a:rPr lang="en-US" b="0" i="0" dirty="0">
                <a:solidFill>
                  <a:srgbClr val="000000"/>
                </a:solidFill>
                <a:effectLst/>
              </a:rPr>
              <a:t>, </a:t>
            </a:r>
            <a:r>
              <a:rPr lang="en-US" b="0" i="0" dirty="0" err="1">
                <a:solidFill>
                  <a:srgbClr val="000000"/>
                </a:solidFill>
                <a:effectLst/>
              </a:rPr>
              <a:t>x_test</a:t>
            </a:r>
            <a:r>
              <a:rPr lang="en-US" b="0" i="0" dirty="0">
                <a:solidFill>
                  <a:srgbClr val="000000"/>
                </a:solidFill>
                <a:effectLst/>
              </a:rPr>
              <a:t>, </a:t>
            </a:r>
            <a:r>
              <a:rPr lang="en-US" b="0" i="0" dirty="0" err="1">
                <a:solidFill>
                  <a:srgbClr val="000000"/>
                </a:solidFill>
                <a:effectLst/>
              </a:rPr>
              <a:t>y_train</a:t>
            </a:r>
            <a:r>
              <a:rPr lang="en-US" b="0" i="0" dirty="0">
                <a:solidFill>
                  <a:srgbClr val="000000"/>
                </a:solidFill>
                <a:effectLst/>
              </a:rPr>
              <a:t>, </a:t>
            </a:r>
            <a:r>
              <a:rPr lang="en-US" b="0" i="0" dirty="0" err="1">
                <a:solidFill>
                  <a:srgbClr val="000000"/>
                </a:solidFill>
                <a:effectLst/>
              </a:rPr>
              <a:t>y_test</a:t>
            </a:r>
            <a:r>
              <a:rPr lang="en-US" b="0" i="0" dirty="0">
                <a:solidFill>
                  <a:srgbClr val="000000"/>
                </a:solidFill>
                <a:effectLst/>
              </a:rPr>
              <a:t>= </a:t>
            </a:r>
            <a:r>
              <a:rPr lang="en-US" b="0" i="0" dirty="0" err="1">
                <a:solidFill>
                  <a:srgbClr val="000000"/>
                </a:solidFill>
                <a:effectLst/>
              </a:rPr>
              <a:t>train_test_split</a:t>
            </a:r>
            <a:r>
              <a:rPr lang="en-US" b="0" i="0" dirty="0">
                <a:solidFill>
                  <a:srgbClr val="000000"/>
                </a:solidFill>
                <a:effectLst/>
              </a:rPr>
              <a:t>(x, y, </a:t>
            </a:r>
            <a:r>
              <a:rPr lang="en-US" b="0" i="0" dirty="0" err="1">
                <a:solidFill>
                  <a:srgbClr val="000000"/>
                </a:solidFill>
                <a:effectLst/>
              </a:rPr>
              <a:t>test_size</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a:t>
            </a:r>
            <a:r>
              <a:rPr lang="en-US" b="0" i="0" dirty="0">
                <a:solidFill>
                  <a:srgbClr val="C00000"/>
                </a:solidFill>
                <a:effectLst/>
              </a:rPr>
              <a:t>3</a:t>
            </a:r>
            <a:r>
              <a:rPr lang="en-US" b="0" i="0" dirty="0">
                <a:solidFill>
                  <a:srgbClr val="000000"/>
                </a:solidFill>
                <a:effectLst/>
              </a:rPr>
              <a:t>, </a:t>
            </a:r>
            <a:r>
              <a:rPr lang="en-US" b="0" i="0" dirty="0" err="1">
                <a:solidFill>
                  <a:srgbClr val="000000"/>
                </a:solidFill>
                <a:effectLst/>
              </a:rPr>
              <a:t>random_state</a:t>
            </a:r>
            <a:r>
              <a:rPr lang="en-US" b="0" i="0" dirty="0">
                <a:solidFill>
                  <a:srgbClr val="000000"/>
                </a:solidFill>
                <a:effectLst/>
              </a:rPr>
              <a:t>=</a:t>
            </a:r>
            <a:r>
              <a:rPr lang="en-US" b="0" i="0" dirty="0">
                <a:solidFill>
                  <a:srgbClr val="C00000"/>
                </a:solidFill>
                <a:effectLst/>
              </a:rPr>
              <a:t>0</a:t>
            </a:r>
            <a:r>
              <a:rPr lang="en-US" b="0" i="0" dirty="0">
                <a:solidFill>
                  <a:srgbClr val="000000"/>
                </a:solidFill>
                <a:effectLst/>
              </a:rPr>
              <a:t>)  </a:t>
            </a:r>
          </a:p>
          <a:p>
            <a:endParaRPr lang="en-IN" dirty="0"/>
          </a:p>
          <a:p>
            <a:endParaRPr lang="en-IN" dirty="0"/>
          </a:p>
          <a:p>
            <a:endParaRPr lang="en-IN" dirty="0"/>
          </a:p>
          <a:p>
            <a:endParaRPr lang="en-IN" dirty="0"/>
          </a:p>
          <a:p>
            <a:endParaRPr lang="en-IN" dirty="0"/>
          </a:p>
          <a:p>
            <a:r>
              <a:rPr lang="en-US" b="0" i="0" dirty="0">
                <a:solidFill>
                  <a:srgbClr val="333333"/>
                </a:solidFill>
                <a:effectLst/>
              </a:rPr>
              <a:t>By executing the above code, we will get x-test, x-train and y-test, y-train dataset. </a:t>
            </a:r>
          </a:p>
          <a:p>
            <a:endParaRPr lang="en-US" dirty="0">
              <a:solidFill>
                <a:srgbClr val="333333"/>
              </a:solidFill>
            </a:endParaRPr>
          </a:p>
          <a:p>
            <a:endParaRPr lang="en-US" b="0" i="0" dirty="0">
              <a:solidFill>
                <a:srgbClr val="333333"/>
              </a:solidFill>
              <a:effectLst/>
            </a:endParaRPr>
          </a:p>
          <a:p>
            <a:r>
              <a:rPr lang="en-US" b="0" i="0" dirty="0">
                <a:solidFill>
                  <a:srgbClr val="333333"/>
                </a:solidFill>
                <a:effectLst/>
              </a:rPr>
              <a:t>Consider the below images:</a:t>
            </a:r>
            <a:endParaRPr lang="en-IN" dirty="0"/>
          </a:p>
          <a:p>
            <a:endParaRPr lang="en-IN" dirty="0"/>
          </a:p>
        </p:txBody>
      </p:sp>
    </p:spTree>
    <p:extLst>
      <p:ext uri="{BB962C8B-B14F-4D97-AF65-F5344CB8AC3E}">
        <p14:creationId xmlns:p14="http://schemas.microsoft.com/office/powerpoint/2010/main" val="59275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BECCB-E41F-0A71-1ACE-D2DF2B975388}"/>
              </a:ext>
            </a:extLst>
          </p:cNvPr>
          <p:cNvSpPr txBox="1"/>
          <p:nvPr/>
        </p:nvSpPr>
        <p:spPr>
          <a:xfrm>
            <a:off x="134754" y="96253"/>
            <a:ext cx="11867949" cy="6463308"/>
          </a:xfrm>
          <a:prstGeom prst="rect">
            <a:avLst/>
          </a:prstGeom>
          <a:noFill/>
        </p:spPr>
        <p:txBody>
          <a:bodyPr wrap="square" rtlCol="0">
            <a:spAutoFit/>
          </a:bodyPr>
          <a:lstStyle/>
          <a:p>
            <a:pPr algn="just"/>
            <a:r>
              <a:rPr lang="en-US" sz="2400" b="1" i="0" dirty="0">
                <a:effectLst/>
                <a:latin typeface="erdana"/>
              </a:rPr>
              <a:t>Why use Decision Trees?</a:t>
            </a:r>
          </a:p>
          <a:p>
            <a:pPr algn="just"/>
            <a:endParaRPr lang="en-US" sz="2400" b="1" dirty="0">
              <a:latin typeface="erdana"/>
            </a:endParaRPr>
          </a:p>
          <a:p>
            <a:pPr algn="just"/>
            <a:endParaRPr lang="en-US" sz="2400" b="1" i="0" dirty="0">
              <a:effectLst/>
              <a:latin typeface="erdana"/>
            </a:endParaRPr>
          </a:p>
          <a:p>
            <a:pPr algn="just"/>
            <a:r>
              <a:rPr lang="en-US" b="0" i="0" dirty="0">
                <a:solidFill>
                  <a:srgbClr val="333333"/>
                </a:solidFill>
                <a:effectLst/>
              </a:rPr>
              <a:t>There are various algorithms in Machine learning, so choosing the best algorithm for the given dataset and problem is the main point to remember while creating a machine learning model. Below are the two reasons for using the Decision tree:</a:t>
            </a:r>
          </a:p>
          <a:p>
            <a:pPr algn="just"/>
            <a:endParaRPr lang="en-US" b="0" i="0" dirty="0">
              <a:solidFill>
                <a:srgbClr val="000000"/>
              </a:solidFill>
              <a:effectLst/>
            </a:endParaRPr>
          </a:p>
          <a:p>
            <a:pPr marL="342900" indent="-342900" algn="just">
              <a:buFont typeface="+mj-lt"/>
              <a:buAutoNum type="arabicPeriod"/>
            </a:pPr>
            <a:r>
              <a:rPr lang="en-US" b="0" i="0" dirty="0">
                <a:solidFill>
                  <a:srgbClr val="000000"/>
                </a:solidFill>
                <a:effectLst/>
              </a:rPr>
              <a:t>Decision Trees usually mimic human thinking ability while making a decision, so it is easy to understand.</a:t>
            </a:r>
          </a:p>
          <a:p>
            <a:pPr marL="342900" indent="-342900" algn="just">
              <a:buFont typeface="+mj-lt"/>
              <a:buAutoNum type="arabicPeriod"/>
            </a:pPr>
            <a:r>
              <a:rPr lang="en-US" b="0" i="0" dirty="0">
                <a:solidFill>
                  <a:srgbClr val="000000"/>
                </a:solidFill>
                <a:effectLst/>
              </a:rPr>
              <a:t>The logic behind the decision tree can be easily understood because it shows a tree-like structure.</a:t>
            </a:r>
          </a:p>
          <a:p>
            <a:endParaRPr lang="en-IN" dirty="0"/>
          </a:p>
          <a:p>
            <a:endParaRPr lang="en-IN" dirty="0"/>
          </a:p>
          <a:p>
            <a:r>
              <a:rPr lang="en-US" b="1" i="0" dirty="0">
                <a:solidFill>
                  <a:srgbClr val="000000"/>
                </a:solidFill>
                <a:effectLst/>
              </a:rPr>
              <a:t>Root Node:</a:t>
            </a:r>
            <a:r>
              <a:rPr lang="en-US" b="0" i="0" dirty="0">
                <a:solidFill>
                  <a:srgbClr val="000000"/>
                </a:solidFill>
                <a:effectLst/>
              </a:rPr>
              <a:t> Root node is from where the decision tree starts. It represents the entire dataset, which further gets divided into two or more homogeneous sets.</a:t>
            </a:r>
          </a:p>
          <a:p>
            <a:endParaRPr lang="en-US" dirty="0">
              <a:solidFill>
                <a:srgbClr val="000000"/>
              </a:solidFill>
            </a:endParaRPr>
          </a:p>
          <a:p>
            <a:r>
              <a:rPr lang="en-US" b="1" i="0" dirty="0">
                <a:solidFill>
                  <a:srgbClr val="000000"/>
                </a:solidFill>
                <a:effectLst/>
              </a:rPr>
              <a:t>Leaf Node:</a:t>
            </a:r>
            <a:r>
              <a:rPr lang="en-US" b="0" i="0" dirty="0">
                <a:solidFill>
                  <a:srgbClr val="000000"/>
                </a:solidFill>
                <a:effectLst/>
              </a:rPr>
              <a:t> Leaf nodes are the final output node, and the tree cannot be segregated further after getting a leaf node.</a:t>
            </a:r>
          </a:p>
          <a:p>
            <a:endParaRPr lang="en-US" dirty="0">
              <a:solidFill>
                <a:srgbClr val="000000"/>
              </a:solidFill>
            </a:endParaRPr>
          </a:p>
          <a:p>
            <a:r>
              <a:rPr lang="en-US" b="1" i="0" dirty="0">
                <a:solidFill>
                  <a:srgbClr val="000000"/>
                </a:solidFill>
                <a:effectLst/>
              </a:rPr>
              <a:t>Splitting:</a:t>
            </a:r>
            <a:r>
              <a:rPr lang="en-US" b="0" i="0" dirty="0">
                <a:solidFill>
                  <a:srgbClr val="000000"/>
                </a:solidFill>
                <a:effectLst/>
              </a:rPr>
              <a:t> Splitting is the process of dividing the decision node/root node into sub-nodes according to the given conditions.</a:t>
            </a:r>
          </a:p>
          <a:p>
            <a:endParaRPr lang="en-US" dirty="0">
              <a:solidFill>
                <a:srgbClr val="000000"/>
              </a:solidFill>
            </a:endParaRPr>
          </a:p>
          <a:p>
            <a:r>
              <a:rPr lang="en-US" b="1" i="0" dirty="0">
                <a:solidFill>
                  <a:srgbClr val="000000"/>
                </a:solidFill>
                <a:effectLst/>
              </a:rPr>
              <a:t>Branch/Sub Tree:</a:t>
            </a:r>
            <a:r>
              <a:rPr lang="en-US" b="0" i="0" dirty="0">
                <a:solidFill>
                  <a:srgbClr val="000000"/>
                </a:solidFill>
                <a:effectLst/>
              </a:rPr>
              <a:t> A tree formed by splitting the tree.</a:t>
            </a:r>
          </a:p>
          <a:p>
            <a:endParaRPr lang="en-US" dirty="0">
              <a:solidFill>
                <a:srgbClr val="000000"/>
              </a:solidFill>
            </a:endParaRPr>
          </a:p>
          <a:p>
            <a:r>
              <a:rPr lang="en-US" b="1" i="0" dirty="0">
                <a:solidFill>
                  <a:srgbClr val="000000"/>
                </a:solidFill>
                <a:effectLst/>
              </a:rPr>
              <a:t>Pruning:</a:t>
            </a:r>
            <a:r>
              <a:rPr lang="en-US" b="0" i="0" dirty="0">
                <a:solidFill>
                  <a:srgbClr val="000000"/>
                </a:solidFill>
                <a:effectLst/>
              </a:rPr>
              <a:t> Pruning is the process of removing the unwanted branches from the tree.</a:t>
            </a:r>
          </a:p>
          <a:p>
            <a:endParaRPr lang="en-US" dirty="0">
              <a:solidFill>
                <a:srgbClr val="000000"/>
              </a:solidFill>
            </a:endParaRPr>
          </a:p>
          <a:p>
            <a:r>
              <a:rPr lang="en-US" b="1" i="0" dirty="0">
                <a:solidFill>
                  <a:srgbClr val="000000"/>
                </a:solidFill>
                <a:effectLst/>
              </a:rPr>
              <a:t>Parent/Child node:</a:t>
            </a:r>
            <a:r>
              <a:rPr lang="en-US" b="0" i="0" dirty="0">
                <a:solidFill>
                  <a:srgbClr val="000000"/>
                </a:solidFill>
                <a:effectLst/>
              </a:rPr>
              <a:t> The root node of the tree is called the parent node, and other nodes are called the child nodes.</a:t>
            </a:r>
            <a:endParaRPr lang="en-IN" dirty="0"/>
          </a:p>
        </p:txBody>
      </p:sp>
    </p:spTree>
    <p:extLst>
      <p:ext uri="{BB962C8B-B14F-4D97-AF65-F5344CB8AC3E}">
        <p14:creationId xmlns:p14="http://schemas.microsoft.com/office/powerpoint/2010/main" val="282249006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ED177-0A4F-950E-7CD9-FE96D676DEC8}"/>
              </a:ext>
            </a:extLst>
          </p:cNvPr>
          <p:cNvSpPr txBox="1"/>
          <p:nvPr/>
        </p:nvSpPr>
        <p:spPr>
          <a:xfrm>
            <a:off x="105878" y="105878"/>
            <a:ext cx="11954577" cy="6801862"/>
          </a:xfrm>
          <a:prstGeom prst="rect">
            <a:avLst/>
          </a:prstGeom>
          <a:noFill/>
        </p:spPr>
        <p:txBody>
          <a:bodyPr wrap="square" rtlCol="0">
            <a:spAutoFit/>
          </a:bodyPr>
          <a:lstStyle/>
          <a:p>
            <a:pPr algn="just"/>
            <a:r>
              <a:rPr lang="en-US" sz="2000" b="1" i="0" dirty="0">
                <a:solidFill>
                  <a:srgbClr val="333333"/>
                </a:solidFill>
                <a:effectLst/>
                <a:latin typeface="inter-bold"/>
              </a:rPr>
              <a:t>How does the Decision Tree algorithm Work?</a:t>
            </a:r>
          </a:p>
          <a:p>
            <a:pPr algn="just"/>
            <a:endParaRPr lang="en-US" sz="2000" b="0" i="0" dirty="0">
              <a:solidFill>
                <a:srgbClr val="333333"/>
              </a:solidFill>
              <a:effectLst/>
              <a:latin typeface="inter-regular"/>
            </a:endParaRPr>
          </a:p>
          <a:p>
            <a:pPr marL="742950" lvl="1" indent="-285750" algn="just">
              <a:buFont typeface="Arial" panose="020B0604020202020204" pitchFamily="34" charset="0"/>
              <a:buChar char="•"/>
            </a:pPr>
            <a:r>
              <a:rPr lang="en-US" b="0" i="0" dirty="0">
                <a:solidFill>
                  <a:srgbClr val="333333"/>
                </a:solidFill>
                <a:effectLst/>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pPr marL="742950" lvl="1" indent="-285750" algn="just">
              <a:buFont typeface="Arial" panose="020B0604020202020204" pitchFamily="34" charset="0"/>
              <a:buChar char="•"/>
            </a:pPr>
            <a:r>
              <a:rPr lang="en-US" b="0" i="0" dirty="0">
                <a:solidFill>
                  <a:srgbClr val="333333"/>
                </a:solidFill>
                <a:effectLst/>
              </a:rPr>
              <a:t>For the next node, the algorithm again compares the attribute value with the other sub-nodes and move further. It continues the process until it reaches the leaf node of the tree. </a:t>
            </a:r>
          </a:p>
          <a:p>
            <a:pPr algn="just"/>
            <a:endParaRPr lang="en-US" dirty="0">
              <a:solidFill>
                <a:srgbClr val="333333"/>
              </a:solidFill>
            </a:endParaRPr>
          </a:p>
          <a:p>
            <a:pPr algn="just"/>
            <a:endParaRPr lang="en-US" dirty="0">
              <a:solidFill>
                <a:srgbClr val="333333"/>
              </a:solidFill>
            </a:endParaRPr>
          </a:p>
          <a:p>
            <a:pPr algn="just"/>
            <a:endParaRPr lang="en-US" dirty="0">
              <a:solidFill>
                <a:srgbClr val="333333"/>
              </a:solidFill>
            </a:endParaRPr>
          </a:p>
          <a:p>
            <a:pPr algn="just"/>
            <a:r>
              <a:rPr lang="en-US" b="0" i="0" dirty="0">
                <a:solidFill>
                  <a:srgbClr val="333333"/>
                </a:solidFill>
                <a:effectLst/>
              </a:rPr>
              <a:t>The complete process can be better understood using the below algorithm:</a:t>
            </a:r>
          </a:p>
          <a:p>
            <a:pPr algn="just"/>
            <a:endParaRPr lang="en-US" dirty="0">
              <a:solidFill>
                <a:srgbClr val="333333"/>
              </a:solidFill>
            </a:endParaRPr>
          </a:p>
          <a:p>
            <a:pPr algn="just">
              <a:buFont typeface="Arial" panose="020B0604020202020204" pitchFamily="34" charset="0"/>
              <a:buChar char="•"/>
            </a:pPr>
            <a:r>
              <a:rPr lang="en-US" b="1" i="0" dirty="0">
                <a:solidFill>
                  <a:srgbClr val="000000"/>
                </a:solidFill>
                <a:effectLst/>
              </a:rPr>
              <a:t>Step-1:</a:t>
            </a:r>
            <a:r>
              <a:rPr lang="en-US" b="0" i="0" dirty="0">
                <a:solidFill>
                  <a:srgbClr val="000000"/>
                </a:solidFill>
                <a:effectLst/>
              </a:rPr>
              <a:t> Begin the tree with the root node, says S, which contains the complete dataset.</a:t>
            </a:r>
          </a:p>
          <a:p>
            <a:pPr algn="just"/>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Step-2:</a:t>
            </a:r>
            <a:r>
              <a:rPr lang="en-US" b="0" i="0" dirty="0">
                <a:solidFill>
                  <a:srgbClr val="000000"/>
                </a:solidFill>
                <a:effectLst/>
              </a:rPr>
              <a:t> Find the best attribute in the dataset using </a:t>
            </a:r>
            <a:r>
              <a:rPr lang="en-US" b="1" i="0" dirty="0">
                <a:solidFill>
                  <a:srgbClr val="000000"/>
                </a:solidFill>
                <a:effectLst/>
              </a:rPr>
              <a:t>Attribute Selection Measure (ASM).</a:t>
            </a:r>
          </a:p>
          <a:p>
            <a:pPr algn="just"/>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Step-3:</a:t>
            </a:r>
            <a:r>
              <a:rPr lang="en-US" b="0" i="0" dirty="0">
                <a:solidFill>
                  <a:srgbClr val="000000"/>
                </a:solidFill>
                <a:effectLst/>
              </a:rPr>
              <a:t> Divide the S into subsets that contains possible values for the best attributes.</a:t>
            </a:r>
          </a:p>
          <a:p>
            <a:pPr algn="just"/>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Step-4:</a:t>
            </a:r>
            <a:r>
              <a:rPr lang="en-US" b="0" i="0" dirty="0">
                <a:solidFill>
                  <a:srgbClr val="000000"/>
                </a:solidFill>
                <a:effectLst/>
              </a:rPr>
              <a:t> Generate the decision tree node, which contains the best attribute.</a:t>
            </a:r>
          </a:p>
          <a:p>
            <a:pPr algn="just"/>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Step-5:</a:t>
            </a:r>
            <a:r>
              <a:rPr lang="en-US" b="0" i="0" dirty="0">
                <a:solidFill>
                  <a:srgbClr val="000000"/>
                </a:solidFill>
                <a:effectLst/>
              </a:rPr>
              <a:t> Recursively make new decision trees using the subsets of the dataset created in step -3. Continue this process until a stage is reached where you cannot further classify the nodes and called the final node as a leaf node.</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8574345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DE928B-21F4-DD21-039A-FC14D951358E}"/>
              </a:ext>
            </a:extLst>
          </p:cNvPr>
          <p:cNvSpPr txBox="1"/>
          <p:nvPr/>
        </p:nvSpPr>
        <p:spPr>
          <a:xfrm>
            <a:off x="134754" y="96253"/>
            <a:ext cx="11896825" cy="2585323"/>
          </a:xfrm>
          <a:prstGeom prst="rect">
            <a:avLst/>
          </a:prstGeom>
          <a:noFill/>
        </p:spPr>
        <p:txBody>
          <a:bodyPr wrap="square" rtlCol="0">
            <a:spAutoFit/>
          </a:bodyPr>
          <a:lstStyle/>
          <a:p>
            <a:r>
              <a:rPr lang="en-US" b="1" i="0" dirty="0">
                <a:solidFill>
                  <a:srgbClr val="333333"/>
                </a:solidFill>
                <a:effectLst/>
              </a:rPr>
              <a:t>Example:</a:t>
            </a:r>
            <a:r>
              <a:rPr lang="en-US" b="0" i="0" dirty="0">
                <a:solidFill>
                  <a:srgbClr val="333333"/>
                </a:solidFill>
                <a:effectLst/>
              </a:rPr>
              <a:t>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a:t>
            </a:r>
          </a:p>
          <a:p>
            <a:endParaRPr lang="en-US" dirty="0">
              <a:solidFill>
                <a:srgbClr val="333333"/>
              </a:solidFill>
            </a:endParaRPr>
          </a:p>
          <a:p>
            <a:r>
              <a:rPr lang="en-US" b="0" i="0" dirty="0">
                <a:solidFill>
                  <a:srgbClr val="333333"/>
                </a:solidFill>
                <a:effectLst/>
              </a:rPr>
              <a:t>Consider the below diagram:</a:t>
            </a:r>
          </a:p>
          <a:p>
            <a:endParaRPr lang="en-US" dirty="0">
              <a:solidFill>
                <a:srgbClr val="333333"/>
              </a:solidFill>
            </a:endParaRPr>
          </a:p>
          <a:p>
            <a:endParaRPr lang="en-IN" dirty="0"/>
          </a:p>
        </p:txBody>
      </p:sp>
      <p:pic>
        <p:nvPicPr>
          <p:cNvPr id="3076" name="Picture 4" descr="Decision Tree Classification Algorithm">
            <a:extLst>
              <a:ext uri="{FF2B5EF4-FFF2-40B4-BE49-F238E27FC236}">
                <a16:creationId xmlns:a16="http://schemas.microsoft.com/office/drawing/2014/main" id="{13B6C35D-A02F-35C4-D5A0-7C68EEE37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395" y="2014888"/>
            <a:ext cx="5795210" cy="46361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89485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825B1-2561-59E5-4ABF-67FB4DE390DB}"/>
              </a:ext>
            </a:extLst>
          </p:cNvPr>
          <p:cNvSpPr txBox="1"/>
          <p:nvPr/>
        </p:nvSpPr>
        <p:spPr>
          <a:xfrm>
            <a:off x="0" y="0"/>
            <a:ext cx="12021954" cy="7940635"/>
          </a:xfrm>
          <a:prstGeom prst="rect">
            <a:avLst/>
          </a:prstGeom>
          <a:noFill/>
        </p:spPr>
        <p:txBody>
          <a:bodyPr wrap="square" rtlCol="0">
            <a:spAutoFit/>
          </a:bodyPr>
          <a:lstStyle/>
          <a:p>
            <a:pPr algn="just"/>
            <a:r>
              <a:rPr lang="en-US" b="0" i="0" dirty="0">
                <a:solidFill>
                  <a:srgbClr val="333333"/>
                </a:solidFill>
                <a:effectLst/>
              </a:rPr>
              <a:t>While implementing a Decision tree, the main issue arises that how to select the best attribute for the root node and for sub-nodes. So, to solve such problems there is a technique which is called as </a:t>
            </a:r>
            <a:r>
              <a:rPr lang="en-US" b="1" i="0" dirty="0">
                <a:solidFill>
                  <a:srgbClr val="333333"/>
                </a:solidFill>
                <a:effectLst/>
              </a:rPr>
              <a:t>Attribute selection measure or ASM. </a:t>
            </a:r>
            <a:r>
              <a:rPr lang="en-US" b="0" i="0" dirty="0">
                <a:solidFill>
                  <a:srgbClr val="333333"/>
                </a:solidFill>
                <a:effectLst/>
              </a:rPr>
              <a:t>By this measurement, we can easily select the best attribute for the nodes of the tree. </a:t>
            </a:r>
            <a:endParaRPr lang="en-US" dirty="0">
              <a:solidFill>
                <a:srgbClr val="333333"/>
              </a:solidFill>
            </a:endParaRPr>
          </a:p>
          <a:p>
            <a:pPr algn="just"/>
            <a:endParaRPr lang="en-US" b="0" i="0" dirty="0">
              <a:solidFill>
                <a:srgbClr val="333333"/>
              </a:solidFill>
              <a:effectLst/>
            </a:endParaRPr>
          </a:p>
          <a:p>
            <a:pPr algn="just">
              <a:buFont typeface="Arial" panose="020B0604020202020204" pitchFamily="34" charset="0"/>
              <a:buChar char="•"/>
            </a:pPr>
            <a:r>
              <a:rPr lang="en-US" b="1" i="0" dirty="0">
                <a:solidFill>
                  <a:srgbClr val="000000"/>
                </a:solidFill>
                <a:effectLst/>
              </a:rPr>
              <a:t>Information Gain</a:t>
            </a:r>
            <a:r>
              <a:rPr lang="en-US" dirty="0">
                <a:solidFill>
                  <a:srgbClr val="000000"/>
                </a:solidFill>
              </a:rPr>
              <a:t> and </a:t>
            </a:r>
            <a:r>
              <a:rPr lang="en-US" b="1" i="0" dirty="0">
                <a:solidFill>
                  <a:srgbClr val="000000"/>
                </a:solidFill>
                <a:effectLst/>
              </a:rPr>
              <a:t>Gini Index</a:t>
            </a:r>
          </a:p>
          <a:p>
            <a:pPr algn="just"/>
            <a:endParaRPr lang="en-US" b="0" i="0" dirty="0">
              <a:solidFill>
                <a:srgbClr val="000000"/>
              </a:solidFill>
              <a:effectLst/>
            </a:endParaRPr>
          </a:p>
          <a:p>
            <a:pPr algn="just"/>
            <a:r>
              <a:rPr lang="en-US" sz="2400" b="1" i="0" dirty="0">
                <a:effectLst/>
              </a:rPr>
              <a:t>1. Information Gain:</a:t>
            </a:r>
          </a:p>
          <a:p>
            <a:pPr lvl="1" algn="just">
              <a:buFont typeface="Arial" panose="020B0604020202020204" pitchFamily="34" charset="0"/>
              <a:buChar char="•"/>
            </a:pPr>
            <a:r>
              <a:rPr lang="en-US" b="0" i="0" dirty="0">
                <a:solidFill>
                  <a:srgbClr val="000000"/>
                </a:solidFill>
                <a:effectLst/>
              </a:rPr>
              <a:t>Information gain is the measurement of changes in entropy after the segmentation of a dataset based on an attribute.</a:t>
            </a:r>
          </a:p>
          <a:p>
            <a:pPr lvl="1" algn="just">
              <a:buFont typeface="Arial" panose="020B0604020202020204" pitchFamily="34" charset="0"/>
              <a:buChar char="•"/>
            </a:pPr>
            <a:r>
              <a:rPr lang="en-US" b="0" i="0" dirty="0">
                <a:solidFill>
                  <a:srgbClr val="000000"/>
                </a:solidFill>
                <a:effectLst/>
              </a:rPr>
              <a:t>It calculates how much information a feature provides us about a class.</a:t>
            </a:r>
          </a:p>
          <a:p>
            <a:pPr lvl="1" algn="just">
              <a:buFont typeface="Arial" panose="020B0604020202020204" pitchFamily="34" charset="0"/>
              <a:buChar char="•"/>
            </a:pPr>
            <a:r>
              <a:rPr lang="en-US" b="0" i="0" dirty="0">
                <a:solidFill>
                  <a:srgbClr val="000000"/>
                </a:solidFill>
                <a:effectLst/>
              </a:rPr>
              <a:t>According to the value of information gain, we split the node and build the decision tree.</a:t>
            </a:r>
          </a:p>
          <a:p>
            <a:pPr lvl="1" algn="just">
              <a:buFont typeface="Arial" panose="020B0604020202020204" pitchFamily="34" charset="0"/>
              <a:buChar char="•"/>
            </a:pPr>
            <a:r>
              <a:rPr lang="en-US" b="0" i="0" dirty="0">
                <a:solidFill>
                  <a:srgbClr val="000000"/>
                </a:solidFill>
                <a:effectLst/>
              </a:rPr>
              <a:t>A decision tree algorithm always tries to maximize the value of information gain, and a node/attribute having the highest information gain is split first. It can be calculated using the below formula:</a:t>
            </a:r>
          </a:p>
          <a:p>
            <a:pPr algn="just"/>
            <a:endParaRPr lang="en-US" b="0" i="0" dirty="0">
              <a:solidFill>
                <a:srgbClr val="000000"/>
              </a:solidFill>
              <a:effectLst/>
            </a:endParaRPr>
          </a:p>
          <a:p>
            <a:pPr algn="just"/>
            <a:r>
              <a:rPr lang="en-US" b="1" i="0" dirty="0">
                <a:solidFill>
                  <a:srgbClr val="000000"/>
                </a:solidFill>
                <a:effectLst/>
              </a:rPr>
              <a:t>Information Gain= Entropy(S)- [(Weighted Avg) *Entropy(each feature) </a:t>
            </a:r>
          </a:p>
          <a:p>
            <a:pPr algn="just"/>
            <a:endParaRPr lang="en-US" b="1" i="0" dirty="0">
              <a:solidFill>
                <a:srgbClr val="000000"/>
              </a:solidFill>
              <a:effectLst/>
            </a:endParaRPr>
          </a:p>
          <a:p>
            <a:pPr algn="just"/>
            <a:r>
              <a:rPr lang="en-US" b="1" i="0" dirty="0">
                <a:solidFill>
                  <a:srgbClr val="000000"/>
                </a:solidFill>
                <a:effectLst/>
              </a:rPr>
              <a:t>Entropy: Entropy is a metric to measure the impurity in a given attribute. It specifies randomness in data. Entropy can be calculated as:</a:t>
            </a:r>
          </a:p>
          <a:p>
            <a:pPr algn="just"/>
            <a:endParaRPr lang="en-US" b="1" i="0" dirty="0">
              <a:solidFill>
                <a:srgbClr val="000000"/>
              </a:solidFill>
              <a:effectLst/>
            </a:endParaRPr>
          </a:p>
          <a:p>
            <a:pPr algn="just"/>
            <a:r>
              <a:rPr lang="en-US" b="1" i="0" dirty="0">
                <a:solidFill>
                  <a:srgbClr val="000000"/>
                </a:solidFill>
                <a:effectLst/>
              </a:rPr>
              <a:t>Entropy(s)= -P(yes)log2 P(yes)- P(no) log2 P(no)</a:t>
            </a:r>
          </a:p>
          <a:p>
            <a:pPr algn="just"/>
            <a:endParaRPr lang="en-US" b="1" dirty="0">
              <a:solidFill>
                <a:srgbClr val="000000"/>
              </a:solidFill>
            </a:endParaRPr>
          </a:p>
          <a:p>
            <a:pPr algn="just"/>
            <a:r>
              <a:rPr lang="en-US" b="1" i="0" dirty="0">
                <a:solidFill>
                  <a:srgbClr val="333333"/>
                </a:solidFill>
                <a:effectLst/>
              </a:rPr>
              <a:t>Where,</a:t>
            </a:r>
            <a:endParaRPr lang="en-US" b="0" i="0" dirty="0">
              <a:solidFill>
                <a:srgbClr val="333333"/>
              </a:solidFill>
              <a:effectLst/>
            </a:endParaRPr>
          </a:p>
          <a:p>
            <a:pPr algn="just">
              <a:buFont typeface="Arial" panose="020B0604020202020204" pitchFamily="34" charset="0"/>
              <a:buChar char="•"/>
            </a:pPr>
            <a:r>
              <a:rPr lang="en-US" b="1" i="0" dirty="0">
                <a:solidFill>
                  <a:srgbClr val="000000"/>
                </a:solidFill>
                <a:effectLst/>
              </a:rPr>
              <a:t>S= Total number of samples</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P(yes)= probability of yes</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P(no)= probability of no</a:t>
            </a:r>
            <a:endParaRPr lang="en-US" b="0" i="0" dirty="0">
              <a:solidFill>
                <a:srgbClr val="000000"/>
              </a:solidFill>
              <a:effectLst/>
            </a:endParaRPr>
          </a:p>
          <a:p>
            <a:pPr algn="just"/>
            <a:endParaRPr lang="en-US" b="1" i="0" dirty="0">
              <a:solidFill>
                <a:srgbClr val="000000"/>
              </a:solidFill>
              <a:effectLst/>
              <a:latin typeface="inter-regular"/>
            </a:endParaRPr>
          </a:p>
          <a:p>
            <a:pPr algn="just"/>
            <a:endParaRPr lang="en-US" b="1" dirty="0">
              <a:solidFill>
                <a:srgbClr val="000000"/>
              </a:solidFill>
              <a:latin typeface="inter-regular"/>
            </a:endParaRPr>
          </a:p>
          <a:p>
            <a:pPr algn="just"/>
            <a:endParaRPr lang="en-US" b="1"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5866046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14CDC8-48D0-99A4-2CBB-DF38C7577277}"/>
              </a:ext>
            </a:extLst>
          </p:cNvPr>
          <p:cNvSpPr txBox="1"/>
          <p:nvPr/>
        </p:nvSpPr>
        <p:spPr>
          <a:xfrm>
            <a:off x="105878" y="105878"/>
            <a:ext cx="11896825" cy="6863417"/>
          </a:xfrm>
          <a:prstGeom prst="rect">
            <a:avLst/>
          </a:prstGeom>
          <a:noFill/>
        </p:spPr>
        <p:txBody>
          <a:bodyPr wrap="square" rtlCol="0">
            <a:spAutoFit/>
          </a:bodyPr>
          <a:lstStyle/>
          <a:p>
            <a:pPr algn="just"/>
            <a:r>
              <a:rPr lang="en-US" sz="2000" b="1" i="0" dirty="0">
                <a:effectLst/>
              </a:rPr>
              <a:t>2. Gini Index:</a:t>
            </a:r>
          </a:p>
          <a:p>
            <a:pPr lvl="1"/>
            <a:endParaRPr lang="en-US" sz="2000" b="1" i="0" dirty="0">
              <a:effectLst/>
            </a:endParaRPr>
          </a:p>
          <a:p>
            <a:pPr lvl="1">
              <a:buFont typeface="Arial" panose="020B0604020202020204" pitchFamily="34" charset="0"/>
              <a:buChar char="•"/>
            </a:pPr>
            <a:r>
              <a:rPr lang="en-US" b="0" i="0" dirty="0">
                <a:solidFill>
                  <a:srgbClr val="000000"/>
                </a:solidFill>
                <a:effectLst/>
                <a:latin typeface="inter-regular"/>
              </a:rPr>
              <a:t>Gini index is a measure of impurity or purity used while creating a decision tree in the CART(Classification and Regression Tree) algorithm.</a:t>
            </a:r>
          </a:p>
          <a:p>
            <a:pPr lvl="1">
              <a:buFont typeface="Arial" panose="020B0604020202020204" pitchFamily="34" charset="0"/>
              <a:buChar char="•"/>
            </a:pPr>
            <a:r>
              <a:rPr lang="en-US" b="0" i="0" dirty="0">
                <a:solidFill>
                  <a:srgbClr val="000000"/>
                </a:solidFill>
                <a:effectLst/>
                <a:latin typeface="inter-regular"/>
              </a:rPr>
              <a:t>An attribute with the low Gini index should be preferred as compared to the high Gini index.</a:t>
            </a:r>
          </a:p>
          <a:p>
            <a:pPr lvl="1">
              <a:buFont typeface="Arial" panose="020B0604020202020204" pitchFamily="34" charset="0"/>
              <a:buChar char="•"/>
            </a:pPr>
            <a:r>
              <a:rPr lang="en-US" b="0" i="0" dirty="0">
                <a:solidFill>
                  <a:srgbClr val="000000"/>
                </a:solidFill>
                <a:effectLst/>
                <a:latin typeface="inter-regular"/>
              </a:rPr>
              <a:t>It only creates binary splits, and the CART algorithm uses the Gini index to create binary splits.</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Gini index can be calculated using the below formula:</a:t>
            </a:r>
          </a:p>
          <a:p>
            <a:endParaRPr lang="en-IN" dirty="0"/>
          </a:p>
          <a:p>
            <a:endParaRPr lang="en-IN" dirty="0"/>
          </a:p>
          <a:p>
            <a:r>
              <a:rPr lang="en-IN" sz="2400" b="1" dirty="0"/>
              <a:t>Gini Index= 1- ∑jPj2</a:t>
            </a:r>
          </a:p>
          <a:p>
            <a:endParaRPr lang="en-IN" sz="2400" b="1" dirty="0"/>
          </a:p>
          <a:p>
            <a:pPr algn="just"/>
            <a:r>
              <a:rPr lang="en-US" sz="2000" b="1" i="0" dirty="0">
                <a:effectLst/>
              </a:rPr>
              <a:t>Pruning: Getting an Optimal Decision tree</a:t>
            </a:r>
          </a:p>
          <a:p>
            <a:pPr algn="just"/>
            <a:endParaRPr lang="en-US" sz="2000" b="1" i="0" dirty="0">
              <a:effectLst/>
            </a:endParaRPr>
          </a:p>
          <a:p>
            <a:pPr algn="just"/>
            <a:r>
              <a:rPr lang="en-US" b="0" dirty="0">
                <a:solidFill>
                  <a:srgbClr val="333333"/>
                </a:solidFill>
                <a:effectLst/>
                <a:latin typeface="inter-regular"/>
              </a:rPr>
              <a:t>Pruning is a process of deleting the unnecessary nodes from a tree in order to get the optimal decision tree.</a:t>
            </a:r>
          </a:p>
          <a:p>
            <a:pPr algn="just"/>
            <a:r>
              <a:rPr lang="en-US" b="0" i="0" dirty="0">
                <a:solidFill>
                  <a:srgbClr val="333333"/>
                </a:solidFill>
                <a:effectLst/>
                <a:latin typeface="inter-regular"/>
              </a:rPr>
              <a:t>A too-large tree increases the risk of overfitting, and a small tree may not capture all the important features of the dataset. Therefore, a technique that decreases the size of the learning tree without reducing accuracy is known as Pruning. There are mainly two types of tree </a:t>
            </a:r>
            <a:r>
              <a:rPr lang="en-US" b="1" i="0" dirty="0">
                <a:solidFill>
                  <a:srgbClr val="333333"/>
                </a:solidFill>
                <a:effectLst/>
                <a:latin typeface="inter-bold"/>
              </a:rPr>
              <a:t>pruning </a:t>
            </a:r>
            <a:r>
              <a:rPr lang="en-US" b="0" i="0" dirty="0">
                <a:solidFill>
                  <a:srgbClr val="333333"/>
                </a:solidFill>
                <a:effectLst/>
                <a:latin typeface="inter-regular"/>
              </a:rPr>
              <a:t>technology used:</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Cost Complexity Pruning</a:t>
            </a:r>
          </a:p>
          <a:p>
            <a:pPr algn="just"/>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Reduced Error Pruning.</a:t>
            </a:r>
            <a:endParaRPr lang="en-US" b="0" i="0" dirty="0">
              <a:solidFill>
                <a:srgbClr val="000000"/>
              </a:solidFill>
              <a:effectLst/>
              <a:latin typeface="inter-regular"/>
            </a:endParaRPr>
          </a:p>
          <a:p>
            <a:endParaRPr lang="en-IN" sz="2400" b="1" dirty="0"/>
          </a:p>
        </p:txBody>
      </p:sp>
    </p:spTree>
    <p:extLst>
      <p:ext uri="{BB962C8B-B14F-4D97-AF65-F5344CB8AC3E}">
        <p14:creationId xmlns:p14="http://schemas.microsoft.com/office/powerpoint/2010/main" val="66116164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C915A-A889-7CBB-C98F-6A886ECB3AAC}"/>
              </a:ext>
            </a:extLst>
          </p:cNvPr>
          <p:cNvSpPr txBox="1"/>
          <p:nvPr/>
        </p:nvSpPr>
        <p:spPr>
          <a:xfrm>
            <a:off x="163629" y="182880"/>
            <a:ext cx="11800573" cy="5724644"/>
          </a:xfrm>
          <a:prstGeom prst="rect">
            <a:avLst/>
          </a:prstGeom>
          <a:noFill/>
        </p:spPr>
        <p:txBody>
          <a:bodyPr wrap="square" rtlCol="0">
            <a:spAutoFit/>
          </a:bodyPr>
          <a:lstStyle/>
          <a:p>
            <a:pPr algn="just">
              <a:lnSpc>
                <a:spcPct val="200000"/>
              </a:lnSpc>
            </a:pPr>
            <a:r>
              <a:rPr lang="en-US" sz="2400" b="1" i="0" dirty="0">
                <a:effectLst/>
              </a:rPr>
              <a:t>Advantages of the Decision Tree:</a:t>
            </a:r>
          </a:p>
          <a:p>
            <a:pPr algn="just">
              <a:lnSpc>
                <a:spcPct val="200000"/>
              </a:lnSpc>
              <a:buFont typeface="Arial" panose="020B0604020202020204" pitchFamily="34" charset="0"/>
              <a:buChar char="•"/>
            </a:pPr>
            <a:r>
              <a:rPr lang="en-US" b="0" i="0" dirty="0">
                <a:solidFill>
                  <a:srgbClr val="000000"/>
                </a:solidFill>
                <a:effectLst/>
              </a:rPr>
              <a:t>It is simple to understand as it follows the same process which a human follow while making any decision in real-life.</a:t>
            </a:r>
          </a:p>
          <a:p>
            <a:pPr algn="just">
              <a:lnSpc>
                <a:spcPct val="200000"/>
              </a:lnSpc>
              <a:buFont typeface="Arial" panose="020B0604020202020204" pitchFamily="34" charset="0"/>
              <a:buChar char="•"/>
            </a:pPr>
            <a:r>
              <a:rPr lang="en-US" b="0" i="0" dirty="0">
                <a:solidFill>
                  <a:srgbClr val="000000"/>
                </a:solidFill>
                <a:effectLst/>
              </a:rPr>
              <a:t>It can be very useful for solving decision-related problems.</a:t>
            </a:r>
          </a:p>
          <a:p>
            <a:pPr algn="just">
              <a:lnSpc>
                <a:spcPct val="200000"/>
              </a:lnSpc>
              <a:buFont typeface="Arial" panose="020B0604020202020204" pitchFamily="34" charset="0"/>
              <a:buChar char="•"/>
            </a:pPr>
            <a:r>
              <a:rPr lang="en-US" b="0" i="0" dirty="0">
                <a:solidFill>
                  <a:srgbClr val="000000"/>
                </a:solidFill>
                <a:effectLst/>
              </a:rPr>
              <a:t>It helps to think about all the possible outcomes for a problem.</a:t>
            </a:r>
          </a:p>
          <a:p>
            <a:pPr algn="just">
              <a:lnSpc>
                <a:spcPct val="200000"/>
              </a:lnSpc>
              <a:buFont typeface="Arial" panose="020B0604020202020204" pitchFamily="34" charset="0"/>
              <a:buChar char="•"/>
            </a:pPr>
            <a:r>
              <a:rPr lang="en-US" b="0" i="0" dirty="0">
                <a:solidFill>
                  <a:srgbClr val="000000"/>
                </a:solidFill>
                <a:effectLst/>
              </a:rPr>
              <a:t>There is less requirement of data cleaning compared to other algorithms.</a:t>
            </a:r>
          </a:p>
          <a:p>
            <a:pPr algn="just">
              <a:lnSpc>
                <a:spcPct val="200000"/>
              </a:lnSpc>
            </a:pPr>
            <a:r>
              <a:rPr lang="en-US" sz="2400" b="1" i="0" dirty="0">
                <a:effectLst/>
              </a:rPr>
              <a:t>Disadvantages of the Decision Tree:</a:t>
            </a:r>
          </a:p>
          <a:p>
            <a:pPr algn="just">
              <a:lnSpc>
                <a:spcPct val="200000"/>
              </a:lnSpc>
              <a:buFont typeface="Arial" panose="020B0604020202020204" pitchFamily="34" charset="0"/>
              <a:buChar char="•"/>
            </a:pPr>
            <a:r>
              <a:rPr lang="en-US" b="0" i="0" dirty="0">
                <a:solidFill>
                  <a:srgbClr val="000000"/>
                </a:solidFill>
                <a:effectLst/>
              </a:rPr>
              <a:t>The decision tree contains lots of layers, which makes it complex.</a:t>
            </a:r>
          </a:p>
          <a:p>
            <a:pPr algn="just">
              <a:lnSpc>
                <a:spcPct val="200000"/>
              </a:lnSpc>
              <a:buFont typeface="Arial" panose="020B0604020202020204" pitchFamily="34" charset="0"/>
              <a:buChar char="•"/>
            </a:pPr>
            <a:r>
              <a:rPr lang="en-US" b="0" i="0" dirty="0">
                <a:solidFill>
                  <a:srgbClr val="000000"/>
                </a:solidFill>
                <a:effectLst/>
              </a:rPr>
              <a:t>It may have an overfitting issue, which can be resolved using the </a:t>
            </a:r>
            <a:r>
              <a:rPr lang="en-US" b="1" i="0" dirty="0">
                <a:solidFill>
                  <a:srgbClr val="000000"/>
                </a:solidFill>
                <a:effectLst/>
              </a:rPr>
              <a:t>Random Forest algorithm.</a:t>
            </a:r>
            <a:endParaRPr lang="en-US" b="0" i="0" dirty="0">
              <a:solidFill>
                <a:srgbClr val="000000"/>
              </a:solidFill>
              <a:effectLst/>
            </a:endParaRPr>
          </a:p>
          <a:p>
            <a:pPr algn="just">
              <a:lnSpc>
                <a:spcPct val="200000"/>
              </a:lnSpc>
              <a:buFont typeface="Arial" panose="020B0604020202020204" pitchFamily="34" charset="0"/>
              <a:buChar char="•"/>
            </a:pPr>
            <a:r>
              <a:rPr lang="en-US" b="0" i="0" dirty="0">
                <a:solidFill>
                  <a:srgbClr val="000000"/>
                </a:solidFill>
                <a:effectLst/>
              </a:rPr>
              <a:t>For more class labels, the computational complexity of the decision tree may increase.</a:t>
            </a:r>
          </a:p>
          <a:p>
            <a:endParaRPr lang="en-IN" dirty="0"/>
          </a:p>
        </p:txBody>
      </p:sp>
    </p:spTree>
    <p:extLst>
      <p:ext uri="{BB962C8B-B14F-4D97-AF65-F5344CB8AC3E}">
        <p14:creationId xmlns:p14="http://schemas.microsoft.com/office/powerpoint/2010/main" val="23438831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46957B-5590-53E5-0534-41D12EBC2FEF}"/>
              </a:ext>
            </a:extLst>
          </p:cNvPr>
          <p:cNvSpPr txBox="1"/>
          <p:nvPr/>
        </p:nvSpPr>
        <p:spPr>
          <a:xfrm>
            <a:off x="182880" y="192505"/>
            <a:ext cx="11771697" cy="6093976"/>
          </a:xfrm>
          <a:prstGeom prst="rect">
            <a:avLst/>
          </a:prstGeom>
          <a:noFill/>
        </p:spPr>
        <p:txBody>
          <a:bodyPr wrap="square" rtlCol="0">
            <a:spAutoFit/>
          </a:bodyPr>
          <a:lstStyle/>
          <a:p>
            <a:pPr algn="just"/>
            <a:r>
              <a:rPr lang="en-US" sz="2400" b="1" i="0" dirty="0">
                <a:effectLst/>
              </a:rPr>
              <a:t>Python Implementation of Decision Tree:</a:t>
            </a:r>
          </a:p>
          <a:p>
            <a:pPr algn="just"/>
            <a:endParaRPr lang="en-US" sz="2400" b="1" i="0" dirty="0">
              <a:effectLst/>
            </a:endParaRPr>
          </a:p>
          <a:p>
            <a:pPr marL="285750" indent="-285750" algn="just">
              <a:buFont typeface="Arial" panose="020B0604020202020204" pitchFamily="34" charset="0"/>
              <a:buChar char="•"/>
            </a:pPr>
            <a:r>
              <a:rPr lang="en-US" b="0" i="0" dirty="0">
                <a:solidFill>
                  <a:srgbClr val="333333"/>
                </a:solidFill>
                <a:effectLst/>
                <a:latin typeface="inter-regular"/>
              </a:rPr>
              <a:t>Now we will implement the Decision tree using Python. For this, we will use the dataset "</a:t>
            </a:r>
            <a:r>
              <a:rPr lang="en-US" b="1" i="0" dirty="0">
                <a:solidFill>
                  <a:srgbClr val="333333"/>
                </a:solidFill>
                <a:effectLst/>
                <a:latin typeface="inter-bold"/>
              </a:rPr>
              <a:t>user_data.csv</a:t>
            </a:r>
            <a:r>
              <a:rPr lang="en-US" b="0" i="0" dirty="0">
                <a:solidFill>
                  <a:srgbClr val="333333"/>
                </a:solidFill>
                <a:effectLst/>
                <a:latin typeface="inter-regular"/>
              </a:rPr>
              <a:t>," which we have used in previous classification models. By using the same dataset, we can compare the Decision tree classifier with other classification models such as </a:t>
            </a:r>
            <a:r>
              <a:rPr lang="en-US" b="1" i="0" strike="noStrike" dirty="0">
                <a:solidFill>
                  <a:srgbClr val="008000"/>
                </a:solidFill>
                <a:effectLst/>
                <a:latin typeface="inter-regular"/>
                <a:hlinkClick r:id="rId2"/>
              </a:rPr>
              <a:t>KNN</a:t>
            </a:r>
            <a:r>
              <a:rPr lang="en-US" b="1" i="0" dirty="0">
                <a:solidFill>
                  <a:srgbClr val="333333"/>
                </a:solidFill>
                <a:effectLst/>
                <a:latin typeface="inter-regular"/>
              </a:rPr>
              <a:t> </a:t>
            </a:r>
            <a:r>
              <a:rPr lang="en-US" b="1" i="0" strike="noStrike" dirty="0">
                <a:solidFill>
                  <a:srgbClr val="008000"/>
                </a:solidFill>
                <a:effectLst/>
                <a:latin typeface="inter-regular"/>
                <a:hlinkClick r:id="rId3"/>
              </a:rPr>
              <a:t>SVM,</a:t>
            </a:r>
            <a:r>
              <a:rPr lang="en-US" b="1" i="0" dirty="0">
                <a:solidFill>
                  <a:srgbClr val="333333"/>
                </a:solidFill>
                <a:effectLst/>
                <a:latin typeface="inter-regular"/>
              </a:rPr>
              <a:t> </a:t>
            </a:r>
            <a:r>
              <a:rPr lang="en-US" b="1" i="0" strike="noStrike" dirty="0" err="1">
                <a:solidFill>
                  <a:srgbClr val="008000"/>
                </a:solidFill>
                <a:effectLst/>
                <a:latin typeface="inter-regular"/>
                <a:hlinkClick r:id="rId4"/>
              </a:rPr>
              <a:t>LogisticRegression</a:t>
            </a:r>
            <a:r>
              <a:rPr lang="en-US" b="1" i="0" strike="noStrike" dirty="0">
                <a:solidFill>
                  <a:srgbClr val="008000"/>
                </a:solidFill>
                <a:effectLst/>
                <a:latin typeface="inter-regular"/>
                <a:hlinkClick r:id="rId4"/>
              </a:rPr>
              <a:t>,</a:t>
            </a:r>
            <a:r>
              <a:rPr lang="en-US" b="1" i="0" dirty="0">
                <a:solidFill>
                  <a:srgbClr val="333333"/>
                </a:solidFill>
                <a:effectLst/>
                <a:latin typeface="inter-regular"/>
              </a:rPr>
              <a:t> </a:t>
            </a:r>
            <a:r>
              <a:rPr lang="en-US" b="0" i="0" dirty="0">
                <a:solidFill>
                  <a:srgbClr val="333333"/>
                </a:solidFill>
                <a:effectLst/>
                <a:latin typeface="inter-regular"/>
              </a:rPr>
              <a:t>etc.</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Steps will also remain the same, which are given below:</a:t>
            </a:r>
          </a:p>
          <a:p>
            <a:pPr>
              <a:lnSpc>
                <a:spcPct val="200000"/>
              </a:lnSpc>
            </a:pPr>
            <a:endParaRPr lang="en-IN" dirty="0"/>
          </a:p>
          <a:p>
            <a:pPr lvl="1" algn="just">
              <a:lnSpc>
                <a:spcPct val="200000"/>
              </a:lnSpc>
              <a:buFont typeface="Arial" panose="020B0604020202020204" pitchFamily="34" charset="0"/>
              <a:buChar char="•"/>
            </a:pPr>
            <a:r>
              <a:rPr lang="en-US" b="1" i="0" dirty="0">
                <a:solidFill>
                  <a:srgbClr val="000000"/>
                </a:solidFill>
                <a:effectLst/>
                <a:latin typeface="inter-bold"/>
              </a:rPr>
              <a:t>Data Pre-processing step</a:t>
            </a:r>
            <a:endParaRPr lang="en-US" b="0" i="0" dirty="0">
              <a:solidFill>
                <a:srgbClr val="000000"/>
              </a:solidFill>
              <a:effectLst/>
              <a:latin typeface="inter-regular"/>
            </a:endParaRPr>
          </a:p>
          <a:p>
            <a:pPr lvl="1" algn="just">
              <a:lnSpc>
                <a:spcPct val="200000"/>
              </a:lnSpc>
              <a:buFont typeface="Arial" panose="020B0604020202020204" pitchFamily="34" charset="0"/>
              <a:buChar char="•"/>
            </a:pPr>
            <a:r>
              <a:rPr lang="en-US" b="1" i="0" dirty="0">
                <a:solidFill>
                  <a:srgbClr val="000000"/>
                </a:solidFill>
                <a:effectLst/>
                <a:latin typeface="inter-bold"/>
              </a:rPr>
              <a:t>Fitting a Decision-Tree algorithm to the Training set</a:t>
            </a:r>
            <a:endParaRPr lang="en-US" b="0" i="0" dirty="0">
              <a:solidFill>
                <a:srgbClr val="000000"/>
              </a:solidFill>
              <a:effectLst/>
              <a:latin typeface="inter-regular"/>
            </a:endParaRPr>
          </a:p>
          <a:p>
            <a:pPr lvl="1" algn="just">
              <a:lnSpc>
                <a:spcPct val="200000"/>
              </a:lnSpc>
              <a:buFont typeface="Arial" panose="020B0604020202020204" pitchFamily="34" charset="0"/>
              <a:buChar char="•"/>
            </a:pPr>
            <a:r>
              <a:rPr lang="en-US" b="1" i="0" dirty="0">
                <a:solidFill>
                  <a:srgbClr val="000000"/>
                </a:solidFill>
                <a:effectLst/>
                <a:latin typeface="inter-bold"/>
              </a:rPr>
              <a:t>Predicting the test result</a:t>
            </a:r>
            <a:endParaRPr lang="en-US" b="0" i="0" dirty="0">
              <a:solidFill>
                <a:srgbClr val="000000"/>
              </a:solidFill>
              <a:effectLst/>
              <a:latin typeface="inter-regular"/>
            </a:endParaRPr>
          </a:p>
          <a:p>
            <a:pPr lvl="1" algn="just">
              <a:lnSpc>
                <a:spcPct val="200000"/>
              </a:lnSpc>
              <a:buFont typeface="Arial" panose="020B0604020202020204" pitchFamily="34" charset="0"/>
              <a:buChar char="•"/>
            </a:pPr>
            <a:r>
              <a:rPr lang="en-US" b="1" i="0" dirty="0">
                <a:solidFill>
                  <a:srgbClr val="000000"/>
                </a:solidFill>
                <a:effectLst/>
                <a:latin typeface="inter-bold"/>
              </a:rPr>
              <a:t>Test accuracy of the result(Creation of Confusion matrix)</a:t>
            </a:r>
            <a:endParaRPr lang="en-US" b="0" i="0" dirty="0">
              <a:solidFill>
                <a:srgbClr val="000000"/>
              </a:solidFill>
              <a:effectLst/>
              <a:latin typeface="inter-regular"/>
            </a:endParaRPr>
          </a:p>
          <a:p>
            <a:pPr lvl="1" algn="just">
              <a:lnSpc>
                <a:spcPct val="200000"/>
              </a:lnSpc>
              <a:buFont typeface="Arial" panose="020B0604020202020204" pitchFamily="34" charset="0"/>
              <a:buChar char="•"/>
            </a:pPr>
            <a:r>
              <a:rPr lang="en-US" b="1" i="0" dirty="0">
                <a:solidFill>
                  <a:srgbClr val="000000"/>
                </a:solidFill>
                <a:effectLst/>
                <a:latin typeface="inter-bold"/>
              </a:rPr>
              <a:t>Visualizing the test set result.</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69026074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3B7DA-32E0-20F8-492A-600102E908D5}"/>
              </a:ext>
            </a:extLst>
          </p:cNvPr>
          <p:cNvSpPr txBox="1"/>
          <p:nvPr/>
        </p:nvSpPr>
        <p:spPr>
          <a:xfrm>
            <a:off x="144379" y="115503"/>
            <a:ext cx="11800573" cy="6832640"/>
          </a:xfrm>
          <a:prstGeom prst="rect">
            <a:avLst/>
          </a:prstGeom>
          <a:noFill/>
        </p:spPr>
        <p:txBody>
          <a:bodyPr wrap="square" rtlCol="0">
            <a:spAutoFit/>
          </a:bodyPr>
          <a:lstStyle/>
          <a:p>
            <a:pPr algn="just"/>
            <a:r>
              <a:rPr lang="en-IN" sz="2400" b="1" i="0" dirty="0">
                <a:effectLst/>
              </a:rPr>
              <a:t>1. Data Pre-Processing Step:</a:t>
            </a:r>
          </a:p>
          <a:p>
            <a:pPr lvl="1" algn="just"/>
            <a:endParaRPr lang="en-IN" b="0" i="0" dirty="0">
              <a:solidFill>
                <a:srgbClr val="000000"/>
              </a:solidFill>
              <a:effectLst/>
            </a:endParaRPr>
          </a:p>
          <a:p>
            <a:pPr lvl="1" algn="just"/>
            <a:r>
              <a:rPr lang="en-IN" b="0" i="0" dirty="0">
                <a:solidFill>
                  <a:srgbClr val="000000"/>
                </a:solidFill>
                <a:effectLst/>
              </a:rPr>
              <a:t># importing libraries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numpy</a:t>
            </a:r>
            <a:r>
              <a:rPr lang="en-IN" b="0" i="0" dirty="0">
                <a:solidFill>
                  <a:srgbClr val="000000"/>
                </a:solidFill>
                <a:effectLst/>
              </a:rPr>
              <a:t> as nm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matplotlib.pyplot</a:t>
            </a:r>
            <a:r>
              <a:rPr lang="en-IN" b="0" i="0" dirty="0">
                <a:solidFill>
                  <a:srgbClr val="000000"/>
                </a:solidFill>
                <a:effectLst/>
              </a:rPr>
              <a:t> as </a:t>
            </a:r>
            <a:r>
              <a:rPr lang="en-IN" b="0" i="0" dirty="0" err="1">
                <a:solidFill>
                  <a:srgbClr val="000000"/>
                </a:solidFill>
                <a:effectLst/>
              </a:rPr>
              <a:t>mtp</a:t>
            </a:r>
            <a:r>
              <a:rPr lang="en-IN" b="0" i="0" dirty="0">
                <a:solidFill>
                  <a:srgbClr val="000000"/>
                </a:solidFill>
                <a:effectLst/>
              </a:rPr>
              <a:t>  </a:t>
            </a:r>
          </a:p>
          <a:p>
            <a:pPr lvl="1" algn="just"/>
            <a:r>
              <a:rPr lang="en-IN" b="1" i="0" dirty="0">
                <a:solidFill>
                  <a:srgbClr val="006699"/>
                </a:solidFill>
                <a:effectLst/>
              </a:rPr>
              <a:t>import</a:t>
            </a:r>
            <a:r>
              <a:rPr lang="en-IN" b="0" i="0" dirty="0">
                <a:solidFill>
                  <a:srgbClr val="000000"/>
                </a:solidFill>
                <a:effectLst/>
              </a:rPr>
              <a:t> pandas as pd  </a:t>
            </a:r>
          </a:p>
          <a:p>
            <a:pPr lvl="1" algn="just"/>
            <a:r>
              <a:rPr lang="en-IN" b="0" i="0" dirty="0">
                <a:solidFill>
                  <a:srgbClr val="000000"/>
                </a:solidFill>
                <a:effectLst/>
              </a:rPr>
              <a:t>  </a:t>
            </a:r>
          </a:p>
          <a:p>
            <a:pPr lvl="1" algn="just"/>
            <a:r>
              <a:rPr lang="en-IN" b="0" i="0" dirty="0">
                <a:solidFill>
                  <a:srgbClr val="000000"/>
                </a:solidFill>
                <a:effectLst/>
              </a:rPr>
              <a:t># importing datasets  </a:t>
            </a:r>
          </a:p>
          <a:p>
            <a:pPr lvl="1" algn="just"/>
            <a:r>
              <a:rPr lang="en-IN" b="1" i="0" dirty="0" err="1">
                <a:solidFill>
                  <a:srgbClr val="000000"/>
                </a:solidFill>
                <a:effectLst/>
              </a:rPr>
              <a:t>data_set</a:t>
            </a:r>
            <a:r>
              <a:rPr lang="en-IN" b="1" i="0" dirty="0">
                <a:solidFill>
                  <a:srgbClr val="000000"/>
                </a:solidFill>
                <a:effectLst/>
              </a:rPr>
              <a:t>= </a:t>
            </a:r>
            <a:r>
              <a:rPr lang="en-IN" b="1" i="0" dirty="0" err="1">
                <a:solidFill>
                  <a:srgbClr val="000000"/>
                </a:solidFill>
                <a:effectLst/>
              </a:rPr>
              <a:t>pd.read_csv</a:t>
            </a:r>
            <a:r>
              <a:rPr lang="en-IN" b="1" i="0" dirty="0">
                <a:solidFill>
                  <a:srgbClr val="000000"/>
                </a:solidFill>
                <a:effectLst/>
              </a:rPr>
              <a:t>(</a:t>
            </a:r>
            <a:r>
              <a:rPr lang="en-IN" b="1" i="0" dirty="0">
                <a:solidFill>
                  <a:srgbClr val="0000FF"/>
                </a:solidFill>
                <a:effectLst/>
              </a:rPr>
              <a:t>'user_data.csv'</a:t>
            </a:r>
            <a:r>
              <a:rPr lang="en-IN" b="1"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 Extracting Independent and dependent Variable  </a:t>
            </a:r>
          </a:p>
          <a:p>
            <a:pPr lvl="1" algn="just"/>
            <a:r>
              <a:rPr lang="en-IN" b="1" i="0" dirty="0">
                <a:solidFill>
                  <a:srgbClr val="000000"/>
                </a:solidFill>
                <a:effectLst/>
              </a:rPr>
              <a:t>x=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2</a:t>
            </a:r>
            <a:r>
              <a:rPr lang="en-IN" b="1" i="0" dirty="0">
                <a:solidFill>
                  <a:srgbClr val="000000"/>
                </a:solidFill>
                <a:effectLst/>
              </a:rPr>
              <a:t>,</a:t>
            </a:r>
            <a:r>
              <a:rPr lang="en-IN" b="1" i="0" dirty="0">
                <a:solidFill>
                  <a:srgbClr val="C00000"/>
                </a:solidFill>
                <a:effectLst/>
              </a:rPr>
              <a:t>3</a:t>
            </a:r>
            <a:r>
              <a:rPr lang="en-IN" b="1" i="0" dirty="0">
                <a:solidFill>
                  <a:srgbClr val="000000"/>
                </a:solidFill>
                <a:effectLst/>
              </a:rPr>
              <a:t>]].values  </a:t>
            </a:r>
          </a:p>
          <a:p>
            <a:pPr lvl="1" algn="just"/>
            <a:r>
              <a:rPr lang="en-IN" b="1" i="0" dirty="0">
                <a:solidFill>
                  <a:srgbClr val="000000"/>
                </a:solidFill>
                <a:effectLst/>
              </a:rPr>
              <a:t>y=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4</a:t>
            </a:r>
            <a:r>
              <a:rPr lang="en-IN" b="1" i="0" dirty="0">
                <a:solidFill>
                  <a:srgbClr val="000000"/>
                </a:solidFill>
                <a:effectLst/>
              </a:rPr>
              <a:t>].values  </a:t>
            </a:r>
          </a:p>
          <a:p>
            <a:pPr lvl="1" algn="just"/>
            <a:r>
              <a:rPr lang="en-IN" b="0" i="0" dirty="0">
                <a:solidFill>
                  <a:srgbClr val="000000"/>
                </a:solidFill>
                <a:effectLst/>
              </a:rPr>
              <a:t>  </a:t>
            </a:r>
          </a:p>
          <a:p>
            <a:pPr lvl="1" algn="just"/>
            <a:r>
              <a:rPr lang="en-IN" b="0" i="0" dirty="0">
                <a:solidFill>
                  <a:srgbClr val="000000"/>
                </a:solidFill>
                <a:effectLst/>
              </a:rPr>
              <a:t># Splitting the dataset into training and test set.  </a:t>
            </a:r>
          </a:p>
          <a:p>
            <a:pPr lvl="1" algn="just"/>
            <a:r>
              <a:rPr lang="en-IN" b="1" i="0" dirty="0">
                <a:solidFill>
                  <a:srgbClr val="000000"/>
                </a:solidFill>
                <a:effectLst/>
              </a:rPr>
              <a:t>from </a:t>
            </a:r>
            <a:r>
              <a:rPr lang="en-IN" b="1" i="0" dirty="0" err="1">
                <a:solidFill>
                  <a:srgbClr val="000000"/>
                </a:solidFill>
                <a:effectLst/>
              </a:rPr>
              <a:t>sklearn.model_selection</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train_test_split</a:t>
            </a:r>
            <a:r>
              <a:rPr lang="en-IN" b="1" i="0" dirty="0">
                <a:solidFill>
                  <a:srgbClr val="000000"/>
                </a:solidFill>
                <a:effectLst/>
              </a:rPr>
              <a:t>  </a:t>
            </a:r>
          </a:p>
          <a:p>
            <a:pPr lvl="1" algn="just"/>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x_test</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r>
              <a:rPr lang="en-IN" b="1" i="0" dirty="0" err="1">
                <a:solidFill>
                  <a:srgbClr val="000000"/>
                </a:solidFill>
                <a:effectLst/>
              </a:rPr>
              <a:t>y_test</a:t>
            </a:r>
            <a:r>
              <a:rPr lang="en-IN" b="1" i="0" dirty="0">
                <a:solidFill>
                  <a:srgbClr val="000000"/>
                </a:solidFill>
                <a:effectLst/>
              </a:rPr>
              <a:t>= </a:t>
            </a:r>
            <a:r>
              <a:rPr lang="en-IN" b="1" i="0" dirty="0" err="1">
                <a:solidFill>
                  <a:srgbClr val="000000"/>
                </a:solidFill>
                <a:effectLst/>
              </a:rPr>
              <a:t>train_test_split</a:t>
            </a:r>
            <a:r>
              <a:rPr lang="en-IN" b="1" i="0" dirty="0">
                <a:solidFill>
                  <a:srgbClr val="000000"/>
                </a:solidFill>
                <a:effectLst/>
              </a:rPr>
              <a:t>(x, y, </a:t>
            </a:r>
            <a:r>
              <a:rPr lang="en-IN" b="1" i="0" dirty="0" err="1">
                <a:solidFill>
                  <a:srgbClr val="000000"/>
                </a:solidFill>
                <a:effectLst/>
              </a:rPr>
              <a:t>test_size</a:t>
            </a:r>
            <a:r>
              <a:rPr lang="en-IN" b="1" i="0" dirty="0">
                <a:solidFill>
                  <a:srgbClr val="000000"/>
                </a:solidFill>
                <a:effectLst/>
              </a:rPr>
              <a:t>= </a:t>
            </a:r>
            <a:r>
              <a:rPr lang="en-IN" b="1" i="0" dirty="0">
                <a:solidFill>
                  <a:srgbClr val="C00000"/>
                </a:solidFill>
                <a:effectLst/>
              </a:rPr>
              <a:t>0.25</a:t>
            </a:r>
            <a:r>
              <a:rPr lang="en-IN" b="1" i="0" dirty="0">
                <a:solidFill>
                  <a:srgbClr val="000000"/>
                </a:solidFill>
                <a:effectLst/>
              </a:rPr>
              <a:t>, </a:t>
            </a:r>
            <a:r>
              <a:rPr lang="en-IN" b="1" i="0" dirty="0" err="1">
                <a:solidFill>
                  <a:srgbClr val="000000"/>
                </a:solidFill>
                <a:effectLst/>
              </a:rPr>
              <a:t>random_state</a:t>
            </a:r>
            <a:r>
              <a:rPr lang="en-IN" b="1" i="0" dirty="0">
                <a:solidFill>
                  <a:srgbClr val="000000"/>
                </a:solidFill>
                <a:effectLst/>
              </a:rPr>
              <a:t>=</a:t>
            </a:r>
            <a:r>
              <a:rPr lang="en-IN" b="1" i="0" dirty="0">
                <a:solidFill>
                  <a:srgbClr val="C00000"/>
                </a:solidFill>
                <a:effectLst/>
              </a:rPr>
              <a:t>0</a:t>
            </a:r>
            <a:r>
              <a:rPr lang="en-IN" b="1"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 feature Scaling  </a:t>
            </a:r>
          </a:p>
          <a:p>
            <a:pPr lvl="1" algn="just"/>
            <a:r>
              <a:rPr lang="en-IN" b="1" i="0" dirty="0">
                <a:solidFill>
                  <a:srgbClr val="000000"/>
                </a:solidFill>
                <a:effectLst/>
              </a:rPr>
              <a:t>from </a:t>
            </a:r>
            <a:r>
              <a:rPr lang="en-IN" b="1" i="0" dirty="0" err="1">
                <a:solidFill>
                  <a:srgbClr val="000000"/>
                </a:solidFill>
                <a:effectLst/>
              </a:rPr>
              <a:t>sklearn.preprocessing</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StandardScaler</a:t>
            </a:r>
            <a:r>
              <a:rPr lang="en-IN" b="1" i="0" dirty="0">
                <a:solidFill>
                  <a:srgbClr val="000000"/>
                </a:solidFill>
                <a:effectLst/>
              </a:rPr>
              <a:t>    </a:t>
            </a:r>
          </a:p>
          <a:p>
            <a:pPr lvl="1" algn="just"/>
            <a:r>
              <a:rPr lang="en-IN" b="1" i="0" dirty="0" err="1">
                <a:solidFill>
                  <a:srgbClr val="000000"/>
                </a:solidFill>
                <a:effectLst/>
              </a:rPr>
              <a:t>st_x</a:t>
            </a:r>
            <a:r>
              <a:rPr lang="en-IN" b="1" i="0" dirty="0">
                <a:solidFill>
                  <a:srgbClr val="000000"/>
                </a:solidFill>
                <a:effectLst/>
              </a:rPr>
              <a:t>= </a:t>
            </a:r>
            <a:r>
              <a:rPr lang="en-IN" b="1" i="0" dirty="0" err="1">
                <a:solidFill>
                  <a:srgbClr val="000000"/>
                </a:solidFill>
                <a:effectLst/>
              </a:rPr>
              <a:t>StandardScaler</a:t>
            </a:r>
            <a:r>
              <a:rPr lang="en-IN" b="1" i="0" dirty="0">
                <a:solidFill>
                  <a:srgbClr val="000000"/>
                </a:solidFill>
                <a:effectLst/>
              </a:rPr>
              <a:t>()  </a:t>
            </a:r>
          </a:p>
          <a:p>
            <a:pPr lvl="1" algn="just"/>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st_x.fit_transform</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p>
          <a:p>
            <a:pPr lvl="1" algn="just"/>
            <a:r>
              <a:rPr lang="en-IN" b="1" i="0" dirty="0" err="1">
                <a:solidFill>
                  <a:srgbClr val="000000"/>
                </a:solidFill>
                <a:effectLst/>
              </a:rPr>
              <a:t>x_test</a:t>
            </a:r>
            <a:r>
              <a:rPr lang="en-IN" b="1" i="0" dirty="0">
                <a:solidFill>
                  <a:srgbClr val="000000"/>
                </a:solidFill>
                <a:effectLst/>
              </a:rPr>
              <a:t>= </a:t>
            </a:r>
            <a:r>
              <a:rPr lang="en-IN" b="1" i="0" dirty="0" err="1">
                <a:solidFill>
                  <a:srgbClr val="000000"/>
                </a:solidFill>
                <a:effectLst/>
              </a:rPr>
              <a:t>st_x.transform</a:t>
            </a:r>
            <a:r>
              <a:rPr lang="en-IN" b="1" i="0" dirty="0">
                <a:solidFill>
                  <a:srgbClr val="000000"/>
                </a:solidFill>
                <a:effectLst/>
              </a:rPr>
              <a:t>(</a:t>
            </a:r>
            <a:r>
              <a:rPr lang="en-IN" b="1" i="0" dirty="0" err="1">
                <a:solidFill>
                  <a:srgbClr val="000000"/>
                </a:solidFill>
                <a:effectLst/>
              </a:rPr>
              <a:t>x_test</a:t>
            </a:r>
            <a:r>
              <a:rPr lang="en-IN" b="1" i="0" dirty="0">
                <a:solidFill>
                  <a:srgbClr val="000000"/>
                </a:solidFill>
                <a:effectLst/>
              </a:rPr>
              <a:t>) </a:t>
            </a:r>
          </a:p>
          <a:p>
            <a:endParaRPr lang="en-IN" dirty="0"/>
          </a:p>
        </p:txBody>
      </p:sp>
    </p:spTree>
    <p:extLst>
      <p:ext uri="{BB962C8B-B14F-4D97-AF65-F5344CB8AC3E}">
        <p14:creationId xmlns:p14="http://schemas.microsoft.com/office/powerpoint/2010/main" val="120918054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818D5-4D08-1FA0-40F4-FB7813CD0152}"/>
              </a:ext>
            </a:extLst>
          </p:cNvPr>
          <p:cNvSpPr txBox="1"/>
          <p:nvPr/>
        </p:nvSpPr>
        <p:spPr>
          <a:xfrm>
            <a:off x="105878" y="86627"/>
            <a:ext cx="11954577" cy="923330"/>
          </a:xfrm>
          <a:prstGeom prst="rect">
            <a:avLst/>
          </a:prstGeom>
          <a:noFill/>
        </p:spPr>
        <p:txBody>
          <a:bodyPr wrap="square" rtlCol="0">
            <a:spAutoFit/>
          </a:bodyPr>
          <a:lstStyle/>
          <a:p>
            <a:r>
              <a:rPr lang="en-US" b="0" i="0" dirty="0">
                <a:solidFill>
                  <a:srgbClr val="333333"/>
                </a:solidFill>
                <a:effectLst/>
              </a:rPr>
              <a:t>we have pre-processed the data. Where we have loaded the dataset, which is given as:</a:t>
            </a:r>
          </a:p>
          <a:p>
            <a:endParaRPr lang="en-US" dirty="0">
              <a:solidFill>
                <a:srgbClr val="333333"/>
              </a:solidFill>
            </a:endParaRPr>
          </a:p>
          <a:p>
            <a:endParaRPr lang="en-IN" dirty="0"/>
          </a:p>
        </p:txBody>
      </p:sp>
      <p:pic>
        <p:nvPicPr>
          <p:cNvPr id="5122" name="Picture 2" descr="Decision Tree Classification Algorithm">
            <a:extLst>
              <a:ext uri="{FF2B5EF4-FFF2-40B4-BE49-F238E27FC236}">
                <a16:creationId xmlns:a16="http://schemas.microsoft.com/office/drawing/2014/main" id="{254F42D1-99A7-8FF2-F858-AD4881C7A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009" y="916606"/>
            <a:ext cx="6417982" cy="56478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9029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377A-8711-5FB1-3B30-69619C9CF5CA}"/>
              </a:ext>
            </a:extLst>
          </p:cNvPr>
          <p:cNvSpPr txBox="1"/>
          <p:nvPr/>
        </p:nvSpPr>
        <p:spPr>
          <a:xfrm>
            <a:off x="144379" y="105878"/>
            <a:ext cx="11781322" cy="6278642"/>
          </a:xfrm>
          <a:prstGeom prst="rect">
            <a:avLst/>
          </a:prstGeom>
          <a:noFill/>
        </p:spPr>
        <p:txBody>
          <a:bodyPr wrap="square" rtlCol="0">
            <a:spAutoFit/>
          </a:bodyPr>
          <a:lstStyle/>
          <a:p>
            <a:pPr algn="just"/>
            <a:r>
              <a:rPr lang="en-US" sz="2400" b="1" i="0" dirty="0">
                <a:effectLst/>
              </a:rPr>
              <a:t>2. Fitting a Decision-Tree algorithm to the Training set:</a:t>
            </a:r>
          </a:p>
          <a:p>
            <a:pPr algn="just">
              <a:lnSpc>
                <a:spcPct val="150000"/>
              </a:lnSpc>
            </a:pPr>
            <a:endParaRPr lang="en-US" sz="2400" b="1" i="0" dirty="0">
              <a:effectLst/>
            </a:endParaRPr>
          </a:p>
          <a:p>
            <a:pPr>
              <a:lnSpc>
                <a:spcPct val="150000"/>
              </a:lnSpc>
            </a:pPr>
            <a:r>
              <a:rPr lang="en-US" b="0" i="0" dirty="0">
                <a:solidFill>
                  <a:srgbClr val="333333"/>
                </a:solidFill>
                <a:effectLst/>
                <a:latin typeface="inter-regular"/>
              </a:rPr>
              <a:t>Now we will fit the model to the training set. For this, we will import the </a:t>
            </a:r>
            <a:r>
              <a:rPr lang="en-US" b="1" i="0" dirty="0" err="1">
                <a:solidFill>
                  <a:srgbClr val="333333"/>
                </a:solidFill>
                <a:effectLst/>
                <a:latin typeface="inter-bold"/>
              </a:rPr>
              <a:t>DecisionTreeClassifier</a:t>
            </a:r>
            <a:r>
              <a:rPr lang="en-US" b="0" i="0" dirty="0">
                <a:solidFill>
                  <a:srgbClr val="333333"/>
                </a:solidFill>
                <a:effectLst/>
                <a:latin typeface="inter-regular"/>
              </a:rPr>
              <a:t> class </a:t>
            </a:r>
          </a:p>
          <a:p>
            <a:pPr>
              <a:lnSpc>
                <a:spcPct val="150000"/>
              </a:lnSpc>
            </a:pPr>
            <a:endParaRPr lang="en-US" dirty="0">
              <a:solidFill>
                <a:srgbClr val="333333"/>
              </a:solidFill>
              <a:latin typeface="inter-regular"/>
            </a:endParaRPr>
          </a:p>
          <a:p>
            <a:pPr>
              <a:lnSpc>
                <a:spcPct val="150000"/>
              </a:lnSpc>
            </a:pPr>
            <a:r>
              <a:rPr lang="en-US" b="0" i="0" dirty="0">
                <a:solidFill>
                  <a:srgbClr val="333333"/>
                </a:solidFill>
                <a:effectLst/>
                <a:latin typeface="inter-regular"/>
              </a:rPr>
              <a:t>from </a:t>
            </a:r>
            <a:r>
              <a:rPr lang="en-US" b="1" i="0" dirty="0" err="1">
                <a:solidFill>
                  <a:srgbClr val="333333"/>
                </a:solidFill>
                <a:effectLst/>
                <a:latin typeface="inter-bold"/>
              </a:rPr>
              <a:t>sklearn.tree</a:t>
            </a:r>
            <a:r>
              <a:rPr lang="en-US" b="0" i="0" dirty="0">
                <a:solidFill>
                  <a:srgbClr val="333333"/>
                </a:solidFill>
                <a:effectLst/>
                <a:latin typeface="inter-regular"/>
              </a:rPr>
              <a:t> library. Below is the code for it:</a:t>
            </a:r>
          </a:p>
          <a:p>
            <a:pPr>
              <a:lnSpc>
                <a:spcPct val="150000"/>
              </a:lnSpc>
            </a:pPr>
            <a:endParaRPr lang="en-US" b="0" i="0" dirty="0">
              <a:solidFill>
                <a:srgbClr val="333333"/>
              </a:solidFill>
              <a:effectLst/>
              <a:latin typeface="inter-regular"/>
            </a:endParaRPr>
          </a:p>
          <a:p>
            <a:pPr lvl="1" algn="just">
              <a:lnSpc>
                <a:spcPct val="150000"/>
              </a:lnSpc>
            </a:pPr>
            <a:r>
              <a:rPr lang="en-US" b="0" i="0" dirty="0">
                <a:solidFill>
                  <a:srgbClr val="000000"/>
                </a:solidFill>
                <a:effectLst/>
                <a:latin typeface="inter-regular"/>
              </a:rPr>
              <a:t>#Fitting Decision Tree classifier to the training set  </a:t>
            </a:r>
          </a:p>
          <a:p>
            <a:pPr lvl="1" algn="just">
              <a:lnSpc>
                <a:spcPct val="150000"/>
              </a:lnSpc>
            </a:pPr>
            <a:r>
              <a:rPr lang="en-US" b="1" i="0" dirty="0">
                <a:solidFill>
                  <a:srgbClr val="000000"/>
                </a:solidFill>
                <a:effectLst/>
                <a:latin typeface="inter-regular"/>
              </a:rPr>
              <a:t>From </a:t>
            </a:r>
            <a:r>
              <a:rPr lang="en-US" b="1" i="0" dirty="0" err="1">
                <a:solidFill>
                  <a:srgbClr val="000000"/>
                </a:solidFill>
                <a:effectLst/>
                <a:latin typeface="inter-regular"/>
              </a:rPr>
              <a:t>sklearn.tree</a:t>
            </a:r>
            <a:r>
              <a:rPr lang="en-US" b="1" i="0" dirty="0">
                <a:solidFill>
                  <a:srgbClr val="000000"/>
                </a:solidFill>
                <a:effectLst/>
                <a:latin typeface="inter-regular"/>
              </a:rPr>
              <a:t> </a:t>
            </a:r>
            <a:r>
              <a:rPr lang="en-US" b="1" i="0" dirty="0">
                <a:solidFill>
                  <a:srgbClr val="006699"/>
                </a:solidFill>
                <a:effectLst/>
                <a:latin typeface="inter-regular"/>
              </a:rPr>
              <a:t>import</a:t>
            </a:r>
            <a:r>
              <a:rPr lang="en-US" b="1" i="0" dirty="0">
                <a:solidFill>
                  <a:srgbClr val="000000"/>
                </a:solidFill>
                <a:effectLst/>
                <a:latin typeface="inter-regular"/>
              </a:rPr>
              <a:t> </a:t>
            </a:r>
            <a:r>
              <a:rPr lang="en-US" b="1" i="0" dirty="0" err="1">
                <a:solidFill>
                  <a:srgbClr val="000000"/>
                </a:solidFill>
                <a:effectLst/>
                <a:latin typeface="inter-regular"/>
              </a:rPr>
              <a:t>DecisionTreeClassifier</a:t>
            </a:r>
            <a:r>
              <a:rPr lang="en-US" b="1" i="0" dirty="0">
                <a:solidFill>
                  <a:srgbClr val="000000"/>
                </a:solidFill>
                <a:effectLst/>
                <a:latin typeface="inter-regular"/>
              </a:rPr>
              <a:t>  </a:t>
            </a:r>
          </a:p>
          <a:p>
            <a:pPr lvl="1" algn="just">
              <a:lnSpc>
                <a:spcPct val="150000"/>
              </a:lnSpc>
            </a:pPr>
            <a:r>
              <a:rPr lang="en-US" b="1" i="0" dirty="0">
                <a:solidFill>
                  <a:srgbClr val="000000"/>
                </a:solidFill>
                <a:effectLst/>
                <a:latin typeface="inter-regular"/>
              </a:rPr>
              <a:t>classifier= </a:t>
            </a:r>
            <a:r>
              <a:rPr lang="en-US" b="1" i="0" dirty="0" err="1">
                <a:solidFill>
                  <a:srgbClr val="000000"/>
                </a:solidFill>
                <a:effectLst/>
                <a:latin typeface="inter-regular"/>
              </a:rPr>
              <a:t>DecisionTreeClassifier</a:t>
            </a:r>
            <a:r>
              <a:rPr lang="en-US" b="1" i="0" dirty="0">
                <a:solidFill>
                  <a:srgbClr val="000000"/>
                </a:solidFill>
                <a:effectLst/>
                <a:latin typeface="inter-regular"/>
              </a:rPr>
              <a:t>(criterion=</a:t>
            </a:r>
            <a:r>
              <a:rPr lang="en-US" b="1" i="0" dirty="0">
                <a:solidFill>
                  <a:srgbClr val="0000FF"/>
                </a:solidFill>
                <a:effectLst/>
                <a:latin typeface="inter-regular"/>
              </a:rPr>
              <a:t>'entropy'</a:t>
            </a:r>
            <a:r>
              <a:rPr lang="en-US" b="1" i="0" dirty="0">
                <a:solidFill>
                  <a:srgbClr val="000000"/>
                </a:solidFill>
                <a:effectLst/>
                <a:latin typeface="inter-regular"/>
              </a:rPr>
              <a:t>, </a:t>
            </a:r>
            <a:r>
              <a:rPr lang="en-US" b="1" i="0" dirty="0" err="1">
                <a:solidFill>
                  <a:srgbClr val="000000"/>
                </a:solidFill>
                <a:effectLst/>
                <a:latin typeface="inter-regular"/>
              </a:rPr>
              <a:t>random_state</a:t>
            </a:r>
            <a:r>
              <a:rPr lang="en-US" b="1" i="0" dirty="0">
                <a:solidFill>
                  <a:srgbClr val="000000"/>
                </a:solidFill>
                <a:effectLst/>
                <a:latin typeface="inter-regular"/>
              </a:rPr>
              <a:t>=</a:t>
            </a:r>
            <a:r>
              <a:rPr lang="en-US" b="1" i="0" dirty="0">
                <a:solidFill>
                  <a:srgbClr val="C00000"/>
                </a:solidFill>
                <a:effectLst/>
                <a:latin typeface="inter-regular"/>
              </a:rPr>
              <a:t>0</a:t>
            </a:r>
            <a:r>
              <a:rPr lang="en-US" b="1" i="0" dirty="0">
                <a:solidFill>
                  <a:srgbClr val="000000"/>
                </a:solidFill>
                <a:effectLst/>
                <a:latin typeface="inter-regular"/>
              </a:rPr>
              <a:t>)  </a:t>
            </a:r>
          </a:p>
          <a:p>
            <a:pPr lvl="1" algn="just">
              <a:lnSpc>
                <a:spcPct val="150000"/>
              </a:lnSpc>
            </a:pPr>
            <a:r>
              <a:rPr lang="en-US" b="1" i="0" dirty="0" err="1">
                <a:solidFill>
                  <a:srgbClr val="000000"/>
                </a:solidFill>
                <a:effectLst/>
                <a:latin typeface="inter-regular"/>
              </a:rPr>
              <a:t>classifier.fit</a:t>
            </a:r>
            <a:r>
              <a:rPr lang="en-US" b="1" i="0" dirty="0">
                <a:solidFill>
                  <a:srgbClr val="000000"/>
                </a:solidFill>
                <a:effectLst/>
                <a:latin typeface="inter-regular"/>
              </a:rPr>
              <a:t>(</a:t>
            </a:r>
            <a:r>
              <a:rPr lang="en-US" b="1" i="0" dirty="0" err="1">
                <a:solidFill>
                  <a:srgbClr val="000000"/>
                </a:solidFill>
                <a:effectLst/>
                <a:latin typeface="inter-regular"/>
              </a:rPr>
              <a:t>x_train</a:t>
            </a:r>
            <a:r>
              <a:rPr lang="en-US" b="1" i="0" dirty="0">
                <a:solidFill>
                  <a:srgbClr val="000000"/>
                </a:solidFill>
                <a:effectLst/>
                <a:latin typeface="inter-regular"/>
              </a:rPr>
              <a:t>, </a:t>
            </a:r>
            <a:r>
              <a:rPr lang="en-US" b="1" i="0" dirty="0" err="1">
                <a:solidFill>
                  <a:srgbClr val="000000"/>
                </a:solidFill>
                <a:effectLst/>
                <a:latin typeface="inter-regular"/>
              </a:rPr>
              <a:t>y_train</a:t>
            </a:r>
            <a:r>
              <a:rPr lang="en-US" b="1" i="0" dirty="0">
                <a:solidFill>
                  <a:srgbClr val="000000"/>
                </a:solidFill>
                <a:effectLst/>
                <a:latin typeface="inter-regular"/>
              </a:rPr>
              <a:t>)  </a:t>
            </a:r>
          </a:p>
          <a:p>
            <a:pPr algn="just">
              <a:lnSpc>
                <a:spcPct val="150000"/>
              </a:lnSpc>
            </a:pPr>
            <a:r>
              <a:rPr lang="en-US" b="0" i="0" dirty="0">
                <a:solidFill>
                  <a:srgbClr val="333333"/>
                </a:solidFill>
                <a:effectLst/>
                <a:latin typeface="inter-regular"/>
              </a:rPr>
              <a:t>In the above code, we have created a classifier object, in which we have passed two main parameters;</a:t>
            </a:r>
          </a:p>
          <a:p>
            <a:pPr algn="just">
              <a:lnSpc>
                <a:spcPct val="150000"/>
              </a:lnSpc>
              <a:buFont typeface="Arial" panose="020B0604020202020204" pitchFamily="34" charset="0"/>
              <a:buChar char="•"/>
            </a:pPr>
            <a:r>
              <a:rPr lang="en-US" b="1" i="0" dirty="0">
                <a:solidFill>
                  <a:srgbClr val="000000"/>
                </a:solidFill>
                <a:effectLst/>
                <a:latin typeface="inter-bold"/>
              </a:rPr>
              <a:t>"criterion='entropy':</a:t>
            </a:r>
            <a:r>
              <a:rPr lang="en-US" b="0" i="0" dirty="0">
                <a:solidFill>
                  <a:srgbClr val="000000"/>
                </a:solidFill>
                <a:effectLst/>
                <a:latin typeface="inter-regular"/>
              </a:rPr>
              <a:t> Criterion is used to measure the quality of split, which is calculated by information gain given by entropy.</a:t>
            </a:r>
          </a:p>
          <a:p>
            <a:pPr algn="just">
              <a:lnSpc>
                <a:spcPct val="150000"/>
              </a:lnSpc>
              <a:buFont typeface="Arial" panose="020B0604020202020204" pitchFamily="34" charset="0"/>
              <a:buChar char="•"/>
            </a:pPr>
            <a:r>
              <a:rPr lang="en-US" b="1" i="0" dirty="0" err="1">
                <a:solidFill>
                  <a:srgbClr val="000000"/>
                </a:solidFill>
                <a:effectLst/>
                <a:latin typeface="inter-bold"/>
              </a:rPr>
              <a:t>random_state</a:t>
            </a:r>
            <a:r>
              <a:rPr lang="en-US" b="1" i="0" dirty="0">
                <a:solidFill>
                  <a:srgbClr val="000000"/>
                </a:solidFill>
                <a:effectLst/>
                <a:latin typeface="inter-bold"/>
              </a:rPr>
              <a:t>=0":</a:t>
            </a:r>
            <a:r>
              <a:rPr lang="en-US" b="0" i="0" dirty="0">
                <a:solidFill>
                  <a:srgbClr val="000000"/>
                </a:solidFill>
                <a:effectLst/>
                <a:latin typeface="inter-regular"/>
              </a:rPr>
              <a:t> For generating the random states.</a:t>
            </a:r>
          </a:p>
          <a:p>
            <a:endParaRPr lang="en-IN" dirty="0"/>
          </a:p>
        </p:txBody>
      </p:sp>
    </p:spTree>
    <p:extLst>
      <p:ext uri="{BB962C8B-B14F-4D97-AF65-F5344CB8AC3E}">
        <p14:creationId xmlns:p14="http://schemas.microsoft.com/office/powerpoint/2010/main" val="298561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B4967-851A-2CEF-637D-EC753D8CC3EB}"/>
              </a:ext>
            </a:extLst>
          </p:cNvPr>
          <p:cNvSpPr txBox="1"/>
          <p:nvPr/>
        </p:nvSpPr>
        <p:spPr>
          <a:xfrm>
            <a:off x="231006" y="317634"/>
            <a:ext cx="11588817" cy="1200329"/>
          </a:xfrm>
          <a:prstGeom prst="rect">
            <a:avLst/>
          </a:prstGeom>
          <a:noFill/>
        </p:spPr>
        <p:txBody>
          <a:bodyPr wrap="square" rtlCol="0">
            <a:spAutoFit/>
          </a:bodyPr>
          <a:lstStyle/>
          <a:p>
            <a:r>
              <a:rPr lang="en-IN" sz="2400" b="1" i="0" dirty="0">
                <a:solidFill>
                  <a:srgbClr val="333333"/>
                </a:solidFill>
                <a:effectLst/>
              </a:rPr>
              <a:t>Test-dataset:</a:t>
            </a:r>
          </a:p>
          <a:p>
            <a:endParaRPr lang="en-IN" sz="2400" b="1" dirty="0">
              <a:solidFill>
                <a:srgbClr val="333333"/>
              </a:solidFill>
            </a:endParaRPr>
          </a:p>
          <a:p>
            <a:endParaRPr lang="en-IN" sz="2400" dirty="0"/>
          </a:p>
        </p:txBody>
      </p:sp>
      <p:pic>
        <p:nvPicPr>
          <p:cNvPr id="7170" name="Picture 2" descr="Simple Linear Regression in Machine Learning">
            <a:extLst>
              <a:ext uri="{FF2B5EF4-FFF2-40B4-BE49-F238E27FC236}">
                <a16:creationId xmlns:a16="http://schemas.microsoft.com/office/drawing/2014/main" id="{E3F8D344-13C6-BE93-A5DF-2B71B67D3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190625"/>
            <a:ext cx="7524750" cy="4476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247204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ED77D-9E6E-8435-453A-2F33A9ADDE63}"/>
              </a:ext>
            </a:extLst>
          </p:cNvPr>
          <p:cNvSpPr txBox="1"/>
          <p:nvPr/>
        </p:nvSpPr>
        <p:spPr>
          <a:xfrm>
            <a:off x="96253" y="134754"/>
            <a:ext cx="11848699" cy="4568943"/>
          </a:xfrm>
          <a:prstGeom prst="rect">
            <a:avLst/>
          </a:prstGeom>
          <a:noFill/>
        </p:spPr>
        <p:txBody>
          <a:bodyPr wrap="square" rtlCol="0">
            <a:spAutoFit/>
          </a:bodyPr>
          <a:lstStyle/>
          <a:p>
            <a:r>
              <a:rPr lang="en-IN" sz="2400" b="1" i="0" dirty="0">
                <a:solidFill>
                  <a:srgbClr val="333333"/>
                </a:solidFill>
                <a:effectLst/>
                <a:latin typeface="inter-regular"/>
              </a:rPr>
              <a:t>Output:</a:t>
            </a:r>
          </a:p>
          <a:p>
            <a:endParaRPr lang="en-IN" sz="2400" b="1" dirty="0">
              <a:solidFill>
                <a:srgbClr val="333333"/>
              </a:solidFill>
              <a:latin typeface="inter-regular"/>
            </a:endParaRPr>
          </a:p>
          <a:p>
            <a:endParaRPr lang="en-IN" sz="2400" b="1" dirty="0">
              <a:solidFill>
                <a:srgbClr val="333333"/>
              </a:solidFill>
              <a:latin typeface="inter-regular"/>
            </a:endParaRPr>
          </a:p>
          <a:p>
            <a:endParaRPr lang="en-IN" sz="2400" b="1" dirty="0">
              <a:solidFill>
                <a:srgbClr val="333333"/>
              </a:solidFill>
              <a:latin typeface="inter-regular"/>
            </a:endParaRPr>
          </a:p>
          <a:p>
            <a:endParaRPr lang="en-IN" sz="2400" b="1" dirty="0">
              <a:solidFill>
                <a:srgbClr val="333333"/>
              </a:solidFill>
              <a:latin typeface="inter-regular"/>
            </a:endParaRPr>
          </a:p>
          <a:p>
            <a:endParaRPr lang="en-IN" sz="2400" b="1" dirty="0">
              <a:solidFill>
                <a:srgbClr val="333333"/>
              </a:solidFill>
              <a:latin typeface="inter-regular"/>
            </a:endParaRPr>
          </a:p>
          <a:p>
            <a:pPr lvl="2" algn="just">
              <a:lnSpc>
                <a:spcPct val="150000"/>
              </a:lnSpc>
            </a:pPr>
            <a:r>
              <a:rPr lang="en-IN" sz="2000" b="1" dirty="0" err="1"/>
              <a:t>DecisionTreeClassifier</a:t>
            </a:r>
            <a:r>
              <a:rPr lang="en-IN" sz="2000" b="1" dirty="0"/>
              <a:t>(</a:t>
            </a:r>
            <a:r>
              <a:rPr lang="en-IN" sz="2000" b="1" dirty="0" err="1"/>
              <a:t>class_weight</a:t>
            </a:r>
            <a:r>
              <a:rPr lang="en-IN" sz="2000" b="1" dirty="0"/>
              <a:t>=None, criterion='entropy', </a:t>
            </a:r>
            <a:r>
              <a:rPr lang="en-IN" sz="2000" b="1" dirty="0" err="1"/>
              <a:t>max_depth</a:t>
            </a:r>
            <a:r>
              <a:rPr lang="en-IN" sz="2000" b="1" dirty="0"/>
              <a:t>=None,</a:t>
            </a:r>
          </a:p>
          <a:p>
            <a:pPr lvl="2" algn="just">
              <a:lnSpc>
                <a:spcPct val="150000"/>
              </a:lnSpc>
            </a:pPr>
            <a:r>
              <a:rPr lang="en-IN" sz="2000" b="1" dirty="0" err="1"/>
              <a:t>max_features</a:t>
            </a:r>
            <a:r>
              <a:rPr lang="en-IN" sz="2000" b="1" dirty="0"/>
              <a:t>=None, </a:t>
            </a:r>
            <a:r>
              <a:rPr lang="en-IN" sz="2000" b="1" dirty="0" err="1"/>
              <a:t>max_leaf_nodes</a:t>
            </a:r>
            <a:r>
              <a:rPr lang="en-IN" sz="2000" b="1" dirty="0"/>
              <a:t>=None,</a:t>
            </a:r>
          </a:p>
          <a:p>
            <a:pPr lvl="2" algn="just">
              <a:lnSpc>
                <a:spcPct val="150000"/>
              </a:lnSpc>
            </a:pPr>
            <a:r>
              <a:rPr lang="en-IN" sz="2000" b="1" dirty="0" err="1"/>
              <a:t>min_impurity_decrease</a:t>
            </a:r>
            <a:r>
              <a:rPr lang="en-IN" sz="2000" b="1" dirty="0"/>
              <a:t>=0.0, </a:t>
            </a:r>
            <a:r>
              <a:rPr lang="en-IN" sz="2000" b="1" dirty="0" err="1"/>
              <a:t>min_impurity_split</a:t>
            </a:r>
            <a:r>
              <a:rPr lang="en-IN" sz="2000" b="1" dirty="0"/>
              <a:t>=None,</a:t>
            </a:r>
          </a:p>
          <a:p>
            <a:pPr lvl="2" algn="just">
              <a:lnSpc>
                <a:spcPct val="150000"/>
              </a:lnSpc>
            </a:pPr>
            <a:r>
              <a:rPr lang="en-IN" sz="2000" b="1" dirty="0" err="1"/>
              <a:t>min_samples_leaf</a:t>
            </a:r>
            <a:r>
              <a:rPr lang="en-IN" sz="2000" b="1" dirty="0"/>
              <a:t>=1, </a:t>
            </a:r>
            <a:r>
              <a:rPr lang="en-IN" sz="2000" b="1" dirty="0" err="1"/>
              <a:t>min_samples_split</a:t>
            </a:r>
            <a:r>
              <a:rPr lang="en-IN" sz="2000" b="1" dirty="0"/>
              <a:t>=2,</a:t>
            </a:r>
          </a:p>
          <a:p>
            <a:pPr lvl="2" algn="just">
              <a:lnSpc>
                <a:spcPct val="150000"/>
              </a:lnSpc>
            </a:pPr>
            <a:r>
              <a:rPr lang="en-IN" sz="2000" b="1" dirty="0" err="1"/>
              <a:t>min_weight_fraction_leaf</a:t>
            </a:r>
            <a:r>
              <a:rPr lang="en-IN" sz="2000" b="1" dirty="0"/>
              <a:t>=0.0, </a:t>
            </a:r>
            <a:r>
              <a:rPr lang="en-IN" sz="2000" b="1" dirty="0" err="1"/>
              <a:t>presort</a:t>
            </a:r>
            <a:r>
              <a:rPr lang="en-IN" sz="2000" b="1" dirty="0"/>
              <a:t>=False, </a:t>
            </a:r>
            <a:r>
              <a:rPr lang="en-IN" sz="2000" b="1" dirty="0" err="1"/>
              <a:t>random_state</a:t>
            </a:r>
            <a:r>
              <a:rPr lang="en-IN" sz="2000" b="1" dirty="0"/>
              <a:t>=0, splitter='best')</a:t>
            </a:r>
          </a:p>
        </p:txBody>
      </p:sp>
    </p:spTree>
    <p:extLst>
      <p:ext uri="{BB962C8B-B14F-4D97-AF65-F5344CB8AC3E}">
        <p14:creationId xmlns:p14="http://schemas.microsoft.com/office/powerpoint/2010/main" val="151372534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A3E6D-F350-965B-AB0A-5539AEE0FB8F}"/>
              </a:ext>
            </a:extLst>
          </p:cNvPr>
          <p:cNvSpPr txBox="1"/>
          <p:nvPr/>
        </p:nvSpPr>
        <p:spPr>
          <a:xfrm>
            <a:off x="144379" y="154004"/>
            <a:ext cx="11935326" cy="3046988"/>
          </a:xfrm>
          <a:prstGeom prst="rect">
            <a:avLst/>
          </a:prstGeom>
          <a:noFill/>
        </p:spPr>
        <p:txBody>
          <a:bodyPr wrap="square" rtlCol="0">
            <a:spAutoFit/>
          </a:bodyPr>
          <a:lstStyle/>
          <a:p>
            <a:pPr algn="just"/>
            <a:r>
              <a:rPr lang="en-US" sz="2400" b="1" i="0" dirty="0">
                <a:effectLst/>
              </a:rPr>
              <a:t>3. Predicting the test result</a:t>
            </a:r>
          </a:p>
          <a:p>
            <a:pPr algn="just"/>
            <a:r>
              <a:rPr lang="en-US" b="0" i="0" dirty="0">
                <a:solidFill>
                  <a:srgbClr val="333333"/>
                </a:solidFill>
                <a:effectLst/>
                <a:latin typeface="inter-regular"/>
              </a:rPr>
              <a:t>Now we will predict the test set result. We will create a new prediction vector </a:t>
            </a:r>
            <a:r>
              <a:rPr lang="en-US" b="1" i="0" dirty="0" err="1">
                <a:solidFill>
                  <a:srgbClr val="333333"/>
                </a:solidFill>
                <a:effectLst/>
                <a:latin typeface="inter-bold"/>
              </a:rPr>
              <a:t>y_pred</a:t>
            </a:r>
            <a:r>
              <a:rPr lang="en-US" b="1" i="0" dirty="0">
                <a:solidFill>
                  <a:srgbClr val="333333"/>
                </a:solidFill>
                <a:effectLst/>
                <a:latin typeface="inter-bold"/>
              </a:rPr>
              <a:t>.</a:t>
            </a:r>
            <a:r>
              <a:rPr lang="en-US" b="0" i="0" dirty="0">
                <a:solidFill>
                  <a:srgbClr val="333333"/>
                </a:solidFill>
                <a:effectLst/>
                <a:latin typeface="inter-regular"/>
              </a:rPr>
              <a:t> Below is the code for it:</a:t>
            </a:r>
          </a:p>
          <a:p>
            <a:pPr lvl="2" algn="just"/>
            <a:r>
              <a:rPr lang="en-US" b="0" i="0" dirty="0">
                <a:solidFill>
                  <a:srgbClr val="000000"/>
                </a:solidFill>
                <a:effectLst/>
                <a:latin typeface="inter-regular"/>
              </a:rPr>
              <a:t># Predicting the test set result  </a:t>
            </a:r>
          </a:p>
          <a:p>
            <a:pPr lvl="2" algn="just"/>
            <a:r>
              <a:rPr lang="en-US" b="1" i="0" dirty="0" err="1">
                <a:solidFill>
                  <a:srgbClr val="000000"/>
                </a:solidFill>
                <a:effectLst/>
                <a:latin typeface="inter-regular"/>
              </a:rPr>
              <a:t>y_pred</a:t>
            </a:r>
            <a:r>
              <a:rPr lang="en-US" b="1" i="0" dirty="0">
                <a:solidFill>
                  <a:srgbClr val="000000"/>
                </a:solidFill>
                <a:effectLst/>
                <a:latin typeface="inter-regular"/>
              </a:rPr>
              <a:t>= </a:t>
            </a:r>
            <a:r>
              <a:rPr lang="en-US" b="1" i="0" dirty="0" err="1">
                <a:solidFill>
                  <a:srgbClr val="000000"/>
                </a:solidFill>
                <a:effectLst/>
                <a:latin typeface="inter-regular"/>
              </a:rPr>
              <a:t>classifier.predict</a:t>
            </a:r>
            <a:r>
              <a:rPr lang="en-US" b="1" i="0" dirty="0">
                <a:solidFill>
                  <a:srgbClr val="000000"/>
                </a:solidFill>
                <a:effectLst/>
                <a:latin typeface="inter-regular"/>
              </a:rPr>
              <a:t>(</a:t>
            </a:r>
            <a:r>
              <a:rPr lang="en-US" b="1" i="0" dirty="0" err="1">
                <a:solidFill>
                  <a:srgbClr val="000000"/>
                </a:solidFill>
                <a:effectLst/>
                <a:latin typeface="inter-regular"/>
              </a:rPr>
              <a:t>x_test</a:t>
            </a:r>
            <a:r>
              <a:rPr lang="en-US" b="1" i="0" dirty="0">
                <a:solidFill>
                  <a:srgbClr val="000000"/>
                </a:solidFill>
                <a:effectLst/>
                <a:latin typeface="inter-regular"/>
              </a:rPr>
              <a:t>) </a:t>
            </a:r>
            <a:r>
              <a:rPr lang="en-US" b="0" i="0" dirty="0">
                <a:solidFill>
                  <a:srgbClr val="000000"/>
                </a:solidFill>
                <a:effectLst/>
                <a:latin typeface="inter-regular"/>
              </a:rPr>
              <a:t> </a:t>
            </a:r>
          </a:p>
          <a:p>
            <a:pPr lvl="2" algn="just"/>
            <a:endParaRPr lang="en-US" b="0" i="0" dirty="0">
              <a:solidFill>
                <a:srgbClr val="000000"/>
              </a:solidFill>
              <a:effectLst/>
              <a:latin typeface="inter-regular"/>
            </a:endParaRPr>
          </a:p>
          <a:p>
            <a:pPr algn="just"/>
            <a:r>
              <a:rPr lang="en-US" sz="2400" b="1" i="0" dirty="0">
                <a:solidFill>
                  <a:srgbClr val="333333"/>
                </a:solidFill>
                <a:effectLst/>
              </a:rPr>
              <a:t>Output:</a:t>
            </a:r>
            <a:endParaRPr lang="en-US" sz="2400"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In the below output image, the predicted output and real test output are given. We can clearly see that there are some values in the prediction vector, which are different from the real vector values. These are prediction errors.</a:t>
            </a:r>
          </a:p>
          <a:p>
            <a:endParaRPr lang="en-IN" dirty="0"/>
          </a:p>
          <a:p>
            <a:endParaRPr lang="en-IN" dirty="0"/>
          </a:p>
        </p:txBody>
      </p:sp>
      <p:pic>
        <p:nvPicPr>
          <p:cNvPr id="6146" name="Picture 2" descr="Decision Tree Classification Algorithm">
            <a:extLst>
              <a:ext uri="{FF2B5EF4-FFF2-40B4-BE49-F238E27FC236}">
                <a16:creationId xmlns:a16="http://schemas.microsoft.com/office/drawing/2014/main" id="{17030E27-9392-8379-4B63-64B023E58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376" y="2799970"/>
            <a:ext cx="5900236" cy="3904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1107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7479B4-BCA6-5ACD-1327-853ED0AB6EF9}"/>
              </a:ext>
            </a:extLst>
          </p:cNvPr>
          <p:cNvSpPr txBox="1"/>
          <p:nvPr/>
        </p:nvSpPr>
        <p:spPr>
          <a:xfrm>
            <a:off x="96253" y="115503"/>
            <a:ext cx="11954576" cy="2769989"/>
          </a:xfrm>
          <a:prstGeom prst="rect">
            <a:avLst/>
          </a:prstGeom>
          <a:noFill/>
        </p:spPr>
        <p:txBody>
          <a:bodyPr wrap="square" rtlCol="0">
            <a:spAutoFit/>
          </a:bodyPr>
          <a:lstStyle/>
          <a:p>
            <a:pPr algn="just"/>
            <a:r>
              <a:rPr lang="en-US" sz="2400" b="1" i="0" dirty="0">
                <a:effectLst/>
              </a:rPr>
              <a:t>4. Test accuracy of the result (Creation of Confusion matrix)</a:t>
            </a:r>
          </a:p>
          <a:p>
            <a:pPr algn="just"/>
            <a:endParaRPr lang="en-US" sz="2400" b="1" i="0" dirty="0">
              <a:effectLst/>
            </a:endParaRPr>
          </a:p>
          <a:p>
            <a:pPr algn="just"/>
            <a:r>
              <a:rPr lang="en-US" b="0" i="0" dirty="0">
                <a:solidFill>
                  <a:srgbClr val="333333"/>
                </a:solidFill>
                <a:effectLst/>
              </a:rPr>
              <a:t>In the above output, we have seen that there were some incorrect predictions, so if we want to know the number of correct and incorrect predictions, we need to use the confusion matrix. Below is the code for it:</a:t>
            </a:r>
          </a:p>
          <a:p>
            <a:pPr algn="just"/>
            <a:endParaRPr lang="en-US" b="0" i="0" dirty="0">
              <a:solidFill>
                <a:srgbClr val="333333"/>
              </a:solidFill>
              <a:effectLst/>
            </a:endParaRPr>
          </a:p>
          <a:p>
            <a:pPr lvl="1" algn="just"/>
            <a:r>
              <a:rPr lang="en-US" b="0" i="0" dirty="0">
                <a:solidFill>
                  <a:srgbClr val="000000"/>
                </a:solidFill>
                <a:effectLst/>
              </a:rPr>
              <a:t># Creating the Confusion matrix  </a:t>
            </a:r>
          </a:p>
          <a:p>
            <a:pPr lvl="1" algn="just"/>
            <a:r>
              <a:rPr lang="en-US" b="1" i="0" dirty="0">
                <a:solidFill>
                  <a:srgbClr val="000000"/>
                </a:solidFill>
                <a:effectLst/>
              </a:rPr>
              <a:t>from </a:t>
            </a:r>
            <a:r>
              <a:rPr lang="en-US" b="1" i="0" dirty="0" err="1">
                <a:solidFill>
                  <a:srgbClr val="000000"/>
                </a:solidFill>
                <a:effectLst/>
              </a:rPr>
              <a:t>sklearn.metrics</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confusion_matrix</a:t>
            </a:r>
            <a:r>
              <a:rPr lang="en-US" b="1" i="0" dirty="0">
                <a:solidFill>
                  <a:srgbClr val="000000"/>
                </a:solidFill>
                <a:effectLst/>
              </a:rPr>
              <a:t>  </a:t>
            </a:r>
          </a:p>
          <a:p>
            <a:pPr lvl="1" algn="just"/>
            <a:r>
              <a:rPr lang="en-US" b="1" i="0" dirty="0">
                <a:solidFill>
                  <a:srgbClr val="000000"/>
                </a:solidFill>
                <a:effectLst/>
              </a:rPr>
              <a:t>cm= </a:t>
            </a:r>
            <a:r>
              <a:rPr lang="en-US" b="1" i="0" dirty="0" err="1">
                <a:solidFill>
                  <a:srgbClr val="000000"/>
                </a:solidFill>
                <a:effectLst/>
              </a:rPr>
              <a:t>confusion_matrix</a:t>
            </a:r>
            <a:r>
              <a:rPr lang="en-US" b="1" i="0" dirty="0">
                <a:solidFill>
                  <a:srgbClr val="000000"/>
                </a:solidFill>
                <a:effectLst/>
              </a:rPr>
              <a:t>(</a:t>
            </a:r>
            <a:r>
              <a:rPr lang="en-US" b="1" i="0" dirty="0" err="1">
                <a:solidFill>
                  <a:srgbClr val="000000"/>
                </a:solidFill>
                <a:effectLst/>
              </a:rPr>
              <a:t>y_test</a:t>
            </a:r>
            <a:r>
              <a:rPr lang="en-US" b="1" i="0" dirty="0">
                <a:solidFill>
                  <a:srgbClr val="000000"/>
                </a:solidFill>
                <a:effectLst/>
              </a:rPr>
              <a:t>, </a:t>
            </a:r>
            <a:r>
              <a:rPr lang="en-US" b="1" i="0" dirty="0" err="1">
                <a:solidFill>
                  <a:srgbClr val="000000"/>
                </a:solidFill>
                <a:effectLst/>
              </a:rPr>
              <a:t>y_pred</a:t>
            </a:r>
            <a:r>
              <a:rPr lang="en-US" b="1" i="0" dirty="0">
                <a:solidFill>
                  <a:srgbClr val="000000"/>
                </a:solidFill>
                <a:effectLst/>
              </a:rPr>
              <a:t>)  </a:t>
            </a:r>
          </a:p>
          <a:p>
            <a:endParaRPr lang="en-IN" dirty="0"/>
          </a:p>
        </p:txBody>
      </p:sp>
      <p:pic>
        <p:nvPicPr>
          <p:cNvPr id="7170" name="Picture 2" descr="Decision Tree Classification Algorithm">
            <a:extLst>
              <a:ext uri="{FF2B5EF4-FFF2-40B4-BE49-F238E27FC236}">
                <a16:creationId xmlns:a16="http://schemas.microsoft.com/office/drawing/2014/main" id="{D8079C5B-53BE-6286-4E4F-AC349459F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227" y="3152023"/>
            <a:ext cx="3771900" cy="3152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17EDAE33-FD1A-74A8-A910-2D624FCEA656}"/>
              </a:ext>
            </a:extLst>
          </p:cNvPr>
          <p:cNvGraphicFramePr/>
          <p:nvPr>
            <p:extLst>
              <p:ext uri="{D42A27DB-BD31-4B8C-83A1-F6EECF244321}">
                <p14:modId xmlns:p14="http://schemas.microsoft.com/office/powerpoint/2010/main" val="2898318090"/>
              </p:ext>
            </p:extLst>
          </p:nvPr>
        </p:nvGraphicFramePr>
        <p:xfrm>
          <a:off x="5512869" y="3429000"/>
          <a:ext cx="6097604"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18016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11A35C-FB93-B48B-60BD-A429E291A2E8}"/>
              </a:ext>
            </a:extLst>
          </p:cNvPr>
          <p:cNvSpPr txBox="1"/>
          <p:nvPr/>
        </p:nvSpPr>
        <p:spPr>
          <a:xfrm>
            <a:off x="105878" y="125128"/>
            <a:ext cx="11771697" cy="7109639"/>
          </a:xfrm>
          <a:prstGeom prst="rect">
            <a:avLst/>
          </a:prstGeom>
          <a:noFill/>
        </p:spPr>
        <p:txBody>
          <a:bodyPr wrap="square" rtlCol="0">
            <a:spAutoFit/>
          </a:bodyPr>
          <a:lstStyle/>
          <a:p>
            <a:pPr algn="just"/>
            <a:r>
              <a:rPr lang="en-US" sz="2400" b="1" i="0" dirty="0">
                <a:effectLst/>
              </a:rPr>
              <a:t>5. Visualizing the training set result:</a:t>
            </a:r>
          </a:p>
          <a:p>
            <a:pPr algn="just"/>
            <a:r>
              <a:rPr lang="en-US" b="0" i="0" dirty="0">
                <a:solidFill>
                  <a:srgbClr val="333333"/>
                </a:solidFill>
                <a:effectLst/>
              </a:rPr>
              <a:t>Here we will visualize the training set result. To visualize the training set result we will plot a graph for the decision tree classifier. The classifier will predict yes or No for the users who have either Purchased or Not purchased the SUV car as we did in </a:t>
            </a:r>
            <a:r>
              <a:rPr lang="en-US" b="0" i="0" u="none" strike="noStrike" dirty="0">
                <a:solidFill>
                  <a:srgbClr val="008000"/>
                </a:solidFill>
                <a:effectLst/>
                <a:hlinkClick r:id="rId2"/>
              </a:rPr>
              <a:t>Logistic Regression.</a:t>
            </a:r>
            <a:r>
              <a:rPr lang="en-US" b="0" i="0" dirty="0">
                <a:solidFill>
                  <a:srgbClr val="333333"/>
                </a:solidFill>
                <a:effectLst/>
              </a:rPr>
              <a:t> Below is the code for it:</a:t>
            </a:r>
          </a:p>
          <a:p>
            <a:endParaRPr lang="en-IN" dirty="0"/>
          </a:p>
          <a:p>
            <a:pPr lvl="1" algn="just"/>
            <a:r>
              <a:rPr lang="en-IN" b="0" i="0" dirty="0">
                <a:solidFill>
                  <a:srgbClr val="000000"/>
                </a:solidFill>
                <a:effectLst/>
              </a:rPr>
              <a:t>#Visulaizing the </a:t>
            </a:r>
            <a:r>
              <a:rPr lang="en-IN" b="0" i="0" dirty="0" err="1">
                <a:solidFill>
                  <a:srgbClr val="000000"/>
                </a:solidFill>
                <a:effectLst/>
              </a:rPr>
              <a:t>trianing</a:t>
            </a:r>
            <a:r>
              <a:rPr lang="en-IN" b="0" i="0" dirty="0">
                <a:solidFill>
                  <a:srgbClr val="000000"/>
                </a:solidFill>
                <a:effectLst/>
              </a:rPr>
              <a:t> set result  </a:t>
            </a:r>
          </a:p>
          <a:p>
            <a:pPr lvl="1" algn="just"/>
            <a:endParaRPr lang="en-IN" b="0" i="0" dirty="0">
              <a:solidFill>
                <a:srgbClr val="000000"/>
              </a:solidFill>
              <a:effectLst/>
            </a:endParaRPr>
          </a:p>
          <a:p>
            <a:pPr lvl="1" algn="just"/>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purple'</a:t>
            </a:r>
            <a:r>
              <a:rPr lang="en-IN" b="0" i="0" dirty="0" err="1">
                <a:solidFill>
                  <a:srgbClr val="000000"/>
                </a:solidFill>
                <a:effectLst/>
              </a:rPr>
              <a:t>,</a:t>
            </a:r>
            <a:r>
              <a:rPr lang="en-IN" b="0" i="0" dirty="0" err="1">
                <a:solidFill>
                  <a:srgbClr val="0000FF"/>
                </a:solidFill>
                <a:effectLst/>
              </a:rPr>
              <a:t>'green</a:t>
            </a:r>
            <a:r>
              <a:rPr lang="en-IN" b="0" i="0" dirty="0">
                <a:solidFill>
                  <a:srgbClr val="0000FF"/>
                </a:solidFill>
                <a:effectLst/>
              </a:rPr>
              <a:t>'</a:t>
            </a:r>
            <a:r>
              <a:rPr lang="en-IN" b="0" i="0" dirty="0">
                <a:solidFill>
                  <a:srgbClr val="000000"/>
                </a:solidFill>
                <a:effectLst/>
              </a:rPr>
              <a:t> )))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r>
              <a:rPr lang="en-IN" b="0" i="0" dirty="0" err="1">
                <a:solidFill>
                  <a:srgbClr val="000000"/>
                </a:solidFill>
                <a:effectLst/>
              </a:rPr>
              <a:t>fori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endParaRPr lang="en-IN" b="0" i="0" dirty="0">
              <a:solidFill>
                <a:srgbClr val="000000"/>
              </a:solidFill>
              <a:effectLst/>
            </a:endParaRP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'Decision Tree Algorithm (Training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348135490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7A7DD1-E019-1CFB-598D-853E3141C874}"/>
              </a:ext>
            </a:extLst>
          </p:cNvPr>
          <p:cNvSpPr txBox="1"/>
          <p:nvPr/>
        </p:nvSpPr>
        <p:spPr>
          <a:xfrm>
            <a:off x="105878" y="115503"/>
            <a:ext cx="11848699" cy="461665"/>
          </a:xfrm>
          <a:prstGeom prst="rect">
            <a:avLst/>
          </a:prstGeom>
          <a:noFill/>
        </p:spPr>
        <p:txBody>
          <a:bodyPr wrap="square" rtlCol="0">
            <a:spAutoFit/>
          </a:bodyPr>
          <a:lstStyle/>
          <a:p>
            <a:r>
              <a:rPr lang="en-IN" sz="2400" b="1" dirty="0"/>
              <a:t>Output:</a:t>
            </a:r>
          </a:p>
        </p:txBody>
      </p:sp>
      <p:pic>
        <p:nvPicPr>
          <p:cNvPr id="8194" name="Picture 2" descr="Decision Tree Classification Algorithm">
            <a:extLst>
              <a:ext uri="{FF2B5EF4-FFF2-40B4-BE49-F238E27FC236}">
                <a16:creationId xmlns:a16="http://schemas.microsoft.com/office/drawing/2014/main" id="{803842D8-0663-F9DF-2EB8-3C5559129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64" y="1720013"/>
            <a:ext cx="5282261" cy="38241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F8ABBF65-CF15-2C0C-4E8F-6CF079A8AFBE}"/>
              </a:ext>
            </a:extLst>
          </p:cNvPr>
          <p:cNvGraphicFramePr/>
          <p:nvPr>
            <p:extLst>
              <p:ext uri="{D42A27DB-BD31-4B8C-83A1-F6EECF244321}">
                <p14:modId xmlns:p14="http://schemas.microsoft.com/office/powerpoint/2010/main" val="3078144370"/>
              </p:ext>
            </p:extLst>
          </p:nvPr>
        </p:nvGraphicFramePr>
        <p:xfrm>
          <a:off x="5599496" y="2284736"/>
          <a:ext cx="6097604"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8895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39848-A9BD-7E99-ADB3-AE91E93C347C}"/>
              </a:ext>
            </a:extLst>
          </p:cNvPr>
          <p:cNvSpPr txBox="1"/>
          <p:nvPr/>
        </p:nvSpPr>
        <p:spPr>
          <a:xfrm>
            <a:off x="96253" y="105878"/>
            <a:ext cx="11925701" cy="6832640"/>
          </a:xfrm>
          <a:prstGeom prst="rect">
            <a:avLst/>
          </a:prstGeom>
          <a:noFill/>
        </p:spPr>
        <p:txBody>
          <a:bodyPr wrap="square" rtlCol="0">
            <a:spAutoFit/>
          </a:bodyPr>
          <a:lstStyle/>
          <a:p>
            <a:pPr algn="just"/>
            <a:r>
              <a:rPr lang="en-IN" sz="2400" b="1" i="0" dirty="0">
                <a:effectLst/>
              </a:rPr>
              <a:t>6. Visualizing the test set result:</a:t>
            </a:r>
          </a:p>
          <a:p>
            <a:pPr algn="just"/>
            <a:r>
              <a:rPr lang="en-IN" b="0" i="0" dirty="0">
                <a:solidFill>
                  <a:srgbClr val="333333"/>
                </a:solidFill>
                <a:effectLst/>
              </a:rPr>
              <a:t>Visualization of test set result will be similar to the visualization of the training set except that the training set will be replaced with the test set.</a:t>
            </a:r>
          </a:p>
          <a:p>
            <a:pPr algn="just"/>
            <a:endParaRPr lang="en-IN" b="0" i="0" dirty="0">
              <a:solidFill>
                <a:srgbClr val="333333"/>
              </a:solidFill>
              <a:effectLst/>
            </a:endParaRPr>
          </a:p>
          <a:p>
            <a:pPr lvl="1" algn="just"/>
            <a:r>
              <a:rPr lang="en-IN" b="0" i="0" dirty="0">
                <a:solidFill>
                  <a:srgbClr val="000000"/>
                </a:solidFill>
                <a:effectLst/>
              </a:rPr>
              <a:t>#Visulaizing the test set result  </a:t>
            </a:r>
          </a:p>
          <a:p>
            <a:pPr lvl="1" algn="just"/>
            <a:endParaRPr lang="en-IN" b="0" i="0" dirty="0">
              <a:solidFill>
                <a:srgbClr val="000000"/>
              </a:solidFill>
              <a:effectLst/>
            </a:endParaRPr>
          </a:p>
          <a:p>
            <a:pPr lvl="1" algn="just"/>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1" i="0" dirty="0">
                <a:solidFill>
                  <a:srgbClr val="000000"/>
                </a:solidFill>
                <a:effectLst/>
              </a:rPr>
              <a:t>  </a:t>
            </a: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purple'</a:t>
            </a:r>
            <a:r>
              <a:rPr lang="en-IN" b="0" i="0" dirty="0" err="1">
                <a:solidFill>
                  <a:srgbClr val="000000"/>
                </a:solidFill>
                <a:effectLst/>
              </a:rPr>
              <a:t>,</a:t>
            </a:r>
            <a:r>
              <a:rPr lang="en-IN" b="0" i="0" dirty="0" err="1">
                <a:solidFill>
                  <a:srgbClr val="0000FF"/>
                </a:solidFill>
                <a:effectLst/>
              </a:rPr>
              <a:t>'green</a:t>
            </a:r>
            <a:r>
              <a:rPr lang="en-IN" b="0" i="0" dirty="0">
                <a:solidFill>
                  <a:srgbClr val="0000FF"/>
                </a:solidFill>
                <a:effectLst/>
              </a:rPr>
              <a:t>'</a:t>
            </a:r>
            <a:r>
              <a:rPr lang="en-IN" b="0" i="0" dirty="0">
                <a:solidFill>
                  <a:srgbClr val="000000"/>
                </a:solidFill>
                <a:effectLst/>
              </a:rPr>
              <a:t> )))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r>
              <a:rPr lang="en-IN" b="0" i="0" dirty="0" err="1">
                <a:solidFill>
                  <a:srgbClr val="000000"/>
                </a:solidFill>
                <a:effectLst/>
              </a:rPr>
              <a:t>fori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endParaRPr lang="en-IN" b="0" i="0" dirty="0">
              <a:solidFill>
                <a:srgbClr val="000000"/>
              </a:solidFill>
              <a:effectLst/>
            </a:endParaRP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'Decision Tree Algorithm(Test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dirty="0"/>
          </a:p>
        </p:txBody>
      </p:sp>
    </p:spTree>
    <p:extLst>
      <p:ext uri="{BB962C8B-B14F-4D97-AF65-F5344CB8AC3E}">
        <p14:creationId xmlns:p14="http://schemas.microsoft.com/office/powerpoint/2010/main" val="3898130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2A0E4-DC4A-1FB9-1E53-8B75DEA5F1B6}"/>
              </a:ext>
            </a:extLst>
          </p:cNvPr>
          <p:cNvSpPr txBox="1"/>
          <p:nvPr/>
        </p:nvSpPr>
        <p:spPr>
          <a:xfrm>
            <a:off x="192505" y="134754"/>
            <a:ext cx="11762072" cy="461665"/>
          </a:xfrm>
          <a:prstGeom prst="rect">
            <a:avLst/>
          </a:prstGeom>
          <a:noFill/>
        </p:spPr>
        <p:txBody>
          <a:bodyPr wrap="square" rtlCol="0">
            <a:spAutoFit/>
          </a:bodyPr>
          <a:lstStyle/>
          <a:p>
            <a:r>
              <a:rPr lang="en-IN" sz="2400" b="1" dirty="0"/>
              <a:t>Output : </a:t>
            </a:r>
          </a:p>
        </p:txBody>
      </p:sp>
      <p:pic>
        <p:nvPicPr>
          <p:cNvPr id="9218" name="Picture 2" descr="Decision Tree Classification Algorithm">
            <a:extLst>
              <a:ext uri="{FF2B5EF4-FFF2-40B4-BE49-F238E27FC236}">
                <a16:creationId xmlns:a16="http://schemas.microsoft.com/office/drawing/2014/main" id="{6CE9AF1C-E344-0015-9C5F-881162E73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 y="1739264"/>
            <a:ext cx="5322147" cy="38530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C9FB0612-816B-49E7-F45C-2AFB72E03E7D}"/>
              </a:ext>
            </a:extLst>
          </p:cNvPr>
          <p:cNvGraphicFramePr/>
          <p:nvPr>
            <p:extLst>
              <p:ext uri="{D42A27DB-BD31-4B8C-83A1-F6EECF244321}">
                <p14:modId xmlns:p14="http://schemas.microsoft.com/office/powerpoint/2010/main" val="1879286552"/>
              </p:ext>
            </p:extLst>
          </p:nvPr>
        </p:nvGraphicFramePr>
        <p:xfrm>
          <a:off x="5532120" y="2228671"/>
          <a:ext cx="5902693" cy="1746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305690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B2B56-D5BF-F3C5-1A3D-683190CFE160}"/>
              </a:ext>
            </a:extLst>
          </p:cNvPr>
          <p:cNvSpPr txBox="1"/>
          <p:nvPr/>
        </p:nvSpPr>
        <p:spPr>
          <a:xfrm>
            <a:off x="3108960" y="2905780"/>
            <a:ext cx="6275672" cy="104644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400" b="0" i="0" dirty="0">
                <a:effectLst/>
              </a:rPr>
              <a:t>Random Forest Algorithm</a:t>
            </a:r>
          </a:p>
          <a:p>
            <a:endParaRPr lang="en-IN" dirty="0"/>
          </a:p>
        </p:txBody>
      </p:sp>
    </p:spTree>
    <p:extLst>
      <p:ext uri="{BB962C8B-B14F-4D97-AF65-F5344CB8AC3E}">
        <p14:creationId xmlns:p14="http://schemas.microsoft.com/office/powerpoint/2010/main" val="1772628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ED1D35-F5C8-F293-E7E0-C0418F61D5FE}"/>
              </a:ext>
            </a:extLst>
          </p:cNvPr>
          <p:cNvSpPr txBox="1"/>
          <p:nvPr/>
        </p:nvSpPr>
        <p:spPr>
          <a:xfrm>
            <a:off x="163629" y="163629"/>
            <a:ext cx="11790948" cy="5539978"/>
          </a:xfrm>
          <a:prstGeom prst="rect">
            <a:avLst/>
          </a:prstGeom>
          <a:noFill/>
        </p:spPr>
        <p:txBody>
          <a:bodyPr wrap="square" rtlCol="0">
            <a:spAutoFit/>
          </a:bodyPr>
          <a:lstStyle/>
          <a:p>
            <a:pPr algn="just">
              <a:lnSpc>
                <a:spcPct val="200000"/>
              </a:lnSpc>
            </a:pPr>
            <a:r>
              <a:rPr lang="en-US" sz="2400" b="1" i="0" dirty="0">
                <a:effectLst/>
              </a:rPr>
              <a:t>Random Forest Algorithm:</a:t>
            </a:r>
          </a:p>
          <a:p>
            <a:pPr marL="285750" indent="-285750" algn="just">
              <a:lnSpc>
                <a:spcPct val="200000"/>
              </a:lnSpc>
              <a:buFont typeface="Arial" panose="020B0604020202020204" pitchFamily="34" charset="0"/>
              <a:buChar char="•"/>
            </a:pPr>
            <a:r>
              <a:rPr lang="en-US" b="0" i="0" dirty="0">
                <a:solidFill>
                  <a:srgbClr val="333333"/>
                </a:solidFill>
                <a:effectLst/>
                <a:latin typeface="inter-regular"/>
              </a:rPr>
              <a:t>Random Forest is a popular machine learning algorithm that belongs to the supervised learning technique. It can be used for both Classification and Regression problems in ML. It is based on the concept of </a:t>
            </a:r>
            <a:r>
              <a:rPr lang="en-US" b="1" i="0" dirty="0">
                <a:solidFill>
                  <a:srgbClr val="333333"/>
                </a:solidFill>
                <a:effectLst/>
                <a:latin typeface="inter-bold"/>
              </a:rPr>
              <a:t>ensemble learning,</a:t>
            </a:r>
            <a:r>
              <a:rPr lang="en-US" b="0" i="0" dirty="0">
                <a:solidFill>
                  <a:srgbClr val="333333"/>
                </a:solidFill>
                <a:effectLst/>
                <a:latin typeface="inter-regular"/>
              </a:rPr>
              <a:t> which is a process of</a:t>
            </a:r>
            <a:r>
              <a:rPr lang="en-US" b="0" dirty="0">
                <a:solidFill>
                  <a:srgbClr val="333333"/>
                </a:solidFill>
                <a:effectLst/>
                <a:latin typeface="inter-regular"/>
              </a:rPr>
              <a:t> combining multiple classifiers to solve a complex problem and to improve the performance of the model.</a:t>
            </a:r>
          </a:p>
          <a:p>
            <a:pPr marL="285750" indent="-285750" algn="just">
              <a:lnSpc>
                <a:spcPct val="200000"/>
              </a:lnSpc>
              <a:buFont typeface="Arial" panose="020B0604020202020204" pitchFamily="34" charset="0"/>
              <a:buChar char="•"/>
            </a:pPr>
            <a:r>
              <a:rPr lang="en-US" b="0" i="0" dirty="0">
                <a:solidFill>
                  <a:srgbClr val="333333"/>
                </a:solidFill>
                <a:effectLst/>
                <a:latin typeface="inter-regular"/>
              </a:rPr>
              <a:t>As the name suggests, </a:t>
            </a:r>
            <a:r>
              <a:rPr lang="en-US" b="1" i="1" dirty="0">
                <a:solidFill>
                  <a:srgbClr val="333333"/>
                </a:solidFill>
                <a:effectLst/>
                <a:latin typeface="inter-bold"/>
              </a:rPr>
              <a:t>"</a:t>
            </a:r>
            <a:r>
              <a:rPr lang="en-US" b="1" dirty="0">
                <a:solidFill>
                  <a:srgbClr val="333333"/>
                </a:solidFill>
                <a:effectLst/>
                <a:latin typeface="inter-bold"/>
              </a:rPr>
              <a:t>Random Forest is a classifier that contains a number of decision trees on various subsets of the given dataset and takes the average to improve the predictive accuracy of that dataset</a:t>
            </a:r>
            <a:r>
              <a:rPr lang="en-US" b="1" i="1" dirty="0">
                <a:solidFill>
                  <a:srgbClr val="333333"/>
                </a:solidFill>
                <a:effectLst/>
                <a:latin typeface="inter-bold"/>
              </a:rPr>
              <a:t>."</a:t>
            </a:r>
            <a:r>
              <a:rPr lang="en-US" b="0" i="0" dirty="0">
                <a:solidFill>
                  <a:srgbClr val="333333"/>
                </a:solidFill>
                <a:effectLst/>
                <a:latin typeface="inter-regular"/>
              </a:rPr>
              <a:t> Instead of relying on one decision tree, the random forest takes the prediction from each tree and based on the majority votes of predictions, and it predicts the final output.</a:t>
            </a:r>
          </a:p>
          <a:p>
            <a:pPr lvl="1" algn="just">
              <a:lnSpc>
                <a:spcPct val="200000"/>
              </a:lnSpc>
            </a:pPr>
            <a:r>
              <a:rPr lang="en-US" b="1" i="0" dirty="0">
                <a:solidFill>
                  <a:srgbClr val="333333"/>
                </a:solidFill>
                <a:effectLst/>
                <a:latin typeface="inter-bold"/>
              </a:rPr>
              <a:t>The greater number of trees in the forest leads to higher accuracy and prevents the problem of overfitting.</a:t>
            </a: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0939133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40D005-F922-5415-8C90-CAA0E417F314}"/>
              </a:ext>
            </a:extLst>
          </p:cNvPr>
          <p:cNvPicPr>
            <a:picLocks noChangeAspect="1"/>
          </p:cNvPicPr>
          <p:nvPr/>
        </p:nvPicPr>
        <p:blipFill>
          <a:blip r:embed="rId2"/>
          <a:stretch>
            <a:fillRect/>
          </a:stretch>
        </p:blipFill>
        <p:spPr>
          <a:xfrm>
            <a:off x="1597794" y="430195"/>
            <a:ext cx="8903368" cy="59355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703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1E541-B97D-A42C-5F6D-2775D84838E4}"/>
              </a:ext>
            </a:extLst>
          </p:cNvPr>
          <p:cNvSpPr txBox="1"/>
          <p:nvPr/>
        </p:nvSpPr>
        <p:spPr>
          <a:xfrm>
            <a:off x="144379" y="308008"/>
            <a:ext cx="11771697" cy="1569660"/>
          </a:xfrm>
          <a:prstGeom prst="rect">
            <a:avLst/>
          </a:prstGeom>
          <a:noFill/>
        </p:spPr>
        <p:txBody>
          <a:bodyPr wrap="square" rtlCol="0">
            <a:spAutoFit/>
          </a:bodyPr>
          <a:lstStyle/>
          <a:p>
            <a:r>
              <a:rPr lang="en-IN" sz="2400" b="1" i="0" dirty="0">
                <a:solidFill>
                  <a:srgbClr val="333333"/>
                </a:solidFill>
                <a:effectLst/>
              </a:rPr>
              <a:t>Training Dataset:</a:t>
            </a:r>
          </a:p>
          <a:p>
            <a:endParaRPr lang="en-IN" sz="2400" b="1" dirty="0">
              <a:solidFill>
                <a:srgbClr val="333333"/>
              </a:solidFill>
            </a:endParaRPr>
          </a:p>
          <a:p>
            <a:endParaRPr lang="en-IN" sz="2400" b="1" dirty="0">
              <a:solidFill>
                <a:srgbClr val="333333"/>
              </a:solidFill>
            </a:endParaRPr>
          </a:p>
          <a:p>
            <a:endParaRPr lang="en-IN" sz="2400" dirty="0"/>
          </a:p>
        </p:txBody>
      </p:sp>
      <p:pic>
        <p:nvPicPr>
          <p:cNvPr id="8194" name="Picture 2" descr="Simple Linear Regression in Machine Learning">
            <a:extLst>
              <a:ext uri="{FF2B5EF4-FFF2-40B4-BE49-F238E27FC236}">
                <a16:creationId xmlns:a16="http://schemas.microsoft.com/office/drawing/2014/main" id="{7D0EEDD3-6BA9-893E-C04B-4A6E7077E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750" y="394536"/>
            <a:ext cx="6314623" cy="4199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27DAFFA7-52AA-D594-747D-510403A2F178}"/>
              </a:ext>
            </a:extLst>
          </p:cNvPr>
          <p:cNvSpPr txBox="1"/>
          <p:nvPr/>
        </p:nvSpPr>
        <p:spPr>
          <a:xfrm>
            <a:off x="2820201" y="4795666"/>
            <a:ext cx="5563403" cy="1754326"/>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rPr>
              <a:t> For simple linear Regression, we will not use Feature Scaling. Because Python libraries take care of it for some cases, so we don't need to perform it here. Now, our dataset is well prepared to work on it and we are going to start building a Simple Linear Regression model for the given problem.</a:t>
            </a:r>
          </a:p>
        </p:txBody>
      </p:sp>
    </p:spTree>
    <p:extLst>
      <p:ext uri="{BB962C8B-B14F-4D97-AF65-F5344CB8AC3E}">
        <p14:creationId xmlns:p14="http://schemas.microsoft.com/office/powerpoint/2010/main" val="17157490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D0AFB-28F8-91A2-3633-9FD9B77FB109}"/>
              </a:ext>
            </a:extLst>
          </p:cNvPr>
          <p:cNvSpPr txBox="1"/>
          <p:nvPr/>
        </p:nvSpPr>
        <p:spPr>
          <a:xfrm>
            <a:off x="134754" y="115503"/>
            <a:ext cx="11819823" cy="6555641"/>
          </a:xfrm>
          <a:prstGeom prst="rect">
            <a:avLst/>
          </a:prstGeom>
          <a:noFill/>
        </p:spPr>
        <p:txBody>
          <a:bodyPr wrap="square" rtlCol="0">
            <a:spAutoFit/>
          </a:bodyPr>
          <a:lstStyle/>
          <a:p>
            <a:pPr algn="just"/>
            <a:r>
              <a:rPr lang="en-US" sz="2400" b="1" i="0" dirty="0">
                <a:effectLst/>
              </a:rPr>
              <a:t>Assumptions for Random Forest:</a:t>
            </a:r>
          </a:p>
          <a:p>
            <a:pPr algn="just"/>
            <a:endParaRPr lang="en-US" sz="2400" b="1" i="0" dirty="0">
              <a:effectLst/>
            </a:endParaRPr>
          </a:p>
          <a:p>
            <a:pPr algn="just">
              <a:lnSpc>
                <a:spcPct val="150000"/>
              </a:lnSpc>
            </a:pPr>
            <a:r>
              <a:rPr lang="en-US" b="0" i="0" dirty="0">
                <a:solidFill>
                  <a:srgbClr val="333333"/>
                </a:solidFill>
                <a:effectLst/>
              </a:rPr>
              <a:t>Since 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p>
          <a:p>
            <a:pPr lvl="1" algn="just">
              <a:lnSpc>
                <a:spcPct val="150000"/>
              </a:lnSpc>
              <a:buFont typeface="Arial" panose="020B0604020202020204" pitchFamily="34" charset="0"/>
              <a:buChar char="•"/>
            </a:pPr>
            <a:r>
              <a:rPr lang="en-US" b="0" i="0" dirty="0">
                <a:solidFill>
                  <a:srgbClr val="000000"/>
                </a:solidFill>
                <a:effectLst/>
              </a:rPr>
              <a:t>There should be some actual values in the feature variable of the dataset so that the classifier can predict accurate results rather than a guessed result.</a:t>
            </a:r>
          </a:p>
          <a:p>
            <a:pPr lvl="1" algn="just">
              <a:lnSpc>
                <a:spcPct val="150000"/>
              </a:lnSpc>
              <a:buFont typeface="Arial" panose="020B0604020202020204" pitchFamily="34" charset="0"/>
              <a:buChar char="•"/>
            </a:pPr>
            <a:r>
              <a:rPr lang="en-US" b="0" i="0" dirty="0">
                <a:solidFill>
                  <a:srgbClr val="000000"/>
                </a:solidFill>
                <a:effectLst/>
              </a:rPr>
              <a:t>The predictions from each tree must have very low correlations.</a:t>
            </a:r>
          </a:p>
          <a:p>
            <a:pPr algn="just"/>
            <a:endParaRPr lang="en-US" b="0" i="0" dirty="0">
              <a:solidFill>
                <a:srgbClr val="000000"/>
              </a:solidFill>
              <a:effectLst/>
            </a:endParaRPr>
          </a:p>
          <a:p>
            <a:pPr algn="just"/>
            <a:endParaRPr lang="en-US" b="0" i="0" dirty="0">
              <a:solidFill>
                <a:srgbClr val="000000"/>
              </a:solidFill>
              <a:effectLst/>
            </a:endParaRPr>
          </a:p>
          <a:p>
            <a:pPr algn="just"/>
            <a:r>
              <a:rPr lang="en-US" sz="2400" b="1" i="0" dirty="0">
                <a:effectLst/>
              </a:rPr>
              <a:t>Why use Random Forest?</a:t>
            </a:r>
          </a:p>
          <a:p>
            <a:pPr algn="just"/>
            <a:endParaRPr lang="en-US" sz="2400" b="1" i="0" dirty="0">
              <a:effectLst/>
            </a:endParaRPr>
          </a:p>
          <a:p>
            <a:pPr algn="just">
              <a:lnSpc>
                <a:spcPct val="150000"/>
              </a:lnSpc>
            </a:pPr>
            <a:r>
              <a:rPr lang="en-US" i="0" dirty="0">
                <a:solidFill>
                  <a:srgbClr val="333333"/>
                </a:solidFill>
                <a:effectLst/>
              </a:rPr>
              <a:t>Below are some points that explain why we should use the Random Forest algorithm:</a:t>
            </a:r>
          </a:p>
          <a:p>
            <a:pPr lvl="1" algn="just">
              <a:lnSpc>
                <a:spcPct val="150000"/>
              </a:lnSpc>
              <a:buFont typeface="Arial" panose="020B0604020202020204" pitchFamily="34" charset="0"/>
              <a:buChar char="•"/>
            </a:pPr>
            <a:r>
              <a:rPr lang="en-US" i="0" dirty="0">
                <a:solidFill>
                  <a:srgbClr val="333333"/>
                </a:solidFill>
                <a:effectLst/>
              </a:rPr>
              <a:t>&lt;="" li=""&gt;</a:t>
            </a:r>
            <a:r>
              <a:rPr lang="en-US" i="0" dirty="0">
                <a:solidFill>
                  <a:srgbClr val="000000"/>
                </a:solidFill>
                <a:effectLst/>
              </a:rPr>
              <a:t>It takes less training time as compared to other algorithms.</a:t>
            </a:r>
          </a:p>
          <a:p>
            <a:pPr lvl="1" algn="just">
              <a:lnSpc>
                <a:spcPct val="150000"/>
              </a:lnSpc>
              <a:buFont typeface="Arial" panose="020B0604020202020204" pitchFamily="34" charset="0"/>
              <a:buChar char="•"/>
            </a:pPr>
            <a:r>
              <a:rPr lang="en-US" i="0" dirty="0">
                <a:solidFill>
                  <a:srgbClr val="000000"/>
                </a:solidFill>
                <a:effectLst/>
              </a:rPr>
              <a:t>It predicts output with high accuracy, even for the large dataset it runs efficiently.</a:t>
            </a:r>
          </a:p>
          <a:p>
            <a:pPr lvl="1" algn="just">
              <a:lnSpc>
                <a:spcPct val="150000"/>
              </a:lnSpc>
              <a:buFont typeface="Arial" panose="020B0604020202020204" pitchFamily="34" charset="0"/>
              <a:buChar char="•"/>
            </a:pPr>
            <a:r>
              <a:rPr lang="en-US" i="0" dirty="0">
                <a:solidFill>
                  <a:srgbClr val="000000"/>
                </a:solidFill>
                <a:effectLst/>
              </a:rPr>
              <a:t>It can also maintain accuracy when a large proportion of data is missing.</a:t>
            </a:r>
          </a:p>
          <a:p>
            <a:endParaRPr lang="en-IN" dirty="0"/>
          </a:p>
        </p:txBody>
      </p:sp>
    </p:spTree>
    <p:extLst>
      <p:ext uri="{BB962C8B-B14F-4D97-AF65-F5344CB8AC3E}">
        <p14:creationId xmlns:p14="http://schemas.microsoft.com/office/powerpoint/2010/main" val="35840064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D9A7E-07E6-B9AA-4785-3770E9C76281}"/>
              </a:ext>
            </a:extLst>
          </p:cNvPr>
          <p:cNvSpPr txBox="1"/>
          <p:nvPr/>
        </p:nvSpPr>
        <p:spPr>
          <a:xfrm>
            <a:off x="144379" y="67377"/>
            <a:ext cx="11877575" cy="6047809"/>
          </a:xfrm>
          <a:prstGeom prst="rect">
            <a:avLst/>
          </a:prstGeom>
          <a:noFill/>
        </p:spPr>
        <p:txBody>
          <a:bodyPr wrap="square" rtlCol="0">
            <a:spAutoFit/>
          </a:bodyPr>
          <a:lstStyle/>
          <a:p>
            <a:pPr algn="just"/>
            <a:r>
              <a:rPr lang="en-US" sz="2400" b="1" i="0" dirty="0">
                <a:effectLst/>
              </a:rPr>
              <a:t>How does Random Forest algorithm work?</a:t>
            </a:r>
          </a:p>
          <a:p>
            <a:pPr algn="just"/>
            <a:endParaRPr lang="en-US" sz="2400" b="1" dirty="0"/>
          </a:p>
          <a:p>
            <a:pPr algn="just"/>
            <a:endParaRPr lang="en-US" sz="2400" b="1" i="0" dirty="0">
              <a:effectLst/>
            </a:endParaRPr>
          </a:p>
          <a:p>
            <a:pPr algn="just">
              <a:lnSpc>
                <a:spcPct val="150000"/>
              </a:lnSpc>
            </a:pPr>
            <a:r>
              <a:rPr lang="en-US" b="0" i="0" dirty="0">
                <a:solidFill>
                  <a:srgbClr val="333333"/>
                </a:solidFill>
                <a:effectLst/>
              </a:rPr>
              <a:t>Random Forest works in two-phase first is to create the random forest by combining N decision tree, and second is to make predictions for each tree created in the first phase.</a:t>
            </a:r>
          </a:p>
          <a:p>
            <a:pPr algn="just">
              <a:lnSpc>
                <a:spcPct val="150000"/>
              </a:lnSpc>
            </a:pPr>
            <a:endParaRPr lang="en-US" b="0" i="0" dirty="0">
              <a:solidFill>
                <a:srgbClr val="333333"/>
              </a:solidFill>
              <a:effectLst/>
            </a:endParaRPr>
          </a:p>
          <a:p>
            <a:pPr algn="just">
              <a:lnSpc>
                <a:spcPct val="150000"/>
              </a:lnSpc>
            </a:pPr>
            <a:r>
              <a:rPr lang="en-US" b="0" i="0" dirty="0">
                <a:solidFill>
                  <a:srgbClr val="333333"/>
                </a:solidFill>
                <a:effectLst/>
              </a:rPr>
              <a:t>The Working process can be explained in the below steps and diagram:</a:t>
            </a:r>
          </a:p>
          <a:p>
            <a:pPr algn="just">
              <a:lnSpc>
                <a:spcPct val="150000"/>
              </a:lnSpc>
            </a:pPr>
            <a:endParaRPr lang="en-US" b="0" i="0" dirty="0">
              <a:solidFill>
                <a:srgbClr val="333333"/>
              </a:solidFill>
              <a:effectLst/>
            </a:endParaRPr>
          </a:p>
          <a:p>
            <a:pPr lvl="1" algn="just">
              <a:lnSpc>
                <a:spcPct val="150000"/>
              </a:lnSpc>
            </a:pPr>
            <a:r>
              <a:rPr lang="en-US" b="1" i="0" dirty="0">
                <a:solidFill>
                  <a:srgbClr val="333333"/>
                </a:solidFill>
                <a:effectLst/>
              </a:rPr>
              <a:t>Step-1:</a:t>
            </a:r>
            <a:r>
              <a:rPr lang="en-US" b="0" i="0" dirty="0">
                <a:solidFill>
                  <a:srgbClr val="333333"/>
                </a:solidFill>
                <a:effectLst/>
              </a:rPr>
              <a:t> Select random K data points from the training set.</a:t>
            </a:r>
          </a:p>
          <a:p>
            <a:pPr lvl="1" algn="just">
              <a:lnSpc>
                <a:spcPct val="150000"/>
              </a:lnSpc>
            </a:pPr>
            <a:r>
              <a:rPr lang="en-US" b="1" i="0" dirty="0">
                <a:solidFill>
                  <a:srgbClr val="333333"/>
                </a:solidFill>
                <a:effectLst/>
              </a:rPr>
              <a:t>Step-2:</a:t>
            </a:r>
            <a:r>
              <a:rPr lang="en-US" b="0" i="0" dirty="0">
                <a:solidFill>
                  <a:srgbClr val="333333"/>
                </a:solidFill>
                <a:effectLst/>
              </a:rPr>
              <a:t> Build the decision trees associated with the selected data points (Subsets).</a:t>
            </a:r>
          </a:p>
          <a:p>
            <a:pPr lvl="1" algn="just">
              <a:lnSpc>
                <a:spcPct val="150000"/>
              </a:lnSpc>
            </a:pPr>
            <a:r>
              <a:rPr lang="en-US" b="1" i="0" dirty="0">
                <a:solidFill>
                  <a:srgbClr val="333333"/>
                </a:solidFill>
                <a:effectLst/>
              </a:rPr>
              <a:t>Step-3:</a:t>
            </a:r>
            <a:r>
              <a:rPr lang="en-US" b="0" i="0" dirty="0">
                <a:solidFill>
                  <a:srgbClr val="333333"/>
                </a:solidFill>
                <a:effectLst/>
              </a:rPr>
              <a:t> Choose the number N for decision trees that you want to build.</a:t>
            </a:r>
          </a:p>
          <a:p>
            <a:pPr lvl="1" algn="just">
              <a:lnSpc>
                <a:spcPct val="150000"/>
              </a:lnSpc>
            </a:pPr>
            <a:r>
              <a:rPr lang="en-US" b="1" i="0" dirty="0">
                <a:solidFill>
                  <a:srgbClr val="333333"/>
                </a:solidFill>
                <a:effectLst/>
              </a:rPr>
              <a:t>Step-4:</a:t>
            </a:r>
            <a:r>
              <a:rPr lang="en-US" b="0" i="0" dirty="0">
                <a:solidFill>
                  <a:srgbClr val="333333"/>
                </a:solidFill>
                <a:effectLst/>
              </a:rPr>
              <a:t> Repeat Step 1 &amp; 2.</a:t>
            </a:r>
          </a:p>
          <a:p>
            <a:pPr lvl="1" algn="just">
              <a:lnSpc>
                <a:spcPct val="150000"/>
              </a:lnSpc>
            </a:pPr>
            <a:r>
              <a:rPr lang="en-US" b="1" i="0" dirty="0">
                <a:solidFill>
                  <a:srgbClr val="333333"/>
                </a:solidFill>
                <a:effectLst/>
              </a:rPr>
              <a:t>Step-5:</a:t>
            </a:r>
            <a:r>
              <a:rPr lang="en-US" b="0" i="0" dirty="0">
                <a:solidFill>
                  <a:srgbClr val="333333"/>
                </a:solidFill>
                <a:effectLst/>
              </a:rPr>
              <a:t> For new data points, find the predictions of each decision tree, and assign the new data points to the category that wins the majority votes.</a:t>
            </a:r>
          </a:p>
          <a:p>
            <a:endParaRPr lang="en-IN" dirty="0"/>
          </a:p>
        </p:txBody>
      </p:sp>
    </p:spTree>
    <p:extLst>
      <p:ext uri="{BB962C8B-B14F-4D97-AF65-F5344CB8AC3E}">
        <p14:creationId xmlns:p14="http://schemas.microsoft.com/office/powerpoint/2010/main" val="410250417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386F5-F7FA-0D7F-F3E9-9D719FC61A04}"/>
              </a:ext>
            </a:extLst>
          </p:cNvPr>
          <p:cNvSpPr txBox="1"/>
          <p:nvPr/>
        </p:nvSpPr>
        <p:spPr>
          <a:xfrm>
            <a:off x="86627" y="77002"/>
            <a:ext cx="11983453" cy="2585323"/>
          </a:xfrm>
          <a:prstGeom prst="rect">
            <a:avLst/>
          </a:prstGeom>
          <a:noFill/>
        </p:spPr>
        <p:txBody>
          <a:bodyPr wrap="square" rtlCol="0">
            <a:spAutoFit/>
          </a:bodyPr>
          <a:lstStyle/>
          <a:p>
            <a:r>
              <a:rPr lang="en-US" b="1" i="0" dirty="0">
                <a:solidFill>
                  <a:srgbClr val="333333"/>
                </a:solidFill>
                <a:effectLst/>
              </a:rPr>
              <a:t>Example:</a:t>
            </a:r>
            <a:r>
              <a:rPr lang="en-US" b="0" i="0" dirty="0">
                <a:solidFill>
                  <a:srgbClr val="333333"/>
                </a:solidFill>
                <a:effectLst/>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a:t>
            </a:r>
          </a:p>
          <a:p>
            <a:endParaRPr lang="en-US" dirty="0">
              <a:solidFill>
                <a:srgbClr val="333333"/>
              </a:solidFill>
            </a:endParaRPr>
          </a:p>
          <a:p>
            <a:r>
              <a:rPr lang="en-US" b="0" i="0" dirty="0">
                <a:solidFill>
                  <a:srgbClr val="333333"/>
                </a:solidFill>
                <a:effectLst/>
              </a:rPr>
              <a:t>Consider the below image:</a:t>
            </a:r>
          </a:p>
          <a:p>
            <a:endParaRPr lang="en-US" dirty="0">
              <a:solidFill>
                <a:srgbClr val="333333"/>
              </a:solidFill>
              <a:latin typeface="inter-regular"/>
            </a:endParaRPr>
          </a:p>
          <a:p>
            <a:endParaRPr lang="en-US" dirty="0">
              <a:solidFill>
                <a:srgbClr val="333333"/>
              </a:solidFill>
              <a:latin typeface="inter-regular"/>
            </a:endParaRPr>
          </a:p>
          <a:p>
            <a:endParaRPr lang="en-IN" dirty="0"/>
          </a:p>
        </p:txBody>
      </p:sp>
      <p:pic>
        <p:nvPicPr>
          <p:cNvPr id="4" name="Picture 3">
            <a:extLst>
              <a:ext uri="{FF2B5EF4-FFF2-40B4-BE49-F238E27FC236}">
                <a16:creationId xmlns:a16="http://schemas.microsoft.com/office/drawing/2014/main" id="{02BA9D5F-8991-BD4C-C199-D75A0FDFB02F}"/>
              </a:ext>
            </a:extLst>
          </p:cNvPr>
          <p:cNvPicPr>
            <a:picLocks noChangeAspect="1"/>
          </p:cNvPicPr>
          <p:nvPr/>
        </p:nvPicPr>
        <p:blipFill>
          <a:blip r:embed="rId2"/>
          <a:stretch>
            <a:fillRect/>
          </a:stretch>
        </p:blipFill>
        <p:spPr>
          <a:xfrm>
            <a:off x="3137396" y="1655545"/>
            <a:ext cx="5917207" cy="49310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452560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387B5-F70C-8D39-FA90-53B7250F576C}"/>
              </a:ext>
            </a:extLst>
          </p:cNvPr>
          <p:cNvSpPr txBox="1"/>
          <p:nvPr/>
        </p:nvSpPr>
        <p:spPr>
          <a:xfrm>
            <a:off x="115503" y="86627"/>
            <a:ext cx="11906451" cy="6601807"/>
          </a:xfrm>
          <a:prstGeom prst="rect">
            <a:avLst/>
          </a:prstGeom>
          <a:noFill/>
        </p:spPr>
        <p:txBody>
          <a:bodyPr wrap="square" rtlCol="0">
            <a:spAutoFit/>
          </a:bodyPr>
          <a:lstStyle/>
          <a:p>
            <a:pPr algn="just">
              <a:lnSpc>
                <a:spcPct val="150000"/>
              </a:lnSpc>
            </a:pPr>
            <a:r>
              <a:rPr lang="en-US" sz="2400" b="1" i="0" dirty="0">
                <a:effectLst/>
              </a:rPr>
              <a:t>Applications of Random Forest:</a:t>
            </a:r>
          </a:p>
          <a:p>
            <a:pPr algn="just">
              <a:lnSpc>
                <a:spcPct val="150000"/>
              </a:lnSpc>
            </a:pPr>
            <a:r>
              <a:rPr lang="en-US" b="0" i="0" dirty="0">
                <a:solidFill>
                  <a:srgbClr val="333333"/>
                </a:solidFill>
                <a:effectLst/>
              </a:rPr>
              <a:t>There are mainly four sectors where Random forest mostly used:</a:t>
            </a:r>
          </a:p>
          <a:p>
            <a:pPr algn="just">
              <a:lnSpc>
                <a:spcPct val="150000"/>
              </a:lnSpc>
              <a:buFont typeface="+mj-lt"/>
              <a:buAutoNum type="arabicPeriod"/>
            </a:pPr>
            <a:r>
              <a:rPr lang="en-US" b="1" i="0" dirty="0">
                <a:solidFill>
                  <a:srgbClr val="000000"/>
                </a:solidFill>
                <a:effectLst/>
              </a:rPr>
              <a:t>Banking:</a:t>
            </a:r>
            <a:r>
              <a:rPr lang="en-US" b="0" i="0" dirty="0">
                <a:solidFill>
                  <a:srgbClr val="000000"/>
                </a:solidFill>
                <a:effectLst/>
              </a:rPr>
              <a:t> Banking sector mostly uses this algorithm for the identification of loan risk.</a:t>
            </a:r>
          </a:p>
          <a:p>
            <a:pPr algn="just">
              <a:lnSpc>
                <a:spcPct val="150000"/>
              </a:lnSpc>
              <a:buFont typeface="+mj-lt"/>
              <a:buAutoNum type="arabicPeriod"/>
            </a:pPr>
            <a:r>
              <a:rPr lang="en-US" b="1" i="0" dirty="0">
                <a:solidFill>
                  <a:srgbClr val="000000"/>
                </a:solidFill>
                <a:effectLst/>
              </a:rPr>
              <a:t>Medicine:</a:t>
            </a:r>
            <a:r>
              <a:rPr lang="en-US" b="0" i="0" dirty="0">
                <a:solidFill>
                  <a:srgbClr val="000000"/>
                </a:solidFill>
                <a:effectLst/>
              </a:rPr>
              <a:t> With the help of this algorithm, disease trends and risks of the disease can be identified.</a:t>
            </a:r>
          </a:p>
          <a:p>
            <a:pPr algn="just">
              <a:lnSpc>
                <a:spcPct val="150000"/>
              </a:lnSpc>
              <a:buFont typeface="+mj-lt"/>
              <a:buAutoNum type="arabicPeriod"/>
            </a:pPr>
            <a:r>
              <a:rPr lang="en-US" b="1" i="0" dirty="0">
                <a:solidFill>
                  <a:srgbClr val="000000"/>
                </a:solidFill>
                <a:effectLst/>
              </a:rPr>
              <a:t>Land Use:</a:t>
            </a:r>
            <a:r>
              <a:rPr lang="en-US" b="0" i="0" dirty="0">
                <a:solidFill>
                  <a:srgbClr val="000000"/>
                </a:solidFill>
                <a:effectLst/>
              </a:rPr>
              <a:t> We can identify the areas of similar land use by this algorithm.</a:t>
            </a:r>
          </a:p>
          <a:p>
            <a:pPr algn="just">
              <a:lnSpc>
                <a:spcPct val="150000"/>
              </a:lnSpc>
              <a:buFont typeface="+mj-lt"/>
              <a:buAutoNum type="arabicPeriod"/>
            </a:pPr>
            <a:r>
              <a:rPr lang="en-US" b="1" i="0" dirty="0">
                <a:solidFill>
                  <a:srgbClr val="000000"/>
                </a:solidFill>
                <a:effectLst/>
              </a:rPr>
              <a:t>Marketing:</a:t>
            </a:r>
            <a:r>
              <a:rPr lang="en-US" b="0" i="0" dirty="0">
                <a:solidFill>
                  <a:srgbClr val="000000"/>
                </a:solidFill>
                <a:effectLst/>
              </a:rPr>
              <a:t> Marketing trends can be identified using this algorithm.</a:t>
            </a:r>
          </a:p>
          <a:p>
            <a:pPr algn="just">
              <a:lnSpc>
                <a:spcPct val="150000"/>
              </a:lnSpc>
            </a:pPr>
            <a:endParaRPr lang="en-US" b="0" i="0" dirty="0">
              <a:solidFill>
                <a:srgbClr val="000000"/>
              </a:solidFill>
              <a:effectLst/>
            </a:endParaRPr>
          </a:p>
          <a:p>
            <a:pPr algn="just">
              <a:lnSpc>
                <a:spcPct val="150000"/>
              </a:lnSpc>
            </a:pPr>
            <a:r>
              <a:rPr lang="en-US" sz="2400" b="1" i="0" dirty="0">
                <a:effectLst/>
              </a:rPr>
              <a:t>Advantages of Random Forest:</a:t>
            </a:r>
          </a:p>
          <a:p>
            <a:pPr algn="just">
              <a:lnSpc>
                <a:spcPct val="150000"/>
              </a:lnSpc>
              <a:buFont typeface="Arial" panose="020B0604020202020204" pitchFamily="34" charset="0"/>
              <a:buChar char="•"/>
            </a:pPr>
            <a:r>
              <a:rPr lang="en-US" b="0" i="0" dirty="0">
                <a:solidFill>
                  <a:srgbClr val="000000"/>
                </a:solidFill>
                <a:effectLst/>
              </a:rPr>
              <a:t>Random Forest is capable of performing both Classification and Regression tasks.</a:t>
            </a:r>
          </a:p>
          <a:p>
            <a:pPr algn="just">
              <a:lnSpc>
                <a:spcPct val="150000"/>
              </a:lnSpc>
              <a:buFont typeface="Arial" panose="020B0604020202020204" pitchFamily="34" charset="0"/>
              <a:buChar char="•"/>
            </a:pPr>
            <a:r>
              <a:rPr lang="en-US" b="0" i="0" dirty="0">
                <a:solidFill>
                  <a:srgbClr val="000000"/>
                </a:solidFill>
                <a:effectLst/>
              </a:rPr>
              <a:t>It is capable of handling large datasets with high dimensionality.</a:t>
            </a:r>
          </a:p>
          <a:p>
            <a:pPr algn="just">
              <a:lnSpc>
                <a:spcPct val="150000"/>
              </a:lnSpc>
              <a:buFont typeface="Arial" panose="020B0604020202020204" pitchFamily="34" charset="0"/>
              <a:buChar char="•"/>
            </a:pPr>
            <a:r>
              <a:rPr lang="en-US" b="0" i="0" dirty="0">
                <a:solidFill>
                  <a:srgbClr val="000000"/>
                </a:solidFill>
                <a:effectLst/>
              </a:rPr>
              <a:t>It enhances the accuracy of the model and prevents the overfitting issue.</a:t>
            </a:r>
          </a:p>
          <a:p>
            <a:pPr algn="just">
              <a:lnSpc>
                <a:spcPct val="150000"/>
              </a:lnSpc>
            </a:pPr>
            <a:endParaRPr lang="en-US" b="0" i="0" dirty="0">
              <a:solidFill>
                <a:srgbClr val="000000"/>
              </a:solidFill>
              <a:effectLst/>
            </a:endParaRPr>
          </a:p>
          <a:p>
            <a:pPr algn="just">
              <a:lnSpc>
                <a:spcPct val="150000"/>
              </a:lnSpc>
            </a:pPr>
            <a:r>
              <a:rPr lang="en-US" sz="2400" b="1" i="0" dirty="0">
                <a:effectLst/>
              </a:rPr>
              <a:t>Disadvantages of Random Forest:</a:t>
            </a:r>
          </a:p>
          <a:p>
            <a:pPr algn="just">
              <a:lnSpc>
                <a:spcPct val="150000"/>
              </a:lnSpc>
              <a:buFont typeface="Arial" panose="020B0604020202020204" pitchFamily="34" charset="0"/>
              <a:buChar char="•"/>
            </a:pPr>
            <a:r>
              <a:rPr lang="en-US" b="0" i="0" dirty="0">
                <a:solidFill>
                  <a:srgbClr val="000000"/>
                </a:solidFill>
                <a:effectLst/>
              </a:rPr>
              <a:t>Although random forest can be used for both classification and regression tasks, it is not more suitable for Regression tasks.</a:t>
            </a:r>
          </a:p>
          <a:p>
            <a:endParaRPr lang="en-IN" dirty="0"/>
          </a:p>
        </p:txBody>
      </p:sp>
    </p:spTree>
    <p:extLst>
      <p:ext uri="{BB962C8B-B14F-4D97-AF65-F5344CB8AC3E}">
        <p14:creationId xmlns:p14="http://schemas.microsoft.com/office/powerpoint/2010/main" val="21900506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84408-5405-353B-BAFF-D1F51120916D}"/>
              </a:ext>
            </a:extLst>
          </p:cNvPr>
          <p:cNvSpPr txBox="1"/>
          <p:nvPr/>
        </p:nvSpPr>
        <p:spPr>
          <a:xfrm>
            <a:off x="173255" y="134754"/>
            <a:ext cx="11800572" cy="6093976"/>
          </a:xfrm>
          <a:prstGeom prst="rect">
            <a:avLst/>
          </a:prstGeom>
          <a:noFill/>
        </p:spPr>
        <p:txBody>
          <a:bodyPr wrap="square" rtlCol="0">
            <a:spAutoFit/>
          </a:bodyPr>
          <a:lstStyle/>
          <a:p>
            <a:pPr algn="just">
              <a:lnSpc>
                <a:spcPct val="200000"/>
              </a:lnSpc>
            </a:pPr>
            <a:r>
              <a:rPr lang="en-US" sz="2400" b="1" i="0" dirty="0">
                <a:effectLst/>
              </a:rPr>
              <a:t>Python Implementation of Random Forest Algorithm</a:t>
            </a:r>
          </a:p>
          <a:p>
            <a:pPr algn="just">
              <a:lnSpc>
                <a:spcPct val="200000"/>
              </a:lnSpc>
            </a:pPr>
            <a:r>
              <a:rPr lang="en-US" b="0" i="0" dirty="0">
                <a:solidFill>
                  <a:srgbClr val="333333"/>
                </a:solidFill>
                <a:effectLst/>
              </a:rPr>
              <a:t>Now we will implement the Random Forest Algorithm tree using Python. For this, we will use the same dataset "user_data.csv", which we have used in previous classification models. By using the same dataset, we can compare the Random Forest classifier with other classification models such as </a:t>
            </a:r>
            <a:r>
              <a:rPr lang="en-US" b="0" i="0" u="none" strike="noStrike" dirty="0">
                <a:solidFill>
                  <a:srgbClr val="008000"/>
                </a:solidFill>
                <a:effectLst/>
                <a:hlinkClick r:id="rId2"/>
              </a:rPr>
              <a:t>Decision tree Classifier,</a:t>
            </a:r>
            <a:r>
              <a:rPr lang="en-US" b="0" i="0" dirty="0">
                <a:solidFill>
                  <a:srgbClr val="333333"/>
                </a:solidFill>
                <a:effectLst/>
              </a:rPr>
              <a:t> </a:t>
            </a:r>
            <a:r>
              <a:rPr lang="en-US" b="0" i="0" u="none" strike="noStrike" dirty="0">
                <a:solidFill>
                  <a:srgbClr val="008000"/>
                </a:solidFill>
                <a:effectLst/>
                <a:hlinkClick r:id="rId3"/>
              </a:rPr>
              <a:t>KNN, </a:t>
            </a:r>
            <a:r>
              <a:rPr lang="en-US" b="0" i="0" u="none" strike="noStrike" dirty="0">
                <a:solidFill>
                  <a:srgbClr val="008000"/>
                </a:solidFill>
                <a:effectLst/>
                <a:hlinkClick r:id="rId4"/>
              </a:rPr>
              <a:t>SVM,</a:t>
            </a:r>
            <a:r>
              <a:rPr lang="en-US" b="0" i="0" dirty="0">
                <a:solidFill>
                  <a:srgbClr val="333333"/>
                </a:solidFill>
                <a:effectLst/>
              </a:rPr>
              <a:t> </a:t>
            </a:r>
            <a:r>
              <a:rPr lang="en-US" b="0" i="0" u="none" strike="noStrike" dirty="0">
                <a:solidFill>
                  <a:srgbClr val="008000"/>
                </a:solidFill>
                <a:effectLst/>
                <a:hlinkClick r:id="rId5"/>
              </a:rPr>
              <a:t>Logistic Regression,</a:t>
            </a:r>
            <a:r>
              <a:rPr lang="en-US" b="0" i="0" dirty="0">
                <a:solidFill>
                  <a:srgbClr val="333333"/>
                </a:solidFill>
                <a:effectLst/>
              </a:rPr>
              <a:t> etc.</a:t>
            </a:r>
          </a:p>
          <a:p>
            <a:pPr algn="just">
              <a:lnSpc>
                <a:spcPct val="200000"/>
              </a:lnSpc>
            </a:pPr>
            <a:r>
              <a:rPr lang="en-US" b="0" i="0" dirty="0">
                <a:solidFill>
                  <a:srgbClr val="333333"/>
                </a:solidFill>
                <a:effectLst/>
              </a:rPr>
              <a:t>Implementation Steps are given below:</a:t>
            </a:r>
          </a:p>
          <a:p>
            <a:pPr marL="742950" lvl="1" indent="-285750" algn="just">
              <a:lnSpc>
                <a:spcPct val="200000"/>
              </a:lnSpc>
              <a:buFont typeface="Wingdings" panose="05000000000000000000" pitchFamily="2" charset="2"/>
              <a:buChar char="ü"/>
            </a:pPr>
            <a:r>
              <a:rPr lang="en-US" b="1" i="0" dirty="0">
                <a:solidFill>
                  <a:srgbClr val="000000"/>
                </a:solidFill>
                <a:effectLst/>
              </a:rPr>
              <a:t>Data Pre-processing step</a:t>
            </a:r>
          </a:p>
          <a:p>
            <a:pPr marL="742950" lvl="1" indent="-285750" algn="just">
              <a:lnSpc>
                <a:spcPct val="200000"/>
              </a:lnSpc>
              <a:buFont typeface="Wingdings" panose="05000000000000000000" pitchFamily="2" charset="2"/>
              <a:buChar char="ü"/>
            </a:pPr>
            <a:r>
              <a:rPr lang="en-US" b="1" i="0" dirty="0">
                <a:solidFill>
                  <a:srgbClr val="000000"/>
                </a:solidFill>
                <a:effectLst/>
              </a:rPr>
              <a:t>Fitting the Random forest algorithm to the Training set</a:t>
            </a:r>
          </a:p>
          <a:p>
            <a:pPr marL="742950" lvl="1" indent="-285750" algn="just">
              <a:lnSpc>
                <a:spcPct val="200000"/>
              </a:lnSpc>
              <a:buFont typeface="Wingdings" panose="05000000000000000000" pitchFamily="2" charset="2"/>
              <a:buChar char="ü"/>
            </a:pPr>
            <a:r>
              <a:rPr lang="en-US" b="1" i="0" dirty="0">
                <a:solidFill>
                  <a:srgbClr val="000000"/>
                </a:solidFill>
                <a:effectLst/>
              </a:rPr>
              <a:t>Predicting the test result</a:t>
            </a:r>
          </a:p>
          <a:p>
            <a:pPr marL="742950" lvl="1" indent="-285750" algn="just">
              <a:lnSpc>
                <a:spcPct val="200000"/>
              </a:lnSpc>
              <a:buFont typeface="Wingdings" panose="05000000000000000000" pitchFamily="2" charset="2"/>
              <a:buChar char="ü"/>
            </a:pPr>
            <a:r>
              <a:rPr lang="en-US" b="1" i="0" dirty="0">
                <a:solidFill>
                  <a:srgbClr val="000000"/>
                </a:solidFill>
                <a:effectLst/>
              </a:rPr>
              <a:t>Test accuracy of the result (Creation of Confusion matrix)</a:t>
            </a:r>
          </a:p>
          <a:p>
            <a:pPr marL="742950" lvl="1" indent="-285750" algn="just">
              <a:lnSpc>
                <a:spcPct val="200000"/>
              </a:lnSpc>
              <a:buFont typeface="Wingdings" panose="05000000000000000000" pitchFamily="2" charset="2"/>
              <a:buChar char="ü"/>
            </a:pPr>
            <a:r>
              <a:rPr lang="en-US" b="1" i="0" dirty="0">
                <a:solidFill>
                  <a:srgbClr val="000000"/>
                </a:solidFill>
                <a:effectLst/>
              </a:rPr>
              <a:t>Visualizing the test set result.</a:t>
            </a:r>
          </a:p>
          <a:p>
            <a:endParaRPr lang="en-IN" dirty="0"/>
          </a:p>
        </p:txBody>
      </p:sp>
    </p:spTree>
    <p:extLst>
      <p:ext uri="{BB962C8B-B14F-4D97-AF65-F5344CB8AC3E}">
        <p14:creationId xmlns:p14="http://schemas.microsoft.com/office/powerpoint/2010/main" val="385238088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3E84DC-2074-11E4-AC18-1799A9DF203F}"/>
              </a:ext>
            </a:extLst>
          </p:cNvPr>
          <p:cNvSpPr txBox="1"/>
          <p:nvPr/>
        </p:nvSpPr>
        <p:spPr>
          <a:xfrm>
            <a:off x="125128" y="115503"/>
            <a:ext cx="11916076" cy="6832640"/>
          </a:xfrm>
          <a:prstGeom prst="rect">
            <a:avLst/>
          </a:prstGeom>
          <a:noFill/>
        </p:spPr>
        <p:txBody>
          <a:bodyPr wrap="square" rtlCol="0">
            <a:spAutoFit/>
          </a:bodyPr>
          <a:lstStyle/>
          <a:p>
            <a:pPr marL="457200" indent="-457200" algn="just">
              <a:buAutoNum type="arabicPeriod"/>
            </a:pPr>
            <a:r>
              <a:rPr lang="en-IN" sz="2400" b="1" i="0" dirty="0">
                <a:effectLst/>
              </a:rPr>
              <a:t>Data Pre-Processing Step:</a:t>
            </a:r>
          </a:p>
          <a:p>
            <a:pPr algn="just"/>
            <a:endParaRPr lang="en-IN" b="0" i="0" dirty="0">
              <a:solidFill>
                <a:srgbClr val="333333"/>
              </a:solidFill>
              <a:effectLst/>
              <a:latin typeface="inter-regular"/>
            </a:endParaRPr>
          </a:p>
          <a:p>
            <a:pPr lvl="1" algn="just"/>
            <a:r>
              <a:rPr lang="en-IN" b="0" i="0" dirty="0">
                <a:solidFill>
                  <a:srgbClr val="000000"/>
                </a:solidFill>
                <a:effectLst/>
              </a:rPr>
              <a:t># importing libraries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numpy</a:t>
            </a:r>
            <a:r>
              <a:rPr lang="en-IN" b="0" i="0" dirty="0">
                <a:solidFill>
                  <a:srgbClr val="000000"/>
                </a:solidFill>
                <a:effectLst/>
              </a:rPr>
              <a:t> as nm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matplotlib.pyplot</a:t>
            </a:r>
            <a:r>
              <a:rPr lang="en-IN" b="0" i="0" dirty="0">
                <a:solidFill>
                  <a:srgbClr val="000000"/>
                </a:solidFill>
                <a:effectLst/>
              </a:rPr>
              <a:t> as </a:t>
            </a:r>
            <a:r>
              <a:rPr lang="en-IN" b="0" i="0" dirty="0" err="1">
                <a:solidFill>
                  <a:srgbClr val="000000"/>
                </a:solidFill>
                <a:effectLst/>
              </a:rPr>
              <a:t>mtp</a:t>
            </a:r>
            <a:r>
              <a:rPr lang="en-IN" b="0" i="0" dirty="0">
                <a:solidFill>
                  <a:srgbClr val="000000"/>
                </a:solidFill>
                <a:effectLst/>
              </a:rPr>
              <a:t>  </a:t>
            </a:r>
          </a:p>
          <a:p>
            <a:pPr lvl="1" algn="just"/>
            <a:r>
              <a:rPr lang="en-IN" b="1" i="0" dirty="0">
                <a:solidFill>
                  <a:srgbClr val="006699"/>
                </a:solidFill>
                <a:effectLst/>
              </a:rPr>
              <a:t>import</a:t>
            </a:r>
            <a:r>
              <a:rPr lang="en-IN" b="0" i="0" dirty="0">
                <a:solidFill>
                  <a:srgbClr val="000000"/>
                </a:solidFill>
                <a:effectLst/>
              </a:rPr>
              <a:t> pandas as pd  </a:t>
            </a:r>
          </a:p>
          <a:p>
            <a:pPr lvl="1" algn="just"/>
            <a:r>
              <a:rPr lang="en-IN" b="0" i="0" dirty="0">
                <a:solidFill>
                  <a:srgbClr val="000000"/>
                </a:solidFill>
                <a:effectLst/>
              </a:rPr>
              <a:t>  </a:t>
            </a:r>
          </a:p>
          <a:p>
            <a:pPr lvl="1" algn="just"/>
            <a:r>
              <a:rPr lang="en-IN" b="0" i="0" dirty="0">
                <a:solidFill>
                  <a:srgbClr val="000000"/>
                </a:solidFill>
                <a:effectLst/>
              </a:rPr>
              <a:t># importing datasets  </a:t>
            </a:r>
          </a:p>
          <a:p>
            <a:pPr lvl="1" algn="just"/>
            <a:r>
              <a:rPr lang="en-IN" b="1" i="0" dirty="0" err="1">
                <a:solidFill>
                  <a:srgbClr val="000000"/>
                </a:solidFill>
                <a:effectLst/>
              </a:rPr>
              <a:t>data_set</a:t>
            </a:r>
            <a:r>
              <a:rPr lang="en-IN" b="1" i="0" dirty="0">
                <a:solidFill>
                  <a:srgbClr val="000000"/>
                </a:solidFill>
                <a:effectLst/>
              </a:rPr>
              <a:t>= </a:t>
            </a:r>
            <a:r>
              <a:rPr lang="en-IN" b="1" i="0" dirty="0" err="1">
                <a:solidFill>
                  <a:srgbClr val="000000"/>
                </a:solidFill>
                <a:effectLst/>
              </a:rPr>
              <a:t>pd.read_csv</a:t>
            </a:r>
            <a:r>
              <a:rPr lang="en-IN" b="1" i="0" dirty="0">
                <a:solidFill>
                  <a:srgbClr val="000000"/>
                </a:solidFill>
                <a:effectLst/>
              </a:rPr>
              <a:t>(</a:t>
            </a:r>
            <a:r>
              <a:rPr lang="en-IN" b="1" i="0" dirty="0">
                <a:solidFill>
                  <a:srgbClr val="0000FF"/>
                </a:solidFill>
                <a:effectLst/>
              </a:rPr>
              <a:t>'user_data.csv'</a:t>
            </a:r>
            <a:r>
              <a:rPr lang="en-IN" b="1"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 Extracting Independent and dependent Variable  </a:t>
            </a:r>
          </a:p>
          <a:p>
            <a:pPr lvl="1" algn="just"/>
            <a:r>
              <a:rPr lang="en-IN" b="1" i="0" dirty="0">
                <a:solidFill>
                  <a:srgbClr val="000000"/>
                </a:solidFill>
                <a:effectLst/>
              </a:rPr>
              <a:t>x=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2</a:t>
            </a:r>
            <a:r>
              <a:rPr lang="en-IN" b="1" i="0" dirty="0">
                <a:solidFill>
                  <a:srgbClr val="000000"/>
                </a:solidFill>
                <a:effectLst/>
              </a:rPr>
              <a:t>,</a:t>
            </a:r>
            <a:r>
              <a:rPr lang="en-IN" b="1" i="0" dirty="0">
                <a:solidFill>
                  <a:srgbClr val="C00000"/>
                </a:solidFill>
                <a:effectLst/>
              </a:rPr>
              <a:t>3</a:t>
            </a:r>
            <a:r>
              <a:rPr lang="en-IN" b="1" i="0" dirty="0">
                <a:solidFill>
                  <a:srgbClr val="000000"/>
                </a:solidFill>
                <a:effectLst/>
              </a:rPr>
              <a:t>]].values  </a:t>
            </a:r>
          </a:p>
          <a:p>
            <a:pPr lvl="1" algn="just"/>
            <a:r>
              <a:rPr lang="en-IN" b="1" i="0" dirty="0">
                <a:solidFill>
                  <a:srgbClr val="000000"/>
                </a:solidFill>
                <a:effectLst/>
              </a:rPr>
              <a:t>y=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4</a:t>
            </a:r>
            <a:r>
              <a:rPr lang="en-IN" b="1" i="0" dirty="0">
                <a:solidFill>
                  <a:srgbClr val="000000"/>
                </a:solidFill>
                <a:effectLst/>
              </a:rPr>
              <a:t>].values  </a:t>
            </a:r>
          </a:p>
          <a:p>
            <a:pPr lvl="1" algn="just"/>
            <a:r>
              <a:rPr lang="en-IN" b="0" i="0" dirty="0">
                <a:solidFill>
                  <a:srgbClr val="000000"/>
                </a:solidFill>
                <a:effectLst/>
              </a:rPr>
              <a:t>  </a:t>
            </a:r>
          </a:p>
          <a:p>
            <a:pPr lvl="1" algn="just"/>
            <a:r>
              <a:rPr lang="en-IN" b="0" i="0" dirty="0">
                <a:solidFill>
                  <a:srgbClr val="000000"/>
                </a:solidFill>
                <a:effectLst/>
              </a:rPr>
              <a:t># Splitting the dataset into training and test set.  </a:t>
            </a:r>
          </a:p>
          <a:p>
            <a:pPr lvl="1" algn="just"/>
            <a:r>
              <a:rPr lang="en-IN" b="1" i="0" dirty="0">
                <a:solidFill>
                  <a:srgbClr val="000000"/>
                </a:solidFill>
                <a:effectLst/>
              </a:rPr>
              <a:t>from </a:t>
            </a:r>
            <a:r>
              <a:rPr lang="en-IN" b="1" i="0" dirty="0" err="1">
                <a:solidFill>
                  <a:srgbClr val="000000"/>
                </a:solidFill>
                <a:effectLst/>
              </a:rPr>
              <a:t>sklearn.model_selection</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train_test_split</a:t>
            </a:r>
            <a:r>
              <a:rPr lang="en-IN" b="1" i="0" dirty="0">
                <a:solidFill>
                  <a:srgbClr val="000000"/>
                </a:solidFill>
                <a:effectLst/>
              </a:rPr>
              <a:t>  </a:t>
            </a:r>
          </a:p>
          <a:p>
            <a:pPr lvl="1" algn="just"/>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x_test</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r>
              <a:rPr lang="en-IN" b="1" i="0" dirty="0" err="1">
                <a:solidFill>
                  <a:srgbClr val="000000"/>
                </a:solidFill>
                <a:effectLst/>
              </a:rPr>
              <a:t>y_test</a:t>
            </a:r>
            <a:r>
              <a:rPr lang="en-IN" b="1" i="0" dirty="0">
                <a:solidFill>
                  <a:srgbClr val="000000"/>
                </a:solidFill>
                <a:effectLst/>
              </a:rPr>
              <a:t>= </a:t>
            </a:r>
            <a:r>
              <a:rPr lang="en-IN" b="1" i="0" dirty="0" err="1">
                <a:solidFill>
                  <a:srgbClr val="000000"/>
                </a:solidFill>
                <a:effectLst/>
              </a:rPr>
              <a:t>train_test_split</a:t>
            </a:r>
            <a:r>
              <a:rPr lang="en-IN" b="1" i="0" dirty="0">
                <a:solidFill>
                  <a:srgbClr val="000000"/>
                </a:solidFill>
                <a:effectLst/>
              </a:rPr>
              <a:t>(x, y, </a:t>
            </a:r>
            <a:r>
              <a:rPr lang="en-IN" b="1" i="0" dirty="0" err="1">
                <a:solidFill>
                  <a:srgbClr val="000000"/>
                </a:solidFill>
                <a:effectLst/>
              </a:rPr>
              <a:t>test_size</a:t>
            </a:r>
            <a:r>
              <a:rPr lang="en-IN" b="1" i="0" dirty="0">
                <a:solidFill>
                  <a:srgbClr val="000000"/>
                </a:solidFill>
                <a:effectLst/>
              </a:rPr>
              <a:t>= </a:t>
            </a:r>
            <a:r>
              <a:rPr lang="en-IN" b="1" i="0" dirty="0">
                <a:solidFill>
                  <a:srgbClr val="C00000"/>
                </a:solidFill>
                <a:effectLst/>
              </a:rPr>
              <a:t>0.25</a:t>
            </a:r>
            <a:r>
              <a:rPr lang="en-IN" b="1" i="0" dirty="0">
                <a:solidFill>
                  <a:srgbClr val="000000"/>
                </a:solidFill>
                <a:effectLst/>
              </a:rPr>
              <a:t>, </a:t>
            </a:r>
            <a:r>
              <a:rPr lang="en-IN" b="1" i="0" dirty="0" err="1">
                <a:solidFill>
                  <a:srgbClr val="000000"/>
                </a:solidFill>
                <a:effectLst/>
              </a:rPr>
              <a:t>random_state</a:t>
            </a:r>
            <a:r>
              <a:rPr lang="en-IN" b="1" i="0" dirty="0">
                <a:solidFill>
                  <a:srgbClr val="000000"/>
                </a:solidFill>
                <a:effectLst/>
              </a:rPr>
              <a:t>=</a:t>
            </a:r>
            <a:r>
              <a:rPr lang="en-IN" b="1" i="0" dirty="0">
                <a:solidFill>
                  <a:srgbClr val="C00000"/>
                </a:solidFill>
                <a:effectLst/>
              </a:rPr>
              <a:t>0</a:t>
            </a:r>
            <a:r>
              <a:rPr lang="en-IN" b="1" i="0" dirty="0">
                <a:solidFill>
                  <a:srgbClr val="000000"/>
                </a:solidFill>
                <a:effectLst/>
              </a:rPr>
              <a:t>)</a:t>
            </a:r>
            <a:r>
              <a:rPr lang="en-IN" b="0" i="0" dirty="0">
                <a:solidFill>
                  <a:srgbClr val="000000"/>
                </a:solidFill>
                <a:effectLst/>
              </a:rPr>
              <a:t>  </a:t>
            </a:r>
          </a:p>
          <a:p>
            <a:pPr lvl="1" algn="just"/>
            <a:r>
              <a:rPr lang="en-IN" b="0" i="0" dirty="0">
                <a:solidFill>
                  <a:srgbClr val="000000"/>
                </a:solidFill>
                <a:effectLst/>
              </a:rPr>
              <a:t>  </a:t>
            </a:r>
          </a:p>
          <a:p>
            <a:pPr lvl="1" algn="just"/>
            <a:r>
              <a:rPr lang="en-IN" b="0" i="0" dirty="0">
                <a:solidFill>
                  <a:srgbClr val="000000"/>
                </a:solidFill>
                <a:effectLst/>
              </a:rPr>
              <a:t># feature Scaling  </a:t>
            </a:r>
          </a:p>
          <a:p>
            <a:pPr lvl="1" algn="just"/>
            <a:r>
              <a:rPr lang="en-IN" b="1" i="0" dirty="0">
                <a:solidFill>
                  <a:srgbClr val="000000"/>
                </a:solidFill>
                <a:effectLst/>
              </a:rPr>
              <a:t>from </a:t>
            </a:r>
            <a:r>
              <a:rPr lang="en-IN" b="1" i="0" dirty="0" err="1">
                <a:solidFill>
                  <a:srgbClr val="000000"/>
                </a:solidFill>
                <a:effectLst/>
              </a:rPr>
              <a:t>sklearn.preprocessing</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StandardScaler</a:t>
            </a:r>
            <a:r>
              <a:rPr lang="en-IN" b="1" i="0" dirty="0">
                <a:solidFill>
                  <a:srgbClr val="000000"/>
                </a:solidFill>
                <a:effectLst/>
              </a:rPr>
              <a:t>    </a:t>
            </a:r>
          </a:p>
          <a:p>
            <a:pPr lvl="1" algn="just"/>
            <a:r>
              <a:rPr lang="en-IN" b="1" i="0" dirty="0" err="1">
                <a:solidFill>
                  <a:srgbClr val="000000"/>
                </a:solidFill>
                <a:effectLst/>
              </a:rPr>
              <a:t>st_x</a:t>
            </a:r>
            <a:r>
              <a:rPr lang="en-IN" b="1" i="0" dirty="0">
                <a:solidFill>
                  <a:srgbClr val="000000"/>
                </a:solidFill>
                <a:effectLst/>
              </a:rPr>
              <a:t>= </a:t>
            </a:r>
            <a:r>
              <a:rPr lang="en-IN" b="1" i="0" dirty="0" err="1">
                <a:solidFill>
                  <a:srgbClr val="000000"/>
                </a:solidFill>
                <a:effectLst/>
              </a:rPr>
              <a:t>StandardScaler</a:t>
            </a:r>
            <a:r>
              <a:rPr lang="en-IN" b="1" i="0" dirty="0">
                <a:solidFill>
                  <a:srgbClr val="000000"/>
                </a:solidFill>
                <a:effectLst/>
              </a:rPr>
              <a:t>()    </a:t>
            </a:r>
          </a:p>
          <a:p>
            <a:pPr lvl="1" algn="just"/>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st_x.fit_transform</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p>
          <a:p>
            <a:pPr lvl="1" algn="just"/>
            <a:r>
              <a:rPr lang="en-IN" b="1" i="0" dirty="0" err="1">
                <a:solidFill>
                  <a:srgbClr val="000000"/>
                </a:solidFill>
                <a:effectLst/>
              </a:rPr>
              <a:t>x_test</a:t>
            </a:r>
            <a:r>
              <a:rPr lang="en-IN" b="1" i="0" dirty="0">
                <a:solidFill>
                  <a:srgbClr val="000000"/>
                </a:solidFill>
                <a:effectLst/>
              </a:rPr>
              <a:t>= </a:t>
            </a:r>
            <a:r>
              <a:rPr lang="en-IN" b="1" i="0" dirty="0" err="1">
                <a:solidFill>
                  <a:srgbClr val="000000"/>
                </a:solidFill>
                <a:effectLst/>
              </a:rPr>
              <a:t>st_x.transform</a:t>
            </a:r>
            <a:r>
              <a:rPr lang="en-IN" b="1" i="0" dirty="0">
                <a:solidFill>
                  <a:srgbClr val="000000"/>
                </a:solidFill>
                <a:effectLst/>
              </a:rPr>
              <a:t>(</a:t>
            </a:r>
            <a:r>
              <a:rPr lang="en-IN" b="1" i="0" dirty="0" err="1">
                <a:solidFill>
                  <a:srgbClr val="000000"/>
                </a:solidFill>
                <a:effectLst/>
              </a:rPr>
              <a:t>x_test</a:t>
            </a:r>
            <a:r>
              <a:rPr lang="en-IN" b="1" i="0" dirty="0">
                <a:solidFill>
                  <a:srgbClr val="000000"/>
                </a:solidFill>
                <a:effectLst/>
              </a:rPr>
              <a:t>) </a:t>
            </a:r>
          </a:p>
          <a:p>
            <a:endParaRPr lang="en-IN" dirty="0"/>
          </a:p>
        </p:txBody>
      </p:sp>
    </p:spTree>
    <p:extLst>
      <p:ext uri="{BB962C8B-B14F-4D97-AF65-F5344CB8AC3E}">
        <p14:creationId xmlns:p14="http://schemas.microsoft.com/office/powerpoint/2010/main" val="16985124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0FBC9-706E-6D5A-664C-4720912D2479}"/>
              </a:ext>
            </a:extLst>
          </p:cNvPr>
          <p:cNvSpPr txBox="1"/>
          <p:nvPr/>
        </p:nvSpPr>
        <p:spPr>
          <a:xfrm>
            <a:off x="125128" y="115503"/>
            <a:ext cx="11752447" cy="461665"/>
          </a:xfrm>
          <a:prstGeom prst="rect">
            <a:avLst/>
          </a:prstGeom>
          <a:noFill/>
        </p:spPr>
        <p:txBody>
          <a:bodyPr wrap="square" rtlCol="0">
            <a:spAutoFit/>
          </a:bodyPr>
          <a:lstStyle/>
          <a:p>
            <a:r>
              <a:rPr lang="en-IN" sz="2400" b="1" dirty="0"/>
              <a:t>Output :</a:t>
            </a:r>
          </a:p>
        </p:txBody>
      </p:sp>
      <p:pic>
        <p:nvPicPr>
          <p:cNvPr id="4" name="Picture 3">
            <a:extLst>
              <a:ext uri="{FF2B5EF4-FFF2-40B4-BE49-F238E27FC236}">
                <a16:creationId xmlns:a16="http://schemas.microsoft.com/office/drawing/2014/main" id="{15C1B4A4-F7D0-1754-090C-6E4E3BB15633}"/>
              </a:ext>
            </a:extLst>
          </p:cNvPr>
          <p:cNvPicPr>
            <a:picLocks noChangeAspect="1"/>
          </p:cNvPicPr>
          <p:nvPr/>
        </p:nvPicPr>
        <p:blipFill>
          <a:blip r:embed="rId2"/>
          <a:stretch>
            <a:fillRect/>
          </a:stretch>
        </p:blipFill>
        <p:spPr>
          <a:xfrm>
            <a:off x="2204185" y="823539"/>
            <a:ext cx="6958664" cy="5702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8601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4C22F-818E-C892-82F0-58AE4F991661}"/>
              </a:ext>
            </a:extLst>
          </p:cNvPr>
          <p:cNvSpPr txBox="1"/>
          <p:nvPr/>
        </p:nvSpPr>
        <p:spPr>
          <a:xfrm>
            <a:off x="105878" y="67377"/>
            <a:ext cx="11964202" cy="6647974"/>
          </a:xfrm>
          <a:prstGeom prst="rect">
            <a:avLst/>
          </a:prstGeom>
          <a:noFill/>
        </p:spPr>
        <p:txBody>
          <a:bodyPr wrap="square" rtlCol="0">
            <a:spAutoFit/>
          </a:bodyPr>
          <a:lstStyle/>
          <a:p>
            <a:pPr algn="just"/>
            <a:r>
              <a:rPr lang="en-US" sz="2400" b="1" i="0" dirty="0">
                <a:effectLst/>
              </a:rPr>
              <a:t>2. Fitting the Random Forest algorithm to the training set:</a:t>
            </a:r>
          </a:p>
          <a:p>
            <a:pPr algn="just"/>
            <a:endParaRPr lang="en-US" sz="2400" b="1" i="0" dirty="0">
              <a:effectLst/>
            </a:endParaRPr>
          </a:p>
          <a:p>
            <a:pPr algn="just"/>
            <a:r>
              <a:rPr lang="en-US" b="0" i="0" dirty="0">
                <a:solidFill>
                  <a:srgbClr val="333333"/>
                </a:solidFill>
                <a:effectLst/>
              </a:rPr>
              <a:t>Now we will fit the Random forest algorithm to the training set. To fit it, we will import the</a:t>
            </a:r>
            <a:r>
              <a:rPr lang="en-US" b="1" i="0" dirty="0">
                <a:solidFill>
                  <a:srgbClr val="333333"/>
                </a:solidFill>
                <a:effectLst/>
              </a:rPr>
              <a:t> </a:t>
            </a:r>
            <a:r>
              <a:rPr lang="en-US" b="1" i="0" dirty="0" err="1">
                <a:solidFill>
                  <a:srgbClr val="333333"/>
                </a:solidFill>
                <a:effectLst/>
              </a:rPr>
              <a:t>RandomForestClassifier</a:t>
            </a:r>
            <a:r>
              <a:rPr lang="en-US" b="1" i="0" dirty="0">
                <a:solidFill>
                  <a:srgbClr val="333333"/>
                </a:solidFill>
                <a:effectLst/>
              </a:rPr>
              <a:t> </a:t>
            </a:r>
            <a:r>
              <a:rPr lang="en-US" b="0" i="0" dirty="0">
                <a:solidFill>
                  <a:srgbClr val="333333"/>
                </a:solidFill>
                <a:effectLst/>
              </a:rPr>
              <a:t>class from the </a:t>
            </a:r>
            <a:r>
              <a:rPr lang="en-US" b="1" i="0" dirty="0" err="1">
                <a:solidFill>
                  <a:srgbClr val="333333"/>
                </a:solidFill>
                <a:effectLst/>
              </a:rPr>
              <a:t>sklearn.ensemble</a:t>
            </a:r>
            <a:r>
              <a:rPr lang="en-US" b="0" i="0" dirty="0">
                <a:solidFill>
                  <a:srgbClr val="333333"/>
                </a:solidFill>
                <a:effectLst/>
              </a:rPr>
              <a:t> library. The code is given below:</a:t>
            </a:r>
          </a:p>
          <a:p>
            <a:pPr algn="just"/>
            <a:endParaRPr lang="en-US" b="0" i="0" dirty="0">
              <a:solidFill>
                <a:srgbClr val="333333"/>
              </a:solidFill>
              <a:effectLst/>
            </a:endParaRPr>
          </a:p>
          <a:p>
            <a:pPr lvl="1" algn="just"/>
            <a:r>
              <a:rPr lang="en-US" b="0" i="0" dirty="0">
                <a:solidFill>
                  <a:srgbClr val="000000"/>
                </a:solidFill>
                <a:effectLst/>
              </a:rPr>
              <a:t>#Fitting Decision Tree classifier to the training set  </a:t>
            </a:r>
          </a:p>
          <a:p>
            <a:pPr lvl="1" algn="just"/>
            <a:r>
              <a:rPr lang="en-US" b="1" i="0" dirty="0">
                <a:solidFill>
                  <a:srgbClr val="000000"/>
                </a:solidFill>
                <a:effectLst/>
              </a:rPr>
              <a:t>from </a:t>
            </a:r>
            <a:r>
              <a:rPr lang="en-US" b="1" i="0" dirty="0" err="1">
                <a:solidFill>
                  <a:srgbClr val="000000"/>
                </a:solidFill>
                <a:effectLst/>
              </a:rPr>
              <a:t>sklearn.ensemble</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RandomForestClassifier</a:t>
            </a:r>
            <a:r>
              <a:rPr lang="en-US" b="1" i="0" dirty="0">
                <a:solidFill>
                  <a:srgbClr val="000000"/>
                </a:solidFill>
                <a:effectLst/>
              </a:rPr>
              <a:t>  </a:t>
            </a:r>
          </a:p>
          <a:p>
            <a:pPr lvl="1" algn="just"/>
            <a:r>
              <a:rPr lang="en-US" b="1" i="0" dirty="0">
                <a:solidFill>
                  <a:srgbClr val="000000"/>
                </a:solidFill>
                <a:effectLst/>
              </a:rPr>
              <a:t>classifier= </a:t>
            </a:r>
            <a:r>
              <a:rPr lang="en-US" b="1" i="0" dirty="0" err="1">
                <a:solidFill>
                  <a:srgbClr val="000000"/>
                </a:solidFill>
                <a:effectLst/>
              </a:rPr>
              <a:t>RandomForestClassifier</a:t>
            </a:r>
            <a:r>
              <a:rPr lang="en-US" b="1" i="0" dirty="0">
                <a:solidFill>
                  <a:srgbClr val="000000"/>
                </a:solidFill>
                <a:effectLst/>
              </a:rPr>
              <a:t>(</a:t>
            </a:r>
            <a:r>
              <a:rPr lang="en-US" b="1" i="0" dirty="0" err="1">
                <a:solidFill>
                  <a:srgbClr val="000000"/>
                </a:solidFill>
                <a:effectLst/>
              </a:rPr>
              <a:t>n_estimators</a:t>
            </a:r>
            <a:r>
              <a:rPr lang="en-US" b="1" i="0" dirty="0">
                <a:solidFill>
                  <a:srgbClr val="000000"/>
                </a:solidFill>
                <a:effectLst/>
              </a:rPr>
              <a:t>= </a:t>
            </a:r>
            <a:r>
              <a:rPr lang="en-US" b="1" i="0" dirty="0">
                <a:solidFill>
                  <a:srgbClr val="C00000"/>
                </a:solidFill>
                <a:effectLst/>
              </a:rPr>
              <a:t>10</a:t>
            </a:r>
            <a:r>
              <a:rPr lang="en-US" b="1" i="0" dirty="0">
                <a:solidFill>
                  <a:srgbClr val="000000"/>
                </a:solidFill>
                <a:effectLst/>
              </a:rPr>
              <a:t>, criterion=</a:t>
            </a:r>
            <a:r>
              <a:rPr lang="en-US" b="1" i="0" dirty="0">
                <a:solidFill>
                  <a:srgbClr val="0000FF"/>
                </a:solidFill>
                <a:effectLst/>
              </a:rPr>
              <a:t>"entropy"</a:t>
            </a:r>
            <a:r>
              <a:rPr lang="en-US" b="1" i="0" dirty="0">
                <a:solidFill>
                  <a:srgbClr val="000000"/>
                </a:solidFill>
                <a:effectLst/>
              </a:rPr>
              <a:t>)  </a:t>
            </a:r>
          </a:p>
          <a:p>
            <a:pPr lvl="1" algn="just"/>
            <a:r>
              <a:rPr lang="en-US" b="1" i="0" dirty="0" err="1">
                <a:solidFill>
                  <a:srgbClr val="000000"/>
                </a:solidFill>
                <a:effectLst/>
              </a:rPr>
              <a:t>classifier.fit</a:t>
            </a:r>
            <a:r>
              <a:rPr lang="en-US" b="1" i="0" dirty="0">
                <a:solidFill>
                  <a:srgbClr val="000000"/>
                </a:solidFill>
                <a:effectLst/>
              </a:rPr>
              <a:t>(</a:t>
            </a:r>
            <a:r>
              <a:rPr lang="en-US" b="1" i="0" dirty="0" err="1">
                <a:solidFill>
                  <a:srgbClr val="000000"/>
                </a:solidFill>
                <a:effectLst/>
              </a:rPr>
              <a:t>x_train</a:t>
            </a:r>
            <a:r>
              <a:rPr lang="en-US" b="1" i="0" dirty="0">
                <a:solidFill>
                  <a:srgbClr val="000000"/>
                </a:solidFill>
                <a:effectLst/>
              </a:rPr>
              <a:t>, </a:t>
            </a:r>
            <a:r>
              <a:rPr lang="en-US" b="1" i="0" dirty="0" err="1">
                <a:solidFill>
                  <a:srgbClr val="000000"/>
                </a:solidFill>
                <a:effectLst/>
              </a:rPr>
              <a:t>y_train</a:t>
            </a:r>
            <a:r>
              <a:rPr lang="en-US" b="1" i="0" dirty="0">
                <a:solidFill>
                  <a:srgbClr val="000000"/>
                </a:solidFill>
                <a:effectLst/>
              </a:rPr>
              <a:t>) </a:t>
            </a:r>
            <a:r>
              <a:rPr lang="en-US" b="0" i="0" dirty="0">
                <a:solidFill>
                  <a:srgbClr val="000000"/>
                </a:solidFill>
                <a:effectLst/>
              </a:rPr>
              <a:t> </a:t>
            </a:r>
          </a:p>
          <a:p>
            <a:pPr algn="just">
              <a:buFont typeface="+mj-lt"/>
              <a:buAutoNum type="arabicPeriod"/>
            </a:pPr>
            <a:endParaRPr lang="en-US" b="0" i="0" dirty="0">
              <a:solidFill>
                <a:srgbClr val="000000"/>
              </a:solidFill>
              <a:effectLst/>
            </a:endParaRPr>
          </a:p>
          <a:p>
            <a:pPr algn="just">
              <a:buFont typeface="Arial" panose="020B0604020202020204" pitchFamily="34" charset="0"/>
              <a:buChar char="•"/>
            </a:pPr>
            <a:r>
              <a:rPr lang="en-US" b="1" i="0" dirty="0" err="1">
                <a:solidFill>
                  <a:srgbClr val="000000"/>
                </a:solidFill>
                <a:effectLst/>
              </a:rPr>
              <a:t>n_estimators</a:t>
            </a:r>
            <a:r>
              <a:rPr lang="en-US" b="1" i="0" dirty="0">
                <a:solidFill>
                  <a:srgbClr val="000000"/>
                </a:solidFill>
                <a:effectLst/>
              </a:rPr>
              <a:t>=</a:t>
            </a:r>
            <a:r>
              <a:rPr lang="en-US" b="0" i="0" dirty="0">
                <a:solidFill>
                  <a:srgbClr val="000000"/>
                </a:solidFill>
                <a:effectLst/>
              </a:rPr>
              <a:t> The required number of trees in the Random Forest. The default value is 10. We can choose any number but need to take care of the overfitting issue.</a:t>
            </a:r>
          </a:p>
          <a:p>
            <a:pPr algn="just">
              <a:buFont typeface="Arial" panose="020B0604020202020204" pitchFamily="34" charset="0"/>
              <a:buChar char="•"/>
            </a:pPr>
            <a:r>
              <a:rPr lang="en-US" b="1" i="0" dirty="0">
                <a:solidFill>
                  <a:srgbClr val="000000"/>
                </a:solidFill>
                <a:effectLst/>
              </a:rPr>
              <a:t>criterion=</a:t>
            </a:r>
            <a:r>
              <a:rPr lang="en-US" b="0" i="0" dirty="0">
                <a:solidFill>
                  <a:srgbClr val="000000"/>
                </a:solidFill>
                <a:effectLst/>
              </a:rPr>
              <a:t> It is a function to analyze the accuracy of the split. Here we have taken "entropy" for the information gain.</a:t>
            </a:r>
          </a:p>
          <a:p>
            <a:pPr algn="just">
              <a:buFont typeface="Arial" panose="020B0604020202020204" pitchFamily="34" charset="0"/>
              <a:buChar char="•"/>
            </a:pPr>
            <a:endParaRPr lang="en-US" b="0" i="0" dirty="0">
              <a:solidFill>
                <a:srgbClr val="000000"/>
              </a:solidFill>
              <a:effectLst/>
            </a:endParaRPr>
          </a:p>
          <a:p>
            <a:pPr algn="just"/>
            <a:r>
              <a:rPr lang="en-US" b="1" i="0" dirty="0">
                <a:solidFill>
                  <a:srgbClr val="333333"/>
                </a:solidFill>
                <a:effectLst/>
              </a:rPr>
              <a:t>Output:</a:t>
            </a:r>
            <a:endParaRPr lang="en-US" b="0" i="0" dirty="0">
              <a:solidFill>
                <a:srgbClr val="333333"/>
              </a:solidFill>
              <a:effectLst/>
            </a:endParaRPr>
          </a:p>
          <a:p>
            <a:endParaRPr lang="en-IN" dirty="0"/>
          </a:p>
          <a:p>
            <a:r>
              <a:rPr lang="en-IN" dirty="0" err="1"/>
              <a:t>RandomForestClassifier</a:t>
            </a:r>
            <a:r>
              <a:rPr lang="en-IN" dirty="0"/>
              <a:t>(bootstrap=True, </a:t>
            </a:r>
            <a:r>
              <a:rPr lang="en-IN" dirty="0" err="1"/>
              <a:t>class_weight</a:t>
            </a:r>
            <a:r>
              <a:rPr lang="en-IN" dirty="0"/>
              <a:t>=None, criterion='entropy',</a:t>
            </a:r>
          </a:p>
          <a:p>
            <a:r>
              <a:rPr lang="en-IN" dirty="0"/>
              <a:t>                       </a:t>
            </a:r>
            <a:r>
              <a:rPr lang="en-IN" dirty="0" err="1"/>
              <a:t>max_depth</a:t>
            </a:r>
            <a:r>
              <a:rPr lang="en-IN" dirty="0"/>
              <a:t>=None, </a:t>
            </a:r>
            <a:r>
              <a:rPr lang="en-IN" dirty="0" err="1"/>
              <a:t>max_features</a:t>
            </a:r>
            <a:r>
              <a:rPr lang="en-IN" dirty="0"/>
              <a:t>='auto', </a:t>
            </a:r>
            <a:r>
              <a:rPr lang="en-IN" dirty="0" err="1"/>
              <a:t>max_leaf_nodes</a:t>
            </a:r>
            <a:r>
              <a:rPr lang="en-IN" dirty="0"/>
              <a:t>=None,</a:t>
            </a:r>
          </a:p>
          <a:p>
            <a:r>
              <a:rPr lang="en-IN" dirty="0"/>
              <a:t>                       </a:t>
            </a:r>
            <a:r>
              <a:rPr lang="en-IN" dirty="0" err="1"/>
              <a:t>min_impurity_decrease</a:t>
            </a:r>
            <a:r>
              <a:rPr lang="en-IN" dirty="0"/>
              <a:t>=0.0, </a:t>
            </a:r>
            <a:r>
              <a:rPr lang="en-IN" dirty="0" err="1"/>
              <a:t>min_impurity_split</a:t>
            </a:r>
            <a:r>
              <a:rPr lang="en-IN" dirty="0"/>
              <a:t>=None,</a:t>
            </a:r>
          </a:p>
          <a:p>
            <a:r>
              <a:rPr lang="en-IN" dirty="0"/>
              <a:t>                       </a:t>
            </a:r>
            <a:r>
              <a:rPr lang="en-IN" dirty="0" err="1"/>
              <a:t>min_samples_leaf</a:t>
            </a:r>
            <a:r>
              <a:rPr lang="en-IN" dirty="0"/>
              <a:t>=1, </a:t>
            </a:r>
            <a:r>
              <a:rPr lang="en-IN" dirty="0" err="1"/>
              <a:t>min_samples_split</a:t>
            </a:r>
            <a:r>
              <a:rPr lang="en-IN" dirty="0"/>
              <a:t>=2,</a:t>
            </a:r>
          </a:p>
          <a:p>
            <a:r>
              <a:rPr lang="en-IN" dirty="0"/>
              <a:t>                       </a:t>
            </a:r>
            <a:r>
              <a:rPr lang="en-IN" dirty="0" err="1"/>
              <a:t>min_weight_fraction_leaf</a:t>
            </a:r>
            <a:r>
              <a:rPr lang="en-IN" dirty="0"/>
              <a:t>=0.0, </a:t>
            </a:r>
            <a:r>
              <a:rPr lang="en-IN" dirty="0" err="1"/>
              <a:t>n_estimators</a:t>
            </a:r>
            <a:r>
              <a:rPr lang="en-IN" dirty="0"/>
              <a:t>=10,</a:t>
            </a:r>
          </a:p>
          <a:p>
            <a:r>
              <a:rPr lang="en-IN" dirty="0"/>
              <a:t>                       </a:t>
            </a:r>
            <a:r>
              <a:rPr lang="en-IN" dirty="0" err="1"/>
              <a:t>n_jobs</a:t>
            </a:r>
            <a:r>
              <a:rPr lang="en-IN" dirty="0"/>
              <a:t>=None, </a:t>
            </a:r>
            <a:r>
              <a:rPr lang="en-IN" dirty="0" err="1"/>
              <a:t>oob_score</a:t>
            </a:r>
            <a:r>
              <a:rPr lang="en-IN" dirty="0"/>
              <a:t>=False, </a:t>
            </a:r>
            <a:r>
              <a:rPr lang="en-IN" dirty="0" err="1"/>
              <a:t>random_state</a:t>
            </a:r>
            <a:r>
              <a:rPr lang="en-IN" dirty="0"/>
              <a:t>=None,</a:t>
            </a:r>
          </a:p>
          <a:p>
            <a:r>
              <a:rPr lang="en-IN" dirty="0"/>
              <a:t>                       verbose=0, </a:t>
            </a:r>
            <a:r>
              <a:rPr lang="en-IN" dirty="0" err="1"/>
              <a:t>warm_start</a:t>
            </a:r>
            <a:r>
              <a:rPr lang="en-IN" dirty="0"/>
              <a:t>=False)</a:t>
            </a:r>
          </a:p>
        </p:txBody>
      </p:sp>
    </p:spTree>
    <p:extLst>
      <p:ext uri="{BB962C8B-B14F-4D97-AF65-F5344CB8AC3E}">
        <p14:creationId xmlns:p14="http://schemas.microsoft.com/office/powerpoint/2010/main" val="167920068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CFCD7-F781-F0EC-9D9A-097564631386}"/>
              </a:ext>
            </a:extLst>
          </p:cNvPr>
          <p:cNvSpPr txBox="1"/>
          <p:nvPr/>
        </p:nvSpPr>
        <p:spPr>
          <a:xfrm>
            <a:off x="115503" y="67377"/>
            <a:ext cx="11916076" cy="3323987"/>
          </a:xfrm>
          <a:prstGeom prst="rect">
            <a:avLst/>
          </a:prstGeom>
          <a:noFill/>
        </p:spPr>
        <p:txBody>
          <a:bodyPr wrap="square" rtlCol="0">
            <a:spAutoFit/>
          </a:bodyPr>
          <a:lstStyle/>
          <a:p>
            <a:pPr algn="just"/>
            <a:r>
              <a:rPr lang="en-US" sz="2400" b="1" i="0" dirty="0">
                <a:effectLst/>
              </a:rPr>
              <a:t>3. Predicting the Test Set result :</a:t>
            </a:r>
          </a:p>
          <a:p>
            <a:pPr algn="just"/>
            <a:endParaRPr lang="en-US" sz="2400" b="1" i="0" dirty="0">
              <a:effectLst/>
            </a:endParaRPr>
          </a:p>
          <a:p>
            <a:pPr algn="just"/>
            <a:r>
              <a:rPr lang="en-US" b="0" i="0" dirty="0">
                <a:solidFill>
                  <a:srgbClr val="333333"/>
                </a:solidFill>
                <a:effectLst/>
                <a:latin typeface="inter-regular"/>
              </a:rPr>
              <a:t>Since our model is fitted to the training set, so now we can predict the test result. For prediction, we will create a new prediction vector </a:t>
            </a:r>
            <a:r>
              <a:rPr lang="en-US" b="0" i="0" dirty="0" err="1">
                <a:solidFill>
                  <a:srgbClr val="333333"/>
                </a:solidFill>
                <a:effectLst/>
                <a:latin typeface="inter-regular"/>
              </a:rPr>
              <a:t>y_pred</a:t>
            </a:r>
            <a:r>
              <a:rPr lang="en-US" b="0" i="0" dirty="0">
                <a:solidFill>
                  <a:srgbClr val="333333"/>
                </a:solidFill>
                <a:effectLst/>
                <a:latin typeface="inter-regular"/>
              </a:rPr>
              <a:t>. Below is the code for it:</a:t>
            </a:r>
          </a:p>
          <a:p>
            <a:pPr algn="just"/>
            <a:endParaRPr lang="en-US" b="0" i="0" dirty="0">
              <a:solidFill>
                <a:srgbClr val="333333"/>
              </a:solidFill>
              <a:effectLst/>
              <a:latin typeface="inter-regular"/>
            </a:endParaRPr>
          </a:p>
          <a:p>
            <a:pPr lvl="1" algn="just"/>
            <a:r>
              <a:rPr lang="en-US" b="0" i="0" dirty="0">
                <a:solidFill>
                  <a:srgbClr val="000000"/>
                </a:solidFill>
                <a:effectLst/>
                <a:latin typeface="inter-regular"/>
              </a:rPr>
              <a:t>#Predicting the test set result  </a:t>
            </a:r>
          </a:p>
          <a:p>
            <a:pPr lvl="1" algn="just"/>
            <a:r>
              <a:rPr lang="en-US" b="1" i="0" dirty="0" err="1">
                <a:solidFill>
                  <a:srgbClr val="000000"/>
                </a:solidFill>
                <a:effectLst/>
                <a:latin typeface="inter-regular"/>
              </a:rPr>
              <a:t>y_pred</a:t>
            </a:r>
            <a:r>
              <a:rPr lang="en-US" b="1" i="0" dirty="0">
                <a:solidFill>
                  <a:srgbClr val="000000"/>
                </a:solidFill>
                <a:effectLst/>
                <a:latin typeface="inter-regular"/>
              </a:rPr>
              <a:t>= </a:t>
            </a:r>
            <a:r>
              <a:rPr lang="en-US" b="1" i="0" dirty="0" err="1">
                <a:solidFill>
                  <a:srgbClr val="000000"/>
                </a:solidFill>
                <a:effectLst/>
                <a:latin typeface="inter-regular"/>
              </a:rPr>
              <a:t>classifier.predict</a:t>
            </a:r>
            <a:r>
              <a:rPr lang="en-US" b="1" i="0" dirty="0">
                <a:solidFill>
                  <a:srgbClr val="000000"/>
                </a:solidFill>
                <a:effectLst/>
                <a:latin typeface="inter-regular"/>
              </a:rPr>
              <a:t>(</a:t>
            </a:r>
            <a:r>
              <a:rPr lang="en-US" b="1" i="0" dirty="0" err="1">
                <a:solidFill>
                  <a:srgbClr val="000000"/>
                </a:solidFill>
                <a:effectLst/>
                <a:latin typeface="inter-regular"/>
              </a:rPr>
              <a:t>x_test</a:t>
            </a:r>
            <a:r>
              <a:rPr lang="en-US" b="1" i="0" dirty="0">
                <a:solidFill>
                  <a:srgbClr val="000000"/>
                </a:solidFill>
                <a:effectLst/>
                <a:latin typeface="inter-regular"/>
              </a:rPr>
              <a:t>)  </a:t>
            </a:r>
          </a:p>
          <a:p>
            <a:endParaRPr lang="en-IN" dirty="0"/>
          </a:p>
          <a:p>
            <a:endParaRPr lang="en-IN" dirty="0">
              <a:solidFill>
                <a:srgbClr val="333333"/>
              </a:solidFill>
              <a:latin typeface="inter-regular"/>
            </a:endParaRPr>
          </a:p>
          <a:p>
            <a:endParaRPr lang="en-IN" dirty="0">
              <a:solidFill>
                <a:srgbClr val="333333"/>
              </a:solidFill>
              <a:latin typeface="inter-regular"/>
            </a:endParaRPr>
          </a:p>
          <a:p>
            <a:endParaRPr lang="en-IN" dirty="0"/>
          </a:p>
        </p:txBody>
      </p:sp>
      <p:pic>
        <p:nvPicPr>
          <p:cNvPr id="4" name="Picture 3">
            <a:extLst>
              <a:ext uri="{FF2B5EF4-FFF2-40B4-BE49-F238E27FC236}">
                <a16:creationId xmlns:a16="http://schemas.microsoft.com/office/drawing/2014/main" id="{CACDC8EB-B2A4-C733-DDC6-C56DC6BD9502}"/>
              </a:ext>
            </a:extLst>
          </p:cNvPr>
          <p:cNvPicPr>
            <a:picLocks noChangeAspect="1"/>
          </p:cNvPicPr>
          <p:nvPr/>
        </p:nvPicPr>
        <p:blipFill>
          <a:blip r:embed="rId2"/>
          <a:stretch>
            <a:fillRect/>
          </a:stretch>
        </p:blipFill>
        <p:spPr>
          <a:xfrm>
            <a:off x="3646922" y="2451206"/>
            <a:ext cx="3215891" cy="4339417"/>
          </a:xfrm>
          <a:prstGeom prst="rect">
            <a:avLst/>
          </a:prstGeom>
          <a:ln>
            <a:noFill/>
          </a:ln>
          <a:effectLst>
            <a:outerShdw blurRad="292100" dist="139700" dir="2700000" algn="tl" rotWithShape="0">
              <a:srgbClr val="333333">
                <a:alpha val="65000"/>
              </a:srgbClr>
            </a:outerShdw>
          </a:effectLst>
        </p:spPr>
      </p:pic>
      <p:graphicFrame>
        <p:nvGraphicFramePr>
          <p:cNvPr id="7" name="Diagram 6">
            <a:extLst>
              <a:ext uri="{FF2B5EF4-FFF2-40B4-BE49-F238E27FC236}">
                <a16:creationId xmlns:a16="http://schemas.microsoft.com/office/drawing/2014/main" id="{06C8C5C4-E42A-637B-052B-90B2DE6A9C31}"/>
              </a:ext>
            </a:extLst>
          </p:cNvPr>
          <p:cNvGraphicFramePr/>
          <p:nvPr>
            <p:extLst>
              <p:ext uri="{D42A27DB-BD31-4B8C-83A1-F6EECF244321}">
                <p14:modId xmlns:p14="http://schemas.microsoft.com/office/powerpoint/2010/main" val="4228850674"/>
              </p:ext>
            </p:extLst>
          </p:nvPr>
        </p:nvGraphicFramePr>
        <p:xfrm>
          <a:off x="7222557" y="3299031"/>
          <a:ext cx="4449278" cy="923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6569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16B01-718A-B6E2-DE0A-B01616C073A7}"/>
              </a:ext>
            </a:extLst>
          </p:cNvPr>
          <p:cNvSpPr txBox="1"/>
          <p:nvPr/>
        </p:nvSpPr>
        <p:spPr>
          <a:xfrm>
            <a:off x="125128" y="86627"/>
            <a:ext cx="11810198" cy="2400657"/>
          </a:xfrm>
          <a:prstGeom prst="rect">
            <a:avLst/>
          </a:prstGeom>
          <a:noFill/>
        </p:spPr>
        <p:txBody>
          <a:bodyPr wrap="square" rtlCol="0">
            <a:spAutoFit/>
          </a:bodyPr>
          <a:lstStyle/>
          <a:p>
            <a:pPr algn="just"/>
            <a:r>
              <a:rPr lang="en-US" sz="2400" b="1" i="0" dirty="0">
                <a:effectLst/>
              </a:rPr>
              <a:t>4. Creating the Confusion Matrix :</a:t>
            </a:r>
          </a:p>
          <a:p>
            <a:pPr algn="just"/>
            <a:r>
              <a:rPr lang="en-US" b="0" i="0" dirty="0">
                <a:solidFill>
                  <a:srgbClr val="333333"/>
                </a:solidFill>
                <a:effectLst/>
              </a:rPr>
              <a:t>Now we will create the confusion matrix to determine the correct and incorrect predictions. Below is the code for it:</a:t>
            </a:r>
          </a:p>
          <a:p>
            <a:pPr algn="just"/>
            <a:endParaRPr lang="en-US" b="0" i="0" dirty="0">
              <a:solidFill>
                <a:srgbClr val="333333"/>
              </a:solidFill>
              <a:effectLst/>
            </a:endParaRPr>
          </a:p>
          <a:p>
            <a:pPr lvl="1" algn="just"/>
            <a:r>
              <a:rPr lang="en-US" b="0" i="0" dirty="0">
                <a:solidFill>
                  <a:srgbClr val="000000"/>
                </a:solidFill>
                <a:effectLst/>
              </a:rPr>
              <a:t>#Creating the Confusion matrix  </a:t>
            </a:r>
          </a:p>
          <a:p>
            <a:pPr lvl="1" algn="just"/>
            <a:r>
              <a:rPr lang="en-US" b="1" i="0" dirty="0">
                <a:solidFill>
                  <a:srgbClr val="000000"/>
                </a:solidFill>
                <a:effectLst/>
              </a:rPr>
              <a:t>from </a:t>
            </a:r>
            <a:r>
              <a:rPr lang="en-US" b="1" i="0" dirty="0" err="1">
                <a:solidFill>
                  <a:srgbClr val="000000"/>
                </a:solidFill>
                <a:effectLst/>
              </a:rPr>
              <a:t>sklearn.metrics</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confusion_matrix</a:t>
            </a:r>
            <a:r>
              <a:rPr lang="en-US" b="1" i="0" dirty="0">
                <a:solidFill>
                  <a:srgbClr val="000000"/>
                </a:solidFill>
                <a:effectLst/>
              </a:rPr>
              <a:t>  </a:t>
            </a:r>
          </a:p>
          <a:p>
            <a:pPr lvl="1" algn="just"/>
            <a:r>
              <a:rPr lang="en-US" b="1" i="0" dirty="0">
                <a:solidFill>
                  <a:srgbClr val="000000"/>
                </a:solidFill>
                <a:effectLst/>
              </a:rPr>
              <a:t>cm= </a:t>
            </a:r>
            <a:r>
              <a:rPr lang="en-US" b="1" i="0" dirty="0" err="1">
                <a:solidFill>
                  <a:srgbClr val="000000"/>
                </a:solidFill>
                <a:effectLst/>
              </a:rPr>
              <a:t>confusion_matrix</a:t>
            </a:r>
            <a:r>
              <a:rPr lang="en-US" b="1" i="0" dirty="0">
                <a:solidFill>
                  <a:srgbClr val="000000"/>
                </a:solidFill>
                <a:effectLst/>
              </a:rPr>
              <a:t>(</a:t>
            </a:r>
            <a:r>
              <a:rPr lang="en-US" b="1" i="0" dirty="0" err="1">
                <a:solidFill>
                  <a:srgbClr val="000000"/>
                </a:solidFill>
                <a:effectLst/>
              </a:rPr>
              <a:t>y_test</a:t>
            </a:r>
            <a:r>
              <a:rPr lang="en-US" b="1" i="0" dirty="0">
                <a:solidFill>
                  <a:srgbClr val="000000"/>
                </a:solidFill>
                <a:effectLst/>
              </a:rPr>
              <a:t>, </a:t>
            </a:r>
            <a:r>
              <a:rPr lang="en-US" b="1" i="0" dirty="0" err="1">
                <a:solidFill>
                  <a:srgbClr val="000000"/>
                </a:solidFill>
                <a:effectLst/>
              </a:rPr>
              <a:t>y_pred</a:t>
            </a:r>
            <a:r>
              <a:rPr lang="en-US" b="1" i="0" dirty="0">
                <a:solidFill>
                  <a:srgbClr val="000000"/>
                </a:solidFill>
                <a:effectLst/>
              </a:rPr>
              <a:t>) </a:t>
            </a:r>
            <a:r>
              <a:rPr lang="en-US" b="0" i="0" dirty="0">
                <a:solidFill>
                  <a:srgbClr val="000000"/>
                </a:solidFill>
                <a:effectLst/>
              </a:rPr>
              <a:t> </a:t>
            </a:r>
          </a:p>
          <a:p>
            <a:endParaRPr lang="en-IN" dirty="0"/>
          </a:p>
          <a:p>
            <a:endParaRPr lang="en-IN" dirty="0"/>
          </a:p>
        </p:txBody>
      </p:sp>
      <p:pic>
        <p:nvPicPr>
          <p:cNvPr id="5" name="Picture 4">
            <a:extLst>
              <a:ext uri="{FF2B5EF4-FFF2-40B4-BE49-F238E27FC236}">
                <a16:creationId xmlns:a16="http://schemas.microsoft.com/office/drawing/2014/main" id="{A9BA943A-1716-DEC8-0860-B72E39A2C71B}"/>
              </a:ext>
            </a:extLst>
          </p:cNvPr>
          <p:cNvPicPr>
            <a:picLocks noChangeAspect="1"/>
          </p:cNvPicPr>
          <p:nvPr/>
        </p:nvPicPr>
        <p:blipFill>
          <a:blip r:embed="rId2"/>
          <a:stretch>
            <a:fillRect/>
          </a:stretch>
        </p:blipFill>
        <p:spPr>
          <a:xfrm>
            <a:off x="995511" y="2771975"/>
            <a:ext cx="4182879" cy="3475327"/>
          </a:xfrm>
          <a:prstGeom prst="rect">
            <a:avLst/>
          </a:prstGeom>
          <a:ln>
            <a:noFill/>
          </a:ln>
          <a:effectLst>
            <a:outerShdw blurRad="292100" dist="139700" dir="2700000" algn="tl" rotWithShape="0">
              <a:srgbClr val="333333">
                <a:alpha val="65000"/>
              </a:srgbClr>
            </a:outerShdw>
          </a:effectLst>
        </p:spPr>
      </p:pic>
      <p:graphicFrame>
        <p:nvGraphicFramePr>
          <p:cNvPr id="8" name="Diagram 7">
            <a:extLst>
              <a:ext uri="{FF2B5EF4-FFF2-40B4-BE49-F238E27FC236}">
                <a16:creationId xmlns:a16="http://schemas.microsoft.com/office/drawing/2014/main" id="{F6CB24CC-C715-C3B9-4D23-9397DAB7654D}"/>
              </a:ext>
            </a:extLst>
          </p:cNvPr>
          <p:cNvGraphicFramePr/>
          <p:nvPr>
            <p:extLst>
              <p:ext uri="{D42A27DB-BD31-4B8C-83A1-F6EECF244321}">
                <p14:modId xmlns:p14="http://schemas.microsoft.com/office/powerpoint/2010/main" val="426893607"/>
              </p:ext>
            </p:extLst>
          </p:nvPr>
        </p:nvGraphicFramePr>
        <p:xfrm>
          <a:off x="5551371" y="3724386"/>
          <a:ext cx="6097604"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280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1BF78D-ED51-5A06-24B8-4781361987D4}"/>
              </a:ext>
            </a:extLst>
          </p:cNvPr>
          <p:cNvSpPr txBox="1"/>
          <p:nvPr/>
        </p:nvSpPr>
        <p:spPr>
          <a:xfrm>
            <a:off x="893545" y="346509"/>
            <a:ext cx="10693667" cy="6370975"/>
          </a:xfrm>
          <a:prstGeom prst="rect">
            <a:avLst/>
          </a:prstGeom>
          <a:noFill/>
        </p:spPr>
        <p:txBody>
          <a:bodyPr wrap="square" rtlCol="0">
            <a:spAutoFit/>
          </a:bodyPr>
          <a:lstStyle/>
          <a:p>
            <a:r>
              <a:rPr lang="en-IN" sz="2800" b="1" dirty="0"/>
              <a:t>What is Supervised Machine Learning?</a:t>
            </a:r>
          </a:p>
          <a:p>
            <a:endParaRPr lang="en-IN" sz="2800" b="1" dirty="0"/>
          </a:p>
          <a:p>
            <a:r>
              <a:rPr lang="en-IN" sz="2800" b="1" dirty="0"/>
              <a:t>Supervised Machine Learning is a Sub Category of Machine Learning and Artificial Intelligence. It is defined by its use of </a:t>
            </a:r>
            <a:r>
              <a:rPr lang="en-IN" sz="2800" b="1" dirty="0" err="1"/>
              <a:t>Labeled</a:t>
            </a:r>
            <a:r>
              <a:rPr lang="en-IN" sz="2800" b="1" dirty="0"/>
              <a:t> datasets to train algorithms that to classify data or predict outcomes </a:t>
            </a:r>
            <a:r>
              <a:rPr lang="en-IN" sz="2800" b="1" dirty="0" err="1"/>
              <a:t>acuurately</a:t>
            </a:r>
            <a:r>
              <a:rPr lang="en-IN" sz="2800" b="1" dirty="0"/>
              <a:t>.</a:t>
            </a:r>
          </a:p>
          <a:p>
            <a:endParaRPr lang="en-IN" sz="2800" b="1" dirty="0"/>
          </a:p>
          <a:p>
            <a:pPr marL="457200" indent="-457200">
              <a:buFont typeface="Arial" panose="020B0604020202020204" pitchFamily="34" charset="0"/>
              <a:buChar char="•"/>
            </a:pPr>
            <a:r>
              <a:rPr lang="en-US" sz="2000" b="0" i="0" dirty="0">
                <a:solidFill>
                  <a:srgbClr val="333333"/>
                </a:solidFill>
                <a:effectLst/>
                <a:latin typeface="inter-regular"/>
              </a:rPr>
              <a:t>In supervised learning, the training data provided to the machines work as the supervisor that teaches the machines to predict the output correctly. It applies the same concept as a student learns in the supervision of the teacher</a:t>
            </a:r>
          </a:p>
          <a:p>
            <a:pPr marL="457200" indent="-457200">
              <a:buFont typeface="Arial" panose="020B0604020202020204" pitchFamily="34" charset="0"/>
              <a:buChar char="•"/>
            </a:pPr>
            <a:endParaRPr lang="en-US" sz="2000" dirty="0">
              <a:solidFill>
                <a:srgbClr val="333333"/>
              </a:solidFill>
              <a:latin typeface="inter-regular"/>
            </a:endParaRPr>
          </a:p>
          <a:p>
            <a:pPr marL="342900" indent="-342900" algn="just">
              <a:buFont typeface="Arial" panose="020B0604020202020204" pitchFamily="34" charset="0"/>
              <a:buChar char="•"/>
            </a:pPr>
            <a:r>
              <a:rPr lang="en-US" sz="2000" b="0" i="0" dirty="0">
                <a:solidFill>
                  <a:srgbClr val="333333"/>
                </a:solidFill>
                <a:effectLst/>
                <a:latin typeface="inter-regular"/>
              </a:rPr>
              <a:t>Supervised learning is a process of providing input data as well as correct output data to the machine learning model. The aim of a supervised learning algorithm is to </a:t>
            </a:r>
            <a:r>
              <a:rPr lang="en-US" sz="2000" b="1" i="0" dirty="0">
                <a:solidFill>
                  <a:srgbClr val="333333"/>
                </a:solidFill>
                <a:effectLst/>
                <a:latin typeface="inter-bold"/>
              </a:rPr>
              <a:t>find a mapping function to map the input variable(x) with the output variable(y)</a:t>
            </a:r>
            <a:r>
              <a:rPr lang="en-US" sz="2000" b="0" i="0" dirty="0">
                <a:solidFill>
                  <a:srgbClr val="333333"/>
                </a:solidFill>
                <a:effectLst/>
                <a:latin typeface="inter-regular"/>
              </a:rPr>
              <a:t>.</a:t>
            </a:r>
          </a:p>
          <a:p>
            <a:pPr algn="just"/>
            <a:endParaRPr lang="en-US" sz="2000" b="0" i="0" dirty="0">
              <a:solidFill>
                <a:srgbClr val="333333"/>
              </a:solidFill>
              <a:effectLst/>
              <a:latin typeface="inter-regular"/>
            </a:endParaRPr>
          </a:p>
          <a:p>
            <a:pPr marL="342900" indent="-342900" algn="just">
              <a:buFont typeface="Arial" panose="020B0604020202020204" pitchFamily="34" charset="0"/>
              <a:buChar char="•"/>
            </a:pPr>
            <a:r>
              <a:rPr lang="en-US" sz="2000" b="0" i="0" dirty="0">
                <a:solidFill>
                  <a:srgbClr val="333333"/>
                </a:solidFill>
                <a:effectLst/>
                <a:latin typeface="inter-regular"/>
              </a:rPr>
              <a:t>In the real-world, supervised learning can be used for </a:t>
            </a:r>
            <a:r>
              <a:rPr lang="en-US" sz="2000" b="1" i="0" dirty="0">
                <a:solidFill>
                  <a:srgbClr val="333333"/>
                </a:solidFill>
                <a:effectLst/>
                <a:latin typeface="inter-bold"/>
              </a:rPr>
              <a:t>Risk Assessment, Image classification, Fraud Detection, spam filtering</a:t>
            </a:r>
            <a:r>
              <a:rPr lang="en-US" sz="2000" b="0" i="0" dirty="0">
                <a:solidFill>
                  <a:srgbClr val="333333"/>
                </a:solidFill>
                <a:effectLst/>
                <a:latin typeface="inter-regular"/>
              </a:rPr>
              <a:t>, etc.</a:t>
            </a:r>
          </a:p>
          <a:p>
            <a:pPr marL="457200" indent="-457200">
              <a:buFont typeface="Arial" panose="020B0604020202020204" pitchFamily="34" charset="0"/>
              <a:buChar char="•"/>
            </a:pPr>
            <a:endParaRPr lang="en-US" sz="2000" b="0" i="0" dirty="0">
              <a:solidFill>
                <a:srgbClr val="333333"/>
              </a:solidFill>
              <a:effectLst/>
              <a:latin typeface="inter-regular"/>
            </a:endParaRPr>
          </a:p>
          <a:p>
            <a:pPr marL="457200" indent="-457200">
              <a:buFont typeface="Arial" panose="020B0604020202020204" pitchFamily="34" charset="0"/>
              <a:buChar char="•"/>
            </a:pPr>
            <a:endParaRPr lang="en-IN" sz="2000" b="1" dirty="0"/>
          </a:p>
        </p:txBody>
      </p:sp>
    </p:spTree>
    <p:extLst>
      <p:ext uri="{BB962C8B-B14F-4D97-AF65-F5344CB8AC3E}">
        <p14:creationId xmlns:p14="http://schemas.microsoft.com/office/powerpoint/2010/main" val="164321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D7E6C-AF58-F527-EE5A-15946546FC07}"/>
              </a:ext>
            </a:extLst>
          </p:cNvPr>
          <p:cNvSpPr txBox="1"/>
          <p:nvPr/>
        </p:nvSpPr>
        <p:spPr>
          <a:xfrm>
            <a:off x="288758" y="346509"/>
            <a:ext cx="11627318" cy="6370975"/>
          </a:xfrm>
          <a:prstGeom prst="rect">
            <a:avLst/>
          </a:prstGeom>
          <a:noFill/>
        </p:spPr>
        <p:txBody>
          <a:bodyPr wrap="square" rtlCol="0">
            <a:spAutoFit/>
          </a:bodyPr>
          <a:lstStyle/>
          <a:p>
            <a:r>
              <a:rPr lang="en-US" sz="2400" b="1" i="0" dirty="0">
                <a:solidFill>
                  <a:srgbClr val="333333"/>
                </a:solidFill>
                <a:effectLst/>
              </a:rPr>
              <a:t>Step-2: Fitting the Simple Linear Regression to the Training Set:</a:t>
            </a:r>
          </a:p>
          <a:p>
            <a:endParaRPr lang="en-US" sz="2400" b="1" i="0" dirty="0">
              <a:solidFill>
                <a:srgbClr val="333333"/>
              </a:solidFill>
              <a:effectLst/>
            </a:endParaRPr>
          </a:p>
          <a:p>
            <a:pPr algn="just"/>
            <a:r>
              <a:rPr lang="en-US" b="0" i="0" dirty="0">
                <a:solidFill>
                  <a:srgbClr val="333333"/>
                </a:solidFill>
                <a:effectLst/>
              </a:rPr>
              <a:t>Now the second step is to fit our model to the training dataset. To do so, we will import the </a:t>
            </a:r>
            <a:r>
              <a:rPr lang="en-US" b="1" i="0" dirty="0" err="1">
                <a:solidFill>
                  <a:srgbClr val="333333"/>
                </a:solidFill>
                <a:effectLst/>
              </a:rPr>
              <a:t>LinearRegression</a:t>
            </a:r>
            <a:r>
              <a:rPr lang="en-US" b="0" i="0" dirty="0">
                <a:solidFill>
                  <a:srgbClr val="333333"/>
                </a:solidFill>
                <a:effectLst/>
              </a:rPr>
              <a:t> class of the </a:t>
            </a:r>
            <a:r>
              <a:rPr lang="en-US" b="1" i="0" dirty="0" err="1">
                <a:solidFill>
                  <a:srgbClr val="333333"/>
                </a:solidFill>
                <a:effectLst/>
              </a:rPr>
              <a:t>linear_model</a:t>
            </a:r>
            <a:r>
              <a:rPr lang="en-US" b="0" i="0" dirty="0">
                <a:solidFill>
                  <a:srgbClr val="333333"/>
                </a:solidFill>
                <a:effectLst/>
              </a:rPr>
              <a:t> library from the </a:t>
            </a:r>
            <a:r>
              <a:rPr lang="en-US" b="1" i="0" dirty="0">
                <a:solidFill>
                  <a:srgbClr val="333333"/>
                </a:solidFill>
                <a:effectLst/>
              </a:rPr>
              <a:t>scikit learn</a:t>
            </a:r>
            <a:r>
              <a:rPr lang="en-US" b="0" i="0" dirty="0">
                <a:solidFill>
                  <a:srgbClr val="333333"/>
                </a:solidFill>
                <a:effectLst/>
              </a:rPr>
              <a:t>. After importing the class, we are going to create an object of the class named as a </a:t>
            </a:r>
            <a:r>
              <a:rPr lang="en-US" b="1" i="0" dirty="0">
                <a:solidFill>
                  <a:srgbClr val="333333"/>
                </a:solidFill>
                <a:effectLst/>
              </a:rPr>
              <a:t>regressor</a:t>
            </a:r>
            <a:r>
              <a:rPr lang="en-US" b="0" i="0" dirty="0">
                <a:solidFill>
                  <a:srgbClr val="333333"/>
                </a:solidFill>
                <a:effectLst/>
              </a:rPr>
              <a:t>. The code for this is given below:</a:t>
            </a:r>
          </a:p>
          <a:p>
            <a:pPr algn="just"/>
            <a:endParaRPr lang="en-US" dirty="0">
              <a:solidFill>
                <a:srgbClr val="333333"/>
              </a:solidFill>
            </a:endParaRPr>
          </a:p>
          <a:p>
            <a:pPr algn="just"/>
            <a:r>
              <a:rPr lang="en-IN" b="0" i="0" dirty="0">
                <a:solidFill>
                  <a:srgbClr val="000000"/>
                </a:solidFill>
                <a:effectLst/>
              </a:rPr>
              <a:t>#Fitting the Simple Linear Regression model to the training dataset  </a:t>
            </a:r>
          </a:p>
          <a:p>
            <a:pPr algn="just"/>
            <a:endParaRPr lang="en-IN" b="0" i="0" dirty="0">
              <a:solidFill>
                <a:srgbClr val="000000"/>
              </a:solidFill>
              <a:effectLst/>
            </a:endParaRPr>
          </a:p>
          <a:p>
            <a:pPr algn="just">
              <a:buFont typeface="+mj-lt"/>
              <a:buAutoNum type="arabicPeriod"/>
            </a:pPr>
            <a:r>
              <a:rPr lang="en-IN" b="1" i="0" dirty="0">
                <a:solidFill>
                  <a:srgbClr val="000000"/>
                </a:solidFill>
                <a:effectLst/>
              </a:rPr>
              <a:t>from</a:t>
            </a:r>
            <a:r>
              <a:rPr lang="en-IN" b="0" i="0" dirty="0">
                <a:solidFill>
                  <a:srgbClr val="000000"/>
                </a:solidFill>
                <a:effectLst/>
              </a:rPr>
              <a:t> </a:t>
            </a:r>
            <a:r>
              <a:rPr lang="en-IN" b="0" i="0" dirty="0" err="1">
                <a:solidFill>
                  <a:srgbClr val="000000"/>
                </a:solidFill>
                <a:effectLst/>
              </a:rPr>
              <a:t>sklearn.linear_model</a:t>
            </a:r>
            <a:r>
              <a:rPr lang="en-IN" b="0" i="0" dirty="0">
                <a:solidFill>
                  <a:srgbClr val="000000"/>
                </a:solidFill>
                <a:effectLst/>
              </a:rPr>
              <a:t> </a:t>
            </a:r>
            <a:r>
              <a:rPr lang="en-IN" b="1" i="0" dirty="0">
                <a:effectLst/>
              </a:rPr>
              <a:t>import</a:t>
            </a:r>
            <a:r>
              <a:rPr lang="en-IN" b="0" i="0" dirty="0">
                <a:solidFill>
                  <a:srgbClr val="000000"/>
                </a:solidFill>
                <a:effectLst/>
              </a:rPr>
              <a:t> </a:t>
            </a:r>
            <a:r>
              <a:rPr lang="en-IN" b="0" i="0" dirty="0" err="1">
                <a:solidFill>
                  <a:srgbClr val="000000"/>
                </a:solidFill>
                <a:effectLst/>
              </a:rPr>
              <a:t>LinearRegression</a:t>
            </a:r>
            <a:r>
              <a:rPr lang="en-IN" b="0" i="0" dirty="0">
                <a:solidFill>
                  <a:srgbClr val="000000"/>
                </a:solidFill>
                <a:effectLst/>
              </a:rPr>
              <a:t>  </a:t>
            </a:r>
          </a:p>
          <a:p>
            <a:pPr algn="just">
              <a:buFont typeface="+mj-lt"/>
              <a:buAutoNum type="arabicPeriod"/>
            </a:pPr>
            <a:r>
              <a:rPr lang="en-IN" b="0" i="0" dirty="0">
                <a:solidFill>
                  <a:srgbClr val="000000"/>
                </a:solidFill>
                <a:effectLst/>
              </a:rPr>
              <a:t>regressor= </a:t>
            </a:r>
            <a:r>
              <a:rPr lang="en-IN" b="0" i="0" dirty="0" err="1">
                <a:solidFill>
                  <a:srgbClr val="000000"/>
                </a:solidFill>
                <a:effectLst/>
              </a:rPr>
              <a:t>LinearRegression</a:t>
            </a:r>
            <a:r>
              <a:rPr lang="en-IN" b="0" i="0" dirty="0">
                <a:solidFill>
                  <a:srgbClr val="000000"/>
                </a:solidFill>
                <a:effectLst/>
              </a:rPr>
              <a:t>()  </a:t>
            </a:r>
          </a:p>
          <a:p>
            <a:pPr algn="just">
              <a:buFont typeface="+mj-lt"/>
              <a:buAutoNum type="arabicPeriod"/>
            </a:pPr>
            <a:r>
              <a:rPr lang="en-IN" b="0" i="0" dirty="0" err="1">
                <a:solidFill>
                  <a:srgbClr val="000000"/>
                </a:solidFill>
                <a:effectLst/>
              </a:rPr>
              <a:t>regressor.fit</a:t>
            </a:r>
            <a:r>
              <a:rPr lang="en-IN" b="0" i="0" dirty="0">
                <a:solidFill>
                  <a:srgbClr val="000000"/>
                </a:solidFill>
                <a:effectLst/>
              </a:rPr>
              <a:t>(</a:t>
            </a:r>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p>
          <a:p>
            <a:pPr algn="just">
              <a:buFont typeface="+mj-lt"/>
              <a:buAutoNum type="arabicPeriod"/>
            </a:pPr>
            <a:endParaRPr lang="en-IN" dirty="0">
              <a:solidFill>
                <a:srgbClr val="000000"/>
              </a:solidFill>
            </a:endParaRPr>
          </a:p>
          <a:p>
            <a:pPr algn="just"/>
            <a:r>
              <a:rPr lang="en-US" b="0" i="0" dirty="0">
                <a:solidFill>
                  <a:srgbClr val="333333"/>
                </a:solidFill>
                <a:effectLst/>
                <a:latin typeface="inter-regular"/>
              </a:rPr>
              <a:t>I</a:t>
            </a:r>
            <a:r>
              <a:rPr lang="en-US" b="0" i="0" dirty="0">
                <a:solidFill>
                  <a:srgbClr val="333333"/>
                </a:solidFill>
                <a:effectLst/>
              </a:rPr>
              <a:t>n the above code, we have used a </a:t>
            </a:r>
            <a:r>
              <a:rPr lang="en-US" b="1" i="0" dirty="0">
                <a:solidFill>
                  <a:srgbClr val="333333"/>
                </a:solidFill>
                <a:effectLst/>
              </a:rPr>
              <a:t>fit()</a:t>
            </a:r>
            <a:r>
              <a:rPr lang="en-US" b="0" i="0" dirty="0">
                <a:solidFill>
                  <a:srgbClr val="333333"/>
                </a:solidFill>
                <a:effectLst/>
              </a:rPr>
              <a:t> method to fit our Simple Linear Regression object to the training set. In the fit() function, we have passed the </a:t>
            </a:r>
            <a:r>
              <a:rPr lang="en-US" b="0" i="0" dirty="0" err="1">
                <a:solidFill>
                  <a:srgbClr val="333333"/>
                </a:solidFill>
                <a:effectLst/>
              </a:rPr>
              <a:t>x_train</a:t>
            </a:r>
            <a:r>
              <a:rPr lang="en-US" b="0" i="0" dirty="0">
                <a:solidFill>
                  <a:srgbClr val="333333"/>
                </a:solidFill>
                <a:effectLst/>
              </a:rPr>
              <a:t> and </a:t>
            </a:r>
            <a:r>
              <a:rPr lang="en-US" b="0" i="0" dirty="0" err="1">
                <a:solidFill>
                  <a:srgbClr val="333333"/>
                </a:solidFill>
                <a:effectLst/>
              </a:rPr>
              <a:t>y_train</a:t>
            </a:r>
            <a:r>
              <a:rPr lang="en-US" b="0" i="0" dirty="0">
                <a:solidFill>
                  <a:srgbClr val="333333"/>
                </a:solidFill>
                <a:effectLst/>
              </a:rPr>
              <a:t>, which is our training dataset for the dependent and an independent variable. We have fitted our regressor object to the training set so that the model can easily learn the correlations between the predictor and target variables. After executing the above lines of code, we will get the below output.</a:t>
            </a:r>
          </a:p>
          <a:p>
            <a:pPr algn="just"/>
            <a:endParaRPr lang="en-US" dirty="0">
              <a:solidFill>
                <a:srgbClr val="333333"/>
              </a:solidFill>
            </a:endParaRPr>
          </a:p>
          <a:p>
            <a:pPr algn="just"/>
            <a:r>
              <a:rPr lang="en-IN" b="1" i="0" dirty="0">
                <a:solidFill>
                  <a:srgbClr val="333333"/>
                </a:solidFill>
                <a:effectLst/>
                <a:latin typeface="inter-bold"/>
              </a:rPr>
              <a:t>Output:</a:t>
            </a:r>
            <a:endParaRPr lang="en-US" b="1" i="0" dirty="0">
              <a:solidFill>
                <a:srgbClr val="333333"/>
              </a:solidFill>
              <a:effectLst/>
              <a:latin typeface="inter-bold"/>
            </a:endParaRPr>
          </a:p>
          <a:p>
            <a:pPr algn="just"/>
            <a:endParaRPr lang="en-US" b="1" dirty="0">
              <a:solidFill>
                <a:srgbClr val="333333"/>
              </a:solidFill>
              <a:latin typeface="inter-bold"/>
            </a:endParaRPr>
          </a:p>
          <a:p>
            <a:pPr algn="just"/>
            <a:r>
              <a:rPr lang="en-US" b="1" i="0" dirty="0" err="1">
                <a:solidFill>
                  <a:srgbClr val="000000"/>
                </a:solidFill>
                <a:effectLst/>
              </a:rPr>
              <a:t>LinearRegression</a:t>
            </a:r>
            <a:r>
              <a:rPr lang="en-US" b="1" i="0" dirty="0">
                <a:solidFill>
                  <a:srgbClr val="000000"/>
                </a:solidFill>
                <a:effectLst/>
              </a:rPr>
              <a:t>(</a:t>
            </a:r>
            <a:r>
              <a:rPr lang="en-US" b="1" i="0" dirty="0" err="1">
                <a:solidFill>
                  <a:srgbClr val="000000"/>
                </a:solidFill>
                <a:effectLst/>
              </a:rPr>
              <a:t>copy_X</a:t>
            </a:r>
            <a:r>
              <a:rPr lang="en-US" b="1" i="0" dirty="0">
                <a:solidFill>
                  <a:srgbClr val="000000"/>
                </a:solidFill>
                <a:effectLst/>
              </a:rPr>
              <a:t>=True, </a:t>
            </a:r>
            <a:r>
              <a:rPr lang="en-US" b="1" i="0" dirty="0" err="1">
                <a:solidFill>
                  <a:srgbClr val="000000"/>
                </a:solidFill>
                <a:effectLst/>
              </a:rPr>
              <a:t>fit_intercept</a:t>
            </a:r>
            <a:r>
              <a:rPr lang="en-US" b="1" i="0" dirty="0">
                <a:solidFill>
                  <a:srgbClr val="000000"/>
                </a:solidFill>
                <a:effectLst/>
              </a:rPr>
              <a:t>=True, </a:t>
            </a:r>
            <a:r>
              <a:rPr lang="en-US" b="1" i="0" dirty="0" err="1">
                <a:solidFill>
                  <a:srgbClr val="000000"/>
                </a:solidFill>
                <a:effectLst/>
              </a:rPr>
              <a:t>n_jobs</a:t>
            </a:r>
            <a:r>
              <a:rPr lang="en-US" b="1" i="0" dirty="0">
                <a:solidFill>
                  <a:srgbClr val="000000"/>
                </a:solidFill>
                <a:effectLst/>
              </a:rPr>
              <a:t>=None, normalize=False)</a:t>
            </a:r>
            <a:endParaRPr lang="en-IN" b="1" i="0" dirty="0">
              <a:solidFill>
                <a:srgbClr val="000000"/>
              </a:solidFill>
              <a:effectLst/>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53528538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80C848-8207-66EB-19D8-69B812BC1A99}"/>
              </a:ext>
            </a:extLst>
          </p:cNvPr>
          <p:cNvSpPr txBox="1"/>
          <p:nvPr/>
        </p:nvSpPr>
        <p:spPr>
          <a:xfrm>
            <a:off x="141170" y="0"/>
            <a:ext cx="11993078" cy="7201972"/>
          </a:xfrm>
          <a:prstGeom prst="rect">
            <a:avLst/>
          </a:prstGeom>
          <a:noFill/>
        </p:spPr>
        <p:txBody>
          <a:bodyPr wrap="square" rtlCol="0">
            <a:spAutoFit/>
          </a:bodyPr>
          <a:lstStyle/>
          <a:p>
            <a:pPr algn="just"/>
            <a:r>
              <a:rPr lang="en-IN" sz="2400" b="1" i="0" dirty="0">
                <a:effectLst/>
              </a:rPr>
              <a:t>5. Visualizing the training Set result:</a:t>
            </a:r>
          </a:p>
          <a:p>
            <a:pPr algn="just"/>
            <a:endParaRPr lang="en-IN" sz="2400" b="1" i="0" dirty="0">
              <a:effectLst/>
            </a:endParaRPr>
          </a:p>
          <a:p>
            <a:pPr algn="just"/>
            <a:r>
              <a:rPr lang="en-IN" b="0" i="0" dirty="0">
                <a:solidFill>
                  <a:srgbClr val="333333"/>
                </a:solidFill>
                <a:effectLst/>
              </a:rPr>
              <a:t>Here we will visualize the training set result. To visualize the training set result we will plot a graph for the Random forest classifier. The classifier will predict yes or No for the users who have either Purchased or Not purchased the SUV car as we did in </a:t>
            </a:r>
            <a:r>
              <a:rPr lang="en-IN" b="0" i="0" u="none" strike="noStrike" dirty="0">
                <a:solidFill>
                  <a:srgbClr val="008000"/>
                </a:solidFill>
                <a:effectLst/>
                <a:hlinkClick r:id="rId2"/>
              </a:rPr>
              <a:t>Logistic Regression.</a:t>
            </a:r>
            <a:r>
              <a:rPr lang="en-IN" b="0" i="0" dirty="0">
                <a:solidFill>
                  <a:srgbClr val="333333"/>
                </a:solidFill>
                <a:effectLst/>
              </a:rPr>
              <a:t> </a:t>
            </a:r>
          </a:p>
          <a:p>
            <a:pPr algn="just"/>
            <a:endParaRPr lang="en-IN" b="0" i="0" dirty="0">
              <a:solidFill>
                <a:srgbClr val="333333"/>
              </a:solidFill>
              <a:effectLst/>
            </a:endParaRPr>
          </a:p>
          <a:p>
            <a:pPr lvl="1" algn="just"/>
            <a:r>
              <a:rPr lang="en-IN" b="1" i="0" dirty="0">
                <a:solidFill>
                  <a:srgbClr val="000000"/>
                </a:solidFill>
                <a:effectLst/>
              </a:rPr>
              <a:t>from </a:t>
            </a:r>
            <a:r>
              <a:rPr lang="en-IN" b="1" i="0" dirty="0" err="1">
                <a:solidFill>
                  <a:srgbClr val="000000"/>
                </a:solidFill>
                <a:effectLst/>
              </a:rPr>
              <a:t>matplotlib.colors</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ListedColormap</a:t>
            </a:r>
            <a:r>
              <a:rPr lang="en-IN" b="0" i="0" dirty="0">
                <a:solidFill>
                  <a:srgbClr val="000000"/>
                </a:solidFill>
                <a:effectLst/>
              </a:rPr>
              <a:t>  </a:t>
            </a:r>
          </a:p>
          <a:p>
            <a:pPr lvl="1" algn="just"/>
            <a:r>
              <a:rPr lang="en-IN" b="0" i="0" dirty="0" err="1">
                <a:solidFill>
                  <a:srgbClr val="000000"/>
                </a:solidFill>
                <a:effectLst/>
              </a:rPr>
              <a:t>x_set</a:t>
            </a:r>
            <a:r>
              <a:rPr lang="en-IN" b="0" i="0" dirty="0">
                <a:solidFill>
                  <a:srgbClr val="000000"/>
                </a:solidFill>
                <a:effectLst/>
              </a:rPr>
              <a:t>, </a:t>
            </a:r>
            <a:r>
              <a:rPr lang="en-IN" b="0" i="0" dirty="0" err="1">
                <a:solidFill>
                  <a:srgbClr val="000000"/>
                </a:solidFill>
                <a:effectLst/>
              </a:rPr>
              <a:t>y_set</a:t>
            </a:r>
            <a:r>
              <a:rPr lang="en-IN" b="0" i="0" dirty="0">
                <a:solidFill>
                  <a:srgbClr val="000000"/>
                </a:solidFill>
                <a:effectLst/>
              </a:rPr>
              <a:t> = </a:t>
            </a:r>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y_train</a:t>
            </a:r>
            <a:r>
              <a:rPr lang="en-IN" b="0" i="0" dirty="0">
                <a:solidFill>
                  <a:srgbClr val="000000"/>
                </a:solidFill>
                <a:effectLst/>
              </a:rPr>
              <a:t>  </a:t>
            </a:r>
          </a:p>
          <a:p>
            <a:pPr lvl="1" algn="just"/>
            <a:r>
              <a:rPr lang="en-IN" b="0" i="0" dirty="0">
                <a:solidFill>
                  <a:srgbClr val="000000"/>
                </a:solidFill>
                <a:effectLst/>
              </a:rPr>
              <a:t>x1, x2 = </a:t>
            </a:r>
            <a:r>
              <a:rPr lang="en-IN" b="0" i="0" dirty="0" err="1">
                <a:solidFill>
                  <a:srgbClr val="000000"/>
                </a:solidFill>
                <a:effectLst/>
              </a:rPr>
              <a:t>nm.meshgrid</a:t>
            </a:r>
            <a:r>
              <a:rPr lang="en-IN" b="0" i="0" dirty="0">
                <a:solidFill>
                  <a:srgbClr val="000000"/>
                </a:solidFill>
                <a:effectLst/>
              </a:rPr>
              <a:t>(</a:t>
            </a:r>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0</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nm.arange</a:t>
            </a:r>
            <a:r>
              <a:rPr lang="en-IN" b="0" i="0" dirty="0">
                <a:solidFill>
                  <a:srgbClr val="000000"/>
                </a:solidFill>
                <a:effectLst/>
              </a:rPr>
              <a:t>(start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].min() - </a:t>
            </a:r>
            <a:r>
              <a:rPr lang="en-IN" b="0" i="0" dirty="0">
                <a:solidFill>
                  <a:srgbClr val="C00000"/>
                </a:solidFill>
                <a:effectLst/>
              </a:rPr>
              <a:t>1</a:t>
            </a:r>
            <a:r>
              <a:rPr lang="en-IN" b="0" i="0" dirty="0">
                <a:solidFill>
                  <a:srgbClr val="000000"/>
                </a:solidFill>
                <a:effectLst/>
              </a:rPr>
              <a:t>, stop = </a:t>
            </a:r>
            <a:r>
              <a:rPr lang="en-IN" b="0" i="0" dirty="0" err="1">
                <a:solidFill>
                  <a:srgbClr val="000000"/>
                </a:solidFill>
                <a:effectLst/>
              </a:rPr>
              <a:t>x_set</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].max() + </a:t>
            </a:r>
            <a:r>
              <a:rPr lang="en-IN" b="0" i="0" dirty="0">
                <a:solidFill>
                  <a:srgbClr val="C00000"/>
                </a:solidFill>
                <a:effectLst/>
              </a:rPr>
              <a:t>1</a:t>
            </a:r>
            <a:r>
              <a:rPr lang="en-IN" b="0" i="0" dirty="0">
                <a:solidFill>
                  <a:srgbClr val="000000"/>
                </a:solidFill>
                <a:effectLst/>
              </a:rPr>
              <a:t>, step = </a:t>
            </a:r>
            <a:r>
              <a:rPr lang="en-IN" b="0" i="0" dirty="0">
                <a:solidFill>
                  <a:srgbClr val="C00000"/>
                </a:solidFill>
                <a:effectLst/>
              </a:rPr>
              <a:t>0.01</a:t>
            </a:r>
            <a:r>
              <a:rPr lang="en-IN" b="0" i="0" dirty="0">
                <a:solidFill>
                  <a:srgbClr val="000000"/>
                </a:solidFill>
                <a:effectLst/>
              </a:rPr>
              <a:t>))  </a:t>
            </a:r>
          </a:p>
          <a:p>
            <a:pPr lvl="1" algn="just"/>
            <a:r>
              <a:rPr lang="en-IN" b="0" i="0" dirty="0" err="1">
                <a:solidFill>
                  <a:srgbClr val="000000"/>
                </a:solidFill>
                <a:effectLst/>
              </a:rPr>
              <a:t>mtp.contourf</a:t>
            </a:r>
            <a:r>
              <a:rPr lang="en-IN" b="0" i="0" dirty="0">
                <a:solidFill>
                  <a:srgbClr val="000000"/>
                </a:solidFill>
                <a:effectLst/>
              </a:rPr>
              <a:t>(x1, x2, </a:t>
            </a:r>
            <a:r>
              <a:rPr lang="en-IN" b="0" i="0" dirty="0" err="1">
                <a:solidFill>
                  <a:srgbClr val="000000"/>
                </a:solidFill>
                <a:effectLst/>
              </a:rPr>
              <a:t>classifier.predict</a:t>
            </a:r>
            <a:r>
              <a:rPr lang="en-IN" b="0" i="0" dirty="0">
                <a:solidFill>
                  <a:srgbClr val="000000"/>
                </a:solidFill>
                <a:effectLst/>
              </a:rPr>
              <a:t>(</a:t>
            </a:r>
            <a:r>
              <a:rPr lang="en-IN" b="0" i="0" dirty="0" err="1">
                <a:solidFill>
                  <a:srgbClr val="000000"/>
                </a:solidFill>
                <a:effectLst/>
              </a:rPr>
              <a:t>nm.array</a:t>
            </a:r>
            <a:r>
              <a:rPr lang="en-IN" b="0" i="0" dirty="0">
                <a:solidFill>
                  <a:srgbClr val="000000"/>
                </a:solidFill>
                <a:effectLst/>
              </a:rPr>
              <a:t>([x1.ravel(), x2.ravel()]).T).reshape(x1.shape),  </a:t>
            </a:r>
          </a:p>
          <a:p>
            <a:pPr lvl="1" algn="just"/>
            <a:r>
              <a:rPr lang="en-IN" b="0" i="0" dirty="0">
                <a:solidFill>
                  <a:srgbClr val="000000"/>
                </a:solidFill>
                <a:effectLst/>
              </a:rPr>
              <a:t>alpha = </a:t>
            </a:r>
            <a:r>
              <a:rPr lang="en-IN" b="0" i="0" dirty="0">
                <a:solidFill>
                  <a:srgbClr val="C00000"/>
                </a:solidFill>
                <a:effectLst/>
              </a:rPr>
              <a:t>0.75</a:t>
            </a:r>
            <a:r>
              <a:rPr lang="en-IN" b="0" i="0" dirty="0">
                <a:solidFill>
                  <a:srgbClr val="000000"/>
                </a:solidFill>
                <a:effectLst/>
              </a:rPr>
              <a:t>, </a:t>
            </a:r>
            <a:r>
              <a:rPr lang="en-IN" b="0" i="0" dirty="0" err="1">
                <a:solidFill>
                  <a:srgbClr val="000000"/>
                </a:solidFill>
                <a:effectLst/>
              </a:rPr>
              <a:t>cmap</a:t>
            </a:r>
            <a:r>
              <a:rPr lang="en-IN" b="0" i="0" dirty="0">
                <a:solidFill>
                  <a:srgbClr val="000000"/>
                </a:solidFill>
                <a:effectLst/>
              </a:rPr>
              <a:t>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a:t>
            </a:r>
            <a:r>
              <a:rPr lang="en-IN" b="0" i="0" dirty="0" err="1">
                <a:solidFill>
                  <a:srgbClr val="0000FF"/>
                </a:solidFill>
                <a:effectLst/>
              </a:rPr>
              <a:t>purple'</a:t>
            </a:r>
            <a:r>
              <a:rPr lang="en-IN" b="0" i="0" dirty="0" err="1">
                <a:solidFill>
                  <a:srgbClr val="000000"/>
                </a:solidFill>
                <a:effectLst/>
              </a:rPr>
              <a:t>,</a:t>
            </a:r>
            <a:r>
              <a:rPr lang="en-IN" b="0" i="0" dirty="0" err="1">
                <a:solidFill>
                  <a:srgbClr val="0000FF"/>
                </a:solidFill>
                <a:effectLst/>
              </a:rPr>
              <a:t>'green</a:t>
            </a:r>
            <a:r>
              <a:rPr lang="en-IN" b="0" i="0" dirty="0">
                <a:solidFill>
                  <a:srgbClr val="0000FF"/>
                </a:solidFill>
                <a:effectLst/>
              </a:rPr>
              <a:t>'</a:t>
            </a:r>
            <a:r>
              <a:rPr lang="en-IN" b="0" i="0" dirty="0">
                <a:solidFill>
                  <a:srgbClr val="000000"/>
                </a:solidFill>
                <a:effectLst/>
              </a:rPr>
              <a:t> )))  </a:t>
            </a:r>
          </a:p>
          <a:p>
            <a:pPr lvl="1" algn="just"/>
            <a:r>
              <a:rPr lang="en-IN" b="0" i="0" dirty="0" err="1">
                <a:solidFill>
                  <a:srgbClr val="000000"/>
                </a:solidFill>
                <a:effectLst/>
              </a:rPr>
              <a:t>mtp.xlim</a:t>
            </a:r>
            <a:r>
              <a:rPr lang="en-IN" b="0" i="0" dirty="0">
                <a:solidFill>
                  <a:srgbClr val="000000"/>
                </a:solidFill>
                <a:effectLst/>
              </a:rPr>
              <a:t>(x1.min(), x1.max())  </a:t>
            </a:r>
          </a:p>
          <a:p>
            <a:pPr lvl="1" algn="just"/>
            <a:r>
              <a:rPr lang="en-IN" b="0" i="0" dirty="0" err="1">
                <a:solidFill>
                  <a:srgbClr val="000000"/>
                </a:solidFill>
                <a:effectLst/>
              </a:rPr>
              <a:t>mtp.ylim</a:t>
            </a:r>
            <a:r>
              <a:rPr lang="en-IN" b="0" i="0" dirty="0">
                <a:solidFill>
                  <a:srgbClr val="000000"/>
                </a:solidFill>
                <a:effectLst/>
              </a:rPr>
              <a:t>(x2.min(), x2.max())  </a:t>
            </a:r>
          </a:p>
          <a:p>
            <a:pPr lvl="1" algn="just"/>
            <a:endParaRPr lang="en-IN" b="0" i="0" dirty="0">
              <a:solidFill>
                <a:srgbClr val="000000"/>
              </a:solidFill>
              <a:effectLst/>
            </a:endParaRPr>
          </a:p>
          <a:p>
            <a:pPr lvl="1" algn="just"/>
            <a:r>
              <a:rPr lang="en-IN" b="1" i="0" dirty="0">
                <a:solidFill>
                  <a:srgbClr val="006699"/>
                </a:solidFill>
                <a:effectLst/>
              </a:rPr>
              <a:t>for</a:t>
            </a:r>
            <a:r>
              <a:rPr lang="en-IN" b="0" i="0" dirty="0">
                <a:solidFill>
                  <a:srgbClr val="000000"/>
                </a:solidFill>
                <a:effectLst/>
              </a:rPr>
              <a:t> </a:t>
            </a:r>
            <a:r>
              <a:rPr lang="en-IN" b="0" i="0" dirty="0" err="1">
                <a:solidFill>
                  <a:srgbClr val="000000"/>
                </a:solidFill>
                <a:effectLst/>
              </a:rPr>
              <a:t>i</a:t>
            </a:r>
            <a:r>
              <a:rPr lang="en-IN" b="0" i="0" dirty="0">
                <a:solidFill>
                  <a:srgbClr val="000000"/>
                </a:solidFill>
                <a:effectLst/>
              </a:rPr>
              <a:t>, j in enumerate(</a:t>
            </a:r>
            <a:r>
              <a:rPr lang="en-IN" b="0" i="0" dirty="0" err="1">
                <a:solidFill>
                  <a:srgbClr val="000000"/>
                </a:solidFill>
                <a:effectLst/>
              </a:rPr>
              <a:t>nm.unique</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a:t>
            </a:r>
          </a:p>
          <a:p>
            <a:pPr lvl="1" algn="just"/>
            <a:r>
              <a:rPr lang="en-IN" b="0" i="0" dirty="0">
                <a:solidFill>
                  <a:srgbClr val="000000"/>
                </a:solidFill>
                <a:effectLst/>
              </a:rPr>
              <a:t>    </a:t>
            </a: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0</a:t>
            </a:r>
            <a:r>
              <a:rPr lang="en-IN" b="0" i="0" dirty="0">
                <a:solidFill>
                  <a:srgbClr val="000000"/>
                </a:solidFill>
                <a:effectLst/>
              </a:rPr>
              <a:t>], </a:t>
            </a:r>
            <a:r>
              <a:rPr lang="en-IN" b="0" i="0" dirty="0" err="1">
                <a:solidFill>
                  <a:srgbClr val="000000"/>
                </a:solidFill>
                <a:effectLst/>
              </a:rPr>
              <a:t>x_set</a:t>
            </a:r>
            <a:r>
              <a:rPr lang="en-IN" b="0" i="0" dirty="0">
                <a:solidFill>
                  <a:srgbClr val="000000"/>
                </a:solidFill>
                <a:effectLst/>
              </a:rPr>
              <a:t>[</a:t>
            </a:r>
            <a:r>
              <a:rPr lang="en-IN" b="0" i="0" dirty="0" err="1">
                <a:solidFill>
                  <a:srgbClr val="000000"/>
                </a:solidFill>
                <a:effectLst/>
              </a:rPr>
              <a:t>y_set</a:t>
            </a:r>
            <a:r>
              <a:rPr lang="en-IN" b="0" i="0" dirty="0">
                <a:solidFill>
                  <a:srgbClr val="000000"/>
                </a:solidFill>
                <a:effectLst/>
              </a:rPr>
              <a:t> == j, </a:t>
            </a:r>
            <a:r>
              <a:rPr lang="en-IN" b="0" i="0" dirty="0">
                <a:solidFill>
                  <a:srgbClr val="C00000"/>
                </a:solidFill>
                <a:effectLst/>
              </a:rPr>
              <a:t>1</a:t>
            </a:r>
            <a:r>
              <a:rPr lang="en-IN" b="0" i="0" dirty="0">
                <a:solidFill>
                  <a:srgbClr val="000000"/>
                </a:solidFill>
                <a:effectLst/>
              </a:rPr>
              <a:t>],  </a:t>
            </a:r>
          </a:p>
          <a:p>
            <a:pPr lvl="1" algn="just"/>
            <a:r>
              <a:rPr lang="en-IN" b="0" i="0" dirty="0">
                <a:solidFill>
                  <a:srgbClr val="000000"/>
                </a:solidFill>
                <a:effectLst/>
              </a:rPr>
              <a:t>        c = </a:t>
            </a:r>
            <a:r>
              <a:rPr lang="en-IN" b="0" i="0" dirty="0" err="1">
                <a:solidFill>
                  <a:srgbClr val="000000"/>
                </a:solidFill>
                <a:effectLst/>
              </a:rPr>
              <a:t>ListedColormap</a:t>
            </a:r>
            <a:r>
              <a:rPr lang="en-IN" b="0" i="0" dirty="0">
                <a:solidFill>
                  <a:srgbClr val="000000"/>
                </a:solidFill>
                <a:effectLst/>
              </a:rPr>
              <a:t>((</a:t>
            </a:r>
            <a:r>
              <a:rPr lang="en-IN" b="0" i="0" dirty="0">
                <a:solidFill>
                  <a:srgbClr val="0000FF"/>
                </a:solidFill>
                <a:effectLst/>
              </a:rPr>
              <a:t>'purple'</a:t>
            </a:r>
            <a:r>
              <a:rPr lang="en-IN" b="0" i="0" dirty="0">
                <a:solidFill>
                  <a:srgbClr val="000000"/>
                </a:solidFill>
                <a:effectLst/>
              </a:rPr>
              <a:t>, </a:t>
            </a:r>
            <a:r>
              <a:rPr lang="en-IN" b="0" i="0" dirty="0">
                <a:solidFill>
                  <a:srgbClr val="0000FF"/>
                </a:solidFill>
                <a:effectLst/>
              </a:rPr>
              <a:t>'green'</a:t>
            </a:r>
            <a:r>
              <a:rPr lang="en-IN" b="0" i="0" dirty="0">
                <a:solidFill>
                  <a:srgbClr val="000000"/>
                </a:solidFill>
                <a:effectLst/>
              </a:rPr>
              <a:t>))(</a:t>
            </a:r>
            <a:r>
              <a:rPr lang="en-IN" b="0" i="0" dirty="0" err="1">
                <a:solidFill>
                  <a:srgbClr val="000000"/>
                </a:solidFill>
                <a:effectLst/>
              </a:rPr>
              <a:t>i</a:t>
            </a:r>
            <a:r>
              <a:rPr lang="en-IN" b="0" i="0" dirty="0">
                <a:solidFill>
                  <a:srgbClr val="000000"/>
                </a:solidFill>
                <a:effectLst/>
              </a:rPr>
              <a:t>), label = j)  </a:t>
            </a:r>
          </a:p>
          <a:p>
            <a:pPr lvl="1" algn="just"/>
            <a:endParaRPr lang="en-IN" b="0" i="0" dirty="0">
              <a:solidFill>
                <a:srgbClr val="000000"/>
              </a:solidFill>
              <a:effectLst/>
            </a:endParaRP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'Random Forest Algorithm (Training set)'</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'Age'</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'Estimated Salary'</a:t>
            </a:r>
            <a:r>
              <a:rPr lang="en-IN" b="0" i="0" dirty="0">
                <a:solidFill>
                  <a:srgbClr val="000000"/>
                </a:solidFill>
                <a:effectLst/>
              </a:rPr>
              <a:t>)  </a:t>
            </a:r>
          </a:p>
          <a:p>
            <a:pPr lvl="1" algn="just"/>
            <a:r>
              <a:rPr lang="en-IN" b="0" i="0" dirty="0" err="1">
                <a:solidFill>
                  <a:srgbClr val="000000"/>
                </a:solidFill>
                <a:effectLst/>
              </a:rPr>
              <a:t>mtp.legend</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  </a:t>
            </a:r>
          </a:p>
          <a:p>
            <a:endParaRPr lang="en-IN" b="1" dirty="0"/>
          </a:p>
        </p:txBody>
      </p:sp>
    </p:spTree>
    <p:extLst>
      <p:ext uri="{BB962C8B-B14F-4D97-AF65-F5344CB8AC3E}">
        <p14:creationId xmlns:p14="http://schemas.microsoft.com/office/powerpoint/2010/main" val="180005133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92B79-533E-5300-8150-6A59CAB22352}"/>
              </a:ext>
            </a:extLst>
          </p:cNvPr>
          <p:cNvSpPr txBox="1"/>
          <p:nvPr/>
        </p:nvSpPr>
        <p:spPr>
          <a:xfrm>
            <a:off x="134754" y="86627"/>
            <a:ext cx="11896825" cy="461665"/>
          </a:xfrm>
          <a:prstGeom prst="rect">
            <a:avLst/>
          </a:prstGeom>
          <a:noFill/>
        </p:spPr>
        <p:txBody>
          <a:bodyPr wrap="square" rtlCol="0">
            <a:spAutoFit/>
          </a:bodyPr>
          <a:lstStyle/>
          <a:p>
            <a:r>
              <a:rPr lang="en-IN" sz="2400" b="1" dirty="0"/>
              <a:t>Output: </a:t>
            </a:r>
          </a:p>
        </p:txBody>
      </p:sp>
      <p:pic>
        <p:nvPicPr>
          <p:cNvPr id="4" name="Picture 3">
            <a:extLst>
              <a:ext uri="{FF2B5EF4-FFF2-40B4-BE49-F238E27FC236}">
                <a16:creationId xmlns:a16="http://schemas.microsoft.com/office/drawing/2014/main" id="{41D31608-4D23-96B0-2ED9-2A05A84F5847}"/>
              </a:ext>
            </a:extLst>
          </p:cNvPr>
          <p:cNvPicPr>
            <a:picLocks noChangeAspect="1"/>
          </p:cNvPicPr>
          <p:nvPr/>
        </p:nvPicPr>
        <p:blipFill>
          <a:blip r:embed="rId2"/>
          <a:stretch>
            <a:fillRect/>
          </a:stretch>
        </p:blipFill>
        <p:spPr>
          <a:xfrm>
            <a:off x="291966" y="1691139"/>
            <a:ext cx="5521577" cy="3997392"/>
          </a:xfrm>
          <a:prstGeom prst="rect">
            <a:avLst/>
          </a:prstGeom>
          <a:ln>
            <a:noFill/>
          </a:ln>
          <a:effectLst>
            <a:outerShdw blurRad="292100" dist="139700" dir="2700000" algn="tl" rotWithShape="0">
              <a:srgbClr val="333333">
                <a:alpha val="65000"/>
              </a:srgbClr>
            </a:outerShdw>
          </a:effectLst>
        </p:spPr>
      </p:pic>
      <p:graphicFrame>
        <p:nvGraphicFramePr>
          <p:cNvPr id="8" name="Diagram 7">
            <a:extLst>
              <a:ext uri="{FF2B5EF4-FFF2-40B4-BE49-F238E27FC236}">
                <a16:creationId xmlns:a16="http://schemas.microsoft.com/office/drawing/2014/main" id="{2C453B0B-90FA-FE37-940B-6FDC6EC905E9}"/>
              </a:ext>
            </a:extLst>
          </p:cNvPr>
          <p:cNvGraphicFramePr/>
          <p:nvPr>
            <p:extLst>
              <p:ext uri="{D42A27DB-BD31-4B8C-83A1-F6EECF244321}">
                <p14:modId xmlns:p14="http://schemas.microsoft.com/office/powerpoint/2010/main" val="2124618922"/>
              </p:ext>
            </p:extLst>
          </p:nvPr>
        </p:nvGraphicFramePr>
        <p:xfrm>
          <a:off x="6378459" y="1899899"/>
          <a:ext cx="5380522"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035489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0D3948-9550-202D-B235-AFA9E772B82D}"/>
              </a:ext>
            </a:extLst>
          </p:cNvPr>
          <p:cNvSpPr txBox="1"/>
          <p:nvPr/>
        </p:nvSpPr>
        <p:spPr>
          <a:xfrm>
            <a:off x="131545" y="105878"/>
            <a:ext cx="11925701" cy="6924973"/>
          </a:xfrm>
          <a:prstGeom prst="rect">
            <a:avLst/>
          </a:prstGeom>
          <a:noFill/>
        </p:spPr>
        <p:txBody>
          <a:bodyPr wrap="square" rtlCol="0">
            <a:spAutoFit/>
          </a:bodyPr>
          <a:lstStyle/>
          <a:p>
            <a:pPr algn="just"/>
            <a:r>
              <a:rPr lang="en-IN" sz="2400" b="1" i="0" dirty="0">
                <a:effectLst/>
              </a:rPr>
              <a:t>6. Visualizing the test set result:</a:t>
            </a:r>
          </a:p>
          <a:p>
            <a:pPr algn="just"/>
            <a:endParaRPr lang="en-IN" sz="2400" b="1" i="0" dirty="0">
              <a:effectLst/>
            </a:endParaRPr>
          </a:p>
          <a:p>
            <a:pPr algn="just"/>
            <a:endParaRPr lang="en-IN" b="0" i="0" dirty="0">
              <a:solidFill>
                <a:srgbClr val="333333"/>
              </a:solidFill>
              <a:effectLst/>
              <a:latin typeface="inter-regular"/>
            </a:endParaRPr>
          </a:p>
          <a:p>
            <a:pPr lvl="1" algn="just"/>
            <a:r>
              <a:rPr lang="en-IN" b="0" i="0" dirty="0">
                <a:solidFill>
                  <a:srgbClr val="000000"/>
                </a:solidFill>
                <a:effectLst/>
                <a:latin typeface="inter-regular"/>
              </a:rPr>
              <a:t>#Visualizing the test set result  </a:t>
            </a:r>
          </a:p>
          <a:p>
            <a:pPr lvl="1" algn="just"/>
            <a:endParaRPr lang="en-IN" b="0" i="0" dirty="0">
              <a:solidFill>
                <a:srgbClr val="000000"/>
              </a:solidFill>
              <a:effectLst/>
              <a:latin typeface="inter-regular"/>
            </a:endParaRPr>
          </a:p>
          <a:p>
            <a:pPr lvl="1" algn="just"/>
            <a:r>
              <a:rPr lang="en-IN" b="1" i="0" dirty="0">
                <a:solidFill>
                  <a:srgbClr val="000000"/>
                </a:solidFill>
                <a:effectLst/>
                <a:latin typeface="inter-regular"/>
              </a:rPr>
              <a:t>from </a:t>
            </a:r>
            <a:r>
              <a:rPr lang="en-IN" b="1" i="0" dirty="0" err="1">
                <a:solidFill>
                  <a:srgbClr val="000000"/>
                </a:solidFill>
                <a:effectLst/>
                <a:latin typeface="inter-regular"/>
              </a:rPr>
              <a:t>matplotlib.colors</a:t>
            </a:r>
            <a:r>
              <a:rPr lang="en-IN" b="1" i="0" dirty="0">
                <a:solidFill>
                  <a:srgbClr val="000000"/>
                </a:solidFill>
                <a:effectLst/>
                <a:latin typeface="inter-regular"/>
              </a:rPr>
              <a:t> </a:t>
            </a:r>
            <a:r>
              <a:rPr lang="en-IN" b="1" i="0" dirty="0">
                <a:solidFill>
                  <a:srgbClr val="006699"/>
                </a:solidFill>
                <a:effectLst/>
                <a:latin typeface="inter-regular"/>
              </a:rPr>
              <a:t>import</a:t>
            </a:r>
            <a:r>
              <a:rPr lang="en-IN" b="1" i="0" dirty="0">
                <a:solidFill>
                  <a:srgbClr val="000000"/>
                </a:solidFill>
                <a:effectLst/>
                <a:latin typeface="inter-regular"/>
              </a:rPr>
              <a:t> </a:t>
            </a:r>
            <a:r>
              <a:rPr lang="en-IN" b="1" i="0" dirty="0" err="1">
                <a:solidFill>
                  <a:srgbClr val="000000"/>
                </a:solidFill>
                <a:effectLst/>
                <a:latin typeface="inter-regular"/>
              </a:rPr>
              <a:t>ListedColormap</a:t>
            </a:r>
            <a:r>
              <a:rPr lang="en-IN" b="1" i="0" dirty="0">
                <a:solidFill>
                  <a:srgbClr val="000000"/>
                </a:solidFill>
                <a:effectLst/>
                <a:latin typeface="inter-regular"/>
              </a:rPr>
              <a:t> </a:t>
            </a:r>
            <a:r>
              <a:rPr lang="en-IN" b="0" i="0" dirty="0">
                <a:solidFill>
                  <a:srgbClr val="000000"/>
                </a:solidFill>
                <a:effectLst/>
                <a:latin typeface="inter-regular"/>
              </a:rPr>
              <a:t> </a:t>
            </a:r>
          </a:p>
          <a:p>
            <a:pPr lvl="1" algn="just"/>
            <a:r>
              <a:rPr lang="en-IN" b="0" i="0" dirty="0" err="1">
                <a:solidFill>
                  <a:srgbClr val="000000"/>
                </a:solidFill>
                <a:effectLst/>
                <a:latin typeface="inter-regular"/>
              </a:rPr>
              <a:t>x_set</a:t>
            </a:r>
            <a:r>
              <a:rPr lang="en-IN" b="0" i="0" dirty="0">
                <a:solidFill>
                  <a:srgbClr val="000000"/>
                </a:solidFill>
                <a:effectLst/>
                <a:latin typeface="inter-regular"/>
              </a:rPr>
              <a:t>, </a:t>
            </a:r>
            <a:r>
              <a:rPr lang="en-IN" b="0" i="0" dirty="0" err="1">
                <a:solidFill>
                  <a:srgbClr val="000000"/>
                </a:solidFill>
                <a:effectLst/>
                <a:latin typeface="inter-regular"/>
              </a:rPr>
              <a:t>y_set</a:t>
            </a:r>
            <a:r>
              <a:rPr lang="en-IN" b="0" i="0" dirty="0">
                <a:solidFill>
                  <a:srgbClr val="000000"/>
                </a:solidFill>
                <a:effectLst/>
                <a:latin typeface="inter-regular"/>
              </a:rPr>
              <a:t> = </a:t>
            </a:r>
            <a:r>
              <a:rPr lang="en-IN" b="0" i="0" dirty="0" err="1">
                <a:solidFill>
                  <a:srgbClr val="000000"/>
                </a:solidFill>
                <a:effectLst/>
                <a:latin typeface="inter-regular"/>
              </a:rPr>
              <a:t>x_test</a:t>
            </a:r>
            <a:r>
              <a:rPr lang="en-IN" b="0" i="0" dirty="0">
                <a:solidFill>
                  <a:srgbClr val="000000"/>
                </a:solidFill>
                <a:effectLst/>
                <a:latin typeface="inter-regular"/>
              </a:rPr>
              <a:t>, </a:t>
            </a:r>
            <a:r>
              <a:rPr lang="en-IN" b="0" i="0" dirty="0" err="1">
                <a:solidFill>
                  <a:srgbClr val="000000"/>
                </a:solidFill>
                <a:effectLst/>
                <a:latin typeface="inter-regular"/>
              </a:rPr>
              <a:t>y_test</a:t>
            </a:r>
            <a:r>
              <a:rPr lang="en-IN" b="0" i="0" dirty="0">
                <a:solidFill>
                  <a:srgbClr val="000000"/>
                </a:solidFill>
                <a:effectLst/>
                <a:latin typeface="inter-regular"/>
              </a:rPr>
              <a:t>  </a:t>
            </a:r>
          </a:p>
          <a:p>
            <a:pPr lvl="1" algn="just"/>
            <a:r>
              <a:rPr lang="en-IN" b="0" i="0" dirty="0">
                <a:solidFill>
                  <a:srgbClr val="000000"/>
                </a:solidFill>
                <a:effectLst/>
                <a:latin typeface="inter-regular"/>
              </a:rPr>
              <a:t>x1, x2 = </a:t>
            </a:r>
            <a:r>
              <a:rPr lang="en-IN" b="0" i="0" dirty="0" err="1">
                <a:solidFill>
                  <a:srgbClr val="000000"/>
                </a:solidFill>
                <a:effectLst/>
                <a:latin typeface="inter-regular"/>
              </a:rPr>
              <a:t>nm.meshgrid</a:t>
            </a:r>
            <a:r>
              <a:rPr lang="en-IN" b="0" i="0" dirty="0">
                <a:solidFill>
                  <a:srgbClr val="000000"/>
                </a:solidFill>
                <a:effectLst/>
                <a:latin typeface="inter-regular"/>
              </a:rPr>
              <a:t>(</a:t>
            </a:r>
            <a:r>
              <a:rPr lang="en-IN" b="0" i="0" dirty="0" err="1">
                <a:solidFill>
                  <a:srgbClr val="000000"/>
                </a:solidFill>
                <a:effectLst/>
                <a:latin typeface="inter-regular"/>
              </a:rPr>
              <a:t>nm.arange</a:t>
            </a:r>
            <a:r>
              <a:rPr lang="en-IN" b="0" i="0" dirty="0">
                <a:solidFill>
                  <a:srgbClr val="000000"/>
                </a:solidFill>
                <a:effectLst/>
                <a:latin typeface="inter-regular"/>
              </a:rPr>
              <a:t>(start = </a:t>
            </a:r>
            <a:r>
              <a:rPr lang="en-IN" b="0" i="0" dirty="0" err="1">
                <a:solidFill>
                  <a:srgbClr val="000000"/>
                </a:solidFill>
                <a:effectLst/>
                <a:latin typeface="inter-regular"/>
              </a:rPr>
              <a:t>x_set</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].min() - </a:t>
            </a:r>
            <a:r>
              <a:rPr lang="en-IN" b="0" i="0" dirty="0">
                <a:solidFill>
                  <a:srgbClr val="C00000"/>
                </a:solidFill>
                <a:effectLst/>
                <a:latin typeface="inter-regular"/>
              </a:rPr>
              <a:t>1</a:t>
            </a:r>
            <a:r>
              <a:rPr lang="en-IN" b="0" i="0" dirty="0">
                <a:solidFill>
                  <a:srgbClr val="000000"/>
                </a:solidFill>
                <a:effectLst/>
                <a:latin typeface="inter-regular"/>
              </a:rPr>
              <a:t>, stop = </a:t>
            </a:r>
            <a:r>
              <a:rPr lang="en-IN" b="0" i="0" dirty="0" err="1">
                <a:solidFill>
                  <a:srgbClr val="000000"/>
                </a:solidFill>
                <a:effectLst/>
                <a:latin typeface="inter-regular"/>
              </a:rPr>
              <a:t>x_set</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].max() + </a:t>
            </a:r>
            <a:r>
              <a:rPr lang="en-IN" b="0" i="0" dirty="0">
                <a:solidFill>
                  <a:srgbClr val="C00000"/>
                </a:solidFill>
                <a:effectLst/>
                <a:latin typeface="inter-regular"/>
              </a:rPr>
              <a:t>1</a:t>
            </a:r>
            <a:r>
              <a:rPr lang="en-IN" b="0" i="0" dirty="0">
                <a:solidFill>
                  <a:srgbClr val="000000"/>
                </a:solidFill>
                <a:effectLst/>
                <a:latin typeface="inter-regular"/>
              </a:rPr>
              <a:t>, step  =</a:t>
            </a:r>
            <a:r>
              <a:rPr lang="en-IN" b="0" i="0" dirty="0">
                <a:solidFill>
                  <a:srgbClr val="C00000"/>
                </a:solidFill>
                <a:effectLst/>
                <a:latin typeface="inter-regular"/>
              </a:rPr>
              <a:t>0.01</a:t>
            </a:r>
            <a:r>
              <a:rPr lang="en-IN" b="0" i="0" dirty="0">
                <a:solidFill>
                  <a:srgbClr val="000000"/>
                </a:solidFill>
                <a:effectLst/>
                <a:latin typeface="inter-regular"/>
              </a:rPr>
              <a:t>),  </a:t>
            </a:r>
          </a:p>
          <a:p>
            <a:pPr lvl="1" algn="just"/>
            <a:r>
              <a:rPr lang="en-IN" b="0" i="0" dirty="0" err="1">
                <a:solidFill>
                  <a:srgbClr val="000000"/>
                </a:solidFill>
                <a:effectLst/>
                <a:latin typeface="inter-regular"/>
              </a:rPr>
              <a:t>nm.arange</a:t>
            </a:r>
            <a:r>
              <a:rPr lang="en-IN" b="0" i="0" dirty="0">
                <a:solidFill>
                  <a:srgbClr val="000000"/>
                </a:solidFill>
                <a:effectLst/>
                <a:latin typeface="inter-regular"/>
              </a:rPr>
              <a:t>(start = </a:t>
            </a:r>
            <a:r>
              <a:rPr lang="en-IN" b="0" i="0" dirty="0" err="1">
                <a:solidFill>
                  <a:srgbClr val="000000"/>
                </a:solidFill>
                <a:effectLst/>
                <a:latin typeface="inter-regular"/>
              </a:rPr>
              <a:t>x_set</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].min() - </a:t>
            </a:r>
            <a:r>
              <a:rPr lang="en-IN" b="0" i="0" dirty="0">
                <a:solidFill>
                  <a:srgbClr val="C00000"/>
                </a:solidFill>
                <a:effectLst/>
                <a:latin typeface="inter-regular"/>
              </a:rPr>
              <a:t>1</a:t>
            </a:r>
            <a:r>
              <a:rPr lang="en-IN" b="0" i="0" dirty="0">
                <a:solidFill>
                  <a:srgbClr val="000000"/>
                </a:solidFill>
                <a:effectLst/>
                <a:latin typeface="inter-regular"/>
              </a:rPr>
              <a:t>, stop = </a:t>
            </a:r>
            <a:r>
              <a:rPr lang="en-IN" b="0" i="0" dirty="0" err="1">
                <a:solidFill>
                  <a:srgbClr val="000000"/>
                </a:solidFill>
                <a:effectLst/>
                <a:latin typeface="inter-regular"/>
              </a:rPr>
              <a:t>x_set</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].max() + </a:t>
            </a:r>
            <a:r>
              <a:rPr lang="en-IN" b="0" i="0" dirty="0">
                <a:solidFill>
                  <a:srgbClr val="C00000"/>
                </a:solidFill>
                <a:effectLst/>
                <a:latin typeface="inter-regular"/>
              </a:rPr>
              <a:t>1</a:t>
            </a:r>
            <a:r>
              <a:rPr lang="en-IN" b="0" i="0" dirty="0">
                <a:solidFill>
                  <a:srgbClr val="000000"/>
                </a:solidFill>
                <a:effectLst/>
                <a:latin typeface="inter-regular"/>
              </a:rPr>
              <a:t>, step = </a:t>
            </a:r>
            <a:r>
              <a:rPr lang="en-IN" b="0" i="0" dirty="0">
                <a:solidFill>
                  <a:srgbClr val="C00000"/>
                </a:solidFill>
                <a:effectLst/>
                <a:latin typeface="inter-regular"/>
              </a:rPr>
              <a:t>0.01</a:t>
            </a:r>
            <a:r>
              <a:rPr lang="en-IN" b="0" i="0" dirty="0">
                <a:solidFill>
                  <a:srgbClr val="000000"/>
                </a:solidFill>
                <a:effectLst/>
                <a:latin typeface="inter-regular"/>
              </a:rPr>
              <a:t>))  </a:t>
            </a:r>
          </a:p>
          <a:p>
            <a:pPr lvl="1" algn="just"/>
            <a:r>
              <a:rPr lang="en-IN" b="0" i="0" dirty="0" err="1">
                <a:solidFill>
                  <a:srgbClr val="000000"/>
                </a:solidFill>
                <a:effectLst/>
                <a:latin typeface="inter-regular"/>
              </a:rPr>
              <a:t>mtp.contourf</a:t>
            </a:r>
            <a:r>
              <a:rPr lang="en-IN" b="0" i="0" dirty="0">
                <a:solidFill>
                  <a:srgbClr val="000000"/>
                </a:solidFill>
                <a:effectLst/>
                <a:latin typeface="inter-regular"/>
              </a:rPr>
              <a:t>(x1, x2, </a:t>
            </a:r>
            <a:r>
              <a:rPr lang="en-IN" b="0" i="0" dirty="0" err="1">
                <a:solidFill>
                  <a:srgbClr val="000000"/>
                </a:solidFill>
                <a:effectLst/>
                <a:latin typeface="inter-regular"/>
              </a:rPr>
              <a:t>classifier.predict</a:t>
            </a:r>
            <a:r>
              <a:rPr lang="en-IN" b="0" i="0" dirty="0">
                <a:solidFill>
                  <a:srgbClr val="000000"/>
                </a:solidFill>
                <a:effectLst/>
                <a:latin typeface="inter-regular"/>
              </a:rPr>
              <a:t>(</a:t>
            </a:r>
            <a:r>
              <a:rPr lang="en-IN" b="0" i="0" dirty="0" err="1">
                <a:solidFill>
                  <a:srgbClr val="000000"/>
                </a:solidFill>
                <a:effectLst/>
                <a:latin typeface="inter-regular"/>
              </a:rPr>
              <a:t>nm.array</a:t>
            </a:r>
            <a:r>
              <a:rPr lang="en-IN" b="0" i="0" dirty="0">
                <a:solidFill>
                  <a:srgbClr val="000000"/>
                </a:solidFill>
                <a:effectLst/>
                <a:latin typeface="inter-regular"/>
              </a:rPr>
              <a:t>([x1.ravel(), x2.ravel()]).T).reshape(x1.shape),  </a:t>
            </a:r>
          </a:p>
          <a:p>
            <a:pPr lvl="1" algn="just"/>
            <a:r>
              <a:rPr lang="en-IN" b="0" i="0" dirty="0">
                <a:solidFill>
                  <a:srgbClr val="000000"/>
                </a:solidFill>
                <a:effectLst/>
                <a:latin typeface="inter-regular"/>
              </a:rPr>
              <a:t>alpha = </a:t>
            </a:r>
            <a:r>
              <a:rPr lang="en-IN" b="0" i="0" dirty="0">
                <a:solidFill>
                  <a:srgbClr val="C00000"/>
                </a:solidFill>
                <a:effectLst/>
                <a:latin typeface="inter-regular"/>
              </a:rPr>
              <a:t>0.75</a:t>
            </a:r>
            <a:r>
              <a:rPr lang="en-IN" b="0" i="0" dirty="0">
                <a:solidFill>
                  <a:srgbClr val="000000"/>
                </a:solidFill>
                <a:effectLst/>
                <a:latin typeface="inter-regular"/>
              </a:rPr>
              <a:t>, </a:t>
            </a:r>
            <a:r>
              <a:rPr lang="en-IN" b="0" i="0" dirty="0" err="1">
                <a:solidFill>
                  <a:srgbClr val="000000"/>
                </a:solidFill>
                <a:effectLst/>
                <a:latin typeface="inter-regular"/>
              </a:rPr>
              <a:t>cmap</a:t>
            </a:r>
            <a:r>
              <a:rPr lang="en-IN" b="0" i="0" dirty="0">
                <a:solidFill>
                  <a:srgbClr val="000000"/>
                </a:solidFill>
                <a:effectLst/>
                <a:latin typeface="inter-regular"/>
              </a:rPr>
              <a:t> = </a:t>
            </a:r>
            <a:r>
              <a:rPr lang="en-IN" b="0" i="0" dirty="0" err="1">
                <a:solidFill>
                  <a:srgbClr val="000000"/>
                </a:solidFill>
                <a:effectLst/>
                <a:latin typeface="inter-regular"/>
              </a:rPr>
              <a:t>ListedColormap</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purple'</a:t>
            </a:r>
            <a:r>
              <a:rPr lang="en-IN" b="0" i="0" dirty="0" err="1">
                <a:solidFill>
                  <a:srgbClr val="000000"/>
                </a:solidFill>
                <a:effectLst/>
                <a:latin typeface="inter-regular"/>
              </a:rPr>
              <a:t>,</a:t>
            </a:r>
            <a:r>
              <a:rPr lang="en-IN" b="0" i="0" dirty="0" err="1">
                <a:solidFill>
                  <a:srgbClr val="0000FF"/>
                </a:solidFill>
                <a:effectLst/>
                <a:latin typeface="inter-regular"/>
              </a:rPr>
              <a:t>'green</a:t>
            </a:r>
            <a:r>
              <a:rPr lang="en-IN" b="0" i="0" dirty="0">
                <a:solidFill>
                  <a:srgbClr val="0000FF"/>
                </a:solidFill>
                <a:effectLst/>
                <a:latin typeface="inter-regular"/>
              </a:rPr>
              <a:t>'</a:t>
            </a:r>
            <a:r>
              <a:rPr lang="en-IN" b="0" i="0" dirty="0">
                <a:solidFill>
                  <a:srgbClr val="000000"/>
                </a:solidFill>
                <a:effectLst/>
                <a:latin typeface="inter-regular"/>
              </a:rPr>
              <a:t> )))  </a:t>
            </a:r>
          </a:p>
          <a:p>
            <a:pPr lvl="1" algn="just"/>
            <a:r>
              <a:rPr lang="en-IN" b="0" i="0" dirty="0" err="1">
                <a:solidFill>
                  <a:srgbClr val="000000"/>
                </a:solidFill>
                <a:effectLst/>
                <a:latin typeface="inter-regular"/>
              </a:rPr>
              <a:t>mtp.xlim</a:t>
            </a:r>
            <a:r>
              <a:rPr lang="en-IN" b="0" i="0" dirty="0">
                <a:solidFill>
                  <a:srgbClr val="000000"/>
                </a:solidFill>
                <a:effectLst/>
                <a:latin typeface="inter-regular"/>
              </a:rPr>
              <a:t>(x1.min(), x1.max())  </a:t>
            </a:r>
          </a:p>
          <a:p>
            <a:pPr lvl="1" algn="just"/>
            <a:r>
              <a:rPr lang="en-IN" b="0" i="0" dirty="0" err="1">
                <a:solidFill>
                  <a:srgbClr val="000000"/>
                </a:solidFill>
                <a:effectLst/>
                <a:latin typeface="inter-regular"/>
              </a:rPr>
              <a:t>mtp.ylim</a:t>
            </a:r>
            <a:r>
              <a:rPr lang="en-IN" b="0" i="0" dirty="0">
                <a:solidFill>
                  <a:srgbClr val="000000"/>
                </a:solidFill>
                <a:effectLst/>
                <a:latin typeface="inter-regular"/>
              </a:rPr>
              <a:t>(x2.min(), x2.max())  </a:t>
            </a:r>
          </a:p>
          <a:p>
            <a:pPr lvl="1" algn="just"/>
            <a:endParaRPr lang="en-IN" b="0" i="0" dirty="0">
              <a:solidFill>
                <a:srgbClr val="000000"/>
              </a:solidFill>
              <a:effectLst/>
              <a:latin typeface="inter-regular"/>
            </a:endParaRPr>
          </a:p>
          <a:p>
            <a:pPr lvl="1" algn="just"/>
            <a:r>
              <a:rPr lang="en-IN" b="1" i="0" dirty="0">
                <a:solidFill>
                  <a:srgbClr val="006699"/>
                </a:solidFill>
                <a:effectLst/>
                <a:latin typeface="inter-regular"/>
              </a:rPr>
              <a:t>for</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j in enumerate(</a:t>
            </a:r>
            <a:r>
              <a:rPr lang="en-IN" b="0" i="0" dirty="0" err="1">
                <a:solidFill>
                  <a:srgbClr val="000000"/>
                </a:solidFill>
                <a:effectLst/>
                <a:latin typeface="inter-regular"/>
              </a:rPr>
              <a:t>nm.unique</a:t>
            </a:r>
            <a:r>
              <a:rPr lang="en-IN" b="0" i="0" dirty="0">
                <a:solidFill>
                  <a:srgbClr val="000000"/>
                </a:solidFill>
                <a:effectLst/>
                <a:latin typeface="inter-regular"/>
              </a:rPr>
              <a:t>(</a:t>
            </a:r>
            <a:r>
              <a:rPr lang="en-IN" b="0" i="0" dirty="0" err="1">
                <a:solidFill>
                  <a:srgbClr val="000000"/>
                </a:solidFill>
                <a:effectLst/>
                <a:latin typeface="inter-regular"/>
              </a:rPr>
              <a:t>y_set</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0" i="0" dirty="0" err="1">
                <a:solidFill>
                  <a:srgbClr val="000000"/>
                </a:solidFill>
                <a:effectLst/>
                <a:latin typeface="inter-regular"/>
              </a:rPr>
              <a:t>mtp.scatter</a:t>
            </a:r>
            <a:r>
              <a:rPr lang="en-IN" b="0" i="0" dirty="0">
                <a:solidFill>
                  <a:srgbClr val="000000"/>
                </a:solidFill>
                <a:effectLst/>
                <a:latin typeface="inter-regular"/>
              </a:rPr>
              <a:t>(</a:t>
            </a:r>
            <a:r>
              <a:rPr lang="en-IN" b="0" i="0" dirty="0" err="1">
                <a:solidFill>
                  <a:srgbClr val="000000"/>
                </a:solidFill>
                <a:effectLst/>
                <a:latin typeface="inter-regular"/>
              </a:rPr>
              <a:t>x_set</a:t>
            </a:r>
            <a:r>
              <a:rPr lang="en-IN" b="0" i="0" dirty="0">
                <a:solidFill>
                  <a:srgbClr val="000000"/>
                </a:solidFill>
                <a:effectLst/>
                <a:latin typeface="inter-regular"/>
              </a:rPr>
              <a:t>[</a:t>
            </a:r>
            <a:r>
              <a:rPr lang="en-IN" b="0" i="0" dirty="0" err="1">
                <a:solidFill>
                  <a:srgbClr val="000000"/>
                </a:solidFill>
                <a:effectLst/>
                <a:latin typeface="inter-regular"/>
              </a:rPr>
              <a:t>y_set</a:t>
            </a:r>
            <a:r>
              <a:rPr lang="en-IN" b="0" i="0" dirty="0">
                <a:solidFill>
                  <a:srgbClr val="000000"/>
                </a:solidFill>
                <a:effectLst/>
                <a:latin typeface="inter-regular"/>
              </a:rPr>
              <a:t> == j, </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err="1">
                <a:solidFill>
                  <a:srgbClr val="000000"/>
                </a:solidFill>
                <a:effectLst/>
                <a:latin typeface="inter-regular"/>
              </a:rPr>
              <a:t>x_set</a:t>
            </a:r>
            <a:r>
              <a:rPr lang="en-IN" b="0" i="0" dirty="0">
                <a:solidFill>
                  <a:srgbClr val="000000"/>
                </a:solidFill>
                <a:effectLst/>
                <a:latin typeface="inter-regular"/>
              </a:rPr>
              <a:t>[</a:t>
            </a:r>
            <a:r>
              <a:rPr lang="en-IN" b="0" i="0" dirty="0" err="1">
                <a:solidFill>
                  <a:srgbClr val="000000"/>
                </a:solidFill>
                <a:effectLst/>
                <a:latin typeface="inter-regular"/>
              </a:rPr>
              <a:t>y_set</a:t>
            </a:r>
            <a:r>
              <a:rPr lang="en-IN" b="0" i="0" dirty="0">
                <a:solidFill>
                  <a:srgbClr val="000000"/>
                </a:solidFill>
                <a:effectLst/>
                <a:latin typeface="inter-regular"/>
              </a:rPr>
              <a:t> == j, </a:t>
            </a:r>
            <a:r>
              <a:rPr lang="en-IN" b="0" i="0" dirty="0">
                <a:solidFill>
                  <a:srgbClr val="C00000"/>
                </a:solidFill>
                <a:effectLst/>
                <a:latin typeface="inter-regular"/>
              </a:rPr>
              <a:t>1</a:t>
            </a:r>
            <a:r>
              <a:rPr lang="en-IN" b="0" i="0" dirty="0">
                <a:solidFill>
                  <a:srgbClr val="000000"/>
                </a:solidFill>
                <a:effectLst/>
                <a:latin typeface="inter-regular"/>
              </a:rPr>
              <a:t>],  </a:t>
            </a:r>
          </a:p>
          <a:p>
            <a:pPr lvl="1" algn="just"/>
            <a:r>
              <a:rPr lang="en-IN" b="0" i="0" dirty="0">
                <a:solidFill>
                  <a:srgbClr val="000000"/>
                </a:solidFill>
                <a:effectLst/>
                <a:latin typeface="inter-regular"/>
              </a:rPr>
              <a:t>        c = </a:t>
            </a:r>
            <a:r>
              <a:rPr lang="en-IN" b="0" i="0" dirty="0" err="1">
                <a:solidFill>
                  <a:srgbClr val="000000"/>
                </a:solidFill>
                <a:effectLst/>
                <a:latin typeface="inter-regular"/>
              </a:rPr>
              <a:t>ListedColormap</a:t>
            </a:r>
            <a:r>
              <a:rPr lang="en-IN" b="0" i="0" dirty="0">
                <a:solidFill>
                  <a:srgbClr val="000000"/>
                </a:solidFill>
                <a:effectLst/>
                <a:latin typeface="inter-regular"/>
              </a:rPr>
              <a:t>((</a:t>
            </a:r>
            <a:r>
              <a:rPr lang="en-IN" b="0" i="0" dirty="0">
                <a:solidFill>
                  <a:srgbClr val="0000FF"/>
                </a:solidFill>
                <a:effectLst/>
                <a:latin typeface="inter-regular"/>
              </a:rPr>
              <a:t>'purple'</a:t>
            </a:r>
            <a:r>
              <a:rPr lang="en-IN" b="0" i="0" dirty="0">
                <a:solidFill>
                  <a:srgbClr val="000000"/>
                </a:solidFill>
                <a:effectLst/>
                <a:latin typeface="inter-regular"/>
              </a:rPr>
              <a:t>, </a:t>
            </a:r>
            <a:r>
              <a:rPr lang="en-IN" b="0" i="0" dirty="0">
                <a:solidFill>
                  <a:srgbClr val="0000FF"/>
                </a:solidFill>
                <a:effectLst/>
                <a:latin typeface="inter-regular"/>
              </a:rPr>
              <a:t>'green'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label = j)  </a:t>
            </a:r>
          </a:p>
          <a:p>
            <a:pPr lvl="1" algn="just"/>
            <a:endParaRPr lang="en-IN" b="0" i="0" dirty="0">
              <a:solidFill>
                <a:srgbClr val="000000"/>
              </a:solidFill>
              <a:effectLst/>
              <a:latin typeface="inter-regular"/>
            </a:endParaRPr>
          </a:p>
          <a:p>
            <a:pPr lvl="1" algn="just"/>
            <a:r>
              <a:rPr lang="en-IN" b="0" i="0" dirty="0" err="1">
                <a:solidFill>
                  <a:srgbClr val="000000"/>
                </a:solidFill>
                <a:effectLst/>
                <a:latin typeface="inter-regular"/>
              </a:rPr>
              <a:t>mtp.title</a:t>
            </a:r>
            <a:r>
              <a:rPr lang="en-IN" b="0" i="0" dirty="0">
                <a:solidFill>
                  <a:srgbClr val="000000"/>
                </a:solidFill>
                <a:effectLst/>
                <a:latin typeface="inter-regular"/>
              </a:rPr>
              <a:t>(</a:t>
            </a:r>
            <a:r>
              <a:rPr lang="en-IN" b="0" i="0" dirty="0">
                <a:solidFill>
                  <a:srgbClr val="0000FF"/>
                </a:solidFill>
                <a:effectLst/>
                <a:latin typeface="inter-regular"/>
              </a:rPr>
              <a:t>'Random Forest Algorithm(Test set)'</a:t>
            </a:r>
            <a:r>
              <a:rPr lang="en-IN" b="0" i="0" dirty="0">
                <a:solidFill>
                  <a:srgbClr val="000000"/>
                </a:solidFill>
                <a:effectLst/>
                <a:latin typeface="inter-regular"/>
              </a:rPr>
              <a:t>)  </a:t>
            </a:r>
          </a:p>
          <a:p>
            <a:pPr lvl="1" algn="just"/>
            <a:r>
              <a:rPr lang="en-IN" b="0" i="0" dirty="0" err="1">
                <a:solidFill>
                  <a:srgbClr val="000000"/>
                </a:solidFill>
                <a:effectLst/>
                <a:latin typeface="inter-regular"/>
              </a:rPr>
              <a:t>mtp.xlabel</a:t>
            </a:r>
            <a:r>
              <a:rPr lang="en-IN" b="0" i="0" dirty="0">
                <a:solidFill>
                  <a:srgbClr val="000000"/>
                </a:solidFill>
                <a:effectLst/>
                <a:latin typeface="inter-regular"/>
              </a:rPr>
              <a:t>(</a:t>
            </a:r>
            <a:r>
              <a:rPr lang="en-IN" b="0" i="0" dirty="0">
                <a:solidFill>
                  <a:srgbClr val="0000FF"/>
                </a:solidFill>
                <a:effectLst/>
                <a:latin typeface="inter-regular"/>
              </a:rPr>
              <a:t>'Age'</a:t>
            </a:r>
            <a:r>
              <a:rPr lang="en-IN" b="0" i="0" dirty="0">
                <a:solidFill>
                  <a:srgbClr val="000000"/>
                </a:solidFill>
                <a:effectLst/>
                <a:latin typeface="inter-regular"/>
              </a:rPr>
              <a:t>)  </a:t>
            </a:r>
          </a:p>
          <a:p>
            <a:pPr lvl="1" algn="just"/>
            <a:r>
              <a:rPr lang="en-IN" b="0" i="0" dirty="0" err="1">
                <a:solidFill>
                  <a:srgbClr val="000000"/>
                </a:solidFill>
                <a:effectLst/>
                <a:latin typeface="inter-regular"/>
              </a:rPr>
              <a:t>mtp.ylabel</a:t>
            </a:r>
            <a:r>
              <a:rPr lang="en-IN" b="0" i="0" dirty="0">
                <a:solidFill>
                  <a:srgbClr val="000000"/>
                </a:solidFill>
                <a:effectLst/>
                <a:latin typeface="inter-regular"/>
              </a:rPr>
              <a:t>(</a:t>
            </a:r>
            <a:r>
              <a:rPr lang="en-IN" b="0" i="0" dirty="0">
                <a:solidFill>
                  <a:srgbClr val="0000FF"/>
                </a:solidFill>
                <a:effectLst/>
                <a:latin typeface="inter-regular"/>
              </a:rPr>
              <a:t>'Estimated Salary'</a:t>
            </a:r>
            <a:r>
              <a:rPr lang="en-IN" b="0" i="0" dirty="0">
                <a:solidFill>
                  <a:srgbClr val="000000"/>
                </a:solidFill>
                <a:effectLst/>
                <a:latin typeface="inter-regular"/>
              </a:rPr>
              <a:t>)  </a:t>
            </a:r>
          </a:p>
          <a:p>
            <a:pPr lvl="1" algn="just"/>
            <a:r>
              <a:rPr lang="en-IN" b="0" i="0" dirty="0" err="1">
                <a:solidFill>
                  <a:srgbClr val="000000"/>
                </a:solidFill>
                <a:effectLst/>
                <a:latin typeface="inter-regular"/>
              </a:rPr>
              <a:t>mtp.legend</a:t>
            </a:r>
            <a:r>
              <a:rPr lang="en-IN" b="0" i="0" dirty="0">
                <a:solidFill>
                  <a:srgbClr val="000000"/>
                </a:solidFill>
                <a:effectLst/>
                <a:latin typeface="inter-regular"/>
              </a:rPr>
              <a:t>()  </a:t>
            </a:r>
          </a:p>
          <a:p>
            <a:pPr lvl="1" algn="just"/>
            <a:r>
              <a:rPr lang="en-IN" b="0" i="0" dirty="0" err="1">
                <a:solidFill>
                  <a:srgbClr val="000000"/>
                </a:solidFill>
                <a:effectLst/>
                <a:latin typeface="inter-regular"/>
              </a:rPr>
              <a:t>mtp.show</a:t>
            </a:r>
            <a:r>
              <a:rPr lang="en-IN"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327537180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9323E4-1C77-F9E0-C1C0-57E5B1EBDC54}"/>
              </a:ext>
            </a:extLst>
          </p:cNvPr>
          <p:cNvSpPr txBox="1"/>
          <p:nvPr/>
        </p:nvSpPr>
        <p:spPr>
          <a:xfrm>
            <a:off x="86627" y="0"/>
            <a:ext cx="11964202" cy="461665"/>
          </a:xfrm>
          <a:prstGeom prst="rect">
            <a:avLst/>
          </a:prstGeom>
          <a:noFill/>
        </p:spPr>
        <p:txBody>
          <a:bodyPr wrap="square" rtlCol="0">
            <a:spAutoFit/>
          </a:bodyPr>
          <a:lstStyle/>
          <a:p>
            <a:r>
              <a:rPr lang="en-IN" sz="2400" b="1" dirty="0"/>
              <a:t>Output:</a:t>
            </a:r>
          </a:p>
        </p:txBody>
      </p:sp>
      <p:pic>
        <p:nvPicPr>
          <p:cNvPr id="4" name="Picture 3">
            <a:extLst>
              <a:ext uri="{FF2B5EF4-FFF2-40B4-BE49-F238E27FC236}">
                <a16:creationId xmlns:a16="http://schemas.microsoft.com/office/drawing/2014/main" id="{5EAF0379-D354-2447-1D43-4717F60FF91B}"/>
              </a:ext>
            </a:extLst>
          </p:cNvPr>
          <p:cNvPicPr>
            <a:picLocks noChangeAspect="1"/>
          </p:cNvPicPr>
          <p:nvPr/>
        </p:nvPicPr>
        <p:blipFill>
          <a:blip r:embed="rId2"/>
          <a:stretch>
            <a:fillRect/>
          </a:stretch>
        </p:blipFill>
        <p:spPr>
          <a:xfrm>
            <a:off x="86627" y="1874019"/>
            <a:ext cx="5375329" cy="3891514"/>
          </a:xfrm>
          <a:prstGeom prst="rect">
            <a:avLst/>
          </a:prstGeom>
          <a:ln>
            <a:noFill/>
          </a:ln>
          <a:effectLst>
            <a:outerShdw blurRad="292100" dist="139700" dir="2700000" algn="tl" rotWithShape="0">
              <a:srgbClr val="333333">
                <a:alpha val="65000"/>
              </a:srgbClr>
            </a:outerShdw>
          </a:effectLst>
        </p:spPr>
      </p:pic>
      <p:graphicFrame>
        <p:nvGraphicFramePr>
          <p:cNvPr id="7" name="Diagram 6">
            <a:extLst>
              <a:ext uri="{FF2B5EF4-FFF2-40B4-BE49-F238E27FC236}">
                <a16:creationId xmlns:a16="http://schemas.microsoft.com/office/drawing/2014/main" id="{0FEC69DC-0DA8-00DC-E5A7-2398C2B211BA}"/>
              </a:ext>
            </a:extLst>
          </p:cNvPr>
          <p:cNvGraphicFramePr/>
          <p:nvPr>
            <p:extLst>
              <p:ext uri="{D42A27DB-BD31-4B8C-83A1-F6EECF244321}">
                <p14:modId xmlns:p14="http://schemas.microsoft.com/office/powerpoint/2010/main" val="1873874819"/>
              </p:ext>
            </p:extLst>
          </p:nvPr>
        </p:nvGraphicFramePr>
        <p:xfrm>
          <a:off x="5823284" y="2690336"/>
          <a:ext cx="6102416"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95717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B01A1-11DC-A159-5B46-BA8A95435466}"/>
              </a:ext>
            </a:extLst>
          </p:cNvPr>
          <p:cNvSpPr txBox="1"/>
          <p:nvPr/>
        </p:nvSpPr>
        <p:spPr>
          <a:xfrm>
            <a:off x="1321869" y="2877954"/>
            <a:ext cx="9548261"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4000" b="1" i="0" dirty="0">
                <a:effectLst/>
              </a:rPr>
              <a:t>Performance Metrics in Machine Learning</a:t>
            </a:r>
          </a:p>
          <a:p>
            <a:endParaRPr lang="en-IN" sz="4000" dirty="0"/>
          </a:p>
        </p:txBody>
      </p:sp>
    </p:spTree>
    <p:extLst>
      <p:ext uri="{BB962C8B-B14F-4D97-AF65-F5344CB8AC3E}">
        <p14:creationId xmlns:p14="http://schemas.microsoft.com/office/powerpoint/2010/main" val="61125280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B792E5-143B-A27B-4BBC-8A04561422A9}"/>
              </a:ext>
            </a:extLst>
          </p:cNvPr>
          <p:cNvSpPr txBox="1"/>
          <p:nvPr/>
        </p:nvSpPr>
        <p:spPr>
          <a:xfrm>
            <a:off x="208547" y="154004"/>
            <a:ext cx="11829449" cy="3281026"/>
          </a:xfrm>
          <a:prstGeom prst="rect">
            <a:avLst/>
          </a:prstGeom>
          <a:noFill/>
        </p:spPr>
        <p:txBody>
          <a:bodyPr wrap="square" rtlCol="0">
            <a:spAutoFit/>
          </a:bodyPr>
          <a:lstStyle/>
          <a:p>
            <a:r>
              <a:rPr lang="en-US" sz="2400" b="1" i="0" dirty="0">
                <a:effectLst/>
              </a:rPr>
              <a:t>Performance Metrics in Machine Learning :</a:t>
            </a:r>
          </a:p>
          <a:p>
            <a:endParaRPr lang="en-US" sz="2400" b="1" i="0" dirty="0">
              <a:effectLst/>
            </a:endParaRPr>
          </a:p>
          <a:p>
            <a:pPr marL="285750" indent="-285750">
              <a:lnSpc>
                <a:spcPct val="150000"/>
              </a:lnSpc>
              <a:buFont typeface="Arial" panose="020B0604020202020204" pitchFamily="34" charset="0"/>
              <a:buChar char="•"/>
            </a:pPr>
            <a:r>
              <a:rPr lang="en-US" b="0" i="0" dirty="0">
                <a:solidFill>
                  <a:srgbClr val="333333"/>
                </a:solidFill>
                <a:effectLst/>
              </a:rPr>
              <a:t>Evaluating the performance of a Machine learning model is one of the important steps while building an effective ML model. </a:t>
            </a:r>
            <a:r>
              <a:rPr lang="en-US" b="1" dirty="0">
                <a:solidFill>
                  <a:srgbClr val="333333"/>
                </a:solidFill>
                <a:effectLst/>
              </a:rPr>
              <a:t>To evaluate the performance or quality of the model, different metrics are used, and these metrics are known as performance metrics or evaluation metrics</a:t>
            </a:r>
            <a:r>
              <a:rPr lang="en-US" b="1" i="1" dirty="0">
                <a:solidFill>
                  <a:srgbClr val="333333"/>
                </a:solidFill>
                <a:effectLst/>
              </a:rPr>
              <a:t>.</a:t>
            </a:r>
            <a:r>
              <a:rPr lang="en-US" b="0" i="0" dirty="0">
                <a:solidFill>
                  <a:srgbClr val="333333"/>
                </a:solidFill>
                <a:effectLst/>
              </a:rPr>
              <a:t> These performance metrics help us understand how well our model has performed for the given data. In this way, we can improve the model's performance by tuning the hyper-parameters. Each ML model aims to generalize well on unseen/new data, and performance metrics help determine how well the model generalizes on the new dataset.</a:t>
            </a:r>
            <a:endParaRPr lang="en-IN" dirty="0"/>
          </a:p>
        </p:txBody>
      </p:sp>
      <p:pic>
        <p:nvPicPr>
          <p:cNvPr id="17410" name="Picture 2" descr="Performance Metrics in Machine Learning">
            <a:extLst>
              <a:ext uri="{FF2B5EF4-FFF2-40B4-BE49-F238E27FC236}">
                <a16:creationId xmlns:a16="http://schemas.microsoft.com/office/drawing/2014/main" id="{18855672-5839-241E-C7FA-45234755D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631130"/>
            <a:ext cx="5715000" cy="29908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073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C6130-518F-8BB8-5031-4FE06F39CD1F}"/>
              </a:ext>
            </a:extLst>
          </p:cNvPr>
          <p:cNvSpPr txBox="1"/>
          <p:nvPr/>
        </p:nvSpPr>
        <p:spPr>
          <a:xfrm>
            <a:off x="86627" y="77002"/>
            <a:ext cx="11935327" cy="6647974"/>
          </a:xfrm>
          <a:prstGeom prst="rect">
            <a:avLst/>
          </a:prstGeom>
          <a:noFill/>
        </p:spPr>
        <p:txBody>
          <a:bodyPr wrap="square" rtlCol="0">
            <a:spAutoFit/>
          </a:bodyPr>
          <a:lstStyle/>
          <a:p>
            <a:pPr algn="just">
              <a:lnSpc>
                <a:spcPct val="200000"/>
              </a:lnSpc>
            </a:pPr>
            <a:r>
              <a:rPr lang="en-US" sz="2400" b="1" i="0" dirty="0">
                <a:effectLst/>
              </a:rPr>
              <a:t>1. Performance Metrics for Classification</a:t>
            </a:r>
          </a:p>
          <a:p>
            <a:pPr marL="285750" indent="-285750" algn="just">
              <a:lnSpc>
                <a:spcPct val="200000"/>
              </a:lnSpc>
              <a:buFont typeface="Arial" panose="020B0604020202020204" pitchFamily="34" charset="0"/>
              <a:buChar char="•"/>
            </a:pPr>
            <a:r>
              <a:rPr lang="en-US" b="0" i="0" dirty="0">
                <a:solidFill>
                  <a:srgbClr val="333333"/>
                </a:solidFill>
                <a:effectLst/>
                <a:latin typeface="inter-regular"/>
              </a:rPr>
              <a:t>In a classification problem, the category or classes of data is identified based on training data. The model learns from the given dataset and then classifies the new data into classes or groups based on the training. It predicts class labels as the output, such as </a:t>
            </a:r>
            <a:r>
              <a:rPr lang="en-US" b="0" dirty="0">
                <a:solidFill>
                  <a:srgbClr val="333333"/>
                </a:solidFill>
                <a:effectLst/>
                <a:latin typeface="inter-regular"/>
              </a:rPr>
              <a:t>Yes or No, 0 or 1, Spam or Not Spam</a:t>
            </a:r>
            <a:r>
              <a:rPr lang="en-US" b="0" i="1" dirty="0">
                <a:solidFill>
                  <a:srgbClr val="333333"/>
                </a:solidFill>
                <a:effectLst/>
                <a:latin typeface="inter-regular"/>
              </a:rPr>
              <a:t>,</a:t>
            </a:r>
            <a:r>
              <a:rPr lang="en-US" b="0" i="0" dirty="0">
                <a:solidFill>
                  <a:srgbClr val="333333"/>
                </a:solidFill>
                <a:effectLst/>
                <a:latin typeface="inter-regular"/>
              </a:rPr>
              <a:t> etc. To evaluate the performance of a classification model, different metrics are used, and some of them are as follows:</a:t>
            </a:r>
          </a:p>
          <a:p>
            <a:pPr lvl="3" algn="just">
              <a:lnSpc>
                <a:spcPct val="200000"/>
              </a:lnSpc>
              <a:buFont typeface="Arial" panose="020B0604020202020204" pitchFamily="34" charset="0"/>
              <a:buChar char="•"/>
            </a:pPr>
            <a:r>
              <a:rPr lang="en-US" b="1" i="0" dirty="0">
                <a:solidFill>
                  <a:srgbClr val="000000"/>
                </a:solidFill>
                <a:effectLst/>
              </a:rPr>
              <a:t>Accuracy</a:t>
            </a:r>
            <a:endParaRPr lang="en-US" b="0" i="0" dirty="0">
              <a:solidFill>
                <a:srgbClr val="000000"/>
              </a:solidFill>
              <a:effectLst/>
            </a:endParaRPr>
          </a:p>
          <a:p>
            <a:pPr lvl="3" algn="just">
              <a:lnSpc>
                <a:spcPct val="200000"/>
              </a:lnSpc>
              <a:buFont typeface="Arial" panose="020B0604020202020204" pitchFamily="34" charset="0"/>
              <a:buChar char="•"/>
            </a:pPr>
            <a:r>
              <a:rPr lang="en-US" b="1" i="0" dirty="0">
                <a:solidFill>
                  <a:srgbClr val="000000"/>
                </a:solidFill>
                <a:effectLst/>
              </a:rPr>
              <a:t>Confusion Matrix</a:t>
            </a:r>
            <a:endParaRPr lang="en-US" b="0" i="0" dirty="0">
              <a:solidFill>
                <a:srgbClr val="000000"/>
              </a:solidFill>
              <a:effectLst/>
            </a:endParaRPr>
          </a:p>
          <a:p>
            <a:pPr lvl="3" algn="just">
              <a:lnSpc>
                <a:spcPct val="200000"/>
              </a:lnSpc>
              <a:buFont typeface="Arial" panose="020B0604020202020204" pitchFamily="34" charset="0"/>
              <a:buChar char="•"/>
            </a:pPr>
            <a:r>
              <a:rPr lang="en-US" b="1" i="0" dirty="0">
                <a:solidFill>
                  <a:srgbClr val="000000"/>
                </a:solidFill>
                <a:effectLst/>
              </a:rPr>
              <a:t>Precision</a:t>
            </a:r>
            <a:endParaRPr lang="en-US" b="0" i="0" dirty="0">
              <a:solidFill>
                <a:srgbClr val="000000"/>
              </a:solidFill>
              <a:effectLst/>
            </a:endParaRPr>
          </a:p>
          <a:p>
            <a:pPr lvl="3" algn="just">
              <a:lnSpc>
                <a:spcPct val="200000"/>
              </a:lnSpc>
              <a:buFont typeface="Arial" panose="020B0604020202020204" pitchFamily="34" charset="0"/>
              <a:buChar char="•"/>
            </a:pPr>
            <a:r>
              <a:rPr lang="en-US" b="1" i="0" dirty="0">
                <a:solidFill>
                  <a:srgbClr val="000000"/>
                </a:solidFill>
                <a:effectLst/>
              </a:rPr>
              <a:t>Recall</a:t>
            </a:r>
            <a:endParaRPr lang="en-US" b="0" i="0" dirty="0">
              <a:solidFill>
                <a:srgbClr val="000000"/>
              </a:solidFill>
              <a:effectLst/>
            </a:endParaRPr>
          </a:p>
          <a:p>
            <a:pPr lvl="3" algn="just">
              <a:lnSpc>
                <a:spcPct val="200000"/>
              </a:lnSpc>
              <a:buFont typeface="Arial" panose="020B0604020202020204" pitchFamily="34" charset="0"/>
              <a:buChar char="•"/>
            </a:pPr>
            <a:r>
              <a:rPr lang="en-US" b="1" i="0" dirty="0">
                <a:solidFill>
                  <a:srgbClr val="000000"/>
                </a:solidFill>
                <a:effectLst/>
              </a:rPr>
              <a:t>F-Score</a:t>
            </a:r>
            <a:endParaRPr lang="en-US" b="0" i="0" dirty="0">
              <a:solidFill>
                <a:srgbClr val="000000"/>
              </a:solidFill>
              <a:effectLst/>
            </a:endParaRPr>
          </a:p>
          <a:p>
            <a:pPr lvl="3" algn="just">
              <a:lnSpc>
                <a:spcPct val="200000"/>
              </a:lnSpc>
              <a:buFont typeface="Arial" panose="020B0604020202020204" pitchFamily="34" charset="0"/>
              <a:buChar char="•"/>
            </a:pPr>
            <a:r>
              <a:rPr lang="en-US" b="1" i="0" dirty="0">
                <a:solidFill>
                  <a:srgbClr val="000000"/>
                </a:solidFill>
                <a:effectLst/>
              </a:rPr>
              <a:t>AUC(Area Under the Curve)-ROC</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289669634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7A712-A5B2-0EA4-86B3-98952BC6C5F6}"/>
              </a:ext>
            </a:extLst>
          </p:cNvPr>
          <p:cNvSpPr txBox="1"/>
          <p:nvPr/>
        </p:nvSpPr>
        <p:spPr>
          <a:xfrm>
            <a:off x="0" y="21657"/>
            <a:ext cx="11906450" cy="2492990"/>
          </a:xfrm>
          <a:prstGeom prst="rect">
            <a:avLst/>
          </a:prstGeom>
          <a:noFill/>
        </p:spPr>
        <p:txBody>
          <a:bodyPr wrap="square" rtlCol="0">
            <a:spAutoFit/>
          </a:bodyPr>
          <a:lstStyle/>
          <a:p>
            <a:pPr algn="just"/>
            <a:r>
              <a:rPr lang="en-US" sz="2400" b="1" i="0" dirty="0">
                <a:effectLst/>
              </a:rPr>
              <a:t>1. Accuracy:</a:t>
            </a:r>
          </a:p>
          <a:p>
            <a:pPr marL="457200" indent="-457200" algn="just">
              <a:buAutoNum type="arabicPeriod"/>
            </a:pPr>
            <a:endParaRPr lang="en-US" sz="2400" b="0" i="0" dirty="0">
              <a:solidFill>
                <a:srgbClr val="610B4B"/>
              </a:solidFill>
              <a:effectLst/>
            </a:endParaRPr>
          </a:p>
          <a:p>
            <a:pPr algn="just"/>
            <a:r>
              <a:rPr lang="en-US" b="0" i="0" dirty="0">
                <a:solidFill>
                  <a:srgbClr val="333333"/>
                </a:solidFill>
                <a:effectLst/>
              </a:rPr>
              <a:t>The accuracy metric is one of the simplest Classification metrics to implement, and it can be determined as the number of correct predictions to the total number of predictions.</a:t>
            </a:r>
          </a:p>
          <a:p>
            <a:endParaRPr lang="en-IN" dirty="0"/>
          </a:p>
          <a:p>
            <a:r>
              <a:rPr lang="en-US" b="0" i="0" dirty="0">
                <a:solidFill>
                  <a:srgbClr val="333333"/>
                </a:solidFill>
                <a:effectLst/>
              </a:rPr>
              <a:t>It can be formulated as:</a:t>
            </a:r>
            <a:endParaRPr lang="en-IN" b="0" i="0" dirty="0">
              <a:solidFill>
                <a:srgbClr val="333333"/>
              </a:solidFill>
              <a:effectLst/>
            </a:endParaRPr>
          </a:p>
          <a:p>
            <a:endParaRPr lang="en-IN" dirty="0">
              <a:solidFill>
                <a:srgbClr val="333333"/>
              </a:solidFill>
              <a:latin typeface="inter-regular"/>
            </a:endParaRPr>
          </a:p>
          <a:p>
            <a:endParaRPr lang="en-IN" dirty="0"/>
          </a:p>
        </p:txBody>
      </p:sp>
      <p:pic>
        <p:nvPicPr>
          <p:cNvPr id="18434" name="Picture 2" descr="Performance Metrics in Machine Learning">
            <a:extLst>
              <a:ext uri="{FF2B5EF4-FFF2-40B4-BE49-F238E27FC236}">
                <a16:creationId xmlns:a16="http://schemas.microsoft.com/office/drawing/2014/main" id="{3480789D-63B3-F7B6-0A0B-2FBB12262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645" y="2097577"/>
            <a:ext cx="6865606" cy="8341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060218-1780-BE9B-2916-FE4AD49F80FB}"/>
              </a:ext>
            </a:extLst>
          </p:cNvPr>
          <p:cNvSpPr txBox="1"/>
          <p:nvPr/>
        </p:nvSpPr>
        <p:spPr>
          <a:xfrm>
            <a:off x="86627" y="3143024"/>
            <a:ext cx="12002704" cy="3693319"/>
          </a:xfrm>
          <a:prstGeom prst="rect">
            <a:avLst/>
          </a:prstGeom>
          <a:noFill/>
        </p:spPr>
        <p:txBody>
          <a:bodyPr wrap="square">
            <a:spAutoFit/>
          </a:bodyPr>
          <a:lstStyle/>
          <a:p>
            <a:pPr algn="just"/>
            <a:r>
              <a:rPr lang="en-US" b="0" i="0" dirty="0">
                <a:solidFill>
                  <a:srgbClr val="333333"/>
                </a:solidFill>
                <a:effectLst/>
              </a:rPr>
              <a:t>To implement an accuracy metric, we can compare ground truth and predicted values in a loop, or we can also use the scikit-learn module for this.</a:t>
            </a:r>
          </a:p>
          <a:p>
            <a:pPr algn="just"/>
            <a:endParaRPr lang="en-US" b="0" i="0" dirty="0">
              <a:solidFill>
                <a:srgbClr val="000000"/>
              </a:solidFill>
              <a:effectLst/>
            </a:endParaRPr>
          </a:p>
          <a:p>
            <a:pPr algn="just"/>
            <a:r>
              <a:rPr lang="en-US" b="1" i="0" dirty="0">
                <a:solidFill>
                  <a:srgbClr val="000000"/>
                </a:solidFill>
                <a:effectLst/>
              </a:rPr>
              <a:t>from </a:t>
            </a:r>
            <a:r>
              <a:rPr lang="en-US" b="1" i="0" dirty="0" err="1">
                <a:solidFill>
                  <a:srgbClr val="000000"/>
                </a:solidFill>
                <a:effectLst/>
              </a:rPr>
              <a:t>sklearn.metrics</a:t>
            </a:r>
            <a:r>
              <a:rPr lang="en-US" b="1" i="0" dirty="0">
                <a:solidFill>
                  <a:srgbClr val="000000"/>
                </a:solidFill>
                <a:effectLst/>
              </a:rPr>
              <a:t> import </a:t>
            </a:r>
            <a:r>
              <a:rPr lang="en-US" b="1" i="0" dirty="0" err="1">
                <a:solidFill>
                  <a:srgbClr val="000000"/>
                </a:solidFill>
                <a:effectLst/>
              </a:rPr>
              <a:t>accuracy_score</a:t>
            </a:r>
            <a:r>
              <a:rPr lang="en-US" b="1" i="0" dirty="0">
                <a:solidFill>
                  <a:srgbClr val="000000"/>
                </a:solidFill>
                <a:effectLst/>
              </a:rPr>
              <a:t>  </a:t>
            </a:r>
          </a:p>
          <a:p>
            <a:pPr algn="just"/>
            <a:r>
              <a:rPr lang="en-US" b="0" i="0" dirty="0">
                <a:solidFill>
                  <a:srgbClr val="000000"/>
                </a:solidFill>
                <a:effectLst/>
              </a:rPr>
              <a:t>  </a:t>
            </a:r>
          </a:p>
          <a:p>
            <a:pPr algn="just"/>
            <a:r>
              <a:rPr lang="en-US" b="0" i="0" dirty="0">
                <a:solidFill>
                  <a:srgbClr val="000000"/>
                </a:solidFill>
                <a:effectLst/>
              </a:rPr>
              <a:t>Here, metrics is a class of </a:t>
            </a:r>
            <a:r>
              <a:rPr lang="en-US" b="0" i="0" dirty="0" err="1">
                <a:solidFill>
                  <a:srgbClr val="000000"/>
                </a:solidFill>
                <a:effectLst/>
              </a:rPr>
              <a:t>sklearn</a:t>
            </a:r>
            <a:r>
              <a:rPr lang="en-US" b="0" i="0" dirty="0">
                <a:solidFill>
                  <a:srgbClr val="000000"/>
                </a:solidFill>
                <a:effectLst/>
              </a:rPr>
              <a:t>.   </a:t>
            </a:r>
          </a:p>
          <a:p>
            <a:pPr algn="just"/>
            <a:r>
              <a:rPr lang="en-US" b="0" i="0" dirty="0">
                <a:solidFill>
                  <a:srgbClr val="000000"/>
                </a:solidFill>
                <a:effectLst/>
              </a:rPr>
              <a:t>  </a:t>
            </a:r>
          </a:p>
          <a:p>
            <a:pPr algn="just"/>
            <a:r>
              <a:rPr lang="en-US" b="0" i="0" dirty="0">
                <a:solidFill>
                  <a:srgbClr val="000000"/>
                </a:solidFill>
                <a:effectLst/>
              </a:rPr>
              <a:t>Then we need to pass the ground truth and predicted values in the function to calculate the accuracy.   </a:t>
            </a:r>
          </a:p>
          <a:p>
            <a:pPr algn="just"/>
            <a:r>
              <a:rPr lang="en-US" b="0" i="0" dirty="0">
                <a:solidFill>
                  <a:srgbClr val="000000"/>
                </a:solidFill>
                <a:effectLst/>
              </a:rPr>
              <a:t>  </a:t>
            </a:r>
          </a:p>
          <a:p>
            <a:pPr algn="just"/>
            <a:r>
              <a:rPr lang="en-US" b="1" i="0" dirty="0">
                <a:solidFill>
                  <a:srgbClr val="000000"/>
                </a:solidFill>
                <a:effectLst/>
              </a:rPr>
              <a:t>print(</a:t>
            </a:r>
            <a:r>
              <a:rPr lang="en-US" b="1" i="0" dirty="0" err="1">
                <a:solidFill>
                  <a:srgbClr val="000000"/>
                </a:solidFill>
                <a:effectLst/>
              </a:rPr>
              <a:t>f'Accuracy</a:t>
            </a:r>
            <a:r>
              <a:rPr lang="en-US" b="1" i="0" dirty="0">
                <a:solidFill>
                  <a:srgbClr val="000000"/>
                </a:solidFill>
                <a:effectLst/>
              </a:rPr>
              <a:t> Score is {</a:t>
            </a:r>
            <a:r>
              <a:rPr lang="en-US" b="1" i="0" dirty="0" err="1">
                <a:solidFill>
                  <a:srgbClr val="000000"/>
                </a:solidFill>
                <a:effectLst/>
              </a:rPr>
              <a:t>accuracy_score</a:t>
            </a:r>
            <a:r>
              <a:rPr lang="en-US" b="1" i="0" dirty="0">
                <a:solidFill>
                  <a:srgbClr val="000000"/>
                </a:solidFill>
                <a:effectLst/>
              </a:rPr>
              <a:t>(</a:t>
            </a:r>
            <a:r>
              <a:rPr lang="en-US" b="1" i="0" dirty="0" err="1">
                <a:solidFill>
                  <a:srgbClr val="000000"/>
                </a:solidFill>
                <a:effectLst/>
              </a:rPr>
              <a:t>y_test,y_hat</a:t>
            </a:r>
            <a:r>
              <a:rPr lang="en-US" b="1" i="0" dirty="0">
                <a:solidFill>
                  <a:srgbClr val="000000"/>
                </a:solidFill>
                <a:effectLst/>
              </a:rPr>
              <a:t>)}’)  </a:t>
            </a:r>
          </a:p>
          <a:p>
            <a:pPr algn="just"/>
            <a:endParaRPr lang="en-US" b="1" i="0" dirty="0">
              <a:solidFill>
                <a:srgbClr val="000000"/>
              </a:solidFill>
              <a:effectLst/>
            </a:endParaRPr>
          </a:p>
          <a:p>
            <a:pPr algn="just"/>
            <a:r>
              <a:rPr lang="en-US" b="0" i="0" dirty="0">
                <a:solidFill>
                  <a:srgbClr val="333333"/>
                </a:solidFill>
                <a:effectLst/>
              </a:rPr>
              <a:t>Although it is simple to use and implement, it is suitable only for cases where an equal number of samples belong to each class.</a:t>
            </a:r>
          </a:p>
        </p:txBody>
      </p:sp>
    </p:spTree>
    <p:extLst>
      <p:ext uri="{BB962C8B-B14F-4D97-AF65-F5344CB8AC3E}">
        <p14:creationId xmlns:p14="http://schemas.microsoft.com/office/powerpoint/2010/main" val="197448095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EB45E-F32B-3BDF-FCDF-1BD64E3BCC1E}"/>
              </a:ext>
            </a:extLst>
          </p:cNvPr>
          <p:cNvSpPr txBox="1"/>
          <p:nvPr/>
        </p:nvSpPr>
        <p:spPr>
          <a:xfrm>
            <a:off x="134754" y="182880"/>
            <a:ext cx="11867949" cy="7063472"/>
          </a:xfrm>
          <a:prstGeom prst="rect">
            <a:avLst/>
          </a:prstGeom>
          <a:noFill/>
        </p:spPr>
        <p:txBody>
          <a:bodyPr wrap="square" rtlCol="0">
            <a:spAutoFit/>
          </a:bodyPr>
          <a:lstStyle/>
          <a:p>
            <a:pPr algn="just">
              <a:lnSpc>
                <a:spcPct val="250000"/>
              </a:lnSpc>
            </a:pPr>
            <a:r>
              <a:rPr lang="en-US" sz="2400" b="1" i="0" dirty="0">
                <a:solidFill>
                  <a:srgbClr val="333333"/>
                </a:solidFill>
                <a:effectLst/>
              </a:rPr>
              <a:t>When to Use Accuracy?</a:t>
            </a:r>
          </a:p>
          <a:p>
            <a:pPr marL="742950" lvl="1" indent="-285750" algn="just">
              <a:lnSpc>
                <a:spcPct val="250000"/>
              </a:lnSpc>
              <a:buFont typeface="Arial" panose="020B0604020202020204" pitchFamily="34" charset="0"/>
              <a:buChar char="•"/>
            </a:pPr>
            <a:r>
              <a:rPr lang="en-US" b="0" i="0" dirty="0">
                <a:solidFill>
                  <a:srgbClr val="333333"/>
                </a:solidFill>
                <a:effectLst/>
              </a:rPr>
              <a:t>It is good to use the Accuracy metric when the target variable classes in data are approximately balanced. For example, if 60% of classes in a fruit image dataset are of Apple, 40% are Mango. In this case, if the model is asked to predict whether the image is of Apple or Mango, it will give a prediction with 97% of accuracy.</a:t>
            </a:r>
          </a:p>
          <a:p>
            <a:pPr algn="just">
              <a:lnSpc>
                <a:spcPct val="250000"/>
              </a:lnSpc>
            </a:pPr>
            <a:r>
              <a:rPr lang="en-US" sz="2400" b="1" i="0" dirty="0">
                <a:solidFill>
                  <a:srgbClr val="333333"/>
                </a:solidFill>
                <a:effectLst/>
              </a:rPr>
              <a:t>When not to use Accuracy?</a:t>
            </a:r>
            <a:endParaRPr lang="en-US" sz="2400" b="0" i="0" dirty="0">
              <a:solidFill>
                <a:srgbClr val="333333"/>
              </a:solidFill>
              <a:effectLst/>
            </a:endParaRPr>
          </a:p>
          <a:p>
            <a:pPr marL="742950" lvl="1" indent="-285750" algn="just">
              <a:lnSpc>
                <a:spcPct val="250000"/>
              </a:lnSpc>
              <a:buFont typeface="Arial" panose="020B0604020202020204" pitchFamily="34" charset="0"/>
              <a:buChar char="•"/>
            </a:pPr>
            <a:r>
              <a:rPr lang="en-US" b="0" i="0" dirty="0">
                <a:solidFill>
                  <a:srgbClr val="333333"/>
                </a:solidFill>
                <a:effectLst/>
              </a:rPr>
              <a:t>It is recommended not to use the Accuracy measure when the target variable majorly belongs to one class. For example, Suppose there is a model for a disease prediction in which, out of 100 people, only five people have a disease, and 95 people don't have one. In this case, if our model predicts every person with no disease (which means a bad prediction), the Accuracy measure will be 95%, which is not correct.</a:t>
            </a:r>
          </a:p>
          <a:p>
            <a:endParaRPr lang="en-IN" dirty="0"/>
          </a:p>
        </p:txBody>
      </p:sp>
    </p:spTree>
    <p:extLst>
      <p:ext uri="{BB962C8B-B14F-4D97-AF65-F5344CB8AC3E}">
        <p14:creationId xmlns:p14="http://schemas.microsoft.com/office/powerpoint/2010/main" val="175305034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002AE-400C-F379-5D2C-F621D08CA329}"/>
              </a:ext>
            </a:extLst>
          </p:cNvPr>
          <p:cNvSpPr txBox="1"/>
          <p:nvPr/>
        </p:nvSpPr>
        <p:spPr>
          <a:xfrm>
            <a:off x="96253" y="125128"/>
            <a:ext cx="11839073" cy="3323987"/>
          </a:xfrm>
          <a:prstGeom prst="rect">
            <a:avLst/>
          </a:prstGeom>
          <a:noFill/>
        </p:spPr>
        <p:txBody>
          <a:bodyPr wrap="square" rtlCol="0">
            <a:spAutoFit/>
          </a:bodyPr>
          <a:lstStyle/>
          <a:p>
            <a:pPr algn="just"/>
            <a:r>
              <a:rPr lang="en-US" sz="2400" b="1" i="0" dirty="0">
                <a:effectLst/>
              </a:rPr>
              <a:t>2. Confusion Matrix :</a:t>
            </a:r>
          </a:p>
          <a:p>
            <a:pPr algn="just"/>
            <a:endParaRPr lang="en-US" sz="2400" b="1" i="0" dirty="0">
              <a:effectLst/>
            </a:endParaRPr>
          </a:p>
          <a:p>
            <a:pPr marL="742950" lvl="1" indent="-285750" algn="just">
              <a:buFont typeface="Arial" panose="020B0604020202020204" pitchFamily="34" charset="0"/>
              <a:buChar char="•"/>
            </a:pPr>
            <a:r>
              <a:rPr lang="en-US" b="0" i="0" dirty="0">
                <a:solidFill>
                  <a:srgbClr val="333333"/>
                </a:solidFill>
                <a:effectLst/>
              </a:rPr>
              <a:t>A confusion matrix is a tabular representation of prediction outcomes of any binary classifier, which is used to describe the performance of the classification model on a set of test data when true values are known.</a:t>
            </a:r>
          </a:p>
          <a:p>
            <a:pPr marL="742950" lvl="1" indent="-285750" algn="just">
              <a:buFont typeface="Arial" panose="020B0604020202020204" pitchFamily="34" charset="0"/>
              <a:buChar char="•"/>
            </a:pPr>
            <a:endParaRPr lang="en-US" b="0" i="0" dirty="0">
              <a:solidFill>
                <a:srgbClr val="333333"/>
              </a:solidFill>
              <a:effectLst/>
            </a:endParaRPr>
          </a:p>
          <a:p>
            <a:pPr marL="742950" lvl="1" indent="-285750" algn="just">
              <a:buFont typeface="Arial" panose="020B0604020202020204" pitchFamily="34" charset="0"/>
              <a:buChar char="•"/>
            </a:pPr>
            <a:r>
              <a:rPr lang="en-US" b="0" i="0" dirty="0">
                <a:solidFill>
                  <a:srgbClr val="333333"/>
                </a:solidFill>
                <a:effectLst/>
              </a:rPr>
              <a:t>The confusion matrix is simple to implement, but the terminologies used in this matrix might be confusing for beginners.</a:t>
            </a:r>
          </a:p>
          <a:p>
            <a:pPr lvl="1" algn="just"/>
            <a:endParaRPr lang="en-US" b="0" i="0" dirty="0">
              <a:solidFill>
                <a:srgbClr val="333333"/>
              </a:solidFill>
              <a:effectLst/>
            </a:endParaRPr>
          </a:p>
          <a:p>
            <a:pPr marL="742950" lvl="1" indent="-285750" algn="just">
              <a:buFont typeface="Arial" panose="020B0604020202020204" pitchFamily="34" charset="0"/>
              <a:buChar char="•"/>
            </a:pPr>
            <a:r>
              <a:rPr lang="en-US" b="0" i="0" dirty="0">
                <a:solidFill>
                  <a:srgbClr val="333333"/>
                </a:solidFill>
                <a:effectLst/>
              </a:rPr>
              <a:t>A typical confusion matrix for a binary classifier looks like the below image(However, it can be extended to use for classifiers with more than two classes).</a:t>
            </a:r>
          </a:p>
          <a:p>
            <a:endParaRPr lang="en-IN" dirty="0"/>
          </a:p>
        </p:txBody>
      </p:sp>
      <p:pic>
        <p:nvPicPr>
          <p:cNvPr id="19458" name="Picture 2" descr="Performance Metrics in Machine Learning">
            <a:extLst>
              <a:ext uri="{FF2B5EF4-FFF2-40B4-BE49-F238E27FC236}">
                <a16:creationId xmlns:a16="http://schemas.microsoft.com/office/drawing/2014/main" id="{1B49B9E4-0A51-80B9-5DD8-37525BC1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27" y="3429000"/>
            <a:ext cx="5994634" cy="28556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72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9F275-F065-6EF2-9A60-857ABAB01719}"/>
              </a:ext>
            </a:extLst>
          </p:cNvPr>
          <p:cNvSpPr txBox="1"/>
          <p:nvPr/>
        </p:nvSpPr>
        <p:spPr>
          <a:xfrm>
            <a:off x="231006" y="221381"/>
            <a:ext cx="11608068" cy="6093976"/>
          </a:xfrm>
          <a:prstGeom prst="rect">
            <a:avLst/>
          </a:prstGeom>
          <a:noFill/>
        </p:spPr>
        <p:txBody>
          <a:bodyPr wrap="square" rtlCol="0">
            <a:spAutoFit/>
          </a:bodyPr>
          <a:lstStyle/>
          <a:p>
            <a:pPr algn="just"/>
            <a:r>
              <a:rPr lang="en-US" sz="2400" b="1" i="0" dirty="0">
                <a:solidFill>
                  <a:srgbClr val="333333"/>
                </a:solidFill>
                <a:effectLst/>
              </a:rPr>
              <a:t>Step: 3. Prediction of test set result:</a:t>
            </a:r>
          </a:p>
          <a:p>
            <a:pPr algn="just"/>
            <a:endParaRPr lang="en-US" sz="2400" b="0" i="0" dirty="0">
              <a:solidFill>
                <a:srgbClr val="333333"/>
              </a:solidFill>
              <a:effectLst/>
            </a:endParaRPr>
          </a:p>
          <a:p>
            <a:pPr algn="just"/>
            <a:r>
              <a:rPr lang="en-US" dirty="0">
                <a:solidFill>
                  <a:srgbClr val="333333"/>
                </a:solidFill>
              </a:rPr>
              <a:t>D</a:t>
            </a:r>
            <a:r>
              <a:rPr lang="en-US" b="0" i="0" dirty="0">
                <a:solidFill>
                  <a:srgbClr val="333333"/>
                </a:solidFill>
                <a:effectLst/>
              </a:rPr>
              <a:t>ependent (salary) and an independent variable (Experience).</a:t>
            </a:r>
          </a:p>
          <a:p>
            <a:pPr algn="just"/>
            <a:endParaRPr lang="en-US" dirty="0">
              <a:solidFill>
                <a:srgbClr val="333333"/>
              </a:solidFill>
            </a:endParaRPr>
          </a:p>
          <a:p>
            <a:pPr algn="just"/>
            <a:r>
              <a:rPr lang="en-US" b="0" i="0" dirty="0">
                <a:solidFill>
                  <a:srgbClr val="333333"/>
                </a:solidFill>
                <a:effectLst/>
              </a:rPr>
              <a:t> So, now, our model is ready to predict the output for the new observations. In this step, we will provide the test dataset (new observations) to the model to check whether it can predict the correct output or not.</a:t>
            </a:r>
          </a:p>
          <a:p>
            <a:pPr algn="just"/>
            <a:endParaRPr lang="en-US" b="0" i="0" dirty="0">
              <a:solidFill>
                <a:srgbClr val="333333"/>
              </a:solidFill>
              <a:effectLst/>
            </a:endParaRPr>
          </a:p>
          <a:p>
            <a:pPr algn="just"/>
            <a:r>
              <a:rPr lang="en-US" b="0" i="0" dirty="0">
                <a:solidFill>
                  <a:srgbClr val="333333"/>
                </a:solidFill>
                <a:effectLst/>
              </a:rPr>
              <a:t>We will create a prediction vector </a:t>
            </a:r>
            <a:r>
              <a:rPr lang="en-US" b="1" i="0" dirty="0" err="1">
                <a:solidFill>
                  <a:srgbClr val="333333"/>
                </a:solidFill>
                <a:effectLst/>
              </a:rPr>
              <a:t>y_pred</a:t>
            </a:r>
            <a:r>
              <a:rPr lang="en-US" b="0" i="0" dirty="0">
                <a:solidFill>
                  <a:srgbClr val="333333"/>
                </a:solidFill>
                <a:effectLst/>
              </a:rPr>
              <a:t>, and </a:t>
            </a:r>
            <a:r>
              <a:rPr lang="en-US" b="1" i="0" dirty="0" err="1">
                <a:solidFill>
                  <a:srgbClr val="333333"/>
                </a:solidFill>
                <a:effectLst/>
              </a:rPr>
              <a:t>x_pred</a:t>
            </a:r>
            <a:r>
              <a:rPr lang="en-US" b="0" i="0" dirty="0">
                <a:solidFill>
                  <a:srgbClr val="333333"/>
                </a:solidFill>
                <a:effectLst/>
              </a:rPr>
              <a:t>, which will contain predictions of test dataset, and prediction of training set respectively.</a:t>
            </a:r>
          </a:p>
          <a:p>
            <a:pPr algn="just"/>
            <a:endParaRPr lang="en-US" dirty="0">
              <a:solidFill>
                <a:srgbClr val="333333"/>
              </a:solidFill>
            </a:endParaRPr>
          </a:p>
          <a:p>
            <a:pPr algn="just"/>
            <a:r>
              <a:rPr lang="en-US" b="1" i="0" dirty="0">
                <a:solidFill>
                  <a:srgbClr val="000000"/>
                </a:solidFill>
                <a:effectLst/>
              </a:rPr>
              <a:t>#Prediction of Test and Training set result  </a:t>
            </a:r>
          </a:p>
          <a:p>
            <a:pPr algn="just"/>
            <a:endParaRPr lang="en-US" b="0" i="0" dirty="0">
              <a:solidFill>
                <a:srgbClr val="000000"/>
              </a:solidFill>
              <a:effectLst/>
              <a:latin typeface="inter-regular"/>
            </a:endParaRPr>
          </a:p>
          <a:p>
            <a:pPr algn="just">
              <a:buFont typeface="+mj-lt"/>
              <a:buAutoNum type="arabicPeriod"/>
            </a:pPr>
            <a:r>
              <a:rPr lang="en-US" b="0" i="0" dirty="0" err="1">
                <a:solidFill>
                  <a:srgbClr val="000000"/>
                </a:solidFill>
                <a:effectLst/>
                <a:latin typeface="inter-regular"/>
              </a:rPr>
              <a:t>y_pred</a:t>
            </a:r>
            <a:r>
              <a:rPr lang="en-US" b="0" i="0" dirty="0">
                <a:solidFill>
                  <a:srgbClr val="000000"/>
                </a:solidFill>
                <a:effectLst/>
                <a:latin typeface="inter-regular"/>
              </a:rPr>
              <a:t>= </a:t>
            </a:r>
            <a:r>
              <a:rPr lang="en-US" b="0" i="0" dirty="0" err="1">
                <a:solidFill>
                  <a:srgbClr val="000000"/>
                </a:solidFill>
                <a:effectLst/>
                <a:latin typeface="inter-regular"/>
              </a:rPr>
              <a:t>regressor.predict</a:t>
            </a:r>
            <a:r>
              <a:rPr lang="en-US" b="0" i="0" dirty="0">
                <a:solidFill>
                  <a:srgbClr val="000000"/>
                </a:solidFill>
                <a:effectLst/>
                <a:latin typeface="inter-regular"/>
              </a:rPr>
              <a:t>(</a:t>
            </a:r>
            <a:r>
              <a:rPr lang="en-US" b="0" i="0" dirty="0" err="1">
                <a:solidFill>
                  <a:srgbClr val="000000"/>
                </a:solidFill>
                <a:effectLst/>
                <a:latin typeface="inter-regular"/>
              </a:rPr>
              <a:t>x_test</a:t>
            </a:r>
            <a:r>
              <a:rPr lang="en-US" b="0" i="0" dirty="0">
                <a:solidFill>
                  <a:srgbClr val="000000"/>
                </a:solidFill>
                <a:effectLst/>
                <a:latin typeface="inter-regular"/>
              </a:rPr>
              <a:t>)  </a:t>
            </a:r>
          </a:p>
          <a:p>
            <a:pPr algn="just">
              <a:buFont typeface="+mj-lt"/>
              <a:buAutoNum type="arabicPeriod"/>
            </a:pPr>
            <a:r>
              <a:rPr lang="en-US" b="0" i="0" dirty="0" err="1">
                <a:solidFill>
                  <a:srgbClr val="000000"/>
                </a:solidFill>
                <a:effectLst/>
                <a:latin typeface="inter-regular"/>
              </a:rPr>
              <a:t>x_pred</a:t>
            </a:r>
            <a:r>
              <a:rPr lang="en-US" b="0" i="0" dirty="0">
                <a:solidFill>
                  <a:srgbClr val="000000"/>
                </a:solidFill>
                <a:effectLst/>
                <a:latin typeface="inter-regular"/>
              </a:rPr>
              <a:t>= </a:t>
            </a:r>
            <a:r>
              <a:rPr lang="en-US" b="0" i="0" dirty="0" err="1">
                <a:solidFill>
                  <a:srgbClr val="000000"/>
                </a:solidFill>
                <a:effectLst/>
                <a:latin typeface="inter-regular"/>
              </a:rPr>
              <a:t>regressor.predict</a:t>
            </a:r>
            <a:r>
              <a:rPr lang="en-US" b="0" i="0" dirty="0">
                <a:solidFill>
                  <a:srgbClr val="000000"/>
                </a:solidFill>
                <a:effectLst/>
                <a:latin typeface="inter-regular"/>
              </a:rPr>
              <a:t>(</a:t>
            </a:r>
            <a:r>
              <a:rPr lang="en-US" b="0" i="0" dirty="0" err="1">
                <a:solidFill>
                  <a:srgbClr val="000000"/>
                </a:solidFill>
                <a:effectLst/>
                <a:latin typeface="inter-regular"/>
              </a:rPr>
              <a:t>x_train</a:t>
            </a:r>
            <a:r>
              <a:rPr lang="en-US" b="0" i="0" dirty="0">
                <a:solidFill>
                  <a:srgbClr val="000000"/>
                </a:solidFill>
                <a:effectLst/>
                <a:latin typeface="inter-regular"/>
              </a:rPr>
              <a:t>)</a:t>
            </a:r>
          </a:p>
          <a:p>
            <a:pPr algn="just">
              <a:buFont typeface="+mj-lt"/>
              <a:buAutoNum type="arabicPeriod"/>
            </a:pPr>
            <a:endParaRPr lang="en-US" dirty="0">
              <a:solidFill>
                <a:srgbClr val="000000"/>
              </a:solidFill>
              <a:latin typeface="inter-regular"/>
            </a:endParaRPr>
          </a:p>
          <a:p>
            <a:pPr algn="just"/>
            <a:r>
              <a:rPr lang="en-US" b="0" i="0" dirty="0">
                <a:solidFill>
                  <a:srgbClr val="333333"/>
                </a:solidFill>
                <a:effectLst/>
              </a:rPr>
              <a:t>On executing the above lines of code, two variables named </a:t>
            </a:r>
            <a:r>
              <a:rPr lang="en-US" b="0" i="0" dirty="0" err="1">
                <a:solidFill>
                  <a:srgbClr val="333333"/>
                </a:solidFill>
                <a:effectLst/>
              </a:rPr>
              <a:t>y_pred</a:t>
            </a:r>
            <a:r>
              <a:rPr lang="en-US" b="0" i="0" dirty="0">
                <a:solidFill>
                  <a:srgbClr val="333333"/>
                </a:solidFill>
                <a:effectLst/>
              </a:rPr>
              <a:t> and </a:t>
            </a:r>
            <a:r>
              <a:rPr lang="en-US" b="0" i="0" dirty="0" err="1">
                <a:solidFill>
                  <a:srgbClr val="333333"/>
                </a:solidFill>
                <a:effectLst/>
              </a:rPr>
              <a:t>x_pred</a:t>
            </a:r>
            <a:r>
              <a:rPr lang="en-US" b="0" i="0" dirty="0">
                <a:solidFill>
                  <a:srgbClr val="333333"/>
                </a:solidFill>
                <a:effectLst/>
              </a:rPr>
              <a:t> will generate in the variable explorer options that contain salary predictions for the training set and test set.</a:t>
            </a:r>
          </a:p>
          <a:p>
            <a:pPr algn="just"/>
            <a:endParaRPr lang="en-US" dirty="0">
              <a:solidFill>
                <a:srgbClr val="333333"/>
              </a:solidFill>
            </a:endParaRPr>
          </a:p>
          <a:p>
            <a:pPr algn="just"/>
            <a:endParaRPr lang="en-US" b="0" i="0" dirty="0">
              <a:solidFill>
                <a:srgbClr val="000000"/>
              </a:solidFill>
              <a:effectLst/>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113716446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AF630C-DD78-DA7C-37BD-9874CF141B7C}"/>
              </a:ext>
            </a:extLst>
          </p:cNvPr>
          <p:cNvSpPr txBox="1"/>
          <p:nvPr/>
        </p:nvSpPr>
        <p:spPr>
          <a:xfrm>
            <a:off x="163629" y="125128"/>
            <a:ext cx="11848699" cy="6324808"/>
          </a:xfrm>
          <a:prstGeom prst="rect">
            <a:avLst/>
          </a:prstGeom>
          <a:noFill/>
        </p:spPr>
        <p:txBody>
          <a:bodyPr wrap="square" rtlCol="0">
            <a:spAutoFit/>
          </a:bodyPr>
          <a:lstStyle/>
          <a:p>
            <a:pPr algn="just">
              <a:lnSpc>
                <a:spcPct val="150000"/>
              </a:lnSpc>
            </a:pPr>
            <a:r>
              <a:rPr lang="en-US" sz="2400" b="1" i="0" dirty="0">
                <a:solidFill>
                  <a:srgbClr val="333333"/>
                </a:solidFill>
                <a:effectLst/>
              </a:rPr>
              <a:t>We can determine the following from the above matrix:</a:t>
            </a:r>
          </a:p>
          <a:p>
            <a:pPr marL="742950" lvl="1" indent="-285750" algn="just">
              <a:lnSpc>
                <a:spcPct val="150000"/>
              </a:lnSpc>
              <a:buFont typeface="Wingdings" panose="05000000000000000000" pitchFamily="2" charset="2"/>
              <a:buChar char="ü"/>
            </a:pPr>
            <a:r>
              <a:rPr lang="en-US" b="0" i="0" dirty="0">
                <a:solidFill>
                  <a:srgbClr val="000000"/>
                </a:solidFill>
                <a:effectLst/>
              </a:rPr>
              <a:t>In the matrix, columns are for the prediction values, and rows specify the Actual values. Here Actual and prediction give two possible classes, Yes or No. So, if we are predicting the presence of a disease in a patient, the Prediction column with Yes means, Patient has the disease, and for NO, the Patient doesn't have the disease.</a:t>
            </a:r>
          </a:p>
          <a:p>
            <a:pPr marL="742950" lvl="1" indent="-285750" algn="just">
              <a:lnSpc>
                <a:spcPct val="150000"/>
              </a:lnSpc>
              <a:buFont typeface="Wingdings" panose="05000000000000000000" pitchFamily="2" charset="2"/>
              <a:buChar char="ü"/>
            </a:pPr>
            <a:r>
              <a:rPr lang="en-US" b="0" i="0" dirty="0">
                <a:solidFill>
                  <a:srgbClr val="000000"/>
                </a:solidFill>
                <a:effectLst/>
              </a:rPr>
              <a:t>In this example, the total number of predictions are 165, out of which 110 time predicted yes, whereas 55 times predicted No.</a:t>
            </a:r>
          </a:p>
          <a:p>
            <a:pPr marL="742950" lvl="1" indent="-285750" algn="just">
              <a:lnSpc>
                <a:spcPct val="150000"/>
              </a:lnSpc>
              <a:buFont typeface="Wingdings" panose="05000000000000000000" pitchFamily="2" charset="2"/>
              <a:buChar char="ü"/>
            </a:pPr>
            <a:r>
              <a:rPr lang="en-US" b="0" i="0" dirty="0">
                <a:solidFill>
                  <a:srgbClr val="000000"/>
                </a:solidFill>
                <a:effectLst/>
              </a:rPr>
              <a:t>However, in reality, 60 cases in which patients don't have the disease, whereas 105 cases in which patients have the disease.</a:t>
            </a:r>
          </a:p>
          <a:p>
            <a:pPr algn="just">
              <a:lnSpc>
                <a:spcPct val="150000"/>
              </a:lnSpc>
            </a:pPr>
            <a:r>
              <a:rPr lang="en-US" b="0" i="0" dirty="0">
                <a:solidFill>
                  <a:srgbClr val="333333"/>
                </a:solidFill>
                <a:effectLst/>
              </a:rPr>
              <a:t>In general, the table is divided into four terminologies, which are as follows:</a:t>
            </a:r>
          </a:p>
          <a:p>
            <a:pPr>
              <a:lnSpc>
                <a:spcPct val="150000"/>
              </a:lnSpc>
            </a:pPr>
            <a:endParaRPr lang="en-IN" dirty="0"/>
          </a:p>
          <a:p>
            <a:pPr marL="742950" lvl="1" indent="-285750" algn="just">
              <a:lnSpc>
                <a:spcPct val="150000"/>
              </a:lnSpc>
              <a:buFont typeface="Wingdings" panose="05000000000000000000" pitchFamily="2" charset="2"/>
              <a:buChar char="ü"/>
            </a:pPr>
            <a:r>
              <a:rPr lang="en-US" b="1" i="0" dirty="0">
                <a:solidFill>
                  <a:srgbClr val="000000"/>
                </a:solidFill>
                <a:effectLst/>
              </a:rPr>
              <a:t>True Positive(TP):</a:t>
            </a:r>
            <a:r>
              <a:rPr lang="en-US" b="0" i="0" dirty="0">
                <a:solidFill>
                  <a:srgbClr val="000000"/>
                </a:solidFill>
                <a:effectLst/>
              </a:rPr>
              <a:t> In this case, the prediction outcome is true, and it is true in reality, also.</a:t>
            </a:r>
          </a:p>
          <a:p>
            <a:pPr marL="742950" lvl="1" indent="-285750" algn="just">
              <a:lnSpc>
                <a:spcPct val="150000"/>
              </a:lnSpc>
              <a:buFont typeface="Wingdings" panose="05000000000000000000" pitchFamily="2" charset="2"/>
              <a:buChar char="ü"/>
            </a:pPr>
            <a:r>
              <a:rPr lang="en-US" b="1" i="0" dirty="0">
                <a:solidFill>
                  <a:srgbClr val="000000"/>
                </a:solidFill>
                <a:effectLst/>
              </a:rPr>
              <a:t>True Negative(TN): </a:t>
            </a:r>
            <a:r>
              <a:rPr lang="en-US" b="0" i="0" dirty="0">
                <a:solidFill>
                  <a:srgbClr val="000000"/>
                </a:solidFill>
                <a:effectLst/>
              </a:rPr>
              <a:t>in this case, the prediction outcome is false, and it is false in reality, also.</a:t>
            </a:r>
          </a:p>
          <a:p>
            <a:pPr marL="742950" lvl="1" indent="-285750" algn="just">
              <a:lnSpc>
                <a:spcPct val="150000"/>
              </a:lnSpc>
              <a:buFont typeface="Wingdings" panose="05000000000000000000" pitchFamily="2" charset="2"/>
              <a:buChar char="ü"/>
            </a:pPr>
            <a:r>
              <a:rPr lang="en-US" b="1" i="0" dirty="0">
                <a:solidFill>
                  <a:srgbClr val="000000"/>
                </a:solidFill>
                <a:effectLst/>
              </a:rPr>
              <a:t>False Positive(FP): </a:t>
            </a:r>
            <a:r>
              <a:rPr lang="en-US" b="0" i="0" dirty="0">
                <a:solidFill>
                  <a:srgbClr val="000000"/>
                </a:solidFill>
                <a:effectLst/>
              </a:rPr>
              <a:t>In this case, prediction outcomes are true, but they are false in actuality.</a:t>
            </a:r>
          </a:p>
          <a:p>
            <a:pPr marL="742950" lvl="1" indent="-285750" algn="just">
              <a:lnSpc>
                <a:spcPct val="150000"/>
              </a:lnSpc>
              <a:buFont typeface="Wingdings" panose="05000000000000000000" pitchFamily="2" charset="2"/>
              <a:buChar char="ü"/>
            </a:pPr>
            <a:r>
              <a:rPr lang="en-US" b="1" i="0" dirty="0">
                <a:solidFill>
                  <a:srgbClr val="000000"/>
                </a:solidFill>
                <a:effectLst/>
              </a:rPr>
              <a:t>False Negative(FN): </a:t>
            </a:r>
            <a:r>
              <a:rPr lang="en-US" b="0" i="0" dirty="0">
                <a:solidFill>
                  <a:srgbClr val="000000"/>
                </a:solidFill>
                <a:effectLst/>
              </a:rPr>
              <a:t>In this case, predictions are false, and they are true in actuality.</a:t>
            </a:r>
          </a:p>
          <a:p>
            <a:endParaRPr lang="en-IN" dirty="0"/>
          </a:p>
        </p:txBody>
      </p:sp>
    </p:spTree>
    <p:extLst>
      <p:ext uri="{BB962C8B-B14F-4D97-AF65-F5344CB8AC3E}">
        <p14:creationId xmlns:p14="http://schemas.microsoft.com/office/powerpoint/2010/main" val="218931417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567BD-DFE4-D44D-1600-B7E85424364D}"/>
              </a:ext>
            </a:extLst>
          </p:cNvPr>
          <p:cNvSpPr txBox="1"/>
          <p:nvPr/>
        </p:nvSpPr>
        <p:spPr>
          <a:xfrm>
            <a:off x="77002" y="105878"/>
            <a:ext cx="11983453" cy="2723823"/>
          </a:xfrm>
          <a:prstGeom prst="rect">
            <a:avLst/>
          </a:prstGeom>
          <a:noFill/>
        </p:spPr>
        <p:txBody>
          <a:bodyPr wrap="square" rtlCol="0">
            <a:spAutoFit/>
          </a:bodyPr>
          <a:lstStyle/>
          <a:p>
            <a:pPr algn="just">
              <a:lnSpc>
                <a:spcPct val="150000"/>
              </a:lnSpc>
            </a:pPr>
            <a:r>
              <a:rPr lang="en-US" sz="2400" b="1" i="0" dirty="0">
                <a:effectLst/>
              </a:rPr>
              <a:t>3. Precision :</a:t>
            </a:r>
          </a:p>
          <a:p>
            <a:pPr marL="285750" indent="-285750" algn="just">
              <a:lnSpc>
                <a:spcPct val="150000"/>
              </a:lnSpc>
              <a:buFont typeface="Wingdings" panose="05000000000000000000" pitchFamily="2" charset="2"/>
              <a:buChar char="ü"/>
            </a:pPr>
            <a:r>
              <a:rPr lang="en-US" b="0" i="0" dirty="0">
                <a:solidFill>
                  <a:srgbClr val="333333"/>
                </a:solidFill>
                <a:effectLst/>
              </a:rPr>
              <a:t>The precision metric is used to overcome the limitation of Accuracy. The precision determines the proportion of positive prediction that was actually correct. It can be calculated as the True Positive or predictions that are actually true to the total positive predictions (True Positive and False Positive).</a:t>
            </a:r>
          </a:p>
          <a:p>
            <a:endParaRPr lang="en-IN" dirty="0"/>
          </a:p>
          <a:p>
            <a:endParaRPr lang="en-IN" dirty="0"/>
          </a:p>
          <a:p>
            <a:endParaRPr lang="en-IN" dirty="0"/>
          </a:p>
        </p:txBody>
      </p:sp>
      <p:pic>
        <p:nvPicPr>
          <p:cNvPr id="20482" name="Picture 2" descr="Performance Metrics in Machine Learning">
            <a:extLst>
              <a:ext uri="{FF2B5EF4-FFF2-40B4-BE49-F238E27FC236}">
                <a16:creationId xmlns:a16="http://schemas.microsoft.com/office/drawing/2014/main" id="{1CA52DCD-2D9A-8CBC-E692-C006FA42A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304" y="1990952"/>
            <a:ext cx="3171825" cy="819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6BBC07-C5C0-94BE-6418-494F7D9CEAB0}"/>
              </a:ext>
            </a:extLst>
          </p:cNvPr>
          <p:cNvSpPr txBox="1"/>
          <p:nvPr/>
        </p:nvSpPr>
        <p:spPr>
          <a:xfrm>
            <a:off x="0" y="3401631"/>
            <a:ext cx="12114998" cy="2265364"/>
          </a:xfrm>
          <a:prstGeom prst="rect">
            <a:avLst/>
          </a:prstGeom>
          <a:noFill/>
        </p:spPr>
        <p:txBody>
          <a:bodyPr wrap="square">
            <a:spAutoFit/>
          </a:bodyPr>
          <a:lstStyle/>
          <a:p>
            <a:pPr algn="just">
              <a:lnSpc>
                <a:spcPct val="150000"/>
              </a:lnSpc>
            </a:pPr>
            <a:r>
              <a:rPr lang="en-US" sz="2400" b="1" i="0" dirty="0">
                <a:effectLst/>
              </a:rPr>
              <a:t>4. Recall or Sensitivity :</a:t>
            </a:r>
          </a:p>
          <a:p>
            <a:pPr marL="285750" indent="-285750" algn="just">
              <a:lnSpc>
                <a:spcPct val="150000"/>
              </a:lnSpc>
              <a:buFont typeface="Wingdings" panose="05000000000000000000" pitchFamily="2" charset="2"/>
              <a:buChar char="ü"/>
            </a:pPr>
            <a:r>
              <a:rPr lang="en-US" b="0" i="0" dirty="0">
                <a:solidFill>
                  <a:srgbClr val="333333"/>
                </a:solidFill>
                <a:effectLst/>
              </a:rPr>
              <a:t>It is also similar to the Precision metric; however, it aims to calculate the proportion of actual positive that was identified incorrectly. It can be calculated as True Positive or predictions that are actually true to the total number of positives, either correctly predicted as positive or incorrectly predicted as negative (true Positive and false negative).</a:t>
            </a:r>
          </a:p>
          <a:p>
            <a:pPr marL="285750" indent="-285750" algn="just">
              <a:lnSpc>
                <a:spcPct val="150000"/>
              </a:lnSpc>
              <a:buFont typeface="Wingdings" panose="05000000000000000000" pitchFamily="2" charset="2"/>
              <a:buChar char="ü"/>
            </a:pPr>
            <a:r>
              <a:rPr lang="en-US" b="0" i="0" dirty="0">
                <a:solidFill>
                  <a:srgbClr val="333333"/>
                </a:solidFill>
                <a:effectLst/>
              </a:rPr>
              <a:t>The formula for calculating Recall is given below:</a:t>
            </a:r>
          </a:p>
        </p:txBody>
      </p:sp>
      <p:pic>
        <p:nvPicPr>
          <p:cNvPr id="20484" name="Picture 4" descr="Performance Metrics in Machine Learning">
            <a:extLst>
              <a:ext uri="{FF2B5EF4-FFF2-40B4-BE49-F238E27FC236}">
                <a16:creationId xmlns:a16="http://schemas.microsoft.com/office/drawing/2014/main" id="{4EBBBDF5-54BC-B197-7BA8-C7C42CF1E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304" y="5766297"/>
            <a:ext cx="5391150" cy="752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82345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3425F-0FF8-2D92-A314-5F09AB21C2C3}"/>
              </a:ext>
            </a:extLst>
          </p:cNvPr>
          <p:cNvSpPr txBox="1"/>
          <p:nvPr/>
        </p:nvSpPr>
        <p:spPr>
          <a:xfrm>
            <a:off x="202131" y="144379"/>
            <a:ext cx="11819823" cy="6140142"/>
          </a:xfrm>
          <a:prstGeom prst="rect">
            <a:avLst/>
          </a:prstGeom>
          <a:noFill/>
        </p:spPr>
        <p:txBody>
          <a:bodyPr wrap="square" rtlCol="0">
            <a:spAutoFit/>
          </a:bodyPr>
          <a:lstStyle/>
          <a:p>
            <a:pPr algn="just">
              <a:lnSpc>
                <a:spcPct val="250000"/>
              </a:lnSpc>
            </a:pPr>
            <a:r>
              <a:rPr lang="en-US" sz="2400" b="1" i="0" dirty="0">
                <a:effectLst/>
              </a:rPr>
              <a:t>When to use Precision and Recall?</a:t>
            </a:r>
          </a:p>
          <a:p>
            <a:pPr marL="742950" lvl="1" indent="-285750">
              <a:lnSpc>
                <a:spcPct val="250000"/>
              </a:lnSpc>
              <a:buFont typeface="Wingdings" panose="05000000000000000000" pitchFamily="2" charset="2"/>
              <a:buChar char="ü"/>
            </a:pPr>
            <a:r>
              <a:rPr lang="en-US" b="0" i="0" dirty="0">
                <a:solidFill>
                  <a:srgbClr val="333333"/>
                </a:solidFill>
                <a:effectLst/>
                <a:latin typeface="inter-regular"/>
              </a:rPr>
              <a:t>From the above definitions of Precision and Recall, we can say that recall determines the performance of a classifier with respect to a false negative, whereas precision gives information about the performance of a classifier with respect to a false positive.</a:t>
            </a:r>
          </a:p>
          <a:p>
            <a:pPr marL="742950" lvl="1" indent="-285750">
              <a:lnSpc>
                <a:spcPct val="250000"/>
              </a:lnSpc>
              <a:buFont typeface="Wingdings" panose="05000000000000000000" pitchFamily="2" charset="2"/>
              <a:buChar char="ü"/>
            </a:pPr>
            <a:r>
              <a:rPr lang="en-US" b="0" i="0" dirty="0">
                <a:solidFill>
                  <a:srgbClr val="333333"/>
                </a:solidFill>
                <a:effectLst/>
                <a:latin typeface="inter-regular"/>
              </a:rPr>
              <a:t>So, if we want to minimize the false negative, then, Recall should be as near to 100%, and if we want to minimize the false positive, then precision should be close to 100% as possible.</a:t>
            </a:r>
          </a:p>
          <a:p>
            <a:pPr marL="742950" lvl="1" indent="-285750">
              <a:lnSpc>
                <a:spcPct val="250000"/>
              </a:lnSpc>
              <a:buFont typeface="Wingdings" panose="05000000000000000000" pitchFamily="2" charset="2"/>
              <a:buChar char="ü"/>
            </a:pPr>
            <a:r>
              <a:rPr lang="en-US" b="0" i="0" dirty="0">
                <a:solidFill>
                  <a:srgbClr val="333333"/>
                </a:solidFill>
                <a:effectLst/>
                <a:latin typeface="inter-regular"/>
              </a:rPr>
              <a:t>In simple words, </a:t>
            </a:r>
            <a:r>
              <a:rPr lang="en-US" b="0" dirty="0">
                <a:solidFill>
                  <a:srgbClr val="333333"/>
                </a:solidFill>
                <a:effectLst/>
                <a:latin typeface="inter-regular"/>
              </a:rPr>
              <a:t>if we maximize precision, it will minimize the FP errors, and if we maximize recall, it will minimize the FN error.</a:t>
            </a:r>
          </a:p>
          <a:p>
            <a:endParaRPr lang="en-IN" dirty="0"/>
          </a:p>
        </p:txBody>
      </p:sp>
    </p:spTree>
    <p:extLst>
      <p:ext uri="{BB962C8B-B14F-4D97-AF65-F5344CB8AC3E}">
        <p14:creationId xmlns:p14="http://schemas.microsoft.com/office/powerpoint/2010/main" val="384872610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805FC7-A48D-EFE6-BA12-ED01C3254BBE}"/>
              </a:ext>
            </a:extLst>
          </p:cNvPr>
          <p:cNvSpPr txBox="1"/>
          <p:nvPr/>
        </p:nvSpPr>
        <p:spPr>
          <a:xfrm>
            <a:off x="115503" y="115503"/>
            <a:ext cx="11916076" cy="4431983"/>
          </a:xfrm>
          <a:prstGeom prst="rect">
            <a:avLst/>
          </a:prstGeom>
          <a:noFill/>
        </p:spPr>
        <p:txBody>
          <a:bodyPr wrap="square" rtlCol="0">
            <a:spAutoFit/>
          </a:bodyPr>
          <a:lstStyle/>
          <a:p>
            <a:pPr algn="just">
              <a:lnSpc>
                <a:spcPct val="150000"/>
              </a:lnSpc>
            </a:pPr>
            <a:r>
              <a:rPr lang="en-US" sz="2000" b="1" dirty="0"/>
              <a:t>5.</a:t>
            </a:r>
            <a:r>
              <a:rPr lang="en-US" sz="2000" b="1" i="0" dirty="0">
                <a:effectLst/>
              </a:rPr>
              <a:t> F-Scores :</a:t>
            </a:r>
          </a:p>
          <a:p>
            <a:pPr marL="285750" indent="-285750" algn="just">
              <a:lnSpc>
                <a:spcPct val="150000"/>
              </a:lnSpc>
              <a:buFont typeface="Wingdings" panose="05000000000000000000" pitchFamily="2" charset="2"/>
              <a:buChar char="ü"/>
            </a:pPr>
            <a:r>
              <a:rPr lang="en-US" b="0" i="0" dirty="0">
                <a:solidFill>
                  <a:srgbClr val="333333"/>
                </a:solidFill>
                <a:effectLst/>
              </a:rPr>
              <a:t>F-score or F1 Score is a metric to evaluate a binary classification model on the basis of predictions that are made for the positive class. It is calculated with the help of Precision and Recall. It is a type of single score that represents both Precision and Recall. So, </a:t>
            </a:r>
            <a:r>
              <a:rPr lang="en-US" b="1" dirty="0">
                <a:solidFill>
                  <a:srgbClr val="333333"/>
                </a:solidFill>
                <a:effectLst/>
              </a:rPr>
              <a:t>the F1 Score can be calculated as the harmonic mean of both precision and Recall, assigning equal weight to each of them.</a:t>
            </a:r>
          </a:p>
          <a:p>
            <a:pPr algn="just"/>
            <a:endParaRPr lang="en-US" b="1" dirty="0">
              <a:solidFill>
                <a:srgbClr val="333333"/>
              </a:solidFill>
            </a:endParaRPr>
          </a:p>
          <a:p>
            <a:pPr algn="just"/>
            <a:endParaRPr lang="en-US" b="0" dirty="0">
              <a:solidFill>
                <a:srgbClr val="333333"/>
              </a:solidFill>
              <a:effectLst/>
            </a:endParaRPr>
          </a:p>
          <a:p>
            <a:pPr algn="just"/>
            <a:r>
              <a:rPr lang="en-US" b="0" i="0" dirty="0">
                <a:solidFill>
                  <a:srgbClr val="333333"/>
                </a:solidFill>
                <a:effectLst/>
              </a:rPr>
              <a:t>The formula for calculating the F1 score is given below:</a:t>
            </a:r>
          </a:p>
          <a:p>
            <a:endParaRPr lang="en-IN" dirty="0"/>
          </a:p>
          <a:p>
            <a:endParaRPr lang="en-IN" dirty="0"/>
          </a:p>
          <a:p>
            <a:endParaRPr lang="en-IN" dirty="0"/>
          </a:p>
          <a:p>
            <a:endParaRPr lang="en-IN" dirty="0"/>
          </a:p>
          <a:p>
            <a:endParaRPr lang="en-IN" dirty="0"/>
          </a:p>
        </p:txBody>
      </p:sp>
      <p:pic>
        <p:nvPicPr>
          <p:cNvPr id="21508" name="Picture 4" descr="Performance Metrics in Machine Learning">
            <a:extLst>
              <a:ext uri="{FF2B5EF4-FFF2-40B4-BE49-F238E27FC236}">
                <a16:creationId xmlns:a16="http://schemas.microsoft.com/office/drawing/2014/main" id="{3458BCA0-0CA2-68C3-9E75-FAAAB931F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188" y="3272590"/>
            <a:ext cx="5295027" cy="86567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1D89C2-636D-6B9E-FCAF-850C06D55EAA}"/>
              </a:ext>
            </a:extLst>
          </p:cNvPr>
          <p:cNvSpPr txBox="1"/>
          <p:nvPr/>
        </p:nvSpPr>
        <p:spPr>
          <a:xfrm>
            <a:off x="202130" y="4209788"/>
            <a:ext cx="11916076" cy="2126864"/>
          </a:xfrm>
          <a:prstGeom prst="rect">
            <a:avLst/>
          </a:prstGeom>
          <a:noFill/>
        </p:spPr>
        <p:txBody>
          <a:bodyPr wrap="square">
            <a:spAutoFit/>
          </a:bodyPr>
          <a:lstStyle/>
          <a:p>
            <a:pPr algn="just">
              <a:lnSpc>
                <a:spcPct val="150000"/>
              </a:lnSpc>
            </a:pPr>
            <a:r>
              <a:rPr lang="en-US" b="1" i="0" dirty="0">
                <a:solidFill>
                  <a:srgbClr val="333333"/>
                </a:solidFill>
                <a:effectLst/>
                <a:latin typeface="inter-bold"/>
              </a:rPr>
              <a:t>When to use F-Score?</a:t>
            </a:r>
          </a:p>
          <a:p>
            <a:pPr algn="just">
              <a:lnSpc>
                <a:spcPct val="150000"/>
              </a:lnSpc>
            </a:pPr>
            <a:endParaRPr lang="en-US" b="0" i="0" dirty="0">
              <a:solidFill>
                <a:srgbClr val="333333"/>
              </a:solidFill>
              <a:effectLst/>
              <a:latin typeface="inter-regular"/>
            </a:endParaRPr>
          </a:p>
          <a:p>
            <a:pPr marL="285750" indent="-285750" algn="just">
              <a:lnSpc>
                <a:spcPct val="150000"/>
              </a:lnSpc>
              <a:buFont typeface="Wingdings" panose="05000000000000000000" pitchFamily="2" charset="2"/>
              <a:buChar char="ü"/>
            </a:pPr>
            <a:r>
              <a:rPr lang="en-US" b="0" i="0" dirty="0">
                <a:solidFill>
                  <a:srgbClr val="333333"/>
                </a:solidFill>
                <a:effectLst/>
              </a:rPr>
              <a:t>As F-score make use of both precision and recall, so it should be used if both of them are important for evaluation, but one (precision or recall) is slightly more important to consider than the other. For example, when False negatives are comparatively more important than false positives, or vice versa.</a:t>
            </a:r>
          </a:p>
        </p:txBody>
      </p:sp>
    </p:spTree>
    <p:extLst>
      <p:ext uri="{BB962C8B-B14F-4D97-AF65-F5344CB8AC3E}">
        <p14:creationId xmlns:p14="http://schemas.microsoft.com/office/powerpoint/2010/main" val="311417566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5B3CB-06EB-0781-72D1-0899A62F276F}"/>
              </a:ext>
            </a:extLst>
          </p:cNvPr>
          <p:cNvSpPr txBox="1"/>
          <p:nvPr/>
        </p:nvSpPr>
        <p:spPr>
          <a:xfrm>
            <a:off x="0" y="2406"/>
            <a:ext cx="11848699" cy="6140142"/>
          </a:xfrm>
          <a:prstGeom prst="rect">
            <a:avLst/>
          </a:prstGeom>
          <a:noFill/>
        </p:spPr>
        <p:txBody>
          <a:bodyPr wrap="square" rtlCol="0">
            <a:spAutoFit/>
          </a:bodyPr>
          <a:lstStyle/>
          <a:p>
            <a:pPr algn="just"/>
            <a:r>
              <a:rPr lang="en-US" sz="2400" b="1" dirty="0"/>
              <a:t>6</a:t>
            </a:r>
            <a:r>
              <a:rPr lang="en-US" sz="2400" b="1" i="0" dirty="0">
                <a:effectLst/>
              </a:rPr>
              <a:t>. AUC-ROC : </a:t>
            </a:r>
          </a:p>
          <a:p>
            <a:pPr algn="just">
              <a:lnSpc>
                <a:spcPct val="150000"/>
              </a:lnSpc>
            </a:pPr>
            <a:r>
              <a:rPr lang="en-US" b="0" i="0" dirty="0">
                <a:solidFill>
                  <a:srgbClr val="333333"/>
                </a:solidFill>
                <a:effectLst/>
              </a:rPr>
              <a:t>Sometimes we need to visualize the performance of the classification model on charts; then, we can use the AUC-ROC curve. It is one of the popular and important metrics for evaluating the performance of the classification model.</a:t>
            </a:r>
          </a:p>
          <a:p>
            <a:pPr>
              <a:lnSpc>
                <a:spcPct val="150000"/>
              </a:lnSpc>
            </a:pPr>
            <a:endParaRPr lang="en-IN" dirty="0"/>
          </a:p>
          <a:p>
            <a:pPr algn="just">
              <a:lnSpc>
                <a:spcPct val="150000"/>
              </a:lnSpc>
            </a:pPr>
            <a:r>
              <a:rPr lang="en-US" b="0" i="0" dirty="0">
                <a:solidFill>
                  <a:srgbClr val="333333"/>
                </a:solidFill>
                <a:effectLst/>
              </a:rPr>
              <a:t>Firstly, let's understand ROC (Receiver Operating Characteristic curve) curve. </a:t>
            </a:r>
            <a:r>
              <a:rPr lang="en-US" b="1" dirty="0">
                <a:solidFill>
                  <a:srgbClr val="333333"/>
                </a:solidFill>
                <a:effectLst/>
              </a:rPr>
              <a:t>ROC represents a graph to show the performance of a classification model at different threshold levels</a:t>
            </a:r>
            <a:r>
              <a:rPr lang="en-US" b="0" dirty="0">
                <a:solidFill>
                  <a:srgbClr val="333333"/>
                </a:solidFill>
                <a:effectLst/>
              </a:rPr>
              <a:t>.</a:t>
            </a:r>
            <a:r>
              <a:rPr lang="en-US" b="0" i="0" dirty="0">
                <a:solidFill>
                  <a:srgbClr val="333333"/>
                </a:solidFill>
                <a:effectLst/>
              </a:rPr>
              <a:t> The curve is plotted between two parameters, which are:</a:t>
            </a:r>
          </a:p>
          <a:p>
            <a:pPr algn="just">
              <a:lnSpc>
                <a:spcPct val="150000"/>
              </a:lnSpc>
            </a:pPr>
            <a:endParaRPr lang="en-US" dirty="0">
              <a:solidFill>
                <a:srgbClr val="333333"/>
              </a:solidFill>
            </a:endParaRPr>
          </a:p>
          <a:p>
            <a:pPr algn="just">
              <a:lnSpc>
                <a:spcPct val="150000"/>
              </a:lnSpc>
            </a:pPr>
            <a:endParaRPr lang="en-US" b="0" i="0" dirty="0">
              <a:solidFill>
                <a:srgbClr val="333333"/>
              </a:solidFill>
              <a:effectLst/>
            </a:endParaRPr>
          </a:p>
          <a:p>
            <a:pPr marL="742950" lvl="1" indent="-285750" algn="just">
              <a:lnSpc>
                <a:spcPct val="150000"/>
              </a:lnSpc>
              <a:buFont typeface="Wingdings" panose="05000000000000000000" pitchFamily="2" charset="2"/>
              <a:buChar char="ü"/>
            </a:pPr>
            <a:r>
              <a:rPr lang="en-US" b="1" i="0" dirty="0">
                <a:solidFill>
                  <a:srgbClr val="000000"/>
                </a:solidFill>
                <a:effectLst/>
              </a:rPr>
              <a:t>True Positive Rate</a:t>
            </a:r>
            <a:endParaRPr lang="en-US" b="0" i="0" dirty="0">
              <a:solidFill>
                <a:srgbClr val="000000"/>
              </a:solidFill>
              <a:effectLst/>
            </a:endParaRPr>
          </a:p>
          <a:p>
            <a:pPr marL="742950" lvl="1" indent="-285750" algn="just">
              <a:lnSpc>
                <a:spcPct val="150000"/>
              </a:lnSpc>
              <a:buFont typeface="Wingdings" panose="05000000000000000000" pitchFamily="2" charset="2"/>
              <a:buChar char="ü"/>
            </a:pPr>
            <a:r>
              <a:rPr lang="en-US" b="1" i="0" dirty="0">
                <a:solidFill>
                  <a:srgbClr val="000000"/>
                </a:solidFill>
                <a:effectLst/>
              </a:rPr>
              <a:t>False Positive Rate</a:t>
            </a:r>
          </a:p>
          <a:p>
            <a:pPr marL="742950" lvl="1" indent="-285750" algn="just">
              <a:lnSpc>
                <a:spcPct val="150000"/>
              </a:lnSpc>
              <a:buFont typeface="Wingdings" panose="05000000000000000000" pitchFamily="2" charset="2"/>
              <a:buChar char="ü"/>
            </a:pPr>
            <a:endParaRPr lang="en-US" b="1" dirty="0">
              <a:solidFill>
                <a:srgbClr val="000000"/>
              </a:solidFill>
            </a:endParaRPr>
          </a:p>
          <a:p>
            <a:pPr algn="just">
              <a:lnSpc>
                <a:spcPct val="150000"/>
              </a:lnSpc>
            </a:pPr>
            <a:r>
              <a:rPr lang="en-US" b="0" i="0" dirty="0">
                <a:solidFill>
                  <a:srgbClr val="333333"/>
                </a:solidFill>
                <a:effectLst/>
              </a:rPr>
              <a:t>TPR or true Positive rate is a synonym for Recall, hence can be calculated as:</a:t>
            </a:r>
          </a:p>
          <a:p>
            <a:pPr algn="just">
              <a:lnSpc>
                <a:spcPct val="150000"/>
              </a:lnSpc>
            </a:pPr>
            <a:endParaRPr lang="en-US" dirty="0">
              <a:solidFill>
                <a:srgbClr val="333333"/>
              </a:solidFill>
            </a:endParaRPr>
          </a:p>
          <a:p>
            <a:pPr algn="just">
              <a:lnSpc>
                <a:spcPct val="150000"/>
              </a:lnSpc>
            </a:pPr>
            <a:endParaRPr lang="en-US" b="0" i="0" dirty="0">
              <a:solidFill>
                <a:srgbClr val="333333"/>
              </a:solidFill>
              <a:effectLst/>
            </a:endParaRPr>
          </a:p>
          <a:p>
            <a:endParaRPr lang="en-IN" dirty="0"/>
          </a:p>
        </p:txBody>
      </p:sp>
      <p:pic>
        <p:nvPicPr>
          <p:cNvPr id="22530" name="Picture 2" descr="Performance Metrics in Machine Learning">
            <a:extLst>
              <a:ext uri="{FF2B5EF4-FFF2-40B4-BE49-F238E27FC236}">
                <a16:creationId xmlns:a16="http://schemas.microsoft.com/office/drawing/2014/main" id="{E6374473-9383-8A91-C1B3-CE4DF65AA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984" y="5451158"/>
            <a:ext cx="3788343" cy="1183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504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9C5E2-C86A-61CA-D69E-5946D32249A6}"/>
              </a:ext>
            </a:extLst>
          </p:cNvPr>
          <p:cNvSpPr txBox="1"/>
          <p:nvPr/>
        </p:nvSpPr>
        <p:spPr>
          <a:xfrm>
            <a:off x="231006" y="163629"/>
            <a:ext cx="11752447" cy="369332"/>
          </a:xfrm>
          <a:prstGeom prst="rect">
            <a:avLst/>
          </a:prstGeom>
          <a:noFill/>
        </p:spPr>
        <p:txBody>
          <a:bodyPr wrap="square" rtlCol="0">
            <a:spAutoFit/>
          </a:bodyPr>
          <a:lstStyle/>
          <a:p>
            <a:r>
              <a:rPr lang="en-US" b="0" i="0" dirty="0">
                <a:solidFill>
                  <a:srgbClr val="333333"/>
                </a:solidFill>
                <a:effectLst/>
              </a:rPr>
              <a:t>FPR or False Positive Rate can be calculated as:</a:t>
            </a:r>
            <a:endParaRPr lang="en-IN" dirty="0"/>
          </a:p>
        </p:txBody>
      </p:sp>
      <p:pic>
        <p:nvPicPr>
          <p:cNvPr id="23554" name="Picture 2" descr="Performance Metrics in Machine Learning">
            <a:extLst>
              <a:ext uri="{FF2B5EF4-FFF2-40B4-BE49-F238E27FC236}">
                <a16:creationId xmlns:a16="http://schemas.microsoft.com/office/drawing/2014/main" id="{19889412-6130-5FD7-0731-9DA745761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401" y="1112017"/>
            <a:ext cx="3557538" cy="941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BF85CD-1182-6565-6A5A-C132313F5177}"/>
              </a:ext>
            </a:extLst>
          </p:cNvPr>
          <p:cNvSpPr txBox="1"/>
          <p:nvPr/>
        </p:nvSpPr>
        <p:spPr>
          <a:xfrm>
            <a:off x="661735" y="3134598"/>
            <a:ext cx="10493943" cy="2723823"/>
          </a:xfrm>
          <a:prstGeom prst="rect">
            <a:avLst/>
          </a:prstGeom>
          <a:noFill/>
        </p:spPr>
        <p:txBody>
          <a:bodyPr wrap="square">
            <a:spAutoFit/>
          </a:bodyPr>
          <a:lstStyle/>
          <a:p>
            <a:pPr marL="285750" indent="-285750" algn="just">
              <a:lnSpc>
                <a:spcPct val="250000"/>
              </a:lnSpc>
              <a:buFont typeface="Wingdings" panose="05000000000000000000" pitchFamily="2" charset="2"/>
              <a:buChar char="ü"/>
            </a:pPr>
            <a:r>
              <a:rPr lang="en-US" b="0" i="0" dirty="0">
                <a:solidFill>
                  <a:srgbClr val="333333"/>
                </a:solidFill>
                <a:effectLst/>
              </a:rPr>
              <a:t>To calculate value at any point in a ROC curve, we can evaluate a logistic regression model multiple times with different classification thresholds, but this would not be much efficient. So, for this, one efficient method is used, which is known as AUC.</a:t>
            </a:r>
          </a:p>
          <a:p>
            <a:br>
              <a:rPr lang="en-US" dirty="0"/>
            </a:br>
            <a:endParaRPr lang="en-IN" dirty="0"/>
          </a:p>
        </p:txBody>
      </p:sp>
    </p:spTree>
    <p:extLst>
      <p:ext uri="{BB962C8B-B14F-4D97-AF65-F5344CB8AC3E}">
        <p14:creationId xmlns:p14="http://schemas.microsoft.com/office/powerpoint/2010/main" val="106546919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B00AB-03EE-2C0D-AE1B-D5B194D7D908}"/>
              </a:ext>
            </a:extLst>
          </p:cNvPr>
          <p:cNvSpPr txBox="1"/>
          <p:nvPr/>
        </p:nvSpPr>
        <p:spPr>
          <a:xfrm>
            <a:off x="218173" y="134754"/>
            <a:ext cx="11755654" cy="1661993"/>
          </a:xfrm>
          <a:prstGeom prst="rect">
            <a:avLst/>
          </a:prstGeom>
          <a:noFill/>
        </p:spPr>
        <p:txBody>
          <a:bodyPr wrap="square" rtlCol="0">
            <a:spAutoFit/>
          </a:bodyPr>
          <a:lstStyle/>
          <a:p>
            <a:pPr algn="just"/>
            <a:r>
              <a:rPr lang="en-US" sz="2400" b="1" i="0" dirty="0">
                <a:effectLst/>
              </a:rPr>
              <a:t>AUC: Area Under the ROC curve:</a:t>
            </a:r>
          </a:p>
          <a:p>
            <a:pPr algn="just"/>
            <a:endParaRPr lang="en-US" sz="2400" b="1" i="0" dirty="0">
              <a:effectLst/>
            </a:endParaRPr>
          </a:p>
          <a:p>
            <a:pPr marL="285750" indent="-285750" algn="just">
              <a:buFont typeface="Wingdings" panose="05000000000000000000" pitchFamily="2" charset="2"/>
              <a:buChar char="ü"/>
            </a:pPr>
            <a:r>
              <a:rPr lang="en-US" b="0" i="0" dirty="0">
                <a:solidFill>
                  <a:srgbClr val="333333"/>
                </a:solidFill>
                <a:effectLst/>
              </a:rPr>
              <a:t>AUC is known for </a:t>
            </a:r>
            <a:r>
              <a:rPr lang="en-US" b="1" i="0" dirty="0">
                <a:solidFill>
                  <a:srgbClr val="333333"/>
                </a:solidFill>
                <a:effectLst/>
              </a:rPr>
              <a:t>Area Under the ROC curve</a:t>
            </a:r>
            <a:r>
              <a:rPr lang="en-US" b="0" i="0" dirty="0">
                <a:solidFill>
                  <a:srgbClr val="333333"/>
                </a:solidFill>
                <a:effectLst/>
              </a:rPr>
              <a:t>. </a:t>
            </a:r>
          </a:p>
          <a:p>
            <a:pPr marL="285750" indent="-285750" algn="just">
              <a:buFont typeface="Wingdings" panose="05000000000000000000" pitchFamily="2" charset="2"/>
              <a:buChar char="ü"/>
            </a:pPr>
            <a:endParaRPr lang="en-US" dirty="0">
              <a:solidFill>
                <a:srgbClr val="333333"/>
              </a:solidFill>
            </a:endParaRPr>
          </a:p>
          <a:p>
            <a:pPr marL="285750" indent="-285750" algn="just">
              <a:buFont typeface="Wingdings" panose="05000000000000000000" pitchFamily="2" charset="2"/>
              <a:buChar char="ü"/>
            </a:pPr>
            <a:r>
              <a:rPr lang="en-US" b="0" i="0" dirty="0">
                <a:solidFill>
                  <a:srgbClr val="333333"/>
                </a:solidFill>
                <a:effectLst/>
              </a:rPr>
              <a:t>As its name suggests, AUC calculates the two-dimensional area under the entire ROC curve, as shown below image:</a:t>
            </a:r>
          </a:p>
        </p:txBody>
      </p:sp>
      <p:pic>
        <p:nvPicPr>
          <p:cNvPr id="24578" name="Picture 2" descr="Performance Metrics in Machine Learning">
            <a:extLst>
              <a:ext uri="{FF2B5EF4-FFF2-40B4-BE49-F238E27FC236}">
                <a16:creationId xmlns:a16="http://schemas.microsoft.com/office/drawing/2014/main" id="{C6BC8468-9377-B0E8-1F70-8CDC2411A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73" y="2554454"/>
            <a:ext cx="4835359" cy="38078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B6FC5997-F59A-87CA-EB7D-E9331BF29C14}"/>
              </a:ext>
            </a:extLst>
          </p:cNvPr>
          <p:cNvGraphicFramePr/>
          <p:nvPr>
            <p:extLst>
              <p:ext uri="{D42A27DB-BD31-4B8C-83A1-F6EECF244321}">
                <p14:modId xmlns:p14="http://schemas.microsoft.com/office/powerpoint/2010/main" val="1070964665"/>
              </p:ext>
            </p:extLst>
          </p:nvPr>
        </p:nvGraphicFramePr>
        <p:xfrm>
          <a:off x="5272238" y="3347260"/>
          <a:ext cx="6097604" cy="147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465881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BB001-8FAA-3F92-8C63-FAD8811306B0}"/>
              </a:ext>
            </a:extLst>
          </p:cNvPr>
          <p:cNvSpPr txBox="1"/>
          <p:nvPr/>
        </p:nvSpPr>
        <p:spPr>
          <a:xfrm>
            <a:off x="163629" y="192505"/>
            <a:ext cx="11819824" cy="6370975"/>
          </a:xfrm>
          <a:prstGeom prst="rect">
            <a:avLst/>
          </a:prstGeom>
          <a:noFill/>
        </p:spPr>
        <p:txBody>
          <a:bodyPr wrap="square" rtlCol="0">
            <a:spAutoFit/>
          </a:bodyPr>
          <a:lstStyle/>
          <a:p>
            <a:pPr algn="just">
              <a:lnSpc>
                <a:spcPct val="250000"/>
              </a:lnSpc>
            </a:pPr>
            <a:r>
              <a:rPr lang="en-US" sz="2400" b="1" i="0" dirty="0">
                <a:solidFill>
                  <a:srgbClr val="333333"/>
                </a:solidFill>
                <a:effectLst/>
              </a:rPr>
              <a:t>When to Use AUC :</a:t>
            </a:r>
            <a:endParaRPr lang="en-US" sz="2400" b="0" i="0" dirty="0">
              <a:solidFill>
                <a:srgbClr val="333333"/>
              </a:solidFill>
              <a:effectLst/>
            </a:endParaRPr>
          </a:p>
          <a:p>
            <a:pPr marL="285750" indent="-285750" algn="just">
              <a:lnSpc>
                <a:spcPct val="250000"/>
              </a:lnSpc>
              <a:buFont typeface="Wingdings" panose="05000000000000000000" pitchFamily="2" charset="2"/>
              <a:buChar char="ü"/>
            </a:pPr>
            <a:r>
              <a:rPr lang="en-US" b="0" i="0" dirty="0">
                <a:solidFill>
                  <a:srgbClr val="333333"/>
                </a:solidFill>
                <a:effectLst/>
              </a:rPr>
              <a:t>AUC should be used to measure how well the predictions are ranked rather than their absolute values. Moreover, it measures the quality of predictions of the model without considering the classification threshold.</a:t>
            </a:r>
          </a:p>
          <a:p>
            <a:pPr algn="just">
              <a:lnSpc>
                <a:spcPct val="250000"/>
              </a:lnSpc>
            </a:pPr>
            <a:r>
              <a:rPr lang="en-US" sz="2400" b="1" i="0" dirty="0">
                <a:solidFill>
                  <a:srgbClr val="333333"/>
                </a:solidFill>
                <a:effectLst/>
              </a:rPr>
              <a:t>When not to use AUC</a:t>
            </a:r>
            <a:r>
              <a:rPr lang="en-US" sz="2400" b="1" dirty="0">
                <a:solidFill>
                  <a:srgbClr val="333333"/>
                </a:solidFill>
              </a:rPr>
              <a:t> : </a:t>
            </a:r>
            <a:endParaRPr lang="en-US" sz="2400" b="0" i="0" dirty="0">
              <a:solidFill>
                <a:srgbClr val="333333"/>
              </a:solidFill>
              <a:effectLst/>
            </a:endParaRPr>
          </a:p>
          <a:p>
            <a:pPr marL="285750" indent="-285750" algn="just">
              <a:lnSpc>
                <a:spcPct val="250000"/>
              </a:lnSpc>
              <a:buFont typeface="Wingdings" panose="05000000000000000000" pitchFamily="2" charset="2"/>
              <a:buChar char="ü"/>
            </a:pPr>
            <a:r>
              <a:rPr lang="en-US" b="0" i="0" dirty="0">
                <a:solidFill>
                  <a:srgbClr val="333333"/>
                </a:solidFill>
                <a:effectLst/>
              </a:rPr>
              <a:t>As AUC is scale-invariant, which is not always desirable, and we need calibrating probability outputs, then AUC is not preferable.</a:t>
            </a:r>
          </a:p>
          <a:p>
            <a:pPr marL="285750" indent="-285750" algn="just">
              <a:lnSpc>
                <a:spcPct val="250000"/>
              </a:lnSpc>
              <a:buFont typeface="Wingdings" panose="05000000000000000000" pitchFamily="2" charset="2"/>
              <a:buChar char="ü"/>
            </a:pPr>
            <a:r>
              <a:rPr lang="en-US" b="0" i="0" dirty="0">
                <a:solidFill>
                  <a:srgbClr val="333333"/>
                </a:solidFill>
                <a:effectLst/>
              </a:rPr>
              <a:t>Further, AUC is not a useful metric when there are wide disparities in the cost of false negatives vs. false positives, and it is difficult to minimize one type of classification error.</a:t>
            </a:r>
          </a:p>
          <a:p>
            <a:endParaRPr lang="en-IN" dirty="0"/>
          </a:p>
        </p:txBody>
      </p:sp>
    </p:spTree>
    <p:extLst>
      <p:ext uri="{BB962C8B-B14F-4D97-AF65-F5344CB8AC3E}">
        <p14:creationId xmlns:p14="http://schemas.microsoft.com/office/powerpoint/2010/main" val="67071244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B265A-8F84-BDDA-FAD2-2988683C3648}"/>
              </a:ext>
            </a:extLst>
          </p:cNvPr>
          <p:cNvSpPr txBox="1"/>
          <p:nvPr/>
        </p:nvSpPr>
        <p:spPr>
          <a:xfrm>
            <a:off x="77002" y="96253"/>
            <a:ext cx="11935326" cy="6647974"/>
          </a:xfrm>
          <a:prstGeom prst="rect">
            <a:avLst/>
          </a:prstGeom>
          <a:noFill/>
        </p:spPr>
        <p:txBody>
          <a:bodyPr wrap="square" rtlCol="0">
            <a:spAutoFit/>
          </a:bodyPr>
          <a:lstStyle/>
          <a:p>
            <a:pPr algn="just">
              <a:lnSpc>
                <a:spcPct val="200000"/>
              </a:lnSpc>
            </a:pPr>
            <a:r>
              <a:rPr lang="en-US" sz="2400" b="1" i="0" dirty="0">
                <a:effectLst/>
              </a:rPr>
              <a:t>2. Performance Metrics for Regression : </a:t>
            </a:r>
          </a:p>
          <a:p>
            <a:pPr marL="285750" indent="-285750" algn="just">
              <a:lnSpc>
                <a:spcPct val="200000"/>
              </a:lnSpc>
              <a:buFont typeface="Arial" panose="020B0604020202020204" pitchFamily="34" charset="0"/>
              <a:buChar char="•"/>
            </a:pPr>
            <a:r>
              <a:rPr lang="en-US" b="0" i="0" dirty="0">
                <a:solidFill>
                  <a:srgbClr val="333333"/>
                </a:solidFill>
                <a:effectLst/>
              </a:rPr>
              <a:t>Regression is a supervised learning technique that aims to find the relationships between the dependent and independent variables. A predictive regression model predicts a numeric or discrete value. The metrics used for regression are different from the classification metrics. It means we cannot use the Accuracy metric (explained above) to evaluate a regression model; instead, the performance of a Regression model is reported as errors in the prediction. Following are the popular metrics that are used to evaluate the performance of Regression models.</a:t>
            </a:r>
          </a:p>
          <a:p>
            <a:pPr algn="just">
              <a:lnSpc>
                <a:spcPct val="200000"/>
              </a:lnSpc>
            </a:pPr>
            <a:endParaRPr lang="en-US" b="0" i="0" dirty="0">
              <a:solidFill>
                <a:srgbClr val="333333"/>
              </a:solidFill>
              <a:effectLst/>
            </a:endParaRPr>
          </a:p>
          <a:p>
            <a:pPr marL="742950" lvl="1" indent="-285750" algn="just">
              <a:lnSpc>
                <a:spcPct val="200000"/>
              </a:lnSpc>
              <a:buFont typeface="Wingdings" panose="05000000000000000000" pitchFamily="2" charset="2"/>
              <a:buChar char="ü"/>
            </a:pPr>
            <a:r>
              <a:rPr lang="en-US" b="1" i="0" dirty="0">
                <a:solidFill>
                  <a:srgbClr val="000000"/>
                </a:solidFill>
                <a:effectLst/>
              </a:rPr>
              <a:t>Mean Absolute Error</a:t>
            </a:r>
            <a:endParaRPr lang="en-US" b="0" i="0" dirty="0">
              <a:solidFill>
                <a:srgbClr val="000000"/>
              </a:solidFill>
              <a:effectLst/>
            </a:endParaRPr>
          </a:p>
          <a:p>
            <a:pPr marL="742950" lvl="1" indent="-285750" algn="just">
              <a:lnSpc>
                <a:spcPct val="200000"/>
              </a:lnSpc>
              <a:buFont typeface="Wingdings" panose="05000000000000000000" pitchFamily="2" charset="2"/>
              <a:buChar char="ü"/>
            </a:pPr>
            <a:r>
              <a:rPr lang="en-US" b="1" i="0" dirty="0">
                <a:solidFill>
                  <a:srgbClr val="000000"/>
                </a:solidFill>
                <a:effectLst/>
              </a:rPr>
              <a:t>Mean Squared Error</a:t>
            </a:r>
            <a:endParaRPr lang="en-US" b="0" i="0" dirty="0">
              <a:solidFill>
                <a:srgbClr val="000000"/>
              </a:solidFill>
              <a:effectLst/>
            </a:endParaRPr>
          </a:p>
          <a:p>
            <a:pPr marL="742950" lvl="1" indent="-285750" algn="just">
              <a:lnSpc>
                <a:spcPct val="200000"/>
              </a:lnSpc>
              <a:buFont typeface="Wingdings" panose="05000000000000000000" pitchFamily="2" charset="2"/>
              <a:buChar char="ü"/>
            </a:pPr>
            <a:r>
              <a:rPr lang="en-US" b="1" i="0" dirty="0">
                <a:solidFill>
                  <a:srgbClr val="000000"/>
                </a:solidFill>
                <a:effectLst/>
              </a:rPr>
              <a:t>R2 Score</a:t>
            </a:r>
            <a:endParaRPr lang="en-US" b="0" i="0" dirty="0">
              <a:solidFill>
                <a:srgbClr val="000000"/>
              </a:solidFill>
              <a:effectLst/>
            </a:endParaRPr>
          </a:p>
          <a:p>
            <a:pPr marL="742950" lvl="1" indent="-285750" algn="just">
              <a:lnSpc>
                <a:spcPct val="200000"/>
              </a:lnSpc>
              <a:buFont typeface="Wingdings" panose="05000000000000000000" pitchFamily="2" charset="2"/>
              <a:buChar char="ü"/>
            </a:pPr>
            <a:r>
              <a:rPr lang="en-US" b="1" i="0" dirty="0">
                <a:solidFill>
                  <a:srgbClr val="000000"/>
                </a:solidFill>
                <a:effectLst/>
              </a:rPr>
              <a:t>Adjusted R2</a:t>
            </a:r>
            <a:endParaRPr lang="en-US" b="0" i="0" dirty="0">
              <a:solidFill>
                <a:srgbClr val="000000"/>
              </a:solidFill>
              <a:effectLst/>
            </a:endParaRPr>
          </a:p>
          <a:p>
            <a:endParaRPr lang="en-IN" dirty="0"/>
          </a:p>
        </p:txBody>
      </p:sp>
    </p:spTree>
    <p:extLst>
      <p:ext uri="{BB962C8B-B14F-4D97-AF65-F5344CB8AC3E}">
        <p14:creationId xmlns:p14="http://schemas.microsoft.com/office/powerpoint/2010/main" val="59720385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F486B-9093-2821-5EC3-A4B67A268838}"/>
              </a:ext>
            </a:extLst>
          </p:cNvPr>
          <p:cNvSpPr txBox="1"/>
          <p:nvPr/>
        </p:nvSpPr>
        <p:spPr>
          <a:xfrm>
            <a:off x="134754" y="115503"/>
            <a:ext cx="11867949" cy="3877985"/>
          </a:xfrm>
          <a:prstGeom prst="rect">
            <a:avLst/>
          </a:prstGeom>
          <a:noFill/>
        </p:spPr>
        <p:txBody>
          <a:bodyPr wrap="square" rtlCol="0">
            <a:spAutoFit/>
          </a:bodyPr>
          <a:lstStyle/>
          <a:p>
            <a:pPr marL="457200" indent="-457200" algn="just">
              <a:buAutoNum type="arabicPeriod"/>
            </a:pPr>
            <a:r>
              <a:rPr lang="en-US" sz="2400" b="1" i="0" dirty="0">
                <a:effectLst/>
              </a:rPr>
              <a:t>Mean Absolute Error (MAE) : </a:t>
            </a:r>
          </a:p>
          <a:p>
            <a:pPr algn="just"/>
            <a:endParaRPr lang="en-US" sz="2400" b="1" i="0" dirty="0">
              <a:effectLst/>
            </a:endParaRPr>
          </a:p>
          <a:p>
            <a:pPr marL="742950" lvl="1" indent="-285750" algn="just">
              <a:buFont typeface="Wingdings" panose="05000000000000000000" pitchFamily="2" charset="2"/>
              <a:buChar char="ü"/>
            </a:pPr>
            <a:r>
              <a:rPr lang="en-US" b="0" i="0" dirty="0">
                <a:solidFill>
                  <a:srgbClr val="333333"/>
                </a:solidFill>
                <a:effectLst/>
              </a:rPr>
              <a:t>Mean Absolute Error or MAE is one of the simplest metrics, which measures the absolute difference between actual and predicted values, where absolute means taking a number as Positive.</a:t>
            </a:r>
          </a:p>
          <a:p>
            <a:pPr marL="742950" lvl="1" indent="-285750" algn="just">
              <a:buFont typeface="Wingdings" panose="05000000000000000000" pitchFamily="2" charset="2"/>
              <a:buChar char="ü"/>
            </a:pPr>
            <a:r>
              <a:rPr lang="en-US" b="0" i="0" dirty="0">
                <a:solidFill>
                  <a:srgbClr val="333333"/>
                </a:solidFill>
                <a:effectLst/>
              </a:rPr>
              <a:t>To understand MAE, let's take an example of Linear Regression, where the model draws a best fit line between dependent and independent variables. To measure the MAE or error in prediction, we need to calculate the difference between actual values and predicted values. But in order to find the absolute error for the complete dataset, we need to find the mean absolute of the complete dataset.</a:t>
            </a:r>
          </a:p>
          <a:p>
            <a:pPr algn="just"/>
            <a:endParaRPr lang="en-US" b="0" i="0" dirty="0">
              <a:solidFill>
                <a:srgbClr val="333333"/>
              </a:solidFill>
              <a:effectLst/>
            </a:endParaRPr>
          </a:p>
          <a:p>
            <a:pPr algn="just"/>
            <a:r>
              <a:rPr lang="en-US" b="0" i="0" dirty="0">
                <a:solidFill>
                  <a:srgbClr val="333333"/>
                </a:solidFill>
                <a:effectLst/>
              </a:rPr>
              <a:t>The below formula is used to calculate MAE:</a:t>
            </a:r>
          </a:p>
          <a:p>
            <a:pPr algn="just"/>
            <a:endParaRPr lang="en-US" dirty="0">
              <a:solidFill>
                <a:srgbClr val="333333"/>
              </a:solidFill>
            </a:endParaRPr>
          </a:p>
          <a:p>
            <a:pPr algn="just"/>
            <a:endParaRPr lang="en-US" b="0" i="0" dirty="0">
              <a:solidFill>
                <a:srgbClr val="333333"/>
              </a:solidFill>
              <a:effectLst/>
            </a:endParaRPr>
          </a:p>
          <a:p>
            <a:endParaRPr lang="en-IN" dirty="0"/>
          </a:p>
        </p:txBody>
      </p:sp>
      <p:pic>
        <p:nvPicPr>
          <p:cNvPr id="25602" name="Picture 2" descr="Performance Metrics in Machine Learning">
            <a:extLst>
              <a:ext uri="{FF2B5EF4-FFF2-40B4-BE49-F238E27FC236}">
                <a16:creationId xmlns:a16="http://schemas.microsoft.com/office/drawing/2014/main" id="{50DD8EDA-0EB4-E93D-C98D-3F414F63B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406" y="3500639"/>
            <a:ext cx="5677188" cy="7826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A62A45-6A6F-2168-4B86-9AD085084D23}"/>
              </a:ext>
            </a:extLst>
          </p:cNvPr>
          <p:cNvSpPr txBox="1"/>
          <p:nvPr/>
        </p:nvSpPr>
        <p:spPr>
          <a:xfrm>
            <a:off x="1260909" y="4283242"/>
            <a:ext cx="9442383" cy="2542363"/>
          </a:xfrm>
          <a:prstGeom prst="rect">
            <a:avLst/>
          </a:prstGeom>
          <a:noFill/>
        </p:spPr>
        <p:txBody>
          <a:bodyPr wrap="square">
            <a:spAutoFit/>
          </a:bodyPr>
          <a:lstStyle/>
          <a:p>
            <a:pPr algn="just">
              <a:lnSpc>
                <a:spcPct val="150000"/>
              </a:lnSpc>
            </a:pPr>
            <a:r>
              <a:rPr lang="en-US" b="0" i="0" dirty="0">
                <a:solidFill>
                  <a:srgbClr val="333333"/>
                </a:solidFill>
                <a:effectLst/>
                <a:latin typeface="inter-regular"/>
              </a:rPr>
              <a:t>Here,</a:t>
            </a:r>
          </a:p>
          <a:p>
            <a:pPr algn="just">
              <a:lnSpc>
                <a:spcPct val="150000"/>
              </a:lnSpc>
            </a:pPr>
            <a:endParaRPr lang="en-US" b="0" i="0" dirty="0">
              <a:solidFill>
                <a:srgbClr val="333333"/>
              </a:solidFill>
              <a:effectLst/>
              <a:latin typeface="inter-regular"/>
            </a:endParaRPr>
          </a:p>
          <a:p>
            <a:pPr algn="just">
              <a:lnSpc>
                <a:spcPct val="150000"/>
              </a:lnSpc>
            </a:pPr>
            <a:r>
              <a:rPr lang="en-US" b="0" i="0" dirty="0">
                <a:solidFill>
                  <a:srgbClr val="333333"/>
                </a:solidFill>
                <a:effectLst/>
                <a:latin typeface="inter-regular"/>
              </a:rPr>
              <a:t>Y is the Actual outcome, Y' is the predicted outcome, and N is the total number of data points.</a:t>
            </a:r>
          </a:p>
          <a:p>
            <a:pPr algn="just">
              <a:lnSpc>
                <a:spcPct val="150000"/>
              </a:lnSpc>
            </a:pPr>
            <a:r>
              <a:rPr lang="en-US" b="0" i="0" dirty="0">
                <a:solidFill>
                  <a:srgbClr val="333333"/>
                </a:solidFill>
                <a:effectLst/>
                <a:latin typeface="inter-regular"/>
              </a:rPr>
              <a:t>MAE is much more robust for the outliers. One of the limitations of MAE is that it is not differentiable, so for this, we need to apply different optimizers such as Gradient Descent. However, to overcome this limitation, another metric can be used, which is Mean Squared Error or MSE.</a:t>
            </a:r>
          </a:p>
        </p:txBody>
      </p:sp>
    </p:spTree>
    <p:extLst>
      <p:ext uri="{BB962C8B-B14F-4D97-AF65-F5344CB8AC3E}">
        <p14:creationId xmlns:p14="http://schemas.microsoft.com/office/powerpoint/2010/main" val="354641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FAC78-FB83-DC84-A1A3-A78B04DD8503}"/>
              </a:ext>
            </a:extLst>
          </p:cNvPr>
          <p:cNvSpPr txBox="1"/>
          <p:nvPr/>
        </p:nvSpPr>
        <p:spPr>
          <a:xfrm>
            <a:off x="231006" y="327259"/>
            <a:ext cx="11617693" cy="7017306"/>
          </a:xfrm>
          <a:prstGeom prst="rect">
            <a:avLst/>
          </a:prstGeom>
          <a:noFill/>
        </p:spPr>
        <p:txBody>
          <a:bodyPr wrap="square" rtlCol="0">
            <a:spAutoFit/>
          </a:bodyPr>
          <a:lstStyle/>
          <a:p>
            <a:r>
              <a:rPr lang="en-IN" sz="2400" b="1" i="0" dirty="0">
                <a:solidFill>
                  <a:srgbClr val="333333"/>
                </a:solidFill>
                <a:effectLst/>
              </a:rPr>
              <a:t>Output:</a:t>
            </a:r>
          </a:p>
          <a:p>
            <a:endParaRPr lang="en-IN" b="1" dirty="0">
              <a:solidFill>
                <a:srgbClr val="333333"/>
              </a:solidFill>
            </a:endParaRPr>
          </a:p>
          <a:p>
            <a:r>
              <a:rPr lang="en-US" b="0" i="0" dirty="0">
                <a:solidFill>
                  <a:srgbClr val="333333"/>
                </a:solidFill>
                <a:effectLst/>
              </a:rPr>
              <a:t>You can check the variable by clicking on the variable explorer option in the IDE, and also compare the result by comparing values from </a:t>
            </a:r>
            <a:r>
              <a:rPr lang="en-US" b="0" i="0" dirty="0" err="1">
                <a:solidFill>
                  <a:srgbClr val="333333"/>
                </a:solidFill>
                <a:effectLst/>
              </a:rPr>
              <a:t>y_pred</a:t>
            </a:r>
            <a:r>
              <a:rPr lang="en-US" b="0" i="0" dirty="0">
                <a:solidFill>
                  <a:srgbClr val="333333"/>
                </a:solidFill>
                <a:effectLst/>
              </a:rPr>
              <a:t> and </a:t>
            </a:r>
            <a:r>
              <a:rPr lang="en-US" b="0" i="0" dirty="0" err="1">
                <a:solidFill>
                  <a:srgbClr val="333333"/>
                </a:solidFill>
                <a:effectLst/>
              </a:rPr>
              <a:t>y_test</a:t>
            </a:r>
            <a:r>
              <a:rPr lang="en-US" b="0" i="0" dirty="0">
                <a:solidFill>
                  <a:srgbClr val="333333"/>
                </a:solidFill>
                <a:effectLst/>
              </a:rPr>
              <a:t>. By comparing these values, we can check how good our model is performing.</a:t>
            </a:r>
          </a:p>
          <a:p>
            <a:endParaRPr lang="en-US" dirty="0">
              <a:solidFill>
                <a:srgbClr val="333333"/>
              </a:solidFill>
            </a:endParaRPr>
          </a:p>
          <a:p>
            <a:endParaRPr lang="en-US" dirty="0">
              <a:solidFill>
                <a:srgbClr val="333333"/>
              </a:solidFill>
            </a:endParaRPr>
          </a:p>
          <a:p>
            <a:pPr algn="just"/>
            <a:r>
              <a:rPr lang="en-US" sz="2400" b="1" i="0" dirty="0">
                <a:solidFill>
                  <a:srgbClr val="333333"/>
                </a:solidFill>
                <a:effectLst/>
              </a:rPr>
              <a:t>Step: 4. visualizing the Training set results:</a:t>
            </a:r>
          </a:p>
          <a:p>
            <a:pPr algn="just"/>
            <a:endParaRPr lang="en-US" sz="2400" b="0" i="0" dirty="0">
              <a:solidFill>
                <a:srgbClr val="333333"/>
              </a:solidFill>
              <a:effectLst/>
            </a:endParaRPr>
          </a:p>
          <a:p>
            <a:pPr algn="just"/>
            <a:r>
              <a:rPr lang="en-US" b="0" i="0" dirty="0">
                <a:solidFill>
                  <a:srgbClr val="333333"/>
                </a:solidFill>
                <a:effectLst/>
              </a:rPr>
              <a:t>Now in this step, we will visualize the training set result. To do so, we will use the scatter() function of the </a:t>
            </a:r>
            <a:r>
              <a:rPr lang="en-US" b="0" i="0" dirty="0" err="1">
                <a:solidFill>
                  <a:srgbClr val="333333"/>
                </a:solidFill>
                <a:effectLst/>
              </a:rPr>
              <a:t>pyplot</a:t>
            </a:r>
            <a:r>
              <a:rPr lang="en-US" b="0" i="0" dirty="0">
                <a:solidFill>
                  <a:srgbClr val="333333"/>
                </a:solidFill>
                <a:effectLst/>
              </a:rPr>
              <a:t> library, which we have already imported in the pre-processing step. The </a:t>
            </a:r>
            <a:r>
              <a:rPr lang="en-US" b="1" i="0" dirty="0">
                <a:solidFill>
                  <a:srgbClr val="333333"/>
                </a:solidFill>
                <a:effectLst/>
              </a:rPr>
              <a:t>scatter () function</a:t>
            </a:r>
            <a:r>
              <a:rPr lang="en-US" b="0" i="0" dirty="0">
                <a:solidFill>
                  <a:srgbClr val="333333"/>
                </a:solidFill>
                <a:effectLst/>
              </a:rPr>
              <a:t> will create a scatter plot of observations.</a:t>
            </a:r>
          </a:p>
          <a:p>
            <a:pPr algn="just"/>
            <a:endParaRPr lang="en-US" b="0" i="0" dirty="0">
              <a:solidFill>
                <a:srgbClr val="333333"/>
              </a:solidFill>
              <a:effectLst/>
            </a:endParaRPr>
          </a:p>
          <a:p>
            <a:pPr algn="just"/>
            <a:r>
              <a:rPr lang="en-US" b="0" i="0" dirty="0">
                <a:solidFill>
                  <a:srgbClr val="333333"/>
                </a:solidFill>
                <a:effectLst/>
              </a:rPr>
              <a:t>In the x-axis, we will plot the Years of Experience of employees and on the y-axis, salary of employees. In the function, we will pass the real values of training set, which means a year of experience </a:t>
            </a:r>
            <a:r>
              <a:rPr lang="en-US" b="0" i="0" dirty="0" err="1">
                <a:solidFill>
                  <a:srgbClr val="333333"/>
                </a:solidFill>
                <a:effectLst/>
              </a:rPr>
              <a:t>x_train</a:t>
            </a:r>
            <a:r>
              <a:rPr lang="en-US" b="0" i="0" dirty="0">
                <a:solidFill>
                  <a:srgbClr val="333333"/>
                </a:solidFill>
                <a:effectLst/>
              </a:rPr>
              <a:t>, training set of Salaries </a:t>
            </a:r>
            <a:r>
              <a:rPr lang="en-US" b="0" i="0" dirty="0" err="1">
                <a:solidFill>
                  <a:srgbClr val="333333"/>
                </a:solidFill>
                <a:effectLst/>
              </a:rPr>
              <a:t>y_train</a:t>
            </a:r>
            <a:r>
              <a:rPr lang="en-US" b="0" i="0" dirty="0">
                <a:solidFill>
                  <a:srgbClr val="333333"/>
                </a:solidFill>
                <a:effectLst/>
              </a:rPr>
              <a:t>, and color of the observations. Here we are taking a green color for the observation, but it can be any color as per the choice.</a:t>
            </a:r>
          </a:p>
          <a:p>
            <a:pPr algn="just"/>
            <a:r>
              <a:rPr lang="en-US" b="0" i="0" dirty="0">
                <a:solidFill>
                  <a:srgbClr val="333333"/>
                </a:solidFill>
                <a:effectLst/>
              </a:rPr>
              <a:t>Now, we need to plot the regression line, so for this, we will use the </a:t>
            </a:r>
            <a:r>
              <a:rPr lang="en-US" b="1" i="0" dirty="0">
                <a:solidFill>
                  <a:srgbClr val="333333"/>
                </a:solidFill>
                <a:effectLst/>
              </a:rPr>
              <a:t>plot() function</a:t>
            </a:r>
            <a:r>
              <a:rPr lang="en-US" b="0" i="0" dirty="0">
                <a:solidFill>
                  <a:srgbClr val="333333"/>
                </a:solidFill>
                <a:effectLst/>
              </a:rPr>
              <a:t> of the </a:t>
            </a:r>
            <a:r>
              <a:rPr lang="en-US" b="0" i="0" dirty="0" err="1">
                <a:solidFill>
                  <a:srgbClr val="333333"/>
                </a:solidFill>
                <a:effectLst/>
              </a:rPr>
              <a:t>pyplot</a:t>
            </a:r>
            <a:r>
              <a:rPr lang="en-US" b="0" i="0" dirty="0">
                <a:solidFill>
                  <a:srgbClr val="333333"/>
                </a:solidFill>
                <a:effectLst/>
              </a:rPr>
              <a:t> library. In this function, we will pass the years of experience for training set, predicted salary for training set </a:t>
            </a:r>
            <a:r>
              <a:rPr lang="en-US" b="0" i="0" dirty="0" err="1">
                <a:solidFill>
                  <a:srgbClr val="333333"/>
                </a:solidFill>
                <a:effectLst/>
              </a:rPr>
              <a:t>x_pred</a:t>
            </a:r>
            <a:r>
              <a:rPr lang="en-US" b="0" i="0" dirty="0">
                <a:solidFill>
                  <a:srgbClr val="333333"/>
                </a:solidFill>
                <a:effectLst/>
              </a:rPr>
              <a:t>, and color of the line.</a:t>
            </a:r>
          </a:p>
          <a:p>
            <a:pPr algn="just"/>
            <a:endParaRPr lang="en-US" dirty="0">
              <a:solidFill>
                <a:srgbClr val="333333"/>
              </a:solidFill>
            </a:endParaRPr>
          </a:p>
          <a:p>
            <a:pPr algn="just"/>
            <a:r>
              <a:rPr lang="en-US" b="0" i="0" dirty="0">
                <a:solidFill>
                  <a:srgbClr val="333333"/>
                </a:solidFill>
                <a:effectLst/>
              </a:rPr>
              <a:t>Next, we will give the title for the plot. So here, we will use the </a:t>
            </a:r>
            <a:r>
              <a:rPr lang="en-US" b="1" i="0" dirty="0">
                <a:solidFill>
                  <a:srgbClr val="333333"/>
                </a:solidFill>
                <a:effectLst/>
              </a:rPr>
              <a:t>title()</a:t>
            </a:r>
            <a:r>
              <a:rPr lang="en-US" b="0" i="0" dirty="0">
                <a:solidFill>
                  <a:srgbClr val="333333"/>
                </a:solidFill>
                <a:effectLst/>
              </a:rPr>
              <a:t> function of the </a:t>
            </a:r>
            <a:r>
              <a:rPr lang="en-US" b="1" i="0" dirty="0" err="1">
                <a:solidFill>
                  <a:srgbClr val="333333"/>
                </a:solidFill>
                <a:effectLst/>
              </a:rPr>
              <a:t>pyplot</a:t>
            </a:r>
            <a:r>
              <a:rPr lang="en-US" b="0" i="0" dirty="0">
                <a:solidFill>
                  <a:srgbClr val="333333"/>
                </a:solidFill>
                <a:effectLst/>
              </a:rPr>
              <a:t> library and pass the name ("Salary vs Experience (Training Dataset)".</a:t>
            </a:r>
          </a:p>
          <a:p>
            <a:pPr algn="just"/>
            <a:r>
              <a:rPr lang="en-US" b="0" i="0" dirty="0">
                <a:solidFill>
                  <a:srgbClr val="333333"/>
                </a:solidFill>
                <a:effectLst/>
              </a:rPr>
              <a:t>After that, we will assign labels for x-axis and y-axis using </a:t>
            </a:r>
            <a:r>
              <a:rPr lang="en-US" b="1" i="0" dirty="0" err="1">
                <a:solidFill>
                  <a:srgbClr val="333333"/>
                </a:solidFill>
                <a:effectLst/>
              </a:rPr>
              <a:t>xlabel</a:t>
            </a:r>
            <a:r>
              <a:rPr lang="en-US" b="1" i="0" dirty="0">
                <a:solidFill>
                  <a:srgbClr val="333333"/>
                </a:solidFill>
                <a:effectLst/>
              </a:rPr>
              <a:t>() and </a:t>
            </a:r>
            <a:r>
              <a:rPr lang="en-US" b="1" i="0" dirty="0" err="1">
                <a:solidFill>
                  <a:srgbClr val="333333"/>
                </a:solidFill>
                <a:effectLst/>
              </a:rPr>
              <a:t>ylabel</a:t>
            </a:r>
            <a:r>
              <a:rPr lang="en-US" b="1" i="0" dirty="0">
                <a:solidFill>
                  <a:srgbClr val="333333"/>
                </a:solidFill>
                <a:effectLst/>
              </a:rPr>
              <a:t>() function</a:t>
            </a:r>
            <a:r>
              <a:rPr lang="en-US" b="0" i="0" dirty="0">
                <a:solidFill>
                  <a:srgbClr val="333333"/>
                </a:solidFill>
                <a:effectLst/>
              </a:rPr>
              <a:t>.</a:t>
            </a:r>
          </a:p>
          <a:p>
            <a:pPr algn="just"/>
            <a:endParaRPr lang="en-US" dirty="0">
              <a:solidFill>
                <a:srgbClr val="333333"/>
              </a:solidFill>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122206623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DA4A3-B7C6-888E-B62D-C45EC057CFCE}"/>
              </a:ext>
            </a:extLst>
          </p:cNvPr>
          <p:cNvSpPr txBox="1"/>
          <p:nvPr/>
        </p:nvSpPr>
        <p:spPr>
          <a:xfrm>
            <a:off x="192505" y="125128"/>
            <a:ext cx="11781322" cy="4247317"/>
          </a:xfrm>
          <a:prstGeom prst="rect">
            <a:avLst/>
          </a:prstGeom>
          <a:noFill/>
        </p:spPr>
        <p:txBody>
          <a:bodyPr wrap="square" rtlCol="0">
            <a:spAutoFit/>
          </a:bodyPr>
          <a:lstStyle/>
          <a:p>
            <a:pPr algn="just">
              <a:lnSpc>
                <a:spcPct val="150000"/>
              </a:lnSpc>
            </a:pPr>
            <a:r>
              <a:rPr lang="en-US" sz="2400" b="1" dirty="0"/>
              <a:t>2</a:t>
            </a:r>
            <a:r>
              <a:rPr lang="en-US" sz="2400" b="1" i="0" dirty="0">
                <a:effectLst/>
              </a:rPr>
              <a:t>. Mean Squared Error : </a:t>
            </a:r>
          </a:p>
          <a:p>
            <a:pPr marL="285750" indent="-285750" algn="just">
              <a:lnSpc>
                <a:spcPct val="150000"/>
              </a:lnSpc>
              <a:buFont typeface="Wingdings" panose="05000000000000000000" pitchFamily="2" charset="2"/>
              <a:buChar char="ü"/>
            </a:pPr>
            <a:r>
              <a:rPr lang="en-US" b="0" i="0" dirty="0">
                <a:solidFill>
                  <a:srgbClr val="333333"/>
                </a:solidFill>
                <a:effectLst/>
              </a:rPr>
              <a:t>Mean Squared error or MSE is one of the most suitable metrics for Regression evaluation. It measures the average of the Squared difference between predicted values and the actual value given by the model.</a:t>
            </a:r>
          </a:p>
          <a:p>
            <a:pPr marL="285750" indent="-285750" algn="just">
              <a:lnSpc>
                <a:spcPct val="150000"/>
              </a:lnSpc>
              <a:buFont typeface="Wingdings" panose="05000000000000000000" pitchFamily="2" charset="2"/>
              <a:buChar char="ü"/>
            </a:pPr>
            <a:r>
              <a:rPr lang="en-US" b="0" i="0" dirty="0">
                <a:solidFill>
                  <a:srgbClr val="333333"/>
                </a:solidFill>
                <a:effectLst/>
              </a:rPr>
              <a:t>Since in MSE, errors are squared, therefore it only assumes non-negative values, and it is usually positive and non-zero.</a:t>
            </a:r>
          </a:p>
          <a:p>
            <a:pPr marL="285750" indent="-285750" algn="just">
              <a:lnSpc>
                <a:spcPct val="150000"/>
              </a:lnSpc>
              <a:buFont typeface="Wingdings" panose="05000000000000000000" pitchFamily="2" charset="2"/>
              <a:buChar char="ü"/>
            </a:pPr>
            <a:r>
              <a:rPr lang="en-US" b="0" i="0" dirty="0">
                <a:solidFill>
                  <a:srgbClr val="333333"/>
                </a:solidFill>
                <a:effectLst/>
              </a:rPr>
              <a:t>Moreover, due to squared differences, it penalizes small errors also, and hence it leads to over-estimation of how bad the model is.</a:t>
            </a:r>
          </a:p>
          <a:p>
            <a:pPr marL="285750" indent="-285750" algn="just">
              <a:lnSpc>
                <a:spcPct val="150000"/>
              </a:lnSpc>
              <a:buFont typeface="Wingdings" panose="05000000000000000000" pitchFamily="2" charset="2"/>
              <a:buChar char="ü"/>
            </a:pPr>
            <a:r>
              <a:rPr lang="en-US" b="0" i="0" dirty="0">
                <a:solidFill>
                  <a:srgbClr val="333333"/>
                </a:solidFill>
                <a:effectLst/>
              </a:rPr>
              <a:t>MSE is a much-preferred metric compared to other regression metrics as it is differentiable and hence optimized better.</a:t>
            </a:r>
          </a:p>
          <a:p>
            <a:pPr algn="just">
              <a:lnSpc>
                <a:spcPct val="150000"/>
              </a:lnSpc>
            </a:pPr>
            <a:endParaRPr lang="en-US" b="0" i="0" dirty="0">
              <a:solidFill>
                <a:srgbClr val="333333"/>
              </a:solidFill>
              <a:effectLst/>
            </a:endParaRPr>
          </a:p>
          <a:p>
            <a:pPr algn="just">
              <a:lnSpc>
                <a:spcPct val="150000"/>
              </a:lnSpc>
            </a:pPr>
            <a:r>
              <a:rPr lang="en-US" b="0" i="0" dirty="0">
                <a:solidFill>
                  <a:srgbClr val="333333"/>
                </a:solidFill>
                <a:effectLst/>
              </a:rPr>
              <a:t>The formula for calculating MSE is given below:</a:t>
            </a:r>
          </a:p>
          <a:p>
            <a:endParaRPr lang="en-IN" dirty="0"/>
          </a:p>
        </p:txBody>
      </p:sp>
      <p:pic>
        <p:nvPicPr>
          <p:cNvPr id="26626" name="Picture 2" descr="Performance Metrics in Machine Learning">
            <a:extLst>
              <a:ext uri="{FF2B5EF4-FFF2-40B4-BE49-F238E27FC236}">
                <a16:creationId xmlns:a16="http://schemas.microsoft.com/office/drawing/2014/main" id="{F3D626A8-568C-2BE6-7491-39CCC1E54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675" y="4372445"/>
            <a:ext cx="5300082" cy="7554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35C428-EE61-921E-F6B8-CE2335D645FB}"/>
              </a:ext>
            </a:extLst>
          </p:cNvPr>
          <p:cNvSpPr txBox="1"/>
          <p:nvPr/>
        </p:nvSpPr>
        <p:spPr>
          <a:xfrm>
            <a:off x="1241659" y="5886195"/>
            <a:ext cx="10058400" cy="369332"/>
          </a:xfrm>
          <a:prstGeom prst="rect">
            <a:avLst/>
          </a:prstGeom>
          <a:noFill/>
        </p:spPr>
        <p:txBody>
          <a:bodyPr wrap="square">
            <a:spAutoFit/>
          </a:bodyPr>
          <a:lstStyle/>
          <a:p>
            <a:pPr algn="just"/>
            <a:r>
              <a:rPr lang="en-US" b="1" i="0" dirty="0">
                <a:solidFill>
                  <a:srgbClr val="333333"/>
                </a:solidFill>
                <a:effectLst/>
              </a:rPr>
              <a:t>Here, Y is the Actual outcome, Y' is the predicted outcome, and N is the total number of data points.</a:t>
            </a:r>
          </a:p>
        </p:txBody>
      </p:sp>
    </p:spTree>
    <p:extLst>
      <p:ext uri="{BB962C8B-B14F-4D97-AF65-F5344CB8AC3E}">
        <p14:creationId xmlns:p14="http://schemas.microsoft.com/office/powerpoint/2010/main" val="285398266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B9F15-A950-409F-806A-2F2BE701AF52}"/>
              </a:ext>
            </a:extLst>
          </p:cNvPr>
          <p:cNvSpPr txBox="1"/>
          <p:nvPr/>
        </p:nvSpPr>
        <p:spPr>
          <a:xfrm>
            <a:off x="186088" y="0"/>
            <a:ext cx="11819823" cy="5539978"/>
          </a:xfrm>
          <a:prstGeom prst="rect">
            <a:avLst/>
          </a:prstGeom>
          <a:noFill/>
        </p:spPr>
        <p:txBody>
          <a:bodyPr wrap="square" rtlCol="0">
            <a:spAutoFit/>
          </a:bodyPr>
          <a:lstStyle/>
          <a:p>
            <a:pPr algn="just">
              <a:lnSpc>
                <a:spcPct val="200000"/>
              </a:lnSpc>
            </a:pPr>
            <a:r>
              <a:rPr lang="en-US" sz="2400" b="1" dirty="0"/>
              <a:t>3</a:t>
            </a:r>
            <a:r>
              <a:rPr lang="en-US" sz="2400" b="1" i="0" dirty="0">
                <a:effectLst/>
              </a:rPr>
              <a:t>. R Squared Score :</a:t>
            </a:r>
          </a:p>
          <a:p>
            <a:pPr marL="285750" indent="-285750" algn="just">
              <a:lnSpc>
                <a:spcPct val="200000"/>
              </a:lnSpc>
              <a:buFont typeface="Wingdings" panose="05000000000000000000" pitchFamily="2" charset="2"/>
              <a:buChar char="ü"/>
            </a:pPr>
            <a:r>
              <a:rPr lang="en-US" b="0" i="0" dirty="0">
                <a:solidFill>
                  <a:srgbClr val="333333"/>
                </a:solidFill>
                <a:effectLst/>
              </a:rPr>
              <a:t>R squared error is also known as Coefficient of Determination, which is another popular metric used for Regression model evaluation. The R-squared metric enables us to compare our model with a constant baseline to determine the performance of the model. To select the constant baseline, we need to take the mean of the data and draw the line at the mean.</a:t>
            </a:r>
          </a:p>
          <a:p>
            <a:pPr>
              <a:lnSpc>
                <a:spcPct val="200000"/>
              </a:lnSpc>
            </a:pPr>
            <a:endParaRPr lang="en-IN" dirty="0"/>
          </a:p>
          <a:p>
            <a:pPr>
              <a:lnSpc>
                <a:spcPct val="200000"/>
              </a:lnSpc>
            </a:pPr>
            <a:endParaRPr lang="en-IN" dirty="0"/>
          </a:p>
          <a:p>
            <a:pPr>
              <a:lnSpc>
                <a:spcPct val="200000"/>
              </a:lnSpc>
            </a:pPr>
            <a:r>
              <a:rPr lang="en-US" b="0" i="0" dirty="0">
                <a:solidFill>
                  <a:srgbClr val="333333"/>
                </a:solidFill>
                <a:effectLst/>
              </a:rPr>
              <a:t>The R squared score will always be less than or equal to 1 without concerning if the values are too large or small.</a:t>
            </a:r>
            <a:endParaRPr lang="en-IN" b="0" i="0" dirty="0">
              <a:solidFill>
                <a:srgbClr val="333333"/>
              </a:solidFill>
              <a:effectLst/>
            </a:endParaRPr>
          </a:p>
          <a:p>
            <a:endParaRPr lang="en-IN" dirty="0">
              <a:solidFill>
                <a:srgbClr val="333333"/>
              </a:solidFill>
              <a:latin typeface="inter-regular"/>
            </a:endParaRPr>
          </a:p>
          <a:p>
            <a:endParaRPr lang="en-IN" dirty="0">
              <a:solidFill>
                <a:srgbClr val="333333"/>
              </a:solidFill>
              <a:latin typeface="inter-regular"/>
            </a:endParaRPr>
          </a:p>
          <a:p>
            <a:endParaRPr lang="en-IN" dirty="0"/>
          </a:p>
        </p:txBody>
      </p:sp>
      <p:pic>
        <p:nvPicPr>
          <p:cNvPr id="27650" name="Picture 2" descr="Performance Metrics in Machine Learning">
            <a:extLst>
              <a:ext uri="{FF2B5EF4-FFF2-40B4-BE49-F238E27FC236}">
                <a16:creationId xmlns:a16="http://schemas.microsoft.com/office/drawing/2014/main" id="{CF2AE8C7-89A4-C6A3-A265-740292E4C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895" y="5364366"/>
            <a:ext cx="6751248" cy="776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59666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3C703F-E501-6A5B-70A1-1A672D88B186}"/>
              </a:ext>
            </a:extLst>
          </p:cNvPr>
          <p:cNvSpPr txBox="1"/>
          <p:nvPr/>
        </p:nvSpPr>
        <p:spPr>
          <a:xfrm>
            <a:off x="163629" y="125128"/>
            <a:ext cx="11781323" cy="4431983"/>
          </a:xfrm>
          <a:prstGeom prst="rect">
            <a:avLst/>
          </a:prstGeom>
          <a:noFill/>
        </p:spPr>
        <p:txBody>
          <a:bodyPr wrap="square" rtlCol="0">
            <a:spAutoFit/>
          </a:bodyPr>
          <a:lstStyle/>
          <a:p>
            <a:pPr algn="just">
              <a:lnSpc>
                <a:spcPct val="200000"/>
              </a:lnSpc>
            </a:pPr>
            <a:r>
              <a:rPr lang="en-US" sz="2400" b="1" dirty="0"/>
              <a:t>4. </a:t>
            </a:r>
            <a:r>
              <a:rPr lang="en-US" sz="2400" b="1" i="0" dirty="0">
                <a:effectLst/>
              </a:rPr>
              <a:t>Adjusted R Squared :</a:t>
            </a:r>
          </a:p>
          <a:p>
            <a:pPr marL="285750" indent="-285750" algn="just">
              <a:lnSpc>
                <a:spcPct val="200000"/>
              </a:lnSpc>
              <a:buFont typeface="Wingdings" panose="05000000000000000000" pitchFamily="2" charset="2"/>
              <a:buChar char="ü"/>
            </a:pPr>
            <a:r>
              <a:rPr lang="en-US" b="0" i="0" dirty="0">
                <a:solidFill>
                  <a:srgbClr val="333333"/>
                </a:solidFill>
                <a:effectLst/>
                <a:latin typeface="inter-regular"/>
              </a:rPr>
              <a:t>Adjusted R squared, as the name suggests, is the improved version of R squared error. R square has a limitation of improvement of a score on increasing the terms, even though the model is not improving, and it may mislead the data scientists.</a:t>
            </a:r>
          </a:p>
          <a:p>
            <a:pPr marL="285750" indent="-285750" algn="just">
              <a:lnSpc>
                <a:spcPct val="200000"/>
              </a:lnSpc>
              <a:buFont typeface="Wingdings" panose="05000000000000000000" pitchFamily="2" charset="2"/>
              <a:buChar char="ü"/>
            </a:pPr>
            <a:r>
              <a:rPr lang="en-US" b="0" i="0" dirty="0">
                <a:solidFill>
                  <a:srgbClr val="333333"/>
                </a:solidFill>
                <a:effectLst/>
                <a:latin typeface="inter-regular"/>
              </a:rPr>
              <a:t>To overcome the issue of R square, adjusted R squared is used, which will always show a lower value than R². It is because it adjusts the values of increasing predictors and only shows improvement if there is a real improvement.</a:t>
            </a:r>
          </a:p>
          <a:p>
            <a:pPr algn="just">
              <a:lnSpc>
                <a:spcPct val="200000"/>
              </a:lnSpc>
            </a:pPr>
            <a:r>
              <a:rPr lang="en-US" b="0" i="0" dirty="0">
                <a:solidFill>
                  <a:srgbClr val="333333"/>
                </a:solidFill>
                <a:effectLst/>
                <a:latin typeface="inter-regular"/>
              </a:rPr>
              <a:t>We can calculate the adjusted R squared as follows:</a:t>
            </a:r>
          </a:p>
          <a:p>
            <a:endParaRPr lang="en-IN" dirty="0"/>
          </a:p>
        </p:txBody>
      </p:sp>
      <p:pic>
        <p:nvPicPr>
          <p:cNvPr id="28674" name="Picture 2" descr="Performance Metrics in Machine Learning">
            <a:extLst>
              <a:ext uri="{FF2B5EF4-FFF2-40B4-BE49-F238E27FC236}">
                <a16:creationId xmlns:a16="http://schemas.microsoft.com/office/drawing/2014/main" id="{D15738B5-ADC3-CEAA-B799-3B15844D7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790" y="4440229"/>
            <a:ext cx="4694321" cy="7766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9AC953-3A4C-B4C9-1339-39404C193C80}"/>
              </a:ext>
            </a:extLst>
          </p:cNvPr>
          <p:cNvSpPr txBox="1"/>
          <p:nvPr/>
        </p:nvSpPr>
        <p:spPr>
          <a:xfrm>
            <a:off x="3958790" y="5458939"/>
            <a:ext cx="6097604" cy="1200329"/>
          </a:xfrm>
          <a:prstGeom prst="rect">
            <a:avLst/>
          </a:prstGeom>
          <a:noFill/>
        </p:spPr>
        <p:txBody>
          <a:bodyPr wrap="square">
            <a:spAutoFit/>
          </a:bodyPr>
          <a:lstStyle/>
          <a:p>
            <a:pPr algn="just"/>
            <a:r>
              <a:rPr lang="en-US" b="1" i="0" dirty="0">
                <a:solidFill>
                  <a:srgbClr val="333333"/>
                </a:solidFill>
                <a:effectLst/>
              </a:rPr>
              <a:t>Here,</a:t>
            </a:r>
          </a:p>
          <a:p>
            <a:pPr algn="just"/>
            <a:r>
              <a:rPr lang="en-US" b="1" i="0" dirty="0">
                <a:solidFill>
                  <a:srgbClr val="333333"/>
                </a:solidFill>
                <a:effectLst/>
              </a:rPr>
              <a:t>n is the number of observations</a:t>
            </a:r>
          </a:p>
          <a:p>
            <a:pPr algn="just"/>
            <a:r>
              <a:rPr lang="en-US" b="1" i="0" dirty="0">
                <a:solidFill>
                  <a:srgbClr val="333333"/>
                </a:solidFill>
                <a:effectLst/>
              </a:rPr>
              <a:t>k denotes the number of independent variables</a:t>
            </a:r>
          </a:p>
          <a:p>
            <a:pPr algn="just"/>
            <a:r>
              <a:rPr lang="en-US" b="1" i="0" dirty="0">
                <a:solidFill>
                  <a:srgbClr val="333333"/>
                </a:solidFill>
                <a:effectLst/>
              </a:rPr>
              <a:t>and R</a:t>
            </a:r>
            <a:r>
              <a:rPr lang="en-US" b="1" i="0" baseline="-25000" dirty="0">
                <a:solidFill>
                  <a:srgbClr val="333333"/>
                </a:solidFill>
                <a:effectLst/>
              </a:rPr>
              <a:t>a</a:t>
            </a:r>
            <a:r>
              <a:rPr lang="en-US" b="1" i="0" baseline="30000" dirty="0">
                <a:solidFill>
                  <a:srgbClr val="333333"/>
                </a:solidFill>
                <a:effectLst/>
              </a:rPr>
              <a:t>2</a:t>
            </a:r>
            <a:r>
              <a:rPr lang="en-US" b="1" i="0" dirty="0">
                <a:solidFill>
                  <a:srgbClr val="333333"/>
                </a:solidFill>
                <a:effectLst/>
              </a:rPr>
              <a:t> denotes the adjusted R</a:t>
            </a:r>
            <a:r>
              <a:rPr lang="en-US" b="1" i="0" baseline="30000" dirty="0">
                <a:solidFill>
                  <a:srgbClr val="333333"/>
                </a:solidFill>
                <a:effectLst/>
              </a:rPr>
              <a:t>2</a:t>
            </a:r>
            <a:endParaRPr lang="en-US" b="1" i="0" dirty="0">
              <a:solidFill>
                <a:srgbClr val="333333"/>
              </a:solidFill>
              <a:effectLst/>
            </a:endParaRPr>
          </a:p>
        </p:txBody>
      </p:sp>
    </p:spTree>
    <p:extLst>
      <p:ext uri="{BB962C8B-B14F-4D97-AF65-F5344CB8AC3E}">
        <p14:creationId xmlns:p14="http://schemas.microsoft.com/office/powerpoint/2010/main" val="314304194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FEA50-126F-ED13-5283-DEE2BAE75604}"/>
              </a:ext>
            </a:extLst>
          </p:cNvPr>
          <p:cNvSpPr txBox="1"/>
          <p:nvPr/>
        </p:nvSpPr>
        <p:spPr>
          <a:xfrm>
            <a:off x="4331370" y="3075057"/>
            <a:ext cx="2175310" cy="7078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4000" dirty="0"/>
              <a:t>THE END </a:t>
            </a:r>
          </a:p>
        </p:txBody>
      </p:sp>
    </p:spTree>
    <p:extLst>
      <p:ext uri="{BB962C8B-B14F-4D97-AF65-F5344CB8AC3E}">
        <p14:creationId xmlns:p14="http://schemas.microsoft.com/office/powerpoint/2010/main" val="16267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DEF37-1521-6473-F300-6A25FB4C9E9B}"/>
              </a:ext>
            </a:extLst>
          </p:cNvPr>
          <p:cNvSpPr txBox="1"/>
          <p:nvPr/>
        </p:nvSpPr>
        <p:spPr>
          <a:xfrm>
            <a:off x="855159" y="0"/>
            <a:ext cx="14771005" cy="6463308"/>
          </a:xfrm>
          <a:prstGeom prst="rect">
            <a:avLst/>
          </a:prstGeom>
          <a:noFill/>
        </p:spPr>
        <p:txBody>
          <a:bodyPr wrap="square" rtlCol="0">
            <a:spAutoFit/>
          </a:bodyPr>
          <a:lstStyle/>
          <a:p>
            <a:pPr algn="just"/>
            <a:r>
              <a:rPr lang="en-IN" b="0" i="0" dirty="0">
                <a:solidFill>
                  <a:srgbClr val="333333"/>
                </a:solidFill>
                <a:effectLst/>
              </a:rPr>
              <a:t>Finally, we will represent all above things in a graph using show(). The code is given below:</a:t>
            </a:r>
          </a:p>
          <a:p>
            <a:pPr algn="just"/>
            <a:endParaRPr lang="en-IN" b="0" i="0" dirty="0">
              <a:solidFill>
                <a:srgbClr val="333333"/>
              </a:solidFill>
              <a:effectLst/>
            </a:endParaRPr>
          </a:p>
          <a:p>
            <a:pPr algn="just">
              <a:buFont typeface="+mj-lt"/>
              <a:buAutoNum type="arabicPeriod"/>
            </a:pPr>
            <a:r>
              <a:rPr lang="en-IN" b="1" i="0" dirty="0" err="1">
                <a:solidFill>
                  <a:srgbClr val="000000"/>
                </a:solidFill>
                <a:effectLst/>
              </a:rPr>
              <a:t>mtp.scatter</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r>
              <a:rPr lang="en-IN" b="1" i="0" dirty="0" err="1">
                <a:solidFill>
                  <a:srgbClr val="000000"/>
                </a:solidFill>
                <a:effectLst/>
              </a:rPr>
              <a:t>color</a:t>
            </a:r>
            <a:r>
              <a:rPr lang="en-IN" b="1" i="0" dirty="0">
                <a:solidFill>
                  <a:srgbClr val="000000"/>
                </a:solidFill>
                <a:effectLst/>
              </a:rPr>
              <a:t>=</a:t>
            </a:r>
            <a:r>
              <a:rPr lang="en-IN" b="1" i="0" dirty="0">
                <a:solidFill>
                  <a:srgbClr val="0000FF"/>
                </a:solidFill>
                <a:effectLst/>
              </a:rPr>
              <a:t>"green"</a:t>
            </a:r>
            <a:r>
              <a:rPr lang="en-IN" b="1" i="0" dirty="0">
                <a:solidFill>
                  <a:srgbClr val="000000"/>
                </a:solidFill>
                <a:effectLst/>
              </a:rPr>
              <a:t>)   </a:t>
            </a:r>
          </a:p>
          <a:p>
            <a:pPr algn="just">
              <a:buFont typeface="+mj-lt"/>
              <a:buAutoNum type="arabicPeriod"/>
            </a:pPr>
            <a:r>
              <a:rPr lang="en-IN" b="1" i="0" dirty="0" err="1">
                <a:solidFill>
                  <a:srgbClr val="000000"/>
                </a:solidFill>
                <a:effectLst/>
              </a:rPr>
              <a:t>mtp.plot</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x_pred</a:t>
            </a:r>
            <a:r>
              <a:rPr lang="en-IN" b="1" i="0" dirty="0">
                <a:solidFill>
                  <a:srgbClr val="000000"/>
                </a:solidFill>
                <a:effectLst/>
              </a:rPr>
              <a:t>, </a:t>
            </a:r>
            <a:r>
              <a:rPr lang="en-IN" b="1" i="0" dirty="0" err="1">
                <a:solidFill>
                  <a:srgbClr val="000000"/>
                </a:solidFill>
                <a:effectLst/>
              </a:rPr>
              <a:t>color</a:t>
            </a:r>
            <a:r>
              <a:rPr lang="en-IN" b="1" i="0" dirty="0">
                <a:solidFill>
                  <a:srgbClr val="000000"/>
                </a:solidFill>
                <a:effectLst/>
              </a:rPr>
              <a:t>=</a:t>
            </a:r>
            <a:r>
              <a:rPr lang="en-IN" b="1" i="0" dirty="0">
                <a:solidFill>
                  <a:srgbClr val="0000FF"/>
                </a:solidFill>
                <a:effectLst/>
              </a:rPr>
              <a:t>"red"</a:t>
            </a:r>
            <a:r>
              <a:rPr lang="en-IN" b="1" i="0" dirty="0">
                <a:solidFill>
                  <a:srgbClr val="000000"/>
                </a:solidFill>
                <a:effectLst/>
              </a:rPr>
              <a:t>)    </a:t>
            </a:r>
          </a:p>
          <a:p>
            <a:pPr algn="just">
              <a:buFont typeface="+mj-lt"/>
              <a:buAutoNum type="arabicPeriod"/>
            </a:pPr>
            <a:r>
              <a:rPr lang="en-IN" b="1" i="0" dirty="0" err="1">
                <a:solidFill>
                  <a:srgbClr val="000000"/>
                </a:solidFill>
                <a:effectLst/>
              </a:rPr>
              <a:t>mtp.title</a:t>
            </a:r>
            <a:r>
              <a:rPr lang="en-IN" b="1" i="0" dirty="0">
                <a:solidFill>
                  <a:srgbClr val="000000"/>
                </a:solidFill>
                <a:effectLst/>
              </a:rPr>
              <a:t>(</a:t>
            </a:r>
            <a:r>
              <a:rPr lang="en-IN" b="1" i="0" dirty="0">
                <a:solidFill>
                  <a:srgbClr val="0000FF"/>
                </a:solidFill>
                <a:effectLst/>
              </a:rPr>
              <a:t>"Salary vs Experience (Training Dataset)"</a:t>
            </a:r>
            <a:r>
              <a:rPr lang="en-IN" b="1" i="0" dirty="0">
                <a:solidFill>
                  <a:srgbClr val="000000"/>
                </a:solidFill>
                <a:effectLst/>
              </a:rPr>
              <a:t>)  </a:t>
            </a:r>
          </a:p>
          <a:p>
            <a:pPr algn="just">
              <a:buFont typeface="+mj-lt"/>
              <a:buAutoNum type="arabicPeriod"/>
            </a:pPr>
            <a:r>
              <a:rPr lang="en-IN" b="1" i="0" dirty="0" err="1">
                <a:solidFill>
                  <a:srgbClr val="000000"/>
                </a:solidFill>
                <a:effectLst/>
              </a:rPr>
              <a:t>mtp.xlabel</a:t>
            </a:r>
            <a:r>
              <a:rPr lang="en-IN" b="1" i="0" dirty="0">
                <a:solidFill>
                  <a:srgbClr val="000000"/>
                </a:solidFill>
                <a:effectLst/>
              </a:rPr>
              <a:t>(</a:t>
            </a:r>
            <a:r>
              <a:rPr lang="en-IN" b="1" i="0" dirty="0">
                <a:solidFill>
                  <a:srgbClr val="0000FF"/>
                </a:solidFill>
                <a:effectLst/>
              </a:rPr>
              <a:t>"Years of Experience"</a:t>
            </a:r>
            <a:r>
              <a:rPr lang="en-IN" b="1" i="0" dirty="0">
                <a:solidFill>
                  <a:srgbClr val="000000"/>
                </a:solidFill>
                <a:effectLst/>
              </a:rPr>
              <a:t>)  </a:t>
            </a:r>
          </a:p>
          <a:p>
            <a:pPr algn="just">
              <a:buFont typeface="+mj-lt"/>
              <a:buAutoNum type="arabicPeriod"/>
            </a:pPr>
            <a:r>
              <a:rPr lang="en-IN" b="1" i="0" dirty="0" err="1">
                <a:solidFill>
                  <a:srgbClr val="000000"/>
                </a:solidFill>
                <a:effectLst/>
              </a:rPr>
              <a:t>mtp.ylabel</a:t>
            </a:r>
            <a:r>
              <a:rPr lang="en-IN" b="1" i="0" dirty="0">
                <a:solidFill>
                  <a:srgbClr val="000000"/>
                </a:solidFill>
                <a:effectLst/>
              </a:rPr>
              <a:t>(</a:t>
            </a:r>
            <a:r>
              <a:rPr lang="en-IN" b="1" i="0" dirty="0">
                <a:solidFill>
                  <a:srgbClr val="0000FF"/>
                </a:solidFill>
                <a:effectLst/>
              </a:rPr>
              <a:t>"Salary(In Rupees)"</a:t>
            </a:r>
            <a:r>
              <a:rPr lang="en-IN" b="1" i="0" dirty="0">
                <a:solidFill>
                  <a:srgbClr val="000000"/>
                </a:solidFill>
                <a:effectLst/>
              </a:rPr>
              <a:t>)  </a:t>
            </a:r>
          </a:p>
          <a:p>
            <a:pPr algn="just">
              <a:buFont typeface="+mj-lt"/>
              <a:buAutoNum type="arabicPeriod"/>
            </a:pPr>
            <a:r>
              <a:rPr lang="en-IN" b="1" i="0" dirty="0" err="1">
                <a:solidFill>
                  <a:srgbClr val="000000"/>
                </a:solidFill>
                <a:effectLst/>
              </a:rPr>
              <a:t>mtp.show</a:t>
            </a:r>
            <a:r>
              <a:rPr lang="en-IN" b="1" i="0" dirty="0">
                <a:solidFill>
                  <a:srgbClr val="000000"/>
                </a:solidFill>
                <a:effectLst/>
              </a:rPr>
              <a:t>()   </a:t>
            </a:r>
          </a:p>
          <a:p>
            <a:pPr algn="just"/>
            <a:endParaRPr lang="en-IN" b="1" dirty="0">
              <a:solidFill>
                <a:srgbClr val="000000"/>
              </a:solidFill>
            </a:endParaRPr>
          </a:p>
          <a:p>
            <a:pPr algn="just"/>
            <a:endParaRPr lang="en-IN" b="1" i="0" dirty="0">
              <a:solidFill>
                <a:srgbClr val="000000"/>
              </a:solidFill>
              <a:effectLst/>
            </a:endParaRPr>
          </a:p>
          <a:p>
            <a:pPr algn="just"/>
            <a:endParaRPr lang="en-IN" b="1" dirty="0">
              <a:solidFill>
                <a:srgbClr val="000000"/>
              </a:solidFill>
            </a:endParaRPr>
          </a:p>
          <a:p>
            <a:pPr algn="just"/>
            <a:endParaRPr lang="en-IN" b="1" i="0" dirty="0">
              <a:solidFill>
                <a:srgbClr val="000000"/>
              </a:solidFill>
              <a:effectLst/>
            </a:endParaRPr>
          </a:p>
          <a:p>
            <a:pPr algn="just"/>
            <a:endParaRPr lang="en-IN" b="1" dirty="0">
              <a:solidFill>
                <a:srgbClr val="000000"/>
              </a:solidFill>
            </a:endParaRPr>
          </a:p>
          <a:p>
            <a:pPr algn="just"/>
            <a:endParaRPr lang="en-IN" b="1" i="0" dirty="0">
              <a:solidFill>
                <a:srgbClr val="000000"/>
              </a:solidFill>
              <a:effectLst/>
            </a:endParaRPr>
          </a:p>
          <a:p>
            <a:pPr algn="just"/>
            <a:endParaRPr lang="en-IN" b="1" dirty="0">
              <a:solidFill>
                <a:srgbClr val="000000"/>
              </a:solidFill>
            </a:endParaRPr>
          </a:p>
          <a:p>
            <a:pPr algn="just"/>
            <a:endParaRPr lang="en-IN" b="1" i="0" dirty="0">
              <a:solidFill>
                <a:srgbClr val="000000"/>
              </a:solidFill>
              <a:effectLst/>
            </a:endParaRPr>
          </a:p>
          <a:p>
            <a:pPr algn="just"/>
            <a:endParaRPr lang="en-IN" b="1" dirty="0">
              <a:solidFill>
                <a:srgbClr val="000000"/>
              </a:solidFill>
            </a:endParaRPr>
          </a:p>
          <a:p>
            <a:pPr algn="just"/>
            <a:endParaRPr lang="en-IN" b="1" i="0" dirty="0">
              <a:solidFill>
                <a:srgbClr val="000000"/>
              </a:solidFill>
              <a:effectLst/>
            </a:endParaRPr>
          </a:p>
          <a:p>
            <a:pPr algn="just"/>
            <a:endParaRPr lang="en-IN" b="1" dirty="0">
              <a:solidFill>
                <a:srgbClr val="000000"/>
              </a:solidFill>
            </a:endParaRPr>
          </a:p>
          <a:p>
            <a:pPr algn="just"/>
            <a:endParaRPr lang="en-IN" b="1" i="0" dirty="0">
              <a:solidFill>
                <a:srgbClr val="000000"/>
              </a:solidFill>
              <a:effectLst/>
            </a:endParaRPr>
          </a:p>
          <a:p>
            <a:pPr algn="just"/>
            <a:endParaRPr lang="en-IN" b="1" dirty="0">
              <a:solidFill>
                <a:srgbClr val="000000"/>
              </a:solidFill>
            </a:endParaRPr>
          </a:p>
          <a:p>
            <a:pPr algn="just"/>
            <a:endParaRPr lang="en-IN" b="1" i="0" dirty="0">
              <a:solidFill>
                <a:srgbClr val="000000"/>
              </a:solidFill>
              <a:effectLst/>
            </a:endParaRPr>
          </a:p>
          <a:p>
            <a:endParaRPr lang="en-IN" dirty="0"/>
          </a:p>
        </p:txBody>
      </p:sp>
      <p:pic>
        <p:nvPicPr>
          <p:cNvPr id="10244" name="Picture 4" descr="Simple Linear Regression in Machine Learning">
            <a:extLst>
              <a:ext uri="{FF2B5EF4-FFF2-40B4-BE49-F238E27FC236}">
                <a16:creationId xmlns:a16="http://schemas.microsoft.com/office/drawing/2014/main" id="{09CDF199-A623-F406-D495-589605A23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209" y="2431585"/>
            <a:ext cx="6397087" cy="42493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8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55797-C7AA-BBA0-7750-C90A82A8088D}"/>
              </a:ext>
            </a:extLst>
          </p:cNvPr>
          <p:cNvSpPr txBox="1"/>
          <p:nvPr/>
        </p:nvSpPr>
        <p:spPr>
          <a:xfrm>
            <a:off x="268357" y="337930"/>
            <a:ext cx="11618843" cy="6278642"/>
          </a:xfrm>
          <a:prstGeom prst="rect">
            <a:avLst/>
          </a:prstGeom>
          <a:noFill/>
        </p:spPr>
        <p:txBody>
          <a:bodyPr wrap="square" rtlCol="0">
            <a:spAutoFit/>
          </a:bodyPr>
          <a:lstStyle/>
          <a:p>
            <a:pPr algn="just"/>
            <a:r>
              <a:rPr lang="en-US" b="0" i="0" dirty="0">
                <a:solidFill>
                  <a:srgbClr val="333333"/>
                </a:solidFill>
                <a:effectLst/>
              </a:rPr>
              <a:t>In the above plot, we can see the real values observations in green dots and predicted values are covered by the red regression line. The regression line shows a correlation between the dependent and independent variable.</a:t>
            </a:r>
          </a:p>
          <a:p>
            <a:pPr algn="just"/>
            <a:endParaRPr lang="en-US" b="0" i="0" dirty="0">
              <a:solidFill>
                <a:srgbClr val="333333"/>
              </a:solidFill>
              <a:effectLst/>
            </a:endParaRPr>
          </a:p>
          <a:p>
            <a:pPr algn="just"/>
            <a:r>
              <a:rPr lang="en-US" b="0" i="0" dirty="0">
                <a:solidFill>
                  <a:srgbClr val="333333"/>
                </a:solidFill>
                <a:effectLst/>
              </a:rPr>
              <a:t>The good fit of the line can be observed by calculating the difference between actual values and predicted values. But as we can see in the above </a:t>
            </a:r>
            <a:r>
              <a:rPr lang="en-US" b="1" i="0" dirty="0">
                <a:solidFill>
                  <a:srgbClr val="333333"/>
                </a:solidFill>
                <a:effectLst/>
              </a:rPr>
              <a:t>plot, most of the observations are close to the regression line, hence our model is good for the training set</a:t>
            </a:r>
            <a:r>
              <a:rPr lang="en-US" b="0" i="0" dirty="0">
                <a:solidFill>
                  <a:srgbClr val="333333"/>
                </a:solidFill>
                <a:effectLst/>
              </a:rPr>
              <a:t>.</a:t>
            </a:r>
          </a:p>
          <a:p>
            <a:pPr algn="just"/>
            <a:endParaRPr lang="en-US" dirty="0">
              <a:solidFill>
                <a:srgbClr val="333333"/>
              </a:solidFill>
            </a:endParaRPr>
          </a:p>
          <a:p>
            <a:pPr algn="just"/>
            <a:endParaRPr lang="en-US" b="0" i="0" dirty="0">
              <a:solidFill>
                <a:srgbClr val="333333"/>
              </a:solidFill>
              <a:effectLst/>
            </a:endParaRPr>
          </a:p>
          <a:p>
            <a:pPr algn="just"/>
            <a:endParaRPr lang="en-US" dirty="0">
              <a:solidFill>
                <a:srgbClr val="333333"/>
              </a:solidFill>
            </a:endParaRPr>
          </a:p>
          <a:p>
            <a:pPr algn="just"/>
            <a:endParaRPr lang="en-US" b="0" i="0" dirty="0">
              <a:solidFill>
                <a:srgbClr val="333333"/>
              </a:solidFill>
              <a:effectLst/>
            </a:endParaRPr>
          </a:p>
          <a:p>
            <a:pPr algn="just"/>
            <a:endParaRPr lang="en-US" dirty="0">
              <a:solidFill>
                <a:srgbClr val="333333"/>
              </a:solidFill>
            </a:endParaRPr>
          </a:p>
          <a:p>
            <a:pPr algn="just"/>
            <a:r>
              <a:rPr lang="en-US" sz="2400" b="1" i="0" dirty="0">
                <a:solidFill>
                  <a:srgbClr val="333333"/>
                </a:solidFill>
                <a:effectLst/>
              </a:rPr>
              <a:t>Step: 5. visualizing the Test set results</a:t>
            </a:r>
            <a:r>
              <a:rPr lang="en-US" b="1" i="0" dirty="0">
                <a:solidFill>
                  <a:srgbClr val="333333"/>
                </a:solidFill>
                <a:effectLst/>
                <a:latin typeface="inter-bold"/>
              </a:rPr>
              <a:t>:</a:t>
            </a:r>
          </a:p>
          <a:p>
            <a:pPr algn="just"/>
            <a:endParaRPr lang="en-US" b="0" i="0" dirty="0">
              <a:solidFill>
                <a:srgbClr val="333333"/>
              </a:solidFill>
              <a:effectLst/>
            </a:endParaRPr>
          </a:p>
          <a:p>
            <a:pPr algn="just"/>
            <a:r>
              <a:rPr lang="en-US" b="0" i="0" dirty="0">
                <a:solidFill>
                  <a:srgbClr val="333333"/>
                </a:solidFill>
                <a:effectLst/>
              </a:rPr>
              <a:t>In the previous step, we have visualized the performance of our model on the training set. Now, we will do the same for the Test set. The complete code will remain the same as the above code, except in this, we will use </a:t>
            </a:r>
            <a:r>
              <a:rPr lang="en-US" b="0" i="0" dirty="0" err="1">
                <a:solidFill>
                  <a:srgbClr val="333333"/>
                </a:solidFill>
                <a:effectLst/>
              </a:rPr>
              <a:t>x_test</a:t>
            </a:r>
            <a:r>
              <a:rPr lang="en-US" b="0" i="0" dirty="0">
                <a:solidFill>
                  <a:srgbClr val="333333"/>
                </a:solidFill>
                <a:effectLst/>
              </a:rPr>
              <a:t>, and </a:t>
            </a:r>
            <a:r>
              <a:rPr lang="en-US" b="0" i="0" dirty="0" err="1">
                <a:solidFill>
                  <a:srgbClr val="333333"/>
                </a:solidFill>
                <a:effectLst/>
              </a:rPr>
              <a:t>y_test</a:t>
            </a:r>
            <a:r>
              <a:rPr lang="en-US" b="0" i="0" dirty="0">
                <a:solidFill>
                  <a:srgbClr val="333333"/>
                </a:solidFill>
                <a:effectLst/>
              </a:rPr>
              <a:t> instead of </a:t>
            </a:r>
            <a:r>
              <a:rPr lang="en-US" b="0" i="0" dirty="0" err="1">
                <a:solidFill>
                  <a:srgbClr val="333333"/>
                </a:solidFill>
                <a:effectLst/>
              </a:rPr>
              <a:t>x_train</a:t>
            </a:r>
            <a:r>
              <a:rPr lang="en-US" b="0" i="0" dirty="0">
                <a:solidFill>
                  <a:srgbClr val="333333"/>
                </a:solidFill>
                <a:effectLst/>
              </a:rPr>
              <a:t> and </a:t>
            </a:r>
            <a:r>
              <a:rPr lang="en-US" b="0" i="0" dirty="0" err="1">
                <a:solidFill>
                  <a:srgbClr val="333333"/>
                </a:solidFill>
                <a:effectLst/>
              </a:rPr>
              <a:t>y_train</a:t>
            </a:r>
            <a:r>
              <a:rPr lang="en-US" b="0" i="0" dirty="0">
                <a:solidFill>
                  <a:srgbClr val="333333"/>
                </a:solidFill>
                <a:effectLst/>
              </a:rPr>
              <a:t>.</a:t>
            </a:r>
          </a:p>
          <a:p>
            <a:pPr algn="just"/>
            <a:r>
              <a:rPr lang="en-US" b="0" i="0" dirty="0">
                <a:solidFill>
                  <a:srgbClr val="333333"/>
                </a:solidFill>
                <a:effectLst/>
              </a:rPr>
              <a:t>Here we are also changing the color of observations and regression line to differentiate between the two plots, but it is optional.</a:t>
            </a:r>
          </a:p>
          <a:p>
            <a:pPr algn="just"/>
            <a:endParaRPr lang="en-US" dirty="0">
              <a:solidFill>
                <a:srgbClr val="333333"/>
              </a:solidFill>
            </a:endParaRPr>
          </a:p>
          <a:p>
            <a:pPr algn="just"/>
            <a:endParaRPr lang="en-US" b="0" i="0" dirty="0">
              <a:solidFill>
                <a:srgbClr val="333333"/>
              </a:solidFill>
              <a:effectLst/>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3698590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817FA-FF2A-E149-75D6-B3F975683135}"/>
              </a:ext>
            </a:extLst>
          </p:cNvPr>
          <p:cNvSpPr txBox="1"/>
          <p:nvPr/>
        </p:nvSpPr>
        <p:spPr>
          <a:xfrm>
            <a:off x="375386" y="221381"/>
            <a:ext cx="11521440" cy="2893100"/>
          </a:xfrm>
          <a:prstGeom prst="rect">
            <a:avLst/>
          </a:prstGeom>
          <a:noFill/>
        </p:spPr>
        <p:txBody>
          <a:bodyPr wrap="square" rtlCol="0">
            <a:spAutoFit/>
          </a:bodyPr>
          <a:lstStyle/>
          <a:p>
            <a:pPr algn="just"/>
            <a:r>
              <a:rPr lang="en-IN" sz="2000" b="1" i="0" dirty="0">
                <a:solidFill>
                  <a:srgbClr val="000000"/>
                </a:solidFill>
                <a:effectLst/>
                <a:latin typeface="inter-regular"/>
              </a:rPr>
              <a:t># visualizing the Test set results </a:t>
            </a:r>
            <a:r>
              <a:rPr lang="en-IN" sz="2000" dirty="0">
                <a:solidFill>
                  <a:srgbClr val="000000"/>
                </a:solidFill>
                <a:latin typeface="inter-regular"/>
              </a:rPr>
              <a:t>:</a:t>
            </a:r>
          </a:p>
          <a:p>
            <a:pPr algn="just"/>
            <a:endParaRPr lang="en-IN" b="0" i="0" dirty="0">
              <a:solidFill>
                <a:srgbClr val="000000"/>
              </a:solidFill>
              <a:effectLst/>
              <a:latin typeface="inter-regular"/>
            </a:endParaRPr>
          </a:p>
          <a:p>
            <a:pPr algn="just">
              <a:buFont typeface="+mj-lt"/>
              <a:buAutoNum type="arabicPeriod"/>
            </a:pPr>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x_test</a:t>
            </a:r>
            <a:r>
              <a:rPr lang="en-IN" b="0" i="0" dirty="0">
                <a:solidFill>
                  <a:srgbClr val="000000"/>
                </a:solidFill>
                <a:effectLst/>
              </a:rPr>
              <a:t>, </a:t>
            </a:r>
            <a:r>
              <a:rPr lang="en-IN" b="0" i="0" dirty="0" err="1">
                <a:solidFill>
                  <a:srgbClr val="000000"/>
                </a:solidFill>
                <a:effectLst/>
              </a:rPr>
              <a:t>y_test</a:t>
            </a:r>
            <a:r>
              <a:rPr lang="en-IN" b="0" i="0" dirty="0">
                <a:solidFill>
                  <a:srgbClr val="000000"/>
                </a:solidFill>
                <a:effectLst/>
              </a:rPr>
              <a:t>, </a:t>
            </a:r>
            <a:r>
              <a:rPr lang="en-IN" b="0" i="0" dirty="0" err="1">
                <a:solidFill>
                  <a:srgbClr val="000000"/>
                </a:solidFill>
                <a:effectLst/>
              </a:rPr>
              <a:t>color</a:t>
            </a:r>
            <a:r>
              <a:rPr lang="en-IN" b="0" i="0" dirty="0">
                <a:solidFill>
                  <a:srgbClr val="000000"/>
                </a:solidFill>
                <a:effectLst/>
              </a:rPr>
              <a:t>=</a:t>
            </a:r>
            <a:r>
              <a:rPr lang="en-IN" b="0" i="0" dirty="0">
                <a:solidFill>
                  <a:srgbClr val="0000FF"/>
                </a:solidFill>
                <a:effectLst/>
              </a:rPr>
              <a:t>"blue"</a:t>
            </a:r>
            <a:r>
              <a:rPr lang="en-IN" b="0" i="0" dirty="0">
                <a:solidFill>
                  <a:srgbClr val="000000"/>
                </a:solidFill>
                <a:effectLst/>
              </a:rPr>
              <a:t>)   </a:t>
            </a:r>
          </a:p>
          <a:p>
            <a:pPr algn="just">
              <a:buFont typeface="+mj-lt"/>
              <a:buAutoNum type="arabicPeriod"/>
            </a:pPr>
            <a:r>
              <a:rPr lang="en-IN" b="0" i="0" dirty="0" err="1">
                <a:solidFill>
                  <a:srgbClr val="000000"/>
                </a:solidFill>
                <a:effectLst/>
              </a:rPr>
              <a:t>mtp.plot</a:t>
            </a:r>
            <a:r>
              <a:rPr lang="en-IN" b="0" i="0" dirty="0">
                <a:solidFill>
                  <a:srgbClr val="000000"/>
                </a:solidFill>
                <a:effectLst/>
              </a:rPr>
              <a:t>(</a:t>
            </a:r>
            <a:r>
              <a:rPr lang="en-IN" b="0" i="0" dirty="0" err="1">
                <a:solidFill>
                  <a:srgbClr val="000000"/>
                </a:solidFill>
                <a:effectLst/>
              </a:rPr>
              <a:t>x_train</a:t>
            </a:r>
            <a:r>
              <a:rPr lang="en-IN" b="0" i="0" dirty="0">
                <a:solidFill>
                  <a:srgbClr val="000000"/>
                </a:solidFill>
                <a:effectLst/>
              </a:rPr>
              <a:t>, </a:t>
            </a:r>
            <a:r>
              <a:rPr lang="en-IN" b="0" i="0" dirty="0" err="1">
                <a:solidFill>
                  <a:srgbClr val="000000"/>
                </a:solidFill>
                <a:effectLst/>
              </a:rPr>
              <a:t>x_pred</a:t>
            </a:r>
            <a:r>
              <a:rPr lang="en-IN" b="0" i="0" dirty="0">
                <a:solidFill>
                  <a:srgbClr val="000000"/>
                </a:solidFill>
                <a:effectLst/>
              </a:rPr>
              <a:t>, </a:t>
            </a:r>
            <a:r>
              <a:rPr lang="en-IN" b="0" i="0" dirty="0" err="1">
                <a:solidFill>
                  <a:srgbClr val="000000"/>
                </a:solidFill>
                <a:effectLst/>
              </a:rPr>
              <a:t>color</a:t>
            </a:r>
            <a:r>
              <a:rPr lang="en-IN" b="0" i="0" dirty="0">
                <a:solidFill>
                  <a:srgbClr val="000000"/>
                </a:solidFill>
                <a:effectLst/>
              </a:rPr>
              <a:t>=</a:t>
            </a:r>
            <a:r>
              <a:rPr lang="en-IN" b="0" i="0" dirty="0">
                <a:solidFill>
                  <a:srgbClr val="0000FF"/>
                </a:solidFill>
                <a:effectLst/>
              </a:rPr>
              <a:t>"red"</a:t>
            </a:r>
            <a:r>
              <a:rPr lang="en-IN" b="0" i="0" dirty="0">
                <a:solidFill>
                  <a:srgbClr val="000000"/>
                </a:solidFill>
                <a:effectLst/>
              </a:rPr>
              <a:t>)    </a:t>
            </a:r>
          </a:p>
          <a:p>
            <a:pPr algn="just">
              <a:buFont typeface="+mj-lt"/>
              <a:buAutoNum type="arabicPeriod"/>
            </a:pPr>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"Salary vs Experience (Test Dataset)"</a:t>
            </a:r>
            <a:r>
              <a:rPr lang="en-IN" b="0" i="0" dirty="0">
                <a:solidFill>
                  <a:srgbClr val="000000"/>
                </a:solidFill>
                <a:effectLst/>
              </a:rPr>
              <a:t>)  </a:t>
            </a:r>
          </a:p>
          <a:p>
            <a:pPr algn="just">
              <a:buFont typeface="+mj-lt"/>
              <a:buAutoNum type="arabicPeriod"/>
            </a:pPr>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"Years of Experience"</a:t>
            </a:r>
            <a:r>
              <a:rPr lang="en-IN" b="0" i="0" dirty="0">
                <a:solidFill>
                  <a:srgbClr val="000000"/>
                </a:solidFill>
                <a:effectLst/>
              </a:rPr>
              <a:t>)  </a:t>
            </a:r>
          </a:p>
          <a:p>
            <a:pPr algn="just">
              <a:buFont typeface="+mj-lt"/>
              <a:buAutoNum type="arabicPeriod"/>
            </a:pPr>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"Salary(In Rupees)"</a:t>
            </a:r>
            <a:r>
              <a:rPr lang="en-IN" b="0" i="0" dirty="0">
                <a:solidFill>
                  <a:srgbClr val="000000"/>
                </a:solidFill>
                <a:effectLst/>
              </a:rPr>
              <a:t>)  </a:t>
            </a:r>
          </a:p>
          <a:p>
            <a:pPr algn="just">
              <a:buFont typeface="+mj-lt"/>
              <a:buAutoNum type="arabicPeriod"/>
            </a:pPr>
            <a:r>
              <a:rPr lang="en-IN" b="0" i="0" dirty="0" err="1">
                <a:solidFill>
                  <a:srgbClr val="000000"/>
                </a:solidFill>
                <a:effectLst/>
              </a:rPr>
              <a:t>mtp.show</a:t>
            </a:r>
            <a:r>
              <a:rPr lang="en-IN" b="0" i="0" dirty="0">
                <a:solidFill>
                  <a:srgbClr val="000000"/>
                </a:solidFill>
                <a:effectLst/>
              </a:rPr>
              <a:t>()  </a:t>
            </a:r>
          </a:p>
          <a:p>
            <a:pPr algn="just">
              <a:buFont typeface="+mj-lt"/>
              <a:buAutoNum type="arabicPeriod"/>
            </a:pPr>
            <a:endParaRPr lang="en-IN" dirty="0">
              <a:solidFill>
                <a:srgbClr val="000000"/>
              </a:solidFill>
            </a:endParaRPr>
          </a:p>
          <a:p>
            <a:pPr algn="just"/>
            <a:endParaRPr lang="en-IN" b="0" i="0" dirty="0">
              <a:solidFill>
                <a:srgbClr val="000000"/>
              </a:solidFill>
              <a:effectLst/>
            </a:endParaRPr>
          </a:p>
        </p:txBody>
      </p:sp>
      <p:pic>
        <p:nvPicPr>
          <p:cNvPr id="11266" name="Picture 2" descr="Simple Linear Regression in Machine Learning">
            <a:extLst>
              <a:ext uri="{FF2B5EF4-FFF2-40B4-BE49-F238E27FC236}">
                <a16:creationId xmlns:a16="http://schemas.microsoft.com/office/drawing/2014/main" id="{837DEF15-7A6B-1924-D546-B1E42BC51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507" y="2099712"/>
            <a:ext cx="6545179" cy="44719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017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7FC622-37E3-8B5F-11E6-4DB45153A37D}"/>
              </a:ext>
            </a:extLst>
          </p:cNvPr>
          <p:cNvSpPr txBox="1"/>
          <p:nvPr/>
        </p:nvSpPr>
        <p:spPr>
          <a:xfrm>
            <a:off x="356135" y="231006"/>
            <a:ext cx="11636943" cy="5847755"/>
          </a:xfrm>
          <a:prstGeom prst="rect">
            <a:avLst/>
          </a:prstGeom>
          <a:noFill/>
        </p:spPr>
        <p:txBody>
          <a:bodyPr wrap="square">
            <a:spAutoFit/>
          </a:bodyPr>
          <a:lstStyle/>
          <a:p>
            <a:r>
              <a:rPr lang="en-US" sz="2000" b="1" i="0" dirty="0">
                <a:solidFill>
                  <a:srgbClr val="333333"/>
                </a:solidFill>
                <a:effectLst/>
              </a:rPr>
              <a:t>In the above plot, there are observations given by the blue color, and prediction is given by the red regression line. As we can see, most of the observations are close to the regression line, hence we can say our Simple Linear Regression is a good model and able to make good predictions.</a:t>
            </a:r>
          </a:p>
          <a:p>
            <a:endParaRPr lang="en-US" sz="2000" b="1" dirty="0">
              <a:solidFill>
                <a:srgbClr val="333333"/>
              </a:solidFill>
            </a:endParaRPr>
          </a:p>
          <a:p>
            <a:endParaRPr lang="en-US" sz="2000" b="1" dirty="0">
              <a:solidFill>
                <a:srgbClr val="333333"/>
              </a:solidFill>
            </a:endParaRPr>
          </a:p>
          <a:p>
            <a:pPr algn="just"/>
            <a:r>
              <a:rPr lang="en-US" sz="2800" b="1" i="0" dirty="0">
                <a:effectLst/>
              </a:rPr>
              <a:t>Multiple Linear Regression:</a:t>
            </a:r>
          </a:p>
          <a:p>
            <a:pPr algn="just"/>
            <a:endParaRPr lang="en-US" sz="2800" b="1" i="0" dirty="0">
              <a:effectLst/>
            </a:endParaRPr>
          </a:p>
          <a:p>
            <a:r>
              <a:rPr lang="en-US" sz="2000" b="0" i="0" dirty="0">
                <a:solidFill>
                  <a:srgbClr val="333333"/>
                </a:solidFill>
                <a:effectLst/>
              </a:rPr>
              <a:t>In the previous topic, we have learned about Simple Linear Regression, where a single Independent/Predictor(X) variable is used to model the response variable (Y). But there may be various cases in which the response variable is affected by more than one predictor variable; for such cases, the Multiple Linear Regression algorithm is used.</a:t>
            </a:r>
          </a:p>
          <a:p>
            <a:endParaRPr lang="en-US" sz="2000" b="0" i="0" dirty="0">
              <a:solidFill>
                <a:srgbClr val="333333"/>
              </a:solidFill>
              <a:effectLst/>
            </a:endParaRPr>
          </a:p>
          <a:p>
            <a:r>
              <a:rPr lang="en-US" sz="2000" b="0" i="0" dirty="0">
                <a:solidFill>
                  <a:srgbClr val="333333"/>
                </a:solidFill>
                <a:effectLst/>
              </a:rPr>
              <a:t>Moreover, Multiple Linear Regression is an extension of Simple Linear regression as it takes more than one predictor variable to predict the response variable. We can define it as:</a:t>
            </a:r>
          </a:p>
          <a:p>
            <a:endParaRPr lang="en-US" sz="2000" dirty="0">
              <a:solidFill>
                <a:srgbClr val="333333"/>
              </a:solidFill>
            </a:endParaRPr>
          </a:p>
          <a:p>
            <a:r>
              <a:rPr lang="en-US" sz="2000" b="1" i="0" dirty="0">
                <a:solidFill>
                  <a:srgbClr val="333333"/>
                </a:solidFill>
                <a:effectLst/>
              </a:rPr>
              <a:t>NOTE : </a:t>
            </a:r>
            <a:r>
              <a:rPr lang="en-US" b="1" i="1" dirty="0">
                <a:solidFill>
                  <a:srgbClr val="333333"/>
                </a:solidFill>
                <a:effectLst/>
                <a:latin typeface="Cambria" panose="02040503050406030204" pitchFamily="18" charset="0"/>
              </a:rPr>
              <a:t>Multiple Linear Regression is one of the important regression algorithms which models the linear relationship between a single dependent continuous variable and more than one independent variable.</a:t>
            </a:r>
            <a:endParaRPr lang="en-US" b="1" i="0" dirty="0">
              <a:solidFill>
                <a:srgbClr val="333333"/>
              </a:solidFill>
              <a:effectLst/>
            </a:endParaRPr>
          </a:p>
          <a:p>
            <a:endParaRPr lang="en-IN" sz="2000" b="1" dirty="0"/>
          </a:p>
        </p:txBody>
      </p:sp>
    </p:spTree>
    <p:extLst>
      <p:ext uri="{BB962C8B-B14F-4D97-AF65-F5344CB8AC3E}">
        <p14:creationId xmlns:p14="http://schemas.microsoft.com/office/powerpoint/2010/main" val="206128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57856-1EB0-AD82-BA6E-2224FCFA5F57}"/>
              </a:ext>
            </a:extLst>
          </p:cNvPr>
          <p:cNvSpPr txBox="1"/>
          <p:nvPr/>
        </p:nvSpPr>
        <p:spPr>
          <a:xfrm>
            <a:off x="144379" y="298383"/>
            <a:ext cx="11810198" cy="5632311"/>
          </a:xfrm>
          <a:prstGeom prst="rect">
            <a:avLst/>
          </a:prstGeom>
          <a:noFill/>
        </p:spPr>
        <p:txBody>
          <a:bodyPr wrap="square" rtlCol="0">
            <a:spAutoFit/>
          </a:bodyPr>
          <a:lstStyle/>
          <a:p>
            <a:pPr algn="just"/>
            <a:r>
              <a:rPr lang="en-US" sz="2000" b="1" i="0" dirty="0">
                <a:solidFill>
                  <a:srgbClr val="333333"/>
                </a:solidFill>
                <a:effectLst/>
              </a:rPr>
              <a:t>Example:</a:t>
            </a:r>
          </a:p>
          <a:p>
            <a:pPr algn="just"/>
            <a:endParaRPr lang="en-US" b="0" i="0" dirty="0">
              <a:solidFill>
                <a:srgbClr val="333333"/>
              </a:solidFill>
              <a:effectLst/>
            </a:endParaRPr>
          </a:p>
          <a:p>
            <a:pPr algn="just"/>
            <a:r>
              <a:rPr lang="en-US" b="0" i="0" dirty="0">
                <a:solidFill>
                  <a:srgbClr val="333333"/>
                </a:solidFill>
                <a:effectLst/>
              </a:rPr>
              <a:t>Prediction of CO</a:t>
            </a:r>
            <a:r>
              <a:rPr lang="en-US" b="0" i="0" baseline="-25000" dirty="0">
                <a:solidFill>
                  <a:srgbClr val="333333"/>
                </a:solidFill>
                <a:effectLst/>
              </a:rPr>
              <a:t>2</a:t>
            </a:r>
            <a:r>
              <a:rPr lang="en-US" b="0" i="0" dirty="0">
                <a:solidFill>
                  <a:srgbClr val="333333"/>
                </a:solidFill>
                <a:effectLst/>
              </a:rPr>
              <a:t> emission based on engine size and number of cylinders in a car.</a:t>
            </a:r>
          </a:p>
          <a:p>
            <a:pPr algn="just"/>
            <a:endParaRPr lang="en-US" dirty="0">
              <a:solidFill>
                <a:srgbClr val="333333"/>
              </a:solidFill>
            </a:endParaRPr>
          </a:p>
          <a:p>
            <a:pPr algn="just"/>
            <a:r>
              <a:rPr lang="en-US" sz="2000" b="1" i="0" dirty="0">
                <a:solidFill>
                  <a:srgbClr val="333333"/>
                </a:solidFill>
                <a:effectLst/>
              </a:rPr>
              <a:t>Some key points about MLR:</a:t>
            </a:r>
          </a:p>
          <a:p>
            <a:pPr algn="just"/>
            <a:endParaRPr lang="en-US" sz="2000" b="0" i="0" dirty="0">
              <a:solidFill>
                <a:srgbClr val="333333"/>
              </a:solidFill>
              <a:effectLst/>
            </a:endParaRPr>
          </a:p>
          <a:p>
            <a:pPr algn="just">
              <a:buFont typeface="Arial" panose="020B0604020202020204" pitchFamily="34" charset="0"/>
              <a:buChar char="•"/>
            </a:pPr>
            <a:r>
              <a:rPr lang="en-US" b="0" i="0" dirty="0">
                <a:solidFill>
                  <a:srgbClr val="000000"/>
                </a:solidFill>
                <a:effectLst/>
              </a:rPr>
              <a:t> For MLR, the dependent or target variable(Y) must be the continuous/real, but the predictor or independent variable may be of continuous or categorical form.</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Each feature variable must model the linear relationship with the dependent variable.</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MLR tries to fit a regression line through a multidimensional space of data-points.</a:t>
            </a:r>
          </a:p>
          <a:p>
            <a:pPr algn="just"/>
            <a:endParaRPr lang="en-US" b="0" i="0" dirty="0">
              <a:solidFill>
                <a:srgbClr val="333333"/>
              </a:solidFill>
              <a:effectLst/>
            </a:endParaRPr>
          </a:p>
          <a:p>
            <a:pPr algn="just"/>
            <a:r>
              <a:rPr lang="en-US" sz="2400" b="1" i="0" dirty="0">
                <a:effectLst/>
              </a:rPr>
              <a:t>MLR equation:</a:t>
            </a:r>
          </a:p>
          <a:p>
            <a:pPr algn="just"/>
            <a:endParaRPr lang="en-US" sz="2400" b="0" i="0" dirty="0">
              <a:effectLst/>
            </a:endParaRPr>
          </a:p>
          <a:p>
            <a:pPr algn="just"/>
            <a:r>
              <a:rPr lang="en-US" b="0" i="0" dirty="0">
                <a:solidFill>
                  <a:srgbClr val="333333"/>
                </a:solidFill>
                <a:effectLst/>
              </a:rPr>
              <a:t>In Multiple Linear Regression, the target variable(Y) is a linear combination of multiple predictor variables </a:t>
            </a:r>
            <a:r>
              <a:rPr lang="en-US" b="1" i="0" dirty="0">
                <a:solidFill>
                  <a:srgbClr val="333333"/>
                </a:solidFill>
                <a:effectLst/>
              </a:rPr>
              <a:t>x</a:t>
            </a:r>
            <a:r>
              <a:rPr lang="en-US" b="1" i="0" baseline="-25000" dirty="0">
                <a:solidFill>
                  <a:srgbClr val="333333"/>
                </a:solidFill>
                <a:effectLst/>
              </a:rPr>
              <a:t>1</a:t>
            </a:r>
            <a:r>
              <a:rPr lang="en-US" b="1" i="0" dirty="0">
                <a:solidFill>
                  <a:srgbClr val="333333"/>
                </a:solidFill>
                <a:effectLst/>
              </a:rPr>
              <a:t>, x</a:t>
            </a:r>
            <a:r>
              <a:rPr lang="en-US" b="1" i="0" baseline="-25000" dirty="0">
                <a:solidFill>
                  <a:srgbClr val="333333"/>
                </a:solidFill>
                <a:effectLst/>
              </a:rPr>
              <a:t>2</a:t>
            </a:r>
            <a:r>
              <a:rPr lang="en-US" b="1" i="0" dirty="0">
                <a:solidFill>
                  <a:srgbClr val="333333"/>
                </a:solidFill>
                <a:effectLst/>
              </a:rPr>
              <a:t>, x</a:t>
            </a:r>
            <a:r>
              <a:rPr lang="en-US" b="1" i="0" baseline="-25000" dirty="0">
                <a:solidFill>
                  <a:srgbClr val="333333"/>
                </a:solidFill>
                <a:effectLst/>
              </a:rPr>
              <a:t>3</a:t>
            </a:r>
            <a:r>
              <a:rPr lang="en-US" b="1" i="0" dirty="0">
                <a:solidFill>
                  <a:srgbClr val="333333"/>
                </a:solidFill>
                <a:effectLst/>
              </a:rPr>
              <a:t>, ...,</a:t>
            </a:r>
            <a:r>
              <a:rPr lang="en-US" b="1" i="0" dirty="0" err="1">
                <a:solidFill>
                  <a:srgbClr val="333333"/>
                </a:solidFill>
                <a:effectLst/>
              </a:rPr>
              <a:t>x</a:t>
            </a:r>
            <a:r>
              <a:rPr lang="en-US" b="1" i="0" baseline="-25000" dirty="0" err="1">
                <a:solidFill>
                  <a:srgbClr val="333333"/>
                </a:solidFill>
                <a:effectLst/>
              </a:rPr>
              <a:t>n</a:t>
            </a:r>
            <a:r>
              <a:rPr lang="en-US" b="0" i="0" dirty="0">
                <a:solidFill>
                  <a:srgbClr val="333333"/>
                </a:solidFill>
                <a:effectLst/>
              </a:rPr>
              <a:t>. Since it is an enhancement of Simple Linear Regression, so the same is applied for the multiple linear regression equation, the equation becomes:</a:t>
            </a:r>
          </a:p>
          <a:p>
            <a:endParaRPr lang="en-IN" dirty="0"/>
          </a:p>
        </p:txBody>
      </p:sp>
    </p:spTree>
    <p:extLst>
      <p:ext uri="{BB962C8B-B14F-4D97-AF65-F5344CB8AC3E}">
        <p14:creationId xmlns:p14="http://schemas.microsoft.com/office/powerpoint/2010/main" val="25571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9AC72-13B2-57A3-D3B1-DC26126AE53A}"/>
              </a:ext>
            </a:extLst>
          </p:cNvPr>
          <p:cNvSpPr txBox="1"/>
          <p:nvPr/>
        </p:nvSpPr>
        <p:spPr>
          <a:xfrm>
            <a:off x="333676" y="96253"/>
            <a:ext cx="11665819" cy="5632311"/>
          </a:xfrm>
          <a:prstGeom prst="rect">
            <a:avLst/>
          </a:prstGeom>
          <a:noFill/>
        </p:spPr>
        <p:txBody>
          <a:bodyPr wrap="square" rtlCol="0">
            <a:spAutoFit/>
          </a:bodyPr>
          <a:lstStyle/>
          <a:p>
            <a:pPr algn="just"/>
            <a:r>
              <a:rPr lang="en-US" b="0" i="0" dirty="0">
                <a:solidFill>
                  <a:srgbClr val="333333"/>
                </a:solidFill>
                <a:effectLst/>
              </a:rPr>
              <a:t>Where,</a:t>
            </a:r>
          </a:p>
          <a:p>
            <a:pPr algn="just"/>
            <a:endParaRPr lang="en-US" b="0" i="0" dirty="0">
              <a:solidFill>
                <a:srgbClr val="333333"/>
              </a:solidFill>
              <a:effectLst/>
            </a:endParaRPr>
          </a:p>
          <a:p>
            <a:pPr algn="just"/>
            <a:r>
              <a:rPr lang="en-US" b="1" i="0" dirty="0">
                <a:solidFill>
                  <a:srgbClr val="333333"/>
                </a:solidFill>
                <a:effectLst/>
              </a:rPr>
              <a:t>Y = Output / Response variable</a:t>
            </a:r>
          </a:p>
          <a:p>
            <a:pPr algn="just"/>
            <a:endParaRPr lang="en-US" b="0" i="0" dirty="0">
              <a:solidFill>
                <a:srgbClr val="333333"/>
              </a:solidFill>
              <a:effectLst/>
            </a:endParaRPr>
          </a:p>
          <a:p>
            <a:pPr algn="just"/>
            <a:r>
              <a:rPr lang="en-US" b="1" i="0" dirty="0">
                <a:solidFill>
                  <a:srgbClr val="333333"/>
                </a:solidFill>
                <a:effectLst/>
              </a:rPr>
              <a:t>b</a:t>
            </a:r>
            <a:r>
              <a:rPr lang="en-US" b="1" i="0" baseline="-25000" dirty="0">
                <a:solidFill>
                  <a:srgbClr val="333333"/>
                </a:solidFill>
                <a:effectLst/>
              </a:rPr>
              <a:t>0</a:t>
            </a:r>
            <a:r>
              <a:rPr lang="en-US" b="1" i="0" dirty="0">
                <a:solidFill>
                  <a:srgbClr val="333333"/>
                </a:solidFill>
                <a:effectLst/>
              </a:rPr>
              <a:t>, b</a:t>
            </a:r>
            <a:r>
              <a:rPr lang="en-US" b="1" i="0" baseline="-25000" dirty="0">
                <a:solidFill>
                  <a:srgbClr val="333333"/>
                </a:solidFill>
                <a:effectLst/>
              </a:rPr>
              <a:t>1</a:t>
            </a:r>
            <a:r>
              <a:rPr lang="en-US" b="1" i="0" dirty="0">
                <a:solidFill>
                  <a:srgbClr val="333333"/>
                </a:solidFill>
                <a:effectLst/>
              </a:rPr>
              <a:t>, b</a:t>
            </a:r>
            <a:r>
              <a:rPr lang="en-US" b="1" i="0" baseline="-25000" dirty="0">
                <a:solidFill>
                  <a:srgbClr val="333333"/>
                </a:solidFill>
                <a:effectLst/>
              </a:rPr>
              <a:t>2</a:t>
            </a:r>
            <a:r>
              <a:rPr lang="en-US" b="1" i="0" dirty="0">
                <a:solidFill>
                  <a:srgbClr val="333333"/>
                </a:solidFill>
                <a:effectLst/>
              </a:rPr>
              <a:t>, b</a:t>
            </a:r>
            <a:r>
              <a:rPr lang="en-US" b="1" i="0" baseline="-25000" dirty="0">
                <a:solidFill>
                  <a:srgbClr val="333333"/>
                </a:solidFill>
                <a:effectLst/>
              </a:rPr>
              <a:t>3</a:t>
            </a:r>
            <a:r>
              <a:rPr lang="en-US" b="1" i="0" dirty="0">
                <a:solidFill>
                  <a:srgbClr val="333333"/>
                </a:solidFill>
                <a:effectLst/>
              </a:rPr>
              <a:t> , b</a:t>
            </a:r>
            <a:r>
              <a:rPr lang="en-US" b="1" i="0" baseline="-25000" dirty="0">
                <a:solidFill>
                  <a:srgbClr val="333333"/>
                </a:solidFill>
                <a:effectLst/>
              </a:rPr>
              <a:t>n</a:t>
            </a:r>
            <a:r>
              <a:rPr lang="en-US" b="1" i="0" dirty="0">
                <a:solidFill>
                  <a:srgbClr val="333333"/>
                </a:solidFill>
                <a:effectLst/>
              </a:rPr>
              <a:t>....= Coefficients of the model.</a:t>
            </a:r>
          </a:p>
          <a:p>
            <a:pPr algn="just"/>
            <a:endParaRPr lang="en-US" b="0" i="0" dirty="0">
              <a:solidFill>
                <a:srgbClr val="333333"/>
              </a:solidFill>
              <a:effectLst/>
            </a:endParaRPr>
          </a:p>
          <a:p>
            <a:pPr algn="just"/>
            <a:r>
              <a:rPr lang="en-US" b="1" i="0" dirty="0">
                <a:solidFill>
                  <a:srgbClr val="333333"/>
                </a:solidFill>
                <a:effectLst/>
              </a:rPr>
              <a:t>x</a:t>
            </a:r>
            <a:r>
              <a:rPr lang="en-US" b="1" i="0" baseline="-25000" dirty="0">
                <a:solidFill>
                  <a:srgbClr val="333333"/>
                </a:solidFill>
                <a:effectLst/>
              </a:rPr>
              <a:t>1</a:t>
            </a:r>
            <a:r>
              <a:rPr lang="en-US" b="1" i="0" dirty="0">
                <a:solidFill>
                  <a:srgbClr val="333333"/>
                </a:solidFill>
                <a:effectLst/>
              </a:rPr>
              <a:t>, x</a:t>
            </a:r>
            <a:r>
              <a:rPr lang="en-US" b="1" i="0" baseline="-25000" dirty="0">
                <a:solidFill>
                  <a:srgbClr val="333333"/>
                </a:solidFill>
                <a:effectLst/>
              </a:rPr>
              <a:t>2</a:t>
            </a:r>
            <a:r>
              <a:rPr lang="en-US" b="1" i="0" dirty="0">
                <a:solidFill>
                  <a:srgbClr val="333333"/>
                </a:solidFill>
                <a:effectLst/>
              </a:rPr>
              <a:t>, x</a:t>
            </a:r>
            <a:r>
              <a:rPr lang="en-US" b="1" i="0" baseline="-25000" dirty="0">
                <a:solidFill>
                  <a:srgbClr val="333333"/>
                </a:solidFill>
                <a:effectLst/>
              </a:rPr>
              <a:t>3</a:t>
            </a:r>
            <a:r>
              <a:rPr lang="en-US" b="1" i="0" dirty="0">
                <a:solidFill>
                  <a:srgbClr val="333333"/>
                </a:solidFill>
                <a:effectLst/>
              </a:rPr>
              <a:t>, x</a:t>
            </a:r>
            <a:r>
              <a:rPr lang="en-US" b="1" i="0" baseline="-25000" dirty="0">
                <a:solidFill>
                  <a:srgbClr val="333333"/>
                </a:solidFill>
                <a:effectLst/>
              </a:rPr>
              <a:t>4</a:t>
            </a:r>
            <a:r>
              <a:rPr lang="en-US" b="1" i="0" dirty="0">
                <a:solidFill>
                  <a:srgbClr val="333333"/>
                </a:solidFill>
                <a:effectLst/>
              </a:rPr>
              <a:t>,...= Various Independent / feature variable</a:t>
            </a:r>
          </a:p>
          <a:p>
            <a:pPr algn="just"/>
            <a:endParaRPr lang="en-US" sz="2400" dirty="0"/>
          </a:p>
          <a:p>
            <a:pPr algn="just"/>
            <a:r>
              <a:rPr lang="en-US" sz="2400" i="0" dirty="0">
                <a:effectLst/>
              </a:rPr>
              <a:t>Assumptions for Multiple Linear Regression:</a:t>
            </a:r>
          </a:p>
          <a:p>
            <a:pPr algn="just"/>
            <a:endParaRPr lang="en-US" sz="2400" i="0" dirty="0">
              <a:effectLst/>
            </a:endParaRPr>
          </a:p>
          <a:p>
            <a:pPr algn="just">
              <a:buFont typeface="Arial" panose="020B0604020202020204" pitchFamily="34" charset="0"/>
              <a:buChar char="•"/>
            </a:pPr>
            <a:r>
              <a:rPr lang="en-US" b="0" i="0" dirty="0">
                <a:solidFill>
                  <a:srgbClr val="000000"/>
                </a:solidFill>
                <a:effectLst/>
              </a:rPr>
              <a:t> A </a:t>
            </a:r>
            <a:r>
              <a:rPr lang="en-US" b="1" i="0" dirty="0">
                <a:solidFill>
                  <a:srgbClr val="000000"/>
                </a:solidFill>
                <a:effectLst/>
              </a:rPr>
              <a:t>linear relationship</a:t>
            </a:r>
            <a:r>
              <a:rPr lang="en-US" b="0" i="0" dirty="0">
                <a:solidFill>
                  <a:srgbClr val="000000"/>
                </a:solidFill>
                <a:effectLst/>
              </a:rPr>
              <a:t> should exist between the Target and predictor variables.</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The regression residuals must be </a:t>
            </a:r>
            <a:r>
              <a:rPr lang="en-US" b="1" i="0" dirty="0">
                <a:solidFill>
                  <a:srgbClr val="000000"/>
                </a:solidFill>
                <a:effectLst/>
              </a:rPr>
              <a:t>normally distributed</a:t>
            </a:r>
            <a:r>
              <a:rPr lang="en-US" b="0" i="0" dirty="0">
                <a:solidFill>
                  <a:srgbClr val="000000"/>
                </a:solidFill>
                <a:effectLst/>
              </a:rPr>
              <a:t>.</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MLR assumes little or </a:t>
            </a:r>
            <a:r>
              <a:rPr lang="en-US" b="1" i="0" dirty="0">
                <a:solidFill>
                  <a:srgbClr val="000000"/>
                </a:solidFill>
                <a:effectLst/>
              </a:rPr>
              <a:t>no multicollinearity</a:t>
            </a:r>
            <a:r>
              <a:rPr lang="en-US" b="0" i="0" dirty="0">
                <a:solidFill>
                  <a:srgbClr val="000000"/>
                </a:solidFill>
                <a:effectLst/>
              </a:rPr>
              <a:t> (correlation between the independent variable) in data</a:t>
            </a:r>
            <a:r>
              <a:rPr lang="en-US" b="0" i="0" dirty="0">
                <a:solidFill>
                  <a:srgbClr val="000000"/>
                </a:solidFill>
                <a:effectLst/>
                <a:latin typeface="inter-regular"/>
              </a:rPr>
              <a:t>.</a:t>
            </a:r>
          </a:p>
          <a:p>
            <a:pPr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2560174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4125A2-5AA2-7B49-C8B3-95A8629D1FC8}"/>
              </a:ext>
            </a:extLst>
          </p:cNvPr>
          <p:cNvSpPr txBox="1"/>
          <p:nvPr/>
        </p:nvSpPr>
        <p:spPr>
          <a:xfrm>
            <a:off x="154004" y="298383"/>
            <a:ext cx="11810198" cy="6647974"/>
          </a:xfrm>
          <a:prstGeom prst="rect">
            <a:avLst/>
          </a:prstGeom>
          <a:noFill/>
        </p:spPr>
        <p:txBody>
          <a:bodyPr wrap="square" rtlCol="0">
            <a:spAutoFit/>
          </a:bodyPr>
          <a:lstStyle/>
          <a:p>
            <a:pPr algn="just"/>
            <a:r>
              <a:rPr lang="en-US" sz="2400" b="1" i="0" dirty="0">
                <a:effectLst/>
              </a:rPr>
              <a:t>Implementation of Multiple Linear Regression model using Python:</a:t>
            </a:r>
          </a:p>
          <a:p>
            <a:pPr algn="just"/>
            <a:endParaRPr lang="en-US" sz="2400" b="1" i="0" dirty="0">
              <a:effectLst/>
            </a:endParaRPr>
          </a:p>
          <a:p>
            <a:pPr algn="just"/>
            <a:r>
              <a:rPr lang="en-US" b="0" i="0" dirty="0">
                <a:solidFill>
                  <a:srgbClr val="333333"/>
                </a:solidFill>
                <a:effectLst/>
              </a:rPr>
              <a:t>To implement MLR using Python, we have below problem:</a:t>
            </a:r>
          </a:p>
          <a:p>
            <a:pPr algn="just"/>
            <a:endParaRPr lang="en-US" b="0" i="0" dirty="0">
              <a:solidFill>
                <a:srgbClr val="333333"/>
              </a:solidFill>
              <a:effectLst/>
            </a:endParaRPr>
          </a:p>
          <a:p>
            <a:pPr algn="just"/>
            <a:r>
              <a:rPr lang="en-US" b="1" i="0" u="sng" dirty="0">
                <a:solidFill>
                  <a:srgbClr val="333333"/>
                </a:solidFill>
                <a:effectLst/>
              </a:rPr>
              <a:t>Problem Description:</a:t>
            </a:r>
          </a:p>
          <a:p>
            <a:pPr algn="just"/>
            <a:endParaRPr lang="en-US" b="0" i="0" u="sng" dirty="0">
              <a:solidFill>
                <a:srgbClr val="333333"/>
              </a:solidFill>
              <a:effectLst/>
            </a:endParaRPr>
          </a:p>
          <a:p>
            <a:pPr algn="just"/>
            <a:r>
              <a:rPr lang="en-US" b="0" i="0" dirty="0">
                <a:solidFill>
                  <a:srgbClr val="333333"/>
                </a:solidFill>
                <a:effectLst/>
              </a:rPr>
              <a:t>We have a dataset of </a:t>
            </a:r>
            <a:r>
              <a:rPr lang="en-US" b="1" i="0" dirty="0">
                <a:solidFill>
                  <a:srgbClr val="333333"/>
                </a:solidFill>
                <a:effectLst/>
              </a:rPr>
              <a:t>50 start-up companies</a:t>
            </a:r>
            <a:r>
              <a:rPr lang="en-US" b="0" i="0" dirty="0">
                <a:solidFill>
                  <a:srgbClr val="333333"/>
                </a:solidFill>
                <a:effectLst/>
              </a:rPr>
              <a:t>. This dataset contains five main information: </a:t>
            </a:r>
            <a:r>
              <a:rPr lang="en-US" b="1" i="0" dirty="0">
                <a:solidFill>
                  <a:srgbClr val="333333"/>
                </a:solidFill>
                <a:effectLst/>
              </a:rPr>
              <a:t>R&amp;D Spend, Administration Spend, Marketing Spend, State, and Profit for a financial year</a:t>
            </a:r>
            <a:r>
              <a:rPr lang="en-US" b="0" i="0" dirty="0">
                <a:solidFill>
                  <a:srgbClr val="333333"/>
                </a:solidFill>
                <a:effectLst/>
              </a:rPr>
              <a:t>. Our goal is to create a model that can easily determine which company has a maximum profit, and which is the most affecting factor for the profit of a company.</a:t>
            </a:r>
          </a:p>
          <a:p>
            <a:pPr algn="just"/>
            <a:r>
              <a:rPr lang="en-US" b="0" i="0" dirty="0">
                <a:solidFill>
                  <a:srgbClr val="333333"/>
                </a:solidFill>
                <a:effectLst/>
              </a:rPr>
              <a:t>Since we need to find the Profit, so it is the dependent variable, and the other four variables are independent variables</a:t>
            </a:r>
          </a:p>
          <a:p>
            <a:pPr algn="just"/>
            <a:endParaRPr lang="en-US" dirty="0">
              <a:solidFill>
                <a:srgbClr val="333333"/>
              </a:solidFill>
            </a:endParaRPr>
          </a:p>
          <a:p>
            <a:pPr algn="just"/>
            <a:r>
              <a:rPr lang="en-US" b="0" i="0" dirty="0">
                <a:solidFill>
                  <a:srgbClr val="333333"/>
                </a:solidFill>
                <a:effectLst/>
              </a:rPr>
              <a:t> Below are the main steps of deploying the MLR model:</a:t>
            </a:r>
          </a:p>
          <a:p>
            <a:pPr algn="just"/>
            <a:endParaRPr lang="en-US" b="0" i="0" dirty="0">
              <a:solidFill>
                <a:srgbClr val="333333"/>
              </a:solidFill>
              <a:effectLst/>
            </a:endParaRPr>
          </a:p>
          <a:p>
            <a:pPr algn="just">
              <a:buFont typeface="+mj-lt"/>
              <a:buAutoNum type="arabicPeriod"/>
            </a:pPr>
            <a:r>
              <a:rPr lang="en-US" b="1" i="0" dirty="0">
                <a:solidFill>
                  <a:srgbClr val="000000"/>
                </a:solidFill>
                <a:effectLst/>
              </a:rPr>
              <a:t>Data Pre-processing Steps</a:t>
            </a:r>
            <a:endParaRPr lang="en-US" b="0" i="0" dirty="0">
              <a:solidFill>
                <a:srgbClr val="000000"/>
              </a:solidFill>
              <a:effectLst/>
            </a:endParaRPr>
          </a:p>
          <a:p>
            <a:pPr algn="just">
              <a:buFont typeface="+mj-lt"/>
              <a:buAutoNum type="arabicPeriod"/>
            </a:pPr>
            <a:r>
              <a:rPr lang="en-US" b="1" i="0" dirty="0">
                <a:solidFill>
                  <a:srgbClr val="000000"/>
                </a:solidFill>
                <a:effectLst/>
              </a:rPr>
              <a:t>Fitting the MLR model to the training set</a:t>
            </a:r>
            <a:endParaRPr lang="en-US" b="0" i="0" dirty="0">
              <a:solidFill>
                <a:srgbClr val="000000"/>
              </a:solidFill>
              <a:effectLst/>
            </a:endParaRPr>
          </a:p>
          <a:p>
            <a:pPr algn="just">
              <a:buFont typeface="+mj-lt"/>
              <a:buAutoNum type="arabicPeriod"/>
            </a:pPr>
            <a:r>
              <a:rPr lang="en-US" b="1" i="0" dirty="0">
                <a:solidFill>
                  <a:srgbClr val="000000"/>
                </a:solidFill>
                <a:effectLst/>
              </a:rPr>
              <a:t>Predicting the result of the test set</a:t>
            </a:r>
            <a:endParaRPr lang="en-US" b="0" i="0" dirty="0">
              <a:solidFill>
                <a:srgbClr val="000000"/>
              </a:solidFill>
              <a:effectLst/>
            </a:endParaRPr>
          </a:p>
          <a:p>
            <a:endParaRPr lang="en-IN" u="sng" dirty="0"/>
          </a:p>
          <a:p>
            <a:pPr algn="just"/>
            <a:r>
              <a:rPr lang="en-US" b="1" i="0" u="sng" dirty="0">
                <a:solidFill>
                  <a:srgbClr val="333333"/>
                </a:solidFill>
                <a:effectLst/>
              </a:rPr>
              <a:t>Step-1: Data Pre-processing Step:</a:t>
            </a:r>
            <a:endParaRPr lang="en-US" b="0" i="0" u="sng" dirty="0">
              <a:solidFill>
                <a:srgbClr val="333333"/>
              </a:solidFill>
              <a:effectLst/>
            </a:endParaRPr>
          </a:p>
          <a:p>
            <a:pPr algn="just"/>
            <a:r>
              <a:rPr lang="en-US" b="0" i="0" dirty="0">
                <a:solidFill>
                  <a:srgbClr val="333333"/>
                </a:solidFill>
                <a:effectLst/>
              </a:rPr>
              <a:t>The very first step is </a:t>
            </a:r>
            <a:r>
              <a:rPr lang="en-US" b="0" i="0" u="none" strike="noStrike" dirty="0">
                <a:solidFill>
                  <a:srgbClr val="008000"/>
                </a:solidFill>
                <a:effectLst/>
                <a:hlinkClick r:id="rId2"/>
              </a:rPr>
              <a:t>data pre-processing</a:t>
            </a:r>
            <a:r>
              <a:rPr lang="en-US" b="0" i="0" dirty="0">
                <a:solidFill>
                  <a:srgbClr val="333333"/>
                </a:solidFill>
                <a:effectLst/>
              </a:rPr>
              <a:t>, which we have already discussed in this tutorial. This process contains the below steps:</a:t>
            </a:r>
          </a:p>
          <a:p>
            <a:pPr algn="just"/>
            <a:endParaRPr lang="en-US" b="0" i="0" dirty="0">
              <a:solidFill>
                <a:srgbClr val="333333"/>
              </a:solidFill>
              <a:effectLst/>
            </a:endParaRPr>
          </a:p>
          <a:p>
            <a:pPr algn="just">
              <a:buFont typeface="Arial" panose="020B0604020202020204" pitchFamily="34" charset="0"/>
              <a:buChar char="•"/>
            </a:pPr>
            <a:r>
              <a:rPr lang="en-US" b="1" i="0" dirty="0">
                <a:solidFill>
                  <a:srgbClr val="000000"/>
                </a:solidFill>
                <a:effectLst/>
              </a:rPr>
              <a:t>Importing libraries:</a:t>
            </a:r>
            <a:r>
              <a:rPr lang="en-US" b="0" i="0" dirty="0">
                <a:solidFill>
                  <a:srgbClr val="000000"/>
                </a:solidFill>
                <a:effectLst/>
              </a:rPr>
              <a:t> Firstly we will import the library which will help in building the model. Below is the code for it:</a:t>
            </a:r>
          </a:p>
          <a:p>
            <a:endParaRPr lang="en-IN" dirty="0"/>
          </a:p>
        </p:txBody>
      </p:sp>
    </p:spTree>
    <p:extLst>
      <p:ext uri="{BB962C8B-B14F-4D97-AF65-F5344CB8AC3E}">
        <p14:creationId xmlns:p14="http://schemas.microsoft.com/office/powerpoint/2010/main" val="291393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EF43B-9928-8534-63AF-A4CFF60F8E96}"/>
              </a:ext>
            </a:extLst>
          </p:cNvPr>
          <p:cNvSpPr txBox="1"/>
          <p:nvPr/>
        </p:nvSpPr>
        <p:spPr>
          <a:xfrm>
            <a:off x="481264" y="1010652"/>
            <a:ext cx="11454062" cy="3477875"/>
          </a:xfrm>
          <a:prstGeom prst="rect">
            <a:avLst/>
          </a:prstGeom>
          <a:noFill/>
        </p:spPr>
        <p:txBody>
          <a:bodyPr wrap="square" rtlCol="0">
            <a:spAutoFit/>
          </a:bodyPr>
          <a:lstStyle/>
          <a:p>
            <a:r>
              <a:rPr lang="en-IN" sz="2800" b="1" dirty="0"/>
              <a:t>How Supervised Learning Works?</a:t>
            </a:r>
          </a:p>
          <a:p>
            <a:endParaRPr lang="en-IN" sz="2800" b="1" dirty="0"/>
          </a:p>
          <a:p>
            <a:r>
              <a:rPr lang="en-IN" b="1" dirty="0"/>
              <a:t> </a:t>
            </a:r>
            <a:r>
              <a:rPr lang="en-US" b="0" i="0" dirty="0">
                <a:solidFill>
                  <a:srgbClr val="333333"/>
                </a:solidFill>
                <a:effectLst/>
              </a:rPr>
              <a:t>In supervised learning, models are trained using labelled dataset, where the model learns about each type of data. Once the training process is completed, the model is tested on the basis of test data (a subset of the training set), and then it predicts the output.</a:t>
            </a:r>
          </a:p>
          <a:p>
            <a:r>
              <a:rPr lang="en-US" b="0" i="0" dirty="0">
                <a:solidFill>
                  <a:srgbClr val="333333"/>
                </a:solidFill>
                <a:effectLst/>
              </a:rPr>
              <a:t>The working of Supervised learning can be easily understood by the below example and diagram:</a:t>
            </a:r>
          </a:p>
          <a:p>
            <a:pPr algn="just"/>
            <a:endParaRPr lang="en-US" sz="1600" dirty="0">
              <a:solidFill>
                <a:srgbClr val="333333"/>
              </a:solidFill>
            </a:endParaRPr>
          </a:p>
          <a:p>
            <a:pPr algn="just"/>
            <a:endParaRPr lang="en-US" sz="1600" b="0" i="0" dirty="0">
              <a:solidFill>
                <a:srgbClr val="333333"/>
              </a:solidFill>
              <a:effectLst/>
            </a:endParaRPr>
          </a:p>
          <a:p>
            <a:pPr algn="just"/>
            <a:endParaRPr lang="en-US" sz="1600" b="0" i="0" dirty="0">
              <a:solidFill>
                <a:srgbClr val="333333"/>
              </a:solidFill>
              <a:effectLst/>
            </a:endParaRPr>
          </a:p>
          <a:p>
            <a:pPr algn="just"/>
            <a:endParaRPr lang="en-US" sz="1600" b="0" i="0" dirty="0">
              <a:solidFill>
                <a:srgbClr val="333333"/>
              </a:solidFill>
              <a:effectLst/>
            </a:endParaRPr>
          </a:p>
          <a:p>
            <a:endParaRPr lang="en-IN" sz="2800" b="1" dirty="0"/>
          </a:p>
        </p:txBody>
      </p:sp>
      <p:pic>
        <p:nvPicPr>
          <p:cNvPr id="1026" name="Picture 2" descr="Supervised Machine learning">
            <a:extLst>
              <a:ext uri="{FF2B5EF4-FFF2-40B4-BE49-F238E27FC236}">
                <a16:creationId xmlns:a16="http://schemas.microsoft.com/office/drawing/2014/main" id="{862D699C-103C-84FE-0ED1-42031C61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935" y="3070023"/>
            <a:ext cx="7190071" cy="359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765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943A79-8508-9BE1-BF54-205CFF641828}"/>
              </a:ext>
            </a:extLst>
          </p:cNvPr>
          <p:cNvSpPr txBox="1"/>
          <p:nvPr/>
        </p:nvSpPr>
        <p:spPr>
          <a:xfrm>
            <a:off x="192505" y="327259"/>
            <a:ext cx="11762072" cy="3970318"/>
          </a:xfrm>
          <a:prstGeom prst="rect">
            <a:avLst/>
          </a:prstGeom>
          <a:noFill/>
        </p:spPr>
        <p:txBody>
          <a:bodyPr wrap="square" rtlCol="0">
            <a:spAutoFit/>
          </a:bodyPr>
          <a:lstStyle/>
          <a:p>
            <a:pPr algn="just"/>
            <a:r>
              <a:rPr lang="en-US" b="0" i="0" dirty="0">
                <a:solidFill>
                  <a:srgbClr val="000000"/>
                </a:solidFill>
                <a:effectLst/>
              </a:rPr>
              <a:t># importing libraries  </a:t>
            </a:r>
          </a:p>
          <a:p>
            <a:pPr algn="just"/>
            <a:endParaRPr lang="en-US" b="0" i="0" dirty="0">
              <a:solidFill>
                <a:srgbClr val="000000"/>
              </a:solidFill>
              <a:effectLst/>
            </a:endParaRPr>
          </a:p>
          <a:p>
            <a:pPr algn="just">
              <a:buFont typeface="+mj-lt"/>
              <a:buAutoNum type="arabicPeriod"/>
            </a:pPr>
            <a:r>
              <a:rPr lang="en-US" b="1" i="0" dirty="0">
                <a:effectLst/>
              </a:rPr>
              <a:t>import </a:t>
            </a:r>
            <a:r>
              <a:rPr lang="en-US" b="1" i="0" dirty="0" err="1">
                <a:effectLst/>
              </a:rPr>
              <a:t>numpy</a:t>
            </a:r>
            <a:r>
              <a:rPr lang="en-US" b="1" i="0" dirty="0">
                <a:effectLst/>
              </a:rPr>
              <a:t> as nm  </a:t>
            </a:r>
          </a:p>
          <a:p>
            <a:pPr algn="just">
              <a:buFont typeface="+mj-lt"/>
              <a:buAutoNum type="arabicPeriod"/>
            </a:pPr>
            <a:r>
              <a:rPr lang="en-US" b="1" i="0" dirty="0">
                <a:effectLst/>
              </a:rPr>
              <a:t>import </a:t>
            </a:r>
            <a:r>
              <a:rPr lang="en-US" b="1" i="0" dirty="0" err="1">
                <a:effectLst/>
              </a:rPr>
              <a:t>matplotlib.pyplot</a:t>
            </a:r>
            <a:r>
              <a:rPr lang="en-US" b="1" i="0" dirty="0">
                <a:effectLst/>
              </a:rPr>
              <a:t> as </a:t>
            </a:r>
            <a:r>
              <a:rPr lang="en-US" b="1" i="0" dirty="0" err="1">
                <a:effectLst/>
              </a:rPr>
              <a:t>mtp</a:t>
            </a:r>
            <a:r>
              <a:rPr lang="en-US" b="1" i="0" dirty="0">
                <a:effectLst/>
              </a:rPr>
              <a:t>  </a:t>
            </a:r>
          </a:p>
          <a:p>
            <a:pPr algn="just">
              <a:buFont typeface="+mj-lt"/>
              <a:buAutoNum type="arabicPeriod"/>
            </a:pPr>
            <a:r>
              <a:rPr lang="en-US" b="1" i="0" dirty="0">
                <a:effectLst/>
              </a:rPr>
              <a:t>import pandas as pd </a:t>
            </a:r>
          </a:p>
          <a:p>
            <a:endParaRPr lang="en-IN" dirty="0"/>
          </a:p>
          <a:p>
            <a:r>
              <a:rPr lang="en-US" b="1" i="0" dirty="0">
                <a:solidFill>
                  <a:srgbClr val="000000"/>
                </a:solidFill>
                <a:effectLst/>
              </a:rPr>
              <a:t>Importing dataset:</a:t>
            </a:r>
            <a:r>
              <a:rPr lang="en-US" b="0" i="0" dirty="0">
                <a:solidFill>
                  <a:srgbClr val="000000"/>
                </a:solidFill>
                <a:effectLst/>
              </a:rPr>
              <a:t> Now we will import the dataset(50_CompList), which contains all the variables. Below is the code for it:</a:t>
            </a:r>
          </a:p>
          <a:p>
            <a:endParaRPr lang="en-IN" dirty="0"/>
          </a:p>
          <a:p>
            <a:pPr algn="just"/>
            <a:r>
              <a:rPr lang="en-IN" b="1" i="0" dirty="0">
                <a:solidFill>
                  <a:srgbClr val="000000"/>
                </a:solidFill>
                <a:effectLst/>
              </a:rPr>
              <a:t># importing datasets  </a:t>
            </a:r>
          </a:p>
          <a:p>
            <a:pPr algn="just">
              <a:buFont typeface="+mj-lt"/>
              <a:buAutoNum type="arabicPeriod"/>
            </a:pPr>
            <a:r>
              <a:rPr lang="en-IN" b="1" i="0" dirty="0" err="1">
                <a:solidFill>
                  <a:srgbClr val="000000"/>
                </a:solidFill>
                <a:effectLst/>
              </a:rPr>
              <a:t>data_set</a:t>
            </a:r>
            <a:r>
              <a:rPr lang="en-IN" b="1" i="0" dirty="0">
                <a:solidFill>
                  <a:srgbClr val="000000"/>
                </a:solidFill>
                <a:effectLst/>
              </a:rPr>
              <a:t>= </a:t>
            </a:r>
            <a:r>
              <a:rPr lang="en-IN" b="1" i="0" dirty="0" err="1">
                <a:solidFill>
                  <a:srgbClr val="000000"/>
                </a:solidFill>
                <a:effectLst/>
              </a:rPr>
              <a:t>pd.read_csv</a:t>
            </a:r>
            <a:r>
              <a:rPr lang="en-IN" b="1" i="0" dirty="0">
                <a:solidFill>
                  <a:srgbClr val="000000"/>
                </a:solidFill>
                <a:effectLst/>
              </a:rPr>
              <a:t>(</a:t>
            </a:r>
            <a:r>
              <a:rPr lang="en-IN" b="1" i="0" dirty="0">
                <a:solidFill>
                  <a:srgbClr val="0000FF"/>
                </a:solidFill>
                <a:effectLst/>
              </a:rPr>
              <a:t>'50_CompList.csv’</a:t>
            </a:r>
            <a:r>
              <a:rPr lang="en-IN" b="1" i="0" dirty="0">
                <a:solidFill>
                  <a:srgbClr val="000000"/>
                </a:solidFill>
                <a:effectLst/>
              </a:rPr>
              <a:t>)  </a:t>
            </a:r>
          </a:p>
          <a:p>
            <a:pPr algn="just"/>
            <a:endParaRPr lang="en-IN" dirty="0">
              <a:solidFill>
                <a:srgbClr val="000000"/>
              </a:solidFill>
            </a:endParaRPr>
          </a:p>
          <a:p>
            <a:pPr algn="just"/>
            <a:endParaRPr lang="en-IN" dirty="0">
              <a:solidFill>
                <a:srgbClr val="000000"/>
              </a:solidFill>
            </a:endParaRPr>
          </a:p>
          <a:p>
            <a:pPr algn="just"/>
            <a:endParaRPr lang="en-IN" b="0" i="0" dirty="0">
              <a:solidFill>
                <a:srgbClr val="000000"/>
              </a:solidFill>
              <a:effectLst/>
            </a:endParaRPr>
          </a:p>
          <a:p>
            <a:endParaRPr lang="en-IN" dirty="0"/>
          </a:p>
        </p:txBody>
      </p:sp>
      <p:pic>
        <p:nvPicPr>
          <p:cNvPr id="12290" name="Picture 2" descr="Multiple Linear Regression">
            <a:extLst>
              <a:ext uri="{FF2B5EF4-FFF2-40B4-BE49-F238E27FC236}">
                <a16:creationId xmlns:a16="http://schemas.microsoft.com/office/drawing/2014/main" id="{A11D6E73-59AF-B3DC-398F-927C81F7F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6684" y="2411278"/>
            <a:ext cx="5162249" cy="4269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152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2CC9E-789D-9931-7271-A81326B40274}"/>
              </a:ext>
            </a:extLst>
          </p:cNvPr>
          <p:cNvSpPr txBox="1"/>
          <p:nvPr/>
        </p:nvSpPr>
        <p:spPr>
          <a:xfrm>
            <a:off x="234215" y="86916"/>
            <a:ext cx="11723570" cy="7048083"/>
          </a:xfrm>
          <a:prstGeom prst="rect">
            <a:avLst/>
          </a:prstGeom>
          <a:noFill/>
        </p:spPr>
        <p:txBody>
          <a:bodyPr wrap="square" rtlCol="0">
            <a:spAutoFit/>
          </a:bodyPr>
          <a:lstStyle/>
          <a:p>
            <a:pPr algn="just"/>
            <a:r>
              <a:rPr lang="en-US" b="0" i="0" dirty="0">
                <a:solidFill>
                  <a:srgbClr val="333333"/>
                </a:solidFill>
                <a:effectLst/>
              </a:rPr>
              <a:t>In above output, we can clearly see that there are five variables, in which four variables are continuous and one is categorical variable.</a:t>
            </a:r>
          </a:p>
          <a:p>
            <a:pPr algn="just"/>
            <a:endParaRPr lang="en-US" b="0" i="0" dirty="0">
              <a:solidFill>
                <a:srgbClr val="333333"/>
              </a:solidFill>
              <a:effectLst/>
            </a:endParaRPr>
          </a:p>
          <a:p>
            <a:pPr algn="just">
              <a:buFont typeface="Arial" panose="020B0604020202020204" pitchFamily="34" charset="0"/>
              <a:buChar char="•"/>
            </a:pPr>
            <a:r>
              <a:rPr lang="en-US" sz="2000" b="1" i="0" dirty="0">
                <a:solidFill>
                  <a:srgbClr val="000000"/>
                </a:solidFill>
                <a:effectLst/>
              </a:rPr>
              <a:t> Extracting dependent and independent Variables</a:t>
            </a:r>
            <a:r>
              <a:rPr lang="en-US" b="1" i="0" dirty="0">
                <a:solidFill>
                  <a:srgbClr val="000000"/>
                </a:solidFill>
                <a:effectLst/>
              </a:rPr>
              <a:t>:</a:t>
            </a:r>
          </a:p>
          <a:p>
            <a:pPr algn="just">
              <a:buFont typeface="Arial" panose="020B0604020202020204" pitchFamily="34" charset="0"/>
              <a:buChar char="•"/>
            </a:pPr>
            <a:endParaRPr lang="en-US" b="1" dirty="0">
              <a:solidFill>
                <a:srgbClr val="000000"/>
              </a:solidFill>
            </a:endParaRPr>
          </a:p>
          <a:p>
            <a:pPr algn="just"/>
            <a:r>
              <a:rPr lang="en-US" b="0" i="0" dirty="0">
                <a:solidFill>
                  <a:srgbClr val="000000"/>
                </a:solidFill>
                <a:effectLst/>
              </a:rPr>
              <a:t># Extracting Independent and dependent Variable  </a:t>
            </a:r>
          </a:p>
          <a:p>
            <a:pPr algn="just">
              <a:buFont typeface="+mj-lt"/>
              <a:buAutoNum type="arabicPeriod"/>
            </a:pPr>
            <a:r>
              <a:rPr lang="en-US" b="0" i="0" dirty="0">
                <a:solidFill>
                  <a:srgbClr val="000000"/>
                </a:solidFill>
                <a:effectLst/>
              </a:rPr>
              <a:t>x= </a:t>
            </a:r>
            <a:r>
              <a:rPr lang="en-US" b="0" i="0" dirty="0" err="1">
                <a:solidFill>
                  <a:srgbClr val="000000"/>
                </a:solidFill>
                <a:effectLst/>
              </a:rPr>
              <a:t>data_set.iloc</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].values  </a:t>
            </a:r>
          </a:p>
          <a:p>
            <a:pPr algn="just">
              <a:buFont typeface="+mj-lt"/>
              <a:buAutoNum type="arabicPeriod"/>
            </a:pPr>
            <a:r>
              <a:rPr lang="en-US" b="0" i="0" dirty="0">
                <a:solidFill>
                  <a:srgbClr val="000000"/>
                </a:solidFill>
                <a:effectLst/>
              </a:rPr>
              <a:t>y= </a:t>
            </a:r>
            <a:r>
              <a:rPr lang="en-US" b="0" i="0" dirty="0" err="1">
                <a:solidFill>
                  <a:srgbClr val="000000"/>
                </a:solidFill>
                <a:effectLst/>
              </a:rPr>
              <a:t>data_set.iloc</a:t>
            </a:r>
            <a:r>
              <a:rPr lang="en-US" b="0" i="0" dirty="0">
                <a:solidFill>
                  <a:srgbClr val="000000"/>
                </a:solidFill>
                <a:effectLst/>
              </a:rPr>
              <a:t>[:, </a:t>
            </a:r>
            <a:r>
              <a:rPr lang="en-US" b="0" i="0" dirty="0">
                <a:solidFill>
                  <a:srgbClr val="C00000"/>
                </a:solidFill>
                <a:effectLst/>
              </a:rPr>
              <a:t>4</a:t>
            </a:r>
            <a:r>
              <a:rPr lang="en-US" b="0" i="0" dirty="0">
                <a:solidFill>
                  <a:srgbClr val="000000"/>
                </a:solidFill>
                <a:effectLst/>
              </a:rPr>
              <a:t>].values  </a:t>
            </a:r>
          </a:p>
          <a:p>
            <a:pPr algn="just"/>
            <a:endParaRPr lang="en-US" dirty="0">
              <a:solidFill>
                <a:srgbClr val="000000"/>
              </a:solidFill>
            </a:endParaRPr>
          </a:p>
          <a:p>
            <a:pPr algn="just"/>
            <a:r>
              <a:rPr lang="en-US" b="0" i="0" dirty="0">
                <a:solidFill>
                  <a:srgbClr val="333333"/>
                </a:solidFill>
                <a:effectLst/>
              </a:rPr>
              <a:t>As we can see in the above output, the last column contains categorical variables which are not suitable to apply directly for fitting the model. So we need to encode this variable.</a:t>
            </a:r>
            <a:endParaRPr lang="en-US" b="0" i="0" dirty="0">
              <a:solidFill>
                <a:srgbClr val="000000"/>
              </a:solidFill>
              <a:effectLst/>
            </a:endParaRPr>
          </a:p>
          <a:p>
            <a:pPr algn="just"/>
            <a:endParaRPr lang="en-US" dirty="0">
              <a:solidFill>
                <a:srgbClr val="000000"/>
              </a:solidFill>
            </a:endParaRPr>
          </a:p>
          <a:p>
            <a:pPr algn="just"/>
            <a:endParaRPr lang="en-US" b="1" i="0" dirty="0">
              <a:solidFill>
                <a:srgbClr val="000000"/>
              </a:solidFill>
              <a:effectLst/>
            </a:endParaRPr>
          </a:p>
          <a:p>
            <a:pPr algn="just"/>
            <a:r>
              <a:rPr lang="en-US" b="1" i="0" dirty="0">
                <a:solidFill>
                  <a:srgbClr val="333333"/>
                </a:solidFill>
                <a:effectLst/>
              </a:rPr>
              <a:t>Encoding Dummy Variables:</a:t>
            </a:r>
          </a:p>
          <a:p>
            <a:pPr algn="just"/>
            <a:endParaRPr lang="en-US" b="1" i="0" dirty="0">
              <a:solidFill>
                <a:srgbClr val="333333"/>
              </a:solidFill>
              <a:effectLst/>
            </a:endParaRPr>
          </a:p>
          <a:p>
            <a:pPr algn="just"/>
            <a:endParaRPr lang="en-US" b="0" i="0" dirty="0">
              <a:solidFill>
                <a:srgbClr val="333333"/>
              </a:solidFill>
              <a:effectLst/>
            </a:endParaRPr>
          </a:p>
          <a:p>
            <a:pPr algn="just"/>
            <a:r>
              <a:rPr lang="en-US" b="0" i="0" dirty="0">
                <a:solidFill>
                  <a:srgbClr val="333333"/>
                </a:solidFill>
                <a:effectLst/>
              </a:rPr>
              <a:t>As we have one categorical variable (State), which cannot be directly applied to the model, so we will encode it. To encode the categorical variable into numbers, we will use the </a:t>
            </a:r>
            <a:r>
              <a:rPr lang="en-US" b="1" i="0" dirty="0" err="1">
                <a:solidFill>
                  <a:srgbClr val="333333"/>
                </a:solidFill>
                <a:effectLst/>
              </a:rPr>
              <a:t>LabelEncoder</a:t>
            </a:r>
            <a:r>
              <a:rPr lang="en-US" b="0" i="0" dirty="0">
                <a:solidFill>
                  <a:srgbClr val="333333"/>
                </a:solidFill>
                <a:effectLst/>
              </a:rPr>
              <a:t> class. But it is not sufficient because it still has some relational order, which may create a wrong model. So in order to remove this problem, we will use </a:t>
            </a:r>
            <a:r>
              <a:rPr lang="en-US" b="1" i="0" dirty="0" err="1">
                <a:solidFill>
                  <a:srgbClr val="333333"/>
                </a:solidFill>
                <a:effectLst/>
              </a:rPr>
              <a:t>OneHotEncoder</a:t>
            </a:r>
            <a:r>
              <a:rPr lang="en-US" b="0" i="0" dirty="0">
                <a:solidFill>
                  <a:srgbClr val="333333"/>
                </a:solidFill>
                <a:effectLst/>
              </a:rPr>
              <a:t>, which will create the dummy variables. Below is code for it</a:t>
            </a:r>
          </a:p>
          <a:p>
            <a:pPr algn="just"/>
            <a:endParaRPr lang="en-US" b="1" i="0" dirty="0">
              <a:solidFill>
                <a:srgbClr val="000000"/>
              </a:solidFill>
              <a:effectLst/>
              <a:latin typeface="inter-bold"/>
            </a:endParaRPr>
          </a:p>
          <a:p>
            <a:pPr algn="just"/>
            <a:endParaRPr lang="en-US" b="1" dirty="0">
              <a:solidFill>
                <a:srgbClr val="000000"/>
              </a:solidFill>
              <a:latin typeface="inter-bold"/>
            </a:endParaRPr>
          </a:p>
          <a:p>
            <a:pPr algn="just"/>
            <a:endParaRPr lang="en-US" b="0" i="0" dirty="0">
              <a:solidFill>
                <a:srgbClr val="000000"/>
              </a:solidFill>
              <a:effectLst/>
            </a:endParaRPr>
          </a:p>
          <a:p>
            <a:pPr algn="just"/>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2605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6943E-DF1C-DF37-03A8-81E3DB5C034E}"/>
              </a:ext>
            </a:extLst>
          </p:cNvPr>
          <p:cNvSpPr txBox="1"/>
          <p:nvPr/>
        </p:nvSpPr>
        <p:spPr>
          <a:xfrm>
            <a:off x="240632" y="336884"/>
            <a:ext cx="11665819" cy="3970318"/>
          </a:xfrm>
          <a:prstGeom prst="rect">
            <a:avLst/>
          </a:prstGeom>
          <a:noFill/>
        </p:spPr>
        <p:txBody>
          <a:bodyPr wrap="square" rtlCol="0">
            <a:spAutoFit/>
          </a:bodyPr>
          <a:lstStyle/>
          <a:p>
            <a:pPr algn="just"/>
            <a:r>
              <a:rPr lang="en-IN" b="0" i="0" dirty="0">
                <a:effectLst/>
              </a:rPr>
              <a:t>#Catgorical data  </a:t>
            </a:r>
          </a:p>
          <a:p>
            <a:pPr algn="just"/>
            <a:endParaRPr lang="en-IN" b="0" i="0" dirty="0">
              <a:effectLst/>
            </a:endParaRPr>
          </a:p>
          <a:p>
            <a:pPr algn="just">
              <a:buFont typeface="+mj-lt"/>
              <a:buAutoNum type="arabicPeriod"/>
            </a:pPr>
            <a:r>
              <a:rPr lang="en-IN" b="0" i="0" dirty="0">
                <a:effectLst/>
              </a:rPr>
              <a:t>from </a:t>
            </a:r>
            <a:r>
              <a:rPr lang="en-IN" b="0" i="0" dirty="0" err="1">
                <a:effectLst/>
              </a:rPr>
              <a:t>sklearn.preprocessing</a:t>
            </a:r>
            <a:r>
              <a:rPr lang="en-IN" b="0" i="0" dirty="0">
                <a:effectLst/>
              </a:rPr>
              <a:t> </a:t>
            </a:r>
            <a:r>
              <a:rPr lang="en-IN" b="1" i="0" dirty="0">
                <a:effectLst/>
              </a:rPr>
              <a:t>import</a:t>
            </a:r>
            <a:r>
              <a:rPr lang="en-IN" b="0" i="0" dirty="0">
                <a:effectLst/>
              </a:rPr>
              <a:t> </a:t>
            </a:r>
            <a:r>
              <a:rPr lang="en-IN" b="0" i="0" dirty="0" err="1">
                <a:effectLst/>
              </a:rPr>
              <a:t>LabelEncoder</a:t>
            </a:r>
            <a:r>
              <a:rPr lang="en-IN" b="0" i="0" dirty="0">
                <a:effectLst/>
              </a:rPr>
              <a:t>, </a:t>
            </a:r>
            <a:r>
              <a:rPr lang="en-IN" b="0" i="0" dirty="0" err="1">
                <a:effectLst/>
              </a:rPr>
              <a:t>OneHotEncoder</a:t>
            </a:r>
            <a:r>
              <a:rPr lang="en-IN" b="0" i="0" dirty="0">
                <a:effectLst/>
              </a:rPr>
              <a:t>  </a:t>
            </a:r>
          </a:p>
          <a:p>
            <a:pPr algn="just">
              <a:buFont typeface="+mj-lt"/>
              <a:buAutoNum type="arabicPeriod"/>
            </a:pPr>
            <a:r>
              <a:rPr lang="en-IN" b="0" i="0" dirty="0" err="1">
                <a:effectLst/>
              </a:rPr>
              <a:t>labelencoder_x</a:t>
            </a:r>
            <a:r>
              <a:rPr lang="en-IN" b="0" i="0" dirty="0">
                <a:effectLst/>
              </a:rPr>
              <a:t>= </a:t>
            </a:r>
            <a:r>
              <a:rPr lang="en-IN" b="0" i="0" dirty="0" err="1">
                <a:effectLst/>
              </a:rPr>
              <a:t>LabelEncoder</a:t>
            </a:r>
            <a:r>
              <a:rPr lang="en-IN" b="0" i="0" dirty="0">
                <a:effectLst/>
              </a:rPr>
              <a:t>()  </a:t>
            </a:r>
          </a:p>
          <a:p>
            <a:pPr algn="just">
              <a:buFont typeface="+mj-lt"/>
              <a:buAutoNum type="arabicPeriod"/>
            </a:pPr>
            <a:r>
              <a:rPr lang="en-IN" b="0" i="0" dirty="0">
                <a:effectLst/>
              </a:rPr>
              <a:t>x[:, 3]= </a:t>
            </a:r>
            <a:r>
              <a:rPr lang="en-IN" b="0" i="0" dirty="0" err="1">
                <a:effectLst/>
              </a:rPr>
              <a:t>labelencoder_x.fit_transform</a:t>
            </a:r>
            <a:r>
              <a:rPr lang="en-IN" b="0" i="0" dirty="0">
                <a:effectLst/>
              </a:rPr>
              <a:t>(x[:,3])  </a:t>
            </a:r>
          </a:p>
          <a:p>
            <a:pPr algn="just">
              <a:buFont typeface="+mj-lt"/>
              <a:buAutoNum type="arabicPeriod"/>
            </a:pPr>
            <a:r>
              <a:rPr lang="en-IN" b="0" i="0" dirty="0" err="1">
                <a:effectLst/>
              </a:rPr>
              <a:t>onehotencoder</a:t>
            </a:r>
            <a:r>
              <a:rPr lang="en-IN" b="0" i="0" dirty="0">
                <a:effectLst/>
              </a:rPr>
              <a:t>= </a:t>
            </a:r>
            <a:r>
              <a:rPr lang="en-IN" b="0" i="0" dirty="0" err="1">
                <a:effectLst/>
              </a:rPr>
              <a:t>OneHotEncoder</a:t>
            </a:r>
            <a:r>
              <a:rPr lang="en-IN" b="0" i="0" dirty="0">
                <a:effectLst/>
              </a:rPr>
              <a:t>(</a:t>
            </a:r>
            <a:r>
              <a:rPr lang="en-IN" b="0" i="0" dirty="0" err="1">
                <a:effectLst/>
              </a:rPr>
              <a:t>categorical_features</a:t>
            </a:r>
            <a:r>
              <a:rPr lang="en-IN" b="0" i="0" dirty="0">
                <a:effectLst/>
              </a:rPr>
              <a:t>= [3])    </a:t>
            </a:r>
          </a:p>
          <a:p>
            <a:pPr algn="just">
              <a:buFont typeface="+mj-lt"/>
              <a:buAutoNum type="arabicPeriod"/>
            </a:pPr>
            <a:r>
              <a:rPr lang="en-IN" b="0" i="0" dirty="0">
                <a:effectLst/>
              </a:rPr>
              <a:t>x= </a:t>
            </a:r>
            <a:r>
              <a:rPr lang="en-IN" b="0" i="0" dirty="0" err="1">
                <a:effectLst/>
              </a:rPr>
              <a:t>onehotencoder.fit_transform</a:t>
            </a:r>
            <a:r>
              <a:rPr lang="en-IN" b="0" i="0" dirty="0">
                <a:effectLst/>
              </a:rPr>
              <a:t>(x).</a:t>
            </a:r>
            <a:r>
              <a:rPr lang="en-IN" b="0" i="0" dirty="0" err="1">
                <a:effectLst/>
              </a:rPr>
              <a:t>toarray</a:t>
            </a:r>
            <a:r>
              <a:rPr lang="en-IN" b="0" i="0" dirty="0">
                <a:effectLst/>
              </a:rPr>
              <a:t>()</a:t>
            </a:r>
          </a:p>
          <a:p>
            <a:pPr algn="just">
              <a:buFont typeface="+mj-lt"/>
              <a:buAutoNum type="arabicPeriod"/>
            </a:pPr>
            <a:endParaRPr lang="en-IN" dirty="0"/>
          </a:p>
          <a:p>
            <a:pPr algn="just"/>
            <a:r>
              <a:rPr lang="en-US" b="0" i="0" dirty="0">
                <a:solidFill>
                  <a:srgbClr val="333333"/>
                </a:solidFill>
                <a:effectLst/>
              </a:rPr>
              <a:t>Here we are only encoding one independent variable, which is state as other variables are continuous.</a:t>
            </a:r>
          </a:p>
          <a:p>
            <a:pPr algn="just"/>
            <a:endParaRPr lang="en-US" dirty="0">
              <a:solidFill>
                <a:srgbClr val="333333"/>
              </a:solidFill>
            </a:endParaRPr>
          </a:p>
          <a:p>
            <a:pPr algn="just"/>
            <a:r>
              <a:rPr lang="en-IN" b="1" i="0" dirty="0">
                <a:solidFill>
                  <a:srgbClr val="333333"/>
                </a:solidFill>
                <a:effectLst/>
                <a:latin typeface="inter-bold"/>
              </a:rPr>
              <a:t>Output:</a:t>
            </a:r>
            <a:endParaRPr lang="en-US" b="1" i="0" dirty="0">
              <a:solidFill>
                <a:srgbClr val="333333"/>
              </a:solidFill>
              <a:effectLst/>
              <a:latin typeface="inter-bold"/>
            </a:endParaRPr>
          </a:p>
          <a:p>
            <a:pPr algn="just"/>
            <a:endParaRPr lang="en-US" b="1" dirty="0">
              <a:solidFill>
                <a:srgbClr val="333333"/>
              </a:solidFill>
              <a:latin typeface="inter-bold"/>
            </a:endParaRPr>
          </a:p>
          <a:p>
            <a:pPr algn="just"/>
            <a:endParaRPr lang="en-IN" b="0" i="0" dirty="0">
              <a:effectLst/>
            </a:endParaRPr>
          </a:p>
          <a:p>
            <a:endParaRPr lang="en-IN" dirty="0"/>
          </a:p>
        </p:txBody>
      </p:sp>
      <p:pic>
        <p:nvPicPr>
          <p:cNvPr id="13314" name="Picture 2" descr="Multiple Linear Regression">
            <a:extLst>
              <a:ext uri="{FF2B5EF4-FFF2-40B4-BE49-F238E27FC236}">
                <a16:creationId xmlns:a16="http://schemas.microsoft.com/office/drawing/2014/main" id="{C6966321-4D30-2247-1768-1533778B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824" y="3004866"/>
            <a:ext cx="5045192" cy="37713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75051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9694B-E753-922A-3E54-5696B32DB260}"/>
              </a:ext>
            </a:extLst>
          </p:cNvPr>
          <p:cNvSpPr txBox="1"/>
          <p:nvPr/>
        </p:nvSpPr>
        <p:spPr>
          <a:xfrm>
            <a:off x="288758" y="385011"/>
            <a:ext cx="11579191" cy="5355312"/>
          </a:xfrm>
          <a:prstGeom prst="rect">
            <a:avLst/>
          </a:prstGeom>
          <a:noFill/>
        </p:spPr>
        <p:txBody>
          <a:bodyPr wrap="square" rtlCol="0">
            <a:spAutoFit/>
          </a:bodyPr>
          <a:lstStyle/>
          <a:p>
            <a:r>
              <a:rPr lang="en-US" b="0" i="0" dirty="0">
                <a:solidFill>
                  <a:srgbClr val="333333"/>
                </a:solidFill>
                <a:effectLst/>
              </a:rPr>
              <a:t>As we can see in the above output, the state column has been converted into dummy variables (0 and 1). </a:t>
            </a:r>
            <a:r>
              <a:rPr lang="en-US" b="1" i="0" dirty="0">
                <a:solidFill>
                  <a:srgbClr val="333333"/>
                </a:solidFill>
                <a:effectLst/>
              </a:rPr>
              <a:t>Here each dummy variable column is corresponding to the one State</a:t>
            </a:r>
            <a:r>
              <a:rPr lang="en-US" b="0" i="0" dirty="0">
                <a:solidFill>
                  <a:srgbClr val="333333"/>
                </a:solidFill>
                <a:effectLst/>
              </a:rPr>
              <a:t>. We can check by comparing it with the original dataset. The first column corresponds to the </a:t>
            </a:r>
            <a:r>
              <a:rPr lang="en-US" b="1" i="0" dirty="0">
                <a:solidFill>
                  <a:srgbClr val="333333"/>
                </a:solidFill>
                <a:effectLst/>
              </a:rPr>
              <a:t>California State</a:t>
            </a:r>
            <a:r>
              <a:rPr lang="en-US" b="0" i="0" dirty="0">
                <a:solidFill>
                  <a:srgbClr val="333333"/>
                </a:solidFill>
                <a:effectLst/>
              </a:rPr>
              <a:t>, the second column corresponds to the </a:t>
            </a:r>
            <a:r>
              <a:rPr lang="en-US" b="1" i="0" dirty="0">
                <a:solidFill>
                  <a:srgbClr val="333333"/>
                </a:solidFill>
                <a:effectLst/>
              </a:rPr>
              <a:t>Florida State</a:t>
            </a:r>
            <a:r>
              <a:rPr lang="en-US" b="0" i="0" dirty="0">
                <a:solidFill>
                  <a:srgbClr val="333333"/>
                </a:solidFill>
                <a:effectLst/>
              </a:rPr>
              <a:t>, and the third column corresponds to the </a:t>
            </a:r>
            <a:r>
              <a:rPr lang="en-US" b="1" i="0" dirty="0">
                <a:solidFill>
                  <a:srgbClr val="333333"/>
                </a:solidFill>
                <a:effectLst/>
              </a:rPr>
              <a:t>New York State</a:t>
            </a:r>
            <a:r>
              <a:rPr lang="en-US" b="0" i="0" dirty="0">
                <a:solidFill>
                  <a:srgbClr val="333333"/>
                </a:solidFill>
                <a:effectLst/>
              </a:rPr>
              <a:t>.</a:t>
            </a:r>
          </a:p>
          <a:p>
            <a:endParaRPr lang="en-US" dirty="0">
              <a:solidFill>
                <a:srgbClr val="333333"/>
              </a:solidFill>
            </a:endParaRPr>
          </a:p>
          <a:p>
            <a:endParaRPr lang="en-US" dirty="0">
              <a:solidFill>
                <a:srgbClr val="333333"/>
              </a:solidFill>
            </a:endParaRPr>
          </a:p>
          <a:p>
            <a:r>
              <a:rPr lang="en-US" b="1" i="0" dirty="0">
                <a:solidFill>
                  <a:srgbClr val="333333"/>
                </a:solidFill>
                <a:effectLst/>
              </a:rPr>
              <a:t>Note:</a:t>
            </a:r>
            <a:r>
              <a:rPr lang="en-US" b="0" i="0" dirty="0">
                <a:solidFill>
                  <a:srgbClr val="333333"/>
                </a:solidFill>
                <a:effectLst/>
              </a:rPr>
              <a:t> We should not use all the dummy variables at the same time, so it must be 1 less than the total number of dummy variables, else it will create a dummy variable trap.</a:t>
            </a:r>
          </a:p>
          <a:p>
            <a:endParaRPr lang="en-IN" dirty="0"/>
          </a:p>
          <a:p>
            <a:endParaRPr lang="en-IN" dirty="0"/>
          </a:p>
          <a:p>
            <a:endParaRPr lang="en-IN" dirty="0"/>
          </a:p>
          <a:p>
            <a:r>
              <a:rPr lang="en-US" b="0" i="0" dirty="0">
                <a:solidFill>
                  <a:srgbClr val="000000"/>
                </a:solidFill>
                <a:effectLst/>
              </a:rPr>
              <a:t>Now, we are writing a single line of code just to avoid the dummy variable trap:</a:t>
            </a:r>
          </a:p>
          <a:p>
            <a:endParaRPr lang="en-IN" dirty="0"/>
          </a:p>
          <a:p>
            <a:endParaRPr lang="en-IN" dirty="0"/>
          </a:p>
          <a:p>
            <a:endParaRPr lang="en-IN" sz="2400" dirty="0"/>
          </a:p>
          <a:p>
            <a:pPr algn="just"/>
            <a:r>
              <a:rPr lang="en-US" sz="2400" b="0" i="0" dirty="0">
                <a:solidFill>
                  <a:srgbClr val="000000"/>
                </a:solidFill>
                <a:effectLst/>
              </a:rPr>
              <a:t># avoiding the dummy variable trap:  </a:t>
            </a:r>
          </a:p>
          <a:p>
            <a:pPr algn="just">
              <a:buFont typeface="+mj-lt"/>
              <a:buAutoNum type="arabicPeriod"/>
            </a:pPr>
            <a:r>
              <a:rPr lang="en-US" sz="2400" b="0" i="0" dirty="0">
                <a:solidFill>
                  <a:srgbClr val="000000"/>
                </a:solidFill>
                <a:effectLst/>
              </a:rPr>
              <a:t>x = x[:, </a:t>
            </a:r>
            <a:r>
              <a:rPr lang="en-US" sz="2400" b="0" i="0" dirty="0">
                <a:solidFill>
                  <a:srgbClr val="C00000"/>
                </a:solidFill>
                <a:effectLst/>
              </a:rPr>
              <a:t>1</a:t>
            </a:r>
            <a:r>
              <a:rPr lang="en-US" sz="2400" b="0" i="0" dirty="0">
                <a:solidFill>
                  <a:srgbClr val="000000"/>
                </a:solidFill>
                <a:effectLst/>
              </a:rPr>
              <a:t>:] </a:t>
            </a:r>
          </a:p>
          <a:p>
            <a:endParaRPr lang="en-IN" dirty="0"/>
          </a:p>
        </p:txBody>
      </p:sp>
    </p:spTree>
    <p:extLst>
      <p:ext uri="{BB962C8B-B14F-4D97-AF65-F5344CB8AC3E}">
        <p14:creationId xmlns:p14="http://schemas.microsoft.com/office/powerpoint/2010/main" val="4194070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615DB-7FB3-03D0-674A-40760D3DF318}"/>
              </a:ext>
            </a:extLst>
          </p:cNvPr>
          <p:cNvSpPr txBox="1"/>
          <p:nvPr/>
        </p:nvSpPr>
        <p:spPr>
          <a:xfrm>
            <a:off x="202131" y="279133"/>
            <a:ext cx="11800572" cy="923330"/>
          </a:xfrm>
          <a:prstGeom prst="rect">
            <a:avLst/>
          </a:prstGeom>
          <a:noFill/>
        </p:spPr>
        <p:txBody>
          <a:bodyPr wrap="square" rtlCol="0">
            <a:spAutoFit/>
          </a:bodyPr>
          <a:lstStyle/>
          <a:p>
            <a:r>
              <a:rPr lang="en-US" b="0" i="0" dirty="0">
                <a:solidFill>
                  <a:srgbClr val="333333"/>
                </a:solidFill>
                <a:effectLst/>
              </a:rPr>
              <a:t>If we do not remove the first dummy variable, then it may introduce multicollinearity in the model.</a:t>
            </a:r>
          </a:p>
          <a:p>
            <a:endParaRPr lang="en-US" dirty="0">
              <a:solidFill>
                <a:srgbClr val="333333"/>
              </a:solidFill>
            </a:endParaRPr>
          </a:p>
          <a:p>
            <a:endParaRPr lang="en-IN" dirty="0"/>
          </a:p>
        </p:txBody>
      </p:sp>
      <p:pic>
        <p:nvPicPr>
          <p:cNvPr id="14338" name="Picture 2" descr="Multiple Linear Regression">
            <a:extLst>
              <a:ext uri="{FF2B5EF4-FFF2-40B4-BE49-F238E27FC236}">
                <a16:creationId xmlns:a16="http://schemas.microsoft.com/office/drawing/2014/main" id="{10CC3F92-9821-D059-F705-DC7C4A5BF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699" y="740798"/>
            <a:ext cx="5648325" cy="5048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7C5B34-B5BC-05A6-1D06-D47216F41036}"/>
              </a:ext>
            </a:extLst>
          </p:cNvPr>
          <p:cNvSpPr txBox="1"/>
          <p:nvPr/>
        </p:nvSpPr>
        <p:spPr>
          <a:xfrm>
            <a:off x="2537059" y="5927547"/>
            <a:ext cx="6097604" cy="646331"/>
          </a:xfrm>
          <a:prstGeom prst="rect">
            <a:avLst/>
          </a:prstGeom>
          <a:noFill/>
        </p:spPr>
        <p:txBody>
          <a:bodyPr wrap="square">
            <a:spAutoFit/>
          </a:bodyPr>
          <a:lstStyle/>
          <a:p>
            <a:r>
              <a:rPr lang="en-US" dirty="0">
                <a:solidFill>
                  <a:srgbClr val="333333"/>
                </a:solidFill>
              </a:rPr>
              <a:t>T</a:t>
            </a:r>
            <a:r>
              <a:rPr lang="en-US" b="0" i="0" dirty="0">
                <a:solidFill>
                  <a:srgbClr val="333333"/>
                </a:solidFill>
                <a:effectLst/>
              </a:rPr>
              <a:t>he above output image, the first column has been removed  as we can see in .</a:t>
            </a:r>
            <a:endParaRPr lang="en-IN" dirty="0"/>
          </a:p>
        </p:txBody>
      </p:sp>
    </p:spTree>
    <p:extLst>
      <p:ext uri="{BB962C8B-B14F-4D97-AF65-F5344CB8AC3E}">
        <p14:creationId xmlns:p14="http://schemas.microsoft.com/office/powerpoint/2010/main" val="75302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96FD2-8078-0763-8A36-F3DF18564AF0}"/>
              </a:ext>
            </a:extLst>
          </p:cNvPr>
          <p:cNvSpPr txBox="1"/>
          <p:nvPr/>
        </p:nvSpPr>
        <p:spPr>
          <a:xfrm>
            <a:off x="279132" y="0"/>
            <a:ext cx="11675444" cy="3970318"/>
          </a:xfrm>
          <a:prstGeom prst="rect">
            <a:avLst/>
          </a:prstGeom>
          <a:noFill/>
        </p:spPr>
        <p:txBody>
          <a:bodyPr wrap="square" rtlCol="0">
            <a:spAutoFit/>
          </a:bodyPr>
          <a:lstStyle/>
          <a:p>
            <a:r>
              <a:rPr lang="en-US" b="0" i="0" dirty="0">
                <a:solidFill>
                  <a:srgbClr val="000000"/>
                </a:solidFill>
                <a:effectLst/>
              </a:rPr>
              <a:t>Now we will split the dataset into training and test set. The code for this is given below:</a:t>
            </a:r>
          </a:p>
          <a:p>
            <a:endParaRPr lang="en-US" dirty="0">
              <a:solidFill>
                <a:srgbClr val="000000"/>
              </a:solidFill>
            </a:endParaRPr>
          </a:p>
          <a:p>
            <a:pPr algn="just"/>
            <a:r>
              <a:rPr lang="en-US" b="0" i="0" dirty="0">
                <a:solidFill>
                  <a:srgbClr val="000000"/>
                </a:solidFill>
                <a:effectLst/>
              </a:rPr>
              <a:t> # Splitting the dataset into training and test set.  </a:t>
            </a:r>
          </a:p>
          <a:p>
            <a:pPr algn="just">
              <a:buFont typeface="+mj-lt"/>
              <a:buAutoNum type="arabicPeriod"/>
            </a:pPr>
            <a:r>
              <a:rPr lang="en-US" b="1" i="0" dirty="0">
                <a:solidFill>
                  <a:srgbClr val="000000"/>
                </a:solidFill>
                <a:effectLst/>
              </a:rPr>
              <a:t>from </a:t>
            </a:r>
            <a:r>
              <a:rPr lang="en-US" b="1" i="0" dirty="0" err="1">
                <a:solidFill>
                  <a:srgbClr val="000000"/>
                </a:solidFill>
                <a:effectLst/>
              </a:rPr>
              <a:t>sklearn.model_selection</a:t>
            </a:r>
            <a:r>
              <a:rPr lang="en-US" b="1" i="0" dirty="0">
                <a:solidFill>
                  <a:srgbClr val="000000"/>
                </a:solidFill>
                <a:effectLst/>
              </a:rPr>
              <a:t> </a:t>
            </a:r>
            <a:r>
              <a:rPr lang="en-US" b="1" i="0" dirty="0">
                <a:effectLst/>
              </a:rPr>
              <a:t>import</a:t>
            </a:r>
            <a:r>
              <a:rPr lang="en-US" b="1" i="0" dirty="0">
                <a:solidFill>
                  <a:srgbClr val="000000"/>
                </a:solidFill>
                <a:effectLst/>
              </a:rPr>
              <a:t> </a:t>
            </a:r>
            <a:r>
              <a:rPr lang="en-US" b="1" i="0" dirty="0" err="1">
                <a:solidFill>
                  <a:srgbClr val="000000"/>
                </a:solidFill>
                <a:effectLst/>
              </a:rPr>
              <a:t>train_test_split</a:t>
            </a:r>
            <a:r>
              <a:rPr lang="en-US" b="1" i="0" dirty="0">
                <a:solidFill>
                  <a:srgbClr val="000000"/>
                </a:solidFill>
                <a:effectLst/>
              </a:rPr>
              <a:t>  </a:t>
            </a:r>
          </a:p>
          <a:p>
            <a:pPr algn="just">
              <a:buFont typeface="+mj-lt"/>
              <a:buAutoNum type="arabicPeriod"/>
            </a:pPr>
            <a:r>
              <a:rPr lang="en-US" b="1" i="0" dirty="0" err="1">
                <a:solidFill>
                  <a:srgbClr val="000000"/>
                </a:solidFill>
                <a:effectLst/>
              </a:rPr>
              <a:t>x_train</a:t>
            </a:r>
            <a:r>
              <a:rPr lang="en-US" b="1" i="0" dirty="0">
                <a:solidFill>
                  <a:srgbClr val="000000"/>
                </a:solidFill>
                <a:effectLst/>
              </a:rPr>
              <a:t>, </a:t>
            </a:r>
            <a:r>
              <a:rPr lang="en-US" b="1" i="0" dirty="0" err="1">
                <a:solidFill>
                  <a:srgbClr val="000000"/>
                </a:solidFill>
                <a:effectLst/>
              </a:rPr>
              <a:t>x_test</a:t>
            </a:r>
            <a:r>
              <a:rPr lang="en-US" b="1" i="0" dirty="0">
                <a:solidFill>
                  <a:srgbClr val="000000"/>
                </a:solidFill>
                <a:effectLst/>
              </a:rPr>
              <a:t>, </a:t>
            </a:r>
            <a:r>
              <a:rPr lang="en-US" b="1" i="0" dirty="0" err="1">
                <a:solidFill>
                  <a:srgbClr val="000000"/>
                </a:solidFill>
                <a:effectLst/>
              </a:rPr>
              <a:t>y_train</a:t>
            </a:r>
            <a:r>
              <a:rPr lang="en-US" b="1" i="0" dirty="0">
                <a:solidFill>
                  <a:srgbClr val="000000"/>
                </a:solidFill>
                <a:effectLst/>
              </a:rPr>
              <a:t>, </a:t>
            </a:r>
            <a:r>
              <a:rPr lang="en-US" b="1" i="0" dirty="0" err="1">
                <a:solidFill>
                  <a:srgbClr val="000000"/>
                </a:solidFill>
                <a:effectLst/>
              </a:rPr>
              <a:t>y_test</a:t>
            </a:r>
            <a:r>
              <a:rPr lang="en-US" b="1" i="0" dirty="0">
                <a:solidFill>
                  <a:srgbClr val="000000"/>
                </a:solidFill>
                <a:effectLst/>
              </a:rPr>
              <a:t>= </a:t>
            </a:r>
            <a:r>
              <a:rPr lang="en-US" b="1" i="0" dirty="0" err="1">
                <a:solidFill>
                  <a:srgbClr val="000000"/>
                </a:solidFill>
                <a:effectLst/>
              </a:rPr>
              <a:t>train_test_split</a:t>
            </a:r>
            <a:r>
              <a:rPr lang="en-US" b="1" i="0" dirty="0">
                <a:solidFill>
                  <a:srgbClr val="000000"/>
                </a:solidFill>
                <a:effectLst/>
              </a:rPr>
              <a:t>(x, y, </a:t>
            </a:r>
            <a:r>
              <a:rPr lang="en-US" b="1" i="0" dirty="0" err="1">
                <a:solidFill>
                  <a:srgbClr val="000000"/>
                </a:solidFill>
                <a:effectLst/>
              </a:rPr>
              <a:t>test_size</a:t>
            </a:r>
            <a:r>
              <a:rPr lang="en-US" b="1" i="0" dirty="0">
                <a:solidFill>
                  <a:srgbClr val="000000"/>
                </a:solidFill>
                <a:effectLst/>
              </a:rPr>
              <a:t>= </a:t>
            </a:r>
            <a:r>
              <a:rPr lang="en-US" b="1" i="0" dirty="0">
                <a:solidFill>
                  <a:srgbClr val="C00000"/>
                </a:solidFill>
                <a:effectLst/>
              </a:rPr>
              <a:t>0.2</a:t>
            </a:r>
            <a:r>
              <a:rPr lang="en-US" b="1" i="0" dirty="0">
                <a:solidFill>
                  <a:srgbClr val="000000"/>
                </a:solidFill>
                <a:effectLst/>
              </a:rPr>
              <a:t>, </a:t>
            </a:r>
            <a:r>
              <a:rPr lang="en-US" b="1" i="0" dirty="0" err="1">
                <a:solidFill>
                  <a:srgbClr val="000000"/>
                </a:solidFill>
                <a:effectLst/>
              </a:rPr>
              <a:t>random_state</a:t>
            </a:r>
            <a:r>
              <a:rPr lang="en-US" b="1" i="0" dirty="0">
                <a:solidFill>
                  <a:srgbClr val="000000"/>
                </a:solidFill>
                <a:effectLst/>
              </a:rPr>
              <a:t>=</a:t>
            </a:r>
            <a:r>
              <a:rPr lang="en-US" b="0" i="0" dirty="0">
                <a:solidFill>
                  <a:srgbClr val="C00000"/>
                </a:solidFill>
                <a:effectLst/>
              </a:rPr>
              <a:t>0</a:t>
            </a:r>
            <a:r>
              <a:rPr lang="en-US" b="0" i="0" dirty="0">
                <a:solidFill>
                  <a:srgbClr val="000000"/>
                </a:solidFill>
                <a:effectLst/>
              </a:rPr>
              <a:t>) </a:t>
            </a:r>
          </a:p>
          <a:p>
            <a:pPr algn="just"/>
            <a:endParaRPr lang="en-US" dirty="0">
              <a:solidFill>
                <a:srgbClr val="000000"/>
              </a:solidFill>
            </a:endParaRPr>
          </a:p>
          <a:p>
            <a:pPr algn="just"/>
            <a:r>
              <a:rPr lang="en-US" b="1" i="0" dirty="0">
                <a:solidFill>
                  <a:srgbClr val="333333"/>
                </a:solidFill>
                <a:effectLst/>
              </a:rPr>
              <a:t>Output:</a:t>
            </a:r>
            <a:r>
              <a:rPr lang="en-US" b="0" i="0" dirty="0">
                <a:solidFill>
                  <a:srgbClr val="333333"/>
                </a:solidFill>
                <a:effectLst/>
              </a:rPr>
              <a:t> The above code will split the dataset into training set and test set. You can check the output by clicking on the variable explorer option given in Spyder IDE. The test set and training set will look like the below image</a:t>
            </a:r>
            <a:r>
              <a:rPr lang="en-US" b="0" i="0" dirty="0">
                <a:solidFill>
                  <a:srgbClr val="333333"/>
                </a:solidFill>
                <a:effectLst/>
                <a:latin typeface="inter-regular"/>
              </a:rPr>
              <a:t>:</a:t>
            </a:r>
          </a:p>
          <a:p>
            <a:pPr algn="just"/>
            <a:endParaRPr lang="en-US" dirty="0">
              <a:solidFill>
                <a:srgbClr val="333333"/>
              </a:solidFill>
            </a:endParaRPr>
          </a:p>
          <a:p>
            <a:pPr algn="just"/>
            <a:r>
              <a:rPr lang="en-IN" b="1" i="0" dirty="0">
                <a:solidFill>
                  <a:srgbClr val="333333"/>
                </a:solidFill>
                <a:effectLst/>
                <a:latin typeface="inter-bold"/>
              </a:rPr>
              <a:t>Test set:</a:t>
            </a:r>
          </a:p>
          <a:p>
            <a:pPr algn="just"/>
            <a:endParaRPr lang="en-IN" b="1" dirty="0">
              <a:solidFill>
                <a:srgbClr val="333333"/>
              </a:solidFill>
              <a:latin typeface="inter-bold"/>
            </a:endParaRPr>
          </a:p>
          <a:p>
            <a:pPr algn="just"/>
            <a:endParaRPr lang="en-US" b="0" i="0" dirty="0">
              <a:solidFill>
                <a:srgbClr val="000000"/>
              </a:solidFill>
              <a:effectLst/>
            </a:endParaRPr>
          </a:p>
          <a:p>
            <a:endParaRPr lang="en-US" b="0" i="0" dirty="0">
              <a:solidFill>
                <a:srgbClr val="000000"/>
              </a:solidFill>
              <a:effectLst/>
            </a:endParaRPr>
          </a:p>
          <a:p>
            <a:endParaRPr lang="en-IN" dirty="0"/>
          </a:p>
        </p:txBody>
      </p:sp>
      <p:pic>
        <p:nvPicPr>
          <p:cNvPr id="15362" name="Picture 2" descr="Multiple Linear Regression">
            <a:extLst>
              <a:ext uri="{FF2B5EF4-FFF2-40B4-BE49-F238E27FC236}">
                <a16:creationId xmlns:a16="http://schemas.microsoft.com/office/drawing/2014/main" id="{5A26D7A8-F8CD-9BF7-38E5-6520612A1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082" y="2426820"/>
            <a:ext cx="7458075" cy="4352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1664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CB1AAB-D45D-9185-4E2E-959050BAD732}"/>
              </a:ext>
            </a:extLst>
          </p:cNvPr>
          <p:cNvSpPr txBox="1"/>
          <p:nvPr/>
        </p:nvSpPr>
        <p:spPr>
          <a:xfrm>
            <a:off x="269507" y="298383"/>
            <a:ext cx="11752447" cy="923330"/>
          </a:xfrm>
          <a:prstGeom prst="rect">
            <a:avLst/>
          </a:prstGeom>
          <a:noFill/>
        </p:spPr>
        <p:txBody>
          <a:bodyPr wrap="square" rtlCol="0">
            <a:spAutoFit/>
          </a:bodyPr>
          <a:lstStyle/>
          <a:p>
            <a:r>
              <a:rPr lang="en-IN" b="1" i="0" dirty="0">
                <a:solidFill>
                  <a:srgbClr val="333333"/>
                </a:solidFill>
                <a:effectLst/>
                <a:latin typeface="inter-bold"/>
              </a:rPr>
              <a:t>Training set:</a:t>
            </a:r>
          </a:p>
          <a:p>
            <a:endParaRPr lang="en-IN" b="1" dirty="0">
              <a:solidFill>
                <a:srgbClr val="333333"/>
              </a:solidFill>
              <a:latin typeface="inter-bold"/>
            </a:endParaRPr>
          </a:p>
          <a:p>
            <a:endParaRPr lang="en-IN" dirty="0"/>
          </a:p>
        </p:txBody>
      </p:sp>
      <p:pic>
        <p:nvPicPr>
          <p:cNvPr id="16386" name="Picture 2" descr="Multiple Linear Regression">
            <a:extLst>
              <a:ext uri="{FF2B5EF4-FFF2-40B4-BE49-F238E27FC236}">
                <a16:creationId xmlns:a16="http://schemas.microsoft.com/office/drawing/2014/main" id="{3F419E30-A735-A5CF-86E9-D06D64061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604" y="394335"/>
            <a:ext cx="8877300" cy="4972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15E2CF-4DA5-EC1B-5EA5-AE73B76B6C8F}"/>
              </a:ext>
            </a:extLst>
          </p:cNvPr>
          <p:cNvSpPr txBox="1"/>
          <p:nvPr/>
        </p:nvSpPr>
        <p:spPr>
          <a:xfrm>
            <a:off x="2760044" y="5745563"/>
            <a:ext cx="6097604" cy="646331"/>
          </a:xfrm>
          <a:prstGeom prst="rect">
            <a:avLst/>
          </a:prstGeom>
          <a:noFill/>
        </p:spPr>
        <p:txBody>
          <a:bodyPr wrap="square">
            <a:spAutoFit/>
          </a:bodyPr>
          <a:lstStyle/>
          <a:p>
            <a:pPr algn="just"/>
            <a:r>
              <a:rPr lang="en-US" b="1" i="0" dirty="0">
                <a:solidFill>
                  <a:srgbClr val="333333"/>
                </a:solidFill>
                <a:effectLst/>
              </a:rPr>
              <a:t>Note:</a:t>
            </a:r>
            <a:r>
              <a:rPr lang="en-US" b="0" i="0" dirty="0">
                <a:solidFill>
                  <a:srgbClr val="333333"/>
                </a:solidFill>
                <a:effectLst/>
              </a:rPr>
              <a:t> In MLR, we will not do feature scaling as it is taken care by the library, so we don't need to do it manually.</a:t>
            </a:r>
          </a:p>
        </p:txBody>
      </p:sp>
    </p:spTree>
    <p:extLst>
      <p:ext uri="{BB962C8B-B14F-4D97-AF65-F5344CB8AC3E}">
        <p14:creationId xmlns:p14="http://schemas.microsoft.com/office/powerpoint/2010/main" val="817325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35658-F2F7-72D7-2029-F97D2CADD83E}"/>
              </a:ext>
            </a:extLst>
          </p:cNvPr>
          <p:cNvSpPr txBox="1"/>
          <p:nvPr/>
        </p:nvSpPr>
        <p:spPr>
          <a:xfrm>
            <a:off x="154004" y="279133"/>
            <a:ext cx="11762072" cy="5447645"/>
          </a:xfrm>
          <a:prstGeom prst="rect">
            <a:avLst/>
          </a:prstGeom>
          <a:noFill/>
        </p:spPr>
        <p:txBody>
          <a:bodyPr wrap="square" rtlCol="0">
            <a:spAutoFit/>
          </a:bodyPr>
          <a:lstStyle/>
          <a:p>
            <a:pPr algn="just"/>
            <a:r>
              <a:rPr lang="en-US" sz="2400" b="1" i="0" dirty="0">
                <a:effectLst/>
              </a:rPr>
              <a:t>Step: 2- Fitting our MLR model to the Training set:</a:t>
            </a:r>
          </a:p>
          <a:p>
            <a:pPr algn="just"/>
            <a:endParaRPr lang="en-US" b="0" i="0" dirty="0">
              <a:solidFill>
                <a:srgbClr val="610B4B"/>
              </a:solidFill>
              <a:effectLst/>
            </a:endParaRPr>
          </a:p>
          <a:p>
            <a:pPr algn="just"/>
            <a:r>
              <a:rPr lang="en-US" b="0" i="0" dirty="0">
                <a:solidFill>
                  <a:srgbClr val="333333"/>
                </a:solidFill>
                <a:effectLst/>
              </a:rPr>
              <a:t>Now, we have well prepared our dataset in order to provide training, which means we will fit our regression model to the training set. It will be similar to as we did in </a:t>
            </a:r>
            <a:r>
              <a:rPr lang="en-US" b="0" i="0" u="none" strike="noStrike" dirty="0">
                <a:solidFill>
                  <a:srgbClr val="008000"/>
                </a:solidFill>
                <a:effectLst/>
                <a:hlinkClick r:id="rId2"/>
              </a:rPr>
              <a:t>Simple Linear Regression</a:t>
            </a:r>
            <a:r>
              <a:rPr lang="en-US" b="0" i="0" dirty="0">
                <a:solidFill>
                  <a:srgbClr val="333333"/>
                </a:solidFill>
                <a:effectLst/>
              </a:rPr>
              <a:t> model. The code for this will be:</a:t>
            </a:r>
          </a:p>
          <a:p>
            <a:pPr algn="just"/>
            <a:endParaRPr lang="en-US" b="0" i="0" dirty="0">
              <a:solidFill>
                <a:srgbClr val="000000"/>
              </a:solidFill>
              <a:effectLst/>
            </a:endParaRPr>
          </a:p>
          <a:p>
            <a:pPr algn="just"/>
            <a:r>
              <a:rPr lang="en-US" b="0" i="0" dirty="0">
                <a:solidFill>
                  <a:srgbClr val="000000"/>
                </a:solidFill>
                <a:effectLst/>
              </a:rPr>
              <a:t># Fitting the MLR model to the training set:  </a:t>
            </a:r>
          </a:p>
          <a:p>
            <a:pPr algn="just">
              <a:buFont typeface="+mj-lt"/>
              <a:buAutoNum type="arabicPeriod"/>
            </a:pPr>
            <a:r>
              <a:rPr lang="en-US" b="1" i="0" dirty="0">
                <a:solidFill>
                  <a:srgbClr val="000000"/>
                </a:solidFill>
                <a:effectLst/>
              </a:rPr>
              <a:t>from </a:t>
            </a:r>
            <a:r>
              <a:rPr lang="en-US" b="1" i="0" dirty="0" err="1">
                <a:solidFill>
                  <a:srgbClr val="000000"/>
                </a:solidFill>
                <a:effectLst/>
              </a:rPr>
              <a:t>sklearn.linear_model</a:t>
            </a:r>
            <a:r>
              <a:rPr lang="en-US" b="1" i="0" dirty="0">
                <a:solidFill>
                  <a:srgbClr val="000000"/>
                </a:solidFill>
                <a:effectLst/>
              </a:rPr>
              <a:t> </a:t>
            </a:r>
            <a:r>
              <a:rPr lang="en-US" b="1" i="0" dirty="0">
                <a:effectLst/>
              </a:rPr>
              <a:t>import</a:t>
            </a:r>
            <a:r>
              <a:rPr lang="en-US" b="1" i="0" dirty="0">
                <a:solidFill>
                  <a:srgbClr val="000000"/>
                </a:solidFill>
                <a:effectLst/>
              </a:rPr>
              <a:t> </a:t>
            </a:r>
            <a:r>
              <a:rPr lang="en-US" b="1" i="0" dirty="0" err="1">
                <a:solidFill>
                  <a:srgbClr val="000000"/>
                </a:solidFill>
                <a:effectLst/>
              </a:rPr>
              <a:t>LinearRegression</a:t>
            </a:r>
            <a:r>
              <a:rPr lang="en-US" b="1" i="0" dirty="0">
                <a:solidFill>
                  <a:srgbClr val="000000"/>
                </a:solidFill>
                <a:effectLst/>
              </a:rPr>
              <a:t>  </a:t>
            </a:r>
          </a:p>
          <a:p>
            <a:pPr algn="just">
              <a:buFont typeface="+mj-lt"/>
              <a:buAutoNum type="arabicPeriod"/>
            </a:pPr>
            <a:r>
              <a:rPr lang="en-US" b="1" i="0" dirty="0">
                <a:solidFill>
                  <a:srgbClr val="000000"/>
                </a:solidFill>
                <a:effectLst/>
              </a:rPr>
              <a:t>regressor= </a:t>
            </a:r>
            <a:r>
              <a:rPr lang="en-US" b="1" i="0" dirty="0" err="1">
                <a:solidFill>
                  <a:srgbClr val="000000"/>
                </a:solidFill>
                <a:effectLst/>
              </a:rPr>
              <a:t>LinearRegression</a:t>
            </a:r>
            <a:r>
              <a:rPr lang="en-US" b="1" i="0" dirty="0">
                <a:solidFill>
                  <a:srgbClr val="000000"/>
                </a:solidFill>
                <a:effectLst/>
              </a:rPr>
              <a:t>()  </a:t>
            </a:r>
          </a:p>
          <a:p>
            <a:pPr algn="just">
              <a:buFont typeface="+mj-lt"/>
              <a:buAutoNum type="arabicPeriod"/>
            </a:pPr>
            <a:r>
              <a:rPr lang="en-US" b="1" i="0" dirty="0" err="1">
                <a:solidFill>
                  <a:srgbClr val="000000"/>
                </a:solidFill>
                <a:effectLst/>
              </a:rPr>
              <a:t>regressor.fit</a:t>
            </a:r>
            <a:r>
              <a:rPr lang="en-US" b="1" i="0" dirty="0">
                <a:solidFill>
                  <a:srgbClr val="000000"/>
                </a:solidFill>
                <a:effectLst/>
              </a:rPr>
              <a:t>(</a:t>
            </a:r>
            <a:r>
              <a:rPr lang="en-US" b="1" i="0" dirty="0" err="1">
                <a:solidFill>
                  <a:srgbClr val="000000"/>
                </a:solidFill>
                <a:effectLst/>
              </a:rPr>
              <a:t>x_train</a:t>
            </a:r>
            <a:r>
              <a:rPr lang="en-US" b="1" i="0" dirty="0">
                <a:solidFill>
                  <a:srgbClr val="000000"/>
                </a:solidFill>
                <a:effectLst/>
              </a:rPr>
              <a:t>, </a:t>
            </a:r>
            <a:r>
              <a:rPr lang="en-US" b="1" i="0" dirty="0" err="1">
                <a:solidFill>
                  <a:srgbClr val="000000"/>
                </a:solidFill>
                <a:effectLst/>
              </a:rPr>
              <a:t>y_train</a:t>
            </a:r>
            <a:r>
              <a:rPr lang="en-US" b="1" i="0" dirty="0">
                <a:solidFill>
                  <a:srgbClr val="000000"/>
                </a:solidFill>
                <a:effectLst/>
              </a:rPr>
              <a:t>)  </a:t>
            </a:r>
          </a:p>
          <a:p>
            <a:pPr algn="just">
              <a:buFont typeface="+mj-lt"/>
              <a:buAutoNum type="arabicPeriod"/>
            </a:pPr>
            <a:endParaRPr lang="en-US" b="0" i="0" dirty="0">
              <a:solidFill>
                <a:srgbClr val="000000"/>
              </a:solidFill>
              <a:effectLst/>
            </a:endParaRPr>
          </a:p>
          <a:p>
            <a:pPr algn="just"/>
            <a:r>
              <a:rPr lang="en-US" b="1" i="0" dirty="0">
                <a:solidFill>
                  <a:srgbClr val="333333"/>
                </a:solidFill>
                <a:effectLst/>
              </a:rPr>
              <a:t>Output:</a:t>
            </a:r>
            <a:endParaRPr lang="en-US" b="0" i="0" dirty="0">
              <a:solidFill>
                <a:srgbClr val="333333"/>
              </a:solidFill>
              <a:effectLst/>
            </a:endParaRPr>
          </a:p>
          <a:p>
            <a:endParaRPr lang="en-IN" dirty="0"/>
          </a:p>
          <a:p>
            <a:r>
              <a:rPr lang="en-US" dirty="0" err="1"/>
              <a:t>LinearRegression</a:t>
            </a:r>
            <a:r>
              <a:rPr lang="en-US" dirty="0"/>
              <a:t>(</a:t>
            </a:r>
            <a:r>
              <a:rPr lang="en-US" dirty="0" err="1"/>
              <a:t>copy_X</a:t>
            </a:r>
            <a:r>
              <a:rPr lang="en-US" dirty="0"/>
              <a:t>=True, </a:t>
            </a:r>
            <a:r>
              <a:rPr lang="en-US" dirty="0" err="1"/>
              <a:t>fit_intercept</a:t>
            </a:r>
            <a:r>
              <a:rPr lang="en-US" dirty="0"/>
              <a:t>=True, </a:t>
            </a:r>
            <a:r>
              <a:rPr lang="en-US" dirty="0" err="1"/>
              <a:t>n_jobs</a:t>
            </a:r>
            <a:r>
              <a:rPr lang="en-US" dirty="0"/>
              <a:t>=None, normalize=False)</a:t>
            </a:r>
            <a:endParaRPr lang="en-IN" dirty="0"/>
          </a:p>
          <a:p>
            <a:endParaRPr lang="en-IN" dirty="0"/>
          </a:p>
          <a:p>
            <a:endParaRPr lang="en-IN" dirty="0"/>
          </a:p>
          <a:p>
            <a:endParaRPr lang="en-IN" dirty="0"/>
          </a:p>
          <a:p>
            <a:r>
              <a:rPr lang="en-US" b="0" i="0" dirty="0">
                <a:solidFill>
                  <a:srgbClr val="333333"/>
                </a:solidFill>
                <a:effectLst/>
              </a:rPr>
              <a:t>Now, we have successfully trained our model using the training dataset. In the next step, we will test the performance of the model using the test dataset.</a:t>
            </a:r>
            <a:endParaRPr lang="en-IN" dirty="0"/>
          </a:p>
          <a:p>
            <a:endParaRPr lang="en-IN" dirty="0"/>
          </a:p>
        </p:txBody>
      </p:sp>
    </p:spTree>
    <p:extLst>
      <p:ext uri="{BB962C8B-B14F-4D97-AF65-F5344CB8AC3E}">
        <p14:creationId xmlns:p14="http://schemas.microsoft.com/office/powerpoint/2010/main" val="2121170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33FECE-D4E3-1302-FB87-6A3113C215C4}"/>
              </a:ext>
            </a:extLst>
          </p:cNvPr>
          <p:cNvSpPr txBox="1"/>
          <p:nvPr/>
        </p:nvSpPr>
        <p:spPr>
          <a:xfrm>
            <a:off x="191386" y="382772"/>
            <a:ext cx="11780874" cy="5816977"/>
          </a:xfrm>
          <a:prstGeom prst="rect">
            <a:avLst/>
          </a:prstGeom>
          <a:noFill/>
        </p:spPr>
        <p:txBody>
          <a:bodyPr wrap="square" rtlCol="0">
            <a:spAutoFit/>
          </a:bodyPr>
          <a:lstStyle/>
          <a:p>
            <a:pPr algn="just"/>
            <a:r>
              <a:rPr lang="en-US" sz="2400" b="1" i="0" dirty="0">
                <a:effectLst/>
              </a:rPr>
              <a:t>Step: 3- Prediction of Test set results:</a:t>
            </a:r>
          </a:p>
          <a:p>
            <a:pPr algn="just"/>
            <a:endParaRPr lang="en-US" sz="2400" b="1" i="0" dirty="0">
              <a:effectLst/>
            </a:endParaRPr>
          </a:p>
          <a:p>
            <a:pPr algn="just"/>
            <a:r>
              <a:rPr lang="en-US" b="0" i="0" dirty="0">
                <a:solidFill>
                  <a:srgbClr val="333333"/>
                </a:solidFill>
                <a:effectLst/>
              </a:rPr>
              <a:t>The last step for our model is checking the performance of the model. We will do it by predicting the test set result. For prediction, we will create a </a:t>
            </a:r>
            <a:r>
              <a:rPr lang="en-US" b="1" i="0" dirty="0" err="1">
                <a:solidFill>
                  <a:srgbClr val="333333"/>
                </a:solidFill>
                <a:effectLst/>
              </a:rPr>
              <a:t>y_pred</a:t>
            </a:r>
            <a:r>
              <a:rPr lang="en-US" b="0" i="0" dirty="0">
                <a:solidFill>
                  <a:srgbClr val="333333"/>
                </a:solidFill>
                <a:effectLst/>
              </a:rPr>
              <a:t> vector. Below is the code for it:</a:t>
            </a:r>
          </a:p>
          <a:p>
            <a:pPr algn="just"/>
            <a:endParaRPr lang="en-US" b="0" i="0" dirty="0">
              <a:solidFill>
                <a:srgbClr val="333333"/>
              </a:solidFill>
              <a:effectLst/>
            </a:endParaRPr>
          </a:p>
          <a:p>
            <a:pPr algn="just"/>
            <a:endParaRPr lang="en-US" dirty="0">
              <a:solidFill>
                <a:srgbClr val="333333"/>
              </a:solidFill>
            </a:endParaRPr>
          </a:p>
          <a:p>
            <a:pPr algn="just"/>
            <a:endParaRPr lang="en-US" b="0" i="0" dirty="0">
              <a:solidFill>
                <a:srgbClr val="333333"/>
              </a:solidFill>
              <a:effectLst/>
            </a:endParaRPr>
          </a:p>
          <a:p>
            <a:pPr algn="just"/>
            <a:r>
              <a:rPr lang="en-US" b="0" i="0" dirty="0">
                <a:solidFill>
                  <a:srgbClr val="000000"/>
                </a:solidFill>
                <a:effectLst/>
              </a:rPr>
              <a:t># Predicting the Test set result;  </a:t>
            </a:r>
          </a:p>
          <a:p>
            <a:pPr algn="just">
              <a:buFont typeface="+mj-lt"/>
              <a:buAutoNum type="arabicPeriod"/>
            </a:pPr>
            <a:r>
              <a:rPr lang="en-US" b="1" i="0" dirty="0" err="1">
                <a:solidFill>
                  <a:srgbClr val="000000"/>
                </a:solidFill>
                <a:effectLst/>
              </a:rPr>
              <a:t>y_pred</a:t>
            </a:r>
            <a:r>
              <a:rPr lang="en-US" b="1" i="0" dirty="0">
                <a:solidFill>
                  <a:srgbClr val="000000"/>
                </a:solidFill>
                <a:effectLst/>
              </a:rPr>
              <a:t>= </a:t>
            </a:r>
            <a:r>
              <a:rPr lang="en-US" b="1" i="0" dirty="0" err="1">
                <a:solidFill>
                  <a:srgbClr val="000000"/>
                </a:solidFill>
                <a:effectLst/>
              </a:rPr>
              <a:t>regressor.predict</a:t>
            </a:r>
            <a:r>
              <a:rPr lang="en-US" b="1" i="0" dirty="0">
                <a:solidFill>
                  <a:srgbClr val="000000"/>
                </a:solidFill>
                <a:effectLst/>
              </a:rPr>
              <a:t>(</a:t>
            </a:r>
            <a:r>
              <a:rPr lang="en-US" b="1" i="0" dirty="0" err="1">
                <a:solidFill>
                  <a:srgbClr val="000000"/>
                </a:solidFill>
                <a:effectLst/>
              </a:rPr>
              <a:t>x_test</a:t>
            </a:r>
            <a:r>
              <a:rPr lang="en-US" b="1" i="0" dirty="0">
                <a:solidFill>
                  <a:srgbClr val="000000"/>
                </a:solidFill>
                <a:effectLst/>
              </a:rPr>
              <a:t>)  </a:t>
            </a:r>
          </a:p>
          <a:p>
            <a:pPr algn="just">
              <a:buFont typeface="+mj-lt"/>
              <a:buAutoNum type="arabicPeriod"/>
            </a:pPr>
            <a:endParaRPr lang="en-US" b="1" dirty="0">
              <a:solidFill>
                <a:srgbClr val="000000"/>
              </a:solidFill>
            </a:endParaRPr>
          </a:p>
          <a:p>
            <a:pPr algn="just"/>
            <a:endParaRPr lang="en-US" b="1" i="0" dirty="0">
              <a:solidFill>
                <a:srgbClr val="000000"/>
              </a:solidFill>
              <a:effectLst/>
            </a:endParaRPr>
          </a:p>
          <a:p>
            <a:pPr algn="just">
              <a:buFont typeface="+mj-lt"/>
              <a:buAutoNum type="arabicPeriod"/>
            </a:pPr>
            <a:endParaRPr lang="en-US" b="0" i="0" dirty="0">
              <a:solidFill>
                <a:srgbClr val="000000"/>
              </a:solidFill>
              <a:effectLst/>
            </a:endParaRPr>
          </a:p>
          <a:p>
            <a:pPr algn="just"/>
            <a:r>
              <a:rPr lang="en-US" b="0" i="0" dirty="0">
                <a:solidFill>
                  <a:srgbClr val="333333"/>
                </a:solidFill>
                <a:effectLst/>
              </a:rPr>
              <a:t>By executing the above lines of code, a new vector will be generated under the variable explorer option. We can test our model by comparing the predicted values and test set values.</a:t>
            </a:r>
          </a:p>
          <a:p>
            <a:pPr algn="just"/>
            <a:endParaRPr lang="en-US" b="0" i="0" dirty="0">
              <a:solidFill>
                <a:srgbClr val="333333"/>
              </a:solidFill>
              <a:effectLst/>
            </a:endParaRPr>
          </a:p>
          <a:p>
            <a:pPr algn="just"/>
            <a:endParaRPr lang="en-US" dirty="0">
              <a:solidFill>
                <a:srgbClr val="333333"/>
              </a:solidFill>
            </a:endParaRPr>
          </a:p>
          <a:p>
            <a:pPr algn="just"/>
            <a:endParaRPr lang="en-US" b="0" i="0" dirty="0">
              <a:solidFill>
                <a:srgbClr val="333333"/>
              </a:solidFill>
              <a:effectLst/>
            </a:endParaRPr>
          </a:p>
          <a:p>
            <a:pPr algn="just"/>
            <a:endParaRPr lang="en-US" b="0" i="0" dirty="0">
              <a:solidFill>
                <a:srgbClr val="333333"/>
              </a:solidFill>
              <a:effectLst/>
            </a:endParaRPr>
          </a:p>
          <a:p>
            <a:pPr algn="just"/>
            <a:r>
              <a:rPr lang="en-US" b="1" i="0" dirty="0">
                <a:solidFill>
                  <a:srgbClr val="333333"/>
                </a:solidFill>
                <a:effectLst/>
              </a:rPr>
              <a:t>Output:</a:t>
            </a:r>
            <a:endParaRPr lang="en-US" b="0" i="0" dirty="0">
              <a:solidFill>
                <a:srgbClr val="333333"/>
              </a:solidFill>
              <a:effectLst/>
            </a:endParaRPr>
          </a:p>
          <a:p>
            <a:endParaRPr lang="en-IN" dirty="0"/>
          </a:p>
        </p:txBody>
      </p:sp>
    </p:spTree>
    <p:extLst>
      <p:ext uri="{BB962C8B-B14F-4D97-AF65-F5344CB8AC3E}">
        <p14:creationId xmlns:p14="http://schemas.microsoft.com/office/powerpoint/2010/main" val="2278563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Multiple Linear Regression">
            <a:extLst>
              <a:ext uri="{FF2B5EF4-FFF2-40B4-BE49-F238E27FC236}">
                <a16:creationId xmlns:a16="http://schemas.microsoft.com/office/drawing/2014/main" id="{6FA73AF1-993E-F3FB-ECC5-87B29F5B6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814" y="289295"/>
            <a:ext cx="6156251" cy="40939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C3053F-87AA-266E-3D07-5417CFFE3367}"/>
              </a:ext>
            </a:extLst>
          </p:cNvPr>
          <p:cNvSpPr txBox="1"/>
          <p:nvPr/>
        </p:nvSpPr>
        <p:spPr>
          <a:xfrm>
            <a:off x="2868132" y="4603920"/>
            <a:ext cx="6097772" cy="1754326"/>
          </a:xfrm>
          <a:prstGeom prst="rect">
            <a:avLst/>
          </a:prstGeom>
          <a:noFill/>
        </p:spPr>
        <p:txBody>
          <a:bodyPr wrap="square">
            <a:spAutoFit/>
          </a:bodyPr>
          <a:lstStyle/>
          <a:p>
            <a:r>
              <a:rPr lang="en-US" b="0" i="0" dirty="0">
                <a:solidFill>
                  <a:srgbClr val="333333"/>
                </a:solidFill>
                <a:effectLst/>
              </a:rPr>
              <a:t>In the above output, we have predicted result set and test set. We can check model performance by comparing these two value index by index. For example, the first index has a predicted value of </a:t>
            </a:r>
            <a:r>
              <a:rPr lang="en-US" b="1" i="0" dirty="0">
                <a:solidFill>
                  <a:srgbClr val="333333"/>
                </a:solidFill>
                <a:effectLst/>
              </a:rPr>
              <a:t>103015$</a:t>
            </a:r>
            <a:r>
              <a:rPr lang="en-US" b="0" i="0" dirty="0">
                <a:solidFill>
                  <a:srgbClr val="333333"/>
                </a:solidFill>
                <a:effectLst/>
              </a:rPr>
              <a:t> profit and test/real value of </a:t>
            </a:r>
            <a:r>
              <a:rPr lang="en-US" b="1" i="0" dirty="0">
                <a:solidFill>
                  <a:srgbClr val="333333"/>
                </a:solidFill>
                <a:effectLst/>
              </a:rPr>
              <a:t>103282$</a:t>
            </a:r>
            <a:r>
              <a:rPr lang="en-US" b="0" i="0" dirty="0">
                <a:solidFill>
                  <a:srgbClr val="333333"/>
                </a:solidFill>
                <a:effectLst/>
              </a:rPr>
              <a:t> profit. The difference is only of </a:t>
            </a:r>
            <a:r>
              <a:rPr lang="en-US" b="1" i="0" dirty="0">
                <a:solidFill>
                  <a:srgbClr val="333333"/>
                </a:solidFill>
                <a:effectLst/>
              </a:rPr>
              <a:t>267$</a:t>
            </a:r>
            <a:r>
              <a:rPr lang="en-US" b="0" i="0" dirty="0">
                <a:solidFill>
                  <a:srgbClr val="333333"/>
                </a:solidFill>
                <a:effectLst/>
              </a:rPr>
              <a:t>, which is a good prediction, so, finally, our model is completed here.</a:t>
            </a:r>
            <a:endParaRPr lang="en-IN" dirty="0"/>
          </a:p>
        </p:txBody>
      </p:sp>
    </p:spTree>
    <p:extLst>
      <p:ext uri="{BB962C8B-B14F-4D97-AF65-F5344CB8AC3E}">
        <p14:creationId xmlns:p14="http://schemas.microsoft.com/office/powerpoint/2010/main" val="31418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84FE6-B6FE-134E-AB29-C408AC6825D7}"/>
              </a:ext>
            </a:extLst>
          </p:cNvPr>
          <p:cNvSpPr txBox="1"/>
          <p:nvPr/>
        </p:nvSpPr>
        <p:spPr>
          <a:xfrm>
            <a:off x="635267" y="490888"/>
            <a:ext cx="11223057" cy="5355312"/>
          </a:xfrm>
          <a:prstGeom prst="rect">
            <a:avLst/>
          </a:prstGeom>
          <a:noFill/>
        </p:spPr>
        <p:txBody>
          <a:bodyPr wrap="square" rtlCol="0">
            <a:spAutoFit/>
          </a:bodyPr>
          <a:lstStyle/>
          <a:p>
            <a:pPr algn="just"/>
            <a:r>
              <a:rPr lang="en-US" b="0" i="0" dirty="0">
                <a:solidFill>
                  <a:srgbClr val="333333"/>
                </a:solidFill>
                <a:effectLst/>
              </a:rPr>
              <a:t>Suppose we have a dataset of different types of shapes which includes square, rectangle, triangle, and Polygon. Now the first step is that we need to train the model for each shape.</a:t>
            </a:r>
          </a:p>
          <a:p>
            <a:pPr algn="just"/>
            <a:endParaRPr lang="en-US" dirty="0">
              <a:solidFill>
                <a:srgbClr val="333333"/>
              </a:solidFill>
            </a:endParaRPr>
          </a:p>
          <a:p>
            <a:pPr algn="just"/>
            <a:endParaRPr lang="en-US" b="0" i="0" dirty="0">
              <a:solidFill>
                <a:srgbClr val="333333"/>
              </a:solidFill>
              <a:effectLst/>
            </a:endParaRP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rPr>
              <a:t> If the given shape has four sides, and all the sides are equal, then it will be labelled as a </a:t>
            </a:r>
            <a:r>
              <a:rPr lang="en-US" b="1" i="0" dirty="0">
                <a:solidFill>
                  <a:srgbClr val="000000"/>
                </a:solidFill>
                <a:effectLst/>
              </a:rPr>
              <a:t>Square</a:t>
            </a:r>
            <a:r>
              <a:rPr lang="en-US" b="0" i="0" dirty="0">
                <a:solidFill>
                  <a:srgbClr val="000000"/>
                </a:solidFill>
                <a:effectLst/>
              </a:rPr>
              <a:t>.</a:t>
            </a:r>
          </a:p>
          <a:p>
            <a:pPr algn="just">
              <a:buFont typeface="Arial" panose="020B0604020202020204" pitchFamily="34" charset="0"/>
              <a:buChar char="•"/>
            </a:pPr>
            <a:endParaRPr lang="en-US" dirty="0">
              <a:solidFill>
                <a:srgbClr val="000000"/>
              </a:solidFill>
            </a:endParaRP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If the given shape has three sides, then it will be labelled as a </a:t>
            </a:r>
            <a:r>
              <a:rPr lang="en-US" b="1" i="0" dirty="0">
                <a:solidFill>
                  <a:srgbClr val="000000"/>
                </a:solidFill>
                <a:effectLst/>
              </a:rPr>
              <a:t>triangle</a:t>
            </a:r>
            <a:r>
              <a:rPr lang="en-US" b="0" i="0" dirty="0">
                <a:solidFill>
                  <a:srgbClr val="000000"/>
                </a:solidFill>
                <a:effectLst/>
              </a:rPr>
              <a:t>.</a:t>
            </a:r>
          </a:p>
          <a:p>
            <a:pPr algn="just">
              <a:buFont typeface="Arial" panose="020B0604020202020204" pitchFamily="34" charset="0"/>
              <a:buChar char="•"/>
            </a:pPr>
            <a:endParaRPr lang="en-US" dirty="0">
              <a:solidFill>
                <a:srgbClr val="000000"/>
              </a:solidFill>
            </a:endParaRP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If the given shape has six equal sides then it will be labelled as </a:t>
            </a:r>
            <a:r>
              <a:rPr lang="en-US" b="1" i="0" dirty="0">
                <a:solidFill>
                  <a:srgbClr val="000000"/>
                </a:solidFill>
                <a:effectLst/>
              </a:rPr>
              <a:t>hexagon</a:t>
            </a:r>
            <a:r>
              <a:rPr lang="en-US" b="0" i="0" dirty="0">
                <a:solidFill>
                  <a:srgbClr val="000000"/>
                </a:solidFill>
                <a:effectLst/>
              </a:rPr>
              <a:t>.</a:t>
            </a:r>
          </a:p>
          <a:p>
            <a:pPr algn="just"/>
            <a:endParaRPr lang="en-US" dirty="0">
              <a:solidFill>
                <a:srgbClr val="000000"/>
              </a:solidFill>
              <a:latin typeface="inter-regular"/>
            </a:endParaRPr>
          </a:p>
          <a:p>
            <a:pPr algn="just"/>
            <a:endParaRPr lang="en-US" b="0" i="0" dirty="0">
              <a:solidFill>
                <a:srgbClr val="000000"/>
              </a:solidFill>
              <a:effectLst/>
              <a:latin typeface="inter-regular"/>
            </a:endParaRPr>
          </a:p>
          <a:p>
            <a:pPr algn="just"/>
            <a:r>
              <a:rPr lang="en-US" b="0" i="0" dirty="0">
                <a:solidFill>
                  <a:srgbClr val="333333"/>
                </a:solidFill>
                <a:effectLst/>
              </a:rPr>
              <a:t>Now, after training, we test our model using the test set, and the task of the model is to identify the shape.</a:t>
            </a:r>
          </a:p>
          <a:p>
            <a:pPr algn="just"/>
            <a:r>
              <a:rPr lang="en-US" b="0" i="0" dirty="0">
                <a:solidFill>
                  <a:srgbClr val="333333"/>
                </a:solidFill>
                <a:effectLst/>
              </a:rPr>
              <a:t>The machine is already trained on all types of shapes, and when it finds a new shape, it classifies the shape on the bases of a number of sides, and predicts the output.</a:t>
            </a:r>
          </a:p>
          <a:p>
            <a:pPr algn="just"/>
            <a:endParaRPr lang="en-US" dirty="0">
              <a:solidFill>
                <a:srgbClr val="333333"/>
              </a:solidFill>
            </a:endParaRPr>
          </a:p>
          <a:p>
            <a:pPr algn="just"/>
            <a:endParaRPr lang="en-US" b="0" i="0" dirty="0">
              <a:solidFill>
                <a:srgbClr val="333333"/>
              </a:solidFill>
              <a:effectLst/>
            </a:endParaRPr>
          </a:p>
        </p:txBody>
      </p:sp>
    </p:spTree>
    <p:extLst>
      <p:ext uri="{BB962C8B-B14F-4D97-AF65-F5344CB8AC3E}">
        <p14:creationId xmlns:p14="http://schemas.microsoft.com/office/powerpoint/2010/main" val="4116644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B34D9-35E1-B4C0-0E9A-2C6E7DD3D9A3}"/>
              </a:ext>
            </a:extLst>
          </p:cNvPr>
          <p:cNvSpPr txBox="1"/>
          <p:nvPr/>
        </p:nvSpPr>
        <p:spPr>
          <a:xfrm>
            <a:off x="202019" y="350874"/>
            <a:ext cx="11717079" cy="6924973"/>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rPr>
              <a:t>  We can also check the score for training dataset and test dataset. Below is the code for it:</a:t>
            </a:r>
          </a:p>
          <a:p>
            <a:pPr algn="just"/>
            <a:endParaRPr lang="en-US" b="0" i="0" dirty="0">
              <a:solidFill>
                <a:srgbClr val="000000"/>
              </a:solidFill>
              <a:effectLst/>
            </a:endParaRPr>
          </a:p>
          <a:p>
            <a:pPr algn="just"/>
            <a:r>
              <a:rPr lang="en-US" b="1" i="0" dirty="0">
                <a:solidFill>
                  <a:schemeClr val="accent6"/>
                </a:solidFill>
                <a:effectLst/>
              </a:rPr>
              <a:t>print</a:t>
            </a:r>
            <a:r>
              <a:rPr lang="en-US" b="1" i="0" dirty="0">
                <a:solidFill>
                  <a:srgbClr val="000000"/>
                </a:solidFill>
                <a:effectLst/>
              </a:rPr>
              <a:t>(</a:t>
            </a:r>
            <a:r>
              <a:rPr lang="en-US" b="1" i="0" dirty="0">
                <a:effectLst/>
              </a:rPr>
              <a:t>'Train Score: ', </a:t>
            </a:r>
            <a:r>
              <a:rPr lang="en-US" b="1" i="0" dirty="0" err="1">
                <a:solidFill>
                  <a:srgbClr val="000000"/>
                </a:solidFill>
                <a:effectLst/>
              </a:rPr>
              <a:t>regressor.score</a:t>
            </a:r>
            <a:r>
              <a:rPr lang="en-US" b="1" i="0" dirty="0">
                <a:solidFill>
                  <a:srgbClr val="000000"/>
                </a:solidFill>
                <a:effectLst/>
              </a:rPr>
              <a:t>(</a:t>
            </a:r>
            <a:r>
              <a:rPr lang="en-US" b="1" i="0" dirty="0" err="1">
                <a:solidFill>
                  <a:srgbClr val="000000"/>
                </a:solidFill>
                <a:effectLst/>
              </a:rPr>
              <a:t>x_train</a:t>
            </a:r>
            <a:r>
              <a:rPr lang="en-US" b="1" i="0" dirty="0">
                <a:solidFill>
                  <a:srgbClr val="000000"/>
                </a:solidFill>
                <a:effectLst/>
              </a:rPr>
              <a:t>, </a:t>
            </a:r>
            <a:r>
              <a:rPr lang="en-US" b="1" i="0" dirty="0" err="1">
                <a:solidFill>
                  <a:srgbClr val="000000"/>
                </a:solidFill>
                <a:effectLst/>
              </a:rPr>
              <a:t>y_train</a:t>
            </a:r>
            <a:r>
              <a:rPr lang="en-US" b="1" i="0" dirty="0">
                <a:solidFill>
                  <a:srgbClr val="000000"/>
                </a:solidFill>
                <a:effectLst/>
              </a:rPr>
              <a:t>))  </a:t>
            </a:r>
          </a:p>
          <a:p>
            <a:pPr algn="just"/>
            <a:r>
              <a:rPr lang="en-US" b="1" i="0" dirty="0">
                <a:solidFill>
                  <a:schemeClr val="accent6"/>
                </a:solidFill>
                <a:effectLst/>
              </a:rPr>
              <a:t>print</a:t>
            </a:r>
            <a:r>
              <a:rPr lang="en-US" b="1" i="0" dirty="0">
                <a:solidFill>
                  <a:srgbClr val="000000"/>
                </a:solidFill>
                <a:effectLst/>
              </a:rPr>
              <a:t>(</a:t>
            </a:r>
            <a:r>
              <a:rPr lang="en-US" b="1" i="0" dirty="0">
                <a:effectLst/>
              </a:rPr>
              <a:t>'Test Score: ', </a:t>
            </a:r>
            <a:r>
              <a:rPr lang="en-US" b="1" i="0" dirty="0" err="1">
                <a:solidFill>
                  <a:srgbClr val="000000"/>
                </a:solidFill>
                <a:effectLst/>
              </a:rPr>
              <a:t>regressor.score</a:t>
            </a:r>
            <a:r>
              <a:rPr lang="en-US" b="1" i="0" dirty="0">
                <a:solidFill>
                  <a:srgbClr val="000000"/>
                </a:solidFill>
                <a:effectLst/>
              </a:rPr>
              <a:t>(</a:t>
            </a:r>
            <a:r>
              <a:rPr lang="en-US" b="1" i="0" dirty="0" err="1">
                <a:solidFill>
                  <a:srgbClr val="000000"/>
                </a:solidFill>
                <a:effectLst/>
              </a:rPr>
              <a:t>x_test</a:t>
            </a:r>
            <a:r>
              <a:rPr lang="en-US" b="1" i="0" dirty="0">
                <a:solidFill>
                  <a:srgbClr val="000000"/>
                </a:solidFill>
                <a:effectLst/>
              </a:rPr>
              <a:t>, </a:t>
            </a:r>
            <a:r>
              <a:rPr lang="en-US" b="1" i="0" dirty="0" err="1">
                <a:solidFill>
                  <a:srgbClr val="000000"/>
                </a:solidFill>
                <a:effectLst/>
              </a:rPr>
              <a:t>y_test</a:t>
            </a:r>
            <a:r>
              <a:rPr lang="en-US" b="1" i="0" dirty="0">
                <a:solidFill>
                  <a:srgbClr val="000000"/>
                </a:solidFill>
                <a:effectLst/>
              </a:rPr>
              <a:t>))  </a:t>
            </a:r>
          </a:p>
          <a:p>
            <a:pPr algn="just">
              <a:buFont typeface="+mj-lt"/>
              <a:buAutoNum type="arabicPeriod"/>
            </a:pPr>
            <a:endParaRPr lang="en-US" dirty="0">
              <a:solidFill>
                <a:srgbClr val="000000"/>
              </a:solidFill>
            </a:endParaRPr>
          </a:p>
          <a:p>
            <a:pPr algn="just">
              <a:buFont typeface="+mj-lt"/>
              <a:buAutoNum type="arabicPeriod"/>
            </a:pPr>
            <a:endParaRPr lang="en-US" b="0" i="0" dirty="0">
              <a:solidFill>
                <a:srgbClr val="000000"/>
              </a:solidFill>
              <a:effectLst/>
            </a:endParaRPr>
          </a:p>
          <a:p>
            <a:pPr algn="just"/>
            <a:r>
              <a:rPr lang="en-US" b="1" i="0" dirty="0">
                <a:solidFill>
                  <a:srgbClr val="333333"/>
                </a:solidFill>
                <a:effectLst/>
              </a:rPr>
              <a:t>Output:</a:t>
            </a:r>
            <a:r>
              <a:rPr lang="en-US" b="0" i="0" dirty="0">
                <a:solidFill>
                  <a:srgbClr val="333333"/>
                </a:solidFill>
                <a:effectLst/>
              </a:rPr>
              <a:t> The score is:</a:t>
            </a:r>
          </a:p>
          <a:p>
            <a:pPr algn="just"/>
            <a:endParaRPr lang="en-US" dirty="0">
              <a:solidFill>
                <a:srgbClr val="333333"/>
              </a:solidFill>
            </a:endParaRPr>
          </a:p>
          <a:p>
            <a:pPr algn="just"/>
            <a:r>
              <a:rPr lang="en-US" b="0" i="0" dirty="0">
                <a:solidFill>
                  <a:srgbClr val="333333"/>
                </a:solidFill>
                <a:effectLst/>
              </a:rPr>
              <a:t>Train Score:  0.9501847627493607</a:t>
            </a:r>
          </a:p>
          <a:p>
            <a:pPr algn="just"/>
            <a:r>
              <a:rPr lang="en-US" b="0" i="0" dirty="0">
                <a:solidFill>
                  <a:srgbClr val="333333"/>
                </a:solidFill>
                <a:effectLst/>
              </a:rPr>
              <a:t>Test Score:  0.9347068473282446</a:t>
            </a:r>
          </a:p>
          <a:p>
            <a:pPr algn="just"/>
            <a:endParaRPr lang="en-US" dirty="0">
              <a:solidFill>
                <a:srgbClr val="333333"/>
              </a:solidFill>
            </a:endParaRPr>
          </a:p>
          <a:p>
            <a:pPr algn="just"/>
            <a:r>
              <a:rPr lang="en-US" b="1" i="0" dirty="0">
                <a:solidFill>
                  <a:srgbClr val="333333"/>
                </a:solidFill>
                <a:effectLst/>
                <a:latin typeface="inter-bold"/>
              </a:rPr>
              <a:t>The above score tells that our model is 95% accurate with the training dataset and 93% accurate with the test dataset.</a:t>
            </a:r>
          </a:p>
          <a:p>
            <a:pPr algn="just"/>
            <a:endParaRPr lang="en-US" b="1" dirty="0">
              <a:solidFill>
                <a:srgbClr val="333333"/>
              </a:solidFill>
              <a:latin typeface="inter-bold"/>
            </a:endParaRPr>
          </a:p>
          <a:p>
            <a:pPr algn="just"/>
            <a:endParaRPr lang="en-US" b="1" i="0" dirty="0">
              <a:solidFill>
                <a:srgbClr val="333333"/>
              </a:solidFill>
              <a:effectLst/>
              <a:latin typeface="inter-bold"/>
            </a:endParaRPr>
          </a:p>
          <a:p>
            <a:pPr algn="just"/>
            <a:endParaRPr lang="en-US" b="1" dirty="0">
              <a:solidFill>
                <a:srgbClr val="333333"/>
              </a:solidFill>
              <a:latin typeface="inter-bold"/>
            </a:endParaRPr>
          </a:p>
          <a:p>
            <a:pPr algn="just"/>
            <a:r>
              <a:rPr lang="en-US" sz="2400" b="1" i="0" dirty="0">
                <a:effectLst/>
              </a:rPr>
              <a:t>Applications of Multiple Linear Regression:</a:t>
            </a:r>
          </a:p>
          <a:p>
            <a:pPr algn="just"/>
            <a:endParaRPr lang="en-US" sz="2400" b="1" i="0" dirty="0">
              <a:effectLst/>
            </a:endParaRPr>
          </a:p>
          <a:p>
            <a:pPr algn="just"/>
            <a:r>
              <a:rPr lang="en-US" b="0" i="0" dirty="0">
                <a:solidFill>
                  <a:srgbClr val="333333"/>
                </a:solidFill>
                <a:effectLst/>
              </a:rPr>
              <a:t>There are mainly two applications of Multiple Linear Regression:</a:t>
            </a:r>
          </a:p>
          <a:p>
            <a:pPr algn="just"/>
            <a:endParaRPr lang="en-US" b="0" i="0" dirty="0">
              <a:solidFill>
                <a:srgbClr val="333333"/>
              </a:solidFill>
              <a:effectLst/>
            </a:endParaRPr>
          </a:p>
          <a:p>
            <a:pPr algn="just">
              <a:buFont typeface="Arial" panose="020B0604020202020204" pitchFamily="34" charset="0"/>
              <a:buChar char="•"/>
            </a:pPr>
            <a:r>
              <a:rPr lang="en-US" b="0" i="0" dirty="0">
                <a:solidFill>
                  <a:srgbClr val="000000"/>
                </a:solidFill>
                <a:effectLst/>
              </a:rPr>
              <a:t> Effectiveness of Independent variable on prediction:</a:t>
            </a:r>
          </a:p>
          <a:p>
            <a:pPr algn="just">
              <a:buFont typeface="Arial" panose="020B0604020202020204" pitchFamily="34" charset="0"/>
              <a:buChar char="•"/>
            </a:pPr>
            <a:r>
              <a:rPr lang="en-US" b="0" i="0" dirty="0">
                <a:solidFill>
                  <a:srgbClr val="000000"/>
                </a:solidFill>
                <a:effectLst/>
              </a:rPr>
              <a:t> Predicting the impact of changes:</a:t>
            </a:r>
          </a:p>
          <a:p>
            <a:pPr algn="just"/>
            <a:endParaRPr lang="en-US" b="0" i="0" dirty="0">
              <a:solidFill>
                <a:srgbClr val="333333"/>
              </a:solidFill>
              <a:effectLst/>
            </a:endParaRPr>
          </a:p>
          <a:p>
            <a:pPr algn="just"/>
            <a:endParaRPr lang="en-US" dirty="0">
              <a:solidFill>
                <a:srgbClr val="333333"/>
              </a:solidFill>
            </a:endParaRPr>
          </a:p>
          <a:p>
            <a:endParaRPr lang="en-IN" dirty="0"/>
          </a:p>
        </p:txBody>
      </p:sp>
    </p:spTree>
    <p:extLst>
      <p:ext uri="{BB962C8B-B14F-4D97-AF65-F5344CB8AC3E}">
        <p14:creationId xmlns:p14="http://schemas.microsoft.com/office/powerpoint/2010/main" val="1959396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C70AC6-BA92-4026-AA58-E50BDF385C7D}"/>
              </a:ext>
            </a:extLst>
          </p:cNvPr>
          <p:cNvSpPr txBox="1"/>
          <p:nvPr/>
        </p:nvSpPr>
        <p:spPr>
          <a:xfrm>
            <a:off x="170121" y="318977"/>
            <a:ext cx="11823405" cy="5816977"/>
          </a:xfrm>
          <a:prstGeom prst="rect">
            <a:avLst/>
          </a:prstGeom>
          <a:noFill/>
        </p:spPr>
        <p:txBody>
          <a:bodyPr wrap="square" rtlCol="0">
            <a:spAutoFit/>
          </a:bodyPr>
          <a:lstStyle/>
          <a:p>
            <a:pPr algn="just"/>
            <a:r>
              <a:rPr lang="en-US" sz="2800" b="1" i="0" dirty="0">
                <a:effectLst/>
              </a:rPr>
              <a:t>What is Backward Elimination?</a:t>
            </a:r>
          </a:p>
          <a:p>
            <a:pPr algn="just"/>
            <a:endParaRPr lang="en-US" sz="2800" b="1" dirty="0"/>
          </a:p>
          <a:p>
            <a:pPr algn="just"/>
            <a:endParaRPr lang="en-US" sz="2800" b="1" i="0" dirty="0">
              <a:effectLst/>
            </a:endParaRPr>
          </a:p>
          <a:p>
            <a:pPr algn="just"/>
            <a:r>
              <a:rPr lang="en-US" b="0" i="0" dirty="0">
                <a:solidFill>
                  <a:srgbClr val="333333"/>
                </a:solidFill>
                <a:effectLst/>
              </a:rPr>
              <a:t>Backward elimination is a feature selection technique while building a machine learning model. It is used to remove those features that do not have a significant effect on the dependent variable or prediction of output. There are various ways to build a model in Machine Learning, which are:</a:t>
            </a:r>
          </a:p>
          <a:p>
            <a:pPr algn="just"/>
            <a:endParaRPr lang="en-US" dirty="0">
              <a:solidFill>
                <a:srgbClr val="333333"/>
              </a:solidFill>
            </a:endParaRPr>
          </a:p>
          <a:p>
            <a:pPr algn="just"/>
            <a:endParaRPr lang="en-US" b="0" i="0" dirty="0">
              <a:solidFill>
                <a:srgbClr val="333333"/>
              </a:solidFill>
              <a:effectLst/>
            </a:endParaRPr>
          </a:p>
          <a:p>
            <a:pPr algn="just">
              <a:buFont typeface="+mj-lt"/>
              <a:buAutoNum type="arabicPeriod"/>
            </a:pPr>
            <a:r>
              <a:rPr lang="en-US" b="0" i="0" dirty="0">
                <a:solidFill>
                  <a:srgbClr val="000000"/>
                </a:solidFill>
                <a:effectLst/>
              </a:rPr>
              <a:t>All-in</a:t>
            </a:r>
          </a:p>
          <a:p>
            <a:pPr algn="just">
              <a:buFont typeface="+mj-lt"/>
              <a:buAutoNum type="arabicPeriod"/>
            </a:pPr>
            <a:r>
              <a:rPr lang="en-US" b="0" i="0" dirty="0">
                <a:solidFill>
                  <a:srgbClr val="000000"/>
                </a:solidFill>
                <a:effectLst/>
              </a:rPr>
              <a:t>Backward Elimination</a:t>
            </a:r>
          </a:p>
          <a:p>
            <a:pPr algn="just">
              <a:buFont typeface="+mj-lt"/>
              <a:buAutoNum type="arabicPeriod"/>
            </a:pPr>
            <a:r>
              <a:rPr lang="en-US" b="0" i="0" dirty="0">
                <a:solidFill>
                  <a:srgbClr val="000000"/>
                </a:solidFill>
                <a:effectLst/>
              </a:rPr>
              <a:t>Forward Selection</a:t>
            </a:r>
          </a:p>
          <a:p>
            <a:pPr algn="just">
              <a:buFont typeface="+mj-lt"/>
              <a:buAutoNum type="arabicPeriod"/>
            </a:pPr>
            <a:r>
              <a:rPr lang="en-US" b="0" i="0" dirty="0">
                <a:solidFill>
                  <a:srgbClr val="000000"/>
                </a:solidFill>
                <a:effectLst/>
              </a:rPr>
              <a:t>Bidirectional Elimination</a:t>
            </a:r>
          </a:p>
          <a:p>
            <a:pPr algn="just">
              <a:buFont typeface="+mj-lt"/>
              <a:buAutoNum type="arabicPeriod"/>
            </a:pPr>
            <a:r>
              <a:rPr lang="en-US" b="0" i="0" dirty="0">
                <a:solidFill>
                  <a:srgbClr val="000000"/>
                </a:solidFill>
                <a:effectLst/>
              </a:rPr>
              <a:t>Score Comparison</a:t>
            </a:r>
          </a:p>
          <a:p>
            <a:pPr algn="just">
              <a:buFont typeface="+mj-lt"/>
              <a:buAutoNum type="arabicPeriod"/>
            </a:pPr>
            <a:endParaRPr lang="en-US" dirty="0">
              <a:solidFill>
                <a:srgbClr val="000000"/>
              </a:solidFill>
              <a:latin typeface="inter-regular"/>
            </a:endParaRPr>
          </a:p>
          <a:p>
            <a:pPr algn="just"/>
            <a:endParaRPr lang="en-US" b="0" i="0" dirty="0">
              <a:solidFill>
                <a:srgbClr val="000000"/>
              </a:solidFill>
              <a:effectLst/>
            </a:endParaRPr>
          </a:p>
          <a:p>
            <a:pPr algn="just"/>
            <a:r>
              <a:rPr lang="en-US" b="0" i="0" dirty="0">
                <a:solidFill>
                  <a:srgbClr val="333333"/>
                </a:solidFill>
                <a:effectLst/>
              </a:rPr>
              <a:t>Above are the possible methods for building the model in Machine learning, but we will only use here the Backward Elimination process as it is the fastest method.</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753561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F85EB-11F7-3682-7034-33F6CF767E4F}"/>
              </a:ext>
            </a:extLst>
          </p:cNvPr>
          <p:cNvSpPr txBox="1"/>
          <p:nvPr/>
        </p:nvSpPr>
        <p:spPr>
          <a:xfrm>
            <a:off x="295939" y="382772"/>
            <a:ext cx="11600121" cy="5663089"/>
          </a:xfrm>
          <a:prstGeom prst="rect">
            <a:avLst/>
          </a:prstGeom>
          <a:noFill/>
        </p:spPr>
        <p:txBody>
          <a:bodyPr wrap="square" rtlCol="0">
            <a:spAutoFit/>
          </a:bodyPr>
          <a:lstStyle/>
          <a:p>
            <a:pPr algn="just"/>
            <a:r>
              <a:rPr lang="en-US" sz="2800" b="1" i="0" dirty="0">
                <a:effectLst/>
              </a:rPr>
              <a:t>Steps of Backward Elimination</a:t>
            </a:r>
          </a:p>
          <a:p>
            <a:pPr algn="just"/>
            <a:endParaRPr lang="en-US" sz="2800" b="1" i="0" dirty="0">
              <a:solidFill>
                <a:srgbClr val="610B4B"/>
              </a:solidFill>
              <a:effectLst/>
            </a:endParaRPr>
          </a:p>
          <a:p>
            <a:pPr algn="just"/>
            <a:r>
              <a:rPr lang="en-US" b="0" i="0" dirty="0">
                <a:solidFill>
                  <a:srgbClr val="333333"/>
                </a:solidFill>
                <a:effectLst/>
              </a:rPr>
              <a:t>Below are some main steps which are used to apply backward elimination process:</a:t>
            </a:r>
          </a:p>
          <a:p>
            <a:pPr algn="just"/>
            <a:endParaRPr lang="en-US" b="0" i="0" dirty="0">
              <a:solidFill>
                <a:srgbClr val="333333"/>
              </a:solidFill>
              <a:effectLst/>
            </a:endParaRPr>
          </a:p>
          <a:p>
            <a:pPr algn="just"/>
            <a:r>
              <a:rPr lang="en-US" b="1" i="0" dirty="0">
                <a:solidFill>
                  <a:srgbClr val="333333"/>
                </a:solidFill>
                <a:effectLst/>
              </a:rPr>
              <a:t>Step-1:</a:t>
            </a:r>
            <a:r>
              <a:rPr lang="en-US" b="0" i="0" dirty="0">
                <a:solidFill>
                  <a:srgbClr val="333333"/>
                </a:solidFill>
                <a:effectLst/>
              </a:rPr>
              <a:t> Firstly, We need to select a significance level to stay in the model. (SL=0.05)</a:t>
            </a:r>
          </a:p>
          <a:p>
            <a:pPr algn="just"/>
            <a:endParaRPr lang="en-US" b="0" i="0" dirty="0">
              <a:solidFill>
                <a:srgbClr val="333333"/>
              </a:solidFill>
              <a:effectLst/>
            </a:endParaRPr>
          </a:p>
          <a:p>
            <a:pPr algn="just"/>
            <a:r>
              <a:rPr lang="en-US" b="1" i="0" dirty="0">
                <a:solidFill>
                  <a:srgbClr val="333333"/>
                </a:solidFill>
                <a:effectLst/>
              </a:rPr>
              <a:t>Step-2:</a:t>
            </a:r>
            <a:r>
              <a:rPr lang="en-US" b="0" i="0" dirty="0">
                <a:solidFill>
                  <a:srgbClr val="333333"/>
                </a:solidFill>
                <a:effectLst/>
              </a:rPr>
              <a:t> Fit the complete model with all possible predictors/independent variables.</a:t>
            </a:r>
          </a:p>
          <a:p>
            <a:pPr algn="just"/>
            <a:endParaRPr lang="en-US" b="0" i="0" dirty="0">
              <a:solidFill>
                <a:srgbClr val="333333"/>
              </a:solidFill>
              <a:effectLst/>
            </a:endParaRPr>
          </a:p>
          <a:p>
            <a:pPr algn="just"/>
            <a:r>
              <a:rPr lang="en-US" b="1" i="0" dirty="0">
                <a:solidFill>
                  <a:srgbClr val="333333"/>
                </a:solidFill>
                <a:effectLst/>
              </a:rPr>
              <a:t>Step-3:</a:t>
            </a:r>
            <a:r>
              <a:rPr lang="en-US" b="0" i="0" dirty="0">
                <a:solidFill>
                  <a:srgbClr val="333333"/>
                </a:solidFill>
                <a:effectLst/>
              </a:rPr>
              <a:t> Choose the predictor which has the highest P-value, such that.</a:t>
            </a:r>
          </a:p>
          <a:p>
            <a:pPr algn="just"/>
            <a:endParaRPr lang="en-US" b="0" i="0" dirty="0">
              <a:solidFill>
                <a:srgbClr val="333333"/>
              </a:solidFill>
              <a:effectLst/>
            </a:endParaRPr>
          </a:p>
          <a:p>
            <a:pPr algn="just">
              <a:buFont typeface="+mj-lt"/>
              <a:buAutoNum type="arabicPeriod"/>
            </a:pPr>
            <a:r>
              <a:rPr lang="en-US" b="0" i="0" dirty="0">
                <a:solidFill>
                  <a:srgbClr val="000000"/>
                </a:solidFill>
                <a:effectLst/>
              </a:rPr>
              <a:t>If P-value &gt;SL, go to step 4.</a:t>
            </a:r>
          </a:p>
          <a:p>
            <a:pPr algn="just">
              <a:buFont typeface="+mj-lt"/>
              <a:buAutoNum type="arabicPeriod"/>
            </a:pPr>
            <a:r>
              <a:rPr lang="en-US" b="0" i="0" dirty="0">
                <a:solidFill>
                  <a:srgbClr val="000000"/>
                </a:solidFill>
                <a:effectLst/>
              </a:rPr>
              <a:t>Else Finish, and Our model is ready.</a:t>
            </a:r>
          </a:p>
          <a:p>
            <a:pPr algn="just"/>
            <a:endParaRPr lang="en-US" b="0" i="0" dirty="0">
              <a:solidFill>
                <a:srgbClr val="000000"/>
              </a:solidFill>
              <a:effectLst/>
            </a:endParaRPr>
          </a:p>
          <a:p>
            <a:pPr algn="just"/>
            <a:r>
              <a:rPr lang="en-US" b="1" i="0" dirty="0">
                <a:solidFill>
                  <a:srgbClr val="333333"/>
                </a:solidFill>
                <a:effectLst/>
              </a:rPr>
              <a:t>Step-4:</a:t>
            </a:r>
            <a:r>
              <a:rPr lang="en-US" b="0" i="0" dirty="0">
                <a:solidFill>
                  <a:srgbClr val="333333"/>
                </a:solidFill>
                <a:effectLst/>
              </a:rPr>
              <a:t> Remove that predictor.</a:t>
            </a:r>
          </a:p>
          <a:p>
            <a:pPr algn="just"/>
            <a:endParaRPr lang="en-US" dirty="0">
              <a:solidFill>
                <a:srgbClr val="333333"/>
              </a:solidFill>
            </a:endParaRPr>
          </a:p>
          <a:p>
            <a:pPr algn="just"/>
            <a:endParaRPr lang="en-US" b="0" i="0" dirty="0">
              <a:solidFill>
                <a:srgbClr val="333333"/>
              </a:solidFill>
              <a:effectLst/>
            </a:endParaRPr>
          </a:p>
          <a:p>
            <a:pPr algn="just"/>
            <a:r>
              <a:rPr lang="en-US" b="1" i="0" dirty="0">
                <a:solidFill>
                  <a:srgbClr val="333333"/>
                </a:solidFill>
                <a:effectLst/>
              </a:rPr>
              <a:t>Step-5:</a:t>
            </a:r>
            <a:r>
              <a:rPr lang="en-US" b="0" i="0" dirty="0">
                <a:solidFill>
                  <a:srgbClr val="333333"/>
                </a:solidFill>
                <a:effectLst/>
              </a:rPr>
              <a:t> Rebuild and fit the model with the remaining variables.</a:t>
            </a: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3766057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532E13-5BB6-6E4A-8A19-65223DD01528}"/>
              </a:ext>
            </a:extLst>
          </p:cNvPr>
          <p:cNvSpPr txBox="1"/>
          <p:nvPr/>
        </p:nvSpPr>
        <p:spPr>
          <a:xfrm>
            <a:off x="329609" y="372140"/>
            <a:ext cx="11632019" cy="5909310"/>
          </a:xfrm>
          <a:prstGeom prst="rect">
            <a:avLst/>
          </a:prstGeom>
          <a:noFill/>
        </p:spPr>
        <p:txBody>
          <a:bodyPr wrap="square" rtlCol="0">
            <a:spAutoFit/>
          </a:bodyPr>
          <a:lstStyle/>
          <a:p>
            <a:pPr algn="just"/>
            <a:r>
              <a:rPr lang="en-US" sz="2400" b="1" i="0" dirty="0">
                <a:effectLst/>
              </a:rPr>
              <a:t>Need for Backward Elimination: An optimal Multiple Linear Regression model:</a:t>
            </a:r>
          </a:p>
          <a:p>
            <a:pPr algn="just"/>
            <a:endParaRPr lang="en-US" sz="2400" b="1" dirty="0"/>
          </a:p>
          <a:p>
            <a:pPr algn="just"/>
            <a:endParaRPr lang="en-US" sz="2400" b="1" i="0" dirty="0">
              <a:effectLst/>
            </a:endParaRPr>
          </a:p>
          <a:p>
            <a:pPr marL="285750" indent="-285750" algn="just">
              <a:buFont typeface="Arial" panose="020B0604020202020204" pitchFamily="34" charset="0"/>
              <a:buChar char="•"/>
            </a:pPr>
            <a:r>
              <a:rPr lang="en-US" b="0" i="0" dirty="0">
                <a:solidFill>
                  <a:srgbClr val="333333"/>
                </a:solidFill>
                <a:effectLst/>
              </a:rPr>
              <a:t>In the previous chapter, we discussed and successfully created our Multiple Linear Regression model, where we took </a:t>
            </a:r>
            <a:r>
              <a:rPr lang="en-US" b="1" i="0" dirty="0">
                <a:solidFill>
                  <a:srgbClr val="333333"/>
                </a:solidFill>
                <a:effectLst/>
              </a:rPr>
              <a:t>4 independent variables (R&amp;D spend, Administration spend, Marketing spend, and state (dummy variables)) and one dependent variable (Profit)</a:t>
            </a:r>
            <a:r>
              <a:rPr lang="en-US" b="0" i="0" dirty="0">
                <a:solidFill>
                  <a:srgbClr val="333333"/>
                </a:solidFill>
                <a:effectLst/>
              </a:rPr>
              <a:t>. </a:t>
            </a:r>
          </a:p>
          <a:p>
            <a:pPr marL="285750" indent="-285750" algn="just">
              <a:buFont typeface="Arial" panose="020B0604020202020204" pitchFamily="34" charset="0"/>
              <a:buChar char="•"/>
            </a:pPr>
            <a:endParaRPr lang="en-US" dirty="0">
              <a:solidFill>
                <a:srgbClr val="333333"/>
              </a:solidFill>
            </a:endParaRPr>
          </a:p>
          <a:p>
            <a:pPr marL="285750" indent="-285750" algn="just">
              <a:buFont typeface="Arial" panose="020B0604020202020204" pitchFamily="34" charset="0"/>
              <a:buChar char="•"/>
            </a:pPr>
            <a:r>
              <a:rPr lang="en-US" b="0" i="0" dirty="0">
                <a:solidFill>
                  <a:srgbClr val="333333"/>
                </a:solidFill>
                <a:effectLst/>
              </a:rPr>
              <a:t>But that model is not optimal, as we have included all the independent variables and do not know which independent model is most affecting and which one is the least affecting for the prediction.</a:t>
            </a:r>
          </a:p>
          <a:p>
            <a:pPr marL="285750" indent="-285750" algn="just">
              <a:buFont typeface="Arial" panose="020B0604020202020204" pitchFamily="34" charset="0"/>
              <a:buChar char="•"/>
            </a:pPr>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Unnecessary features increase the complexity of the model. Hence it is good to have only the most significant features and keep our model simple to get the better result.</a:t>
            </a:r>
          </a:p>
          <a:p>
            <a:pPr marL="285750" indent="-285750" algn="just">
              <a:buFont typeface="Arial" panose="020B0604020202020204" pitchFamily="34" charset="0"/>
              <a:buChar char="•"/>
            </a:pPr>
            <a:endParaRPr lang="en-US" dirty="0">
              <a:solidFill>
                <a:srgbClr val="333333"/>
              </a:solidFill>
            </a:endParaRPr>
          </a:p>
          <a:p>
            <a:pPr marL="285750" indent="-285750" algn="just">
              <a:buFont typeface="Arial" panose="020B0604020202020204" pitchFamily="34" charset="0"/>
              <a:buChar char="•"/>
            </a:pPr>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So, in order to optimize the performance of the model, we will use the Backward Elimination method. </a:t>
            </a:r>
          </a:p>
          <a:p>
            <a:pPr marL="285750" indent="-285750" algn="just">
              <a:buFont typeface="Arial" panose="020B0604020202020204" pitchFamily="34" charset="0"/>
              <a:buChar char="•"/>
            </a:pPr>
            <a:endParaRPr lang="en-US" dirty="0">
              <a:solidFill>
                <a:srgbClr val="333333"/>
              </a:solidFill>
            </a:endParaRPr>
          </a:p>
          <a:p>
            <a:pPr marL="285750" indent="-285750" algn="just">
              <a:buFont typeface="Arial" panose="020B0604020202020204" pitchFamily="34" charset="0"/>
              <a:buChar char="•"/>
            </a:pPr>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This process is used to optimize the performance of the MLR model as it will only include the most affecting feature and remove the least affecting feature. Let's start to apply it to our MLR model.</a:t>
            </a:r>
          </a:p>
          <a:p>
            <a:endParaRPr lang="en-IN" dirty="0"/>
          </a:p>
        </p:txBody>
      </p:sp>
    </p:spTree>
    <p:extLst>
      <p:ext uri="{BB962C8B-B14F-4D97-AF65-F5344CB8AC3E}">
        <p14:creationId xmlns:p14="http://schemas.microsoft.com/office/powerpoint/2010/main" val="980885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526159-5EFD-00B7-CD33-EDE62E8E0F2A}"/>
              </a:ext>
            </a:extLst>
          </p:cNvPr>
          <p:cNvSpPr txBox="1"/>
          <p:nvPr/>
        </p:nvSpPr>
        <p:spPr>
          <a:xfrm>
            <a:off x="180753" y="329610"/>
            <a:ext cx="11663917" cy="6924973"/>
          </a:xfrm>
          <a:prstGeom prst="rect">
            <a:avLst/>
          </a:prstGeom>
          <a:noFill/>
        </p:spPr>
        <p:txBody>
          <a:bodyPr wrap="square" rtlCol="0">
            <a:spAutoFit/>
          </a:bodyPr>
          <a:lstStyle/>
          <a:p>
            <a:pPr algn="just"/>
            <a:r>
              <a:rPr lang="en-US" sz="2400" b="1" i="0" dirty="0">
                <a:effectLst/>
              </a:rPr>
              <a:t>Steps for Backward Elimination method:</a:t>
            </a:r>
          </a:p>
          <a:p>
            <a:pPr algn="just"/>
            <a:endParaRPr lang="en-US" sz="2400" b="1" i="0" dirty="0">
              <a:effectLst/>
            </a:endParaRPr>
          </a:p>
          <a:p>
            <a:pPr algn="just"/>
            <a:r>
              <a:rPr lang="en-US" b="0" i="0" dirty="0">
                <a:solidFill>
                  <a:srgbClr val="333333"/>
                </a:solidFill>
                <a:effectLst/>
                <a:latin typeface="inter-regular"/>
              </a:rPr>
              <a:t>We will use the same model which we build in the previous chapter of MLR. Below is the complete code for it:</a:t>
            </a:r>
          </a:p>
          <a:p>
            <a:pPr algn="just"/>
            <a:endParaRPr lang="en-US" dirty="0">
              <a:solidFill>
                <a:srgbClr val="333333"/>
              </a:solidFill>
              <a:latin typeface="inter-regular"/>
            </a:endParaRPr>
          </a:p>
          <a:p>
            <a:pPr algn="just"/>
            <a:r>
              <a:rPr lang="en-IN" b="1" i="0" dirty="0">
                <a:solidFill>
                  <a:srgbClr val="000000"/>
                </a:solidFill>
                <a:effectLst/>
              </a:rPr>
              <a:t># importing libraries  </a:t>
            </a:r>
          </a:p>
          <a:p>
            <a:pPr lvl="1" algn="just"/>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numpy</a:t>
            </a:r>
            <a:r>
              <a:rPr lang="en-IN" b="1" i="0" dirty="0">
                <a:solidFill>
                  <a:srgbClr val="000000"/>
                </a:solidFill>
                <a:effectLst/>
              </a:rPr>
              <a:t> as nm  </a:t>
            </a:r>
          </a:p>
          <a:p>
            <a:pPr lvl="1" algn="just"/>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matplotlib.pyplot</a:t>
            </a:r>
            <a:r>
              <a:rPr lang="en-IN" b="1" i="0" dirty="0">
                <a:solidFill>
                  <a:srgbClr val="000000"/>
                </a:solidFill>
                <a:effectLst/>
              </a:rPr>
              <a:t> as </a:t>
            </a:r>
            <a:r>
              <a:rPr lang="en-IN" b="1" i="0" dirty="0" err="1">
                <a:solidFill>
                  <a:srgbClr val="000000"/>
                </a:solidFill>
                <a:effectLst/>
              </a:rPr>
              <a:t>mtp</a:t>
            </a:r>
            <a:r>
              <a:rPr lang="en-IN" b="1" i="0" dirty="0">
                <a:solidFill>
                  <a:srgbClr val="000000"/>
                </a:solidFill>
                <a:effectLst/>
              </a:rPr>
              <a:t>  </a:t>
            </a:r>
          </a:p>
          <a:p>
            <a:pPr lvl="1" algn="just"/>
            <a:r>
              <a:rPr lang="en-IN" b="1" i="0" dirty="0">
                <a:solidFill>
                  <a:srgbClr val="006699"/>
                </a:solidFill>
                <a:effectLst/>
              </a:rPr>
              <a:t>import</a:t>
            </a:r>
            <a:r>
              <a:rPr lang="en-IN" b="1" i="0" dirty="0">
                <a:solidFill>
                  <a:srgbClr val="000000"/>
                </a:solidFill>
                <a:effectLst/>
              </a:rPr>
              <a:t> pandas as pd  </a:t>
            </a:r>
          </a:p>
          <a:p>
            <a:pPr algn="just"/>
            <a:r>
              <a:rPr lang="en-IN" b="1" i="0" dirty="0">
                <a:solidFill>
                  <a:srgbClr val="000000"/>
                </a:solidFill>
                <a:effectLst/>
              </a:rPr>
              <a:t>  </a:t>
            </a:r>
          </a:p>
          <a:p>
            <a:pPr algn="just"/>
            <a:r>
              <a:rPr lang="en-IN" b="1" i="0" dirty="0">
                <a:solidFill>
                  <a:srgbClr val="000000"/>
                </a:solidFill>
                <a:effectLst/>
              </a:rPr>
              <a:t>#importing datasets  </a:t>
            </a:r>
          </a:p>
          <a:p>
            <a:pPr lvl="1" algn="just"/>
            <a:r>
              <a:rPr lang="en-IN" b="1" i="0" dirty="0" err="1">
                <a:solidFill>
                  <a:srgbClr val="000000"/>
                </a:solidFill>
                <a:effectLst/>
              </a:rPr>
              <a:t>data_set</a:t>
            </a:r>
            <a:r>
              <a:rPr lang="en-IN" b="1" i="0" dirty="0">
                <a:solidFill>
                  <a:srgbClr val="000000"/>
                </a:solidFill>
                <a:effectLst/>
              </a:rPr>
              <a:t>= </a:t>
            </a:r>
            <a:r>
              <a:rPr lang="en-IN" b="1" i="0" dirty="0" err="1">
                <a:solidFill>
                  <a:srgbClr val="000000"/>
                </a:solidFill>
                <a:effectLst/>
              </a:rPr>
              <a:t>pd.read_csv</a:t>
            </a:r>
            <a:r>
              <a:rPr lang="en-IN" b="1" i="0" dirty="0">
                <a:solidFill>
                  <a:srgbClr val="000000"/>
                </a:solidFill>
                <a:effectLst/>
              </a:rPr>
              <a:t>(</a:t>
            </a:r>
            <a:r>
              <a:rPr lang="en-IN" b="1" i="0" dirty="0">
                <a:solidFill>
                  <a:srgbClr val="0000FF"/>
                </a:solidFill>
                <a:effectLst/>
              </a:rPr>
              <a:t>'50_CompList.csv'</a:t>
            </a:r>
            <a:r>
              <a:rPr lang="en-IN" b="1" i="0" dirty="0">
                <a:solidFill>
                  <a:srgbClr val="000000"/>
                </a:solidFill>
                <a:effectLst/>
              </a:rPr>
              <a:t>)  </a:t>
            </a:r>
          </a:p>
          <a:p>
            <a:pPr lvl="1" algn="just"/>
            <a:r>
              <a:rPr lang="en-IN" b="1" i="0" dirty="0">
                <a:solidFill>
                  <a:srgbClr val="000000"/>
                </a:solidFill>
                <a:effectLst/>
              </a:rPr>
              <a:t>  </a:t>
            </a:r>
          </a:p>
          <a:p>
            <a:pPr algn="just"/>
            <a:r>
              <a:rPr lang="en-IN" b="1" i="0" dirty="0">
                <a:solidFill>
                  <a:srgbClr val="000000"/>
                </a:solidFill>
                <a:effectLst/>
              </a:rPr>
              <a:t># Extracting Independent and dependent Variable  </a:t>
            </a:r>
          </a:p>
          <a:p>
            <a:pPr lvl="1" algn="just"/>
            <a:r>
              <a:rPr lang="en-IN" b="1" i="0" dirty="0">
                <a:solidFill>
                  <a:srgbClr val="000000"/>
                </a:solidFill>
                <a:effectLst/>
              </a:rPr>
              <a:t>x=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1</a:t>
            </a:r>
            <a:r>
              <a:rPr lang="en-IN" b="1" i="0" dirty="0">
                <a:solidFill>
                  <a:srgbClr val="000000"/>
                </a:solidFill>
                <a:effectLst/>
              </a:rPr>
              <a:t>].values  </a:t>
            </a:r>
          </a:p>
          <a:p>
            <a:pPr lvl="1" algn="just"/>
            <a:r>
              <a:rPr lang="en-IN" b="1" i="0" dirty="0">
                <a:solidFill>
                  <a:srgbClr val="000000"/>
                </a:solidFill>
                <a:effectLst/>
              </a:rPr>
              <a:t>y= </a:t>
            </a:r>
            <a:r>
              <a:rPr lang="en-IN" b="1" i="0" dirty="0" err="1">
                <a:solidFill>
                  <a:srgbClr val="000000"/>
                </a:solidFill>
                <a:effectLst/>
              </a:rPr>
              <a:t>data_set.iloc</a:t>
            </a:r>
            <a:r>
              <a:rPr lang="en-IN" b="1" i="0" dirty="0">
                <a:solidFill>
                  <a:srgbClr val="000000"/>
                </a:solidFill>
                <a:effectLst/>
              </a:rPr>
              <a:t>[:, </a:t>
            </a:r>
            <a:r>
              <a:rPr lang="en-IN" b="1" i="0" dirty="0">
                <a:solidFill>
                  <a:srgbClr val="C00000"/>
                </a:solidFill>
                <a:effectLst/>
              </a:rPr>
              <a:t>4</a:t>
            </a:r>
            <a:r>
              <a:rPr lang="en-IN" b="1" i="0" dirty="0">
                <a:solidFill>
                  <a:srgbClr val="000000"/>
                </a:solidFill>
                <a:effectLst/>
              </a:rPr>
              <a:t>].values  </a:t>
            </a:r>
          </a:p>
          <a:p>
            <a:pPr algn="just"/>
            <a:r>
              <a:rPr lang="en-IN" b="1" i="0" dirty="0">
                <a:solidFill>
                  <a:srgbClr val="000000"/>
                </a:solidFill>
                <a:effectLst/>
              </a:rPr>
              <a:t>  </a:t>
            </a:r>
          </a:p>
          <a:p>
            <a:pPr algn="just"/>
            <a:r>
              <a:rPr lang="en-IN" b="1" i="0" dirty="0">
                <a:solidFill>
                  <a:srgbClr val="000000"/>
                </a:solidFill>
                <a:effectLst/>
              </a:rPr>
              <a:t># </a:t>
            </a:r>
            <a:r>
              <a:rPr lang="en-IN" b="1" i="0" dirty="0" err="1">
                <a:solidFill>
                  <a:srgbClr val="000000"/>
                </a:solidFill>
                <a:effectLst/>
              </a:rPr>
              <a:t>Catgorical</a:t>
            </a:r>
            <a:r>
              <a:rPr lang="en-IN" b="1" i="0" dirty="0">
                <a:solidFill>
                  <a:srgbClr val="000000"/>
                </a:solidFill>
                <a:effectLst/>
              </a:rPr>
              <a:t> data  </a:t>
            </a:r>
          </a:p>
          <a:p>
            <a:pPr lvl="1" algn="just"/>
            <a:r>
              <a:rPr lang="en-IN" b="1" i="0" dirty="0">
                <a:solidFill>
                  <a:srgbClr val="000000"/>
                </a:solidFill>
                <a:effectLst/>
              </a:rPr>
              <a:t>from </a:t>
            </a:r>
            <a:r>
              <a:rPr lang="en-IN" b="1" i="0" dirty="0" err="1">
                <a:solidFill>
                  <a:srgbClr val="000000"/>
                </a:solidFill>
                <a:effectLst/>
              </a:rPr>
              <a:t>sklearn.preprocessing</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LabelEncoder</a:t>
            </a:r>
            <a:r>
              <a:rPr lang="en-IN" b="1" i="0" dirty="0">
                <a:solidFill>
                  <a:srgbClr val="000000"/>
                </a:solidFill>
                <a:effectLst/>
              </a:rPr>
              <a:t>, </a:t>
            </a:r>
            <a:r>
              <a:rPr lang="en-IN" b="1" i="0" dirty="0" err="1">
                <a:solidFill>
                  <a:srgbClr val="000000"/>
                </a:solidFill>
                <a:effectLst/>
              </a:rPr>
              <a:t>OneHotEncoder</a:t>
            </a:r>
            <a:r>
              <a:rPr lang="en-IN" b="1" i="0" dirty="0">
                <a:solidFill>
                  <a:srgbClr val="000000"/>
                </a:solidFill>
                <a:effectLst/>
              </a:rPr>
              <a:t>  </a:t>
            </a:r>
          </a:p>
          <a:p>
            <a:pPr lvl="1" algn="just"/>
            <a:r>
              <a:rPr lang="en-IN" b="1" i="0" dirty="0" err="1">
                <a:solidFill>
                  <a:srgbClr val="000000"/>
                </a:solidFill>
                <a:effectLst/>
              </a:rPr>
              <a:t>labelencoder_x</a:t>
            </a:r>
            <a:r>
              <a:rPr lang="en-IN" b="1" i="0" dirty="0">
                <a:solidFill>
                  <a:srgbClr val="000000"/>
                </a:solidFill>
                <a:effectLst/>
              </a:rPr>
              <a:t>= </a:t>
            </a:r>
            <a:r>
              <a:rPr lang="en-IN" b="1" i="0" dirty="0" err="1">
                <a:solidFill>
                  <a:srgbClr val="000000"/>
                </a:solidFill>
                <a:effectLst/>
              </a:rPr>
              <a:t>LabelEncoder</a:t>
            </a:r>
            <a:r>
              <a:rPr lang="en-IN" b="1" i="0" dirty="0">
                <a:solidFill>
                  <a:srgbClr val="000000"/>
                </a:solidFill>
                <a:effectLst/>
              </a:rPr>
              <a:t>()  </a:t>
            </a:r>
          </a:p>
          <a:p>
            <a:pPr lvl="1" algn="just"/>
            <a:r>
              <a:rPr lang="en-IN" b="1" i="0" dirty="0">
                <a:solidFill>
                  <a:srgbClr val="000000"/>
                </a:solidFill>
                <a:effectLst/>
              </a:rPr>
              <a:t>x[:, </a:t>
            </a:r>
            <a:r>
              <a:rPr lang="en-IN" b="1" i="0" dirty="0">
                <a:solidFill>
                  <a:srgbClr val="C00000"/>
                </a:solidFill>
                <a:effectLst/>
              </a:rPr>
              <a:t>3</a:t>
            </a:r>
            <a:r>
              <a:rPr lang="en-IN" b="1" i="0" dirty="0">
                <a:solidFill>
                  <a:srgbClr val="000000"/>
                </a:solidFill>
                <a:effectLst/>
              </a:rPr>
              <a:t>]= </a:t>
            </a:r>
            <a:r>
              <a:rPr lang="en-IN" b="1" i="0" dirty="0" err="1">
                <a:solidFill>
                  <a:srgbClr val="000000"/>
                </a:solidFill>
                <a:effectLst/>
              </a:rPr>
              <a:t>labelencoder_x.fit_transform</a:t>
            </a:r>
            <a:r>
              <a:rPr lang="en-IN" b="1" i="0" dirty="0">
                <a:solidFill>
                  <a:srgbClr val="000000"/>
                </a:solidFill>
                <a:effectLst/>
              </a:rPr>
              <a:t>(x[:,</a:t>
            </a:r>
            <a:r>
              <a:rPr lang="en-IN" b="1" i="0" dirty="0">
                <a:solidFill>
                  <a:srgbClr val="C00000"/>
                </a:solidFill>
                <a:effectLst/>
              </a:rPr>
              <a:t>3</a:t>
            </a:r>
            <a:r>
              <a:rPr lang="en-IN" b="1" i="0" dirty="0">
                <a:solidFill>
                  <a:srgbClr val="000000"/>
                </a:solidFill>
                <a:effectLst/>
              </a:rPr>
              <a:t>])  </a:t>
            </a:r>
          </a:p>
          <a:p>
            <a:pPr lvl="1" algn="just"/>
            <a:r>
              <a:rPr lang="en-IN" b="1" i="0" dirty="0" err="1">
                <a:solidFill>
                  <a:srgbClr val="000000"/>
                </a:solidFill>
                <a:effectLst/>
              </a:rPr>
              <a:t>onehotencoder</a:t>
            </a:r>
            <a:r>
              <a:rPr lang="en-IN" b="1" i="0" dirty="0">
                <a:solidFill>
                  <a:srgbClr val="000000"/>
                </a:solidFill>
                <a:effectLst/>
              </a:rPr>
              <a:t>= </a:t>
            </a:r>
            <a:r>
              <a:rPr lang="en-IN" b="1" i="0" dirty="0" err="1">
                <a:solidFill>
                  <a:srgbClr val="000000"/>
                </a:solidFill>
                <a:effectLst/>
              </a:rPr>
              <a:t>OneHotEncoder</a:t>
            </a:r>
            <a:r>
              <a:rPr lang="en-IN" b="1" i="0" dirty="0">
                <a:solidFill>
                  <a:srgbClr val="000000"/>
                </a:solidFill>
                <a:effectLst/>
              </a:rPr>
              <a:t>(</a:t>
            </a:r>
            <a:r>
              <a:rPr lang="en-IN" b="1" i="0" dirty="0" err="1">
                <a:solidFill>
                  <a:srgbClr val="000000"/>
                </a:solidFill>
                <a:effectLst/>
              </a:rPr>
              <a:t>categorical_features</a:t>
            </a:r>
            <a:r>
              <a:rPr lang="en-IN" b="1" i="0" dirty="0">
                <a:solidFill>
                  <a:srgbClr val="000000"/>
                </a:solidFill>
                <a:effectLst/>
              </a:rPr>
              <a:t>= [</a:t>
            </a:r>
            <a:r>
              <a:rPr lang="en-IN" b="1" i="0" dirty="0">
                <a:solidFill>
                  <a:srgbClr val="C00000"/>
                </a:solidFill>
                <a:effectLst/>
              </a:rPr>
              <a:t>3</a:t>
            </a:r>
            <a:r>
              <a:rPr lang="en-IN" b="1" i="0" dirty="0">
                <a:solidFill>
                  <a:srgbClr val="000000"/>
                </a:solidFill>
                <a:effectLst/>
              </a:rPr>
              <a:t>])    </a:t>
            </a:r>
          </a:p>
          <a:p>
            <a:pPr lvl="1" algn="just"/>
            <a:r>
              <a:rPr lang="en-IN" b="1" i="0" dirty="0">
                <a:solidFill>
                  <a:srgbClr val="000000"/>
                </a:solidFill>
                <a:effectLst/>
              </a:rPr>
              <a:t>x= </a:t>
            </a:r>
            <a:r>
              <a:rPr lang="en-IN" b="1" i="0" dirty="0" err="1">
                <a:solidFill>
                  <a:srgbClr val="000000"/>
                </a:solidFill>
                <a:effectLst/>
              </a:rPr>
              <a:t>onehotencoder.fit_transform</a:t>
            </a:r>
            <a:r>
              <a:rPr lang="en-IN" b="1" i="0" dirty="0">
                <a:solidFill>
                  <a:srgbClr val="000000"/>
                </a:solidFill>
                <a:effectLst/>
              </a:rPr>
              <a:t>(x).</a:t>
            </a:r>
            <a:r>
              <a:rPr lang="en-IN" b="1" i="0" dirty="0" err="1">
                <a:solidFill>
                  <a:srgbClr val="000000"/>
                </a:solidFill>
                <a:effectLst/>
              </a:rPr>
              <a:t>toarray</a:t>
            </a:r>
            <a:r>
              <a:rPr lang="en-IN" b="1" i="0" dirty="0">
                <a:solidFill>
                  <a:srgbClr val="000000"/>
                </a:solidFill>
                <a:effectLst/>
              </a:rPr>
              <a:t>()  </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521172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E52A5-4C4E-27B0-E55E-89A44E185BD1}"/>
              </a:ext>
            </a:extLst>
          </p:cNvPr>
          <p:cNvSpPr txBox="1"/>
          <p:nvPr/>
        </p:nvSpPr>
        <p:spPr>
          <a:xfrm>
            <a:off x="244549" y="372140"/>
            <a:ext cx="11865935" cy="6186309"/>
          </a:xfrm>
          <a:prstGeom prst="rect">
            <a:avLst/>
          </a:prstGeom>
          <a:noFill/>
        </p:spPr>
        <p:txBody>
          <a:bodyPr wrap="square" rtlCol="0">
            <a:spAutoFit/>
          </a:bodyPr>
          <a:lstStyle/>
          <a:p>
            <a:pPr algn="just"/>
            <a:r>
              <a:rPr lang="en-IN" b="1" i="0" dirty="0">
                <a:solidFill>
                  <a:srgbClr val="000000"/>
                </a:solidFill>
                <a:effectLst/>
              </a:rPr>
              <a:t># Avoiding the dummy variable trap:  </a:t>
            </a:r>
          </a:p>
          <a:p>
            <a:pPr lvl="1" algn="just"/>
            <a:r>
              <a:rPr lang="en-IN" b="1" i="0" dirty="0">
                <a:solidFill>
                  <a:srgbClr val="000000"/>
                </a:solidFill>
                <a:effectLst/>
              </a:rPr>
              <a:t>x = x[:, </a:t>
            </a:r>
            <a:r>
              <a:rPr lang="en-IN" b="1" i="0" dirty="0">
                <a:effectLst/>
              </a:rPr>
              <a:t>1</a:t>
            </a:r>
            <a:r>
              <a:rPr lang="en-IN" b="1" i="0" dirty="0">
                <a:solidFill>
                  <a:srgbClr val="000000"/>
                </a:solidFill>
                <a:effectLst/>
              </a:rPr>
              <a:t>:]  </a:t>
            </a:r>
          </a:p>
          <a:p>
            <a:pPr algn="just"/>
            <a:r>
              <a:rPr lang="en-IN" b="1" i="0" dirty="0">
                <a:solidFill>
                  <a:srgbClr val="000000"/>
                </a:solidFill>
                <a:effectLst/>
              </a:rPr>
              <a:t>  </a:t>
            </a:r>
          </a:p>
          <a:p>
            <a:pPr algn="just"/>
            <a:r>
              <a:rPr lang="en-IN" b="1" i="0" dirty="0">
                <a:solidFill>
                  <a:srgbClr val="000000"/>
                </a:solidFill>
                <a:effectLst/>
              </a:rPr>
              <a:t>  </a:t>
            </a:r>
          </a:p>
          <a:p>
            <a:pPr algn="just"/>
            <a:r>
              <a:rPr lang="en-IN" b="1" i="0" dirty="0">
                <a:solidFill>
                  <a:srgbClr val="000000"/>
                </a:solidFill>
                <a:effectLst/>
              </a:rPr>
              <a:t># Splitting the dataset into training and test set.  </a:t>
            </a:r>
          </a:p>
          <a:p>
            <a:pPr lvl="1" algn="just"/>
            <a:r>
              <a:rPr lang="en-IN" b="1" i="0" dirty="0">
                <a:solidFill>
                  <a:srgbClr val="000000"/>
                </a:solidFill>
                <a:effectLst/>
              </a:rPr>
              <a:t>from </a:t>
            </a:r>
            <a:r>
              <a:rPr lang="en-IN" b="1" i="0" dirty="0" err="1">
                <a:solidFill>
                  <a:srgbClr val="000000"/>
                </a:solidFill>
                <a:effectLst/>
              </a:rPr>
              <a:t>sklearn.model_selection</a:t>
            </a:r>
            <a:r>
              <a:rPr lang="en-IN" b="1" i="0" dirty="0">
                <a:solidFill>
                  <a:srgbClr val="000000"/>
                </a:solidFill>
                <a:effectLst/>
              </a:rPr>
              <a:t> </a:t>
            </a:r>
            <a:r>
              <a:rPr lang="en-IN" b="1" i="0" dirty="0">
                <a:effectLst/>
              </a:rPr>
              <a:t>import</a:t>
            </a:r>
            <a:r>
              <a:rPr lang="en-IN" b="1" i="0" dirty="0">
                <a:solidFill>
                  <a:srgbClr val="000000"/>
                </a:solidFill>
                <a:effectLst/>
              </a:rPr>
              <a:t> </a:t>
            </a:r>
            <a:r>
              <a:rPr lang="en-IN" b="1" i="0" dirty="0" err="1">
                <a:solidFill>
                  <a:srgbClr val="000000"/>
                </a:solidFill>
                <a:effectLst/>
              </a:rPr>
              <a:t>train_test_split</a:t>
            </a:r>
            <a:r>
              <a:rPr lang="en-IN" b="1" i="0" dirty="0">
                <a:solidFill>
                  <a:srgbClr val="000000"/>
                </a:solidFill>
                <a:effectLst/>
              </a:rPr>
              <a:t>  </a:t>
            </a:r>
          </a:p>
          <a:p>
            <a:pPr lvl="1" algn="just"/>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x_test</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r>
              <a:rPr lang="en-IN" b="1" i="0" dirty="0" err="1">
                <a:solidFill>
                  <a:srgbClr val="000000"/>
                </a:solidFill>
                <a:effectLst/>
              </a:rPr>
              <a:t>y_test</a:t>
            </a:r>
            <a:r>
              <a:rPr lang="en-IN" b="1" i="0" dirty="0">
                <a:solidFill>
                  <a:srgbClr val="000000"/>
                </a:solidFill>
                <a:effectLst/>
              </a:rPr>
              <a:t>= </a:t>
            </a:r>
            <a:r>
              <a:rPr lang="en-IN" b="1" i="0" dirty="0" err="1">
                <a:solidFill>
                  <a:srgbClr val="000000"/>
                </a:solidFill>
                <a:effectLst/>
              </a:rPr>
              <a:t>train_test_split</a:t>
            </a:r>
            <a:r>
              <a:rPr lang="en-IN" b="1" i="0" dirty="0">
                <a:solidFill>
                  <a:srgbClr val="000000"/>
                </a:solidFill>
                <a:effectLst/>
              </a:rPr>
              <a:t>(x, y, </a:t>
            </a:r>
            <a:r>
              <a:rPr lang="en-IN" b="1" i="0" dirty="0" err="1">
                <a:solidFill>
                  <a:srgbClr val="000000"/>
                </a:solidFill>
                <a:effectLst/>
              </a:rPr>
              <a:t>test_size</a:t>
            </a:r>
            <a:r>
              <a:rPr lang="en-IN" b="1" i="0" dirty="0">
                <a:solidFill>
                  <a:srgbClr val="000000"/>
                </a:solidFill>
                <a:effectLst/>
              </a:rPr>
              <a:t> = </a:t>
            </a:r>
            <a:r>
              <a:rPr lang="en-IN" b="1" i="0" dirty="0">
                <a:effectLst/>
              </a:rPr>
              <a:t>0.2</a:t>
            </a:r>
            <a:r>
              <a:rPr lang="en-IN" b="1" i="0" dirty="0">
                <a:solidFill>
                  <a:srgbClr val="000000"/>
                </a:solidFill>
                <a:effectLst/>
              </a:rPr>
              <a:t>, </a:t>
            </a:r>
            <a:r>
              <a:rPr lang="en-IN" b="1" i="0" dirty="0" err="1">
                <a:solidFill>
                  <a:srgbClr val="000000"/>
                </a:solidFill>
                <a:effectLst/>
              </a:rPr>
              <a:t>random_state</a:t>
            </a:r>
            <a:r>
              <a:rPr lang="en-IN" b="1" i="0" dirty="0">
                <a:solidFill>
                  <a:srgbClr val="000000"/>
                </a:solidFill>
                <a:effectLst/>
              </a:rPr>
              <a:t> = </a:t>
            </a:r>
            <a:r>
              <a:rPr lang="en-IN" b="1" i="0" dirty="0">
                <a:effectLst/>
              </a:rPr>
              <a:t>0</a:t>
            </a:r>
            <a:r>
              <a:rPr lang="en-IN" b="1" i="0" dirty="0">
                <a:solidFill>
                  <a:srgbClr val="000000"/>
                </a:solidFill>
                <a:effectLst/>
              </a:rPr>
              <a:t>)  </a:t>
            </a:r>
          </a:p>
          <a:p>
            <a:pPr algn="just"/>
            <a:r>
              <a:rPr lang="en-IN" b="1" i="0" dirty="0">
                <a:solidFill>
                  <a:srgbClr val="000000"/>
                </a:solidFill>
                <a:effectLst/>
              </a:rPr>
              <a:t>  </a:t>
            </a:r>
          </a:p>
          <a:p>
            <a:pPr algn="just"/>
            <a:endParaRPr lang="en-IN" b="1" i="0" dirty="0">
              <a:solidFill>
                <a:srgbClr val="000000"/>
              </a:solidFill>
              <a:effectLst/>
            </a:endParaRPr>
          </a:p>
          <a:p>
            <a:pPr algn="just"/>
            <a:r>
              <a:rPr lang="en-IN" b="1" i="0" dirty="0">
                <a:solidFill>
                  <a:srgbClr val="000000"/>
                </a:solidFill>
                <a:effectLst/>
              </a:rPr>
              <a:t># Fitting the MLR model to the training set:  </a:t>
            </a:r>
          </a:p>
          <a:p>
            <a:pPr lvl="1" algn="just"/>
            <a:r>
              <a:rPr lang="en-IN" b="1" i="0" dirty="0">
                <a:solidFill>
                  <a:srgbClr val="000000"/>
                </a:solidFill>
                <a:effectLst/>
              </a:rPr>
              <a:t>from </a:t>
            </a:r>
            <a:r>
              <a:rPr lang="en-IN" b="1" i="0" dirty="0" err="1">
                <a:solidFill>
                  <a:srgbClr val="000000"/>
                </a:solidFill>
                <a:effectLst/>
              </a:rPr>
              <a:t>sklearn.linear_model</a:t>
            </a:r>
            <a:r>
              <a:rPr lang="en-IN" b="1" i="0" dirty="0">
                <a:solidFill>
                  <a:srgbClr val="000000"/>
                </a:solidFill>
                <a:effectLst/>
              </a:rPr>
              <a:t> </a:t>
            </a:r>
            <a:r>
              <a:rPr lang="en-IN" b="1" i="0" dirty="0">
                <a:effectLst/>
              </a:rPr>
              <a:t>import</a:t>
            </a:r>
            <a:r>
              <a:rPr lang="en-IN" b="1" i="0" dirty="0">
                <a:solidFill>
                  <a:srgbClr val="000000"/>
                </a:solidFill>
                <a:effectLst/>
              </a:rPr>
              <a:t> </a:t>
            </a:r>
            <a:r>
              <a:rPr lang="en-IN" b="1" i="0" dirty="0" err="1">
                <a:solidFill>
                  <a:srgbClr val="000000"/>
                </a:solidFill>
                <a:effectLst/>
              </a:rPr>
              <a:t>LinearRegression</a:t>
            </a:r>
            <a:r>
              <a:rPr lang="en-IN" b="1" i="0" dirty="0">
                <a:solidFill>
                  <a:srgbClr val="000000"/>
                </a:solidFill>
                <a:effectLst/>
              </a:rPr>
              <a:t>  </a:t>
            </a:r>
          </a:p>
          <a:p>
            <a:pPr lvl="1" algn="just"/>
            <a:r>
              <a:rPr lang="en-IN" b="1" i="0" dirty="0">
                <a:solidFill>
                  <a:srgbClr val="000000"/>
                </a:solidFill>
                <a:effectLst/>
              </a:rPr>
              <a:t>regressor= </a:t>
            </a:r>
            <a:r>
              <a:rPr lang="en-IN" b="1" i="0" dirty="0" err="1">
                <a:solidFill>
                  <a:srgbClr val="000000"/>
                </a:solidFill>
                <a:effectLst/>
              </a:rPr>
              <a:t>LinearRegression</a:t>
            </a:r>
            <a:r>
              <a:rPr lang="en-IN" b="1" i="0" dirty="0">
                <a:solidFill>
                  <a:srgbClr val="000000"/>
                </a:solidFill>
                <a:effectLst/>
              </a:rPr>
              <a:t>()  </a:t>
            </a:r>
          </a:p>
          <a:p>
            <a:pPr lvl="1" algn="just"/>
            <a:r>
              <a:rPr lang="en-IN" b="1" i="0" dirty="0" err="1">
                <a:solidFill>
                  <a:srgbClr val="000000"/>
                </a:solidFill>
                <a:effectLst/>
              </a:rPr>
              <a:t>regressor.fit</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p>
          <a:p>
            <a:pPr algn="just"/>
            <a:r>
              <a:rPr lang="en-IN" b="1" i="0" dirty="0">
                <a:solidFill>
                  <a:srgbClr val="000000"/>
                </a:solidFill>
                <a:effectLst/>
              </a:rPr>
              <a:t>  </a:t>
            </a:r>
          </a:p>
          <a:p>
            <a:pPr algn="just"/>
            <a:r>
              <a:rPr lang="en-IN" b="1" i="0" dirty="0">
                <a:solidFill>
                  <a:srgbClr val="000000"/>
                </a:solidFill>
                <a:effectLst/>
              </a:rPr>
              <a:t># Predicting the Test set result:</a:t>
            </a:r>
          </a:p>
          <a:p>
            <a:pPr lvl="1" algn="just"/>
            <a:r>
              <a:rPr lang="en-IN" b="1" i="0" dirty="0" err="1">
                <a:solidFill>
                  <a:srgbClr val="000000"/>
                </a:solidFill>
                <a:effectLst/>
              </a:rPr>
              <a:t>y_pred</a:t>
            </a:r>
            <a:r>
              <a:rPr lang="en-IN" b="1" i="0" dirty="0">
                <a:solidFill>
                  <a:srgbClr val="000000"/>
                </a:solidFill>
                <a:effectLst/>
              </a:rPr>
              <a:t>= </a:t>
            </a:r>
            <a:r>
              <a:rPr lang="en-IN" b="1" i="0" dirty="0" err="1">
                <a:solidFill>
                  <a:srgbClr val="000000"/>
                </a:solidFill>
                <a:effectLst/>
              </a:rPr>
              <a:t>regressor.predict</a:t>
            </a:r>
            <a:r>
              <a:rPr lang="en-IN" b="1" i="0" dirty="0">
                <a:solidFill>
                  <a:srgbClr val="000000"/>
                </a:solidFill>
                <a:effectLst/>
              </a:rPr>
              <a:t>(</a:t>
            </a:r>
            <a:r>
              <a:rPr lang="en-IN" b="1" i="0" dirty="0" err="1">
                <a:solidFill>
                  <a:srgbClr val="000000"/>
                </a:solidFill>
                <a:effectLst/>
              </a:rPr>
              <a:t>x_test</a:t>
            </a:r>
            <a:r>
              <a:rPr lang="en-IN" b="1" i="0" dirty="0">
                <a:solidFill>
                  <a:srgbClr val="000000"/>
                </a:solidFill>
                <a:effectLst/>
              </a:rPr>
              <a:t>)  </a:t>
            </a:r>
          </a:p>
          <a:p>
            <a:pPr algn="just"/>
            <a:r>
              <a:rPr lang="en-IN" b="1" i="0" dirty="0">
                <a:solidFill>
                  <a:srgbClr val="000000"/>
                </a:solidFill>
                <a:effectLst/>
              </a:rPr>
              <a:t>  </a:t>
            </a:r>
          </a:p>
          <a:p>
            <a:pPr algn="just"/>
            <a:endParaRPr lang="en-IN" b="1" i="0" dirty="0">
              <a:solidFill>
                <a:srgbClr val="000000"/>
              </a:solidFill>
              <a:effectLst/>
            </a:endParaRPr>
          </a:p>
          <a:p>
            <a:pPr algn="just"/>
            <a:r>
              <a:rPr lang="en-IN" b="1" i="0" dirty="0">
                <a:solidFill>
                  <a:srgbClr val="000000"/>
                </a:solidFill>
                <a:effectLst/>
              </a:rPr>
              <a:t># Checking the score  </a:t>
            </a:r>
          </a:p>
          <a:p>
            <a:pPr lvl="1" algn="just"/>
            <a:r>
              <a:rPr lang="en-IN" b="1" i="0" dirty="0">
                <a:solidFill>
                  <a:srgbClr val="000000"/>
                </a:solidFill>
                <a:effectLst/>
              </a:rPr>
              <a:t>print(</a:t>
            </a:r>
            <a:r>
              <a:rPr lang="en-IN" b="1" i="0" dirty="0">
                <a:effectLst/>
              </a:rPr>
              <a:t>'Train Score: ', </a:t>
            </a:r>
            <a:r>
              <a:rPr lang="en-IN" b="1" i="0" dirty="0" err="1">
                <a:solidFill>
                  <a:srgbClr val="000000"/>
                </a:solidFill>
                <a:effectLst/>
              </a:rPr>
              <a:t>regressor.score</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p>
          <a:p>
            <a:pPr lvl="1" algn="just"/>
            <a:r>
              <a:rPr lang="en-IN" b="1" i="0" dirty="0">
                <a:solidFill>
                  <a:srgbClr val="000000"/>
                </a:solidFill>
                <a:effectLst/>
              </a:rPr>
              <a:t>print(</a:t>
            </a:r>
            <a:r>
              <a:rPr lang="en-IN" b="1" i="0" dirty="0">
                <a:effectLst/>
              </a:rPr>
              <a:t>'Test Score: ', </a:t>
            </a:r>
            <a:r>
              <a:rPr lang="en-IN" b="1" i="0" dirty="0" err="1">
                <a:solidFill>
                  <a:srgbClr val="000000"/>
                </a:solidFill>
                <a:effectLst/>
              </a:rPr>
              <a:t>regressor.score</a:t>
            </a:r>
            <a:r>
              <a:rPr lang="en-IN" b="1" i="0" dirty="0">
                <a:solidFill>
                  <a:srgbClr val="000000"/>
                </a:solidFill>
                <a:effectLst/>
              </a:rPr>
              <a:t>(</a:t>
            </a:r>
            <a:r>
              <a:rPr lang="en-IN" b="1" i="0" dirty="0" err="1">
                <a:solidFill>
                  <a:srgbClr val="000000"/>
                </a:solidFill>
                <a:effectLst/>
              </a:rPr>
              <a:t>x_test</a:t>
            </a:r>
            <a:r>
              <a:rPr lang="en-IN" b="1" i="0" dirty="0">
                <a:solidFill>
                  <a:srgbClr val="000000"/>
                </a:solidFill>
                <a:effectLst/>
              </a:rPr>
              <a:t>, </a:t>
            </a:r>
            <a:r>
              <a:rPr lang="en-IN" b="1" i="0" dirty="0" err="1">
                <a:solidFill>
                  <a:srgbClr val="000000"/>
                </a:solidFill>
                <a:effectLst/>
              </a:rPr>
              <a:t>y_test</a:t>
            </a:r>
            <a:r>
              <a:rPr lang="en-IN" b="1" i="0" dirty="0">
                <a:solidFill>
                  <a:srgbClr val="000000"/>
                </a:solidFill>
                <a:effectLst/>
              </a:rPr>
              <a:t>))  </a:t>
            </a:r>
          </a:p>
          <a:p>
            <a:endParaRPr lang="en-IN" dirty="0"/>
          </a:p>
        </p:txBody>
      </p:sp>
    </p:spTree>
    <p:extLst>
      <p:ext uri="{BB962C8B-B14F-4D97-AF65-F5344CB8AC3E}">
        <p14:creationId xmlns:p14="http://schemas.microsoft.com/office/powerpoint/2010/main" val="3834672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0078E7-8490-368C-9E1A-41EAAD94C9F8}"/>
              </a:ext>
            </a:extLst>
          </p:cNvPr>
          <p:cNvSpPr txBox="1"/>
          <p:nvPr/>
        </p:nvSpPr>
        <p:spPr>
          <a:xfrm>
            <a:off x="223284" y="489098"/>
            <a:ext cx="11600121" cy="6401753"/>
          </a:xfrm>
          <a:prstGeom prst="rect">
            <a:avLst/>
          </a:prstGeom>
          <a:noFill/>
        </p:spPr>
        <p:txBody>
          <a:bodyPr wrap="square" rtlCol="0">
            <a:spAutoFit/>
          </a:bodyPr>
          <a:lstStyle/>
          <a:p>
            <a:r>
              <a:rPr lang="en-US" sz="2000" b="1" i="0" dirty="0">
                <a:solidFill>
                  <a:srgbClr val="333333"/>
                </a:solidFill>
                <a:effectLst/>
                <a:latin typeface="inter-bold"/>
              </a:rPr>
              <a:t>From the above code, we got training and test set result as:</a:t>
            </a:r>
          </a:p>
          <a:p>
            <a:pPr lvl="1"/>
            <a:endParaRPr lang="en-US" b="1" dirty="0">
              <a:solidFill>
                <a:srgbClr val="333333"/>
              </a:solidFill>
              <a:latin typeface="inter-bold"/>
            </a:endParaRPr>
          </a:p>
          <a:p>
            <a:pPr lvl="1"/>
            <a:r>
              <a:rPr lang="en-IN" dirty="0"/>
              <a:t>Train Score:  0.9501847627493607</a:t>
            </a:r>
          </a:p>
          <a:p>
            <a:pPr lvl="1"/>
            <a:r>
              <a:rPr lang="en-IN" dirty="0"/>
              <a:t>Test Score:  0.9347068473282446</a:t>
            </a:r>
          </a:p>
          <a:p>
            <a:pPr lvl="1"/>
            <a:endParaRPr lang="en-IN" dirty="0"/>
          </a:p>
          <a:p>
            <a:endParaRPr lang="en-IN" dirty="0"/>
          </a:p>
          <a:p>
            <a:pPr algn="just"/>
            <a:r>
              <a:rPr lang="en-US" sz="2400" b="1" i="0" dirty="0">
                <a:solidFill>
                  <a:srgbClr val="333333"/>
                </a:solidFill>
                <a:effectLst/>
                <a:latin typeface="inter-bold"/>
              </a:rPr>
              <a:t>The difference between both scores is 0.0154</a:t>
            </a:r>
            <a:endParaRPr lang="en-IN" sz="2400" dirty="0"/>
          </a:p>
          <a:p>
            <a:endParaRPr lang="en-IN" dirty="0"/>
          </a:p>
          <a:p>
            <a:pPr algn="just"/>
            <a:r>
              <a:rPr lang="en-US" sz="2000" b="1" i="0" dirty="0">
                <a:solidFill>
                  <a:srgbClr val="333333"/>
                </a:solidFill>
                <a:effectLst/>
              </a:rPr>
              <a:t>Step: 1- Preparation of Backward Elimination:</a:t>
            </a:r>
          </a:p>
          <a:p>
            <a:pPr algn="just"/>
            <a:endParaRPr lang="en-US" sz="2000" b="0" i="0" dirty="0">
              <a:solidFill>
                <a:srgbClr val="333333"/>
              </a:solidFill>
              <a:effectLst/>
            </a:endParaRPr>
          </a:p>
          <a:p>
            <a:pPr lvl="1" algn="just">
              <a:buFont typeface="Arial" panose="020B0604020202020204" pitchFamily="34" charset="0"/>
              <a:buChar char="•"/>
            </a:pPr>
            <a:r>
              <a:rPr lang="en-US" sz="2000" b="1" i="0" dirty="0">
                <a:solidFill>
                  <a:srgbClr val="000000"/>
                </a:solidFill>
                <a:effectLst/>
              </a:rPr>
              <a:t> Importing the library:</a:t>
            </a:r>
            <a:r>
              <a:rPr lang="en-US" sz="2000" b="0" i="0" dirty="0">
                <a:solidFill>
                  <a:srgbClr val="000000"/>
                </a:solidFill>
                <a:effectLst/>
              </a:rPr>
              <a:t> Firstly, we need to import the </a:t>
            </a:r>
            <a:r>
              <a:rPr lang="en-US" sz="2000" b="1" i="0" dirty="0" err="1">
                <a:solidFill>
                  <a:srgbClr val="000000"/>
                </a:solidFill>
                <a:effectLst/>
              </a:rPr>
              <a:t>statsmodels.formula.api</a:t>
            </a:r>
            <a:r>
              <a:rPr lang="en-US" sz="2000" b="0" i="0" dirty="0">
                <a:solidFill>
                  <a:srgbClr val="000000"/>
                </a:solidFill>
                <a:effectLst/>
              </a:rPr>
              <a:t> library, which is used for the estimation of various statistical models such as OLS(Ordinary Least Square). Below is the code for it:</a:t>
            </a:r>
          </a:p>
          <a:p>
            <a:endParaRPr lang="en-IN" sz="2000" dirty="0">
              <a:solidFill>
                <a:schemeClr val="accent1"/>
              </a:solidFill>
            </a:endParaRPr>
          </a:p>
          <a:p>
            <a:pPr algn="just"/>
            <a:r>
              <a:rPr lang="en-US" sz="2000" b="1" i="0" dirty="0">
                <a:solidFill>
                  <a:schemeClr val="accent1"/>
                </a:solidFill>
                <a:effectLst/>
              </a:rPr>
              <a:t>import </a:t>
            </a:r>
            <a:r>
              <a:rPr lang="en-US" sz="2000" b="1" i="0" dirty="0" err="1">
                <a:solidFill>
                  <a:schemeClr val="accent1"/>
                </a:solidFill>
                <a:effectLst/>
              </a:rPr>
              <a:t>statsmodels.api</a:t>
            </a:r>
            <a:r>
              <a:rPr lang="en-US" sz="2000" b="1" i="0" dirty="0">
                <a:solidFill>
                  <a:schemeClr val="accent1"/>
                </a:solidFill>
                <a:effectLst/>
              </a:rPr>
              <a:t> as </a:t>
            </a:r>
            <a:r>
              <a:rPr lang="en-US" sz="2000" b="1" i="0" dirty="0" err="1">
                <a:solidFill>
                  <a:schemeClr val="accent1"/>
                </a:solidFill>
                <a:effectLst/>
              </a:rPr>
              <a:t>smf</a:t>
            </a:r>
            <a:r>
              <a:rPr lang="en-US" sz="2000" b="1" i="0" dirty="0">
                <a:solidFill>
                  <a:schemeClr val="accent1"/>
                </a:solidFill>
                <a:effectLst/>
              </a:rPr>
              <a:t>  </a:t>
            </a:r>
          </a:p>
          <a:p>
            <a:pPr algn="just"/>
            <a:endParaRPr lang="en-US" sz="2000" b="0" i="0" dirty="0">
              <a:solidFill>
                <a:srgbClr val="000000"/>
              </a:solidFill>
              <a:effectLst/>
            </a:endParaRPr>
          </a:p>
          <a:p>
            <a:pPr lvl="1">
              <a:buFont typeface="Arial" panose="020B0604020202020204" pitchFamily="34" charset="0"/>
              <a:buChar char="•"/>
            </a:pPr>
            <a:r>
              <a:rPr lang="en-US" sz="2000" b="1" i="0" dirty="0">
                <a:solidFill>
                  <a:srgbClr val="000000"/>
                </a:solidFill>
                <a:effectLst/>
              </a:rPr>
              <a:t> Adding a column in matrix of features:</a:t>
            </a:r>
            <a:r>
              <a:rPr lang="en-US" sz="2000" b="0" i="0" dirty="0">
                <a:solidFill>
                  <a:srgbClr val="000000"/>
                </a:solidFill>
                <a:effectLst/>
              </a:rPr>
              <a:t> As we can check in our MLR equation (a), there is one constant term b</a:t>
            </a:r>
            <a:r>
              <a:rPr lang="en-US" sz="2000" b="0" i="0" baseline="-25000" dirty="0">
                <a:solidFill>
                  <a:srgbClr val="000000"/>
                </a:solidFill>
                <a:effectLst/>
              </a:rPr>
              <a:t>0</a:t>
            </a:r>
            <a:r>
              <a:rPr lang="en-US" sz="2000" b="0" i="0" dirty="0">
                <a:solidFill>
                  <a:srgbClr val="000000"/>
                </a:solidFill>
                <a:effectLst/>
              </a:rPr>
              <a:t>, but this term is not present in our matrix of features, so we need to add it manually. We will add a column having values x</a:t>
            </a:r>
            <a:r>
              <a:rPr lang="en-US" sz="2000" b="0" i="0" baseline="-25000" dirty="0">
                <a:solidFill>
                  <a:srgbClr val="000000"/>
                </a:solidFill>
                <a:effectLst/>
              </a:rPr>
              <a:t>0</a:t>
            </a:r>
            <a:r>
              <a:rPr lang="en-US" sz="2000" b="0" i="0" dirty="0">
                <a:solidFill>
                  <a:srgbClr val="000000"/>
                </a:solidFill>
                <a:effectLst/>
              </a:rPr>
              <a:t> = 1 associated with the constant term b</a:t>
            </a:r>
            <a:r>
              <a:rPr lang="en-US" sz="2000" b="0" i="0" baseline="-25000" dirty="0">
                <a:solidFill>
                  <a:srgbClr val="000000"/>
                </a:solidFill>
                <a:effectLst/>
              </a:rPr>
              <a:t>0</a:t>
            </a:r>
            <a:r>
              <a:rPr lang="en-US" sz="2000" b="0" i="0" dirty="0">
                <a:solidFill>
                  <a:srgbClr val="000000"/>
                </a:solidFill>
                <a:effectLst/>
              </a:rPr>
              <a:t>.</a:t>
            </a:r>
            <a:br>
              <a:rPr lang="en-US" sz="2000" b="0" i="0" dirty="0">
                <a:solidFill>
                  <a:srgbClr val="000000"/>
                </a:solidFill>
                <a:effectLst/>
              </a:rPr>
            </a:br>
            <a:r>
              <a:rPr lang="en-US" sz="2000" b="0" i="0" dirty="0">
                <a:solidFill>
                  <a:srgbClr val="000000"/>
                </a:solidFill>
                <a:effectLst/>
              </a:rPr>
              <a:t>To add this, we will use </a:t>
            </a:r>
            <a:r>
              <a:rPr lang="en-US" sz="2000" b="1" i="0" dirty="0">
                <a:solidFill>
                  <a:srgbClr val="000000"/>
                </a:solidFill>
                <a:effectLst/>
              </a:rPr>
              <a:t>append</a:t>
            </a:r>
            <a:r>
              <a:rPr lang="en-US" sz="2000" b="0" i="0" dirty="0">
                <a:solidFill>
                  <a:srgbClr val="000000"/>
                </a:solidFill>
                <a:effectLst/>
              </a:rPr>
              <a:t> function of </a:t>
            </a:r>
            <a:r>
              <a:rPr lang="en-US" sz="2000" b="1" i="0" dirty="0" err="1">
                <a:solidFill>
                  <a:srgbClr val="000000"/>
                </a:solidFill>
                <a:effectLst/>
              </a:rPr>
              <a:t>Numpy</a:t>
            </a:r>
            <a:r>
              <a:rPr lang="en-US" sz="2000" b="0" i="0" dirty="0">
                <a:solidFill>
                  <a:srgbClr val="000000"/>
                </a:solidFill>
                <a:effectLst/>
              </a:rPr>
              <a:t> library (nm which we have already imported into our code), and will assign a value of 1. Below is the code for it.</a:t>
            </a:r>
          </a:p>
          <a:p>
            <a:endParaRPr lang="en-IN" dirty="0"/>
          </a:p>
        </p:txBody>
      </p:sp>
    </p:spTree>
    <p:extLst>
      <p:ext uri="{BB962C8B-B14F-4D97-AF65-F5344CB8AC3E}">
        <p14:creationId xmlns:p14="http://schemas.microsoft.com/office/powerpoint/2010/main" val="1922519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F8984-1028-F4CF-2AEF-9B8A19A09137}"/>
              </a:ext>
            </a:extLst>
          </p:cNvPr>
          <p:cNvSpPr txBox="1"/>
          <p:nvPr/>
        </p:nvSpPr>
        <p:spPr>
          <a:xfrm>
            <a:off x="148856" y="318977"/>
            <a:ext cx="11844670" cy="2585323"/>
          </a:xfrm>
          <a:prstGeom prst="rect">
            <a:avLst/>
          </a:prstGeom>
          <a:noFill/>
        </p:spPr>
        <p:txBody>
          <a:bodyPr wrap="square" rtlCol="0">
            <a:spAutoFit/>
          </a:bodyPr>
          <a:lstStyle/>
          <a:p>
            <a:pPr algn="just"/>
            <a:r>
              <a:rPr lang="en-US" b="1" i="0" dirty="0">
                <a:solidFill>
                  <a:srgbClr val="000000"/>
                </a:solidFill>
                <a:effectLst/>
              </a:rPr>
              <a:t>x = </a:t>
            </a:r>
            <a:r>
              <a:rPr lang="en-US" b="1" i="0" dirty="0" err="1">
                <a:solidFill>
                  <a:srgbClr val="000000"/>
                </a:solidFill>
                <a:effectLst/>
              </a:rPr>
              <a:t>nm.append</a:t>
            </a:r>
            <a:r>
              <a:rPr lang="en-US" b="1" i="0" dirty="0">
                <a:solidFill>
                  <a:srgbClr val="000000"/>
                </a:solidFill>
                <a:effectLst/>
              </a:rPr>
              <a:t>(</a:t>
            </a:r>
            <a:r>
              <a:rPr lang="en-US" b="1" i="0" dirty="0" err="1">
                <a:solidFill>
                  <a:srgbClr val="000000"/>
                </a:solidFill>
                <a:effectLst/>
              </a:rPr>
              <a:t>arr</a:t>
            </a:r>
            <a:r>
              <a:rPr lang="en-US" b="1" i="0" dirty="0">
                <a:solidFill>
                  <a:srgbClr val="000000"/>
                </a:solidFill>
                <a:effectLst/>
              </a:rPr>
              <a:t> = </a:t>
            </a:r>
            <a:r>
              <a:rPr lang="en-US" b="1" i="0" dirty="0" err="1">
                <a:solidFill>
                  <a:srgbClr val="000000"/>
                </a:solidFill>
                <a:effectLst/>
              </a:rPr>
              <a:t>nm.ones</a:t>
            </a:r>
            <a:r>
              <a:rPr lang="en-US" b="1" i="0" dirty="0">
                <a:solidFill>
                  <a:srgbClr val="000000"/>
                </a:solidFill>
                <a:effectLst/>
              </a:rPr>
              <a:t>((</a:t>
            </a:r>
            <a:r>
              <a:rPr lang="en-US" b="1" i="0" dirty="0">
                <a:solidFill>
                  <a:srgbClr val="C00000"/>
                </a:solidFill>
                <a:effectLst/>
              </a:rPr>
              <a:t>50</a:t>
            </a:r>
            <a:r>
              <a:rPr lang="en-US" b="1" i="0" dirty="0">
                <a:solidFill>
                  <a:srgbClr val="000000"/>
                </a:solidFill>
                <a:effectLst/>
              </a:rPr>
              <a:t>,</a:t>
            </a:r>
            <a:r>
              <a:rPr lang="en-US" b="1" i="0" dirty="0">
                <a:solidFill>
                  <a:srgbClr val="C00000"/>
                </a:solidFill>
                <a:effectLst/>
              </a:rPr>
              <a:t>1</a:t>
            </a:r>
            <a:r>
              <a:rPr lang="en-US" b="1" i="0" dirty="0">
                <a:solidFill>
                  <a:srgbClr val="000000"/>
                </a:solidFill>
                <a:effectLst/>
              </a:rPr>
              <a:t>)).</a:t>
            </a:r>
            <a:r>
              <a:rPr lang="en-US" b="1" i="0" dirty="0" err="1">
                <a:solidFill>
                  <a:srgbClr val="000000"/>
                </a:solidFill>
                <a:effectLst/>
              </a:rPr>
              <a:t>astype</a:t>
            </a:r>
            <a:r>
              <a:rPr lang="en-US" b="1" i="0" dirty="0">
                <a:solidFill>
                  <a:srgbClr val="000000"/>
                </a:solidFill>
                <a:effectLst/>
              </a:rPr>
              <a:t>(</a:t>
            </a:r>
            <a:r>
              <a:rPr lang="en-US" b="1" i="0" dirty="0">
                <a:solidFill>
                  <a:srgbClr val="006699"/>
                </a:solidFill>
                <a:effectLst/>
              </a:rPr>
              <a:t>int</a:t>
            </a:r>
            <a:r>
              <a:rPr lang="en-US" b="1" i="0" dirty="0">
                <a:solidFill>
                  <a:srgbClr val="000000"/>
                </a:solidFill>
                <a:effectLst/>
              </a:rPr>
              <a:t>), values=x, axis=</a:t>
            </a:r>
            <a:r>
              <a:rPr lang="en-US" b="1" i="0" dirty="0">
                <a:solidFill>
                  <a:srgbClr val="C00000"/>
                </a:solidFill>
                <a:effectLst/>
              </a:rPr>
              <a:t>1</a:t>
            </a:r>
            <a:r>
              <a:rPr lang="en-US" b="1" i="0" dirty="0">
                <a:solidFill>
                  <a:srgbClr val="000000"/>
                </a:solidFill>
                <a:effectLst/>
              </a:rPr>
              <a:t>)  </a:t>
            </a:r>
          </a:p>
          <a:p>
            <a:pPr algn="just">
              <a:buFont typeface="+mj-lt"/>
              <a:buAutoNum type="arabicPeriod"/>
            </a:pPr>
            <a:endParaRPr lang="en-US" b="1" dirty="0">
              <a:solidFill>
                <a:srgbClr val="000000"/>
              </a:solidFill>
            </a:endParaRPr>
          </a:p>
          <a:p>
            <a:pPr algn="just">
              <a:buFont typeface="+mj-lt"/>
              <a:buAutoNum type="arabicPeriod"/>
            </a:pPr>
            <a:endParaRPr lang="en-US" b="1" i="0" dirty="0">
              <a:solidFill>
                <a:srgbClr val="000000"/>
              </a:solidFill>
              <a:effectLst/>
            </a:endParaRPr>
          </a:p>
          <a:p>
            <a:pPr algn="just"/>
            <a:r>
              <a:rPr lang="en-US" b="0" i="0" dirty="0">
                <a:solidFill>
                  <a:srgbClr val="333333"/>
                </a:solidFill>
                <a:effectLst/>
              </a:rPr>
              <a:t>Here we have used axis =1, as we wanted to add a column. For adding a row, we can use axis =0.</a:t>
            </a:r>
          </a:p>
          <a:p>
            <a:pPr algn="just"/>
            <a:endParaRPr lang="en-US" b="0" i="0" dirty="0">
              <a:solidFill>
                <a:srgbClr val="333333"/>
              </a:solidFill>
              <a:effectLst/>
            </a:endParaRPr>
          </a:p>
          <a:p>
            <a:pPr lvl="1" algn="just"/>
            <a:r>
              <a:rPr lang="en-US" b="1" i="0" dirty="0">
                <a:solidFill>
                  <a:srgbClr val="333333"/>
                </a:solidFill>
                <a:effectLst/>
              </a:rPr>
              <a:t>Output:</a:t>
            </a:r>
            <a:r>
              <a:rPr lang="en-US" b="0" i="0" dirty="0">
                <a:solidFill>
                  <a:srgbClr val="333333"/>
                </a:solidFill>
                <a:effectLst/>
              </a:rPr>
              <a:t> By executing the above line of code, a new column will be added into our matrix of features, which will have all values equal to 1. We can check it by clicking on the x dataset under the variable explorer option.</a:t>
            </a:r>
          </a:p>
          <a:p>
            <a:endParaRPr lang="en-IN" dirty="0"/>
          </a:p>
          <a:p>
            <a:endParaRPr lang="en-IN" dirty="0"/>
          </a:p>
        </p:txBody>
      </p:sp>
      <p:pic>
        <p:nvPicPr>
          <p:cNvPr id="19458" name="Picture 2" descr="Backward Elimination">
            <a:extLst>
              <a:ext uri="{FF2B5EF4-FFF2-40B4-BE49-F238E27FC236}">
                <a16:creationId xmlns:a16="http://schemas.microsoft.com/office/drawing/2014/main" id="{731D6ED4-E508-0B17-37FF-F0366FEA9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663" y="2510503"/>
            <a:ext cx="4533900" cy="36414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2319C7-4B5F-F07E-AF4C-D4B1101F897C}"/>
              </a:ext>
            </a:extLst>
          </p:cNvPr>
          <p:cNvSpPr txBox="1"/>
          <p:nvPr/>
        </p:nvSpPr>
        <p:spPr>
          <a:xfrm>
            <a:off x="402265" y="6215857"/>
            <a:ext cx="11387470" cy="646331"/>
          </a:xfrm>
          <a:prstGeom prst="rect">
            <a:avLst/>
          </a:prstGeom>
          <a:noFill/>
        </p:spPr>
        <p:txBody>
          <a:bodyPr wrap="square">
            <a:spAutoFit/>
          </a:bodyPr>
          <a:lstStyle/>
          <a:p>
            <a:r>
              <a:rPr lang="en-US" b="0" i="0" dirty="0">
                <a:solidFill>
                  <a:srgbClr val="333333"/>
                </a:solidFill>
                <a:effectLst/>
              </a:rPr>
              <a:t>As we can see in the above output image, the first column is added successfully, which corresponds to the constant term of the MLR equation.</a:t>
            </a:r>
            <a:endParaRPr lang="en-IN" dirty="0"/>
          </a:p>
        </p:txBody>
      </p:sp>
    </p:spTree>
    <p:extLst>
      <p:ext uri="{BB962C8B-B14F-4D97-AF65-F5344CB8AC3E}">
        <p14:creationId xmlns:p14="http://schemas.microsoft.com/office/powerpoint/2010/main" val="1449879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5B162-7FB5-6702-7E94-EA1D528167C4}"/>
              </a:ext>
            </a:extLst>
          </p:cNvPr>
          <p:cNvSpPr txBox="1"/>
          <p:nvPr/>
        </p:nvSpPr>
        <p:spPr>
          <a:xfrm>
            <a:off x="202019" y="329609"/>
            <a:ext cx="11759609" cy="6463308"/>
          </a:xfrm>
          <a:prstGeom prst="rect">
            <a:avLst/>
          </a:prstGeom>
          <a:noFill/>
        </p:spPr>
        <p:txBody>
          <a:bodyPr wrap="square" rtlCol="0">
            <a:spAutoFit/>
          </a:bodyPr>
          <a:lstStyle/>
          <a:p>
            <a:pPr algn="just"/>
            <a:r>
              <a:rPr lang="en-US" sz="2400" b="1" i="0" dirty="0">
                <a:solidFill>
                  <a:srgbClr val="333333"/>
                </a:solidFill>
                <a:effectLst/>
              </a:rPr>
              <a:t>Step: 2:</a:t>
            </a:r>
          </a:p>
          <a:p>
            <a:pPr algn="just"/>
            <a:endParaRPr lang="en-US" sz="2400" b="0" i="0" dirty="0">
              <a:solidFill>
                <a:srgbClr val="333333"/>
              </a:solidFill>
              <a:effectLst/>
            </a:endParaRPr>
          </a:p>
          <a:p>
            <a:pPr lvl="1" algn="just">
              <a:lnSpc>
                <a:spcPct val="150000"/>
              </a:lnSpc>
              <a:buFont typeface="Arial" panose="020B0604020202020204" pitchFamily="34" charset="0"/>
              <a:buChar char="•"/>
            </a:pPr>
            <a:r>
              <a:rPr lang="en-US" b="0" i="0" dirty="0">
                <a:solidFill>
                  <a:srgbClr val="000000"/>
                </a:solidFill>
                <a:effectLst/>
              </a:rPr>
              <a:t>Now, we are actually going to apply a backward elimination process. Firstly we will create a new feature vector </a:t>
            </a:r>
            <a:r>
              <a:rPr lang="en-US" b="1" i="0" dirty="0" err="1">
                <a:solidFill>
                  <a:srgbClr val="000000"/>
                </a:solidFill>
                <a:effectLst/>
              </a:rPr>
              <a:t>x_opt</a:t>
            </a:r>
            <a:r>
              <a:rPr lang="en-US" b="0" i="0" dirty="0">
                <a:solidFill>
                  <a:srgbClr val="000000"/>
                </a:solidFill>
                <a:effectLst/>
              </a:rPr>
              <a:t>, which will only contain a set of independent features that are significantly affecting the dependent variable.</a:t>
            </a:r>
          </a:p>
          <a:p>
            <a:pPr lvl="1" algn="just">
              <a:lnSpc>
                <a:spcPct val="150000"/>
              </a:lnSpc>
              <a:buFont typeface="Arial" panose="020B0604020202020204" pitchFamily="34" charset="0"/>
              <a:buChar char="•"/>
            </a:pPr>
            <a:r>
              <a:rPr lang="en-US" b="0" i="0" dirty="0">
                <a:solidFill>
                  <a:srgbClr val="000000"/>
                </a:solidFill>
                <a:effectLst/>
              </a:rPr>
              <a:t>Next, as per the Backward Elimination process, we need to choose a significant level(0.5), and then need to fit the model with all possible predictors. So for fitting the model, we will create a </a:t>
            </a:r>
            <a:r>
              <a:rPr lang="en-US" b="1" i="0" dirty="0" err="1">
                <a:solidFill>
                  <a:srgbClr val="000000"/>
                </a:solidFill>
                <a:effectLst/>
              </a:rPr>
              <a:t>regressor_OLS</a:t>
            </a:r>
            <a:r>
              <a:rPr lang="en-US" b="0" i="0" dirty="0">
                <a:solidFill>
                  <a:srgbClr val="000000"/>
                </a:solidFill>
                <a:effectLst/>
              </a:rPr>
              <a:t> object of new class </a:t>
            </a:r>
            <a:r>
              <a:rPr lang="en-US" b="1" i="0" dirty="0">
                <a:solidFill>
                  <a:srgbClr val="000000"/>
                </a:solidFill>
                <a:effectLst/>
              </a:rPr>
              <a:t>OLS</a:t>
            </a:r>
            <a:r>
              <a:rPr lang="en-US" b="0" i="0" dirty="0">
                <a:solidFill>
                  <a:srgbClr val="000000"/>
                </a:solidFill>
                <a:effectLst/>
              </a:rPr>
              <a:t> of </a:t>
            </a:r>
            <a:r>
              <a:rPr lang="en-US" b="1" i="0" dirty="0" err="1">
                <a:solidFill>
                  <a:srgbClr val="000000"/>
                </a:solidFill>
                <a:effectLst/>
              </a:rPr>
              <a:t>statsmodels</a:t>
            </a:r>
            <a:r>
              <a:rPr lang="en-US" b="0" i="0" dirty="0">
                <a:solidFill>
                  <a:srgbClr val="000000"/>
                </a:solidFill>
                <a:effectLst/>
              </a:rPr>
              <a:t> library. Then we will fit it by using the </a:t>
            </a:r>
            <a:r>
              <a:rPr lang="en-US" b="1" i="0" dirty="0">
                <a:solidFill>
                  <a:srgbClr val="000000"/>
                </a:solidFill>
                <a:effectLst/>
              </a:rPr>
              <a:t>fit()</a:t>
            </a:r>
            <a:r>
              <a:rPr lang="en-US" b="0" i="0" dirty="0">
                <a:solidFill>
                  <a:srgbClr val="000000"/>
                </a:solidFill>
                <a:effectLst/>
              </a:rPr>
              <a:t> method.</a:t>
            </a:r>
          </a:p>
          <a:p>
            <a:pPr lvl="1" algn="just">
              <a:lnSpc>
                <a:spcPct val="150000"/>
              </a:lnSpc>
              <a:buFont typeface="Arial" panose="020B0604020202020204" pitchFamily="34" charset="0"/>
              <a:buChar char="•"/>
            </a:pPr>
            <a:r>
              <a:rPr lang="en-US" b="0" i="0" dirty="0">
                <a:solidFill>
                  <a:srgbClr val="000000"/>
                </a:solidFill>
                <a:effectLst/>
              </a:rPr>
              <a:t>Next we need </a:t>
            </a:r>
            <a:r>
              <a:rPr lang="en-US" b="1" i="0" dirty="0">
                <a:solidFill>
                  <a:srgbClr val="000000"/>
                </a:solidFill>
                <a:effectLst/>
              </a:rPr>
              <a:t>p-value</a:t>
            </a:r>
            <a:r>
              <a:rPr lang="en-US" b="0" i="0" dirty="0">
                <a:solidFill>
                  <a:srgbClr val="000000"/>
                </a:solidFill>
                <a:effectLst/>
              </a:rPr>
              <a:t> to compare with SL value, so for this we will use </a:t>
            </a:r>
            <a:r>
              <a:rPr lang="en-US" b="1" i="0" dirty="0">
                <a:solidFill>
                  <a:srgbClr val="000000"/>
                </a:solidFill>
                <a:effectLst/>
              </a:rPr>
              <a:t>summary()</a:t>
            </a:r>
            <a:r>
              <a:rPr lang="en-US" b="0" i="0" dirty="0">
                <a:solidFill>
                  <a:srgbClr val="000000"/>
                </a:solidFill>
                <a:effectLst/>
              </a:rPr>
              <a:t> method to get the summary table of all the values. Below is the code for it</a:t>
            </a:r>
          </a:p>
          <a:p>
            <a:pPr lvl="1" algn="just">
              <a:lnSpc>
                <a:spcPct val="150000"/>
              </a:lnSpc>
            </a:pPr>
            <a:endParaRPr lang="en-US" b="0" i="0" dirty="0">
              <a:solidFill>
                <a:srgbClr val="000000"/>
              </a:solidFill>
              <a:effectLst/>
            </a:endParaRPr>
          </a:p>
          <a:p>
            <a:pPr lvl="1" algn="just"/>
            <a:r>
              <a:rPr lang="en-US" sz="2000" b="1" i="0" dirty="0" err="1">
                <a:solidFill>
                  <a:srgbClr val="000000"/>
                </a:solidFill>
                <a:effectLst/>
              </a:rPr>
              <a:t>x_opt</a:t>
            </a:r>
            <a:r>
              <a:rPr lang="en-US" sz="2000" b="1" i="0" dirty="0">
                <a:solidFill>
                  <a:srgbClr val="000000"/>
                </a:solidFill>
                <a:effectLst/>
              </a:rPr>
              <a:t>=x [:, [</a:t>
            </a:r>
            <a:r>
              <a:rPr lang="en-US" sz="2000" b="1" i="0" dirty="0">
                <a:solidFill>
                  <a:srgbClr val="C00000"/>
                </a:solidFill>
                <a:effectLst/>
              </a:rPr>
              <a:t>0</a:t>
            </a:r>
            <a:r>
              <a:rPr lang="en-US" sz="2000" b="1" i="0" dirty="0">
                <a:solidFill>
                  <a:srgbClr val="000000"/>
                </a:solidFill>
                <a:effectLst/>
              </a:rPr>
              <a:t>,</a:t>
            </a:r>
            <a:r>
              <a:rPr lang="en-US" sz="2000" b="1" i="0" dirty="0">
                <a:solidFill>
                  <a:srgbClr val="C00000"/>
                </a:solidFill>
                <a:effectLst/>
              </a:rPr>
              <a:t>1</a:t>
            </a:r>
            <a:r>
              <a:rPr lang="en-US" sz="2000" b="1" i="0" dirty="0">
                <a:solidFill>
                  <a:srgbClr val="000000"/>
                </a:solidFill>
                <a:effectLst/>
              </a:rPr>
              <a:t>,</a:t>
            </a:r>
            <a:r>
              <a:rPr lang="en-US" sz="2000" b="1" i="0" dirty="0">
                <a:solidFill>
                  <a:srgbClr val="C00000"/>
                </a:solidFill>
                <a:effectLst/>
              </a:rPr>
              <a:t>2</a:t>
            </a:r>
            <a:r>
              <a:rPr lang="en-US" sz="2000" b="1" i="0" dirty="0">
                <a:solidFill>
                  <a:srgbClr val="000000"/>
                </a:solidFill>
                <a:effectLst/>
              </a:rPr>
              <a:t>,</a:t>
            </a:r>
            <a:r>
              <a:rPr lang="en-US" sz="2000" b="1" i="0" dirty="0">
                <a:solidFill>
                  <a:srgbClr val="C00000"/>
                </a:solidFill>
                <a:effectLst/>
              </a:rPr>
              <a:t>3</a:t>
            </a:r>
            <a:r>
              <a:rPr lang="en-US" sz="2000" b="1" i="0" dirty="0">
                <a:solidFill>
                  <a:srgbClr val="000000"/>
                </a:solidFill>
                <a:effectLst/>
              </a:rPr>
              <a:t>,</a:t>
            </a:r>
            <a:r>
              <a:rPr lang="en-US" sz="2000" b="1" i="0" dirty="0">
                <a:solidFill>
                  <a:srgbClr val="C00000"/>
                </a:solidFill>
                <a:effectLst/>
              </a:rPr>
              <a:t>4</a:t>
            </a:r>
            <a:r>
              <a:rPr lang="en-US" sz="2000" b="1" i="0" dirty="0">
                <a:solidFill>
                  <a:srgbClr val="000000"/>
                </a:solidFill>
                <a:effectLst/>
              </a:rPr>
              <a:t>,</a:t>
            </a:r>
            <a:r>
              <a:rPr lang="en-US" sz="2000" b="1" i="0" dirty="0">
                <a:solidFill>
                  <a:srgbClr val="C00000"/>
                </a:solidFill>
                <a:effectLst/>
              </a:rPr>
              <a:t>5</a:t>
            </a:r>
            <a:r>
              <a:rPr lang="en-US" sz="2000" b="1" i="0" dirty="0">
                <a:solidFill>
                  <a:srgbClr val="000000"/>
                </a:solidFill>
                <a:effectLst/>
              </a:rPr>
              <a:t>]]  </a:t>
            </a:r>
          </a:p>
          <a:p>
            <a:pPr lvl="1" algn="just"/>
            <a:r>
              <a:rPr lang="en-US" sz="2000" b="1" i="0" dirty="0" err="1">
                <a:solidFill>
                  <a:srgbClr val="000000"/>
                </a:solidFill>
                <a:effectLst/>
              </a:rPr>
              <a:t>regressor_OLS</a:t>
            </a:r>
            <a:r>
              <a:rPr lang="en-US" sz="2000" b="1" i="0" dirty="0">
                <a:solidFill>
                  <a:srgbClr val="000000"/>
                </a:solidFill>
                <a:effectLst/>
              </a:rPr>
              <a:t>=</a:t>
            </a:r>
            <a:r>
              <a:rPr lang="en-US" sz="2000" b="1" i="0" dirty="0" err="1">
                <a:solidFill>
                  <a:srgbClr val="000000"/>
                </a:solidFill>
                <a:effectLst/>
              </a:rPr>
              <a:t>sm.OLS</a:t>
            </a:r>
            <a:r>
              <a:rPr lang="en-US" sz="2000" b="1" i="0" dirty="0">
                <a:solidFill>
                  <a:srgbClr val="000000"/>
                </a:solidFill>
                <a:effectLst/>
              </a:rPr>
              <a:t>(</a:t>
            </a:r>
            <a:r>
              <a:rPr lang="en-US" sz="2000" b="1" i="0" dirty="0" err="1">
                <a:solidFill>
                  <a:srgbClr val="000000"/>
                </a:solidFill>
                <a:effectLst/>
              </a:rPr>
              <a:t>endog</a:t>
            </a:r>
            <a:r>
              <a:rPr lang="en-US" sz="2000" b="1" i="0" dirty="0">
                <a:solidFill>
                  <a:srgbClr val="000000"/>
                </a:solidFill>
                <a:effectLst/>
              </a:rPr>
              <a:t> = y, </a:t>
            </a:r>
            <a:r>
              <a:rPr lang="en-US" sz="2000" b="1" i="0" dirty="0" err="1">
                <a:solidFill>
                  <a:srgbClr val="000000"/>
                </a:solidFill>
                <a:effectLst/>
              </a:rPr>
              <a:t>exog</a:t>
            </a:r>
            <a:r>
              <a:rPr lang="en-US" sz="2000" b="1" i="0" dirty="0">
                <a:solidFill>
                  <a:srgbClr val="000000"/>
                </a:solidFill>
                <a:effectLst/>
              </a:rPr>
              <a:t>=</a:t>
            </a:r>
            <a:r>
              <a:rPr lang="en-US" sz="2000" b="1" i="0" dirty="0" err="1">
                <a:solidFill>
                  <a:srgbClr val="000000"/>
                </a:solidFill>
                <a:effectLst/>
              </a:rPr>
              <a:t>x_opt</a:t>
            </a:r>
            <a:r>
              <a:rPr lang="en-US" sz="2000" b="1" i="0" dirty="0">
                <a:solidFill>
                  <a:srgbClr val="000000"/>
                </a:solidFill>
                <a:effectLst/>
              </a:rPr>
              <a:t>).fit()  </a:t>
            </a:r>
          </a:p>
          <a:p>
            <a:pPr lvl="1" algn="just"/>
            <a:r>
              <a:rPr lang="en-US" sz="2000" b="1" i="0" dirty="0" err="1">
                <a:solidFill>
                  <a:srgbClr val="000000"/>
                </a:solidFill>
                <a:effectLst/>
              </a:rPr>
              <a:t>regressor_OLS.summary</a:t>
            </a:r>
            <a:r>
              <a:rPr lang="en-US" sz="2000" b="1" i="0" dirty="0">
                <a:solidFill>
                  <a:srgbClr val="000000"/>
                </a:solidFill>
                <a:effectLst/>
              </a:rPr>
              <a:t>()  </a:t>
            </a:r>
          </a:p>
          <a:p>
            <a:pPr algn="just"/>
            <a:endParaRPr lang="en-US" dirty="0">
              <a:solidFill>
                <a:srgbClr val="000000"/>
              </a:solidFill>
            </a:endParaRPr>
          </a:p>
          <a:p>
            <a:pPr algn="just"/>
            <a:endParaRPr lang="en-US" b="0" i="0" dirty="0">
              <a:solidFill>
                <a:srgbClr val="000000"/>
              </a:solidFill>
              <a:effectLst/>
            </a:endParaRPr>
          </a:p>
          <a:p>
            <a:pPr algn="just"/>
            <a:endParaRPr lang="en-US" b="0" i="0" dirty="0">
              <a:solidFill>
                <a:srgbClr val="000000"/>
              </a:solidFill>
              <a:effectLst/>
            </a:endParaRPr>
          </a:p>
          <a:p>
            <a:pPr algn="just"/>
            <a:r>
              <a:rPr lang="en-US" b="1" i="0" dirty="0">
                <a:solidFill>
                  <a:srgbClr val="333333"/>
                </a:solidFill>
                <a:effectLst/>
              </a:rPr>
              <a:t>Output:</a:t>
            </a:r>
            <a:r>
              <a:rPr lang="en-US" b="0" i="0" dirty="0">
                <a:solidFill>
                  <a:srgbClr val="333333"/>
                </a:solidFill>
                <a:effectLst/>
              </a:rPr>
              <a:t> By executing the above lines of code, we will get a summary table. Consider the below image:</a:t>
            </a:r>
          </a:p>
          <a:p>
            <a:endParaRPr lang="en-IN" dirty="0"/>
          </a:p>
        </p:txBody>
      </p:sp>
    </p:spTree>
    <p:extLst>
      <p:ext uri="{BB962C8B-B14F-4D97-AF65-F5344CB8AC3E}">
        <p14:creationId xmlns:p14="http://schemas.microsoft.com/office/powerpoint/2010/main" val="853345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Backward Elimination">
            <a:extLst>
              <a:ext uri="{FF2B5EF4-FFF2-40B4-BE49-F238E27FC236}">
                <a16:creationId xmlns:a16="http://schemas.microsoft.com/office/drawing/2014/main" id="{D3856284-2CF1-276D-E268-A40E46AD6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317" y="285597"/>
            <a:ext cx="7389366" cy="60726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73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57FA45D-D358-5396-388F-290DCA6E5EC2}"/>
              </a:ext>
            </a:extLst>
          </p:cNvPr>
          <p:cNvGraphicFramePr/>
          <p:nvPr>
            <p:extLst>
              <p:ext uri="{D42A27DB-BD31-4B8C-83A1-F6EECF244321}">
                <p14:modId xmlns:p14="http://schemas.microsoft.com/office/powerpoint/2010/main" val="2964178779"/>
              </p:ext>
            </p:extLst>
          </p:nvPr>
        </p:nvGraphicFramePr>
        <p:xfrm>
          <a:off x="221380" y="163629"/>
          <a:ext cx="11790947" cy="6487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74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0DC6ED-33E1-10D5-DEFB-B50D6BA081EB}"/>
              </a:ext>
            </a:extLst>
          </p:cNvPr>
          <p:cNvSpPr txBox="1"/>
          <p:nvPr/>
        </p:nvSpPr>
        <p:spPr>
          <a:xfrm>
            <a:off x="287079" y="382772"/>
            <a:ext cx="11483163" cy="5539978"/>
          </a:xfrm>
          <a:prstGeom prst="rect">
            <a:avLst/>
          </a:prstGeom>
          <a:noFill/>
        </p:spPr>
        <p:txBody>
          <a:bodyPr wrap="square" rtlCol="0">
            <a:spAutoFit/>
          </a:bodyPr>
          <a:lstStyle/>
          <a:p>
            <a:r>
              <a:rPr lang="en-US" b="0" i="0" dirty="0">
                <a:solidFill>
                  <a:srgbClr val="333333"/>
                </a:solidFill>
                <a:effectLst/>
              </a:rPr>
              <a:t>As we can see in the output image, now five variables remain. In these variables, the highest </a:t>
            </a:r>
            <a:r>
              <a:rPr lang="en-US" b="1" i="0" dirty="0">
                <a:solidFill>
                  <a:srgbClr val="333333"/>
                </a:solidFill>
                <a:effectLst/>
              </a:rPr>
              <a:t>p-value is 0.961</a:t>
            </a:r>
            <a:r>
              <a:rPr lang="en-US" b="0" i="0" dirty="0">
                <a:solidFill>
                  <a:srgbClr val="333333"/>
                </a:solidFill>
                <a:effectLst/>
              </a:rPr>
              <a:t>. So we will remove it in the next iteration.</a:t>
            </a:r>
          </a:p>
          <a:p>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dirty="0">
              <a:solidFill>
                <a:srgbClr val="333333"/>
              </a:solidFill>
            </a:endParaRPr>
          </a:p>
          <a:p>
            <a:endParaRPr lang="en-US" sz="2000" dirty="0">
              <a:solidFill>
                <a:srgbClr val="333333"/>
              </a:solidFill>
            </a:endParaRPr>
          </a:p>
          <a:p>
            <a:pPr marL="800100" lvl="1" indent="-342900">
              <a:buFont typeface="Arial" panose="020B0604020202020204" pitchFamily="34" charset="0"/>
              <a:buChar char="•"/>
            </a:pPr>
            <a:r>
              <a:rPr lang="en-US" sz="2000" b="0" i="0" dirty="0">
                <a:solidFill>
                  <a:srgbClr val="000000"/>
                </a:solidFill>
                <a:effectLst/>
              </a:rPr>
              <a:t>Now the next highest value is </a:t>
            </a:r>
            <a:r>
              <a:rPr lang="en-US" sz="2000" b="1" i="0" dirty="0">
                <a:solidFill>
                  <a:srgbClr val="000000"/>
                </a:solidFill>
                <a:effectLst/>
              </a:rPr>
              <a:t>0.961 for x1 </a:t>
            </a:r>
            <a:r>
              <a:rPr lang="en-US" sz="2000" b="0" i="0" dirty="0">
                <a:solidFill>
                  <a:srgbClr val="000000"/>
                </a:solidFill>
                <a:effectLst/>
              </a:rPr>
              <a:t>variable, which is another dummy variable. So we will remove it and refit the model. Below is the code for it:</a:t>
            </a:r>
          </a:p>
          <a:p>
            <a:endParaRPr lang="en-US" dirty="0">
              <a:solidFill>
                <a:srgbClr val="333333"/>
              </a:solidFill>
            </a:endParaRPr>
          </a:p>
          <a:p>
            <a:endParaRPr lang="en-US" dirty="0">
              <a:solidFill>
                <a:srgbClr val="333333"/>
              </a:solidFill>
            </a:endParaRPr>
          </a:p>
          <a:p>
            <a:endParaRPr lang="en-US" dirty="0">
              <a:solidFill>
                <a:srgbClr val="333333"/>
              </a:solidFill>
            </a:endParaRPr>
          </a:p>
          <a:p>
            <a:r>
              <a:rPr lang="en-US" u="sng" dirty="0">
                <a:solidFill>
                  <a:srgbClr val="333333"/>
                </a:solidFill>
              </a:rPr>
              <a:t># RESPECTIVE CODE:</a:t>
            </a:r>
          </a:p>
          <a:p>
            <a:endParaRPr lang="en-US" sz="2400" b="1" dirty="0">
              <a:solidFill>
                <a:srgbClr val="333333"/>
              </a:solidFill>
            </a:endParaRPr>
          </a:p>
          <a:p>
            <a:pPr algn="just"/>
            <a:r>
              <a:rPr lang="en-IN" sz="2400" b="1" i="0" dirty="0" err="1">
                <a:solidFill>
                  <a:srgbClr val="000000"/>
                </a:solidFill>
                <a:effectLst/>
              </a:rPr>
              <a:t>x_opt</a:t>
            </a:r>
            <a:r>
              <a:rPr lang="en-IN" sz="2400" b="1" i="0" dirty="0">
                <a:solidFill>
                  <a:srgbClr val="000000"/>
                </a:solidFill>
                <a:effectLst/>
              </a:rPr>
              <a:t>= x[:, [</a:t>
            </a:r>
            <a:r>
              <a:rPr lang="en-IN" sz="2400" b="1" i="0" dirty="0">
                <a:solidFill>
                  <a:srgbClr val="C00000"/>
                </a:solidFill>
                <a:effectLst/>
              </a:rPr>
              <a:t>0</a:t>
            </a:r>
            <a:r>
              <a:rPr lang="en-IN" sz="2400" b="1" i="0" dirty="0">
                <a:solidFill>
                  <a:srgbClr val="000000"/>
                </a:solidFill>
                <a:effectLst/>
              </a:rPr>
              <a:t>,</a:t>
            </a:r>
            <a:r>
              <a:rPr lang="en-IN" sz="2400" b="1" i="0" dirty="0">
                <a:solidFill>
                  <a:srgbClr val="C00000"/>
                </a:solidFill>
                <a:effectLst/>
              </a:rPr>
              <a:t>3</a:t>
            </a:r>
            <a:r>
              <a:rPr lang="en-IN" sz="2400" b="1" i="0" dirty="0">
                <a:solidFill>
                  <a:srgbClr val="000000"/>
                </a:solidFill>
                <a:effectLst/>
              </a:rPr>
              <a:t>,</a:t>
            </a:r>
            <a:r>
              <a:rPr lang="en-IN" sz="2400" b="1" i="0" dirty="0">
                <a:solidFill>
                  <a:srgbClr val="C00000"/>
                </a:solidFill>
                <a:effectLst/>
              </a:rPr>
              <a:t>4</a:t>
            </a:r>
            <a:r>
              <a:rPr lang="en-IN" sz="2400" b="1" i="0" dirty="0">
                <a:solidFill>
                  <a:srgbClr val="000000"/>
                </a:solidFill>
                <a:effectLst/>
              </a:rPr>
              <a:t>,</a:t>
            </a:r>
            <a:r>
              <a:rPr lang="en-IN" sz="2400" b="1" i="0" dirty="0">
                <a:solidFill>
                  <a:srgbClr val="C00000"/>
                </a:solidFill>
                <a:effectLst/>
              </a:rPr>
              <a:t>5</a:t>
            </a:r>
            <a:r>
              <a:rPr lang="en-IN" sz="2400" b="1" i="0" dirty="0">
                <a:solidFill>
                  <a:srgbClr val="000000"/>
                </a:solidFill>
                <a:effectLst/>
              </a:rPr>
              <a:t>]]  </a:t>
            </a:r>
          </a:p>
          <a:p>
            <a:pPr algn="just"/>
            <a:r>
              <a:rPr lang="en-IN" sz="2400" b="1" i="0" dirty="0" err="1">
                <a:solidFill>
                  <a:srgbClr val="000000"/>
                </a:solidFill>
                <a:effectLst/>
              </a:rPr>
              <a:t>regressor_OLS</a:t>
            </a:r>
            <a:r>
              <a:rPr lang="en-IN" sz="2400" b="1" i="0" dirty="0">
                <a:solidFill>
                  <a:srgbClr val="000000"/>
                </a:solidFill>
                <a:effectLst/>
              </a:rPr>
              <a:t>=</a:t>
            </a:r>
            <a:r>
              <a:rPr lang="en-IN" sz="2400" b="1" i="0" dirty="0" err="1">
                <a:solidFill>
                  <a:srgbClr val="000000"/>
                </a:solidFill>
                <a:effectLst/>
              </a:rPr>
              <a:t>sm.OLS</a:t>
            </a:r>
            <a:r>
              <a:rPr lang="en-IN" sz="2400" b="1" i="0" dirty="0">
                <a:solidFill>
                  <a:srgbClr val="000000"/>
                </a:solidFill>
                <a:effectLst/>
              </a:rPr>
              <a:t>(</a:t>
            </a:r>
            <a:r>
              <a:rPr lang="en-IN" sz="2400" b="1" i="0" dirty="0" err="1">
                <a:solidFill>
                  <a:srgbClr val="000000"/>
                </a:solidFill>
                <a:effectLst/>
              </a:rPr>
              <a:t>endog</a:t>
            </a:r>
            <a:r>
              <a:rPr lang="en-IN" sz="2400" b="1" i="0" dirty="0">
                <a:solidFill>
                  <a:srgbClr val="000000"/>
                </a:solidFill>
                <a:effectLst/>
              </a:rPr>
              <a:t> = y, </a:t>
            </a:r>
            <a:r>
              <a:rPr lang="en-IN" sz="2400" b="1" i="0" dirty="0" err="1">
                <a:solidFill>
                  <a:srgbClr val="000000"/>
                </a:solidFill>
                <a:effectLst/>
              </a:rPr>
              <a:t>exog</a:t>
            </a:r>
            <a:r>
              <a:rPr lang="en-IN" sz="2400" b="1" i="0" dirty="0">
                <a:solidFill>
                  <a:srgbClr val="000000"/>
                </a:solidFill>
                <a:effectLst/>
              </a:rPr>
              <a:t>=</a:t>
            </a:r>
            <a:r>
              <a:rPr lang="en-IN" sz="2400" b="1" i="0" dirty="0" err="1">
                <a:solidFill>
                  <a:srgbClr val="000000"/>
                </a:solidFill>
                <a:effectLst/>
              </a:rPr>
              <a:t>x_opt</a:t>
            </a:r>
            <a:r>
              <a:rPr lang="en-IN" sz="2400" b="1" i="0" dirty="0">
                <a:solidFill>
                  <a:srgbClr val="000000"/>
                </a:solidFill>
                <a:effectLst/>
              </a:rPr>
              <a:t>).fit()  </a:t>
            </a:r>
          </a:p>
          <a:p>
            <a:pPr algn="just"/>
            <a:r>
              <a:rPr lang="en-IN" sz="2400" b="1" i="0" dirty="0" err="1">
                <a:solidFill>
                  <a:srgbClr val="000000"/>
                </a:solidFill>
                <a:effectLst/>
              </a:rPr>
              <a:t>regressor_OLS.summary</a:t>
            </a:r>
            <a:r>
              <a:rPr lang="en-IN" sz="2400" b="1" i="0" dirty="0">
                <a:solidFill>
                  <a:srgbClr val="000000"/>
                </a:solidFill>
                <a:effectLst/>
              </a:rPr>
              <a:t>()</a:t>
            </a:r>
          </a:p>
          <a:p>
            <a:endParaRPr lang="en-IN" dirty="0"/>
          </a:p>
        </p:txBody>
      </p:sp>
    </p:spTree>
    <p:extLst>
      <p:ext uri="{BB962C8B-B14F-4D97-AF65-F5344CB8AC3E}">
        <p14:creationId xmlns:p14="http://schemas.microsoft.com/office/powerpoint/2010/main" val="595971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A4AE97-9DAE-5BAB-07FE-242C9E208047}"/>
              </a:ext>
            </a:extLst>
          </p:cNvPr>
          <p:cNvSpPr txBox="1"/>
          <p:nvPr/>
        </p:nvSpPr>
        <p:spPr>
          <a:xfrm>
            <a:off x="250257" y="336884"/>
            <a:ext cx="11665819" cy="1477328"/>
          </a:xfrm>
          <a:prstGeom prst="rect">
            <a:avLst/>
          </a:prstGeom>
          <a:noFill/>
        </p:spPr>
        <p:txBody>
          <a:bodyPr wrap="square" rtlCol="0">
            <a:spAutoFit/>
          </a:bodyPr>
          <a:lstStyle/>
          <a:p>
            <a:pPr algn="just"/>
            <a:r>
              <a:rPr lang="en-IN" b="1" i="0" dirty="0" err="1">
                <a:solidFill>
                  <a:srgbClr val="000000"/>
                </a:solidFill>
                <a:effectLst/>
                <a:latin typeface="inter-regular"/>
              </a:rPr>
              <a:t>x_opt</a:t>
            </a:r>
            <a:r>
              <a:rPr lang="en-IN" b="1" i="0" dirty="0">
                <a:solidFill>
                  <a:srgbClr val="000000"/>
                </a:solidFill>
                <a:effectLst/>
                <a:latin typeface="inter-regular"/>
              </a:rPr>
              <a:t>=x[:, [</a:t>
            </a:r>
            <a:r>
              <a:rPr lang="en-IN" b="1" i="0" dirty="0">
                <a:solidFill>
                  <a:srgbClr val="C00000"/>
                </a:solidFill>
                <a:effectLst/>
                <a:latin typeface="inter-regular"/>
              </a:rPr>
              <a:t>0</a:t>
            </a:r>
            <a:r>
              <a:rPr lang="en-IN" b="1" i="0" dirty="0">
                <a:solidFill>
                  <a:srgbClr val="000000"/>
                </a:solidFill>
                <a:effectLst/>
                <a:latin typeface="inter-regular"/>
              </a:rPr>
              <a:t>,</a:t>
            </a:r>
            <a:r>
              <a:rPr lang="en-IN" b="1" i="0" dirty="0">
                <a:solidFill>
                  <a:srgbClr val="C00000"/>
                </a:solidFill>
                <a:effectLst/>
                <a:latin typeface="inter-regular"/>
              </a:rPr>
              <a:t>3</a:t>
            </a:r>
            <a:r>
              <a:rPr lang="en-IN" b="1" i="0" dirty="0">
                <a:solidFill>
                  <a:srgbClr val="000000"/>
                </a:solidFill>
                <a:effectLst/>
                <a:latin typeface="inter-regular"/>
              </a:rPr>
              <a:t>,</a:t>
            </a:r>
            <a:r>
              <a:rPr lang="en-IN" b="1" i="0" dirty="0">
                <a:solidFill>
                  <a:srgbClr val="C00000"/>
                </a:solidFill>
                <a:effectLst/>
                <a:latin typeface="inter-regular"/>
              </a:rPr>
              <a:t>5</a:t>
            </a:r>
            <a:r>
              <a:rPr lang="en-IN" b="1" i="0" dirty="0">
                <a:solidFill>
                  <a:srgbClr val="000000"/>
                </a:solidFill>
                <a:effectLst/>
                <a:latin typeface="inter-regular"/>
              </a:rPr>
              <a:t>]]  </a:t>
            </a:r>
          </a:p>
          <a:p>
            <a:pPr algn="just"/>
            <a:r>
              <a:rPr lang="en-IN" b="1" i="0" dirty="0" err="1">
                <a:solidFill>
                  <a:srgbClr val="000000"/>
                </a:solidFill>
                <a:effectLst/>
                <a:latin typeface="inter-regular"/>
              </a:rPr>
              <a:t>regressor_OLS</a:t>
            </a:r>
            <a:r>
              <a:rPr lang="en-IN" b="1" i="0" dirty="0">
                <a:solidFill>
                  <a:srgbClr val="000000"/>
                </a:solidFill>
                <a:effectLst/>
                <a:latin typeface="inter-regular"/>
              </a:rPr>
              <a:t>=</a:t>
            </a:r>
            <a:r>
              <a:rPr lang="en-IN" b="1" i="0" dirty="0" err="1">
                <a:solidFill>
                  <a:srgbClr val="000000"/>
                </a:solidFill>
                <a:effectLst/>
                <a:latin typeface="inter-regular"/>
              </a:rPr>
              <a:t>sm.OLS</a:t>
            </a:r>
            <a:r>
              <a:rPr lang="en-IN" b="1" i="0" dirty="0">
                <a:solidFill>
                  <a:srgbClr val="000000"/>
                </a:solidFill>
                <a:effectLst/>
                <a:latin typeface="inter-regular"/>
              </a:rPr>
              <a:t>(</a:t>
            </a:r>
            <a:r>
              <a:rPr lang="en-IN" b="1" i="0" dirty="0" err="1">
                <a:solidFill>
                  <a:srgbClr val="000000"/>
                </a:solidFill>
                <a:effectLst/>
                <a:latin typeface="inter-regular"/>
              </a:rPr>
              <a:t>endog</a:t>
            </a:r>
            <a:r>
              <a:rPr lang="en-IN" b="1" i="0" dirty="0">
                <a:solidFill>
                  <a:srgbClr val="000000"/>
                </a:solidFill>
                <a:effectLst/>
                <a:latin typeface="inter-regular"/>
              </a:rPr>
              <a:t> = y, </a:t>
            </a:r>
            <a:r>
              <a:rPr lang="en-IN" b="1" i="0" dirty="0" err="1">
                <a:solidFill>
                  <a:srgbClr val="000000"/>
                </a:solidFill>
                <a:effectLst/>
                <a:latin typeface="inter-regular"/>
              </a:rPr>
              <a:t>exog</a:t>
            </a:r>
            <a:r>
              <a:rPr lang="en-IN" b="1" i="0" dirty="0">
                <a:solidFill>
                  <a:srgbClr val="000000"/>
                </a:solidFill>
                <a:effectLst/>
                <a:latin typeface="inter-regular"/>
              </a:rPr>
              <a:t>=</a:t>
            </a:r>
            <a:r>
              <a:rPr lang="en-IN" b="1" i="0" dirty="0" err="1">
                <a:solidFill>
                  <a:srgbClr val="000000"/>
                </a:solidFill>
                <a:effectLst/>
                <a:latin typeface="inter-regular"/>
              </a:rPr>
              <a:t>x_opt</a:t>
            </a:r>
            <a:r>
              <a:rPr lang="en-IN" b="1" i="0" dirty="0">
                <a:solidFill>
                  <a:srgbClr val="000000"/>
                </a:solidFill>
                <a:effectLst/>
                <a:latin typeface="inter-regular"/>
              </a:rPr>
              <a:t>).fit()  </a:t>
            </a:r>
          </a:p>
          <a:p>
            <a:pPr algn="just"/>
            <a:r>
              <a:rPr lang="en-IN" b="1" i="0" dirty="0" err="1">
                <a:solidFill>
                  <a:srgbClr val="000000"/>
                </a:solidFill>
                <a:effectLst/>
                <a:latin typeface="inter-regular"/>
              </a:rPr>
              <a:t>regressor_OLS.summary</a:t>
            </a:r>
            <a:r>
              <a:rPr lang="en-IN" b="1" i="0" dirty="0">
                <a:solidFill>
                  <a:srgbClr val="000000"/>
                </a:solidFill>
                <a:effectLst/>
                <a:latin typeface="inter-regular"/>
              </a:rPr>
              <a:t>()  </a:t>
            </a:r>
          </a:p>
          <a:p>
            <a:endParaRPr lang="en-IN" dirty="0"/>
          </a:p>
          <a:p>
            <a:endParaRPr lang="en-IN" dirty="0"/>
          </a:p>
        </p:txBody>
      </p:sp>
      <p:pic>
        <p:nvPicPr>
          <p:cNvPr id="9" name="Picture 8">
            <a:extLst>
              <a:ext uri="{FF2B5EF4-FFF2-40B4-BE49-F238E27FC236}">
                <a16:creationId xmlns:a16="http://schemas.microsoft.com/office/drawing/2014/main" id="{11431BEE-07D3-015B-80BC-5961454042F4}"/>
              </a:ext>
            </a:extLst>
          </p:cNvPr>
          <p:cNvPicPr>
            <a:picLocks noChangeAspect="1"/>
          </p:cNvPicPr>
          <p:nvPr/>
        </p:nvPicPr>
        <p:blipFill>
          <a:blip r:embed="rId2"/>
          <a:stretch>
            <a:fillRect/>
          </a:stretch>
        </p:blipFill>
        <p:spPr>
          <a:xfrm>
            <a:off x="2098307" y="1310024"/>
            <a:ext cx="7488455" cy="5433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0483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8FC96-0DC7-983D-A449-75BA20CE7CEB}"/>
              </a:ext>
            </a:extLst>
          </p:cNvPr>
          <p:cNvSpPr txBox="1"/>
          <p:nvPr/>
        </p:nvSpPr>
        <p:spPr>
          <a:xfrm>
            <a:off x="298383" y="240632"/>
            <a:ext cx="11579192" cy="3416320"/>
          </a:xfrm>
          <a:prstGeom prst="rect">
            <a:avLst/>
          </a:prstGeom>
          <a:noFill/>
        </p:spPr>
        <p:txBody>
          <a:bodyPr wrap="square" rtlCol="0">
            <a:spAutoFit/>
          </a:bodyPr>
          <a:lstStyle/>
          <a:p>
            <a:r>
              <a:rPr lang="en-US" b="0" i="0" dirty="0">
                <a:solidFill>
                  <a:srgbClr val="333333"/>
                </a:solidFill>
                <a:effectLst/>
              </a:rPr>
              <a:t>As we can see in the above output image, the variable (Admin spend) has been removed. But still, there is one variable left, which is </a:t>
            </a:r>
            <a:r>
              <a:rPr lang="en-US" b="1" i="0" dirty="0">
                <a:solidFill>
                  <a:srgbClr val="333333"/>
                </a:solidFill>
                <a:effectLst/>
              </a:rPr>
              <a:t>marketing spend</a:t>
            </a:r>
            <a:r>
              <a:rPr lang="en-US" b="0" i="0" dirty="0">
                <a:solidFill>
                  <a:srgbClr val="333333"/>
                </a:solidFill>
                <a:effectLst/>
              </a:rPr>
              <a:t> as it has a high p-value </a:t>
            </a:r>
            <a:r>
              <a:rPr lang="en-US" b="1" i="0" dirty="0">
                <a:solidFill>
                  <a:srgbClr val="333333"/>
                </a:solidFill>
                <a:effectLst/>
              </a:rPr>
              <a:t>(0.60)</a:t>
            </a:r>
            <a:r>
              <a:rPr lang="en-US" b="0" i="0" dirty="0">
                <a:solidFill>
                  <a:srgbClr val="333333"/>
                </a:solidFill>
                <a:effectLst/>
              </a:rPr>
              <a:t>. So we need to remove it.</a:t>
            </a:r>
          </a:p>
          <a:p>
            <a:endParaRPr lang="en-US" b="0" i="0" dirty="0">
              <a:solidFill>
                <a:srgbClr val="333333"/>
              </a:solidFill>
              <a:effectLst/>
            </a:endParaRPr>
          </a:p>
          <a:p>
            <a:pPr>
              <a:buFont typeface="Arial" panose="020B0604020202020204" pitchFamily="34" charset="0"/>
              <a:buChar char="•"/>
            </a:pPr>
            <a:r>
              <a:rPr lang="en-US" b="0" i="0" dirty="0">
                <a:solidFill>
                  <a:srgbClr val="000000"/>
                </a:solidFill>
                <a:effectLst/>
              </a:rPr>
              <a:t> Finally, we will remove one more variable, which has .60 p-value for marketing spend, which is more than a </a:t>
            </a:r>
            <a:r>
              <a:rPr lang="en-US" b="0" i="0" dirty="0" err="1">
                <a:solidFill>
                  <a:srgbClr val="000000"/>
                </a:solidFill>
                <a:effectLst/>
              </a:rPr>
              <a:t>significantlevel</a:t>
            </a:r>
            <a:r>
              <a:rPr lang="en-US" b="0" i="0" dirty="0">
                <a:solidFill>
                  <a:srgbClr val="000000"/>
                </a:solidFill>
                <a:effectLst/>
              </a:rPr>
              <a:t>.</a:t>
            </a:r>
          </a:p>
          <a:p>
            <a:pPr lvl="1"/>
            <a:endParaRPr lang="en-US" dirty="0">
              <a:solidFill>
                <a:srgbClr val="000000"/>
              </a:solidFill>
            </a:endParaRPr>
          </a:p>
          <a:p>
            <a:pPr lvl="1"/>
            <a:br>
              <a:rPr lang="en-US" b="0" i="0" dirty="0">
                <a:solidFill>
                  <a:srgbClr val="000000"/>
                </a:solidFill>
                <a:effectLst/>
              </a:rPr>
            </a:br>
            <a:r>
              <a:rPr lang="en-US" b="0" i="0" dirty="0">
                <a:solidFill>
                  <a:srgbClr val="000000"/>
                </a:solidFill>
                <a:effectLst/>
              </a:rPr>
              <a:t>Below is the code for it:</a:t>
            </a:r>
          </a:p>
          <a:p>
            <a:pPr lvl="1" algn="just">
              <a:buFont typeface="+mj-lt"/>
              <a:buAutoNum type="arabicPeriod"/>
            </a:pPr>
            <a:r>
              <a:rPr lang="en-US" b="1" i="0" dirty="0" err="1">
                <a:solidFill>
                  <a:srgbClr val="000000"/>
                </a:solidFill>
                <a:effectLst/>
              </a:rPr>
              <a:t>x_opt</a:t>
            </a:r>
            <a:r>
              <a:rPr lang="en-US" b="1" i="0" dirty="0">
                <a:solidFill>
                  <a:srgbClr val="000000"/>
                </a:solidFill>
                <a:effectLst/>
              </a:rPr>
              <a:t>=x[:, [</a:t>
            </a:r>
            <a:r>
              <a:rPr lang="en-US" b="1" i="0" dirty="0">
                <a:solidFill>
                  <a:srgbClr val="C00000"/>
                </a:solidFill>
                <a:effectLst/>
              </a:rPr>
              <a:t>0</a:t>
            </a:r>
            <a:r>
              <a:rPr lang="en-US" b="1" i="0" dirty="0">
                <a:solidFill>
                  <a:srgbClr val="000000"/>
                </a:solidFill>
                <a:effectLst/>
              </a:rPr>
              <a:t>,</a:t>
            </a:r>
            <a:r>
              <a:rPr lang="en-US" b="1" i="0" dirty="0">
                <a:solidFill>
                  <a:srgbClr val="C00000"/>
                </a:solidFill>
                <a:effectLst/>
              </a:rPr>
              <a:t>3</a:t>
            </a:r>
            <a:r>
              <a:rPr lang="en-US" b="1" i="0" dirty="0">
                <a:solidFill>
                  <a:srgbClr val="000000"/>
                </a:solidFill>
                <a:effectLst/>
              </a:rPr>
              <a:t>]]  </a:t>
            </a:r>
          </a:p>
          <a:p>
            <a:pPr lvl="1" algn="just">
              <a:buFont typeface="+mj-lt"/>
              <a:buAutoNum type="arabicPeriod"/>
            </a:pPr>
            <a:r>
              <a:rPr lang="en-US" b="1" i="0" dirty="0" err="1">
                <a:solidFill>
                  <a:srgbClr val="000000"/>
                </a:solidFill>
                <a:effectLst/>
              </a:rPr>
              <a:t>regressor_OLS</a:t>
            </a:r>
            <a:r>
              <a:rPr lang="en-US" b="1" i="0" dirty="0">
                <a:solidFill>
                  <a:srgbClr val="000000"/>
                </a:solidFill>
                <a:effectLst/>
              </a:rPr>
              <a:t>=</a:t>
            </a:r>
            <a:r>
              <a:rPr lang="en-US" b="1" i="0" dirty="0" err="1">
                <a:solidFill>
                  <a:srgbClr val="000000"/>
                </a:solidFill>
                <a:effectLst/>
              </a:rPr>
              <a:t>sm.OLS</a:t>
            </a:r>
            <a:r>
              <a:rPr lang="en-US" b="1" i="0" dirty="0">
                <a:solidFill>
                  <a:srgbClr val="000000"/>
                </a:solidFill>
                <a:effectLst/>
              </a:rPr>
              <a:t>(</a:t>
            </a:r>
            <a:r>
              <a:rPr lang="en-US" b="1" i="0" dirty="0" err="1">
                <a:solidFill>
                  <a:srgbClr val="000000"/>
                </a:solidFill>
                <a:effectLst/>
              </a:rPr>
              <a:t>endog</a:t>
            </a:r>
            <a:r>
              <a:rPr lang="en-US" b="1" i="0" dirty="0">
                <a:solidFill>
                  <a:srgbClr val="000000"/>
                </a:solidFill>
                <a:effectLst/>
              </a:rPr>
              <a:t> = y, </a:t>
            </a:r>
            <a:r>
              <a:rPr lang="en-US" b="1" i="0" dirty="0" err="1">
                <a:solidFill>
                  <a:srgbClr val="000000"/>
                </a:solidFill>
                <a:effectLst/>
              </a:rPr>
              <a:t>exog</a:t>
            </a:r>
            <a:r>
              <a:rPr lang="en-US" b="1" i="0" dirty="0">
                <a:solidFill>
                  <a:srgbClr val="000000"/>
                </a:solidFill>
                <a:effectLst/>
              </a:rPr>
              <a:t>=</a:t>
            </a:r>
            <a:r>
              <a:rPr lang="en-US" b="1" i="0" dirty="0" err="1">
                <a:solidFill>
                  <a:srgbClr val="000000"/>
                </a:solidFill>
                <a:effectLst/>
              </a:rPr>
              <a:t>x_opt</a:t>
            </a:r>
            <a:r>
              <a:rPr lang="en-US" b="1" i="0" dirty="0">
                <a:solidFill>
                  <a:srgbClr val="000000"/>
                </a:solidFill>
                <a:effectLst/>
              </a:rPr>
              <a:t>).fit()  </a:t>
            </a:r>
          </a:p>
          <a:p>
            <a:pPr lvl="1" algn="just">
              <a:buFont typeface="+mj-lt"/>
              <a:buAutoNum type="arabicPeriod"/>
            </a:pPr>
            <a:r>
              <a:rPr lang="en-US" b="1" i="0" dirty="0" err="1">
                <a:solidFill>
                  <a:srgbClr val="000000"/>
                </a:solidFill>
                <a:effectLst/>
              </a:rPr>
              <a:t>regressor_OLS.summary</a:t>
            </a:r>
            <a:r>
              <a:rPr lang="en-US" b="1" i="0" dirty="0">
                <a:solidFill>
                  <a:srgbClr val="000000"/>
                </a:solidFill>
                <a:effectLst/>
              </a:rPr>
              <a:t>()  </a:t>
            </a:r>
          </a:p>
          <a:p>
            <a:endParaRPr lang="en-IN" dirty="0"/>
          </a:p>
        </p:txBody>
      </p:sp>
      <p:pic>
        <p:nvPicPr>
          <p:cNvPr id="4" name="Picture 3">
            <a:extLst>
              <a:ext uri="{FF2B5EF4-FFF2-40B4-BE49-F238E27FC236}">
                <a16:creationId xmlns:a16="http://schemas.microsoft.com/office/drawing/2014/main" id="{119F2414-C7A0-0C02-5DA8-097B3DCA0A43}"/>
              </a:ext>
            </a:extLst>
          </p:cNvPr>
          <p:cNvPicPr>
            <a:picLocks noChangeAspect="1"/>
          </p:cNvPicPr>
          <p:nvPr/>
        </p:nvPicPr>
        <p:blipFill>
          <a:blip r:embed="rId2"/>
          <a:stretch>
            <a:fillRect/>
          </a:stretch>
        </p:blipFill>
        <p:spPr>
          <a:xfrm>
            <a:off x="3731193" y="3178191"/>
            <a:ext cx="4729614" cy="3509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33365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B98EE8-E9F7-83DC-DC34-C12BFC746594}"/>
              </a:ext>
            </a:extLst>
          </p:cNvPr>
          <p:cNvSpPr txBox="1"/>
          <p:nvPr/>
        </p:nvSpPr>
        <p:spPr>
          <a:xfrm>
            <a:off x="356135" y="385011"/>
            <a:ext cx="11454063" cy="3200876"/>
          </a:xfrm>
          <a:prstGeom prst="rect">
            <a:avLst/>
          </a:prstGeom>
          <a:noFill/>
        </p:spPr>
        <p:txBody>
          <a:bodyPr wrap="square" rtlCol="0">
            <a:spAutoFit/>
          </a:bodyPr>
          <a:lstStyle/>
          <a:p>
            <a:pPr algn="just"/>
            <a:r>
              <a:rPr lang="en-US" b="0" i="0" dirty="0">
                <a:solidFill>
                  <a:srgbClr val="333333"/>
                </a:solidFill>
                <a:effectLst/>
              </a:rPr>
              <a:t>As we can see in the above output image, only two variables are left. So only the </a:t>
            </a:r>
            <a:r>
              <a:rPr lang="en-US" b="1" i="0" dirty="0">
                <a:solidFill>
                  <a:srgbClr val="333333"/>
                </a:solidFill>
                <a:effectLst/>
              </a:rPr>
              <a:t>R&amp;D independent variable</a:t>
            </a:r>
            <a:r>
              <a:rPr lang="en-US" b="0" i="0" dirty="0">
                <a:solidFill>
                  <a:srgbClr val="333333"/>
                </a:solidFill>
                <a:effectLst/>
              </a:rPr>
              <a:t> is a significant variable for the prediction. So we can now predict efficiently using this variable.</a:t>
            </a:r>
          </a:p>
          <a:p>
            <a:pPr algn="just"/>
            <a:endParaRPr lang="en-US" b="0" i="0" dirty="0">
              <a:solidFill>
                <a:srgbClr val="610B4B"/>
              </a:solidFill>
              <a:effectLst/>
            </a:endParaRPr>
          </a:p>
          <a:p>
            <a:pPr algn="just"/>
            <a:r>
              <a:rPr lang="en-US" sz="2000" b="1" i="0" dirty="0">
                <a:effectLst/>
              </a:rPr>
              <a:t>Estimating the performance:</a:t>
            </a:r>
          </a:p>
          <a:p>
            <a:pPr algn="just"/>
            <a:endParaRPr lang="en-US" sz="2000" b="1" i="0" dirty="0">
              <a:effectLst/>
            </a:endParaRPr>
          </a:p>
          <a:p>
            <a:pPr algn="just"/>
            <a:r>
              <a:rPr lang="en-US" b="0" i="0" dirty="0">
                <a:solidFill>
                  <a:srgbClr val="333333"/>
                </a:solidFill>
                <a:effectLst/>
              </a:rPr>
              <a:t>In the previous topic, we have calculated the train and test score of the model when we have used all the features variables. Now we will check the score with only one feature variable (R&amp;D spend). Our dataset now looks like:</a:t>
            </a:r>
          </a:p>
          <a:p>
            <a:pPr algn="just"/>
            <a:endParaRPr lang="en-US" dirty="0">
              <a:solidFill>
                <a:srgbClr val="333333"/>
              </a:solidFill>
            </a:endParaRPr>
          </a:p>
          <a:p>
            <a:pPr algn="just"/>
            <a:endParaRPr lang="en-US" b="0" i="0" dirty="0">
              <a:solidFill>
                <a:srgbClr val="333333"/>
              </a:solidFill>
              <a:effectLst/>
            </a:endParaRPr>
          </a:p>
          <a:p>
            <a:pPr algn="just"/>
            <a:endParaRPr lang="en-US" b="0" i="0" dirty="0">
              <a:solidFill>
                <a:srgbClr val="333333"/>
              </a:solidFill>
              <a:effectLst/>
            </a:endParaRPr>
          </a:p>
          <a:p>
            <a:endParaRPr lang="en-IN" dirty="0"/>
          </a:p>
        </p:txBody>
      </p:sp>
      <p:pic>
        <p:nvPicPr>
          <p:cNvPr id="4" name="Picture 3">
            <a:extLst>
              <a:ext uri="{FF2B5EF4-FFF2-40B4-BE49-F238E27FC236}">
                <a16:creationId xmlns:a16="http://schemas.microsoft.com/office/drawing/2014/main" id="{A466D156-EB5F-EC36-DF3F-B7586550A46C}"/>
              </a:ext>
            </a:extLst>
          </p:cNvPr>
          <p:cNvPicPr>
            <a:picLocks noChangeAspect="1"/>
          </p:cNvPicPr>
          <p:nvPr/>
        </p:nvPicPr>
        <p:blipFill>
          <a:blip r:embed="rId2"/>
          <a:stretch>
            <a:fillRect/>
          </a:stretch>
        </p:blipFill>
        <p:spPr>
          <a:xfrm>
            <a:off x="3314951" y="2505427"/>
            <a:ext cx="4202380" cy="41682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63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987EB-B32A-0550-F8FC-045B290A7DC9}"/>
              </a:ext>
            </a:extLst>
          </p:cNvPr>
          <p:cNvSpPr txBox="1"/>
          <p:nvPr/>
        </p:nvSpPr>
        <p:spPr>
          <a:xfrm>
            <a:off x="702644" y="671691"/>
            <a:ext cx="11771697" cy="6186309"/>
          </a:xfrm>
          <a:prstGeom prst="rect">
            <a:avLst/>
          </a:prstGeom>
          <a:noFill/>
        </p:spPr>
        <p:txBody>
          <a:bodyPr wrap="square" rtlCol="0">
            <a:spAutoFit/>
          </a:bodyPr>
          <a:lstStyle/>
          <a:p>
            <a:pPr algn="just"/>
            <a:r>
              <a:rPr lang="en-US" b="1" i="0" dirty="0">
                <a:solidFill>
                  <a:srgbClr val="333333"/>
                </a:solidFill>
                <a:effectLst/>
              </a:rPr>
              <a:t>Below is the code for Building Multiple Linear Regression model by only using R&amp;D spend:</a:t>
            </a:r>
            <a:endParaRPr lang="en-US" b="0" i="0" dirty="0">
              <a:solidFill>
                <a:srgbClr val="333333"/>
              </a:solidFill>
              <a:effectLst/>
            </a:endParaRPr>
          </a:p>
          <a:p>
            <a:pPr algn="just"/>
            <a:endParaRPr lang="en-US" b="0" i="0" dirty="0">
              <a:solidFill>
                <a:srgbClr val="000000"/>
              </a:solidFill>
              <a:effectLst/>
            </a:endParaRPr>
          </a:p>
          <a:p>
            <a:pPr algn="just"/>
            <a:endParaRPr lang="en-US" dirty="0">
              <a:solidFill>
                <a:srgbClr val="000000"/>
              </a:solidFill>
            </a:endParaRPr>
          </a:p>
          <a:p>
            <a:pPr algn="just"/>
            <a:endParaRPr lang="en-US" b="0" i="0" dirty="0">
              <a:solidFill>
                <a:srgbClr val="000000"/>
              </a:solidFill>
              <a:effectLst/>
            </a:endParaRPr>
          </a:p>
          <a:p>
            <a:pPr algn="just"/>
            <a:r>
              <a:rPr lang="en-US" b="0" i="0" dirty="0">
                <a:solidFill>
                  <a:srgbClr val="000000"/>
                </a:solidFill>
                <a:effectLst/>
              </a:rPr>
              <a:t># importing libraries  </a:t>
            </a:r>
          </a:p>
          <a:p>
            <a:pPr algn="just"/>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numpy</a:t>
            </a:r>
            <a:r>
              <a:rPr lang="en-US" b="0" i="0" dirty="0">
                <a:solidFill>
                  <a:srgbClr val="000000"/>
                </a:solidFill>
                <a:effectLst/>
              </a:rPr>
              <a:t> as nm  </a:t>
            </a:r>
          </a:p>
          <a:p>
            <a:pPr algn="just"/>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matplotlib.pyplot</a:t>
            </a:r>
            <a:r>
              <a:rPr lang="en-US" b="0" i="0" dirty="0">
                <a:solidFill>
                  <a:srgbClr val="000000"/>
                </a:solidFill>
                <a:effectLst/>
              </a:rPr>
              <a:t> as </a:t>
            </a:r>
            <a:r>
              <a:rPr lang="en-US" b="0" i="0" dirty="0" err="1">
                <a:solidFill>
                  <a:srgbClr val="000000"/>
                </a:solidFill>
                <a:effectLst/>
              </a:rPr>
              <a:t>mtp</a:t>
            </a:r>
            <a:r>
              <a:rPr lang="en-US" b="0" i="0" dirty="0">
                <a:solidFill>
                  <a:srgbClr val="000000"/>
                </a:solidFill>
                <a:effectLst/>
              </a:rPr>
              <a:t>  </a:t>
            </a:r>
          </a:p>
          <a:p>
            <a:pPr algn="just"/>
            <a:r>
              <a:rPr lang="en-US" b="1" i="0" dirty="0">
                <a:solidFill>
                  <a:srgbClr val="006699"/>
                </a:solidFill>
                <a:effectLst/>
              </a:rPr>
              <a:t>import</a:t>
            </a:r>
            <a:r>
              <a:rPr lang="en-US" b="0" i="0" dirty="0">
                <a:solidFill>
                  <a:srgbClr val="000000"/>
                </a:solidFill>
                <a:effectLst/>
              </a:rPr>
              <a:t> pandas as pd  </a:t>
            </a:r>
          </a:p>
          <a:p>
            <a:pPr algn="just"/>
            <a:r>
              <a:rPr lang="en-US" b="0" i="0" dirty="0">
                <a:solidFill>
                  <a:srgbClr val="000000"/>
                </a:solidFill>
                <a:effectLst/>
              </a:rPr>
              <a:t>  </a:t>
            </a:r>
          </a:p>
          <a:p>
            <a:pPr algn="just"/>
            <a:r>
              <a:rPr lang="en-US" b="0" i="0" dirty="0">
                <a:solidFill>
                  <a:srgbClr val="000000"/>
                </a:solidFill>
                <a:effectLst/>
              </a:rPr>
              <a:t># importing datasets  </a:t>
            </a:r>
          </a:p>
          <a:p>
            <a:pPr algn="just"/>
            <a:r>
              <a:rPr lang="en-US" b="0" i="0" dirty="0" err="1">
                <a:solidFill>
                  <a:srgbClr val="000000"/>
                </a:solidFill>
                <a:effectLst/>
              </a:rPr>
              <a:t>data_set</a:t>
            </a:r>
            <a:r>
              <a:rPr lang="en-US" b="0" i="0" dirty="0">
                <a:solidFill>
                  <a:srgbClr val="000000"/>
                </a:solidFill>
                <a:effectLst/>
              </a:rPr>
              <a:t>= </a:t>
            </a:r>
            <a:r>
              <a:rPr lang="en-US" b="0" i="0" dirty="0" err="1">
                <a:solidFill>
                  <a:srgbClr val="000000"/>
                </a:solidFill>
                <a:effectLst/>
              </a:rPr>
              <a:t>pd.read_csv</a:t>
            </a:r>
            <a:r>
              <a:rPr lang="en-US" b="0" i="0" dirty="0">
                <a:solidFill>
                  <a:srgbClr val="000000"/>
                </a:solidFill>
                <a:effectLst/>
              </a:rPr>
              <a:t>(</a:t>
            </a:r>
            <a:r>
              <a:rPr lang="en-US" b="0" i="0" dirty="0">
                <a:solidFill>
                  <a:srgbClr val="0000FF"/>
                </a:solidFill>
                <a:effectLst/>
              </a:rPr>
              <a:t>'50_CompList1.csv'</a:t>
            </a:r>
            <a:r>
              <a:rPr lang="en-US" b="0" i="0" dirty="0">
                <a:solidFill>
                  <a:srgbClr val="000000"/>
                </a:solidFill>
                <a:effectLst/>
              </a:rPr>
              <a:t>)  </a:t>
            </a:r>
          </a:p>
          <a:p>
            <a:pPr algn="just"/>
            <a:r>
              <a:rPr lang="en-US" b="0" i="0" dirty="0">
                <a:solidFill>
                  <a:srgbClr val="000000"/>
                </a:solidFill>
                <a:effectLst/>
              </a:rPr>
              <a:t>  </a:t>
            </a:r>
          </a:p>
          <a:p>
            <a:pPr algn="just"/>
            <a:r>
              <a:rPr lang="en-US" b="0" i="0" dirty="0">
                <a:solidFill>
                  <a:srgbClr val="000000"/>
                </a:solidFill>
                <a:effectLst/>
              </a:rPr>
              <a:t># Extracting Independent and dependent Variable  </a:t>
            </a:r>
          </a:p>
          <a:p>
            <a:pPr algn="just"/>
            <a:r>
              <a:rPr lang="en-US" b="0" i="0" dirty="0" err="1">
                <a:solidFill>
                  <a:srgbClr val="000000"/>
                </a:solidFill>
                <a:effectLst/>
              </a:rPr>
              <a:t>x_BE</a:t>
            </a:r>
            <a:r>
              <a:rPr lang="en-US" b="0" i="0" dirty="0">
                <a:solidFill>
                  <a:srgbClr val="000000"/>
                </a:solidFill>
                <a:effectLst/>
              </a:rPr>
              <a:t>= </a:t>
            </a:r>
            <a:r>
              <a:rPr lang="en-US" b="0" i="0" dirty="0" err="1">
                <a:solidFill>
                  <a:srgbClr val="000000"/>
                </a:solidFill>
                <a:effectLst/>
              </a:rPr>
              <a:t>data_set.iloc</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].values  </a:t>
            </a:r>
          </a:p>
          <a:p>
            <a:pPr algn="just"/>
            <a:r>
              <a:rPr lang="en-US" b="0" i="0" dirty="0" err="1">
                <a:solidFill>
                  <a:srgbClr val="000000"/>
                </a:solidFill>
                <a:effectLst/>
              </a:rPr>
              <a:t>y_BE</a:t>
            </a:r>
            <a:r>
              <a:rPr lang="en-US" b="0" i="0" dirty="0">
                <a:solidFill>
                  <a:srgbClr val="000000"/>
                </a:solidFill>
                <a:effectLst/>
              </a:rPr>
              <a:t>= </a:t>
            </a:r>
            <a:r>
              <a:rPr lang="en-US" b="0" i="0" dirty="0" err="1">
                <a:solidFill>
                  <a:srgbClr val="000000"/>
                </a:solidFill>
                <a:effectLst/>
              </a:rPr>
              <a:t>data_set.iloc</a:t>
            </a:r>
            <a:r>
              <a:rPr lang="en-US" b="0" i="0" dirty="0">
                <a:solidFill>
                  <a:srgbClr val="000000"/>
                </a:solidFill>
                <a:effectLst/>
              </a:rPr>
              <a:t>[:, </a:t>
            </a:r>
            <a:r>
              <a:rPr lang="en-US" b="0" i="0" dirty="0">
                <a:solidFill>
                  <a:srgbClr val="C00000"/>
                </a:solidFill>
                <a:effectLst/>
              </a:rPr>
              <a:t>1</a:t>
            </a:r>
            <a:r>
              <a:rPr lang="en-US" b="0" i="0" dirty="0">
                <a:solidFill>
                  <a:srgbClr val="000000"/>
                </a:solidFill>
                <a:effectLst/>
              </a:rPr>
              <a:t>].values  </a:t>
            </a:r>
          </a:p>
          <a:p>
            <a:pPr algn="just"/>
            <a:r>
              <a:rPr lang="en-US" b="0" i="0" dirty="0">
                <a:solidFill>
                  <a:srgbClr val="000000"/>
                </a:solidFill>
                <a:effectLst/>
              </a:rPr>
              <a:t>  </a:t>
            </a:r>
          </a:p>
          <a:p>
            <a:pPr algn="just"/>
            <a:r>
              <a:rPr lang="en-US" b="0" i="0" dirty="0">
                <a:solidFill>
                  <a:srgbClr val="000000"/>
                </a:solidFill>
                <a:effectLst/>
              </a:rPr>
              <a:t>  </a:t>
            </a:r>
          </a:p>
          <a:p>
            <a:pPr algn="just"/>
            <a:r>
              <a:rPr lang="en-US" b="0" i="0" dirty="0">
                <a:solidFill>
                  <a:srgbClr val="000000"/>
                </a:solidFill>
                <a:effectLst/>
              </a:rPr>
              <a:t># Splitting the dataset into training and test set.  </a:t>
            </a:r>
          </a:p>
          <a:p>
            <a:pPr algn="just"/>
            <a:r>
              <a:rPr lang="en-US" b="1" i="0" dirty="0">
                <a:solidFill>
                  <a:schemeClr val="accent1"/>
                </a:solidFill>
                <a:effectLst/>
              </a:rPr>
              <a:t>from</a:t>
            </a:r>
            <a:r>
              <a:rPr lang="en-US" b="0" i="0" dirty="0">
                <a:solidFill>
                  <a:srgbClr val="000000"/>
                </a:solidFill>
                <a:effectLst/>
              </a:rPr>
              <a:t> </a:t>
            </a:r>
            <a:r>
              <a:rPr lang="en-US" b="0" i="0" dirty="0" err="1">
                <a:solidFill>
                  <a:srgbClr val="000000"/>
                </a:solidFill>
                <a:effectLst/>
              </a:rPr>
              <a:t>sklearn.model_selection</a:t>
            </a:r>
            <a:r>
              <a:rPr lang="en-US" b="0" i="0" dirty="0">
                <a:solidFill>
                  <a:srgbClr val="000000"/>
                </a:solidFill>
                <a:effectLst/>
              </a:rPr>
              <a:t> </a:t>
            </a:r>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train_test_split</a:t>
            </a:r>
            <a:r>
              <a:rPr lang="en-US" b="0" i="0" dirty="0">
                <a:solidFill>
                  <a:srgbClr val="000000"/>
                </a:solidFill>
                <a:effectLst/>
              </a:rPr>
              <a:t>  </a:t>
            </a:r>
          </a:p>
          <a:p>
            <a:pPr algn="just"/>
            <a:r>
              <a:rPr lang="en-US" b="0" i="0" dirty="0" err="1">
                <a:solidFill>
                  <a:srgbClr val="000000"/>
                </a:solidFill>
                <a:effectLst/>
              </a:rPr>
              <a:t>x_BE_train</a:t>
            </a:r>
            <a:r>
              <a:rPr lang="en-US" b="0" i="0" dirty="0">
                <a:solidFill>
                  <a:srgbClr val="000000"/>
                </a:solidFill>
                <a:effectLst/>
              </a:rPr>
              <a:t>, </a:t>
            </a:r>
            <a:r>
              <a:rPr lang="en-US" b="0" i="0" dirty="0" err="1">
                <a:solidFill>
                  <a:srgbClr val="000000"/>
                </a:solidFill>
                <a:effectLst/>
              </a:rPr>
              <a:t>x_BE_test</a:t>
            </a:r>
            <a:r>
              <a:rPr lang="en-US" b="0" i="0" dirty="0">
                <a:solidFill>
                  <a:srgbClr val="000000"/>
                </a:solidFill>
                <a:effectLst/>
              </a:rPr>
              <a:t>, </a:t>
            </a:r>
            <a:r>
              <a:rPr lang="en-US" b="0" i="0" dirty="0" err="1">
                <a:solidFill>
                  <a:srgbClr val="000000"/>
                </a:solidFill>
                <a:effectLst/>
              </a:rPr>
              <a:t>y_BE_train</a:t>
            </a:r>
            <a:r>
              <a:rPr lang="en-US" b="0" i="0" dirty="0">
                <a:solidFill>
                  <a:srgbClr val="000000"/>
                </a:solidFill>
                <a:effectLst/>
              </a:rPr>
              <a:t>, </a:t>
            </a:r>
            <a:r>
              <a:rPr lang="en-US" b="0" i="0" dirty="0" err="1">
                <a:solidFill>
                  <a:srgbClr val="000000"/>
                </a:solidFill>
                <a:effectLst/>
              </a:rPr>
              <a:t>y_BE_test</a:t>
            </a:r>
            <a:r>
              <a:rPr lang="en-US" b="0" i="0" dirty="0">
                <a:solidFill>
                  <a:srgbClr val="000000"/>
                </a:solidFill>
                <a:effectLst/>
              </a:rPr>
              <a:t>= </a:t>
            </a:r>
            <a:r>
              <a:rPr lang="en-US" b="0" i="0" dirty="0" err="1">
                <a:solidFill>
                  <a:srgbClr val="000000"/>
                </a:solidFill>
                <a:effectLst/>
              </a:rPr>
              <a:t>train_test_split</a:t>
            </a:r>
            <a:r>
              <a:rPr lang="en-US" b="0" i="0" dirty="0">
                <a:solidFill>
                  <a:srgbClr val="000000"/>
                </a:solidFill>
                <a:effectLst/>
              </a:rPr>
              <a:t>(</a:t>
            </a:r>
            <a:r>
              <a:rPr lang="en-US" b="0" i="0" dirty="0" err="1">
                <a:solidFill>
                  <a:srgbClr val="000000"/>
                </a:solidFill>
                <a:effectLst/>
              </a:rPr>
              <a:t>x_BE</a:t>
            </a:r>
            <a:r>
              <a:rPr lang="en-US" b="0" i="0" dirty="0">
                <a:solidFill>
                  <a:srgbClr val="000000"/>
                </a:solidFill>
                <a:effectLst/>
              </a:rPr>
              <a:t>, </a:t>
            </a:r>
            <a:r>
              <a:rPr lang="en-US" b="0" i="0" dirty="0" err="1">
                <a:solidFill>
                  <a:srgbClr val="000000"/>
                </a:solidFill>
                <a:effectLst/>
              </a:rPr>
              <a:t>y_BE</a:t>
            </a:r>
            <a:r>
              <a:rPr lang="en-US" b="0" i="0" dirty="0">
                <a:solidFill>
                  <a:srgbClr val="000000"/>
                </a:solidFill>
                <a:effectLst/>
              </a:rPr>
              <a:t>, </a:t>
            </a:r>
            <a:r>
              <a:rPr lang="en-US" b="0" i="0" dirty="0" err="1">
                <a:solidFill>
                  <a:srgbClr val="000000"/>
                </a:solidFill>
                <a:effectLst/>
              </a:rPr>
              <a:t>test_size</a:t>
            </a:r>
            <a:r>
              <a:rPr lang="en-US" b="0" i="0" dirty="0">
                <a:solidFill>
                  <a:srgbClr val="000000"/>
                </a:solidFill>
                <a:effectLst/>
              </a:rPr>
              <a:t>= </a:t>
            </a:r>
            <a:r>
              <a:rPr lang="en-US" b="0" i="0" dirty="0">
                <a:solidFill>
                  <a:srgbClr val="C00000"/>
                </a:solidFill>
                <a:effectLst/>
              </a:rPr>
              <a:t>0.2</a:t>
            </a:r>
            <a:r>
              <a:rPr lang="en-US" b="0" i="0" dirty="0">
                <a:solidFill>
                  <a:srgbClr val="000000"/>
                </a:solidFill>
                <a:effectLst/>
              </a:rPr>
              <a:t>, </a:t>
            </a:r>
            <a:r>
              <a:rPr lang="en-US" b="0" i="0" dirty="0" err="1">
                <a:solidFill>
                  <a:srgbClr val="000000"/>
                </a:solidFill>
                <a:effectLst/>
              </a:rPr>
              <a:t>random_state</a:t>
            </a:r>
            <a:r>
              <a:rPr lang="en-US" b="0" i="0" dirty="0">
                <a:solidFill>
                  <a:srgbClr val="000000"/>
                </a:solidFill>
                <a:effectLst/>
              </a:rPr>
              <a:t>=</a:t>
            </a:r>
            <a:r>
              <a:rPr lang="en-US" b="0" i="0" dirty="0">
                <a:solidFill>
                  <a:srgbClr val="C00000"/>
                </a:solidFill>
                <a:effectLst/>
              </a:rPr>
              <a:t>0</a:t>
            </a:r>
            <a:r>
              <a:rPr lang="en-US" b="0" i="0" dirty="0">
                <a:solidFill>
                  <a:srgbClr val="000000"/>
                </a:solidFill>
                <a:effectLst/>
              </a:rPr>
              <a:t>)  </a:t>
            </a:r>
          </a:p>
          <a:p>
            <a:pPr algn="just">
              <a:buFont typeface="+mj-lt"/>
              <a:buAutoNum type="arabicPeriod"/>
            </a:pPr>
            <a:br>
              <a:rPr lang="en-US" b="0" i="0" dirty="0">
                <a:solidFill>
                  <a:srgbClr val="F9F9F9"/>
                </a:solidFill>
                <a:effectLst/>
                <a:latin typeface="inter-regular"/>
              </a:rPr>
            </a:br>
            <a:endParaRPr lang="en-IN" dirty="0"/>
          </a:p>
        </p:txBody>
      </p:sp>
    </p:spTree>
    <p:extLst>
      <p:ext uri="{BB962C8B-B14F-4D97-AF65-F5344CB8AC3E}">
        <p14:creationId xmlns:p14="http://schemas.microsoft.com/office/powerpoint/2010/main" val="1783106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4550DD-4C84-490F-1BAC-A1F80832069A}"/>
              </a:ext>
            </a:extLst>
          </p:cNvPr>
          <p:cNvSpPr txBox="1"/>
          <p:nvPr/>
        </p:nvSpPr>
        <p:spPr>
          <a:xfrm>
            <a:off x="449179" y="211756"/>
            <a:ext cx="11742821" cy="7140416"/>
          </a:xfrm>
          <a:prstGeom prst="rect">
            <a:avLst/>
          </a:prstGeom>
          <a:noFill/>
        </p:spPr>
        <p:txBody>
          <a:bodyPr wrap="square" rtlCol="0">
            <a:spAutoFit/>
          </a:bodyPr>
          <a:lstStyle/>
          <a:p>
            <a:pPr algn="just"/>
            <a:r>
              <a:rPr lang="en-US" b="0" i="0" dirty="0">
                <a:solidFill>
                  <a:srgbClr val="000000"/>
                </a:solidFill>
                <a:effectLst/>
              </a:rPr>
              <a:t># </a:t>
            </a:r>
            <a:r>
              <a:rPr lang="en-US" b="1" i="0" dirty="0">
                <a:solidFill>
                  <a:srgbClr val="000000"/>
                </a:solidFill>
                <a:effectLst/>
              </a:rPr>
              <a:t>Fitting the MLR model to the training set:  </a:t>
            </a:r>
          </a:p>
          <a:p>
            <a:pPr algn="just"/>
            <a:endParaRPr lang="en-US" b="0" i="0" dirty="0">
              <a:solidFill>
                <a:srgbClr val="000000"/>
              </a:solidFill>
              <a:effectLst/>
            </a:endParaRPr>
          </a:p>
          <a:p>
            <a:pPr algn="just"/>
            <a:r>
              <a:rPr lang="en-US" b="0" i="0" dirty="0">
                <a:solidFill>
                  <a:srgbClr val="000000"/>
                </a:solidFill>
                <a:effectLst/>
              </a:rPr>
              <a:t>from </a:t>
            </a:r>
            <a:r>
              <a:rPr lang="en-US" b="0" i="0" dirty="0" err="1">
                <a:solidFill>
                  <a:srgbClr val="000000"/>
                </a:solidFill>
                <a:effectLst/>
              </a:rPr>
              <a:t>sklearn.linear_model</a:t>
            </a:r>
            <a:r>
              <a:rPr lang="en-US" b="0" i="0" dirty="0">
                <a:solidFill>
                  <a:srgbClr val="000000"/>
                </a:solidFill>
                <a:effectLst/>
              </a:rPr>
              <a:t> </a:t>
            </a:r>
            <a:r>
              <a:rPr lang="en-US" b="1" i="0" dirty="0">
                <a:solidFill>
                  <a:srgbClr val="006699"/>
                </a:solidFill>
                <a:effectLst/>
              </a:rPr>
              <a:t>import</a:t>
            </a:r>
            <a:r>
              <a:rPr lang="en-US" b="0" i="0" dirty="0">
                <a:solidFill>
                  <a:srgbClr val="000000"/>
                </a:solidFill>
                <a:effectLst/>
              </a:rPr>
              <a:t> </a:t>
            </a:r>
            <a:r>
              <a:rPr lang="en-US" b="0" i="0" dirty="0" err="1">
                <a:solidFill>
                  <a:srgbClr val="000000"/>
                </a:solidFill>
                <a:effectLst/>
              </a:rPr>
              <a:t>LinearRegression</a:t>
            </a:r>
            <a:r>
              <a:rPr lang="en-US" b="0" i="0" dirty="0">
                <a:solidFill>
                  <a:srgbClr val="000000"/>
                </a:solidFill>
                <a:effectLst/>
              </a:rPr>
              <a:t>  </a:t>
            </a:r>
          </a:p>
          <a:p>
            <a:pPr algn="just"/>
            <a:r>
              <a:rPr lang="en-US" b="0" i="0" dirty="0">
                <a:solidFill>
                  <a:srgbClr val="000000"/>
                </a:solidFill>
                <a:effectLst/>
              </a:rPr>
              <a:t>regressor= </a:t>
            </a:r>
            <a:r>
              <a:rPr lang="en-US" b="0" i="0" dirty="0" err="1">
                <a:solidFill>
                  <a:srgbClr val="000000"/>
                </a:solidFill>
                <a:effectLst/>
              </a:rPr>
              <a:t>LinearRegression</a:t>
            </a:r>
            <a:r>
              <a:rPr lang="en-US" b="0" i="0" dirty="0">
                <a:solidFill>
                  <a:srgbClr val="000000"/>
                </a:solidFill>
                <a:effectLst/>
              </a:rPr>
              <a:t>()  </a:t>
            </a:r>
          </a:p>
          <a:p>
            <a:pPr algn="just"/>
            <a:r>
              <a:rPr lang="en-US" b="0" i="0" dirty="0" err="1">
                <a:solidFill>
                  <a:srgbClr val="000000"/>
                </a:solidFill>
                <a:effectLst/>
              </a:rPr>
              <a:t>regressor.fit</a:t>
            </a:r>
            <a:r>
              <a:rPr lang="en-US" b="0" i="0" dirty="0">
                <a:solidFill>
                  <a:srgbClr val="000000"/>
                </a:solidFill>
                <a:effectLst/>
              </a:rPr>
              <a:t>(</a:t>
            </a:r>
            <a:r>
              <a:rPr lang="en-US" b="0" i="0" dirty="0" err="1">
                <a:solidFill>
                  <a:srgbClr val="000000"/>
                </a:solidFill>
                <a:effectLst/>
              </a:rPr>
              <a:t>nm.array</a:t>
            </a:r>
            <a:r>
              <a:rPr lang="en-US" b="0" i="0" dirty="0">
                <a:solidFill>
                  <a:srgbClr val="000000"/>
                </a:solidFill>
                <a:effectLst/>
              </a:rPr>
              <a:t>(</a:t>
            </a:r>
            <a:r>
              <a:rPr lang="en-US" b="0" i="0" dirty="0" err="1">
                <a:solidFill>
                  <a:srgbClr val="000000"/>
                </a:solidFill>
                <a:effectLst/>
              </a:rPr>
              <a:t>x_BE_train</a:t>
            </a:r>
            <a:r>
              <a:rPr lang="en-US" b="0" i="0" dirty="0">
                <a:solidFill>
                  <a:srgbClr val="000000"/>
                </a:solidFill>
                <a:effectLst/>
              </a:rPr>
              <a:t>).reshape(-</a:t>
            </a:r>
            <a:r>
              <a:rPr lang="en-US" b="0" i="0" dirty="0">
                <a:solidFill>
                  <a:srgbClr val="C00000"/>
                </a:solidFill>
                <a:effectLst/>
              </a:rPr>
              <a:t>1</a:t>
            </a:r>
            <a:r>
              <a:rPr lang="en-US" b="0" i="0" dirty="0">
                <a:solidFill>
                  <a:srgbClr val="000000"/>
                </a:solidFill>
                <a:effectLst/>
              </a:rPr>
              <a:t>,</a:t>
            </a:r>
            <a:r>
              <a:rPr lang="en-US" b="0" i="0" dirty="0">
                <a:solidFill>
                  <a:srgbClr val="C00000"/>
                </a:solidFill>
                <a:effectLst/>
              </a:rPr>
              <a:t>1</a:t>
            </a:r>
            <a:r>
              <a:rPr lang="en-US" b="0" i="0" dirty="0">
                <a:solidFill>
                  <a:srgbClr val="000000"/>
                </a:solidFill>
                <a:effectLst/>
              </a:rPr>
              <a:t>), </a:t>
            </a:r>
            <a:r>
              <a:rPr lang="en-US" b="0" i="0" dirty="0" err="1">
                <a:solidFill>
                  <a:srgbClr val="000000"/>
                </a:solidFill>
                <a:effectLst/>
              </a:rPr>
              <a:t>y_BE_train</a:t>
            </a:r>
            <a:r>
              <a:rPr lang="en-US" b="0" i="0" dirty="0">
                <a:solidFill>
                  <a:srgbClr val="000000"/>
                </a:solidFill>
                <a:effectLst/>
              </a:rPr>
              <a:t>)  </a:t>
            </a:r>
          </a:p>
          <a:p>
            <a:pPr algn="just"/>
            <a:r>
              <a:rPr lang="en-US" b="0" i="0" dirty="0">
                <a:solidFill>
                  <a:srgbClr val="000000"/>
                </a:solidFill>
                <a:effectLst/>
              </a:rPr>
              <a:t>  </a:t>
            </a:r>
          </a:p>
          <a:p>
            <a:pPr algn="just"/>
            <a:r>
              <a:rPr lang="en-US" b="0" i="0" dirty="0">
                <a:solidFill>
                  <a:srgbClr val="000000"/>
                </a:solidFill>
                <a:effectLst/>
              </a:rPr>
              <a:t># </a:t>
            </a:r>
            <a:r>
              <a:rPr lang="en-US" b="1" i="0" dirty="0">
                <a:solidFill>
                  <a:srgbClr val="000000"/>
                </a:solidFill>
                <a:effectLst/>
              </a:rPr>
              <a:t>Predicting the Test set result; </a:t>
            </a:r>
            <a:r>
              <a:rPr lang="en-US" b="0" i="0" dirty="0">
                <a:solidFill>
                  <a:srgbClr val="000000"/>
                </a:solidFill>
                <a:effectLst/>
              </a:rPr>
              <a:t> </a:t>
            </a:r>
          </a:p>
          <a:p>
            <a:pPr algn="just"/>
            <a:r>
              <a:rPr lang="en-US" b="0" i="0" dirty="0" err="1">
                <a:solidFill>
                  <a:srgbClr val="000000"/>
                </a:solidFill>
                <a:effectLst/>
              </a:rPr>
              <a:t>y_pred</a:t>
            </a:r>
            <a:r>
              <a:rPr lang="en-US" b="0" i="0" dirty="0">
                <a:solidFill>
                  <a:srgbClr val="000000"/>
                </a:solidFill>
                <a:effectLst/>
              </a:rPr>
              <a:t>= </a:t>
            </a:r>
            <a:r>
              <a:rPr lang="en-US" b="0" i="0" dirty="0" err="1">
                <a:solidFill>
                  <a:srgbClr val="000000"/>
                </a:solidFill>
                <a:effectLst/>
              </a:rPr>
              <a:t>regressor.predict</a:t>
            </a:r>
            <a:r>
              <a:rPr lang="en-US" b="0" i="0" dirty="0">
                <a:solidFill>
                  <a:srgbClr val="000000"/>
                </a:solidFill>
                <a:effectLst/>
              </a:rPr>
              <a:t>(</a:t>
            </a:r>
            <a:r>
              <a:rPr lang="en-US" b="0" i="0" dirty="0" err="1">
                <a:solidFill>
                  <a:srgbClr val="000000"/>
                </a:solidFill>
                <a:effectLst/>
              </a:rPr>
              <a:t>x_BE_test</a:t>
            </a:r>
            <a:r>
              <a:rPr lang="en-US" b="0" i="0" dirty="0">
                <a:solidFill>
                  <a:srgbClr val="000000"/>
                </a:solidFill>
                <a:effectLst/>
              </a:rPr>
              <a:t>)  </a:t>
            </a:r>
          </a:p>
          <a:p>
            <a:pPr algn="just"/>
            <a:r>
              <a:rPr lang="en-US" b="0" i="0" dirty="0">
                <a:solidFill>
                  <a:srgbClr val="000000"/>
                </a:solidFill>
                <a:effectLst/>
              </a:rPr>
              <a:t>  </a:t>
            </a:r>
          </a:p>
          <a:p>
            <a:r>
              <a:rPr lang="en-US" b="0" i="0" dirty="0">
                <a:solidFill>
                  <a:srgbClr val="000000"/>
                </a:solidFill>
                <a:effectLst/>
              </a:rPr>
              <a:t># </a:t>
            </a:r>
            <a:r>
              <a:rPr lang="en-US" b="1" i="0" dirty="0" err="1">
                <a:solidFill>
                  <a:srgbClr val="000000"/>
                </a:solidFill>
                <a:effectLst/>
              </a:rPr>
              <a:t>Cheking</a:t>
            </a:r>
            <a:r>
              <a:rPr lang="en-US" b="1" i="0" dirty="0">
                <a:solidFill>
                  <a:srgbClr val="000000"/>
                </a:solidFill>
                <a:effectLst/>
              </a:rPr>
              <a:t> the score  </a:t>
            </a:r>
          </a:p>
          <a:p>
            <a:pPr algn="just"/>
            <a:r>
              <a:rPr lang="en-US" b="0" i="0" dirty="0">
                <a:solidFill>
                  <a:srgbClr val="000000"/>
                </a:solidFill>
                <a:effectLst/>
              </a:rPr>
              <a:t>print(</a:t>
            </a:r>
            <a:r>
              <a:rPr lang="en-US" b="0" i="0" dirty="0">
                <a:solidFill>
                  <a:srgbClr val="0000FF"/>
                </a:solidFill>
                <a:effectLst/>
              </a:rPr>
              <a:t>'Train Score: '</a:t>
            </a:r>
            <a:r>
              <a:rPr lang="en-US" b="0" i="0" dirty="0">
                <a:solidFill>
                  <a:srgbClr val="000000"/>
                </a:solidFill>
                <a:effectLst/>
              </a:rPr>
              <a:t>, </a:t>
            </a:r>
            <a:r>
              <a:rPr lang="en-US" b="0" i="0" dirty="0" err="1">
                <a:solidFill>
                  <a:srgbClr val="000000"/>
                </a:solidFill>
                <a:effectLst/>
              </a:rPr>
              <a:t>regressor.score</a:t>
            </a:r>
            <a:r>
              <a:rPr lang="en-US" b="0" i="0" dirty="0">
                <a:solidFill>
                  <a:srgbClr val="000000"/>
                </a:solidFill>
                <a:effectLst/>
              </a:rPr>
              <a:t>(</a:t>
            </a:r>
            <a:r>
              <a:rPr lang="en-US" b="0" i="0" dirty="0" err="1">
                <a:solidFill>
                  <a:srgbClr val="000000"/>
                </a:solidFill>
                <a:effectLst/>
              </a:rPr>
              <a:t>x_BE_train</a:t>
            </a:r>
            <a:r>
              <a:rPr lang="en-US" b="0" i="0" dirty="0">
                <a:solidFill>
                  <a:srgbClr val="000000"/>
                </a:solidFill>
                <a:effectLst/>
              </a:rPr>
              <a:t>, </a:t>
            </a:r>
            <a:r>
              <a:rPr lang="en-US" b="0" i="0" dirty="0" err="1">
                <a:solidFill>
                  <a:srgbClr val="000000"/>
                </a:solidFill>
                <a:effectLst/>
              </a:rPr>
              <a:t>y_BE_train</a:t>
            </a:r>
            <a:r>
              <a:rPr lang="en-US" b="0" i="0" dirty="0">
                <a:solidFill>
                  <a:srgbClr val="000000"/>
                </a:solidFill>
                <a:effectLst/>
              </a:rPr>
              <a:t>))  </a:t>
            </a:r>
          </a:p>
          <a:p>
            <a:pPr algn="just"/>
            <a:r>
              <a:rPr lang="en-US" b="0" i="0" dirty="0">
                <a:solidFill>
                  <a:srgbClr val="000000"/>
                </a:solidFill>
                <a:effectLst/>
              </a:rPr>
              <a:t>print(</a:t>
            </a:r>
            <a:r>
              <a:rPr lang="en-US" b="0" i="0" dirty="0">
                <a:solidFill>
                  <a:srgbClr val="0000FF"/>
                </a:solidFill>
                <a:effectLst/>
              </a:rPr>
              <a:t>'Test Score: '</a:t>
            </a:r>
            <a:r>
              <a:rPr lang="en-US" b="0" i="0" dirty="0">
                <a:solidFill>
                  <a:srgbClr val="000000"/>
                </a:solidFill>
                <a:effectLst/>
              </a:rPr>
              <a:t>, </a:t>
            </a:r>
            <a:r>
              <a:rPr lang="en-US" b="0" i="0" dirty="0" err="1">
                <a:solidFill>
                  <a:srgbClr val="000000"/>
                </a:solidFill>
                <a:effectLst/>
              </a:rPr>
              <a:t>regressor.score</a:t>
            </a:r>
            <a:r>
              <a:rPr lang="en-US" b="0" i="0" dirty="0">
                <a:solidFill>
                  <a:srgbClr val="000000"/>
                </a:solidFill>
                <a:effectLst/>
              </a:rPr>
              <a:t>(</a:t>
            </a:r>
            <a:r>
              <a:rPr lang="en-US" b="0" i="0" dirty="0" err="1">
                <a:solidFill>
                  <a:srgbClr val="000000"/>
                </a:solidFill>
                <a:effectLst/>
              </a:rPr>
              <a:t>x_BE_test</a:t>
            </a:r>
            <a:r>
              <a:rPr lang="en-US" b="0" i="0" dirty="0">
                <a:solidFill>
                  <a:srgbClr val="000000"/>
                </a:solidFill>
                <a:effectLst/>
              </a:rPr>
              <a:t>, </a:t>
            </a:r>
            <a:r>
              <a:rPr lang="en-US" b="0" i="0" dirty="0" err="1">
                <a:solidFill>
                  <a:srgbClr val="000000"/>
                </a:solidFill>
                <a:effectLst/>
              </a:rPr>
              <a:t>y_BE_test</a:t>
            </a:r>
            <a:r>
              <a:rPr lang="en-US" b="0" i="0" dirty="0">
                <a:solidFill>
                  <a:srgbClr val="000000"/>
                </a:solidFill>
                <a:effectLst/>
              </a:rPr>
              <a:t>))  </a:t>
            </a:r>
          </a:p>
          <a:p>
            <a:pPr algn="just"/>
            <a:endParaRPr lang="en-US" dirty="0">
              <a:solidFill>
                <a:srgbClr val="000000"/>
              </a:solidFill>
            </a:endParaRPr>
          </a:p>
          <a:p>
            <a:pPr algn="just"/>
            <a:r>
              <a:rPr lang="en-US" b="1" i="0" dirty="0">
                <a:solidFill>
                  <a:srgbClr val="333333"/>
                </a:solidFill>
                <a:effectLst/>
              </a:rPr>
              <a:t>Output:</a:t>
            </a:r>
            <a:endParaRPr lang="en-US" b="0" i="0" dirty="0">
              <a:solidFill>
                <a:srgbClr val="333333"/>
              </a:solidFill>
              <a:effectLst/>
            </a:endParaRPr>
          </a:p>
          <a:p>
            <a:pPr algn="just"/>
            <a:r>
              <a:rPr lang="en-US" b="0" i="0" dirty="0">
                <a:solidFill>
                  <a:srgbClr val="333333"/>
                </a:solidFill>
                <a:effectLst/>
              </a:rPr>
              <a:t>After executing the above code, we will get the Training and test scores as:</a:t>
            </a:r>
          </a:p>
          <a:p>
            <a:pPr algn="just"/>
            <a:endParaRPr lang="en-US" dirty="0">
              <a:solidFill>
                <a:srgbClr val="333333"/>
              </a:solidFill>
            </a:endParaRPr>
          </a:p>
          <a:p>
            <a:pPr algn="just"/>
            <a:r>
              <a:rPr lang="en-US" sz="2000" b="1" i="0" dirty="0">
                <a:solidFill>
                  <a:srgbClr val="333333"/>
                </a:solidFill>
                <a:effectLst/>
              </a:rPr>
              <a:t>Train Score:  0.9449589778363044</a:t>
            </a:r>
          </a:p>
          <a:p>
            <a:pPr algn="just"/>
            <a:r>
              <a:rPr lang="en-US" sz="2000" b="1" i="0" dirty="0">
                <a:solidFill>
                  <a:srgbClr val="333333"/>
                </a:solidFill>
                <a:effectLst/>
              </a:rPr>
              <a:t>Test Score:  0.9464587607787219</a:t>
            </a:r>
          </a:p>
          <a:p>
            <a:pPr algn="just"/>
            <a:endParaRPr lang="en-US" sz="2000" b="1" dirty="0">
              <a:solidFill>
                <a:srgbClr val="333333"/>
              </a:solidFill>
            </a:endParaRPr>
          </a:p>
          <a:p>
            <a:pPr algn="just"/>
            <a:r>
              <a:rPr lang="en-US" b="0" i="0" dirty="0">
                <a:solidFill>
                  <a:srgbClr val="333333"/>
                </a:solidFill>
                <a:effectLst/>
              </a:rPr>
              <a:t>As we can see, the training score is 94% accurate, and the test score is also 94% accurate. The difference between both scores is </a:t>
            </a:r>
            <a:r>
              <a:rPr lang="en-US" b="1" i="0" dirty="0">
                <a:solidFill>
                  <a:srgbClr val="333333"/>
                </a:solidFill>
                <a:effectLst/>
              </a:rPr>
              <a:t>.00149</a:t>
            </a:r>
            <a:r>
              <a:rPr lang="en-US" b="0" i="0" dirty="0">
                <a:solidFill>
                  <a:srgbClr val="333333"/>
                </a:solidFill>
                <a:effectLst/>
              </a:rPr>
              <a:t>. This score is very much close to the previous score, i.e., </a:t>
            </a:r>
            <a:r>
              <a:rPr lang="en-US" b="1" i="0" dirty="0">
                <a:solidFill>
                  <a:srgbClr val="333333"/>
                </a:solidFill>
                <a:effectLst/>
              </a:rPr>
              <a:t>0.0154</a:t>
            </a:r>
            <a:r>
              <a:rPr lang="en-US" b="0" i="0" dirty="0">
                <a:solidFill>
                  <a:srgbClr val="333333"/>
                </a:solidFill>
                <a:effectLst/>
              </a:rPr>
              <a:t>, where we have included all the variables.</a:t>
            </a:r>
          </a:p>
          <a:p>
            <a:pPr algn="just"/>
            <a:r>
              <a:rPr lang="en-US" b="1" i="0" dirty="0">
                <a:solidFill>
                  <a:srgbClr val="333333"/>
                </a:solidFill>
                <a:effectLst/>
              </a:rPr>
              <a:t>We got this result by using one independent variable (R&amp;D spend) only instead of four variables. Hence, now, our model is simple and accurate.</a:t>
            </a:r>
            <a:endParaRPr lang="en-US" b="0" i="0" dirty="0">
              <a:solidFill>
                <a:srgbClr val="333333"/>
              </a:solidFill>
              <a:effectLst/>
            </a:endParaRPr>
          </a:p>
          <a:p>
            <a:pPr algn="just"/>
            <a:endParaRPr lang="en-US" sz="2000" b="1" i="0" dirty="0">
              <a:solidFill>
                <a:srgbClr val="333333"/>
              </a:solidFill>
              <a:effectLst/>
            </a:endParaRPr>
          </a:p>
          <a:p>
            <a:endParaRPr lang="en-IN" dirty="0"/>
          </a:p>
        </p:txBody>
      </p:sp>
    </p:spTree>
    <p:extLst>
      <p:ext uri="{BB962C8B-B14F-4D97-AF65-F5344CB8AC3E}">
        <p14:creationId xmlns:p14="http://schemas.microsoft.com/office/powerpoint/2010/main" val="280317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1FFD-B65A-1AEA-605D-6499AA001478}"/>
              </a:ext>
            </a:extLst>
          </p:cNvPr>
          <p:cNvSpPr txBox="1"/>
          <p:nvPr/>
        </p:nvSpPr>
        <p:spPr>
          <a:xfrm>
            <a:off x="125128" y="250257"/>
            <a:ext cx="11877575" cy="6894195"/>
          </a:xfrm>
          <a:prstGeom prst="rect">
            <a:avLst/>
          </a:prstGeom>
          <a:noFill/>
        </p:spPr>
        <p:txBody>
          <a:bodyPr wrap="square" rtlCol="0">
            <a:spAutoFit/>
          </a:bodyPr>
          <a:lstStyle/>
          <a:p>
            <a:pPr algn="just"/>
            <a:r>
              <a:rPr lang="en-US" sz="3200" b="1" i="0" dirty="0">
                <a:solidFill>
                  <a:srgbClr val="610B38"/>
                </a:solidFill>
                <a:effectLst/>
              </a:rPr>
              <a:t>ML Polynomial Regression:</a:t>
            </a:r>
          </a:p>
          <a:p>
            <a:pPr algn="just"/>
            <a:endParaRPr lang="en-US" sz="3200" b="1" i="0" dirty="0">
              <a:solidFill>
                <a:srgbClr val="610B38"/>
              </a:solidFill>
              <a:effectLst/>
            </a:endParaRPr>
          </a:p>
          <a:p>
            <a:pPr algn="just">
              <a:buFont typeface="Arial" panose="020B0604020202020204" pitchFamily="34" charset="0"/>
              <a:buChar char="•"/>
            </a:pPr>
            <a:r>
              <a:rPr lang="en-US" b="0" i="0" dirty="0">
                <a:solidFill>
                  <a:srgbClr val="000000"/>
                </a:solidFill>
                <a:effectLst/>
              </a:rPr>
              <a:t> Polynomial Regression is a regression algorithm that models the relationship between a dependent(y) and independent variable(x) as nth degree polynomial. The Polynomial Regression equation is given below:</a:t>
            </a:r>
          </a:p>
          <a:p>
            <a:pPr algn="just">
              <a:buFont typeface="Arial" panose="020B0604020202020204" pitchFamily="34" charset="0"/>
              <a:buChar char="•"/>
            </a:pPr>
            <a:endParaRPr lang="en-US" dirty="0">
              <a:solidFill>
                <a:srgbClr val="000000"/>
              </a:solidFill>
            </a:endParaRPr>
          </a:p>
          <a:p>
            <a:pPr algn="ctr"/>
            <a:r>
              <a:rPr lang="en-US" b="1" i="0" dirty="0">
                <a:solidFill>
                  <a:schemeClr val="accent1"/>
                </a:solidFill>
                <a:effectLst/>
              </a:rPr>
              <a:t>y= b0+b1x1+ b2x12+ b2x13+...... Bnx1n</a:t>
            </a:r>
          </a:p>
          <a:p>
            <a:endParaRPr lang="en-US" b="1" dirty="0">
              <a:solidFill>
                <a:schemeClr val="accent1"/>
              </a:solidFill>
            </a:endParaRPr>
          </a:p>
          <a:p>
            <a:pPr algn="just">
              <a:buFont typeface="Arial" panose="020B0604020202020204" pitchFamily="34" charset="0"/>
              <a:buChar char="•"/>
            </a:pPr>
            <a:r>
              <a:rPr lang="en-US" b="0" i="0" dirty="0">
                <a:solidFill>
                  <a:srgbClr val="000000"/>
                </a:solidFill>
                <a:effectLst/>
              </a:rPr>
              <a:t> It is also called the special case of Multiple Linear Regression in ML. Because we add some polynomial terms to the Multiple Linear regression equation to convert it into Polynomial Regression.</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It is a linear model with some modification in order to increase the accuracy.</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The dataset used in Polynomial regression for training is of non-linear nature.</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It makes use of a linear regression model to fit the complicated and non-linear functions and datasets</a:t>
            </a:r>
            <a:r>
              <a:rPr lang="en-US" b="0" i="0" dirty="0">
                <a:solidFill>
                  <a:srgbClr val="000000"/>
                </a:solidFill>
                <a:effectLst/>
                <a:latin typeface="inter-regular"/>
              </a:rPr>
              <a:t>.</a:t>
            </a:r>
          </a:p>
          <a:p>
            <a:pPr algn="just"/>
            <a:endParaRPr lang="en-US" b="0" i="0" dirty="0">
              <a:solidFill>
                <a:srgbClr val="000000"/>
              </a:solidFill>
              <a:effectLst/>
              <a:latin typeface="inter-regular"/>
            </a:endParaRPr>
          </a:p>
          <a:p>
            <a:pPr algn="just"/>
            <a:endParaRPr lang="en-US" dirty="0">
              <a:solidFill>
                <a:srgbClr val="000000"/>
              </a:solidFill>
              <a:latin typeface="inter-regular"/>
            </a:endParaRP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pPr algn="just"/>
            <a:r>
              <a:rPr lang="en-US" b="1" dirty="0">
                <a:solidFill>
                  <a:srgbClr val="000000"/>
                </a:solidFill>
                <a:latin typeface="inter-bold"/>
              </a:rPr>
              <a:t>- </a:t>
            </a:r>
            <a:r>
              <a:rPr lang="en-US" b="1" dirty="0">
                <a:solidFill>
                  <a:srgbClr val="000000"/>
                </a:solidFill>
                <a:effectLst/>
                <a:latin typeface="inter-bold"/>
              </a:rPr>
              <a:t>Hence, "In Polynomial regression, the original features are converted into Polynomial features of required degree (2,3,..,n) and then modeled using a linear model."</a:t>
            </a:r>
            <a:endParaRPr lang="en-US" b="0" dirty="0">
              <a:solidFill>
                <a:srgbClr val="000000"/>
              </a:solidFill>
              <a:effectLst/>
              <a:latin typeface="inter-regular"/>
            </a:endParaRPr>
          </a:p>
          <a:p>
            <a:endParaRPr lang="en-US" b="1" i="0" dirty="0">
              <a:solidFill>
                <a:schemeClr val="accent1"/>
              </a:solidFill>
              <a:effectLst/>
            </a:endParaRPr>
          </a:p>
          <a:p>
            <a:endParaRPr lang="en-IN" dirty="0"/>
          </a:p>
        </p:txBody>
      </p:sp>
    </p:spTree>
    <p:extLst>
      <p:ext uri="{BB962C8B-B14F-4D97-AF65-F5344CB8AC3E}">
        <p14:creationId xmlns:p14="http://schemas.microsoft.com/office/powerpoint/2010/main" val="2238886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62922-2E34-BDE4-97AB-BAEC07046788}"/>
              </a:ext>
            </a:extLst>
          </p:cNvPr>
          <p:cNvSpPr txBox="1"/>
          <p:nvPr/>
        </p:nvSpPr>
        <p:spPr>
          <a:xfrm>
            <a:off x="202131" y="317634"/>
            <a:ext cx="11733195" cy="6647974"/>
          </a:xfrm>
          <a:prstGeom prst="rect">
            <a:avLst/>
          </a:prstGeom>
          <a:noFill/>
        </p:spPr>
        <p:txBody>
          <a:bodyPr wrap="square" rtlCol="0">
            <a:spAutoFit/>
          </a:bodyPr>
          <a:lstStyle/>
          <a:p>
            <a:pPr algn="just"/>
            <a:r>
              <a:rPr lang="en-US" sz="2400" b="1" i="0" dirty="0">
                <a:solidFill>
                  <a:srgbClr val="610B38"/>
                </a:solidFill>
                <a:effectLst/>
              </a:rPr>
              <a:t>Need for Polynomial Regression:</a:t>
            </a:r>
          </a:p>
          <a:p>
            <a:pPr algn="just"/>
            <a:endParaRPr lang="en-US" sz="2400" b="1" i="0" dirty="0">
              <a:solidFill>
                <a:srgbClr val="610B38"/>
              </a:solidFill>
              <a:effectLst/>
            </a:endParaRPr>
          </a:p>
          <a:p>
            <a:pPr algn="just"/>
            <a:r>
              <a:rPr lang="en-US" b="0" i="0" dirty="0">
                <a:solidFill>
                  <a:srgbClr val="333333"/>
                </a:solidFill>
                <a:effectLst/>
              </a:rPr>
              <a:t>The need of Polynomial Regression in ML can be understood in the below points:</a:t>
            </a:r>
          </a:p>
          <a:p>
            <a:pPr marL="285750" indent="-285750" algn="just">
              <a:buFont typeface="Arial" panose="020B0604020202020204" pitchFamily="34" charset="0"/>
              <a:buChar char="•"/>
            </a:pPr>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000000"/>
                </a:solidFill>
                <a:effectLst/>
              </a:rPr>
              <a:t>If we apply a linear model on a </a:t>
            </a:r>
            <a:r>
              <a:rPr lang="en-US" b="1" i="0" dirty="0">
                <a:solidFill>
                  <a:srgbClr val="000000"/>
                </a:solidFill>
                <a:effectLst/>
              </a:rPr>
              <a:t>linear dataset</a:t>
            </a:r>
            <a:r>
              <a:rPr lang="en-US" b="0" i="0" dirty="0">
                <a:solidFill>
                  <a:srgbClr val="000000"/>
                </a:solidFill>
                <a:effectLst/>
              </a:rPr>
              <a:t>, then it provides us a good result as we have seen in Simple Linear Regression, but if we apply the same model without any modification on a </a:t>
            </a:r>
            <a:r>
              <a:rPr lang="en-US" b="1" i="0" dirty="0">
                <a:solidFill>
                  <a:srgbClr val="000000"/>
                </a:solidFill>
                <a:effectLst/>
              </a:rPr>
              <a:t>non-linear dataset</a:t>
            </a:r>
            <a:r>
              <a:rPr lang="en-US" b="0" i="0" dirty="0">
                <a:solidFill>
                  <a:srgbClr val="000000"/>
                </a:solidFill>
                <a:effectLst/>
              </a:rPr>
              <a:t>, then it will produce a drastic output. Due to which loss function will increase, the error rate will be high, and accuracy will be decreased.</a:t>
            </a:r>
          </a:p>
          <a:p>
            <a:pPr algn="just"/>
            <a:endParaRPr lang="en-US" b="0" i="0" dirty="0">
              <a:solidFill>
                <a:srgbClr val="000000"/>
              </a:solidFill>
              <a:effectLst/>
            </a:endParaRPr>
          </a:p>
          <a:p>
            <a:pPr marL="285750" indent="-285750" algn="just">
              <a:buFont typeface="Arial" panose="020B0604020202020204" pitchFamily="34" charset="0"/>
              <a:buChar char="•"/>
            </a:pPr>
            <a:r>
              <a:rPr lang="en-US" b="0" i="0" dirty="0">
                <a:solidFill>
                  <a:srgbClr val="000000"/>
                </a:solidFill>
                <a:effectLst/>
              </a:rPr>
              <a:t>So for such cases, </a:t>
            </a:r>
            <a:r>
              <a:rPr lang="en-US" b="1" i="0" dirty="0">
                <a:solidFill>
                  <a:srgbClr val="000000"/>
                </a:solidFill>
                <a:effectLst/>
              </a:rPr>
              <a:t>where data points are arranged in a non-linear fashion, we need the Polynomial Regression model</a:t>
            </a:r>
            <a:r>
              <a:rPr lang="en-US" b="0" i="0" dirty="0">
                <a:solidFill>
                  <a:srgbClr val="000000"/>
                </a:solidFill>
                <a:effectLst/>
              </a:rPr>
              <a:t>. We can understand it in a better way using the below comparison diagram of the linear dataset and non-linear dataset.</a:t>
            </a:r>
          </a:p>
          <a:p>
            <a:pPr algn="just"/>
            <a:endParaRPr lang="en-US" dirty="0">
              <a:solidFill>
                <a:srgbClr val="000000"/>
              </a:solidFill>
            </a:endParaRPr>
          </a:p>
          <a:p>
            <a:pPr marL="285750" indent="-285750" algn="just">
              <a:buFont typeface="Arial" panose="020B0604020202020204" pitchFamily="34" charset="0"/>
              <a:buChar char="•"/>
            </a:pPr>
            <a:r>
              <a:rPr lang="en-US" b="0" i="0" dirty="0">
                <a:solidFill>
                  <a:srgbClr val="000000"/>
                </a:solidFill>
                <a:effectLst/>
              </a:rPr>
              <a:t>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marL="285750" indent="-285750" algn="just">
              <a:buFont typeface="Arial" panose="020B0604020202020204" pitchFamily="34" charset="0"/>
              <a:buChar char="•"/>
            </a:pPr>
            <a:endParaRPr lang="en-US" dirty="0">
              <a:solidFill>
                <a:srgbClr val="000000"/>
              </a:solidFill>
            </a:endParaRPr>
          </a:p>
          <a:p>
            <a:pPr marL="285750" indent="-285750" algn="just">
              <a:buFont typeface="Arial" panose="020B0604020202020204" pitchFamily="34" charset="0"/>
              <a:buChar char="•"/>
            </a:pPr>
            <a:r>
              <a:rPr lang="en-US" b="0" dirty="0">
                <a:solidFill>
                  <a:srgbClr val="000000"/>
                </a:solidFill>
                <a:effectLst/>
              </a:rPr>
              <a:t>Hence, if the datasets are arranged in a non-linear fashion, then we should use the Polynomial Regression model instead of Simple Linear Regression.</a:t>
            </a:r>
          </a:p>
          <a:p>
            <a:pPr algn="just"/>
            <a:endParaRPr lang="en-US" b="0" i="0" dirty="0">
              <a:solidFill>
                <a:srgbClr val="000000"/>
              </a:solidFill>
              <a:effectLst/>
            </a:endParaRPr>
          </a:p>
          <a:p>
            <a:pPr algn="just"/>
            <a:r>
              <a:rPr lang="en-US" b="1" i="0" dirty="0">
                <a:solidFill>
                  <a:srgbClr val="333333"/>
                </a:solidFill>
                <a:effectLst/>
              </a:rPr>
              <a:t>Note:</a:t>
            </a:r>
            <a:r>
              <a:rPr lang="en-US" b="0" i="0" dirty="0">
                <a:solidFill>
                  <a:srgbClr val="333333"/>
                </a:solidFill>
                <a:effectLst/>
              </a:rPr>
              <a:t> A Polynomial Regression algorithm is also called Polynomial Linear Regression because it does not depend on the variables, instead, it depends on the coefficients, which are arranged in a linear fashion</a:t>
            </a:r>
          </a:p>
          <a:p>
            <a:pPr algn="just"/>
            <a:endParaRPr lang="en-US" b="0" i="0" dirty="0">
              <a:solidFill>
                <a:srgbClr val="000000"/>
              </a:solidFill>
              <a:effectLst/>
            </a:endParaRPr>
          </a:p>
          <a:p>
            <a:br>
              <a:rPr lang="en-US" dirty="0"/>
            </a:br>
            <a:endParaRPr lang="en-IN" dirty="0"/>
          </a:p>
        </p:txBody>
      </p:sp>
    </p:spTree>
    <p:extLst>
      <p:ext uri="{BB962C8B-B14F-4D97-AF65-F5344CB8AC3E}">
        <p14:creationId xmlns:p14="http://schemas.microsoft.com/office/powerpoint/2010/main" val="3478847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ML Polynomial Regression">
            <a:extLst>
              <a:ext uri="{FF2B5EF4-FFF2-40B4-BE49-F238E27FC236}">
                <a16:creationId xmlns:a16="http://schemas.microsoft.com/office/drawing/2014/main" id="{7F9D5864-2534-760B-8380-F10B4E121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724" y="219575"/>
            <a:ext cx="6606542" cy="33032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5EEAAE-F4BB-9CE3-624D-0EE9812691F8}"/>
              </a:ext>
            </a:extLst>
          </p:cNvPr>
          <p:cNvSpPr txBox="1"/>
          <p:nvPr/>
        </p:nvSpPr>
        <p:spPr>
          <a:xfrm>
            <a:off x="1559292" y="3859534"/>
            <a:ext cx="9731141" cy="1785104"/>
          </a:xfrm>
          <a:prstGeom prst="rect">
            <a:avLst/>
          </a:prstGeom>
          <a:noFill/>
        </p:spPr>
        <p:txBody>
          <a:bodyPr wrap="square">
            <a:spAutoFit/>
          </a:bodyPr>
          <a:lstStyle/>
          <a:p>
            <a:r>
              <a:rPr lang="en-IN" sz="2800" b="1" i="0" dirty="0">
                <a:effectLst/>
                <a:latin typeface="erdana"/>
              </a:rPr>
              <a:t>Equation of the Polynomial Regression Model:</a:t>
            </a:r>
          </a:p>
          <a:p>
            <a:endParaRPr lang="en-IN" sz="2800" b="1" i="0" dirty="0">
              <a:effectLst/>
              <a:latin typeface="erdana"/>
            </a:endParaRPr>
          </a:p>
          <a:p>
            <a:r>
              <a:rPr lang="en-IN" b="1" i="0" dirty="0">
                <a:solidFill>
                  <a:srgbClr val="333333"/>
                </a:solidFill>
                <a:effectLst/>
                <a:latin typeface="inter-bold"/>
              </a:rPr>
              <a:t>Simple Linear Regression equation:         y =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.........(a)</a:t>
            </a:r>
            <a:endParaRPr lang="en-IN" b="0" i="0" dirty="0">
              <a:solidFill>
                <a:srgbClr val="333333"/>
              </a:solidFill>
              <a:effectLst/>
              <a:latin typeface="inter-regular"/>
            </a:endParaRPr>
          </a:p>
          <a:p>
            <a:r>
              <a:rPr lang="en-IN" b="1" i="0" dirty="0">
                <a:solidFill>
                  <a:srgbClr val="333333"/>
                </a:solidFill>
                <a:effectLst/>
                <a:latin typeface="inter-bold"/>
              </a:rPr>
              <a:t>Multiple Linear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25000" dirty="0">
                <a:solidFill>
                  <a:srgbClr val="333333"/>
                </a:solidFill>
                <a:effectLst/>
                <a:latin typeface="inter-bold"/>
              </a:rPr>
              <a:t>2</a:t>
            </a:r>
            <a:r>
              <a:rPr lang="en-IN" b="1" i="0" dirty="0">
                <a:solidFill>
                  <a:srgbClr val="333333"/>
                </a:solidFill>
                <a:effectLst/>
                <a:latin typeface="inter-bold"/>
              </a:rPr>
              <a:t>+b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25000" dirty="0">
                <a:solidFill>
                  <a:srgbClr val="333333"/>
                </a:solidFill>
                <a:effectLst/>
                <a:latin typeface="inter-bold"/>
              </a:rPr>
              <a:t>3</a:t>
            </a:r>
            <a:r>
              <a:rPr lang="en-IN" b="1" i="0" dirty="0">
                <a:solidFill>
                  <a:srgbClr val="333333"/>
                </a:solidFill>
                <a:effectLst/>
                <a:latin typeface="inter-bold"/>
              </a:rPr>
              <a:t>+....+</a:t>
            </a:r>
            <a:r>
              <a:rPr lang="en-IN" b="1" i="0" dirty="0" err="1">
                <a:solidFill>
                  <a:srgbClr val="333333"/>
                </a:solidFill>
                <a:effectLst/>
                <a:latin typeface="inter-bold"/>
              </a:rPr>
              <a:t>b</a:t>
            </a:r>
            <a:r>
              <a:rPr lang="en-IN" b="1" i="0" baseline="-25000" dirty="0" err="1">
                <a:solidFill>
                  <a:srgbClr val="333333"/>
                </a:solidFill>
                <a:effectLst/>
                <a:latin typeface="inter-bold"/>
              </a:rPr>
              <a:t>n</a:t>
            </a:r>
            <a:r>
              <a:rPr lang="en-IN" b="1" i="0" dirty="0" err="1">
                <a:solidFill>
                  <a:srgbClr val="333333"/>
                </a:solidFill>
                <a:effectLst/>
                <a:latin typeface="inter-bold"/>
              </a:rPr>
              <a:t>x</a:t>
            </a:r>
            <a:r>
              <a:rPr lang="en-IN" b="1" i="0" baseline="-25000" dirty="0" err="1">
                <a:solidFill>
                  <a:srgbClr val="333333"/>
                </a:solidFill>
                <a:effectLst/>
                <a:latin typeface="inter-bold"/>
              </a:rPr>
              <a:t>n</a:t>
            </a:r>
            <a:r>
              <a:rPr lang="en-IN" b="1" i="0" dirty="0">
                <a:solidFill>
                  <a:srgbClr val="333333"/>
                </a:solidFill>
                <a:effectLst/>
                <a:latin typeface="inter-bold"/>
              </a:rPr>
              <a:t>         .........(b)</a:t>
            </a:r>
            <a:endParaRPr lang="en-IN" b="0" i="0" dirty="0">
              <a:solidFill>
                <a:srgbClr val="333333"/>
              </a:solidFill>
              <a:effectLst/>
              <a:latin typeface="inter-regular"/>
            </a:endParaRPr>
          </a:p>
          <a:p>
            <a:r>
              <a:rPr lang="en-IN" b="1" i="0" dirty="0">
                <a:solidFill>
                  <a:srgbClr val="333333"/>
                </a:solidFill>
                <a:effectLst/>
                <a:latin typeface="inter-bold"/>
              </a:rPr>
              <a:t>Polynomial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30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30000" dirty="0">
                <a:solidFill>
                  <a:srgbClr val="333333"/>
                </a:solidFill>
                <a:effectLst/>
                <a:latin typeface="inter-bold"/>
              </a:rPr>
              <a:t>3</a:t>
            </a:r>
            <a:r>
              <a:rPr lang="en-IN" b="1" i="0" dirty="0">
                <a:solidFill>
                  <a:srgbClr val="333333"/>
                </a:solidFill>
                <a:effectLst/>
                <a:latin typeface="inter-bold"/>
              </a:rPr>
              <a:t>+....+ </a:t>
            </a:r>
            <a:r>
              <a:rPr lang="en-IN" b="1" i="0" dirty="0" err="1">
                <a:solidFill>
                  <a:srgbClr val="333333"/>
                </a:solidFill>
                <a:effectLst/>
                <a:latin typeface="inter-bold"/>
              </a:rPr>
              <a:t>b</a:t>
            </a:r>
            <a:r>
              <a:rPr lang="en-IN" b="1" i="0" baseline="-25000" dirty="0" err="1">
                <a:solidFill>
                  <a:srgbClr val="333333"/>
                </a:solidFill>
                <a:effectLst/>
                <a:latin typeface="inter-bold"/>
              </a:rPr>
              <a:t>n</a:t>
            </a:r>
            <a:r>
              <a:rPr lang="en-IN" b="1" i="0" dirty="0" err="1">
                <a:solidFill>
                  <a:srgbClr val="333333"/>
                </a:solidFill>
                <a:effectLst/>
                <a:latin typeface="inter-bold"/>
              </a:rPr>
              <a:t>x</a:t>
            </a:r>
            <a:r>
              <a:rPr lang="en-IN" b="1" i="0" baseline="30000" dirty="0" err="1">
                <a:solidFill>
                  <a:srgbClr val="333333"/>
                </a:solidFill>
                <a:effectLst/>
                <a:latin typeface="inter-bold"/>
              </a:rPr>
              <a:t>n</a:t>
            </a:r>
            <a:r>
              <a:rPr lang="en-IN" b="1" i="0" dirty="0">
                <a:solidFill>
                  <a:srgbClr val="333333"/>
                </a:solidFill>
                <a:effectLst/>
                <a:latin typeface="inter-bold"/>
              </a:rPr>
              <a:t>         ..........(c)</a:t>
            </a:r>
            <a:endParaRPr lang="en-IN" b="0" i="0" dirty="0">
              <a:solidFill>
                <a:srgbClr val="333333"/>
              </a:solidFill>
              <a:effectLst/>
              <a:latin typeface="inter-regular"/>
            </a:endParaRPr>
          </a:p>
        </p:txBody>
      </p:sp>
    </p:spTree>
    <p:extLst>
      <p:ext uri="{BB962C8B-B14F-4D97-AF65-F5344CB8AC3E}">
        <p14:creationId xmlns:p14="http://schemas.microsoft.com/office/powerpoint/2010/main" val="698566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70DBC-DE15-3292-086A-39F875353729}"/>
              </a:ext>
            </a:extLst>
          </p:cNvPr>
          <p:cNvSpPr txBox="1"/>
          <p:nvPr/>
        </p:nvSpPr>
        <p:spPr>
          <a:xfrm>
            <a:off x="154004" y="269507"/>
            <a:ext cx="11906451" cy="7879080"/>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333333"/>
                </a:solidFill>
                <a:effectLst/>
              </a:rPr>
              <a:t>When 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a:p>
            <a:pPr algn="just"/>
            <a:endParaRPr lang="en-US" sz="2000" dirty="0">
              <a:solidFill>
                <a:srgbClr val="333333"/>
              </a:solidFill>
            </a:endParaRPr>
          </a:p>
          <a:p>
            <a:pPr algn="just"/>
            <a:r>
              <a:rPr lang="en-US" sz="2000" b="1" i="0" dirty="0">
                <a:solidFill>
                  <a:srgbClr val="333333"/>
                </a:solidFill>
                <a:effectLst/>
              </a:rPr>
              <a:t>Note:</a:t>
            </a:r>
            <a:r>
              <a:rPr lang="en-US" sz="2000" b="0" i="0" dirty="0">
                <a:solidFill>
                  <a:srgbClr val="333333"/>
                </a:solidFill>
                <a:effectLst/>
              </a:rPr>
              <a:t> To better understand Polynomial Regression, you must have knowledge of Simple Linear Regression.</a:t>
            </a:r>
          </a:p>
          <a:p>
            <a:pPr algn="just"/>
            <a:endParaRPr lang="en-US" sz="2000" dirty="0">
              <a:solidFill>
                <a:srgbClr val="333333"/>
              </a:solidFill>
            </a:endParaRPr>
          </a:p>
          <a:p>
            <a:pPr algn="just"/>
            <a:r>
              <a:rPr lang="en-US" sz="2400" b="1" i="0" dirty="0">
                <a:effectLst/>
              </a:rPr>
              <a:t>Implementation of Polynomial Regression using Python:</a:t>
            </a:r>
          </a:p>
          <a:p>
            <a:pPr algn="just"/>
            <a:endParaRPr lang="en-US" sz="2400" b="1" i="0" dirty="0">
              <a:effectLst/>
            </a:endParaRPr>
          </a:p>
          <a:p>
            <a:pPr algn="just"/>
            <a:r>
              <a:rPr lang="en-US" sz="2000" b="0" i="0" dirty="0">
                <a:solidFill>
                  <a:srgbClr val="333333"/>
                </a:solidFill>
                <a:effectLst/>
              </a:rPr>
              <a:t>Here we will implement the Polynomial Regression using Python. We will understand it by comparing Polynomial Regression model with the Simple Linear Regression model. So first, let's understand the problem for which we are going to build the model.</a:t>
            </a:r>
          </a:p>
          <a:p>
            <a:pPr algn="just"/>
            <a:endParaRPr lang="en-US" sz="2000" b="0" i="0" dirty="0">
              <a:solidFill>
                <a:srgbClr val="333333"/>
              </a:solidFill>
              <a:effectLst/>
            </a:endParaRPr>
          </a:p>
          <a:p>
            <a:pPr algn="just"/>
            <a:r>
              <a:rPr lang="en-US" sz="2000" b="1" i="0" u="sng" dirty="0">
                <a:solidFill>
                  <a:srgbClr val="333333"/>
                </a:solidFill>
                <a:effectLst/>
              </a:rPr>
              <a:t>Problem Description:</a:t>
            </a:r>
            <a:r>
              <a:rPr lang="en-US" sz="2000" b="0" i="0" u="sng" dirty="0">
                <a:solidFill>
                  <a:srgbClr val="333333"/>
                </a:solidFill>
                <a:effectLst/>
              </a:rPr>
              <a:t> </a:t>
            </a:r>
            <a:r>
              <a:rPr lang="en-US" sz="2000" b="0" i="0" dirty="0">
                <a:solidFill>
                  <a:srgbClr val="333333"/>
                </a:solidFill>
                <a:effectLst/>
              </a:rPr>
              <a:t>There is a Human Resource company, which is going to hire a new candidate. The candidate has told his previous salary 160K per annum, and the HR have to check whether he is telling the truth or bluff. So to identify this, they only have a dataset of his previous company in which the salaries of the top 10 positions are mentioned with their levels. By checking the dataset available, we have found that there is a </a:t>
            </a:r>
            <a:r>
              <a:rPr lang="en-US" sz="2000" b="1" i="0" dirty="0">
                <a:solidFill>
                  <a:srgbClr val="333333"/>
                </a:solidFill>
                <a:effectLst/>
              </a:rPr>
              <a:t>non-linear relationship between the Position levels and the salaries</a:t>
            </a:r>
            <a:r>
              <a:rPr lang="en-US" sz="2000" b="0" i="0" dirty="0">
                <a:solidFill>
                  <a:srgbClr val="333333"/>
                </a:solidFill>
                <a:effectLst/>
              </a:rPr>
              <a:t>. Our goal is to build a </a:t>
            </a:r>
            <a:r>
              <a:rPr lang="en-US" sz="2000" b="1" i="0" dirty="0">
                <a:solidFill>
                  <a:srgbClr val="333333"/>
                </a:solidFill>
                <a:effectLst/>
              </a:rPr>
              <a:t>Bluffing detector regression</a:t>
            </a:r>
            <a:r>
              <a:rPr lang="en-US" sz="2000" b="0" i="0" dirty="0">
                <a:solidFill>
                  <a:srgbClr val="333333"/>
                </a:solidFill>
                <a:effectLst/>
              </a:rPr>
              <a:t> model, so HR can hire an honest candidate. Below are the steps to build such a model.</a:t>
            </a:r>
          </a:p>
          <a:p>
            <a:pPr algn="just"/>
            <a:endParaRPr lang="en-US" sz="2000" b="0" i="0" dirty="0">
              <a:solidFill>
                <a:srgbClr val="333333"/>
              </a:solidFill>
              <a:effectLst/>
            </a:endParaRPr>
          </a:p>
          <a:p>
            <a:pPr algn="just"/>
            <a:endParaRPr lang="en-US" sz="2000" dirty="0">
              <a:solidFill>
                <a:srgbClr val="333333"/>
              </a:solidFill>
            </a:endParaRPr>
          </a:p>
          <a:p>
            <a:pPr algn="just"/>
            <a:endParaRPr lang="en-US" sz="2000" b="0" i="0" dirty="0">
              <a:solidFill>
                <a:srgbClr val="333333"/>
              </a:solidFill>
              <a:effectLst/>
            </a:endParaRPr>
          </a:p>
          <a:p>
            <a:pPr algn="just"/>
            <a:endParaRPr lang="en-US" sz="2000" b="0" i="0" dirty="0">
              <a:solidFill>
                <a:srgbClr val="333333"/>
              </a:solidFill>
              <a:effectLst/>
            </a:endParaRPr>
          </a:p>
          <a:p>
            <a:endParaRPr lang="en-IN" dirty="0"/>
          </a:p>
        </p:txBody>
      </p:sp>
    </p:spTree>
    <p:extLst>
      <p:ext uri="{BB962C8B-B14F-4D97-AF65-F5344CB8AC3E}">
        <p14:creationId xmlns:p14="http://schemas.microsoft.com/office/powerpoint/2010/main" val="347034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735BC-A4E4-FC31-1E86-F6E315AAEF0C}"/>
              </a:ext>
            </a:extLst>
          </p:cNvPr>
          <p:cNvSpPr txBox="1"/>
          <p:nvPr/>
        </p:nvSpPr>
        <p:spPr>
          <a:xfrm>
            <a:off x="411264" y="167625"/>
            <a:ext cx="11601524" cy="2492990"/>
          </a:xfrm>
          <a:prstGeom prst="rect">
            <a:avLst/>
          </a:prstGeom>
          <a:noFill/>
        </p:spPr>
        <p:txBody>
          <a:bodyPr wrap="square" rtlCol="0">
            <a:spAutoFit/>
          </a:bodyPr>
          <a:lstStyle/>
          <a:p>
            <a:pPr algn="just"/>
            <a:r>
              <a:rPr lang="en-US" sz="2800" b="1" i="0" dirty="0">
                <a:effectLst/>
              </a:rPr>
              <a:t>Types of supervised Machine learning Algorithms:</a:t>
            </a:r>
          </a:p>
          <a:p>
            <a:pPr algn="just"/>
            <a:endParaRPr lang="en-US" sz="2800" b="1" dirty="0"/>
          </a:p>
          <a:p>
            <a:pPr algn="just"/>
            <a:endParaRPr lang="en-US" sz="2800" b="1" i="0" dirty="0">
              <a:effectLst/>
            </a:endParaRPr>
          </a:p>
          <a:p>
            <a:pPr algn="just"/>
            <a:r>
              <a:rPr lang="en-US" b="0" i="0" dirty="0">
                <a:solidFill>
                  <a:srgbClr val="333333"/>
                </a:solidFill>
                <a:effectLst/>
              </a:rPr>
              <a:t>Supervised learning can be further divided into two types of problems:</a:t>
            </a:r>
          </a:p>
          <a:p>
            <a:pPr algn="just"/>
            <a:endParaRPr lang="en-US" dirty="0">
              <a:solidFill>
                <a:srgbClr val="333333"/>
              </a:solidFill>
            </a:endParaRPr>
          </a:p>
          <a:p>
            <a:pPr algn="just"/>
            <a:endParaRPr lang="en-US" b="0" i="0" dirty="0">
              <a:solidFill>
                <a:srgbClr val="333333"/>
              </a:solidFill>
              <a:effectLst/>
            </a:endParaRPr>
          </a:p>
          <a:p>
            <a:pPr algn="just"/>
            <a:endParaRPr lang="en-US" b="0" i="0" dirty="0">
              <a:solidFill>
                <a:srgbClr val="333333"/>
              </a:solidFill>
              <a:effectLst/>
            </a:endParaRPr>
          </a:p>
        </p:txBody>
      </p:sp>
      <p:pic>
        <p:nvPicPr>
          <p:cNvPr id="2052" name="Picture 4" descr="Supervised Machine learning">
            <a:extLst>
              <a:ext uri="{FF2B5EF4-FFF2-40B4-BE49-F238E27FC236}">
                <a16:creationId xmlns:a16="http://schemas.microsoft.com/office/drawing/2014/main" id="{E9BE6E52-DD12-7079-F217-B11F46B70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614" y="2329315"/>
            <a:ext cx="3989238" cy="317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766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ML Polynomial Regression">
            <a:extLst>
              <a:ext uri="{FF2B5EF4-FFF2-40B4-BE49-F238E27FC236}">
                <a16:creationId xmlns:a16="http://schemas.microsoft.com/office/drawing/2014/main" id="{777DF99E-452F-839F-7674-4862563A8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921" y="685649"/>
            <a:ext cx="8412942" cy="54867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641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DFB4EA-4189-C4E4-C5F6-82661BC3ABDD}"/>
              </a:ext>
            </a:extLst>
          </p:cNvPr>
          <p:cNvSpPr txBox="1"/>
          <p:nvPr/>
        </p:nvSpPr>
        <p:spPr>
          <a:xfrm>
            <a:off x="173255" y="279133"/>
            <a:ext cx="11752446" cy="6555641"/>
          </a:xfrm>
          <a:prstGeom prst="rect">
            <a:avLst/>
          </a:prstGeom>
          <a:noFill/>
        </p:spPr>
        <p:txBody>
          <a:bodyPr wrap="square" rtlCol="0">
            <a:spAutoFit/>
          </a:bodyPr>
          <a:lstStyle/>
          <a:p>
            <a:pPr algn="just"/>
            <a:r>
              <a:rPr lang="en-US" sz="2400" b="1" i="0" dirty="0">
                <a:effectLst/>
              </a:rPr>
              <a:t>Steps for Polynomial Regression:</a:t>
            </a:r>
          </a:p>
          <a:p>
            <a:pPr algn="just"/>
            <a:endParaRPr lang="en-US" sz="2400" b="1" i="0" dirty="0">
              <a:effectLst/>
            </a:endParaRPr>
          </a:p>
          <a:p>
            <a:pPr algn="just"/>
            <a:r>
              <a:rPr lang="en-US" b="0" i="0" dirty="0">
                <a:solidFill>
                  <a:srgbClr val="333333"/>
                </a:solidFill>
                <a:effectLst/>
              </a:rPr>
              <a:t>The main steps involved in Polynomial Regression are given below:</a:t>
            </a:r>
          </a:p>
          <a:p>
            <a:pPr>
              <a:buFont typeface="Arial" panose="020B0604020202020204" pitchFamily="34" charset="0"/>
              <a:buChar char="•"/>
            </a:pPr>
            <a:r>
              <a:rPr lang="en-US" b="0" i="0" dirty="0">
                <a:solidFill>
                  <a:srgbClr val="000000"/>
                </a:solidFill>
                <a:effectLst/>
              </a:rPr>
              <a:t> Data Pre-processing</a:t>
            </a:r>
          </a:p>
          <a:p>
            <a:pPr>
              <a:buFont typeface="Arial" panose="020B0604020202020204" pitchFamily="34" charset="0"/>
              <a:buChar char="•"/>
            </a:pPr>
            <a:r>
              <a:rPr lang="en-US" b="0" i="0" dirty="0">
                <a:solidFill>
                  <a:srgbClr val="000000"/>
                </a:solidFill>
                <a:effectLst/>
              </a:rPr>
              <a:t> Build a Linear Regression model and fit it to the dataset</a:t>
            </a:r>
          </a:p>
          <a:p>
            <a:pPr>
              <a:buFont typeface="Arial" panose="020B0604020202020204" pitchFamily="34" charset="0"/>
              <a:buChar char="•"/>
            </a:pPr>
            <a:r>
              <a:rPr lang="en-US" b="0" i="0" dirty="0">
                <a:solidFill>
                  <a:srgbClr val="000000"/>
                </a:solidFill>
                <a:effectLst/>
              </a:rPr>
              <a:t> Build a Polynomial Regression model and fit it to the dataset</a:t>
            </a:r>
          </a:p>
          <a:p>
            <a:pPr>
              <a:buFont typeface="Arial" panose="020B0604020202020204" pitchFamily="34" charset="0"/>
              <a:buChar char="•"/>
            </a:pPr>
            <a:r>
              <a:rPr lang="en-US" b="0" i="0" dirty="0">
                <a:solidFill>
                  <a:srgbClr val="000000"/>
                </a:solidFill>
                <a:effectLst/>
              </a:rPr>
              <a:t> Visualize the result for Linear Regression and Polynomial Regression model.</a:t>
            </a:r>
          </a:p>
          <a:p>
            <a:pPr>
              <a:buFont typeface="Arial" panose="020B0604020202020204" pitchFamily="34" charset="0"/>
              <a:buChar char="•"/>
            </a:pPr>
            <a:r>
              <a:rPr lang="en-US" b="0" i="0" dirty="0">
                <a:solidFill>
                  <a:srgbClr val="000000"/>
                </a:solidFill>
                <a:effectLst/>
              </a:rPr>
              <a:t> Predicting the output.</a:t>
            </a:r>
          </a:p>
          <a:p>
            <a:endParaRPr lang="en-IN" dirty="0"/>
          </a:p>
          <a:p>
            <a:endParaRPr lang="en-IN" dirty="0"/>
          </a:p>
          <a:p>
            <a:pPr algn="just"/>
            <a:r>
              <a:rPr lang="en-US" b="1" i="0" dirty="0">
                <a:solidFill>
                  <a:srgbClr val="333333"/>
                </a:solidFill>
                <a:effectLst/>
              </a:rPr>
              <a:t>Note: Here, we will build the Linear regression model as well as Polynomial Regression to see the results between the predictions. And Linear regression model is for reference.</a:t>
            </a:r>
          </a:p>
          <a:p>
            <a:pPr algn="just"/>
            <a:endParaRPr lang="en-US" b="1" i="0" dirty="0">
              <a:solidFill>
                <a:srgbClr val="333333"/>
              </a:solidFill>
              <a:effectLst/>
            </a:endParaRPr>
          </a:p>
          <a:p>
            <a:pPr algn="just"/>
            <a:r>
              <a:rPr lang="en-US" sz="2400" b="1" i="0" dirty="0">
                <a:solidFill>
                  <a:srgbClr val="333333"/>
                </a:solidFill>
                <a:effectLst/>
              </a:rPr>
              <a:t>Data Pre-processing Step:</a:t>
            </a:r>
          </a:p>
          <a:p>
            <a:pPr algn="just"/>
            <a:endParaRPr lang="en-US" sz="2400" b="1" i="0" dirty="0">
              <a:solidFill>
                <a:srgbClr val="333333"/>
              </a:solidFill>
              <a:effectLst/>
            </a:endParaRPr>
          </a:p>
          <a:p>
            <a:pPr algn="just"/>
            <a:r>
              <a:rPr lang="en-US" b="0" i="0" dirty="0">
                <a:solidFill>
                  <a:srgbClr val="333333"/>
                </a:solidFill>
                <a:effectLst/>
              </a:rPr>
              <a:t>The data pre-processing step will remain the same as in previous regression models, except for some changes. In the Polynomial Regression model, we will not use feature scaling, and also we will not split our dataset into training and test set. It has two reasons:</a:t>
            </a:r>
          </a:p>
          <a:p>
            <a:pPr algn="just">
              <a:buFont typeface="Arial" panose="020B0604020202020204" pitchFamily="34" charset="0"/>
              <a:buChar char="•"/>
            </a:pPr>
            <a:r>
              <a:rPr lang="en-US" b="0" i="0" dirty="0">
                <a:solidFill>
                  <a:srgbClr val="000000"/>
                </a:solidFill>
                <a:effectLst/>
              </a:rPr>
              <a:t> The dataset contains very less information which is not suitable to divide it into a test and training set, else our model will not be able to find the correlations between the salaries and levels.</a:t>
            </a:r>
          </a:p>
          <a:p>
            <a:pPr algn="just">
              <a:buFont typeface="Arial" panose="020B0604020202020204" pitchFamily="34" charset="0"/>
              <a:buChar char="•"/>
            </a:pPr>
            <a:r>
              <a:rPr lang="en-US" b="0" i="0" dirty="0">
                <a:solidFill>
                  <a:srgbClr val="000000"/>
                </a:solidFill>
                <a:effectLst/>
              </a:rPr>
              <a:t> In this model, we want very accurate predictions for salary, so the model should have enough information.</a:t>
            </a:r>
          </a:p>
          <a:p>
            <a:endParaRPr lang="en-IN" dirty="0"/>
          </a:p>
        </p:txBody>
      </p:sp>
    </p:spTree>
    <p:extLst>
      <p:ext uri="{BB962C8B-B14F-4D97-AF65-F5344CB8AC3E}">
        <p14:creationId xmlns:p14="http://schemas.microsoft.com/office/powerpoint/2010/main" val="19743278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1CDC82-6CFB-5E29-446E-F98DDC83B881}"/>
              </a:ext>
            </a:extLst>
          </p:cNvPr>
          <p:cNvSpPr txBox="1"/>
          <p:nvPr/>
        </p:nvSpPr>
        <p:spPr>
          <a:xfrm>
            <a:off x="259882" y="250257"/>
            <a:ext cx="11781322" cy="7294305"/>
          </a:xfrm>
          <a:prstGeom prst="rect">
            <a:avLst/>
          </a:prstGeom>
          <a:noFill/>
        </p:spPr>
        <p:txBody>
          <a:bodyPr wrap="square" rtlCol="0">
            <a:spAutoFit/>
          </a:bodyPr>
          <a:lstStyle/>
          <a:p>
            <a:pPr algn="just"/>
            <a:r>
              <a:rPr lang="en-IN" b="0" i="0" dirty="0">
                <a:solidFill>
                  <a:srgbClr val="333333"/>
                </a:solidFill>
                <a:effectLst/>
              </a:rPr>
              <a:t>The code for pre-processing step is given below:</a:t>
            </a:r>
          </a:p>
          <a:p>
            <a:endParaRPr lang="en-IN" b="0" i="0" dirty="0">
              <a:solidFill>
                <a:srgbClr val="000000"/>
              </a:solidFill>
              <a:effectLst/>
            </a:endParaRPr>
          </a:p>
          <a:p>
            <a:r>
              <a:rPr lang="en-IN" b="0" i="0" dirty="0">
                <a:solidFill>
                  <a:srgbClr val="000000"/>
                </a:solidFill>
                <a:effectLst/>
              </a:rPr>
              <a:t># importing libraries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numpy</a:t>
            </a:r>
            <a:r>
              <a:rPr lang="en-IN" b="0" i="0" dirty="0">
                <a:solidFill>
                  <a:srgbClr val="000000"/>
                </a:solidFill>
                <a:effectLst/>
              </a:rPr>
              <a:t> as nm  </a:t>
            </a:r>
          </a:p>
          <a:p>
            <a:pPr lvl="1" algn="just"/>
            <a:r>
              <a:rPr lang="en-IN" b="1" i="0" dirty="0">
                <a:solidFill>
                  <a:srgbClr val="006699"/>
                </a:solidFill>
                <a:effectLst/>
              </a:rPr>
              <a:t>import</a:t>
            </a:r>
            <a:r>
              <a:rPr lang="en-IN" b="0" i="0" dirty="0">
                <a:solidFill>
                  <a:srgbClr val="000000"/>
                </a:solidFill>
                <a:effectLst/>
              </a:rPr>
              <a:t> </a:t>
            </a:r>
            <a:r>
              <a:rPr lang="en-IN" b="0" i="0" dirty="0" err="1">
                <a:solidFill>
                  <a:srgbClr val="000000"/>
                </a:solidFill>
                <a:effectLst/>
              </a:rPr>
              <a:t>matplotlib.pyplot</a:t>
            </a:r>
            <a:r>
              <a:rPr lang="en-IN" b="0" i="0" dirty="0">
                <a:solidFill>
                  <a:srgbClr val="000000"/>
                </a:solidFill>
                <a:effectLst/>
              </a:rPr>
              <a:t> as </a:t>
            </a:r>
            <a:r>
              <a:rPr lang="en-IN" b="0" i="0" dirty="0" err="1">
                <a:solidFill>
                  <a:srgbClr val="000000"/>
                </a:solidFill>
                <a:effectLst/>
              </a:rPr>
              <a:t>mtp</a:t>
            </a:r>
            <a:r>
              <a:rPr lang="en-IN" b="0" i="0" dirty="0">
                <a:solidFill>
                  <a:srgbClr val="000000"/>
                </a:solidFill>
                <a:effectLst/>
              </a:rPr>
              <a:t>  </a:t>
            </a:r>
          </a:p>
          <a:p>
            <a:pPr lvl="1" algn="just"/>
            <a:r>
              <a:rPr lang="en-IN" b="1" i="0" dirty="0">
                <a:solidFill>
                  <a:srgbClr val="006699"/>
                </a:solidFill>
                <a:effectLst/>
              </a:rPr>
              <a:t>import</a:t>
            </a:r>
            <a:r>
              <a:rPr lang="en-IN" b="0" i="0" dirty="0">
                <a:solidFill>
                  <a:srgbClr val="000000"/>
                </a:solidFill>
                <a:effectLst/>
              </a:rPr>
              <a:t> pandas as pd  </a:t>
            </a:r>
          </a:p>
          <a:p>
            <a:r>
              <a:rPr lang="en-IN" b="0" i="0" dirty="0">
                <a:solidFill>
                  <a:srgbClr val="000000"/>
                </a:solidFill>
                <a:effectLst/>
              </a:rPr>
              <a:t>  </a:t>
            </a:r>
          </a:p>
          <a:p>
            <a:r>
              <a:rPr lang="en-IN" b="0" i="0" dirty="0">
                <a:solidFill>
                  <a:srgbClr val="000000"/>
                </a:solidFill>
                <a:effectLst/>
              </a:rPr>
              <a:t># importing datasets  </a:t>
            </a:r>
          </a:p>
          <a:p>
            <a:pPr lvl="1"/>
            <a:r>
              <a:rPr lang="en-IN" b="0" i="0" dirty="0" err="1">
                <a:solidFill>
                  <a:srgbClr val="000000"/>
                </a:solidFill>
                <a:effectLst/>
              </a:rPr>
              <a:t>data_set</a:t>
            </a:r>
            <a:r>
              <a:rPr lang="en-IN" b="0" i="0" dirty="0">
                <a:solidFill>
                  <a:srgbClr val="000000"/>
                </a:solidFill>
                <a:effectLst/>
              </a:rPr>
              <a:t>= </a:t>
            </a:r>
            <a:r>
              <a:rPr lang="en-IN" b="0" i="0" dirty="0" err="1">
                <a:solidFill>
                  <a:srgbClr val="000000"/>
                </a:solidFill>
                <a:effectLst/>
              </a:rPr>
              <a:t>pd.read_csv</a:t>
            </a:r>
            <a:r>
              <a:rPr lang="en-IN" b="0" i="0" dirty="0">
                <a:solidFill>
                  <a:srgbClr val="000000"/>
                </a:solidFill>
                <a:effectLst/>
              </a:rPr>
              <a:t>(</a:t>
            </a:r>
            <a:r>
              <a:rPr lang="en-IN" b="0" i="0" dirty="0">
                <a:solidFill>
                  <a:srgbClr val="0000FF"/>
                </a:solidFill>
                <a:effectLst/>
              </a:rPr>
              <a:t>'Position_Salaries.csv'</a:t>
            </a:r>
            <a:r>
              <a:rPr lang="en-IN" b="0" i="0" dirty="0">
                <a:solidFill>
                  <a:srgbClr val="000000"/>
                </a:solidFill>
                <a:effectLst/>
              </a:rPr>
              <a:t>)  </a:t>
            </a:r>
          </a:p>
          <a:p>
            <a:r>
              <a:rPr lang="en-IN" b="0" i="0" dirty="0">
                <a:solidFill>
                  <a:srgbClr val="000000"/>
                </a:solidFill>
                <a:effectLst/>
              </a:rPr>
              <a:t>  </a:t>
            </a:r>
          </a:p>
          <a:p>
            <a:r>
              <a:rPr lang="en-IN" b="0" i="0" dirty="0">
                <a:solidFill>
                  <a:srgbClr val="000000"/>
                </a:solidFill>
                <a:effectLst/>
              </a:rPr>
              <a:t># Extracting Independent and dependent Variable  </a:t>
            </a:r>
          </a:p>
          <a:p>
            <a:pPr lvl="1"/>
            <a:r>
              <a:rPr lang="en-IN" b="0" i="0" dirty="0">
                <a:solidFill>
                  <a:srgbClr val="000000"/>
                </a:solidFill>
                <a:effectLst/>
              </a:rPr>
              <a:t>x= </a:t>
            </a:r>
            <a:r>
              <a:rPr lang="en-IN" b="0" i="0" dirty="0" err="1">
                <a:solidFill>
                  <a:srgbClr val="000000"/>
                </a:solidFill>
                <a:effectLst/>
              </a:rPr>
              <a:t>data_set.iloc</a:t>
            </a:r>
            <a:r>
              <a:rPr lang="en-IN" b="0" i="0" dirty="0">
                <a:solidFill>
                  <a:srgbClr val="000000"/>
                </a:solidFill>
                <a:effectLst/>
              </a:rPr>
              <a:t>[:, </a:t>
            </a:r>
            <a:r>
              <a:rPr lang="en-IN" b="0" i="0" dirty="0">
                <a:solidFill>
                  <a:srgbClr val="C00000"/>
                </a:solidFill>
                <a:effectLst/>
              </a:rPr>
              <a:t>1</a:t>
            </a:r>
            <a:r>
              <a:rPr lang="en-IN" b="0" i="0" dirty="0">
                <a:solidFill>
                  <a:srgbClr val="000000"/>
                </a:solidFill>
                <a:effectLst/>
              </a:rPr>
              <a:t>:</a:t>
            </a:r>
            <a:r>
              <a:rPr lang="en-IN" b="0" i="0" dirty="0">
                <a:solidFill>
                  <a:srgbClr val="C00000"/>
                </a:solidFill>
                <a:effectLst/>
              </a:rPr>
              <a:t>2</a:t>
            </a:r>
            <a:r>
              <a:rPr lang="en-IN" b="0" i="0" dirty="0">
                <a:solidFill>
                  <a:srgbClr val="000000"/>
                </a:solidFill>
                <a:effectLst/>
              </a:rPr>
              <a:t>].values  </a:t>
            </a:r>
          </a:p>
          <a:p>
            <a:pPr lvl="1"/>
            <a:r>
              <a:rPr lang="en-IN" b="0" i="0" dirty="0">
                <a:solidFill>
                  <a:srgbClr val="000000"/>
                </a:solidFill>
                <a:effectLst/>
              </a:rPr>
              <a:t>y= </a:t>
            </a:r>
            <a:r>
              <a:rPr lang="en-IN" b="0" i="0" dirty="0" err="1">
                <a:solidFill>
                  <a:srgbClr val="000000"/>
                </a:solidFill>
                <a:effectLst/>
              </a:rPr>
              <a:t>data_set.iloc</a:t>
            </a:r>
            <a:r>
              <a:rPr lang="en-IN" b="0" i="0" dirty="0">
                <a:solidFill>
                  <a:srgbClr val="000000"/>
                </a:solidFill>
                <a:effectLst/>
              </a:rPr>
              <a:t>[:, </a:t>
            </a:r>
            <a:r>
              <a:rPr lang="en-IN" b="0" i="0" dirty="0">
                <a:solidFill>
                  <a:srgbClr val="C00000"/>
                </a:solidFill>
                <a:effectLst/>
              </a:rPr>
              <a:t>2</a:t>
            </a:r>
            <a:r>
              <a:rPr lang="en-IN" b="0" i="0" dirty="0">
                <a:solidFill>
                  <a:srgbClr val="000000"/>
                </a:solidFill>
                <a:effectLst/>
              </a:rPr>
              <a:t>].values  </a:t>
            </a:r>
          </a:p>
          <a:p>
            <a:pPr lvl="1"/>
            <a:endParaRPr lang="en-IN" dirty="0">
              <a:solidFill>
                <a:srgbClr val="000000"/>
              </a:solidFill>
            </a:endParaRPr>
          </a:p>
          <a:p>
            <a:r>
              <a:rPr lang="en-IN" b="1" i="0" dirty="0">
                <a:solidFill>
                  <a:srgbClr val="333333"/>
                </a:solidFill>
                <a:effectLst/>
              </a:rPr>
              <a:t>Explanation:</a:t>
            </a:r>
            <a:endParaRPr lang="en-IN" b="1" i="0" dirty="0">
              <a:solidFill>
                <a:srgbClr val="000000"/>
              </a:solidFill>
              <a:effectLst/>
            </a:endParaRPr>
          </a:p>
          <a:p>
            <a:endParaRPr lang="en-IN" b="1" dirty="0">
              <a:solidFill>
                <a:srgbClr val="000000"/>
              </a:solidFill>
            </a:endParaRPr>
          </a:p>
          <a:p>
            <a:pPr lvl="1" algn="just">
              <a:buFont typeface="Arial" panose="020B0604020202020204" pitchFamily="34" charset="0"/>
              <a:buChar char="•"/>
            </a:pPr>
            <a:r>
              <a:rPr lang="en-US" b="0" i="0" dirty="0">
                <a:solidFill>
                  <a:srgbClr val="000000"/>
                </a:solidFill>
                <a:effectLst/>
              </a:rPr>
              <a:t> In the above lines of code, we have imported the important Python libraries to import dataset and operate on it.</a:t>
            </a:r>
          </a:p>
          <a:p>
            <a:pPr lvl="1" algn="just">
              <a:buFont typeface="Arial" panose="020B0604020202020204" pitchFamily="34" charset="0"/>
              <a:buChar char="•"/>
            </a:pPr>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 Next, we have imported the dataset '</a:t>
            </a:r>
            <a:r>
              <a:rPr lang="en-US" b="1" i="0" dirty="0">
                <a:solidFill>
                  <a:srgbClr val="000000"/>
                </a:solidFill>
                <a:effectLst/>
              </a:rPr>
              <a:t>Position_Salaries.csv</a:t>
            </a:r>
            <a:r>
              <a:rPr lang="en-US" b="0" i="0" dirty="0">
                <a:solidFill>
                  <a:srgbClr val="000000"/>
                </a:solidFill>
                <a:effectLst/>
              </a:rPr>
              <a:t>', which contains three columns (Position, Levels, and Salary), but we will consider only two columns (Salary and Levels).</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 After that, we have extracted the dependent(Y) and independent variable(X) from the dataset. For x-variable, we have taken parameters as [:,1:2], because we want 1 index(levels), and included :2 to make it as a matrix.</a:t>
            </a:r>
          </a:p>
          <a:p>
            <a:endParaRPr lang="en-IN" b="0" i="0" dirty="0">
              <a:solidFill>
                <a:srgbClr val="000000"/>
              </a:solidFill>
              <a:effectLst/>
            </a:endParaRPr>
          </a:p>
          <a:p>
            <a:endParaRPr lang="en-IN" dirty="0"/>
          </a:p>
        </p:txBody>
      </p:sp>
    </p:spTree>
    <p:extLst>
      <p:ext uri="{BB962C8B-B14F-4D97-AF65-F5344CB8AC3E}">
        <p14:creationId xmlns:p14="http://schemas.microsoft.com/office/powerpoint/2010/main" val="1075461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A87729-6ED6-1F3B-5B8D-6EAF07003C00}"/>
              </a:ext>
            </a:extLst>
          </p:cNvPr>
          <p:cNvSpPr txBox="1"/>
          <p:nvPr/>
        </p:nvSpPr>
        <p:spPr>
          <a:xfrm>
            <a:off x="182880" y="259882"/>
            <a:ext cx="14214360" cy="1754326"/>
          </a:xfrm>
          <a:prstGeom prst="rect">
            <a:avLst/>
          </a:prstGeom>
          <a:noFill/>
        </p:spPr>
        <p:txBody>
          <a:bodyPr wrap="square" rtlCol="0">
            <a:spAutoFit/>
          </a:bodyPr>
          <a:lstStyle/>
          <a:p>
            <a:pPr algn="just"/>
            <a:r>
              <a:rPr lang="en-US" b="1" i="0" dirty="0">
                <a:solidFill>
                  <a:srgbClr val="333333"/>
                </a:solidFill>
                <a:effectLst/>
              </a:rPr>
              <a:t>Output:</a:t>
            </a:r>
          </a:p>
          <a:p>
            <a:pPr algn="just"/>
            <a:endParaRPr lang="en-US" b="0" i="0" dirty="0">
              <a:solidFill>
                <a:srgbClr val="333333"/>
              </a:solidFill>
              <a:effectLst/>
            </a:endParaRPr>
          </a:p>
          <a:p>
            <a:pPr algn="just"/>
            <a:r>
              <a:rPr lang="en-US" b="0" i="0" dirty="0">
                <a:solidFill>
                  <a:srgbClr val="333333"/>
                </a:solidFill>
                <a:effectLst/>
              </a:rPr>
              <a:t>By executing the above code, we can read our dataset as</a:t>
            </a:r>
            <a:r>
              <a:rPr lang="en-US" b="0" i="0" dirty="0">
                <a:solidFill>
                  <a:srgbClr val="333333"/>
                </a:solidFill>
                <a:effectLst/>
                <a:latin typeface="inter-regular"/>
              </a:rPr>
              <a:t>:</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endParaRPr lang="en-IN" dirty="0"/>
          </a:p>
        </p:txBody>
      </p:sp>
      <p:pic>
        <p:nvPicPr>
          <p:cNvPr id="28674" name="Picture 2" descr="ML Polynomial Regression">
            <a:extLst>
              <a:ext uri="{FF2B5EF4-FFF2-40B4-BE49-F238E27FC236}">
                <a16:creationId xmlns:a16="http://schemas.microsoft.com/office/drawing/2014/main" id="{796438C0-04CA-B86F-7BA6-0B3C855C7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362074"/>
            <a:ext cx="7285342" cy="526973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704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D8516E-B93E-1034-4A74-128279AA8811}"/>
              </a:ext>
            </a:extLst>
          </p:cNvPr>
          <p:cNvSpPr txBox="1"/>
          <p:nvPr/>
        </p:nvSpPr>
        <p:spPr>
          <a:xfrm>
            <a:off x="211756" y="269507"/>
            <a:ext cx="11781322" cy="692497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33333"/>
                </a:solidFill>
                <a:effectLst/>
              </a:rPr>
              <a:t>As we can see in the above output, there are three columns present (Positions, Levels, and Salaries). But we are only considering two columns because Positions are equivalent to the levels or may be seen as the encoded form of Positions.</a:t>
            </a:r>
          </a:p>
          <a:p>
            <a:pPr marL="285750" indent="-285750" algn="just">
              <a:buFont typeface="Arial" panose="020B0604020202020204" pitchFamily="34" charset="0"/>
              <a:buChar char="•"/>
            </a:pPr>
            <a:r>
              <a:rPr lang="en-US" b="0" i="0" dirty="0">
                <a:solidFill>
                  <a:srgbClr val="333333"/>
                </a:solidFill>
                <a:effectLst/>
              </a:rPr>
              <a:t>Here we will predict the output for level </a:t>
            </a:r>
            <a:r>
              <a:rPr lang="en-US" b="1" i="0" dirty="0">
                <a:solidFill>
                  <a:srgbClr val="333333"/>
                </a:solidFill>
                <a:effectLst/>
              </a:rPr>
              <a:t>6.5</a:t>
            </a:r>
            <a:r>
              <a:rPr lang="en-US" b="0" i="0" dirty="0">
                <a:solidFill>
                  <a:srgbClr val="333333"/>
                </a:solidFill>
                <a:effectLst/>
              </a:rPr>
              <a:t> because the candidate has 4+ years' experience as a regional manager, so he must be somewhere between levels 7 and 6.</a:t>
            </a:r>
          </a:p>
          <a:p>
            <a:endParaRPr lang="en-IN" dirty="0"/>
          </a:p>
          <a:p>
            <a:r>
              <a:rPr lang="en-US" sz="2400" b="1" i="0" dirty="0">
                <a:solidFill>
                  <a:srgbClr val="333333"/>
                </a:solidFill>
                <a:effectLst/>
              </a:rPr>
              <a:t>Building the Linear regression model:</a:t>
            </a:r>
          </a:p>
          <a:p>
            <a:endParaRPr lang="en-US" b="1" dirty="0">
              <a:solidFill>
                <a:srgbClr val="333333"/>
              </a:solidFill>
            </a:endParaRPr>
          </a:p>
          <a:p>
            <a:r>
              <a:rPr lang="en-US" b="0" i="0" dirty="0">
                <a:solidFill>
                  <a:srgbClr val="333333"/>
                </a:solidFill>
                <a:effectLst/>
              </a:rPr>
              <a:t>Now, we will build and fit the Linear regression model to the dataset. In building polynomial regression, we will take the Linear regression model as reference and compare both the results. The code is given below:</a:t>
            </a:r>
            <a:endParaRPr lang="en-US" b="1" i="0" dirty="0">
              <a:solidFill>
                <a:srgbClr val="333333"/>
              </a:solidFill>
              <a:effectLst/>
            </a:endParaRPr>
          </a:p>
          <a:p>
            <a:endParaRPr lang="en-US" b="1" dirty="0">
              <a:solidFill>
                <a:srgbClr val="333333"/>
              </a:solidFill>
            </a:endParaRPr>
          </a:p>
          <a:p>
            <a:pPr lvl="1" algn="just"/>
            <a:r>
              <a:rPr lang="en-US" b="0" i="0" dirty="0">
                <a:solidFill>
                  <a:srgbClr val="000000"/>
                </a:solidFill>
                <a:effectLst/>
              </a:rPr>
              <a:t># Fitting the Linear Regression to the dataset  </a:t>
            </a:r>
          </a:p>
          <a:p>
            <a:pPr lvl="1" algn="just"/>
            <a:endParaRPr lang="en-US" b="0" i="0" dirty="0">
              <a:solidFill>
                <a:srgbClr val="000000"/>
              </a:solidFill>
              <a:effectLst/>
            </a:endParaRPr>
          </a:p>
          <a:p>
            <a:pPr lvl="1" algn="just"/>
            <a:r>
              <a:rPr lang="en-US" b="1" i="0" dirty="0">
                <a:solidFill>
                  <a:srgbClr val="000000"/>
                </a:solidFill>
                <a:effectLst/>
              </a:rPr>
              <a:t>from </a:t>
            </a:r>
            <a:r>
              <a:rPr lang="en-US" b="1" i="0" dirty="0" err="1">
                <a:solidFill>
                  <a:srgbClr val="000000"/>
                </a:solidFill>
                <a:effectLst/>
              </a:rPr>
              <a:t>sklearn.linear_model</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LinearRegression</a:t>
            </a:r>
            <a:r>
              <a:rPr lang="en-US" b="1" i="0" dirty="0">
                <a:solidFill>
                  <a:srgbClr val="000000"/>
                </a:solidFill>
                <a:effectLst/>
              </a:rPr>
              <a:t>  </a:t>
            </a:r>
          </a:p>
          <a:p>
            <a:pPr lvl="1" algn="just"/>
            <a:r>
              <a:rPr lang="en-US" b="1" i="0" dirty="0" err="1">
                <a:solidFill>
                  <a:srgbClr val="000000"/>
                </a:solidFill>
                <a:effectLst/>
              </a:rPr>
              <a:t>lin_regs</a:t>
            </a:r>
            <a:r>
              <a:rPr lang="en-US" b="1" i="0" dirty="0">
                <a:solidFill>
                  <a:srgbClr val="000000"/>
                </a:solidFill>
                <a:effectLst/>
              </a:rPr>
              <a:t>= </a:t>
            </a:r>
            <a:r>
              <a:rPr lang="en-US" b="1" i="0" dirty="0" err="1">
                <a:solidFill>
                  <a:srgbClr val="000000"/>
                </a:solidFill>
                <a:effectLst/>
              </a:rPr>
              <a:t>LinearRegression</a:t>
            </a:r>
            <a:r>
              <a:rPr lang="en-US" b="1" i="0" dirty="0">
                <a:solidFill>
                  <a:srgbClr val="000000"/>
                </a:solidFill>
                <a:effectLst/>
              </a:rPr>
              <a:t>()  </a:t>
            </a:r>
          </a:p>
          <a:p>
            <a:pPr lvl="1" algn="just"/>
            <a:r>
              <a:rPr lang="en-US" b="1" i="0" dirty="0" err="1">
                <a:solidFill>
                  <a:srgbClr val="000000"/>
                </a:solidFill>
                <a:effectLst/>
              </a:rPr>
              <a:t>lin_regs.fit</a:t>
            </a:r>
            <a:r>
              <a:rPr lang="en-US" b="1" i="0" dirty="0">
                <a:solidFill>
                  <a:srgbClr val="000000"/>
                </a:solidFill>
                <a:effectLst/>
              </a:rPr>
              <a:t>(</a:t>
            </a:r>
            <a:r>
              <a:rPr lang="en-US" b="1" i="0" dirty="0" err="1">
                <a:solidFill>
                  <a:srgbClr val="000000"/>
                </a:solidFill>
                <a:effectLst/>
              </a:rPr>
              <a:t>x,y</a:t>
            </a:r>
            <a:r>
              <a:rPr lang="en-US" b="1" i="0" dirty="0">
                <a:solidFill>
                  <a:srgbClr val="000000"/>
                </a:solidFill>
                <a:effectLst/>
              </a:rPr>
              <a:t>)  </a:t>
            </a:r>
          </a:p>
          <a:p>
            <a:pPr lvl="1" algn="just"/>
            <a:endParaRPr lang="en-US" dirty="0">
              <a:solidFill>
                <a:srgbClr val="000000"/>
              </a:solidFill>
            </a:endParaRPr>
          </a:p>
          <a:p>
            <a:r>
              <a:rPr lang="en-US" b="0" i="0" dirty="0">
                <a:solidFill>
                  <a:srgbClr val="333333"/>
                </a:solidFill>
                <a:effectLst/>
              </a:rPr>
              <a:t>In the above code, we have created the Simple Linear model using </a:t>
            </a:r>
            <a:r>
              <a:rPr lang="en-US" b="1" i="0" dirty="0" err="1">
                <a:solidFill>
                  <a:srgbClr val="333333"/>
                </a:solidFill>
                <a:effectLst/>
              </a:rPr>
              <a:t>lin_regs</a:t>
            </a:r>
            <a:r>
              <a:rPr lang="en-US" b="0" i="0" dirty="0">
                <a:solidFill>
                  <a:srgbClr val="333333"/>
                </a:solidFill>
                <a:effectLst/>
              </a:rPr>
              <a:t> object of </a:t>
            </a:r>
            <a:r>
              <a:rPr lang="en-US" b="1" i="0" dirty="0" err="1">
                <a:solidFill>
                  <a:srgbClr val="333333"/>
                </a:solidFill>
                <a:effectLst/>
              </a:rPr>
              <a:t>LinearRegression</a:t>
            </a:r>
            <a:r>
              <a:rPr lang="en-US" b="0" i="0" dirty="0">
                <a:solidFill>
                  <a:srgbClr val="333333"/>
                </a:solidFill>
                <a:effectLst/>
              </a:rPr>
              <a:t> class and fitted it to the dataset variables (x and y).</a:t>
            </a:r>
          </a:p>
          <a:p>
            <a:endParaRPr lang="en-US" dirty="0">
              <a:solidFill>
                <a:srgbClr val="333333"/>
              </a:solidFill>
            </a:endParaRPr>
          </a:p>
          <a:p>
            <a:r>
              <a:rPr lang="en-IN" b="1" i="0" dirty="0">
                <a:solidFill>
                  <a:srgbClr val="333333"/>
                </a:solidFill>
                <a:effectLst/>
                <a:latin typeface="inter-bold"/>
              </a:rPr>
              <a:t>Output:</a:t>
            </a:r>
            <a:endParaRPr lang="en-US" b="1" i="0" dirty="0">
              <a:solidFill>
                <a:srgbClr val="333333"/>
              </a:solidFill>
              <a:effectLst/>
              <a:latin typeface="inter-bold"/>
            </a:endParaRPr>
          </a:p>
          <a:p>
            <a:endParaRPr lang="en-US" b="1" dirty="0">
              <a:solidFill>
                <a:srgbClr val="333333"/>
              </a:solidFill>
              <a:latin typeface="inter-bold"/>
            </a:endParaRPr>
          </a:p>
          <a:p>
            <a:r>
              <a:rPr lang="en-US" sz="2400" b="1" i="0" dirty="0" err="1">
                <a:solidFill>
                  <a:srgbClr val="333333"/>
                </a:solidFill>
                <a:effectLst/>
              </a:rPr>
              <a:t>LinearRegression</a:t>
            </a:r>
            <a:r>
              <a:rPr lang="en-US" sz="2400" b="1" i="0" dirty="0">
                <a:solidFill>
                  <a:srgbClr val="333333"/>
                </a:solidFill>
                <a:effectLst/>
              </a:rPr>
              <a:t>(</a:t>
            </a:r>
            <a:r>
              <a:rPr lang="en-US" sz="2400" b="1" i="0" dirty="0" err="1">
                <a:solidFill>
                  <a:srgbClr val="333333"/>
                </a:solidFill>
                <a:effectLst/>
              </a:rPr>
              <a:t>copy_X</a:t>
            </a:r>
            <a:r>
              <a:rPr lang="en-US" sz="2400" b="1" i="0" dirty="0">
                <a:solidFill>
                  <a:srgbClr val="333333"/>
                </a:solidFill>
                <a:effectLst/>
              </a:rPr>
              <a:t>=True, </a:t>
            </a:r>
            <a:r>
              <a:rPr lang="en-US" sz="2400" b="1" i="0" dirty="0" err="1">
                <a:solidFill>
                  <a:srgbClr val="333333"/>
                </a:solidFill>
                <a:effectLst/>
              </a:rPr>
              <a:t>fit_intercept</a:t>
            </a:r>
            <a:r>
              <a:rPr lang="en-US" sz="2400" b="1" i="0" dirty="0">
                <a:solidFill>
                  <a:srgbClr val="333333"/>
                </a:solidFill>
                <a:effectLst/>
              </a:rPr>
              <a:t>=True, </a:t>
            </a:r>
            <a:r>
              <a:rPr lang="en-US" sz="2400" b="1" i="0" dirty="0" err="1">
                <a:solidFill>
                  <a:srgbClr val="333333"/>
                </a:solidFill>
                <a:effectLst/>
              </a:rPr>
              <a:t>n_jobs</a:t>
            </a:r>
            <a:r>
              <a:rPr lang="en-US" sz="2400" b="1" i="0" dirty="0">
                <a:solidFill>
                  <a:srgbClr val="333333"/>
                </a:solidFill>
                <a:effectLst/>
              </a:rPr>
              <a:t>=None, normalize=False)</a:t>
            </a:r>
          </a:p>
          <a:p>
            <a:endParaRPr lang="en-IN" dirty="0"/>
          </a:p>
          <a:p>
            <a:endParaRPr lang="en-IN" dirty="0"/>
          </a:p>
        </p:txBody>
      </p:sp>
    </p:spTree>
    <p:extLst>
      <p:ext uri="{BB962C8B-B14F-4D97-AF65-F5344CB8AC3E}">
        <p14:creationId xmlns:p14="http://schemas.microsoft.com/office/powerpoint/2010/main" val="2205201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C08DEF-D8A3-DFA0-FFEB-5A3DD6E1B8F1}"/>
              </a:ext>
            </a:extLst>
          </p:cNvPr>
          <p:cNvSpPr txBox="1"/>
          <p:nvPr/>
        </p:nvSpPr>
        <p:spPr>
          <a:xfrm>
            <a:off x="154004" y="259882"/>
            <a:ext cx="11848699" cy="6647974"/>
          </a:xfrm>
          <a:prstGeom prst="rect">
            <a:avLst/>
          </a:prstGeom>
          <a:noFill/>
        </p:spPr>
        <p:txBody>
          <a:bodyPr wrap="square" rtlCol="0">
            <a:spAutoFit/>
          </a:bodyPr>
          <a:lstStyle/>
          <a:p>
            <a:pPr algn="just"/>
            <a:r>
              <a:rPr lang="en-US" sz="2400" b="1" i="0" dirty="0">
                <a:solidFill>
                  <a:srgbClr val="333333"/>
                </a:solidFill>
                <a:effectLst/>
              </a:rPr>
              <a:t>Building the Polynomial regression model:</a:t>
            </a:r>
          </a:p>
          <a:p>
            <a:pPr algn="just"/>
            <a:endParaRPr lang="en-US" sz="2400" b="1" i="0" dirty="0">
              <a:solidFill>
                <a:srgbClr val="333333"/>
              </a:solidFill>
              <a:effectLst/>
            </a:endParaRPr>
          </a:p>
          <a:p>
            <a:pPr algn="just"/>
            <a:r>
              <a:rPr lang="en-US" b="0" i="0" dirty="0">
                <a:solidFill>
                  <a:srgbClr val="333333"/>
                </a:solidFill>
                <a:effectLst/>
              </a:rPr>
              <a:t>Now we will build the Polynomial Regression model, but it will be a little different from the Simple Linear model. Because here we will use </a:t>
            </a:r>
            <a:r>
              <a:rPr lang="en-US" b="1" i="0" dirty="0" err="1">
                <a:solidFill>
                  <a:srgbClr val="333333"/>
                </a:solidFill>
                <a:effectLst/>
              </a:rPr>
              <a:t>PolynomialFeatures</a:t>
            </a:r>
            <a:r>
              <a:rPr lang="en-US" b="0" i="0" dirty="0">
                <a:solidFill>
                  <a:srgbClr val="333333"/>
                </a:solidFill>
                <a:effectLst/>
              </a:rPr>
              <a:t> class of </a:t>
            </a:r>
            <a:r>
              <a:rPr lang="en-US" b="1" i="0" dirty="0">
                <a:solidFill>
                  <a:srgbClr val="333333"/>
                </a:solidFill>
                <a:effectLst/>
              </a:rPr>
              <a:t>preprocessing</a:t>
            </a:r>
            <a:r>
              <a:rPr lang="en-US" b="0" i="0" dirty="0">
                <a:solidFill>
                  <a:srgbClr val="333333"/>
                </a:solidFill>
                <a:effectLst/>
              </a:rPr>
              <a:t> library. We are using this class to add some extra features to our dataset.</a:t>
            </a:r>
          </a:p>
          <a:p>
            <a:pPr algn="just"/>
            <a:endParaRPr lang="en-US" b="0" i="0" dirty="0">
              <a:solidFill>
                <a:srgbClr val="333333"/>
              </a:solidFill>
              <a:effectLst/>
            </a:endParaRPr>
          </a:p>
          <a:p>
            <a:pPr algn="just"/>
            <a:r>
              <a:rPr lang="en-US" b="0" i="0" dirty="0">
                <a:solidFill>
                  <a:srgbClr val="000000"/>
                </a:solidFill>
                <a:effectLst/>
              </a:rPr>
              <a:t># Fitting the Polynomial regression to the dataset  </a:t>
            </a:r>
          </a:p>
          <a:p>
            <a:pPr lvl="1" algn="just"/>
            <a:r>
              <a:rPr lang="en-US" b="1" i="0" dirty="0">
                <a:solidFill>
                  <a:srgbClr val="000000"/>
                </a:solidFill>
                <a:effectLst/>
              </a:rPr>
              <a:t>from </a:t>
            </a:r>
            <a:r>
              <a:rPr lang="en-US" b="1" i="0" dirty="0" err="1">
                <a:solidFill>
                  <a:srgbClr val="000000"/>
                </a:solidFill>
                <a:effectLst/>
              </a:rPr>
              <a:t>sklearn.preprocessing</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PolynomialFeatures</a:t>
            </a:r>
            <a:r>
              <a:rPr lang="en-US" b="1" i="0" dirty="0">
                <a:solidFill>
                  <a:srgbClr val="000000"/>
                </a:solidFill>
                <a:effectLst/>
              </a:rPr>
              <a:t>  </a:t>
            </a:r>
          </a:p>
          <a:p>
            <a:pPr lvl="1" algn="just"/>
            <a:r>
              <a:rPr lang="en-US" b="1" i="0" dirty="0" err="1">
                <a:solidFill>
                  <a:srgbClr val="000000"/>
                </a:solidFill>
                <a:effectLst/>
              </a:rPr>
              <a:t>poly_regs</a:t>
            </a:r>
            <a:r>
              <a:rPr lang="en-US" b="1" i="0" dirty="0">
                <a:solidFill>
                  <a:srgbClr val="000000"/>
                </a:solidFill>
                <a:effectLst/>
              </a:rPr>
              <a:t>= </a:t>
            </a:r>
            <a:r>
              <a:rPr lang="en-US" b="1" i="0" dirty="0" err="1">
                <a:solidFill>
                  <a:srgbClr val="000000"/>
                </a:solidFill>
                <a:effectLst/>
              </a:rPr>
              <a:t>PolynomialFeatures</a:t>
            </a:r>
            <a:r>
              <a:rPr lang="en-US" b="1" i="0" dirty="0">
                <a:solidFill>
                  <a:srgbClr val="000000"/>
                </a:solidFill>
                <a:effectLst/>
              </a:rPr>
              <a:t>(degree= </a:t>
            </a:r>
            <a:r>
              <a:rPr lang="en-US" b="1" i="0" dirty="0">
                <a:solidFill>
                  <a:srgbClr val="C00000"/>
                </a:solidFill>
                <a:effectLst/>
              </a:rPr>
              <a:t>2</a:t>
            </a:r>
            <a:r>
              <a:rPr lang="en-US" b="1" i="0" dirty="0">
                <a:solidFill>
                  <a:srgbClr val="000000"/>
                </a:solidFill>
                <a:effectLst/>
              </a:rPr>
              <a:t>)  </a:t>
            </a:r>
          </a:p>
          <a:p>
            <a:pPr lvl="1" algn="just"/>
            <a:r>
              <a:rPr lang="en-US" b="1" i="0" dirty="0" err="1">
                <a:solidFill>
                  <a:srgbClr val="000000"/>
                </a:solidFill>
                <a:effectLst/>
              </a:rPr>
              <a:t>x_poly</a:t>
            </a:r>
            <a:r>
              <a:rPr lang="en-US" b="1" i="0" dirty="0">
                <a:solidFill>
                  <a:srgbClr val="000000"/>
                </a:solidFill>
                <a:effectLst/>
              </a:rPr>
              <a:t>= </a:t>
            </a:r>
            <a:r>
              <a:rPr lang="en-US" b="1" i="0" dirty="0" err="1">
                <a:solidFill>
                  <a:srgbClr val="000000"/>
                </a:solidFill>
                <a:effectLst/>
              </a:rPr>
              <a:t>poly_regs.fit_transform</a:t>
            </a:r>
            <a:r>
              <a:rPr lang="en-US" b="1" i="0" dirty="0">
                <a:solidFill>
                  <a:srgbClr val="000000"/>
                </a:solidFill>
                <a:effectLst/>
              </a:rPr>
              <a:t>(x)  </a:t>
            </a:r>
          </a:p>
          <a:p>
            <a:pPr lvl="1" algn="just"/>
            <a:r>
              <a:rPr lang="en-US" b="1" i="0" dirty="0">
                <a:solidFill>
                  <a:srgbClr val="000000"/>
                </a:solidFill>
                <a:effectLst/>
              </a:rPr>
              <a:t>lin_reg_2 =</a:t>
            </a:r>
            <a:r>
              <a:rPr lang="en-US" b="1" i="0" dirty="0" err="1">
                <a:solidFill>
                  <a:srgbClr val="000000"/>
                </a:solidFill>
                <a:effectLst/>
              </a:rPr>
              <a:t>LinearRegression</a:t>
            </a:r>
            <a:r>
              <a:rPr lang="en-US" b="1" i="0" dirty="0">
                <a:solidFill>
                  <a:srgbClr val="000000"/>
                </a:solidFill>
                <a:effectLst/>
              </a:rPr>
              <a:t>()  </a:t>
            </a:r>
          </a:p>
          <a:p>
            <a:pPr lvl="1" algn="just"/>
            <a:r>
              <a:rPr lang="en-US" b="1" i="0" dirty="0">
                <a:solidFill>
                  <a:srgbClr val="000000"/>
                </a:solidFill>
                <a:effectLst/>
              </a:rPr>
              <a:t>lin_reg_2.fit(</a:t>
            </a:r>
            <a:r>
              <a:rPr lang="en-US" b="1" i="0" dirty="0" err="1">
                <a:solidFill>
                  <a:srgbClr val="000000"/>
                </a:solidFill>
                <a:effectLst/>
              </a:rPr>
              <a:t>x_poly</a:t>
            </a:r>
            <a:r>
              <a:rPr lang="en-US" b="1" i="0" dirty="0">
                <a:solidFill>
                  <a:srgbClr val="000000"/>
                </a:solidFill>
                <a:effectLst/>
              </a:rPr>
              <a:t>, y)  </a:t>
            </a:r>
          </a:p>
          <a:p>
            <a:pPr lvl="1" algn="just"/>
            <a:endParaRPr lang="en-US" b="1" dirty="0">
              <a:solidFill>
                <a:srgbClr val="000000"/>
              </a:solidFill>
            </a:endParaRPr>
          </a:p>
          <a:p>
            <a:pPr algn="just"/>
            <a:r>
              <a:rPr lang="en-US" b="0" i="0" dirty="0">
                <a:solidFill>
                  <a:srgbClr val="333333"/>
                </a:solidFill>
                <a:effectLst/>
              </a:rPr>
              <a:t>In the above lines of code, we have used </a:t>
            </a:r>
            <a:r>
              <a:rPr lang="en-US" b="1" i="0" dirty="0" err="1">
                <a:solidFill>
                  <a:srgbClr val="333333"/>
                </a:solidFill>
                <a:effectLst/>
              </a:rPr>
              <a:t>poly_regs.fit_transform</a:t>
            </a:r>
            <a:r>
              <a:rPr lang="en-US" b="1" i="0" dirty="0">
                <a:solidFill>
                  <a:srgbClr val="333333"/>
                </a:solidFill>
                <a:effectLst/>
              </a:rPr>
              <a:t>(x)</a:t>
            </a:r>
            <a:r>
              <a:rPr lang="en-US" b="0" i="0" dirty="0">
                <a:solidFill>
                  <a:srgbClr val="333333"/>
                </a:solidFill>
                <a:effectLst/>
              </a:rPr>
              <a:t>, because first we are converting our feature matrix into polynomial feature matrix, and then fitting it to the Polynomial regression model. The parameter value(degree= 2) depends on our choice. We can choose it according to our Polynomial features.</a:t>
            </a:r>
          </a:p>
          <a:p>
            <a:pPr algn="just"/>
            <a:endParaRPr lang="en-US" dirty="0">
              <a:solidFill>
                <a:srgbClr val="333333"/>
              </a:solidFill>
            </a:endParaRPr>
          </a:p>
          <a:p>
            <a:pPr algn="just"/>
            <a:endParaRPr lang="en-US" dirty="0">
              <a:solidFill>
                <a:srgbClr val="333333"/>
              </a:solidFill>
            </a:endParaRPr>
          </a:p>
          <a:p>
            <a:pPr algn="just"/>
            <a:endParaRPr lang="en-US" b="0" i="0" dirty="0">
              <a:solidFill>
                <a:srgbClr val="333333"/>
              </a:solidFill>
              <a:effectLst/>
            </a:endParaRPr>
          </a:p>
          <a:p>
            <a:pPr algn="just"/>
            <a:r>
              <a:rPr lang="en-US" b="0" i="0" dirty="0">
                <a:solidFill>
                  <a:srgbClr val="333333"/>
                </a:solidFill>
                <a:effectLst/>
              </a:rPr>
              <a:t>After executing the code, we will get another matrix </a:t>
            </a:r>
            <a:r>
              <a:rPr lang="en-US" b="1" i="0" dirty="0" err="1">
                <a:solidFill>
                  <a:srgbClr val="333333"/>
                </a:solidFill>
                <a:effectLst/>
              </a:rPr>
              <a:t>x_poly</a:t>
            </a:r>
            <a:r>
              <a:rPr lang="en-US" b="0" i="0" dirty="0">
                <a:solidFill>
                  <a:srgbClr val="333333"/>
                </a:solidFill>
                <a:effectLst/>
              </a:rPr>
              <a:t>, which can be seen under the variable explorer option:</a:t>
            </a:r>
          </a:p>
          <a:p>
            <a:br>
              <a:rPr lang="en-US" dirty="0"/>
            </a:br>
            <a:endParaRPr lang="en-US" b="1" i="0" dirty="0">
              <a:solidFill>
                <a:srgbClr val="000000"/>
              </a:solidFill>
              <a:effectLst/>
            </a:endParaRPr>
          </a:p>
          <a:p>
            <a:endParaRPr lang="en-IN" dirty="0"/>
          </a:p>
        </p:txBody>
      </p:sp>
    </p:spTree>
    <p:extLst>
      <p:ext uri="{BB962C8B-B14F-4D97-AF65-F5344CB8AC3E}">
        <p14:creationId xmlns:p14="http://schemas.microsoft.com/office/powerpoint/2010/main" val="1176372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ML Polynomial Regression">
            <a:extLst>
              <a:ext uri="{FF2B5EF4-FFF2-40B4-BE49-F238E27FC236}">
                <a16:creationId xmlns:a16="http://schemas.microsoft.com/office/drawing/2014/main" id="{DFF61D02-AE6C-2635-2CC5-1F0416D9B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223" y="120267"/>
            <a:ext cx="5724525" cy="5019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658EE4-BB28-6EDF-4956-172982BB00FC}"/>
              </a:ext>
            </a:extLst>
          </p:cNvPr>
          <p:cNvSpPr txBox="1"/>
          <p:nvPr/>
        </p:nvSpPr>
        <p:spPr>
          <a:xfrm>
            <a:off x="334077" y="5270179"/>
            <a:ext cx="11523846" cy="1538883"/>
          </a:xfrm>
          <a:prstGeom prst="rect">
            <a:avLst/>
          </a:prstGeom>
          <a:noFill/>
        </p:spPr>
        <p:txBody>
          <a:bodyPr wrap="square">
            <a:spAutoFit/>
          </a:bodyPr>
          <a:lstStyle/>
          <a:p>
            <a:pPr algn="just"/>
            <a:r>
              <a:rPr lang="en-US" b="0" i="0" dirty="0">
                <a:solidFill>
                  <a:srgbClr val="333333"/>
                </a:solidFill>
                <a:effectLst/>
              </a:rPr>
              <a:t>Next, we have used another </a:t>
            </a:r>
            <a:r>
              <a:rPr lang="en-US" b="0" i="0" dirty="0" err="1">
                <a:solidFill>
                  <a:srgbClr val="333333"/>
                </a:solidFill>
                <a:effectLst/>
              </a:rPr>
              <a:t>LinearRegression</a:t>
            </a:r>
            <a:r>
              <a:rPr lang="en-US" b="0" i="0" dirty="0">
                <a:solidFill>
                  <a:srgbClr val="333333"/>
                </a:solidFill>
                <a:effectLst/>
              </a:rPr>
              <a:t> object, namely </a:t>
            </a:r>
            <a:r>
              <a:rPr lang="en-US" b="1" i="0" dirty="0">
                <a:solidFill>
                  <a:srgbClr val="333333"/>
                </a:solidFill>
                <a:effectLst/>
              </a:rPr>
              <a:t>lin_reg_2</a:t>
            </a:r>
            <a:r>
              <a:rPr lang="en-US" b="0" i="0" dirty="0">
                <a:solidFill>
                  <a:srgbClr val="333333"/>
                </a:solidFill>
                <a:effectLst/>
              </a:rPr>
              <a:t>, to fit our </a:t>
            </a:r>
            <a:r>
              <a:rPr lang="en-US" b="1" i="0" dirty="0" err="1">
                <a:solidFill>
                  <a:srgbClr val="333333"/>
                </a:solidFill>
                <a:effectLst/>
              </a:rPr>
              <a:t>x_poly</a:t>
            </a:r>
            <a:r>
              <a:rPr lang="en-US" b="0" i="0" dirty="0">
                <a:solidFill>
                  <a:srgbClr val="333333"/>
                </a:solidFill>
                <a:effectLst/>
              </a:rPr>
              <a:t> vector to the linear model.</a:t>
            </a:r>
          </a:p>
          <a:p>
            <a:pPr algn="just"/>
            <a:endParaRPr lang="en-US" b="1" i="0" dirty="0">
              <a:solidFill>
                <a:srgbClr val="333333"/>
              </a:solidFill>
              <a:effectLst/>
            </a:endParaRPr>
          </a:p>
          <a:p>
            <a:pPr algn="just"/>
            <a:r>
              <a:rPr lang="en-US" b="1" i="0" dirty="0">
                <a:solidFill>
                  <a:srgbClr val="333333"/>
                </a:solidFill>
                <a:effectLst/>
              </a:rPr>
              <a:t>Output:</a:t>
            </a:r>
            <a:endParaRPr lang="en-US" sz="2000" i="0" dirty="0">
              <a:solidFill>
                <a:srgbClr val="333333"/>
              </a:solidFill>
              <a:effectLst/>
            </a:endParaRPr>
          </a:p>
          <a:p>
            <a:pPr algn="just"/>
            <a:endParaRPr lang="en-US" sz="2000" dirty="0">
              <a:solidFill>
                <a:srgbClr val="333333"/>
              </a:solidFill>
            </a:endParaRPr>
          </a:p>
          <a:p>
            <a:pPr algn="just"/>
            <a:r>
              <a:rPr lang="en-US" sz="2000" i="0" dirty="0" err="1">
                <a:solidFill>
                  <a:srgbClr val="333333"/>
                </a:solidFill>
                <a:effectLst/>
              </a:rPr>
              <a:t>LinearRegression</a:t>
            </a:r>
            <a:r>
              <a:rPr lang="en-US" sz="2000" i="0" dirty="0">
                <a:solidFill>
                  <a:srgbClr val="333333"/>
                </a:solidFill>
                <a:effectLst/>
              </a:rPr>
              <a:t>(</a:t>
            </a:r>
            <a:r>
              <a:rPr lang="en-US" sz="2000" i="0" dirty="0" err="1">
                <a:solidFill>
                  <a:srgbClr val="333333"/>
                </a:solidFill>
                <a:effectLst/>
              </a:rPr>
              <a:t>copy_X</a:t>
            </a:r>
            <a:r>
              <a:rPr lang="en-US" sz="2000" i="0" dirty="0">
                <a:solidFill>
                  <a:srgbClr val="333333"/>
                </a:solidFill>
                <a:effectLst/>
              </a:rPr>
              <a:t>=True, </a:t>
            </a:r>
            <a:r>
              <a:rPr lang="en-US" sz="2000" i="0" dirty="0" err="1">
                <a:solidFill>
                  <a:srgbClr val="333333"/>
                </a:solidFill>
                <a:effectLst/>
              </a:rPr>
              <a:t>fit_intercept</a:t>
            </a:r>
            <a:r>
              <a:rPr lang="en-US" sz="2000" i="0" dirty="0">
                <a:solidFill>
                  <a:srgbClr val="333333"/>
                </a:solidFill>
                <a:effectLst/>
              </a:rPr>
              <a:t>=True, </a:t>
            </a:r>
            <a:r>
              <a:rPr lang="en-US" sz="2000" i="0" dirty="0" err="1">
                <a:solidFill>
                  <a:srgbClr val="333333"/>
                </a:solidFill>
                <a:effectLst/>
              </a:rPr>
              <a:t>n_jobs</a:t>
            </a:r>
            <a:r>
              <a:rPr lang="en-US" sz="2000" i="0" dirty="0">
                <a:solidFill>
                  <a:srgbClr val="333333"/>
                </a:solidFill>
                <a:effectLst/>
              </a:rPr>
              <a:t>=None, normalize=False)</a:t>
            </a:r>
          </a:p>
        </p:txBody>
      </p:sp>
    </p:spTree>
    <p:extLst>
      <p:ext uri="{BB962C8B-B14F-4D97-AF65-F5344CB8AC3E}">
        <p14:creationId xmlns:p14="http://schemas.microsoft.com/office/powerpoint/2010/main" val="41713718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109CC7-F68B-7C75-3241-C64DB28FAC36}"/>
              </a:ext>
            </a:extLst>
          </p:cNvPr>
          <p:cNvSpPr txBox="1"/>
          <p:nvPr/>
        </p:nvSpPr>
        <p:spPr>
          <a:xfrm>
            <a:off x="250257" y="317634"/>
            <a:ext cx="11675444" cy="6647974"/>
          </a:xfrm>
          <a:prstGeom prst="rect">
            <a:avLst/>
          </a:prstGeom>
          <a:noFill/>
        </p:spPr>
        <p:txBody>
          <a:bodyPr wrap="square" rtlCol="0">
            <a:spAutoFit/>
          </a:bodyPr>
          <a:lstStyle/>
          <a:p>
            <a:pPr algn="just"/>
            <a:r>
              <a:rPr lang="en-IN" sz="2000" b="1" i="0" dirty="0">
                <a:solidFill>
                  <a:srgbClr val="333333"/>
                </a:solidFill>
                <a:effectLst/>
              </a:rPr>
              <a:t>Visualizing the result for Linear regression:</a:t>
            </a:r>
          </a:p>
          <a:p>
            <a:pPr algn="just"/>
            <a:endParaRPr lang="en-IN" sz="2000" b="0" i="0" dirty="0">
              <a:solidFill>
                <a:srgbClr val="333333"/>
              </a:solidFill>
              <a:effectLst/>
            </a:endParaRPr>
          </a:p>
          <a:p>
            <a:pPr algn="just"/>
            <a:endParaRPr lang="en-IN" sz="2000" dirty="0">
              <a:solidFill>
                <a:srgbClr val="333333"/>
              </a:solidFill>
            </a:endParaRPr>
          </a:p>
          <a:p>
            <a:pPr algn="just"/>
            <a:endParaRPr lang="en-IN" sz="2000" b="0" i="0" dirty="0">
              <a:solidFill>
                <a:srgbClr val="333333"/>
              </a:solidFill>
              <a:effectLst/>
            </a:endParaRPr>
          </a:p>
          <a:p>
            <a:pPr algn="just"/>
            <a:endParaRPr lang="en-IN" sz="2000" dirty="0">
              <a:solidFill>
                <a:srgbClr val="333333"/>
              </a:solidFill>
            </a:endParaRPr>
          </a:p>
          <a:p>
            <a:pPr algn="just"/>
            <a:endParaRPr lang="en-IN" sz="2000" b="0" i="0" dirty="0">
              <a:solidFill>
                <a:srgbClr val="333333"/>
              </a:solidFill>
              <a:effectLst/>
            </a:endParaRPr>
          </a:p>
          <a:p>
            <a:pPr algn="just"/>
            <a:r>
              <a:rPr lang="en-IN" b="0" i="0" dirty="0">
                <a:solidFill>
                  <a:srgbClr val="333333"/>
                </a:solidFill>
                <a:effectLst/>
              </a:rPr>
              <a:t>Now we will visualize the result for Linear regression model as we did in Simple Linear Regression. Below is the code for it:</a:t>
            </a:r>
          </a:p>
          <a:p>
            <a:pPr lvl="1" algn="just"/>
            <a:endParaRPr lang="en-IN" dirty="0">
              <a:solidFill>
                <a:srgbClr val="333333"/>
              </a:solidFill>
            </a:endParaRPr>
          </a:p>
          <a:p>
            <a:pPr lvl="1" algn="just"/>
            <a:endParaRPr lang="en-IN" dirty="0">
              <a:solidFill>
                <a:srgbClr val="333333"/>
              </a:solidFill>
            </a:endParaRPr>
          </a:p>
          <a:p>
            <a:pPr lvl="1" algn="just"/>
            <a:endParaRPr lang="en-IN" dirty="0">
              <a:solidFill>
                <a:srgbClr val="333333"/>
              </a:solidFill>
            </a:endParaRPr>
          </a:p>
          <a:p>
            <a:pPr lvl="1" algn="just"/>
            <a:endParaRPr lang="en-IN" dirty="0">
              <a:solidFill>
                <a:srgbClr val="333333"/>
              </a:solidFill>
            </a:endParaRPr>
          </a:p>
          <a:p>
            <a:pPr lvl="1" algn="just"/>
            <a:endParaRPr lang="en-IN" dirty="0">
              <a:solidFill>
                <a:srgbClr val="333333"/>
              </a:solidFill>
            </a:endParaRPr>
          </a:p>
          <a:p>
            <a:pPr algn="just"/>
            <a:r>
              <a:rPr lang="en-IN" b="0" i="0" dirty="0" err="1">
                <a:solidFill>
                  <a:srgbClr val="000000"/>
                </a:solidFill>
                <a:effectLst/>
              </a:rPr>
              <a:t>Visulaizing</a:t>
            </a:r>
            <a:r>
              <a:rPr lang="en-IN" b="0" i="0" dirty="0">
                <a:solidFill>
                  <a:srgbClr val="000000"/>
                </a:solidFill>
                <a:effectLst/>
              </a:rPr>
              <a:t> the result </a:t>
            </a:r>
            <a:r>
              <a:rPr lang="en-IN" b="1" i="0" dirty="0">
                <a:solidFill>
                  <a:srgbClr val="006699"/>
                </a:solidFill>
                <a:effectLst/>
              </a:rPr>
              <a:t>for</a:t>
            </a:r>
            <a:r>
              <a:rPr lang="en-IN" b="0" i="0" dirty="0">
                <a:solidFill>
                  <a:srgbClr val="000000"/>
                </a:solidFill>
                <a:effectLst/>
              </a:rPr>
              <a:t> Linear Regression model  </a:t>
            </a:r>
          </a:p>
          <a:p>
            <a:pPr lvl="1" algn="just"/>
            <a:endParaRPr lang="en-IN" b="1" i="0" dirty="0">
              <a:solidFill>
                <a:srgbClr val="000000"/>
              </a:solidFill>
              <a:effectLst/>
            </a:endParaRPr>
          </a:p>
          <a:p>
            <a:pPr lvl="1" algn="just"/>
            <a:r>
              <a:rPr lang="en-IN" b="1" i="0" dirty="0" err="1">
                <a:solidFill>
                  <a:srgbClr val="000000"/>
                </a:solidFill>
                <a:effectLst/>
              </a:rPr>
              <a:t>mtp.scatter</a:t>
            </a:r>
            <a:r>
              <a:rPr lang="en-IN" b="1" i="0" dirty="0">
                <a:solidFill>
                  <a:srgbClr val="000000"/>
                </a:solidFill>
                <a:effectLst/>
              </a:rPr>
              <a:t>(</a:t>
            </a:r>
            <a:r>
              <a:rPr lang="en-IN" b="1" i="0" dirty="0" err="1">
                <a:solidFill>
                  <a:srgbClr val="000000"/>
                </a:solidFill>
                <a:effectLst/>
              </a:rPr>
              <a:t>x,y,color</a:t>
            </a:r>
            <a:r>
              <a:rPr lang="en-IN" b="1" i="0" dirty="0">
                <a:solidFill>
                  <a:srgbClr val="000000"/>
                </a:solidFill>
                <a:effectLst/>
              </a:rPr>
              <a:t>=</a:t>
            </a:r>
            <a:r>
              <a:rPr lang="en-IN" b="1" i="0" dirty="0">
                <a:solidFill>
                  <a:srgbClr val="0000FF"/>
                </a:solidFill>
                <a:effectLst/>
              </a:rPr>
              <a:t>"blue"</a:t>
            </a:r>
            <a:r>
              <a:rPr lang="en-IN" b="1" i="0" dirty="0">
                <a:solidFill>
                  <a:srgbClr val="000000"/>
                </a:solidFill>
                <a:effectLst/>
              </a:rPr>
              <a:t>)  </a:t>
            </a:r>
          </a:p>
          <a:p>
            <a:pPr lvl="1" algn="just"/>
            <a:r>
              <a:rPr lang="en-IN" b="1" i="0" dirty="0" err="1">
                <a:solidFill>
                  <a:srgbClr val="000000"/>
                </a:solidFill>
                <a:effectLst/>
              </a:rPr>
              <a:t>mtp.plot</a:t>
            </a:r>
            <a:r>
              <a:rPr lang="en-IN" b="1" i="0" dirty="0">
                <a:solidFill>
                  <a:srgbClr val="000000"/>
                </a:solidFill>
                <a:effectLst/>
              </a:rPr>
              <a:t>(</a:t>
            </a:r>
            <a:r>
              <a:rPr lang="en-IN" b="1" i="0" dirty="0" err="1">
                <a:solidFill>
                  <a:srgbClr val="000000"/>
                </a:solidFill>
                <a:effectLst/>
              </a:rPr>
              <a:t>x,lin_regs.predict</a:t>
            </a:r>
            <a:r>
              <a:rPr lang="en-IN" b="1" i="0" dirty="0">
                <a:solidFill>
                  <a:srgbClr val="000000"/>
                </a:solidFill>
                <a:effectLst/>
              </a:rPr>
              <a:t>(x), </a:t>
            </a:r>
            <a:r>
              <a:rPr lang="en-IN" b="1" i="0" dirty="0" err="1">
                <a:solidFill>
                  <a:srgbClr val="000000"/>
                </a:solidFill>
                <a:effectLst/>
              </a:rPr>
              <a:t>color</a:t>
            </a:r>
            <a:r>
              <a:rPr lang="en-IN" b="1" i="0" dirty="0">
                <a:solidFill>
                  <a:srgbClr val="000000"/>
                </a:solidFill>
                <a:effectLst/>
              </a:rPr>
              <a:t>=</a:t>
            </a:r>
            <a:r>
              <a:rPr lang="en-IN" b="1" i="0" dirty="0">
                <a:solidFill>
                  <a:srgbClr val="0000FF"/>
                </a:solidFill>
                <a:effectLst/>
              </a:rPr>
              <a:t>"red"</a:t>
            </a:r>
            <a:r>
              <a:rPr lang="en-IN" b="1" i="0" dirty="0">
                <a:solidFill>
                  <a:srgbClr val="000000"/>
                </a:solidFill>
                <a:effectLst/>
              </a:rPr>
              <a:t>)  </a:t>
            </a:r>
          </a:p>
          <a:p>
            <a:pPr lvl="1" algn="just"/>
            <a:r>
              <a:rPr lang="en-IN" b="1" i="0" dirty="0" err="1">
                <a:solidFill>
                  <a:srgbClr val="000000"/>
                </a:solidFill>
                <a:effectLst/>
              </a:rPr>
              <a:t>mtp.title</a:t>
            </a:r>
            <a:r>
              <a:rPr lang="en-IN" b="1" i="0" dirty="0">
                <a:solidFill>
                  <a:srgbClr val="000000"/>
                </a:solidFill>
                <a:effectLst/>
              </a:rPr>
              <a:t>(</a:t>
            </a:r>
            <a:r>
              <a:rPr lang="en-IN" b="1" i="0" dirty="0">
                <a:solidFill>
                  <a:srgbClr val="0000FF"/>
                </a:solidFill>
                <a:effectLst/>
              </a:rPr>
              <a:t>"Bluff detection model(Linear Regression)"</a:t>
            </a:r>
            <a:r>
              <a:rPr lang="en-IN" b="1" i="0" dirty="0">
                <a:solidFill>
                  <a:srgbClr val="000000"/>
                </a:solidFill>
                <a:effectLst/>
              </a:rPr>
              <a:t>)  </a:t>
            </a:r>
          </a:p>
          <a:p>
            <a:pPr lvl="1" algn="just"/>
            <a:r>
              <a:rPr lang="en-IN" b="1" i="0" dirty="0" err="1">
                <a:solidFill>
                  <a:srgbClr val="000000"/>
                </a:solidFill>
                <a:effectLst/>
              </a:rPr>
              <a:t>mtp.xlabel</a:t>
            </a:r>
            <a:r>
              <a:rPr lang="en-IN" b="1" i="0" dirty="0">
                <a:solidFill>
                  <a:srgbClr val="000000"/>
                </a:solidFill>
                <a:effectLst/>
              </a:rPr>
              <a:t>(</a:t>
            </a:r>
            <a:r>
              <a:rPr lang="en-IN" b="1" i="0" dirty="0">
                <a:solidFill>
                  <a:srgbClr val="0000FF"/>
                </a:solidFill>
                <a:effectLst/>
              </a:rPr>
              <a:t>"Position Levels"</a:t>
            </a:r>
            <a:r>
              <a:rPr lang="en-IN" b="1" i="0" dirty="0">
                <a:solidFill>
                  <a:srgbClr val="000000"/>
                </a:solidFill>
                <a:effectLst/>
              </a:rPr>
              <a:t>)  </a:t>
            </a:r>
          </a:p>
          <a:p>
            <a:pPr lvl="1" algn="just"/>
            <a:r>
              <a:rPr lang="en-IN" b="1" i="0" dirty="0" err="1">
                <a:solidFill>
                  <a:srgbClr val="000000"/>
                </a:solidFill>
                <a:effectLst/>
              </a:rPr>
              <a:t>mtp.ylabel</a:t>
            </a:r>
            <a:r>
              <a:rPr lang="en-IN" b="1" i="0" dirty="0">
                <a:solidFill>
                  <a:srgbClr val="000000"/>
                </a:solidFill>
                <a:effectLst/>
              </a:rPr>
              <a:t>(</a:t>
            </a:r>
            <a:r>
              <a:rPr lang="en-IN" b="1" i="0" dirty="0">
                <a:solidFill>
                  <a:srgbClr val="0000FF"/>
                </a:solidFill>
                <a:effectLst/>
              </a:rPr>
              <a:t>"Salary"</a:t>
            </a:r>
            <a:r>
              <a:rPr lang="en-IN" b="1" i="0" dirty="0">
                <a:solidFill>
                  <a:srgbClr val="000000"/>
                </a:solidFill>
                <a:effectLst/>
              </a:rPr>
              <a:t>)  </a:t>
            </a:r>
          </a:p>
          <a:p>
            <a:pPr lvl="1" algn="just"/>
            <a:r>
              <a:rPr lang="en-IN" b="1" i="0" dirty="0" err="1">
                <a:solidFill>
                  <a:srgbClr val="000000"/>
                </a:solidFill>
                <a:effectLst/>
              </a:rPr>
              <a:t>mtp.show</a:t>
            </a:r>
            <a:r>
              <a:rPr lang="en-IN" b="1" i="0" dirty="0">
                <a:solidFill>
                  <a:srgbClr val="000000"/>
                </a:solidFill>
                <a:effectLst/>
              </a:rPr>
              <a:t>()  </a:t>
            </a:r>
          </a:p>
          <a:p>
            <a:pPr lvl="1" algn="just"/>
            <a:endParaRPr lang="en-IN" b="1" dirty="0">
              <a:solidFill>
                <a:srgbClr val="000000"/>
              </a:solidFill>
            </a:endParaRPr>
          </a:p>
          <a:p>
            <a:pPr algn="just"/>
            <a:endParaRPr lang="en-IN" b="1" i="0" dirty="0">
              <a:solidFill>
                <a:srgbClr val="000000"/>
              </a:solidFill>
              <a:effectLst/>
            </a:endParaRPr>
          </a:p>
          <a:p>
            <a:endParaRPr lang="en-IN" dirty="0"/>
          </a:p>
        </p:txBody>
      </p:sp>
    </p:spTree>
    <p:extLst>
      <p:ext uri="{BB962C8B-B14F-4D97-AF65-F5344CB8AC3E}">
        <p14:creationId xmlns:p14="http://schemas.microsoft.com/office/powerpoint/2010/main" val="782712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ML Polynomial Regression">
            <a:extLst>
              <a:ext uri="{FF2B5EF4-FFF2-40B4-BE49-F238E27FC236}">
                <a16:creationId xmlns:a16="http://schemas.microsoft.com/office/drawing/2014/main" id="{6184C412-338C-ABB8-7186-4405F0A57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526" y="115503"/>
            <a:ext cx="6220967" cy="4177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B3276C-E67B-FA9C-079A-2E1A08BA15E5}"/>
              </a:ext>
            </a:extLst>
          </p:cNvPr>
          <p:cNvSpPr txBox="1"/>
          <p:nvPr/>
        </p:nvSpPr>
        <p:spPr>
          <a:xfrm>
            <a:off x="211756" y="4785395"/>
            <a:ext cx="11829447" cy="1323439"/>
          </a:xfrm>
          <a:prstGeom prst="rect">
            <a:avLst/>
          </a:prstGeom>
          <a:noFill/>
        </p:spPr>
        <p:txBody>
          <a:bodyPr wrap="square">
            <a:spAutoFit/>
          </a:bodyPr>
          <a:lstStyle/>
          <a:p>
            <a:pPr algn="just"/>
            <a:r>
              <a:rPr lang="en-US" sz="2000" b="0" i="0" dirty="0">
                <a:solidFill>
                  <a:srgbClr val="333333"/>
                </a:solidFill>
                <a:effectLst/>
              </a:rPr>
              <a:t>In the above output image, we can clearly see that the regression line is so far from the datasets. Predictions are in a red straight line, and blue points are actual values. If we consider this output to predict the value of CEO, it will give a salary of approx. </a:t>
            </a:r>
            <a:r>
              <a:rPr lang="en-US" sz="2000" b="1" i="0" dirty="0">
                <a:solidFill>
                  <a:srgbClr val="333333"/>
                </a:solidFill>
                <a:effectLst/>
              </a:rPr>
              <a:t>600000$, </a:t>
            </a:r>
            <a:r>
              <a:rPr lang="en-US" sz="2000" b="0" i="0" dirty="0">
                <a:solidFill>
                  <a:srgbClr val="333333"/>
                </a:solidFill>
                <a:effectLst/>
              </a:rPr>
              <a:t>which is far away from the real value.</a:t>
            </a:r>
          </a:p>
          <a:p>
            <a:pPr algn="just"/>
            <a:r>
              <a:rPr lang="en-US" sz="2000" b="0" i="0" dirty="0">
                <a:solidFill>
                  <a:srgbClr val="333333"/>
                </a:solidFill>
                <a:effectLst/>
              </a:rPr>
              <a:t>So we need a curved model to fit the dataset other than a straight line.</a:t>
            </a:r>
          </a:p>
        </p:txBody>
      </p:sp>
    </p:spTree>
    <p:extLst>
      <p:ext uri="{BB962C8B-B14F-4D97-AF65-F5344CB8AC3E}">
        <p14:creationId xmlns:p14="http://schemas.microsoft.com/office/powerpoint/2010/main" val="3402309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06430-AC85-F242-4604-9CECA427D168}"/>
              </a:ext>
            </a:extLst>
          </p:cNvPr>
          <p:cNvSpPr txBox="1"/>
          <p:nvPr/>
        </p:nvSpPr>
        <p:spPr>
          <a:xfrm>
            <a:off x="250257" y="308008"/>
            <a:ext cx="11742821" cy="7109639"/>
          </a:xfrm>
          <a:prstGeom prst="rect">
            <a:avLst/>
          </a:prstGeom>
          <a:noFill/>
        </p:spPr>
        <p:txBody>
          <a:bodyPr wrap="square" rtlCol="0">
            <a:spAutoFit/>
          </a:bodyPr>
          <a:lstStyle/>
          <a:p>
            <a:pPr algn="just"/>
            <a:r>
              <a:rPr lang="en-US" sz="2400" b="1" i="0" dirty="0">
                <a:solidFill>
                  <a:srgbClr val="333333"/>
                </a:solidFill>
                <a:effectLst/>
              </a:rPr>
              <a:t>Visualizing the result for Polynomial Regression</a:t>
            </a:r>
          </a:p>
          <a:p>
            <a:pPr algn="just"/>
            <a:endParaRPr lang="en-US" b="0" i="0" dirty="0">
              <a:solidFill>
                <a:srgbClr val="333333"/>
              </a:solidFill>
              <a:effectLst/>
            </a:endParaRPr>
          </a:p>
          <a:p>
            <a:pPr algn="just"/>
            <a:endParaRPr lang="en-US" dirty="0">
              <a:solidFill>
                <a:srgbClr val="333333"/>
              </a:solidFill>
            </a:endParaRPr>
          </a:p>
          <a:p>
            <a:pPr algn="just"/>
            <a:endParaRPr lang="en-US" b="0" i="0" dirty="0">
              <a:solidFill>
                <a:srgbClr val="333333"/>
              </a:solidFill>
              <a:effectLst/>
            </a:endParaRPr>
          </a:p>
          <a:p>
            <a:pPr algn="just"/>
            <a:r>
              <a:rPr lang="en-US" b="0" i="0" dirty="0">
                <a:solidFill>
                  <a:srgbClr val="333333"/>
                </a:solidFill>
                <a:effectLst/>
              </a:rPr>
              <a:t>Here we will visualize the result of Polynomial regression model, code for which is little different from the above model.</a:t>
            </a:r>
          </a:p>
          <a:p>
            <a:pPr algn="just"/>
            <a:r>
              <a:rPr lang="en-US" b="0" i="0" dirty="0">
                <a:solidFill>
                  <a:srgbClr val="333333"/>
                </a:solidFill>
                <a:effectLst/>
              </a:rPr>
              <a:t>Code for this is given below:</a:t>
            </a:r>
          </a:p>
          <a:p>
            <a:pPr algn="just"/>
            <a:endParaRPr lang="en-US" dirty="0">
              <a:solidFill>
                <a:srgbClr val="333333"/>
              </a:solidFill>
            </a:endParaRPr>
          </a:p>
          <a:p>
            <a:pPr algn="just"/>
            <a:endParaRPr lang="en-US" dirty="0">
              <a:solidFill>
                <a:srgbClr val="333333"/>
              </a:solidFill>
            </a:endParaRPr>
          </a:p>
          <a:p>
            <a:pPr algn="just"/>
            <a:endParaRPr lang="en-US" dirty="0">
              <a:solidFill>
                <a:srgbClr val="333333"/>
              </a:solidFill>
            </a:endParaRPr>
          </a:p>
          <a:p>
            <a:pPr algn="just"/>
            <a:endParaRPr lang="en-US" dirty="0">
              <a:solidFill>
                <a:srgbClr val="333333"/>
              </a:solidFill>
            </a:endParaRPr>
          </a:p>
          <a:p>
            <a:pPr algn="just"/>
            <a:endParaRPr lang="en-US" b="0" i="0" dirty="0">
              <a:solidFill>
                <a:srgbClr val="333333"/>
              </a:solidFill>
              <a:effectLst/>
            </a:endParaRPr>
          </a:p>
          <a:p>
            <a:pPr algn="just"/>
            <a:endParaRPr lang="en-US" dirty="0">
              <a:solidFill>
                <a:srgbClr val="333333"/>
              </a:solidFill>
            </a:endParaRPr>
          </a:p>
          <a:p>
            <a:pPr algn="just"/>
            <a:r>
              <a:rPr lang="en-IN" b="0" i="0" dirty="0">
                <a:solidFill>
                  <a:srgbClr val="000000"/>
                </a:solidFill>
                <a:effectLst/>
              </a:rPr>
              <a:t># </a:t>
            </a:r>
            <a:r>
              <a:rPr lang="en-IN" b="0" i="0" dirty="0" err="1">
                <a:solidFill>
                  <a:srgbClr val="000000"/>
                </a:solidFill>
                <a:effectLst/>
              </a:rPr>
              <a:t>Visulaizing</a:t>
            </a:r>
            <a:r>
              <a:rPr lang="en-IN" b="0" i="0" dirty="0">
                <a:solidFill>
                  <a:srgbClr val="000000"/>
                </a:solidFill>
                <a:effectLst/>
              </a:rPr>
              <a:t> the result </a:t>
            </a:r>
            <a:r>
              <a:rPr lang="en-IN" b="1" i="0" dirty="0">
                <a:solidFill>
                  <a:srgbClr val="006699"/>
                </a:solidFill>
                <a:effectLst/>
              </a:rPr>
              <a:t>for</a:t>
            </a:r>
            <a:r>
              <a:rPr lang="en-IN" b="0" i="0" dirty="0">
                <a:solidFill>
                  <a:srgbClr val="000000"/>
                </a:solidFill>
                <a:effectLst/>
              </a:rPr>
              <a:t> Polynomial Regression  </a:t>
            </a:r>
          </a:p>
          <a:p>
            <a:pPr lvl="1" algn="just"/>
            <a:r>
              <a:rPr lang="en-IN" b="0" i="0" dirty="0" err="1">
                <a:solidFill>
                  <a:srgbClr val="000000"/>
                </a:solidFill>
                <a:effectLst/>
              </a:rPr>
              <a:t>mtp.scatter</a:t>
            </a:r>
            <a:r>
              <a:rPr lang="en-IN" b="0" i="0" dirty="0">
                <a:solidFill>
                  <a:srgbClr val="000000"/>
                </a:solidFill>
                <a:effectLst/>
              </a:rPr>
              <a:t>(</a:t>
            </a:r>
            <a:r>
              <a:rPr lang="en-IN" b="0" i="0" dirty="0" err="1">
                <a:solidFill>
                  <a:srgbClr val="000000"/>
                </a:solidFill>
                <a:effectLst/>
              </a:rPr>
              <a:t>x,y,color</a:t>
            </a:r>
            <a:r>
              <a:rPr lang="en-IN" b="0" i="0" dirty="0">
                <a:solidFill>
                  <a:srgbClr val="000000"/>
                </a:solidFill>
                <a:effectLst/>
              </a:rPr>
              <a:t>=</a:t>
            </a:r>
            <a:r>
              <a:rPr lang="en-IN" b="0" i="0" dirty="0">
                <a:solidFill>
                  <a:srgbClr val="0000FF"/>
                </a:solidFill>
                <a:effectLst/>
              </a:rPr>
              <a:t>"blue"</a:t>
            </a:r>
            <a:r>
              <a:rPr lang="en-IN" b="0" i="0" dirty="0">
                <a:solidFill>
                  <a:srgbClr val="000000"/>
                </a:solidFill>
                <a:effectLst/>
              </a:rPr>
              <a:t>)  </a:t>
            </a:r>
          </a:p>
          <a:p>
            <a:pPr lvl="1" algn="just"/>
            <a:r>
              <a:rPr lang="en-IN" b="0" i="0" dirty="0" err="1">
                <a:solidFill>
                  <a:srgbClr val="000000"/>
                </a:solidFill>
                <a:effectLst/>
              </a:rPr>
              <a:t>mtp.plot</a:t>
            </a:r>
            <a:r>
              <a:rPr lang="en-IN" b="0" i="0" dirty="0">
                <a:solidFill>
                  <a:srgbClr val="000000"/>
                </a:solidFill>
                <a:effectLst/>
              </a:rPr>
              <a:t>(x, lin_reg_2.predict(</a:t>
            </a:r>
            <a:r>
              <a:rPr lang="en-IN" b="0" i="0" dirty="0" err="1">
                <a:solidFill>
                  <a:srgbClr val="000000"/>
                </a:solidFill>
                <a:effectLst/>
              </a:rPr>
              <a:t>poly_regs.fit_transform</a:t>
            </a:r>
            <a:r>
              <a:rPr lang="en-IN" b="0" i="0" dirty="0">
                <a:solidFill>
                  <a:srgbClr val="000000"/>
                </a:solidFill>
                <a:effectLst/>
              </a:rPr>
              <a:t>(x)), </a:t>
            </a:r>
            <a:r>
              <a:rPr lang="en-IN" b="0" i="0" dirty="0" err="1">
                <a:solidFill>
                  <a:srgbClr val="000000"/>
                </a:solidFill>
                <a:effectLst/>
              </a:rPr>
              <a:t>color</a:t>
            </a:r>
            <a:r>
              <a:rPr lang="en-IN" b="0" i="0" dirty="0">
                <a:solidFill>
                  <a:srgbClr val="000000"/>
                </a:solidFill>
                <a:effectLst/>
              </a:rPr>
              <a:t>=</a:t>
            </a:r>
            <a:r>
              <a:rPr lang="en-IN" b="0" i="0" dirty="0">
                <a:solidFill>
                  <a:srgbClr val="0000FF"/>
                </a:solidFill>
                <a:effectLst/>
              </a:rPr>
              <a:t>"red"</a:t>
            </a:r>
            <a:r>
              <a:rPr lang="en-IN" b="0" i="0" dirty="0">
                <a:solidFill>
                  <a:srgbClr val="000000"/>
                </a:solidFill>
                <a:effectLst/>
              </a:rPr>
              <a:t>)  </a:t>
            </a:r>
          </a:p>
          <a:p>
            <a:pPr lvl="1" algn="just"/>
            <a:r>
              <a:rPr lang="en-IN" b="0" i="0" dirty="0" err="1">
                <a:solidFill>
                  <a:srgbClr val="000000"/>
                </a:solidFill>
                <a:effectLst/>
              </a:rPr>
              <a:t>mtp.title</a:t>
            </a:r>
            <a:r>
              <a:rPr lang="en-IN" b="0" i="0" dirty="0">
                <a:solidFill>
                  <a:srgbClr val="000000"/>
                </a:solidFill>
                <a:effectLst/>
              </a:rPr>
              <a:t>(</a:t>
            </a:r>
            <a:r>
              <a:rPr lang="en-IN" b="0" i="0" dirty="0">
                <a:solidFill>
                  <a:srgbClr val="0000FF"/>
                </a:solidFill>
                <a:effectLst/>
              </a:rPr>
              <a:t>"Bluff detection model(Polynomial Regression)"</a:t>
            </a:r>
            <a:r>
              <a:rPr lang="en-IN" b="0" i="0" dirty="0">
                <a:solidFill>
                  <a:srgbClr val="000000"/>
                </a:solidFill>
                <a:effectLst/>
              </a:rPr>
              <a:t>)  </a:t>
            </a:r>
          </a:p>
          <a:p>
            <a:pPr lvl="1" algn="just"/>
            <a:r>
              <a:rPr lang="en-IN" b="0" i="0" dirty="0" err="1">
                <a:solidFill>
                  <a:srgbClr val="000000"/>
                </a:solidFill>
                <a:effectLst/>
              </a:rPr>
              <a:t>mtp.xlabel</a:t>
            </a:r>
            <a:r>
              <a:rPr lang="en-IN" b="0" i="0" dirty="0">
                <a:solidFill>
                  <a:srgbClr val="000000"/>
                </a:solidFill>
                <a:effectLst/>
              </a:rPr>
              <a:t>(</a:t>
            </a:r>
            <a:r>
              <a:rPr lang="en-IN" b="0" i="0" dirty="0">
                <a:solidFill>
                  <a:srgbClr val="0000FF"/>
                </a:solidFill>
                <a:effectLst/>
              </a:rPr>
              <a:t>"Position Levels"</a:t>
            </a:r>
            <a:r>
              <a:rPr lang="en-IN" b="0" i="0" dirty="0">
                <a:solidFill>
                  <a:srgbClr val="000000"/>
                </a:solidFill>
                <a:effectLst/>
              </a:rPr>
              <a:t>)  </a:t>
            </a:r>
          </a:p>
          <a:p>
            <a:pPr lvl="1" algn="just"/>
            <a:r>
              <a:rPr lang="en-IN" b="0" i="0" dirty="0" err="1">
                <a:solidFill>
                  <a:srgbClr val="000000"/>
                </a:solidFill>
                <a:effectLst/>
              </a:rPr>
              <a:t>mtp.ylabel</a:t>
            </a:r>
            <a:r>
              <a:rPr lang="en-IN" b="0" i="0" dirty="0">
                <a:solidFill>
                  <a:srgbClr val="000000"/>
                </a:solidFill>
                <a:effectLst/>
              </a:rPr>
              <a:t>(</a:t>
            </a:r>
            <a:r>
              <a:rPr lang="en-IN" b="0" i="0" dirty="0">
                <a:solidFill>
                  <a:srgbClr val="0000FF"/>
                </a:solidFill>
                <a:effectLst/>
              </a:rPr>
              <a:t>"Salary"</a:t>
            </a:r>
            <a:r>
              <a:rPr lang="en-IN" b="0" i="0" dirty="0">
                <a:solidFill>
                  <a:srgbClr val="000000"/>
                </a:solidFill>
                <a:effectLst/>
              </a:rPr>
              <a:t>)  </a:t>
            </a:r>
          </a:p>
          <a:p>
            <a:pPr lvl="1" algn="just"/>
            <a:r>
              <a:rPr lang="en-IN" b="0" i="0" dirty="0" err="1">
                <a:solidFill>
                  <a:srgbClr val="000000"/>
                </a:solidFill>
                <a:effectLst/>
              </a:rPr>
              <a:t>mtp.show</a:t>
            </a:r>
            <a:r>
              <a:rPr lang="en-IN" b="0" i="0" dirty="0">
                <a:solidFill>
                  <a:srgbClr val="000000"/>
                </a:solidFill>
                <a:effectLst/>
              </a:rPr>
              <a:t>()</a:t>
            </a:r>
          </a:p>
          <a:p>
            <a:pPr lvl="1" algn="just"/>
            <a:endParaRPr lang="en-IN" dirty="0">
              <a:solidFill>
                <a:srgbClr val="000000"/>
              </a:solidFill>
            </a:endParaRPr>
          </a:p>
          <a:p>
            <a:pPr lvl="1" algn="just"/>
            <a:endParaRPr lang="en-IN" b="0" i="0" dirty="0">
              <a:solidFill>
                <a:srgbClr val="000000"/>
              </a:solidFill>
              <a:effectLst/>
            </a:endParaRPr>
          </a:p>
          <a:p>
            <a:pPr lvl="1" algn="just"/>
            <a:endParaRPr lang="en-IN" dirty="0">
              <a:solidFill>
                <a:srgbClr val="000000"/>
              </a:solidFill>
            </a:endParaRPr>
          </a:p>
          <a:p>
            <a:pPr lvl="1" algn="just"/>
            <a:endParaRPr lang="en-IN" b="0" i="0" dirty="0">
              <a:solidFill>
                <a:srgbClr val="000000"/>
              </a:solidFill>
              <a:effectLst/>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143144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ECB527-B2FC-587D-C126-EE009C8EC9E6}"/>
              </a:ext>
            </a:extLst>
          </p:cNvPr>
          <p:cNvSpPr txBox="1"/>
          <p:nvPr/>
        </p:nvSpPr>
        <p:spPr>
          <a:xfrm>
            <a:off x="693019" y="770021"/>
            <a:ext cx="11090710" cy="5909310"/>
          </a:xfrm>
          <a:prstGeom prst="rect">
            <a:avLst/>
          </a:prstGeom>
          <a:noFill/>
        </p:spPr>
        <p:txBody>
          <a:bodyPr wrap="square" rtlCol="0">
            <a:spAutoFit/>
          </a:bodyPr>
          <a:lstStyle/>
          <a:p>
            <a:pPr marL="457200" indent="-457200" algn="just">
              <a:buAutoNum type="arabicPeriod"/>
            </a:pPr>
            <a:r>
              <a:rPr lang="en-US" sz="2400" b="1" i="0" dirty="0">
                <a:solidFill>
                  <a:srgbClr val="333333"/>
                </a:solidFill>
                <a:effectLst/>
              </a:rPr>
              <a:t>Regression:</a:t>
            </a:r>
          </a:p>
          <a:p>
            <a:pPr algn="just"/>
            <a:endParaRPr lang="en-US" sz="2400" b="1" dirty="0">
              <a:solidFill>
                <a:srgbClr val="333333"/>
              </a:solidFill>
            </a:endParaRPr>
          </a:p>
          <a:p>
            <a:pPr algn="just"/>
            <a:endParaRPr lang="en-US" sz="2400" b="1" i="0" dirty="0">
              <a:solidFill>
                <a:srgbClr val="333333"/>
              </a:solidFill>
              <a:effectLst/>
            </a:endParaRPr>
          </a:p>
          <a:p>
            <a:pPr algn="just"/>
            <a:r>
              <a:rPr lang="en-US" b="0" i="0" dirty="0">
                <a:solidFill>
                  <a:srgbClr val="333333"/>
                </a:solidFill>
                <a:effectLst/>
              </a:rPr>
              <a:t>Regression algorithms are used if there is a relationship between the input variable and the output variable. It is used for the prediction of continuous variables, such as Weather forecasting, Market Trends, etc. Below are some popular Regression algorithms which come under supervised learning:</a:t>
            </a:r>
          </a:p>
          <a:p>
            <a:pPr algn="just"/>
            <a:endParaRPr lang="en-US" dirty="0">
              <a:solidFill>
                <a:srgbClr val="333333"/>
              </a:solidFill>
            </a:endParaRPr>
          </a:p>
          <a:p>
            <a:pPr algn="just"/>
            <a:endParaRPr lang="en-US" b="0" i="0" dirty="0">
              <a:solidFill>
                <a:srgbClr val="333333"/>
              </a:solidFill>
              <a:effectLst/>
            </a:endParaRPr>
          </a:p>
          <a:p>
            <a:pPr algn="just">
              <a:buFont typeface="Arial" panose="020B0604020202020204" pitchFamily="34" charset="0"/>
              <a:buChar char="•"/>
            </a:pPr>
            <a:r>
              <a:rPr lang="en-IN" b="0" i="0" dirty="0">
                <a:solidFill>
                  <a:srgbClr val="000000"/>
                </a:solidFill>
                <a:effectLst/>
              </a:rPr>
              <a:t> Linear Regression</a:t>
            </a:r>
          </a:p>
          <a:p>
            <a:pPr algn="just"/>
            <a:endParaRPr lang="en-IN" b="0" i="0" dirty="0">
              <a:solidFill>
                <a:srgbClr val="000000"/>
              </a:solidFill>
              <a:effectLst/>
            </a:endParaRPr>
          </a:p>
          <a:p>
            <a:pPr algn="just">
              <a:buFont typeface="Arial" panose="020B0604020202020204" pitchFamily="34" charset="0"/>
              <a:buChar char="•"/>
            </a:pPr>
            <a:r>
              <a:rPr lang="en-IN" b="0" i="0" dirty="0">
                <a:solidFill>
                  <a:srgbClr val="000000"/>
                </a:solidFill>
                <a:effectLst/>
              </a:rPr>
              <a:t> Regression Trees</a:t>
            </a:r>
          </a:p>
          <a:p>
            <a:pPr algn="just"/>
            <a:endParaRPr lang="en-IN" b="0" i="0" dirty="0">
              <a:solidFill>
                <a:srgbClr val="000000"/>
              </a:solidFill>
              <a:effectLst/>
            </a:endParaRPr>
          </a:p>
          <a:p>
            <a:pPr algn="just">
              <a:buFont typeface="Arial" panose="020B0604020202020204" pitchFamily="34" charset="0"/>
              <a:buChar char="•"/>
            </a:pPr>
            <a:r>
              <a:rPr lang="en-IN" b="0" i="0" dirty="0">
                <a:solidFill>
                  <a:srgbClr val="000000"/>
                </a:solidFill>
                <a:effectLst/>
              </a:rPr>
              <a:t> Non-Linear Regression</a:t>
            </a:r>
          </a:p>
          <a:p>
            <a:pPr algn="just"/>
            <a:endParaRPr lang="en-IN" b="0" i="0" dirty="0">
              <a:solidFill>
                <a:srgbClr val="000000"/>
              </a:solidFill>
              <a:effectLst/>
            </a:endParaRPr>
          </a:p>
          <a:p>
            <a:pPr algn="just">
              <a:buFont typeface="Arial" panose="020B0604020202020204" pitchFamily="34" charset="0"/>
              <a:buChar char="•"/>
            </a:pPr>
            <a:r>
              <a:rPr lang="en-IN" b="0" i="0" dirty="0">
                <a:solidFill>
                  <a:srgbClr val="000000"/>
                </a:solidFill>
                <a:effectLst/>
              </a:rPr>
              <a:t> Bayesian Linear Regression</a:t>
            </a:r>
          </a:p>
          <a:p>
            <a:pPr algn="just"/>
            <a:endParaRPr lang="en-IN" b="0" i="0" dirty="0">
              <a:solidFill>
                <a:srgbClr val="000000"/>
              </a:solidFill>
              <a:effectLst/>
            </a:endParaRPr>
          </a:p>
          <a:p>
            <a:pPr algn="just">
              <a:buFont typeface="Arial" panose="020B0604020202020204" pitchFamily="34" charset="0"/>
              <a:buChar char="•"/>
            </a:pPr>
            <a:r>
              <a:rPr lang="en-IN" b="0" i="0" dirty="0">
                <a:solidFill>
                  <a:srgbClr val="000000"/>
                </a:solidFill>
                <a:effectLst/>
              </a:rPr>
              <a:t> Polynomial Regression</a:t>
            </a:r>
          </a:p>
          <a:p>
            <a:pPr algn="just"/>
            <a:endParaRPr lang="en-US" b="0" i="0" dirty="0">
              <a:solidFill>
                <a:srgbClr val="333333"/>
              </a:solidFill>
              <a:effectLst/>
            </a:endParaRPr>
          </a:p>
          <a:p>
            <a:pPr algn="just"/>
            <a:endParaRPr lang="en-US" dirty="0">
              <a:solidFill>
                <a:srgbClr val="333333"/>
              </a:solidFill>
            </a:endParaRPr>
          </a:p>
          <a:p>
            <a:pPr algn="just"/>
            <a:endParaRPr lang="en-US" b="0" i="0" dirty="0">
              <a:solidFill>
                <a:srgbClr val="333333"/>
              </a:solidFill>
              <a:effectLst/>
            </a:endParaRPr>
          </a:p>
        </p:txBody>
      </p:sp>
    </p:spTree>
    <p:extLst>
      <p:ext uri="{BB962C8B-B14F-4D97-AF65-F5344CB8AC3E}">
        <p14:creationId xmlns:p14="http://schemas.microsoft.com/office/powerpoint/2010/main" val="33203636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22D1F-FA0B-493D-62E6-9B2B433F2876}"/>
              </a:ext>
            </a:extLst>
          </p:cNvPr>
          <p:cNvSpPr txBox="1"/>
          <p:nvPr/>
        </p:nvSpPr>
        <p:spPr>
          <a:xfrm>
            <a:off x="92782" y="0"/>
            <a:ext cx="12482356" cy="2246769"/>
          </a:xfrm>
          <a:prstGeom prst="rect">
            <a:avLst/>
          </a:prstGeom>
          <a:noFill/>
        </p:spPr>
        <p:txBody>
          <a:bodyPr wrap="square" rtlCol="0">
            <a:spAutoFit/>
          </a:bodyPr>
          <a:lstStyle/>
          <a:p>
            <a:r>
              <a:rPr lang="en-IN" sz="2000" b="1" i="0" dirty="0">
                <a:solidFill>
                  <a:srgbClr val="333333"/>
                </a:solidFill>
                <a:effectLst/>
              </a:rPr>
              <a:t>Output:</a:t>
            </a:r>
          </a:p>
          <a:p>
            <a:endParaRPr lang="en-IN" sz="2000" b="1" dirty="0">
              <a:solidFill>
                <a:srgbClr val="333333"/>
              </a:solidFill>
            </a:endParaRPr>
          </a:p>
          <a:p>
            <a:endParaRPr lang="en-IN" sz="2000" b="1" dirty="0">
              <a:solidFill>
                <a:srgbClr val="333333"/>
              </a:solidFill>
            </a:endParaRPr>
          </a:p>
          <a:p>
            <a:endParaRPr lang="en-IN" sz="2000" b="1" dirty="0">
              <a:solidFill>
                <a:srgbClr val="333333"/>
              </a:solidFill>
            </a:endParaRPr>
          </a:p>
          <a:p>
            <a:endParaRPr lang="en-IN" sz="2000" b="1" dirty="0">
              <a:solidFill>
                <a:srgbClr val="333333"/>
              </a:solidFill>
            </a:endParaRPr>
          </a:p>
          <a:p>
            <a:endParaRPr lang="en-IN" sz="2000" b="1" dirty="0">
              <a:solidFill>
                <a:srgbClr val="333333"/>
              </a:solidFill>
            </a:endParaRPr>
          </a:p>
          <a:p>
            <a:endParaRPr lang="en-IN" sz="2000" dirty="0"/>
          </a:p>
        </p:txBody>
      </p:sp>
      <p:pic>
        <p:nvPicPr>
          <p:cNvPr id="31748" name="Picture 4" descr="ML Polynomial Regression">
            <a:extLst>
              <a:ext uri="{FF2B5EF4-FFF2-40B4-BE49-F238E27FC236}">
                <a16:creationId xmlns:a16="http://schemas.microsoft.com/office/drawing/2014/main" id="{ED3A792F-13E6-B175-07B1-A8A168DF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094" y="470051"/>
            <a:ext cx="6413154" cy="41089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CFB5F5-9BB1-71C5-1AAE-DFE61AAA805F}"/>
              </a:ext>
            </a:extLst>
          </p:cNvPr>
          <p:cNvSpPr txBox="1"/>
          <p:nvPr/>
        </p:nvSpPr>
        <p:spPr>
          <a:xfrm>
            <a:off x="195714" y="5741618"/>
            <a:ext cx="11800572" cy="646331"/>
          </a:xfrm>
          <a:prstGeom prst="rect">
            <a:avLst/>
          </a:prstGeom>
          <a:noFill/>
        </p:spPr>
        <p:txBody>
          <a:bodyPr wrap="square">
            <a:spAutoFit/>
          </a:bodyPr>
          <a:lstStyle/>
          <a:p>
            <a:r>
              <a:rPr lang="en-US" b="0" i="0" dirty="0">
                <a:solidFill>
                  <a:srgbClr val="333333"/>
                </a:solidFill>
                <a:effectLst/>
              </a:rPr>
              <a:t>As we can see in the above output image, the predictions are close to the real values. The above plot will vary as we will change the degree.</a:t>
            </a:r>
            <a:endParaRPr lang="en-IN" dirty="0"/>
          </a:p>
        </p:txBody>
      </p:sp>
    </p:spTree>
    <p:extLst>
      <p:ext uri="{BB962C8B-B14F-4D97-AF65-F5344CB8AC3E}">
        <p14:creationId xmlns:p14="http://schemas.microsoft.com/office/powerpoint/2010/main" val="28844194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D6408-E8FC-7106-B636-F17FD9E2EF36}"/>
              </a:ext>
            </a:extLst>
          </p:cNvPr>
          <p:cNvSpPr txBox="1"/>
          <p:nvPr/>
        </p:nvSpPr>
        <p:spPr>
          <a:xfrm>
            <a:off x="163629" y="259882"/>
            <a:ext cx="11733196" cy="1938992"/>
          </a:xfrm>
          <a:prstGeom prst="rect">
            <a:avLst/>
          </a:prstGeom>
          <a:noFill/>
        </p:spPr>
        <p:txBody>
          <a:bodyPr wrap="square" rtlCol="0">
            <a:spAutoFit/>
          </a:bodyPr>
          <a:lstStyle/>
          <a:p>
            <a:pPr algn="just"/>
            <a:r>
              <a:rPr lang="en-US" sz="2400" b="1" i="0" dirty="0">
                <a:solidFill>
                  <a:srgbClr val="333333"/>
                </a:solidFill>
                <a:effectLst/>
              </a:rPr>
              <a:t>For degree= 3:</a:t>
            </a:r>
          </a:p>
          <a:p>
            <a:pPr algn="just"/>
            <a:endParaRPr lang="en-US" sz="2400" b="0" i="0" dirty="0">
              <a:solidFill>
                <a:srgbClr val="333333"/>
              </a:solidFill>
              <a:effectLst/>
            </a:endParaRPr>
          </a:p>
          <a:p>
            <a:pPr algn="just"/>
            <a:r>
              <a:rPr lang="en-US" b="0" i="0" dirty="0">
                <a:solidFill>
                  <a:srgbClr val="333333"/>
                </a:solidFill>
                <a:effectLst/>
              </a:rPr>
              <a:t>If we change the degree=3, then we will give a more accurate plot, as shown in the below image.</a:t>
            </a:r>
          </a:p>
          <a:p>
            <a:pPr algn="just"/>
            <a:endParaRPr lang="en-US" dirty="0">
              <a:solidFill>
                <a:srgbClr val="333333"/>
              </a:solidFill>
            </a:endParaRPr>
          </a:p>
          <a:p>
            <a:pPr algn="just"/>
            <a:endParaRPr lang="en-US" b="0" i="0" dirty="0">
              <a:solidFill>
                <a:srgbClr val="333333"/>
              </a:solidFill>
              <a:effectLst/>
            </a:endParaRPr>
          </a:p>
          <a:p>
            <a:endParaRPr lang="en-IN" dirty="0"/>
          </a:p>
        </p:txBody>
      </p:sp>
      <p:pic>
        <p:nvPicPr>
          <p:cNvPr id="32770" name="Picture 2" descr="ML Polynomial Regression">
            <a:extLst>
              <a:ext uri="{FF2B5EF4-FFF2-40B4-BE49-F238E27FC236}">
                <a16:creationId xmlns:a16="http://schemas.microsoft.com/office/drawing/2014/main" id="{676BC326-D052-48F7-7FC3-E8A4B6516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412" y="1620846"/>
            <a:ext cx="5385436" cy="36163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B38046-8D72-6917-76A0-7A1C99D14599}"/>
              </a:ext>
            </a:extLst>
          </p:cNvPr>
          <p:cNvSpPr txBox="1"/>
          <p:nvPr/>
        </p:nvSpPr>
        <p:spPr>
          <a:xfrm>
            <a:off x="266300" y="5674440"/>
            <a:ext cx="11925700" cy="707886"/>
          </a:xfrm>
          <a:prstGeom prst="rect">
            <a:avLst/>
          </a:prstGeom>
          <a:noFill/>
        </p:spPr>
        <p:txBody>
          <a:bodyPr wrap="square">
            <a:spAutoFit/>
          </a:bodyPr>
          <a:lstStyle/>
          <a:p>
            <a:r>
              <a:rPr lang="en-US" sz="2000" b="0" i="0" dirty="0">
                <a:solidFill>
                  <a:srgbClr val="333333"/>
                </a:solidFill>
                <a:effectLst/>
              </a:rPr>
              <a:t>So as we can see here in the above output image, the predicted salary for level 6.5 is near to </a:t>
            </a:r>
            <a:r>
              <a:rPr lang="en-US" sz="2000" b="1" i="0" dirty="0">
                <a:solidFill>
                  <a:srgbClr val="333333"/>
                </a:solidFill>
                <a:effectLst/>
              </a:rPr>
              <a:t>170K$-190k$, </a:t>
            </a:r>
            <a:r>
              <a:rPr lang="en-US" sz="2000" b="0" i="0" dirty="0">
                <a:solidFill>
                  <a:srgbClr val="333333"/>
                </a:solidFill>
                <a:effectLst/>
              </a:rPr>
              <a:t>which seems that future employee is saying the truth about his salary.</a:t>
            </a:r>
            <a:endParaRPr lang="en-IN" sz="2000" dirty="0"/>
          </a:p>
        </p:txBody>
      </p:sp>
    </p:spTree>
    <p:extLst>
      <p:ext uri="{BB962C8B-B14F-4D97-AF65-F5344CB8AC3E}">
        <p14:creationId xmlns:p14="http://schemas.microsoft.com/office/powerpoint/2010/main" val="949709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7FD4B1-1B0A-125E-EE86-2EABD2080BCC}"/>
              </a:ext>
            </a:extLst>
          </p:cNvPr>
          <p:cNvSpPr txBox="1"/>
          <p:nvPr/>
        </p:nvSpPr>
        <p:spPr>
          <a:xfrm>
            <a:off x="221381" y="298383"/>
            <a:ext cx="11742821" cy="1846659"/>
          </a:xfrm>
          <a:prstGeom prst="rect">
            <a:avLst/>
          </a:prstGeom>
          <a:noFill/>
        </p:spPr>
        <p:txBody>
          <a:bodyPr wrap="square" rtlCol="0">
            <a:spAutoFit/>
          </a:bodyPr>
          <a:lstStyle/>
          <a:p>
            <a:r>
              <a:rPr lang="en-US" sz="2400" b="1" i="0" dirty="0">
                <a:solidFill>
                  <a:srgbClr val="333333"/>
                </a:solidFill>
                <a:effectLst/>
              </a:rPr>
              <a:t>Degree= 4:</a:t>
            </a:r>
          </a:p>
          <a:p>
            <a:endParaRPr lang="en-US" b="1" dirty="0">
              <a:solidFill>
                <a:srgbClr val="333333"/>
              </a:solidFill>
              <a:latin typeface="inter-bold"/>
            </a:endParaRPr>
          </a:p>
          <a:p>
            <a:r>
              <a:rPr lang="en-US" b="0" i="0" dirty="0">
                <a:solidFill>
                  <a:srgbClr val="333333"/>
                </a:solidFill>
                <a:effectLst/>
              </a:rPr>
              <a:t> Let's again change the degree to 4, and now will get the most accurate plot. Hence we can get more accurate results by increasing the degree of Polynomial.</a:t>
            </a:r>
          </a:p>
          <a:p>
            <a:endParaRPr lang="en-US" dirty="0">
              <a:solidFill>
                <a:srgbClr val="333333"/>
              </a:solidFill>
            </a:endParaRPr>
          </a:p>
          <a:p>
            <a:endParaRPr lang="en-IN" dirty="0"/>
          </a:p>
        </p:txBody>
      </p:sp>
      <p:pic>
        <p:nvPicPr>
          <p:cNvPr id="33794" name="Picture 2" descr="ML Polynomial Regression">
            <a:extLst>
              <a:ext uri="{FF2B5EF4-FFF2-40B4-BE49-F238E27FC236}">
                <a16:creationId xmlns:a16="http://schemas.microsoft.com/office/drawing/2014/main" id="{39FE9B54-BB04-8085-273F-A24E9A8AC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9529" y="1999147"/>
            <a:ext cx="6024620" cy="40455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933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3266F-09BB-A973-E693-B063516F8A4D}"/>
              </a:ext>
            </a:extLst>
          </p:cNvPr>
          <p:cNvSpPr txBox="1"/>
          <p:nvPr/>
        </p:nvSpPr>
        <p:spPr>
          <a:xfrm>
            <a:off x="96252" y="0"/>
            <a:ext cx="11704320" cy="7663636"/>
          </a:xfrm>
          <a:prstGeom prst="rect">
            <a:avLst/>
          </a:prstGeom>
          <a:noFill/>
        </p:spPr>
        <p:txBody>
          <a:bodyPr wrap="square" rtlCol="0">
            <a:spAutoFit/>
          </a:bodyPr>
          <a:lstStyle/>
          <a:p>
            <a:pPr algn="just"/>
            <a:r>
              <a:rPr lang="en-US" sz="2400" b="1" i="0" dirty="0">
                <a:solidFill>
                  <a:srgbClr val="333333"/>
                </a:solidFill>
                <a:effectLst/>
              </a:rPr>
              <a:t>Predicting the final result with the Linear Regression model:</a:t>
            </a:r>
          </a:p>
          <a:p>
            <a:pPr algn="just"/>
            <a:endParaRPr lang="en-US" sz="2400" b="0" i="0" dirty="0">
              <a:solidFill>
                <a:srgbClr val="333333"/>
              </a:solidFill>
              <a:effectLst/>
            </a:endParaRPr>
          </a:p>
          <a:p>
            <a:pPr algn="just"/>
            <a:r>
              <a:rPr lang="en-US" b="0" i="0" dirty="0">
                <a:solidFill>
                  <a:srgbClr val="333333"/>
                </a:solidFill>
                <a:effectLst/>
              </a:rPr>
              <a:t>Now, we will predict the final output using the Linear regression model to see whether an employee is saying truth or bluff. So, for this, we will use the </a:t>
            </a:r>
            <a:r>
              <a:rPr lang="en-US" b="1" i="0" dirty="0">
                <a:solidFill>
                  <a:srgbClr val="333333"/>
                </a:solidFill>
                <a:effectLst/>
              </a:rPr>
              <a:t>predict()</a:t>
            </a:r>
            <a:r>
              <a:rPr lang="en-US" b="0" i="0" dirty="0">
                <a:solidFill>
                  <a:srgbClr val="333333"/>
                </a:solidFill>
                <a:effectLst/>
              </a:rPr>
              <a:t> method and will pass the value 6.5. Below is the code for it:</a:t>
            </a:r>
          </a:p>
          <a:p>
            <a:pPr algn="just"/>
            <a:endParaRPr lang="en-US" dirty="0">
              <a:solidFill>
                <a:srgbClr val="333333"/>
              </a:solidFill>
            </a:endParaRPr>
          </a:p>
          <a:p>
            <a:pPr lvl="1" algn="just"/>
            <a:r>
              <a:rPr lang="en-IN" b="1" i="0" dirty="0" err="1">
                <a:solidFill>
                  <a:srgbClr val="000000"/>
                </a:solidFill>
                <a:effectLst/>
                <a:latin typeface="inter-regular"/>
              </a:rPr>
              <a:t>lin_pred</a:t>
            </a:r>
            <a:r>
              <a:rPr lang="en-IN" b="1" i="0" dirty="0">
                <a:solidFill>
                  <a:srgbClr val="000000"/>
                </a:solidFill>
                <a:effectLst/>
                <a:latin typeface="inter-regular"/>
              </a:rPr>
              <a:t> = </a:t>
            </a:r>
            <a:r>
              <a:rPr lang="en-IN" b="1" i="0" dirty="0" err="1">
                <a:solidFill>
                  <a:srgbClr val="000000"/>
                </a:solidFill>
                <a:effectLst/>
                <a:latin typeface="inter-regular"/>
              </a:rPr>
              <a:t>lin_regs.predict</a:t>
            </a:r>
            <a:r>
              <a:rPr lang="en-IN" b="1" i="0" dirty="0">
                <a:solidFill>
                  <a:srgbClr val="000000"/>
                </a:solidFill>
                <a:effectLst/>
                <a:latin typeface="inter-regular"/>
              </a:rPr>
              <a:t>([[</a:t>
            </a:r>
            <a:r>
              <a:rPr lang="en-IN" b="1" i="0" dirty="0">
                <a:solidFill>
                  <a:srgbClr val="C00000"/>
                </a:solidFill>
                <a:effectLst/>
                <a:latin typeface="inter-regular"/>
              </a:rPr>
              <a:t>6.5</a:t>
            </a:r>
            <a:r>
              <a:rPr lang="en-IN" b="1" i="0" dirty="0">
                <a:solidFill>
                  <a:srgbClr val="000000"/>
                </a:solidFill>
                <a:effectLst/>
                <a:latin typeface="inter-regular"/>
              </a:rPr>
              <a:t>]])  </a:t>
            </a:r>
          </a:p>
          <a:p>
            <a:pPr lvl="1" algn="just"/>
            <a:r>
              <a:rPr lang="en-IN" b="1" i="0" dirty="0">
                <a:solidFill>
                  <a:srgbClr val="000000"/>
                </a:solidFill>
                <a:effectLst/>
                <a:latin typeface="inter-regular"/>
              </a:rPr>
              <a:t>print(</a:t>
            </a:r>
            <a:r>
              <a:rPr lang="en-IN" b="1" i="0" dirty="0" err="1">
                <a:solidFill>
                  <a:srgbClr val="000000"/>
                </a:solidFill>
                <a:effectLst/>
                <a:latin typeface="inter-regular"/>
              </a:rPr>
              <a:t>lin_pred</a:t>
            </a:r>
            <a:r>
              <a:rPr lang="en-IN" b="1" i="0" dirty="0">
                <a:solidFill>
                  <a:srgbClr val="000000"/>
                </a:solidFill>
                <a:effectLst/>
                <a:latin typeface="inter-regular"/>
              </a:rPr>
              <a:t>)  </a:t>
            </a:r>
          </a:p>
          <a:p>
            <a:pPr algn="just"/>
            <a:endParaRPr lang="en-US" b="0" i="0" dirty="0">
              <a:solidFill>
                <a:srgbClr val="333333"/>
              </a:solidFill>
              <a:effectLst/>
            </a:endParaRPr>
          </a:p>
          <a:p>
            <a:pPr algn="just"/>
            <a:r>
              <a:rPr lang="en-IN" b="1" i="0" dirty="0">
                <a:solidFill>
                  <a:srgbClr val="333333"/>
                </a:solidFill>
                <a:effectLst/>
                <a:latin typeface="inter-bold"/>
              </a:rPr>
              <a:t>Output:</a:t>
            </a:r>
            <a:endParaRPr lang="en-US" b="1" i="0" dirty="0">
              <a:solidFill>
                <a:srgbClr val="333333"/>
              </a:solidFill>
              <a:effectLst/>
              <a:latin typeface="inter-bold"/>
            </a:endParaRPr>
          </a:p>
          <a:p>
            <a:pPr algn="just"/>
            <a:endParaRPr lang="en-US" b="1" dirty="0">
              <a:solidFill>
                <a:srgbClr val="333333"/>
              </a:solidFill>
              <a:latin typeface="inter-bold"/>
            </a:endParaRPr>
          </a:p>
          <a:p>
            <a:pPr algn="just"/>
            <a:r>
              <a:rPr lang="en-US" b="0" i="0" dirty="0">
                <a:solidFill>
                  <a:srgbClr val="333333"/>
                </a:solidFill>
                <a:effectLst/>
              </a:rPr>
              <a:t>[330378.78787879]</a:t>
            </a:r>
            <a:endParaRPr lang="en-US" b="1" i="0" dirty="0">
              <a:solidFill>
                <a:srgbClr val="333333"/>
              </a:solidFill>
              <a:effectLst/>
              <a:latin typeface="inter-bold"/>
            </a:endParaRPr>
          </a:p>
          <a:p>
            <a:pPr algn="just"/>
            <a:endParaRPr lang="en-US" b="1" dirty="0">
              <a:solidFill>
                <a:srgbClr val="333333"/>
              </a:solidFill>
              <a:latin typeface="inter-bold"/>
            </a:endParaRPr>
          </a:p>
          <a:p>
            <a:pPr algn="just"/>
            <a:r>
              <a:rPr lang="en-US" sz="2400" b="1" i="0" dirty="0">
                <a:solidFill>
                  <a:srgbClr val="333333"/>
                </a:solidFill>
                <a:effectLst/>
              </a:rPr>
              <a:t>Predicting the final result with the Polynomial Regression model:</a:t>
            </a:r>
          </a:p>
          <a:p>
            <a:pPr algn="just"/>
            <a:endParaRPr lang="en-US" sz="2400" b="0" i="0" dirty="0">
              <a:solidFill>
                <a:srgbClr val="333333"/>
              </a:solidFill>
              <a:effectLst/>
            </a:endParaRPr>
          </a:p>
          <a:p>
            <a:pPr algn="just"/>
            <a:r>
              <a:rPr lang="en-US" b="0" i="0" dirty="0">
                <a:solidFill>
                  <a:srgbClr val="333333"/>
                </a:solidFill>
                <a:effectLst/>
              </a:rPr>
              <a:t>Now, we will predict the final output using the Polynomial Regression model to compare with Linear model. Below is the code for it:</a:t>
            </a:r>
          </a:p>
          <a:p>
            <a:pPr algn="just"/>
            <a:endParaRPr lang="en-US" b="0" i="0" dirty="0">
              <a:solidFill>
                <a:srgbClr val="333333"/>
              </a:solidFill>
              <a:effectLst/>
            </a:endParaRPr>
          </a:p>
          <a:p>
            <a:pPr lvl="1" algn="just"/>
            <a:r>
              <a:rPr lang="en-US" b="1" i="0" dirty="0" err="1">
                <a:solidFill>
                  <a:srgbClr val="000000"/>
                </a:solidFill>
                <a:effectLst/>
              </a:rPr>
              <a:t>poly_pred</a:t>
            </a:r>
            <a:r>
              <a:rPr lang="en-US" b="1" i="0" dirty="0">
                <a:solidFill>
                  <a:srgbClr val="000000"/>
                </a:solidFill>
                <a:effectLst/>
              </a:rPr>
              <a:t> = lin_reg_2.predict(</a:t>
            </a:r>
            <a:r>
              <a:rPr lang="en-US" b="1" i="0" dirty="0" err="1">
                <a:solidFill>
                  <a:srgbClr val="000000"/>
                </a:solidFill>
                <a:effectLst/>
              </a:rPr>
              <a:t>poly_regs.fit_transform</a:t>
            </a:r>
            <a:r>
              <a:rPr lang="en-US" b="1" i="0" dirty="0">
                <a:solidFill>
                  <a:srgbClr val="000000"/>
                </a:solidFill>
                <a:effectLst/>
              </a:rPr>
              <a:t>([[</a:t>
            </a:r>
            <a:r>
              <a:rPr lang="en-US" b="1" i="0" dirty="0">
                <a:solidFill>
                  <a:srgbClr val="C00000"/>
                </a:solidFill>
                <a:effectLst/>
              </a:rPr>
              <a:t>6.5</a:t>
            </a:r>
            <a:r>
              <a:rPr lang="en-US" b="1" i="0" dirty="0">
                <a:solidFill>
                  <a:srgbClr val="000000"/>
                </a:solidFill>
                <a:effectLst/>
              </a:rPr>
              <a:t>]]))  </a:t>
            </a:r>
          </a:p>
          <a:p>
            <a:pPr lvl="1" algn="just"/>
            <a:r>
              <a:rPr lang="en-US" b="1" i="0" dirty="0">
                <a:solidFill>
                  <a:srgbClr val="000000"/>
                </a:solidFill>
                <a:effectLst/>
              </a:rPr>
              <a:t>print(</a:t>
            </a:r>
            <a:r>
              <a:rPr lang="en-US" b="1" i="0" dirty="0" err="1">
                <a:solidFill>
                  <a:srgbClr val="000000"/>
                </a:solidFill>
                <a:effectLst/>
              </a:rPr>
              <a:t>poly_pred</a:t>
            </a:r>
            <a:r>
              <a:rPr lang="en-US" b="1" i="0" dirty="0">
                <a:solidFill>
                  <a:srgbClr val="000000"/>
                </a:solidFill>
                <a:effectLst/>
              </a:rPr>
              <a:t>) </a:t>
            </a:r>
          </a:p>
          <a:p>
            <a:pPr algn="just"/>
            <a:r>
              <a:rPr lang="en-US" b="0" i="0" dirty="0">
                <a:solidFill>
                  <a:srgbClr val="000000"/>
                </a:solidFill>
                <a:effectLst/>
              </a:rPr>
              <a:t> </a:t>
            </a:r>
          </a:p>
          <a:p>
            <a:pPr algn="just"/>
            <a:r>
              <a:rPr lang="en-US" b="1" i="0" dirty="0">
                <a:solidFill>
                  <a:srgbClr val="333333"/>
                </a:solidFill>
                <a:effectLst/>
              </a:rPr>
              <a:t>Output: </a:t>
            </a:r>
          </a:p>
          <a:p>
            <a:pPr algn="just"/>
            <a:endParaRPr lang="en-US" b="1" dirty="0">
              <a:solidFill>
                <a:srgbClr val="333333"/>
              </a:solidFill>
            </a:endParaRPr>
          </a:p>
          <a:p>
            <a:pPr algn="just"/>
            <a:r>
              <a:rPr lang="en-US" b="1" i="0" dirty="0">
                <a:solidFill>
                  <a:srgbClr val="333333"/>
                </a:solidFill>
                <a:effectLst/>
              </a:rPr>
              <a:t>[158862.45265153]</a:t>
            </a:r>
          </a:p>
          <a:p>
            <a:pPr algn="just"/>
            <a:endParaRPr lang="en-US" b="0" i="0" dirty="0">
              <a:solidFill>
                <a:srgbClr val="333333"/>
              </a:solidFill>
              <a:effectLst/>
            </a:endParaRP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2559936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11F369-BBC8-6C53-18E1-10F77274CDD9}"/>
              </a:ext>
            </a:extLst>
          </p:cNvPr>
          <p:cNvSpPr txBox="1"/>
          <p:nvPr/>
        </p:nvSpPr>
        <p:spPr>
          <a:xfrm>
            <a:off x="317634" y="327259"/>
            <a:ext cx="11656193" cy="2954655"/>
          </a:xfrm>
          <a:prstGeom prst="rect">
            <a:avLst/>
          </a:prstGeom>
          <a:noFill/>
        </p:spPr>
        <p:txBody>
          <a:bodyPr wrap="square" rtlCol="0">
            <a:spAutoFit/>
          </a:bodyPr>
          <a:lstStyle/>
          <a:p>
            <a:r>
              <a:rPr lang="en-IN" sz="2400" b="1" dirty="0"/>
              <a:t>RESULT</a:t>
            </a:r>
            <a:r>
              <a:rPr lang="en-IN" b="1" dirty="0"/>
              <a:t> :</a:t>
            </a:r>
          </a:p>
          <a:p>
            <a:endParaRPr lang="en-IN" dirty="0"/>
          </a:p>
          <a:p>
            <a:endParaRPr lang="en-IN" dirty="0"/>
          </a:p>
          <a:p>
            <a:pPr marL="285750" indent="-285750">
              <a:buFont typeface="Arial" panose="020B0604020202020204" pitchFamily="34" charset="0"/>
              <a:buChar char="•"/>
            </a:pPr>
            <a:r>
              <a:rPr lang="en-US" b="0" i="0" dirty="0">
                <a:solidFill>
                  <a:srgbClr val="333333"/>
                </a:solidFill>
                <a:effectLst/>
              </a:rPr>
              <a:t>As we can see, the predicted output for the Polynomial Regression is [158862.45265153], which is much closer to real value hence, we can say that future employee is saying true.</a:t>
            </a: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680285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8EB9335-9D56-4A5A-2FD3-880DDB312775}"/>
              </a:ext>
            </a:extLst>
          </p:cNvPr>
          <p:cNvGraphicFramePr/>
          <p:nvPr>
            <p:extLst>
              <p:ext uri="{D42A27DB-BD31-4B8C-83A1-F6EECF244321}">
                <p14:modId xmlns:p14="http://schemas.microsoft.com/office/powerpoint/2010/main" val="2937892064"/>
              </p:ext>
            </p:extLst>
          </p:nvPr>
        </p:nvGraphicFramePr>
        <p:xfrm>
          <a:off x="0" y="1347537"/>
          <a:ext cx="11877575" cy="2695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5577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955F1-7A38-D8AB-F0D8-B2229C4F2B4F}"/>
              </a:ext>
            </a:extLst>
          </p:cNvPr>
          <p:cNvSpPr txBox="1"/>
          <p:nvPr/>
        </p:nvSpPr>
        <p:spPr>
          <a:xfrm>
            <a:off x="134754" y="192505"/>
            <a:ext cx="11916075" cy="6678751"/>
          </a:xfrm>
          <a:prstGeom prst="rect">
            <a:avLst/>
          </a:prstGeom>
          <a:noFill/>
        </p:spPr>
        <p:txBody>
          <a:bodyPr wrap="square" rtlCol="0">
            <a:spAutoFit/>
          </a:bodyPr>
          <a:lstStyle/>
          <a:p>
            <a:pPr algn="just"/>
            <a:r>
              <a:rPr lang="en-US" sz="2400" b="1" i="0" dirty="0">
                <a:effectLst/>
              </a:rPr>
              <a:t>Classification Algorithm in Machine Learning:</a:t>
            </a:r>
          </a:p>
          <a:p>
            <a:pPr algn="just"/>
            <a:endParaRPr lang="en-US" sz="2400" b="1" i="0" dirty="0">
              <a:effectLst/>
            </a:endParaRPr>
          </a:p>
          <a:p>
            <a:pPr marL="285750" indent="-285750" algn="just">
              <a:buFont typeface="Arial" panose="020B0604020202020204" pitchFamily="34" charset="0"/>
              <a:buChar char="•"/>
            </a:pPr>
            <a:r>
              <a:rPr lang="en-US" sz="2000" b="0" i="0" dirty="0">
                <a:solidFill>
                  <a:srgbClr val="333333"/>
                </a:solidFill>
                <a:effectLst/>
              </a:rPr>
              <a:t>As we know, the Supervised Machine Learning algorithm can be broadly classified into Regression and Classification Algorithms. In Regression algorithms, we have predicted the output for continuous values, but to predict the categorical values, we need Classification algorithms.</a:t>
            </a:r>
          </a:p>
          <a:p>
            <a:pPr marL="285750" indent="-285750" algn="just">
              <a:buFont typeface="Arial" panose="020B0604020202020204" pitchFamily="34" charset="0"/>
              <a:buChar char="•"/>
            </a:pPr>
            <a:endParaRPr lang="en-US" dirty="0">
              <a:solidFill>
                <a:srgbClr val="333333"/>
              </a:solidFill>
            </a:endParaRPr>
          </a:p>
          <a:p>
            <a:pPr algn="just"/>
            <a:endParaRPr lang="en-US" b="0" i="0" dirty="0">
              <a:solidFill>
                <a:srgbClr val="333333"/>
              </a:solidFill>
              <a:effectLst/>
            </a:endParaRPr>
          </a:p>
          <a:p>
            <a:pPr algn="just"/>
            <a:r>
              <a:rPr lang="en-US" sz="2400" b="1" i="0" dirty="0">
                <a:effectLst/>
                <a:latin typeface="erdana"/>
              </a:rPr>
              <a:t>What is the Classification Algorithm?</a:t>
            </a:r>
          </a:p>
          <a:p>
            <a:pPr algn="just"/>
            <a:endParaRPr lang="en-US" sz="2400" b="1" i="0" dirty="0">
              <a:effectLst/>
              <a:latin typeface="erdana"/>
            </a:endParaRPr>
          </a:p>
          <a:p>
            <a:pPr marL="285750" indent="-285750" algn="just">
              <a:buFont typeface="Arial" panose="020B0604020202020204" pitchFamily="34" charset="0"/>
              <a:buChar char="•"/>
            </a:pPr>
            <a:r>
              <a:rPr lang="en-US" sz="2000" b="0" i="0" dirty="0">
                <a:solidFill>
                  <a:srgbClr val="333333"/>
                </a:solidFill>
                <a:effectLst/>
              </a:rPr>
              <a:t>The Classification algorithm is a Supervised Learning technique that is used to identify the category of new observations on the basis of training data. In Classification, a program learns from the given dataset or observations and then classifies new observation into a number of classes or groups. Such as, </a:t>
            </a:r>
            <a:r>
              <a:rPr lang="en-US" sz="2000" b="1" i="0" dirty="0">
                <a:solidFill>
                  <a:srgbClr val="333333"/>
                </a:solidFill>
                <a:effectLst/>
              </a:rPr>
              <a:t>Yes or No, 0 or 1, Spam or Not Spam, cat or dog,</a:t>
            </a:r>
            <a:r>
              <a:rPr lang="en-US" sz="2000" b="0" i="0" dirty="0">
                <a:solidFill>
                  <a:srgbClr val="333333"/>
                </a:solidFill>
                <a:effectLst/>
              </a:rPr>
              <a:t> etc. Classes can be called as targets/labels or categories.</a:t>
            </a:r>
          </a:p>
          <a:p>
            <a:pPr algn="just"/>
            <a:endParaRPr lang="en-US" sz="2000" b="0" i="0" dirty="0">
              <a:solidFill>
                <a:srgbClr val="333333"/>
              </a:solidFill>
              <a:effectLst/>
            </a:endParaRPr>
          </a:p>
          <a:p>
            <a:pPr marL="285750" indent="-285750" algn="just">
              <a:buFont typeface="Arial" panose="020B0604020202020204" pitchFamily="34" charset="0"/>
              <a:buChar char="•"/>
            </a:pPr>
            <a:r>
              <a:rPr lang="en-US" sz="2000" b="0" i="0" dirty="0">
                <a:solidFill>
                  <a:srgbClr val="333333"/>
                </a:solidFill>
                <a:effectLst/>
              </a:rPr>
              <a:t>Unlike regression, the output variable of Classification is a category, not a value, such as "Green or Blue", "fruit or animal", etc. Since the Classification algorithm is a Supervised learning technique, hence it takes labeled input data, which means it contains input with the corresponding output.</a:t>
            </a:r>
          </a:p>
          <a:p>
            <a:pPr algn="just"/>
            <a:endParaRPr lang="en-US" sz="2000" b="0" i="0" dirty="0">
              <a:solidFill>
                <a:srgbClr val="333333"/>
              </a:solidFill>
              <a:effectLst/>
            </a:endParaRPr>
          </a:p>
          <a:p>
            <a:pPr marL="285750" indent="-285750" algn="just">
              <a:buFont typeface="Arial" panose="020B0604020202020204" pitchFamily="34" charset="0"/>
              <a:buChar char="•"/>
            </a:pPr>
            <a:r>
              <a:rPr lang="en-US" sz="2000" b="0" i="0" dirty="0">
                <a:solidFill>
                  <a:srgbClr val="333333"/>
                </a:solidFill>
                <a:effectLst/>
              </a:rPr>
              <a:t>In classification algorithm, a discrete output function(y) is mapped to input variable(x).</a:t>
            </a: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39647022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F4A8F3-3C04-92B0-8343-B746FE9C9F0C}"/>
              </a:ext>
            </a:extLst>
          </p:cNvPr>
          <p:cNvSpPr txBox="1"/>
          <p:nvPr/>
        </p:nvSpPr>
        <p:spPr>
          <a:xfrm>
            <a:off x="123524" y="240632"/>
            <a:ext cx="11944952" cy="3939540"/>
          </a:xfrm>
          <a:prstGeom prst="rect">
            <a:avLst/>
          </a:prstGeom>
          <a:noFill/>
        </p:spPr>
        <p:txBody>
          <a:bodyPr wrap="square" rtlCol="0">
            <a:spAutoFit/>
          </a:bodyPr>
          <a:lstStyle/>
          <a:p>
            <a:r>
              <a:rPr lang="en-US" sz="2000" b="1" i="0" dirty="0">
                <a:solidFill>
                  <a:srgbClr val="000000"/>
                </a:solidFill>
                <a:effectLst/>
              </a:rPr>
              <a:t>y=f(x), where y = categorical output  </a:t>
            </a:r>
          </a:p>
          <a:p>
            <a:endParaRPr lang="en-US" sz="2000" b="1" dirty="0">
              <a:solidFill>
                <a:srgbClr val="000000"/>
              </a:solidFill>
            </a:endParaRPr>
          </a:p>
          <a:p>
            <a:pPr marL="342900" indent="-342900" algn="just">
              <a:buFont typeface="Arial" panose="020B0604020202020204" pitchFamily="34" charset="0"/>
              <a:buChar char="•"/>
            </a:pPr>
            <a:r>
              <a:rPr lang="en-US" sz="2000" b="0" i="0" dirty="0">
                <a:solidFill>
                  <a:srgbClr val="333333"/>
                </a:solidFill>
                <a:effectLst/>
              </a:rPr>
              <a:t>The best example of an ML classification algorithm is </a:t>
            </a:r>
            <a:r>
              <a:rPr lang="en-US" sz="2000" b="1" i="0" dirty="0">
                <a:solidFill>
                  <a:srgbClr val="333333"/>
                </a:solidFill>
                <a:effectLst/>
              </a:rPr>
              <a:t>Email Spam Detector</a:t>
            </a:r>
            <a:r>
              <a:rPr lang="en-US" sz="2000" b="0" i="0" dirty="0">
                <a:solidFill>
                  <a:srgbClr val="333333"/>
                </a:solidFill>
                <a:effectLst/>
              </a:rPr>
              <a:t>.</a:t>
            </a:r>
          </a:p>
          <a:p>
            <a:pPr marL="342900" indent="-342900" algn="just">
              <a:buFont typeface="Arial" panose="020B0604020202020204" pitchFamily="34" charset="0"/>
              <a:buChar char="•"/>
            </a:pPr>
            <a:r>
              <a:rPr lang="en-US" sz="2000" b="0" i="0" dirty="0">
                <a:solidFill>
                  <a:srgbClr val="333333"/>
                </a:solidFill>
                <a:effectLst/>
              </a:rPr>
              <a:t>The main goal of the Classification algorithm is to identify the category of a given dataset, and these algorithms are mainly used to predict the output for the categorical data.</a:t>
            </a:r>
          </a:p>
          <a:p>
            <a:pPr marL="342900" indent="-342900" algn="just">
              <a:buFont typeface="Arial" panose="020B0604020202020204" pitchFamily="34" charset="0"/>
              <a:buChar char="•"/>
            </a:pPr>
            <a:r>
              <a:rPr lang="en-US" sz="2000" b="0" i="0" dirty="0">
                <a:solidFill>
                  <a:srgbClr val="333333"/>
                </a:solidFill>
                <a:effectLst/>
              </a:rPr>
              <a:t>Classification algorithms can be better understood using the below diagram. In the below diagram, there are two classes, class A and Class B. These classes have features that are similar to each other and dissimilar to other classes.</a:t>
            </a:r>
          </a:p>
          <a:p>
            <a:pPr marL="342900" indent="-342900" algn="just">
              <a:buFont typeface="Arial" panose="020B0604020202020204" pitchFamily="34" charset="0"/>
              <a:buChar char="•"/>
            </a:pPr>
            <a:endParaRPr lang="en-US" dirty="0">
              <a:solidFill>
                <a:srgbClr val="333333"/>
              </a:solidFill>
            </a:endParaRPr>
          </a:p>
          <a:p>
            <a:pPr marL="342900" indent="-342900" algn="just">
              <a:buFont typeface="Arial" panose="020B0604020202020204" pitchFamily="34" charset="0"/>
              <a:buChar char="•"/>
            </a:pPr>
            <a:endParaRPr lang="en-US" b="0" i="0" dirty="0">
              <a:solidFill>
                <a:srgbClr val="333333"/>
              </a:solidFill>
              <a:effectLst/>
            </a:endParaRPr>
          </a:p>
          <a:p>
            <a:pPr algn="just"/>
            <a:endParaRPr lang="en-US" b="0" i="0" dirty="0">
              <a:solidFill>
                <a:srgbClr val="333333"/>
              </a:solidFill>
              <a:effectLst/>
            </a:endParaRPr>
          </a:p>
          <a:p>
            <a:endParaRPr lang="en-US" b="1" i="0" dirty="0">
              <a:solidFill>
                <a:srgbClr val="000000"/>
              </a:solidFill>
              <a:effectLst/>
            </a:endParaRPr>
          </a:p>
          <a:p>
            <a:endParaRPr lang="en-IN" dirty="0"/>
          </a:p>
        </p:txBody>
      </p:sp>
      <p:pic>
        <p:nvPicPr>
          <p:cNvPr id="34818" name="Picture 2" descr="Classification Algorithm in Machine Learning ">
            <a:extLst>
              <a:ext uri="{FF2B5EF4-FFF2-40B4-BE49-F238E27FC236}">
                <a16:creationId xmlns:a16="http://schemas.microsoft.com/office/drawing/2014/main" id="{7D7DDD71-B634-64AB-689D-03FD374E8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884" y="2997868"/>
            <a:ext cx="40862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129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50F58F-1C47-864F-2B01-5C23D07499ED}"/>
              </a:ext>
            </a:extLst>
          </p:cNvPr>
          <p:cNvSpPr txBox="1"/>
          <p:nvPr/>
        </p:nvSpPr>
        <p:spPr>
          <a:xfrm>
            <a:off x="173255" y="259882"/>
            <a:ext cx="11790947" cy="7140416"/>
          </a:xfrm>
          <a:prstGeom prst="rect">
            <a:avLst/>
          </a:prstGeom>
          <a:noFill/>
        </p:spPr>
        <p:txBody>
          <a:bodyPr wrap="square" rtlCol="0">
            <a:spAutoFit/>
          </a:bodyPr>
          <a:lstStyle/>
          <a:p>
            <a:r>
              <a:rPr lang="en-US" sz="2000" b="0" i="0" dirty="0">
                <a:solidFill>
                  <a:srgbClr val="333333"/>
                </a:solidFill>
                <a:effectLst/>
                <a:latin typeface="inter-regular"/>
              </a:rPr>
              <a:t>The algorithm which implements the classification on a dataset is known as a classifier. There are two types of Classifications:</a:t>
            </a:r>
          </a:p>
          <a:p>
            <a:pPr lvl="1">
              <a:buFont typeface="Arial" panose="020B0604020202020204" pitchFamily="34" charset="0"/>
              <a:buChar char="•"/>
            </a:pPr>
            <a:r>
              <a:rPr lang="en-US" sz="2000" b="1" i="0" dirty="0">
                <a:solidFill>
                  <a:srgbClr val="000000"/>
                </a:solidFill>
                <a:effectLst/>
                <a:latin typeface="inter-bold"/>
              </a:rPr>
              <a:t>Binary Classifier:</a:t>
            </a:r>
            <a:r>
              <a:rPr lang="en-US" sz="2000" b="0" i="0" dirty="0">
                <a:solidFill>
                  <a:srgbClr val="000000"/>
                </a:solidFill>
                <a:effectLst/>
                <a:latin typeface="inter-regular"/>
              </a:rPr>
              <a:t> If the classification problem has only two possible outcomes, then it is called as Binary Classifier.</a:t>
            </a:r>
          </a:p>
          <a:p>
            <a:pPr lvl="1"/>
            <a:r>
              <a:rPr lang="en-US" sz="2000" b="1" i="0" dirty="0">
                <a:solidFill>
                  <a:srgbClr val="000000"/>
                </a:solidFill>
                <a:effectLst/>
                <a:latin typeface="inter-bold"/>
              </a:rPr>
              <a:t>Examples:</a:t>
            </a:r>
            <a:r>
              <a:rPr lang="en-US" sz="2000" b="0" i="0" dirty="0">
                <a:solidFill>
                  <a:srgbClr val="000000"/>
                </a:solidFill>
                <a:effectLst/>
                <a:latin typeface="inter-regular"/>
              </a:rPr>
              <a:t> YES or NO, MALE or FEMALE, SPAM or NOT SPAM, CAT or DOG, etc.</a:t>
            </a:r>
          </a:p>
          <a:p>
            <a:pPr lvl="1"/>
            <a:endParaRPr lang="en-US" sz="2000" b="0" i="0" dirty="0">
              <a:solidFill>
                <a:srgbClr val="000000"/>
              </a:solidFill>
              <a:effectLst/>
              <a:latin typeface="inter-regular"/>
            </a:endParaRPr>
          </a:p>
          <a:p>
            <a:pPr lvl="1">
              <a:buFont typeface="Arial" panose="020B0604020202020204" pitchFamily="34" charset="0"/>
              <a:buChar char="•"/>
            </a:pPr>
            <a:r>
              <a:rPr lang="en-US" sz="2000" b="1" i="0" dirty="0">
                <a:solidFill>
                  <a:srgbClr val="000000"/>
                </a:solidFill>
                <a:effectLst/>
                <a:latin typeface="inter-bold"/>
              </a:rPr>
              <a:t>Multi-class Classifier:</a:t>
            </a:r>
            <a:r>
              <a:rPr lang="en-US" sz="2000" b="0" i="0" dirty="0">
                <a:solidFill>
                  <a:srgbClr val="000000"/>
                </a:solidFill>
                <a:effectLst/>
                <a:latin typeface="inter-regular"/>
              </a:rPr>
              <a:t> If a classification problem has more than two outcomes, then it is called as Multi-class Classifier.</a:t>
            </a:r>
            <a:br>
              <a:rPr lang="en-US" sz="2000" b="0" i="0" dirty="0">
                <a:solidFill>
                  <a:srgbClr val="000000"/>
                </a:solidFill>
                <a:effectLst/>
                <a:latin typeface="inter-regular"/>
              </a:rPr>
            </a:br>
            <a:r>
              <a:rPr lang="en-US" sz="2000" b="1" i="0" dirty="0">
                <a:solidFill>
                  <a:srgbClr val="000000"/>
                </a:solidFill>
                <a:effectLst/>
                <a:latin typeface="inter-bold"/>
              </a:rPr>
              <a:t>Example:</a:t>
            </a:r>
            <a:r>
              <a:rPr lang="en-US" sz="2000" b="0" i="0" dirty="0">
                <a:solidFill>
                  <a:srgbClr val="000000"/>
                </a:solidFill>
                <a:effectLst/>
                <a:latin typeface="inter-regular"/>
              </a:rPr>
              <a:t> Classifications of types of crops, Classification of types of music.</a:t>
            </a:r>
          </a:p>
          <a:p>
            <a:pPr lvl="1">
              <a:buFont typeface="Arial" panose="020B0604020202020204" pitchFamily="34" charset="0"/>
              <a:buChar char="•"/>
            </a:pPr>
            <a:endParaRPr lang="en-US" sz="2000" dirty="0">
              <a:solidFill>
                <a:srgbClr val="000000"/>
              </a:solidFill>
              <a:latin typeface="inter-regular"/>
            </a:endParaRPr>
          </a:p>
          <a:p>
            <a:pPr algn="just"/>
            <a:r>
              <a:rPr lang="en-US" sz="2400" b="1" i="0" dirty="0">
                <a:effectLst/>
                <a:latin typeface="erdana"/>
              </a:rPr>
              <a:t>Learners in Classification Problems:</a:t>
            </a:r>
          </a:p>
          <a:p>
            <a:r>
              <a:rPr lang="en-US" sz="2000" b="0" i="0" dirty="0">
                <a:solidFill>
                  <a:srgbClr val="333333"/>
                </a:solidFill>
                <a:effectLst/>
              </a:rPr>
              <a:t>In the classification problems, there are two types of learners:</a:t>
            </a:r>
          </a:p>
          <a:p>
            <a:endParaRPr lang="en-US" sz="2000" b="0" i="0" dirty="0">
              <a:solidFill>
                <a:srgbClr val="333333"/>
              </a:solidFill>
              <a:effectLst/>
            </a:endParaRPr>
          </a:p>
          <a:p>
            <a:pPr>
              <a:buFont typeface="+mj-lt"/>
              <a:buAutoNum type="arabicPeriod"/>
            </a:pPr>
            <a:r>
              <a:rPr lang="en-US" sz="2000" b="1" i="0" dirty="0">
                <a:solidFill>
                  <a:srgbClr val="000000"/>
                </a:solidFill>
                <a:effectLst/>
              </a:rPr>
              <a:t>Lazy Learners:</a:t>
            </a:r>
            <a:r>
              <a:rPr lang="en-US" sz="2000" b="0" i="0" dirty="0">
                <a:solidFill>
                  <a:srgbClr val="000000"/>
                </a:solidFill>
                <a:effectLst/>
              </a:rPr>
              <a:t> Lazy Learner firstly stores the training dataset and wait until it receives the test dataset. In Lazy learner case, classification is done on the basis of the most related data stored in the training dataset. It takes less time in training but more time for predictions.</a:t>
            </a:r>
            <a:br>
              <a:rPr lang="en-US" sz="2000" b="0" i="0" dirty="0">
                <a:solidFill>
                  <a:srgbClr val="000000"/>
                </a:solidFill>
                <a:effectLst/>
              </a:rPr>
            </a:br>
            <a:r>
              <a:rPr lang="en-US" sz="2000" b="1" i="0" dirty="0">
                <a:solidFill>
                  <a:srgbClr val="000000"/>
                </a:solidFill>
                <a:effectLst/>
              </a:rPr>
              <a:t>Example:</a:t>
            </a:r>
            <a:r>
              <a:rPr lang="en-US" sz="2000" b="0" i="0" dirty="0">
                <a:solidFill>
                  <a:srgbClr val="000000"/>
                </a:solidFill>
                <a:effectLst/>
              </a:rPr>
              <a:t> K-NN algorithm, Case-based reasoning</a:t>
            </a:r>
          </a:p>
          <a:p>
            <a:endParaRPr lang="en-US" sz="2000" b="0" i="0" dirty="0">
              <a:solidFill>
                <a:srgbClr val="000000"/>
              </a:solidFill>
              <a:effectLst/>
            </a:endParaRPr>
          </a:p>
          <a:p>
            <a:pPr algn="just">
              <a:buFont typeface="+mj-lt"/>
              <a:buAutoNum type="arabicPeriod"/>
            </a:pPr>
            <a:r>
              <a:rPr lang="en-US" sz="2000" b="1" i="0" dirty="0">
                <a:solidFill>
                  <a:srgbClr val="000000"/>
                </a:solidFill>
                <a:effectLst/>
              </a:rPr>
              <a:t>Eager </a:t>
            </a:r>
            <a:r>
              <a:rPr lang="en-US" sz="2000" b="1" i="0" dirty="0" err="1">
                <a:solidFill>
                  <a:srgbClr val="000000"/>
                </a:solidFill>
                <a:effectLst/>
              </a:rPr>
              <a:t>Learners:</a:t>
            </a:r>
            <a:r>
              <a:rPr lang="en-US" sz="2000" b="0" i="0" dirty="0" err="1">
                <a:solidFill>
                  <a:srgbClr val="000000"/>
                </a:solidFill>
                <a:effectLst/>
              </a:rPr>
              <a:t>Eager</a:t>
            </a:r>
            <a:r>
              <a:rPr lang="en-US" sz="2000" b="0" i="0" dirty="0">
                <a:solidFill>
                  <a:srgbClr val="000000"/>
                </a:solidFill>
                <a:effectLst/>
              </a:rPr>
              <a:t> Learners develop a classification model based on a training dataset before receiving a test dataset. Opposite to Lazy learners, Eager Learner takes more time in learning, and less time in prediction. </a:t>
            </a:r>
            <a:r>
              <a:rPr lang="en-US" sz="2000" b="1" i="0" dirty="0">
                <a:solidFill>
                  <a:srgbClr val="000000"/>
                </a:solidFill>
                <a:effectLst/>
              </a:rPr>
              <a:t>Example:</a:t>
            </a:r>
            <a:r>
              <a:rPr lang="en-US" sz="2000" b="0" i="0" dirty="0">
                <a:solidFill>
                  <a:srgbClr val="000000"/>
                </a:solidFill>
                <a:effectLst/>
              </a:rPr>
              <a:t> Decision Trees, Naïve Bayes, ANN.</a:t>
            </a:r>
          </a:p>
          <a:p>
            <a:endParaRPr lang="en-US" sz="20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161472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BD1FE-38BB-F1E3-B404-19E2DFF1B6B2}"/>
              </a:ext>
            </a:extLst>
          </p:cNvPr>
          <p:cNvSpPr txBox="1"/>
          <p:nvPr/>
        </p:nvSpPr>
        <p:spPr>
          <a:xfrm>
            <a:off x="96253" y="221381"/>
            <a:ext cx="11964202" cy="6801862"/>
          </a:xfrm>
          <a:prstGeom prst="rect">
            <a:avLst/>
          </a:prstGeom>
          <a:noFill/>
        </p:spPr>
        <p:txBody>
          <a:bodyPr wrap="square" rtlCol="0">
            <a:spAutoFit/>
          </a:bodyPr>
          <a:lstStyle/>
          <a:p>
            <a:pPr algn="just"/>
            <a:r>
              <a:rPr lang="en-IN" sz="2000" b="1" i="0" dirty="0">
                <a:effectLst/>
              </a:rPr>
              <a:t>Types of ML Classification Algorithms:</a:t>
            </a:r>
          </a:p>
          <a:p>
            <a:pPr algn="just"/>
            <a:r>
              <a:rPr lang="en-IN" b="0" i="0" dirty="0">
                <a:solidFill>
                  <a:srgbClr val="333333"/>
                </a:solidFill>
                <a:effectLst/>
              </a:rPr>
              <a:t>Classification Algorithms can be further divided into the Mainly two category:</a:t>
            </a:r>
          </a:p>
          <a:p>
            <a:pPr lvl="1" algn="just"/>
            <a:endParaRPr lang="en-IN" b="0" i="0" dirty="0">
              <a:solidFill>
                <a:srgbClr val="333333"/>
              </a:solidFill>
              <a:effectLst/>
            </a:endParaRPr>
          </a:p>
          <a:p>
            <a:pPr lvl="1" algn="just">
              <a:buFont typeface="Arial" panose="020B0604020202020204" pitchFamily="34" charset="0"/>
              <a:buChar char="•"/>
            </a:pPr>
            <a:r>
              <a:rPr lang="en-IN" b="1" i="0" dirty="0">
                <a:solidFill>
                  <a:srgbClr val="000000"/>
                </a:solidFill>
                <a:effectLst/>
              </a:rPr>
              <a:t>Linear Models</a:t>
            </a:r>
            <a:endParaRPr lang="en-IN" b="0" i="0" dirty="0">
              <a:solidFill>
                <a:srgbClr val="000000"/>
              </a:solidFill>
              <a:effectLst/>
            </a:endParaRPr>
          </a:p>
          <a:p>
            <a:pPr marL="1200150" lvl="2" indent="-285750" algn="just">
              <a:buFont typeface="Arial" panose="020B0604020202020204" pitchFamily="34" charset="0"/>
              <a:buChar char="•"/>
            </a:pPr>
            <a:r>
              <a:rPr lang="en-IN" b="0" i="0" dirty="0">
                <a:solidFill>
                  <a:srgbClr val="000000"/>
                </a:solidFill>
                <a:effectLst/>
              </a:rPr>
              <a:t>Logistic Regression</a:t>
            </a:r>
          </a:p>
          <a:p>
            <a:pPr marL="1200150" lvl="2" indent="-285750" algn="just">
              <a:buFont typeface="Arial" panose="020B0604020202020204" pitchFamily="34" charset="0"/>
              <a:buChar char="•"/>
            </a:pPr>
            <a:r>
              <a:rPr lang="en-IN" b="0" i="0" dirty="0">
                <a:solidFill>
                  <a:srgbClr val="000000"/>
                </a:solidFill>
                <a:effectLst/>
              </a:rPr>
              <a:t>Support Vector Machines</a:t>
            </a:r>
          </a:p>
          <a:p>
            <a:pPr lvl="1" algn="just">
              <a:buFont typeface="Arial" panose="020B0604020202020204" pitchFamily="34" charset="0"/>
              <a:buChar char="•"/>
            </a:pPr>
            <a:r>
              <a:rPr lang="en-IN" b="1" i="0" dirty="0">
                <a:solidFill>
                  <a:srgbClr val="000000"/>
                </a:solidFill>
                <a:effectLst/>
              </a:rPr>
              <a:t>Non-linear Models</a:t>
            </a:r>
            <a:endParaRPr lang="en-IN" b="0" i="0" dirty="0">
              <a:solidFill>
                <a:srgbClr val="000000"/>
              </a:solidFill>
              <a:effectLst/>
            </a:endParaRPr>
          </a:p>
          <a:p>
            <a:pPr marL="1200150" lvl="2" indent="-285750" algn="just">
              <a:buFont typeface="Arial" panose="020B0604020202020204" pitchFamily="34" charset="0"/>
              <a:buChar char="•"/>
            </a:pPr>
            <a:r>
              <a:rPr lang="en-IN" b="0" i="0" dirty="0">
                <a:solidFill>
                  <a:srgbClr val="000000"/>
                </a:solidFill>
                <a:effectLst/>
              </a:rPr>
              <a:t>K-Nearest Neighbours</a:t>
            </a:r>
          </a:p>
          <a:p>
            <a:pPr marL="1200150" lvl="2" indent="-285750" algn="just">
              <a:buFont typeface="Arial" panose="020B0604020202020204" pitchFamily="34" charset="0"/>
              <a:buChar char="•"/>
            </a:pPr>
            <a:r>
              <a:rPr lang="en-IN" b="0" i="0" dirty="0">
                <a:solidFill>
                  <a:srgbClr val="000000"/>
                </a:solidFill>
                <a:effectLst/>
              </a:rPr>
              <a:t>Kernel SVM</a:t>
            </a:r>
          </a:p>
          <a:p>
            <a:pPr marL="1200150" lvl="2" indent="-285750" algn="just">
              <a:buFont typeface="Arial" panose="020B0604020202020204" pitchFamily="34" charset="0"/>
              <a:buChar char="•"/>
            </a:pPr>
            <a:r>
              <a:rPr lang="en-IN" b="0" i="0" dirty="0">
                <a:solidFill>
                  <a:srgbClr val="000000"/>
                </a:solidFill>
                <a:effectLst/>
              </a:rPr>
              <a:t>Naïve Bayes</a:t>
            </a:r>
          </a:p>
          <a:p>
            <a:pPr marL="1200150" lvl="2" indent="-285750" algn="just">
              <a:buFont typeface="Arial" panose="020B0604020202020204" pitchFamily="34" charset="0"/>
              <a:buChar char="•"/>
            </a:pPr>
            <a:r>
              <a:rPr lang="en-IN" b="0" i="0" dirty="0">
                <a:solidFill>
                  <a:srgbClr val="000000"/>
                </a:solidFill>
                <a:effectLst/>
              </a:rPr>
              <a:t>Decision Tree Classification</a:t>
            </a:r>
          </a:p>
          <a:p>
            <a:pPr marL="1200150" lvl="2" indent="-285750" algn="just">
              <a:buFont typeface="Arial" panose="020B0604020202020204" pitchFamily="34" charset="0"/>
              <a:buChar char="•"/>
            </a:pPr>
            <a:r>
              <a:rPr lang="en-IN" b="0" i="0" dirty="0">
                <a:solidFill>
                  <a:srgbClr val="000000"/>
                </a:solidFill>
                <a:effectLst/>
              </a:rPr>
              <a:t>Random Forest Classification</a:t>
            </a:r>
          </a:p>
          <a:p>
            <a:endParaRPr lang="en-IN" dirty="0"/>
          </a:p>
          <a:p>
            <a:pPr algn="just"/>
            <a:r>
              <a:rPr lang="en-US" sz="2000" b="1" i="0" dirty="0">
                <a:effectLst/>
              </a:rPr>
              <a:t>Evaluating a Classification model:</a:t>
            </a:r>
          </a:p>
          <a:p>
            <a:pPr algn="just"/>
            <a:endParaRPr lang="en-US" b="0" i="0" dirty="0">
              <a:solidFill>
                <a:srgbClr val="610B38"/>
              </a:solidFill>
              <a:effectLst/>
            </a:endParaRPr>
          </a:p>
          <a:p>
            <a:pPr algn="just"/>
            <a:r>
              <a:rPr lang="en-US" b="0" i="0" dirty="0">
                <a:solidFill>
                  <a:srgbClr val="333333"/>
                </a:solidFill>
                <a:effectLst/>
              </a:rPr>
              <a:t>Once our model is completed, it is necessary to evaluate its performance; either it is a Classification or Regression model. So for evaluating a Classification model, we have the following ways:</a:t>
            </a:r>
          </a:p>
          <a:p>
            <a:pPr marL="342900" indent="-342900" algn="just">
              <a:buAutoNum type="arabicPeriod"/>
            </a:pPr>
            <a:r>
              <a:rPr lang="en-US" b="1" i="0" dirty="0">
                <a:solidFill>
                  <a:srgbClr val="333333"/>
                </a:solidFill>
                <a:effectLst/>
              </a:rPr>
              <a:t>Log Loss or Cross-Entropy Loss:</a:t>
            </a:r>
          </a:p>
          <a:p>
            <a:pPr algn="just"/>
            <a:endParaRPr lang="en-US" b="0" i="0" dirty="0">
              <a:solidFill>
                <a:srgbClr val="333333"/>
              </a:solidFill>
              <a:effectLst/>
            </a:endParaRPr>
          </a:p>
          <a:p>
            <a:pPr lvl="1" algn="just">
              <a:buFont typeface="Arial" panose="020B0604020202020204" pitchFamily="34" charset="0"/>
              <a:buChar char="•"/>
            </a:pPr>
            <a:r>
              <a:rPr lang="en-US" b="0" i="0" dirty="0">
                <a:solidFill>
                  <a:srgbClr val="000000"/>
                </a:solidFill>
                <a:effectLst/>
              </a:rPr>
              <a:t>It is used for evaluating the performance of a classifier, whose output is a probability value between the 0 and 1.</a:t>
            </a:r>
          </a:p>
          <a:p>
            <a:pPr lvl="1" algn="just">
              <a:buFont typeface="Arial" panose="020B0604020202020204" pitchFamily="34" charset="0"/>
              <a:buChar char="•"/>
            </a:pPr>
            <a:r>
              <a:rPr lang="en-US" b="0" i="0" dirty="0">
                <a:solidFill>
                  <a:srgbClr val="000000"/>
                </a:solidFill>
                <a:effectLst/>
              </a:rPr>
              <a:t>For a good binary Classification model, the value of log loss should be near to 0.</a:t>
            </a:r>
          </a:p>
          <a:p>
            <a:pPr lvl="1" algn="just">
              <a:buFont typeface="Arial" panose="020B0604020202020204" pitchFamily="34" charset="0"/>
              <a:buChar char="•"/>
            </a:pPr>
            <a:r>
              <a:rPr lang="en-US" b="0" i="0" dirty="0">
                <a:solidFill>
                  <a:srgbClr val="000000"/>
                </a:solidFill>
                <a:effectLst/>
              </a:rPr>
              <a:t>The value of log loss increases if the predicted value deviates from the actual value.</a:t>
            </a:r>
          </a:p>
          <a:p>
            <a:pPr lvl="1" algn="just">
              <a:buFont typeface="Arial" panose="020B0604020202020204" pitchFamily="34" charset="0"/>
              <a:buChar char="•"/>
            </a:pPr>
            <a:r>
              <a:rPr lang="en-US" b="0" i="0" dirty="0">
                <a:solidFill>
                  <a:srgbClr val="000000"/>
                </a:solidFill>
                <a:effectLst/>
              </a:rPr>
              <a:t>The lower log loss represents the higher accuracy of the model.</a:t>
            </a:r>
          </a:p>
          <a:p>
            <a:endParaRPr lang="en-IN" dirty="0"/>
          </a:p>
        </p:txBody>
      </p:sp>
    </p:spTree>
    <p:extLst>
      <p:ext uri="{BB962C8B-B14F-4D97-AF65-F5344CB8AC3E}">
        <p14:creationId xmlns:p14="http://schemas.microsoft.com/office/powerpoint/2010/main" val="117226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778C15-9AED-E0A9-CEE5-83D911C9103E}"/>
              </a:ext>
            </a:extLst>
          </p:cNvPr>
          <p:cNvSpPr txBox="1"/>
          <p:nvPr/>
        </p:nvSpPr>
        <p:spPr>
          <a:xfrm>
            <a:off x="471638" y="336883"/>
            <a:ext cx="11248724" cy="6401753"/>
          </a:xfrm>
          <a:prstGeom prst="rect">
            <a:avLst/>
          </a:prstGeom>
          <a:noFill/>
        </p:spPr>
        <p:txBody>
          <a:bodyPr wrap="square" rtlCol="0">
            <a:spAutoFit/>
          </a:bodyPr>
          <a:lstStyle/>
          <a:p>
            <a:pPr algn="just"/>
            <a:r>
              <a:rPr lang="en-US" sz="2400" b="1" i="0" dirty="0">
                <a:solidFill>
                  <a:srgbClr val="333333"/>
                </a:solidFill>
                <a:effectLst/>
              </a:rPr>
              <a:t>2. Classification</a:t>
            </a:r>
          </a:p>
          <a:p>
            <a:pPr algn="just"/>
            <a:endParaRPr lang="en-US" b="1" i="0" dirty="0">
              <a:solidFill>
                <a:srgbClr val="333333"/>
              </a:solidFill>
              <a:effectLst/>
            </a:endParaRPr>
          </a:p>
          <a:p>
            <a:pPr algn="just"/>
            <a:r>
              <a:rPr lang="en-US" b="0" i="0" dirty="0">
                <a:solidFill>
                  <a:srgbClr val="333333"/>
                </a:solidFill>
                <a:effectLst/>
              </a:rPr>
              <a:t>Classification algorithms are used when the output variable is categorical, which means there are two classes such as Yes-No, Male-Female, True-false, etc.</a:t>
            </a:r>
          </a:p>
          <a:p>
            <a:pPr algn="just"/>
            <a:endParaRPr lang="en-US" dirty="0">
              <a:solidFill>
                <a:srgbClr val="333333"/>
              </a:solidFill>
            </a:endParaRPr>
          </a:p>
          <a:p>
            <a:pPr algn="just"/>
            <a:endParaRPr lang="en-US" b="0" i="0" dirty="0">
              <a:solidFill>
                <a:srgbClr val="333333"/>
              </a:solidFill>
              <a:effectLst/>
            </a:endParaRPr>
          </a:p>
          <a:p>
            <a:pPr algn="just"/>
            <a:r>
              <a:rPr lang="en-US" b="0" i="0" dirty="0">
                <a:solidFill>
                  <a:srgbClr val="333333"/>
                </a:solidFill>
                <a:effectLst/>
              </a:rPr>
              <a:t>Spam Filtering,</a:t>
            </a:r>
          </a:p>
          <a:p>
            <a:pPr algn="just"/>
            <a:endParaRPr lang="en-US" b="0" i="0" dirty="0">
              <a:solidFill>
                <a:srgbClr val="333333"/>
              </a:solidFill>
              <a:effectLst/>
              <a:latin typeface="inter-regular"/>
            </a:endParaRPr>
          </a:p>
          <a:p>
            <a:pPr algn="just">
              <a:buFont typeface="Arial" panose="020B0604020202020204" pitchFamily="34" charset="0"/>
              <a:buChar char="•"/>
            </a:pPr>
            <a:r>
              <a:rPr lang="en-US" sz="2000" b="0" i="0" dirty="0">
                <a:solidFill>
                  <a:srgbClr val="000000"/>
                </a:solidFill>
                <a:effectLst/>
              </a:rPr>
              <a:t> Random Forest</a:t>
            </a:r>
          </a:p>
          <a:p>
            <a:pPr algn="just">
              <a:buFont typeface="Arial" panose="020B0604020202020204" pitchFamily="34" charset="0"/>
              <a:buChar char="•"/>
            </a:pPr>
            <a:r>
              <a:rPr lang="en-US" sz="2000" b="0" i="0" dirty="0">
                <a:solidFill>
                  <a:srgbClr val="000000"/>
                </a:solidFill>
                <a:effectLst/>
              </a:rPr>
              <a:t> Decision Trees</a:t>
            </a:r>
          </a:p>
          <a:p>
            <a:pPr algn="just">
              <a:buFont typeface="Arial" panose="020B0604020202020204" pitchFamily="34" charset="0"/>
              <a:buChar char="•"/>
            </a:pPr>
            <a:r>
              <a:rPr lang="en-US" sz="2000" b="0" i="0" dirty="0">
                <a:solidFill>
                  <a:srgbClr val="000000"/>
                </a:solidFill>
                <a:effectLst/>
              </a:rPr>
              <a:t> Logistic Regression</a:t>
            </a:r>
          </a:p>
          <a:p>
            <a:pPr algn="just">
              <a:buFont typeface="Arial" panose="020B0604020202020204" pitchFamily="34" charset="0"/>
              <a:buChar char="•"/>
            </a:pPr>
            <a:r>
              <a:rPr lang="en-US" sz="2000" b="0" i="0" dirty="0">
                <a:solidFill>
                  <a:srgbClr val="000000"/>
                </a:solidFill>
                <a:effectLst/>
              </a:rPr>
              <a:t> Support vector Machines</a:t>
            </a:r>
          </a:p>
          <a:p>
            <a:pPr algn="just">
              <a:buFont typeface="Arial" panose="020B0604020202020204" pitchFamily="34" charset="0"/>
              <a:buChar char="•"/>
            </a:pPr>
            <a:endParaRPr lang="en-US" sz="2000" dirty="0">
              <a:solidFill>
                <a:srgbClr val="000000"/>
              </a:solidFill>
            </a:endParaRPr>
          </a:p>
          <a:p>
            <a:pPr algn="just"/>
            <a:r>
              <a:rPr lang="en-US" sz="2000" b="1" i="0" dirty="0">
                <a:effectLst/>
              </a:rPr>
              <a:t>Advantages of Supervised learning</a:t>
            </a:r>
            <a:r>
              <a:rPr lang="en-US" sz="2000" b="1" i="0" dirty="0">
                <a:solidFill>
                  <a:srgbClr val="610B38"/>
                </a:solidFill>
                <a:effectLst/>
              </a:rPr>
              <a:t>:</a:t>
            </a:r>
          </a:p>
          <a:p>
            <a:pPr algn="just"/>
            <a:endParaRPr lang="en-US" sz="2000" b="1" i="0" dirty="0">
              <a:solidFill>
                <a:srgbClr val="610B38"/>
              </a:solidFill>
              <a:effectLst/>
            </a:endParaRPr>
          </a:p>
          <a:p>
            <a:pPr algn="just">
              <a:buFont typeface="Arial" panose="020B0604020202020204" pitchFamily="34" charset="0"/>
              <a:buChar char="•"/>
            </a:pPr>
            <a:r>
              <a:rPr lang="en-US" sz="2000" b="0" i="0" dirty="0">
                <a:solidFill>
                  <a:srgbClr val="000000"/>
                </a:solidFill>
                <a:effectLst/>
              </a:rPr>
              <a:t> With the help of supervised learning, the model can predict the output on the basis of prior experiences.</a:t>
            </a:r>
          </a:p>
          <a:p>
            <a:pPr algn="just">
              <a:buFont typeface="Arial" panose="020B0604020202020204" pitchFamily="34" charset="0"/>
              <a:buChar char="•"/>
            </a:pPr>
            <a:r>
              <a:rPr lang="en-US" sz="2000" b="0" i="0" dirty="0">
                <a:solidFill>
                  <a:srgbClr val="000000"/>
                </a:solidFill>
                <a:effectLst/>
              </a:rPr>
              <a:t> In supervised learning, we can have an exact idea about the classes of objects.</a:t>
            </a:r>
          </a:p>
          <a:p>
            <a:pPr algn="just">
              <a:buFont typeface="Arial" panose="020B0604020202020204" pitchFamily="34" charset="0"/>
              <a:buChar char="•"/>
            </a:pPr>
            <a:r>
              <a:rPr lang="en-US" sz="2000" b="0" i="0" dirty="0">
                <a:solidFill>
                  <a:srgbClr val="000000"/>
                </a:solidFill>
                <a:effectLst/>
              </a:rPr>
              <a:t> Supervised learning model helps us to solve various real-world problems such as </a:t>
            </a:r>
            <a:r>
              <a:rPr lang="en-US" sz="2000" b="1" i="0" dirty="0">
                <a:solidFill>
                  <a:srgbClr val="000000"/>
                </a:solidFill>
                <a:effectLst/>
              </a:rPr>
              <a:t>fraud detection, spam filtering</a:t>
            </a:r>
            <a:r>
              <a:rPr lang="en-US" sz="2000" b="0" i="0" dirty="0">
                <a:solidFill>
                  <a:srgbClr val="000000"/>
                </a:solidFill>
                <a:effectLst/>
              </a:rPr>
              <a:t>, etc.</a:t>
            </a:r>
          </a:p>
          <a:p>
            <a:pPr algn="just"/>
            <a:endParaRPr lang="en-US" sz="2000" b="0" i="0" dirty="0">
              <a:solidFill>
                <a:srgbClr val="000000"/>
              </a:solidFill>
              <a:effectLst/>
            </a:endParaRPr>
          </a:p>
          <a:p>
            <a:pPr algn="just"/>
            <a:endParaRPr lang="en-US" sz="2000" b="0" i="0" dirty="0">
              <a:solidFill>
                <a:srgbClr val="000000"/>
              </a:solidFill>
              <a:effectLst/>
            </a:endParaRPr>
          </a:p>
        </p:txBody>
      </p:sp>
    </p:spTree>
    <p:extLst>
      <p:ext uri="{BB962C8B-B14F-4D97-AF65-F5344CB8AC3E}">
        <p14:creationId xmlns:p14="http://schemas.microsoft.com/office/powerpoint/2010/main" val="521328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1CA7A-527E-C5E9-6BC7-6C508670172C}"/>
              </a:ext>
            </a:extLst>
          </p:cNvPr>
          <p:cNvSpPr txBox="1"/>
          <p:nvPr/>
        </p:nvSpPr>
        <p:spPr>
          <a:xfrm>
            <a:off x="96253" y="221381"/>
            <a:ext cx="11983452" cy="3200876"/>
          </a:xfrm>
          <a:prstGeom prst="rect">
            <a:avLst/>
          </a:prstGeom>
          <a:noFill/>
        </p:spPr>
        <p:txBody>
          <a:bodyPr wrap="square" rtlCol="0">
            <a:spAutoFit/>
          </a:bodyPr>
          <a:lstStyle/>
          <a:p>
            <a:pPr algn="just"/>
            <a:r>
              <a:rPr lang="en-US" sz="2000" b="1" i="0" dirty="0">
                <a:solidFill>
                  <a:srgbClr val="333333"/>
                </a:solidFill>
                <a:effectLst/>
              </a:rPr>
              <a:t>2. Confusion Matrix:</a:t>
            </a:r>
          </a:p>
          <a:p>
            <a:pPr algn="just"/>
            <a:endParaRPr lang="en-US" sz="2000" b="0" i="0" dirty="0">
              <a:solidFill>
                <a:srgbClr val="333333"/>
              </a:solidFill>
              <a:effectLst/>
            </a:endParaRPr>
          </a:p>
          <a:p>
            <a:pPr lvl="1" algn="just">
              <a:buFont typeface="Arial" panose="020B0604020202020204" pitchFamily="34" charset="0"/>
              <a:buChar char="•"/>
            </a:pPr>
            <a:r>
              <a:rPr lang="en-US" b="0" i="0" dirty="0">
                <a:solidFill>
                  <a:srgbClr val="000000"/>
                </a:solidFill>
                <a:effectLst/>
              </a:rPr>
              <a:t>The confusion matrix provides us a matrix/table as output and describes the performance of the model.</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It is also known as the error matrix.</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The matrix consists of predictions result in a summarized form, which has a total number of correct predictions and incorrect predictions. The matrix looks like as below table:</a:t>
            </a:r>
          </a:p>
          <a:p>
            <a:endParaRPr lang="en-IN" dirty="0"/>
          </a:p>
          <a:p>
            <a:endParaRPr lang="en-IN" dirty="0"/>
          </a:p>
          <a:p>
            <a:endParaRPr lang="en-IN" dirty="0"/>
          </a:p>
        </p:txBody>
      </p:sp>
      <p:graphicFrame>
        <p:nvGraphicFramePr>
          <p:cNvPr id="6" name="Table 6">
            <a:extLst>
              <a:ext uri="{FF2B5EF4-FFF2-40B4-BE49-F238E27FC236}">
                <a16:creationId xmlns:a16="http://schemas.microsoft.com/office/drawing/2014/main" id="{1B6E1F7E-38E9-0D4C-9453-DB3AA06B80C0}"/>
              </a:ext>
            </a:extLst>
          </p:cNvPr>
          <p:cNvGraphicFramePr>
            <a:graphicFrameLocks noGrp="1"/>
          </p:cNvGraphicFramePr>
          <p:nvPr>
            <p:extLst>
              <p:ext uri="{D42A27DB-BD31-4B8C-83A1-F6EECF244321}">
                <p14:modId xmlns:p14="http://schemas.microsoft.com/office/powerpoint/2010/main" val="1984116579"/>
              </p:ext>
            </p:extLst>
          </p:nvPr>
        </p:nvGraphicFramePr>
        <p:xfrm>
          <a:off x="1743242" y="2596590"/>
          <a:ext cx="8536539" cy="2734083"/>
        </p:xfrm>
        <a:graphic>
          <a:graphicData uri="http://schemas.openxmlformats.org/drawingml/2006/table">
            <a:tbl>
              <a:tblPr firstRow="1" bandRow="1">
                <a:tableStyleId>{F5AB1C69-6EDB-4FF4-983F-18BD219EF322}</a:tableStyleId>
              </a:tblPr>
              <a:tblGrid>
                <a:gridCol w="2845513">
                  <a:extLst>
                    <a:ext uri="{9D8B030D-6E8A-4147-A177-3AD203B41FA5}">
                      <a16:colId xmlns:a16="http://schemas.microsoft.com/office/drawing/2014/main" val="494369395"/>
                    </a:ext>
                  </a:extLst>
                </a:gridCol>
                <a:gridCol w="2845513">
                  <a:extLst>
                    <a:ext uri="{9D8B030D-6E8A-4147-A177-3AD203B41FA5}">
                      <a16:colId xmlns:a16="http://schemas.microsoft.com/office/drawing/2014/main" val="1186336602"/>
                    </a:ext>
                  </a:extLst>
                </a:gridCol>
                <a:gridCol w="2845513">
                  <a:extLst>
                    <a:ext uri="{9D8B030D-6E8A-4147-A177-3AD203B41FA5}">
                      <a16:colId xmlns:a16="http://schemas.microsoft.com/office/drawing/2014/main" val="2073988224"/>
                    </a:ext>
                  </a:extLst>
                </a:gridCol>
              </a:tblGrid>
              <a:tr h="1089885">
                <a:tc>
                  <a:txBody>
                    <a:bodyPr/>
                    <a:lstStyle/>
                    <a:p>
                      <a:endParaRPr lang="en-IN" dirty="0"/>
                    </a:p>
                  </a:txBody>
                  <a:tcPr/>
                </a:tc>
                <a:tc>
                  <a:txBody>
                    <a:bodyPr/>
                    <a:lstStyle/>
                    <a:p>
                      <a:pPr algn="ctr"/>
                      <a:endParaRPr lang="en-IN" dirty="0"/>
                    </a:p>
                    <a:p>
                      <a:pPr algn="ctr"/>
                      <a:r>
                        <a:rPr lang="en-IN" dirty="0"/>
                        <a:t>ACTUAL POSITIVE </a:t>
                      </a:r>
                    </a:p>
                  </a:txBody>
                  <a:tcPr/>
                </a:tc>
                <a:tc>
                  <a:txBody>
                    <a:bodyPr/>
                    <a:lstStyle/>
                    <a:p>
                      <a:endParaRPr lang="en-IN" dirty="0"/>
                    </a:p>
                    <a:p>
                      <a:pPr algn="ctr"/>
                      <a:r>
                        <a:rPr lang="en-IN" dirty="0"/>
                        <a:t>ACTUAL NEGATIVE</a:t>
                      </a:r>
                    </a:p>
                  </a:txBody>
                  <a:tcPr/>
                </a:tc>
                <a:extLst>
                  <a:ext uri="{0D108BD9-81ED-4DB2-BD59-A6C34878D82A}">
                    <a16:rowId xmlns:a16="http://schemas.microsoft.com/office/drawing/2014/main" val="3282513248"/>
                  </a:ext>
                </a:extLst>
              </a:tr>
              <a:tr h="822099">
                <a:tc>
                  <a:txBody>
                    <a:bodyPr/>
                    <a:lstStyle/>
                    <a:p>
                      <a:pPr algn="ctr"/>
                      <a:endParaRPr lang="en-IN" dirty="0"/>
                    </a:p>
                    <a:p>
                      <a:pPr algn="ctr"/>
                      <a:r>
                        <a:rPr lang="en-IN" dirty="0"/>
                        <a:t>PREDICTED POSTIVE </a:t>
                      </a:r>
                    </a:p>
                  </a:txBody>
                  <a:tcPr/>
                </a:tc>
                <a:tc>
                  <a:txBody>
                    <a:bodyPr/>
                    <a:lstStyle/>
                    <a:p>
                      <a:pPr algn="ctr"/>
                      <a:endParaRPr lang="en-IN" dirty="0"/>
                    </a:p>
                    <a:p>
                      <a:pPr algn="ctr"/>
                      <a:r>
                        <a:rPr lang="en-IN" dirty="0"/>
                        <a:t>TRUE POSITIVE </a:t>
                      </a:r>
                    </a:p>
                  </a:txBody>
                  <a:tcPr/>
                </a:tc>
                <a:tc>
                  <a:txBody>
                    <a:bodyPr/>
                    <a:lstStyle/>
                    <a:p>
                      <a:pPr algn="ctr"/>
                      <a:endParaRPr lang="en-IN" dirty="0"/>
                    </a:p>
                    <a:p>
                      <a:pPr algn="ctr"/>
                      <a:r>
                        <a:rPr lang="en-IN" dirty="0"/>
                        <a:t>FALSE POSITIVE </a:t>
                      </a:r>
                    </a:p>
                  </a:txBody>
                  <a:tcPr/>
                </a:tc>
                <a:extLst>
                  <a:ext uri="{0D108BD9-81ED-4DB2-BD59-A6C34878D82A}">
                    <a16:rowId xmlns:a16="http://schemas.microsoft.com/office/drawing/2014/main" val="467614521"/>
                  </a:ext>
                </a:extLst>
              </a:tr>
              <a:tr h="822099">
                <a:tc>
                  <a:txBody>
                    <a:bodyPr/>
                    <a:lstStyle/>
                    <a:p>
                      <a:pPr algn="ctr"/>
                      <a:endParaRPr lang="en-IN" dirty="0"/>
                    </a:p>
                    <a:p>
                      <a:pPr algn="ctr"/>
                      <a:r>
                        <a:rPr lang="en-IN" dirty="0"/>
                        <a:t>PREDICTED NEGATIVE</a:t>
                      </a:r>
                    </a:p>
                  </a:txBody>
                  <a:tcPr/>
                </a:tc>
                <a:tc>
                  <a:txBody>
                    <a:bodyPr/>
                    <a:lstStyle/>
                    <a:p>
                      <a:pPr algn="ctr"/>
                      <a:endParaRPr lang="en-IN" dirty="0"/>
                    </a:p>
                    <a:p>
                      <a:pPr algn="ctr"/>
                      <a:r>
                        <a:rPr lang="en-IN" dirty="0"/>
                        <a:t>FALSE NEGATIVE </a:t>
                      </a:r>
                    </a:p>
                  </a:txBody>
                  <a:tcPr/>
                </a:tc>
                <a:tc>
                  <a:txBody>
                    <a:bodyPr/>
                    <a:lstStyle/>
                    <a:p>
                      <a:pPr algn="ctr"/>
                      <a:endParaRPr lang="en-IN" dirty="0"/>
                    </a:p>
                    <a:p>
                      <a:pPr algn="ctr"/>
                      <a:r>
                        <a:rPr lang="en-IN" dirty="0"/>
                        <a:t>TRUE NEGATIVE</a:t>
                      </a:r>
                    </a:p>
                  </a:txBody>
                  <a:tcPr/>
                </a:tc>
                <a:extLst>
                  <a:ext uri="{0D108BD9-81ED-4DB2-BD59-A6C34878D82A}">
                    <a16:rowId xmlns:a16="http://schemas.microsoft.com/office/drawing/2014/main" val="238524327"/>
                  </a:ext>
                </a:extLst>
              </a:tr>
            </a:tbl>
          </a:graphicData>
        </a:graphic>
      </p:graphicFrame>
      <p:pic>
        <p:nvPicPr>
          <p:cNvPr id="36866" name="Picture 2" descr="Classification Algorithm in Machine Learning">
            <a:extLst>
              <a:ext uri="{FF2B5EF4-FFF2-40B4-BE49-F238E27FC236}">
                <a16:creationId xmlns:a16="http://schemas.microsoft.com/office/drawing/2014/main" id="{32E532EB-DBD0-B8EA-5A5C-45415D61E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334" y="5529237"/>
            <a:ext cx="4228186" cy="1107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547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347C3-5583-F4CA-923A-882FCD2C7B9F}"/>
              </a:ext>
            </a:extLst>
          </p:cNvPr>
          <p:cNvSpPr txBox="1"/>
          <p:nvPr/>
        </p:nvSpPr>
        <p:spPr>
          <a:xfrm>
            <a:off x="96253" y="250257"/>
            <a:ext cx="11983452" cy="5909310"/>
          </a:xfrm>
          <a:prstGeom prst="rect">
            <a:avLst/>
          </a:prstGeom>
          <a:noFill/>
        </p:spPr>
        <p:txBody>
          <a:bodyPr wrap="square" rtlCol="0">
            <a:spAutoFit/>
          </a:bodyPr>
          <a:lstStyle/>
          <a:p>
            <a:pPr algn="just"/>
            <a:r>
              <a:rPr lang="en-US" sz="2400" b="1" i="0" dirty="0">
                <a:solidFill>
                  <a:srgbClr val="333333"/>
                </a:solidFill>
                <a:effectLst/>
              </a:rPr>
              <a:t>3. AUC-ROC curve:</a:t>
            </a:r>
          </a:p>
          <a:p>
            <a:pPr algn="just"/>
            <a:endParaRPr lang="en-US" sz="2400" b="0" i="0" dirty="0">
              <a:solidFill>
                <a:srgbClr val="333333"/>
              </a:solidFill>
              <a:effectLst/>
            </a:endParaRPr>
          </a:p>
          <a:p>
            <a:pPr lvl="1" algn="just">
              <a:buFont typeface="Arial" panose="020B0604020202020204" pitchFamily="34" charset="0"/>
              <a:buChar char="•"/>
            </a:pPr>
            <a:r>
              <a:rPr lang="en-US" b="0" i="0" dirty="0">
                <a:solidFill>
                  <a:srgbClr val="000000"/>
                </a:solidFill>
                <a:effectLst/>
              </a:rPr>
              <a:t>ROC curve stands for </a:t>
            </a:r>
            <a:r>
              <a:rPr lang="en-US" b="1" i="0" dirty="0">
                <a:solidFill>
                  <a:srgbClr val="000000"/>
                </a:solidFill>
                <a:effectLst/>
              </a:rPr>
              <a:t>Receiver Operating Characteristics Curve</a:t>
            </a:r>
            <a:r>
              <a:rPr lang="en-US" b="0" i="0" dirty="0">
                <a:solidFill>
                  <a:srgbClr val="000000"/>
                </a:solidFill>
                <a:effectLst/>
              </a:rPr>
              <a:t> and AUC stands for </a:t>
            </a:r>
            <a:r>
              <a:rPr lang="en-US" b="1" i="0" dirty="0">
                <a:solidFill>
                  <a:srgbClr val="000000"/>
                </a:solidFill>
                <a:effectLst/>
              </a:rPr>
              <a:t>Area Under the Curve</a:t>
            </a:r>
            <a:r>
              <a:rPr lang="en-US" b="0" i="0" dirty="0">
                <a:solidFill>
                  <a:srgbClr val="000000"/>
                </a:solidFill>
                <a:effectLst/>
              </a:rPr>
              <a:t>.</a:t>
            </a:r>
          </a:p>
          <a:p>
            <a:pPr lvl="1" algn="just">
              <a:buFont typeface="Arial" panose="020B0604020202020204" pitchFamily="34" charset="0"/>
              <a:buChar char="•"/>
            </a:pPr>
            <a:r>
              <a:rPr lang="en-US" b="0" i="0" dirty="0">
                <a:solidFill>
                  <a:srgbClr val="000000"/>
                </a:solidFill>
                <a:effectLst/>
              </a:rPr>
              <a:t>It is a graph that shows the performance of the classification model at different thresholds.</a:t>
            </a:r>
          </a:p>
          <a:p>
            <a:pPr lvl="1" algn="just">
              <a:buFont typeface="Arial" panose="020B0604020202020204" pitchFamily="34" charset="0"/>
              <a:buChar char="•"/>
            </a:pPr>
            <a:r>
              <a:rPr lang="en-US" b="0" i="0" dirty="0">
                <a:solidFill>
                  <a:srgbClr val="000000"/>
                </a:solidFill>
                <a:effectLst/>
              </a:rPr>
              <a:t>To visualize the performance of the multi-class classification model, we use the AUC-ROC Curve.</a:t>
            </a:r>
          </a:p>
          <a:p>
            <a:pPr lvl="1" algn="just">
              <a:buFont typeface="Arial" panose="020B0604020202020204" pitchFamily="34" charset="0"/>
              <a:buChar char="•"/>
            </a:pPr>
            <a:r>
              <a:rPr lang="en-US" b="0" i="0" dirty="0">
                <a:solidFill>
                  <a:srgbClr val="000000"/>
                </a:solidFill>
                <a:effectLst/>
              </a:rPr>
              <a:t>The ROC curve is plotted with TPR and FPR, where TPR (True Positive Rate) on Y-axis and FPR(False Positive Rate) on X-axis.</a:t>
            </a:r>
          </a:p>
          <a:p>
            <a:pPr lvl="1" algn="just"/>
            <a:endParaRPr lang="en-US" dirty="0">
              <a:solidFill>
                <a:srgbClr val="000000"/>
              </a:solidFill>
            </a:endParaRPr>
          </a:p>
          <a:p>
            <a:pPr lvl="1" algn="just"/>
            <a:endParaRPr lang="en-US" b="0" i="0" dirty="0">
              <a:solidFill>
                <a:srgbClr val="000000"/>
              </a:solidFill>
              <a:effectLst/>
            </a:endParaRPr>
          </a:p>
          <a:p>
            <a:pPr algn="just"/>
            <a:endParaRPr lang="en-US" dirty="0">
              <a:solidFill>
                <a:srgbClr val="000000"/>
              </a:solidFill>
            </a:endParaRPr>
          </a:p>
          <a:p>
            <a:pPr algn="just"/>
            <a:endParaRPr lang="en-US" b="0" i="0" dirty="0">
              <a:solidFill>
                <a:srgbClr val="000000"/>
              </a:solidFill>
              <a:effectLst/>
            </a:endParaRPr>
          </a:p>
          <a:p>
            <a:pPr algn="just"/>
            <a:r>
              <a:rPr lang="en-US" sz="2400" b="1" i="0" dirty="0">
                <a:effectLst/>
              </a:rPr>
              <a:t>Use cases of Classification Algorithms:</a:t>
            </a:r>
          </a:p>
          <a:p>
            <a:pPr algn="just"/>
            <a:r>
              <a:rPr lang="en-US" b="0" i="0" dirty="0">
                <a:solidFill>
                  <a:srgbClr val="333333"/>
                </a:solidFill>
                <a:effectLst/>
              </a:rPr>
              <a:t>Classification algorithms can be used in different places. Below are some popular use cases of Classification Algorithms:</a:t>
            </a:r>
          </a:p>
          <a:p>
            <a:pPr algn="just"/>
            <a:endParaRPr lang="en-US" b="0" i="0" dirty="0">
              <a:solidFill>
                <a:srgbClr val="333333"/>
              </a:solidFill>
              <a:effectLst/>
            </a:endParaRPr>
          </a:p>
          <a:p>
            <a:pPr lvl="1" algn="just">
              <a:buFont typeface="Arial" panose="020B0604020202020204" pitchFamily="34" charset="0"/>
              <a:buChar char="•"/>
            </a:pPr>
            <a:r>
              <a:rPr lang="en-US" b="0" i="0" dirty="0">
                <a:solidFill>
                  <a:srgbClr val="000000"/>
                </a:solidFill>
                <a:effectLst/>
              </a:rPr>
              <a:t>Email Spam Detection</a:t>
            </a:r>
          </a:p>
          <a:p>
            <a:pPr lvl="1" algn="just">
              <a:buFont typeface="Arial" panose="020B0604020202020204" pitchFamily="34" charset="0"/>
              <a:buChar char="•"/>
            </a:pPr>
            <a:r>
              <a:rPr lang="en-US" b="0" i="0" dirty="0">
                <a:solidFill>
                  <a:srgbClr val="000000"/>
                </a:solidFill>
                <a:effectLst/>
              </a:rPr>
              <a:t>Speech Recognition</a:t>
            </a:r>
          </a:p>
          <a:p>
            <a:pPr lvl="1" algn="just">
              <a:buFont typeface="Arial" panose="020B0604020202020204" pitchFamily="34" charset="0"/>
              <a:buChar char="•"/>
            </a:pPr>
            <a:r>
              <a:rPr lang="en-US" b="0" i="0" dirty="0">
                <a:solidFill>
                  <a:srgbClr val="000000"/>
                </a:solidFill>
                <a:effectLst/>
              </a:rPr>
              <a:t>Identifications of Cancer tumor cells.</a:t>
            </a:r>
          </a:p>
          <a:p>
            <a:pPr lvl="1" algn="just">
              <a:buFont typeface="Arial" panose="020B0604020202020204" pitchFamily="34" charset="0"/>
              <a:buChar char="•"/>
            </a:pPr>
            <a:r>
              <a:rPr lang="en-US" b="0" i="0" dirty="0">
                <a:solidFill>
                  <a:srgbClr val="000000"/>
                </a:solidFill>
                <a:effectLst/>
              </a:rPr>
              <a:t>Drugs Classification</a:t>
            </a:r>
          </a:p>
          <a:p>
            <a:pPr lvl="1" algn="just">
              <a:buFont typeface="Arial" panose="020B0604020202020204" pitchFamily="34" charset="0"/>
              <a:buChar char="•"/>
            </a:pPr>
            <a:r>
              <a:rPr lang="en-US" b="0" i="0" dirty="0">
                <a:solidFill>
                  <a:srgbClr val="000000"/>
                </a:solidFill>
                <a:effectLst/>
              </a:rPr>
              <a:t>Biometric Identification, etc.</a:t>
            </a:r>
          </a:p>
          <a:p>
            <a:endParaRPr lang="en-IN" dirty="0"/>
          </a:p>
        </p:txBody>
      </p:sp>
    </p:spTree>
    <p:extLst>
      <p:ext uri="{BB962C8B-B14F-4D97-AF65-F5344CB8AC3E}">
        <p14:creationId xmlns:p14="http://schemas.microsoft.com/office/powerpoint/2010/main" val="29843956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070759A-03C6-6E58-CB52-3EFFBC4CE81A}"/>
              </a:ext>
            </a:extLst>
          </p:cNvPr>
          <p:cNvGraphicFramePr/>
          <p:nvPr>
            <p:extLst>
              <p:ext uri="{D42A27DB-BD31-4B8C-83A1-F6EECF244321}">
                <p14:modId xmlns:p14="http://schemas.microsoft.com/office/powerpoint/2010/main" val="2373445665"/>
              </p:ext>
            </p:extLst>
          </p:nvPr>
        </p:nvGraphicFramePr>
        <p:xfrm>
          <a:off x="96253" y="616017"/>
          <a:ext cx="11993078" cy="495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3333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Logistic Regression in Machine Learning">
            <a:extLst>
              <a:ext uri="{FF2B5EF4-FFF2-40B4-BE49-F238E27FC236}">
                <a16:creationId xmlns:a16="http://schemas.microsoft.com/office/drawing/2014/main" id="{7EE92216-7463-BE2E-2049-BAD2F8764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608" y="120316"/>
            <a:ext cx="5178993" cy="3107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00D6F0-5F99-5663-0A8D-0993CAB435D3}"/>
              </a:ext>
            </a:extLst>
          </p:cNvPr>
          <p:cNvSpPr txBox="1"/>
          <p:nvPr/>
        </p:nvSpPr>
        <p:spPr>
          <a:xfrm>
            <a:off x="115503" y="3227712"/>
            <a:ext cx="11925701" cy="3416320"/>
          </a:xfrm>
          <a:prstGeom prst="rect">
            <a:avLst/>
          </a:prstGeom>
          <a:noFill/>
        </p:spPr>
        <p:txBody>
          <a:bodyPr wrap="square">
            <a:spAutoFit/>
          </a:bodyPr>
          <a:lstStyle/>
          <a:p>
            <a:pPr algn="just"/>
            <a:r>
              <a:rPr lang="en-US" b="1" i="0" dirty="0">
                <a:effectLst/>
              </a:rPr>
              <a:t>Logistic Function (Sigmoid Function):</a:t>
            </a:r>
          </a:p>
          <a:p>
            <a:pPr lvl="1" algn="just">
              <a:buFont typeface="Arial" panose="020B0604020202020204" pitchFamily="34" charset="0"/>
              <a:buChar char="•"/>
            </a:pPr>
            <a:r>
              <a:rPr lang="en-US" b="0" i="0" dirty="0">
                <a:solidFill>
                  <a:srgbClr val="000000"/>
                </a:solidFill>
                <a:effectLst/>
              </a:rPr>
              <a:t>The sigmoid function is a mathematical function used to map the predicted values to probabilities.</a:t>
            </a:r>
          </a:p>
          <a:p>
            <a:pPr lvl="1" algn="just">
              <a:buFont typeface="Arial" panose="020B0604020202020204" pitchFamily="34" charset="0"/>
              <a:buChar char="•"/>
            </a:pPr>
            <a:r>
              <a:rPr lang="en-US" b="0" i="0" dirty="0">
                <a:solidFill>
                  <a:srgbClr val="000000"/>
                </a:solidFill>
                <a:effectLst/>
              </a:rPr>
              <a:t>It maps any real value into another value within a range of 0 and 1.</a:t>
            </a:r>
          </a:p>
          <a:p>
            <a:pPr lvl="1" algn="just">
              <a:buFont typeface="Arial" panose="020B0604020202020204" pitchFamily="34" charset="0"/>
              <a:buChar char="•"/>
            </a:pPr>
            <a:r>
              <a:rPr lang="en-US" b="0" i="0" dirty="0">
                <a:solidFill>
                  <a:srgbClr val="000000"/>
                </a:solidFill>
                <a:effectLst/>
              </a:rPr>
              <a:t>The value of the logistic regression must be between 0 and 1, which cannot go beyond this limit, so it forms a curve like the "S" form. The S-form curve is called the Sigmoid function or the logistic function.</a:t>
            </a:r>
          </a:p>
          <a:p>
            <a:pPr lvl="1" algn="just">
              <a:buFont typeface="Arial" panose="020B0604020202020204" pitchFamily="34" charset="0"/>
              <a:buChar char="•"/>
            </a:pPr>
            <a:r>
              <a:rPr lang="en-US" b="0" i="0" dirty="0">
                <a:solidFill>
                  <a:srgbClr val="000000"/>
                </a:solidFill>
                <a:effectLst/>
              </a:rPr>
              <a:t>In logistic regression, we use the concept of the threshold value, which defines the probability of either 0 or 1. Such as values above the threshold value tends to 1, and a value below the threshold values tends to 0.</a:t>
            </a:r>
          </a:p>
          <a:p>
            <a:pPr lvl="1" algn="just">
              <a:buFont typeface="Arial" panose="020B0604020202020204" pitchFamily="34" charset="0"/>
              <a:buChar char="•"/>
            </a:pPr>
            <a:endParaRPr lang="en-US" dirty="0">
              <a:solidFill>
                <a:srgbClr val="000000"/>
              </a:solidFill>
            </a:endParaRPr>
          </a:p>
          <a:p>
            <a:pPr lvl="1" algn="just">
              <a:buFont typeface="Arial" panose="020B0604020202020204" pitchFamily="34" charset="0"/>
              <a:buChar char="•"/>
            </a:pPr>
            <a:endParaRPr lang="en-US" dirty="0">
              <a:solidFill>
                <a:srgbClr val="000000"/>
              </a:solidFill>
            </a:endParaRPr>
          </a:p>
          <a:p>
            <a:pPr algn="just"/>
            <a:r>
              <a:rPr lang="en-US" b="1" i="0" dirty="0">
                <a:solidFill>
                  <a:srgbClr val="333333"/>
                </a:solidFill>
                <a:effectLst/>
              </a:rPr>
              <a:t>Note: Logistic regression uses the concept of predictive modeling as regression; therefore, it is called logistic regression, but is used to classify samples; Therefore, it falls under the classification algorithm.</a:t>
            </a:r>
          </a:p>
          <a:p>
            <a:pPr algn="just"/>
            <a:endParaRPr lang="en-US" dirty="0">
              <a:solidFill>
                <a:srgbClr val="000000"/>
              </a:solidFill>
            </a:endParaRPr>
          </a:p>
        </p:txBody>
      </p:sp>
    </p:spTree>
    <p:extLst>
      <p:ext uri="{BB962C8B-B14F-4D97-AF65-F5344CB8AC3E}">
        <p14:creationId xmlns:p14="http://schemas.microsoft.com/office/powerpoint/2010/main" val="14132419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D4621-BB84-818E-D38F-BD9C30D867BC}"/>
              </a:ext>
            </a:extLst>
          </p:cNvPr>
          <p:cNvSpPr txBox="1"/>
          <p:nvPr/>
        </p:nvSpPr>
        <p:spPr>
          <a:xfrm>
            <a:off x="154004" y="269507"/>
            <a:ext cx="11781322" cy="5447645"/>
          </a:xfrm>
          <a:prstGeom prst="rect">
            <a:avLst/>
          </a:prstGeom>
          <a:noFill/>
        </p:spPr>
        <p:txBody>
          <a:bodyPr wrap="square" rtlCol="0">
            <a:spAutoFit/>
          </a:bodyPr>
          <a:lstStyle/>
          <a:p>
            <a:pPr algn="just"/>
            <a:r>
              <a:rPr lang="en-US" sz="2400" b="1" i="0" dirty="0">
                <a:effectLst/>
              </a:rPr>
              <a:t>Logistic Function (Sigmoid Function):</a:t>
            </a:r>
          </a:p>
          <a:p>
            <a:pPr lvl="1" algn="just"/>
            <a:endParaRPr lang="en-US" sz="2400" b="1" i="0" dirty="0">
              <a:effectLst/>
            </a:endParaRPr>
          </a:p>
          <a:p>
            <a:pPr lvl="1" algn="just">
              <a:buFont typeface="Arial" panose="020B0604020202020204" pitchFamily="34" charset="0"/>
              <a:buChar char="•"/>
            </a:pPr>
            <a:r>
              <a:rPr lang="en-US" b="0" i="0" dirty="0">
                <a:solidFill>
                  <a:srgbClr val="000000"/>
                </a:solidFill>
                <a:effectLst/>
              </a:rPr>
              <a:t>The sigmoid function is a mathematical function used to map the predicted values to probabilities.</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It maps any real value into another value within a range of 0 and 1</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The value of the logistic regression must be between 0 and 1, which cannot go beyond this limit, so it forms a curve like the "S" form. The S-form curve is called the Sigmoid function or the logistic function.</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In logistic regression, we use the concept of the threshold value, which defines the probability of either 0 or 1. Such as values above the threshold value tends to 1, and a value below the threshold values tends to 0.</a:t>
            </a:r>
          </a:p>
          <a:p>
            <a:pPr algn="just"/>
            <a:endParaRPr lang="en-US" b="0" i="0" dirty="0">
              <a:solidFill>
                <a:srgbClr val="000000"/>
              </a:solidFill>
              <a:effectLst/>
            </a:endParaRPr>
          </a:p>
          <a:p>
            <a:pPr algn="just"/>
            <a:r>
              <a:rPr lang="en-US" sz="2400" b="1" i="0" dirty="0">
                <a:effectLst/>
              </a:rPr>
              <a:t>Assumptions for Logistic Regression:</a:t>
            </a:r>
          </a:p>
          <a:p>
            <a:pPr algn="just"/>
            <a:endParaRPr lang="en-US" sz="2400" b="1" i="0" dirty="0">
              <a:solidFill>
                <a:srgbClr val="610B4B"/>
              </a:solidFill>
              <a:effectLst/>
            </a:endParaRPr>
          </a:p>
          <a:p>
            <a:pPr lvl="1" algn="just">
              <a:buFont typeface="Arial" panose="020B0604020202020204" pitchFamily="34" charset="0"/>
              <a:buChar char="•"/>
            </a:pPr>
            <a:r>
              <a:rPr lang="en-US" b="0" i="0" dirty="0">
                <a:solidFill>
                  <a:srgbClr val="000000"/>
                </a:solidFill>
                <a:effectLst/>
              </a:rPr>
              <a:t>The dependent variable must be categorical in nature.</a:t>
            </a:r>
          </a:p>
          <a:p>
            <a:pPr lvl="1" algn="just"/>
            <a:endParaRPr lang="en-US" b="0" i="0" dirty="0">
              <a:solidFill>
                <a:srgbClr val="000000"/>
              </a:solidFill>
              <a:effectLst/>
            </a:endParaRPr>
          </a:p>
          <a:p>
            <a:pPr lvl="1" algn="just">
              <a:buFont typeface="Arial" panose="020B0604020202020204" pitchFamily="34" charset="0"/>
              <a:buChar char="•"/>
            </a:pPr>
            <a:r>
              <a:rPr lang="en-US" b="0" i="0" dirty="0">
                <a:solidFill>
                  <a:srgbClr val="000000"/>
                </a:solidFill>
                <a:effectLst/>
              </a:rPr>
              <a:t>The independent variable should not have multi-collinearity.</a:t>
            </a:r>
          </a:p>
          <a:p>
            <a:endParaRPr lang="en-IN" dirty="0"/>
          </a:p>
        </p:txBody>
      </p:sp>
    </p:spTree>
    <p:extLst>
      <p:ext uri="{BB962C8B-B14F-4D97-AF65-F5344CB8AC3E}">
        <p14:creationId xmlns:p14="http://schemas.microsoft.com/office/powerpoint/2010/main" val="3630862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C86E4-65A8-8D9F-C286-C282F9E1E4FE}"/>
              </a:ext>
            </a:extLst>
          </p:cNvPr>
          <p:cNvSpPr txBox="1"/>
          <p:nvPr/>
        </p:nvSpPr>
        <p:spPr>
          <a:xfrm>
            <a:off x="0" y="279132"/>
            <a:ext cx="11877574" cy="5816977"/>
          </a:xfrm>
          <a:prstGeom prst="rect">
            <a:avLst/>
          </a:prstGeom>
          <a:noFill/>
        </p:spPr>
        <p:txBody>
          <a:bodyPr wrap="square" rtlCol="0">
            <a:spAutoFit/>
          </a:bodyPr>
          <a:lstStyle/>
          <a:p>
            <a:pPr algn="just"/>
            <a:r>
              <a:rPr lang="en-US" sz="2400" b="1" i="0" dirty="0">
                <a:solidFill>
                  <a:srgbClr val="610B4B"/>
                </a:solidFill>
                <a:effectLst/>
              </a:rPr>
              <a:t>Logistic Regression Equation:</a:t>
            </a:r>
          </a:p>
          <a:p>
            <a:pPr algn="just"/>
            <a:endParaRPr lang="en-US" sz="2400" b="1" i="0" dirty="0">
              <a:solidFill>
                <a:srgbClr val="610B4B"/>
              </a:solidFill>
              <a:effectLst/>
            </a:endParaRPr>
          </a:p>
          <a:p>
            <a:pPr lvl="1" algn="just"/>
            <a:r>
              <a:rPr lang="en-US" b="0" i="0" dirty="0">
                <a:solidFill>
                  <a:srgbClr val="333333"/>
                </a:solidFill>
                <a:effectLst/>
              </a:rPr>
              <a:t>The Logistic regression equation can be obtained from the Linear Regression equation. The mathematical steps to get Logistic Regression equations are given below:</a:t>
            </a:r>
          </a:p>
          <a:p>
            <a:pPr lvl="1" algn="just"/>
            <a:endParaRPr lang="en-US" b="0" i="0" dirty="0">
              <a:solidFill>
                <a:srgbClr val="333333"/>
              </a:solidFill>
              <a:effectLst/>
            </a:endParaRPr>
          </a:p>
          <a:p>
            <a:pPr lvl="1" algn="just">
              <a:buFont typeface="Arial" panose="020B0604020202020204" pitchFamily="34" charset="0"/>
              <a:buChar char="•"/>
            </a:pPr>
            <a:r>
              <a:rPr lang="en-US" b="0" i="0" dirty="0">
                <a:solidFill>
                  <a:srgbClr val="000000"/>
                </a:solidFill>
                <a:effectLst/>
              </a:rPr>
              <a:t>We know the equation of the straight line can be written as:</a:t>
            </a:r>
          </a:p>
          <a:p>
            <a:pPr lvl="1" algn="just"/>
            <a:endParaRPr lang="en-US" dirty="0">
              <a:solidFill>
                <a:srgbClr val="000000"/>
              </a:solidFill>
            </a:endParaRPr>
          </a:p>
          <a:p>
            <a:pPr lvl="1" algn="just"/>
            <a:endParaRPr lang="en-US" b="0" i="0" dirty="0">
              <a:solidFill>
                <a:srgbClr val="000000"/>
              </a:solidFill>
              <a:effectLst/>
            </a:endParaRPr>
          </a:p>
          <a:p>
            <a:endParaRPr lang="en-IN" dirty="0"/>
          </a:p>
          <a:p>
            <a:pPr lvl="1"/>
            <a:r>
              <a:rPr lang="en-US" b="0" i="0" dirty="0">
                <a:solidFill>
                  <a:srgbClr val="000000"/>
                </a:solidFill>
                <a:effectLst/>
              </a:rPr>
              <a:t>In Logistic Regression y can be between 0 and 1 only, so for this let's divide the above equation by (1-y):</a:t>
            </a:r>
          </a:p>
          <a:p>
            <a:pPr lvl="1"/>
            <a:endParaRPr lang="en-US" dirty="0">
              <a:solidFill>
                <a:srgbClr val="000000"/>
              </a:solidFill>
            </a:endParaRPr>
          </a:p>
          <a:p>
            <a:pPr lvl="1"/>
            <a:endParaRPr lang="en-US" b="0" i="0" dirty="0">
              <a:solidFill>
                <a:srgbClr val="000000"/>
              </a:solidFill>
              <a:effectLst/>
            </a:endParaRPr>
          </a:p>
          <a:p>
            <a:endParaRPr lang="en-IN" dirty="0"/>
          </a:p>
          <a:p>
            <a:endParaRPr lang="en-IN" dirty="0"/>
          </a:p>
          <a:p>
            <a:pPr lvl="1"/>
            <a:r>
              <a:rPr lang="en-US" b="0" i="0" dirty="0">
                <a:solidFill>
                  <a:srgbClr val="000000"/>
                </a:solidFill>
                <a:effectLst/>
              </a:rPr>
              <a:t>But we need range between -[infinity] to +[infinity], then take logarithm of the equation it will become:</a:t>
            </a:r>
          </a:p>
          <a:p>
            <a:pPr lvl="1"/>
            <a:endParaRPr lang="en-US" dirty="0">
              <a:solidFill>
                <a:srgbClr val="000000"/>
              </a:solidFill>
            </a:endParaRPr>
          </a:p>
          <a:p>
            <a:pPr lvl="1"/>
            <a:endParaRPr lang="en-US" b="0" i="0" dirty="0">
              <a:solidFill>
                <a:srgbClr val="000000"/>
              </a:solidFill>
              <a:effectLst/>
            </a:endParaRPr>
          </a:p>
          <a:p>
            <a:endParaRPr lang="en-IN" dirty="0"/>
          </a:p>
          <a:p>
            <a:endParaRPr lang="en-IN" dirty="0"/>
          </a:p>
          <a:p>
            <a:r>
              <a:rPr lang="en-US" b="1" i="0" dirty="0">
                <a:solidFill>
                  <a:srgbClr val="333333"/>
                </a:solidFill>
                <a:effectLst/>
                <a:latin typeface="inter-regular"/>
              </a:rPr>
              <a:t>The above equation is the final equation for Logistic Regression.</a:t>
            </a:r>
            <a:endParaRPr lang="en-IN" b="1" dirty="0"/>
          </a:p>
        </p:txBody>
      </p:sp>
      <p:pic>
        <p:nvPicPr>
          <p:cNvPr id="38914" name="Picture 2" descr="Logistic Regression in Machine Learning">
            <a:extLst>
              <a:ext uri="{FF2B5EF4-FFF2-40B4-BE49-F238E27FC236}">
                <a16:creationId xmlns:a16="http://schemas.microsoft.com/office/drawing/2014/main" id="{B40ADAD6-4E3D-E7D6-8A6D-95707BF15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89" y="2405562"/>
            <a:ext cx="5271171" cy="424265"/>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Logistic Regression in Machine Learning">
            <a:extLst>
              <a:ext uri="{FF2B5EF4-FFF2-40B4-BE49-F238E27FC236}">
                <a16:creationId xmlns:a16="http://schemas.microsoft.com/office/drawing/2014/main" id="{996A027A-87A1-CF80-9487-582DD8CC3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89" y="3429000"/>
            <a:ext cx="3834063" cy="647309"/>
          </a:xfrm>
          <a:prstGeom prst="rect">
            <a:avLst/>
          </a:prstGeom>
          <a:noFill/>
          <a:extLst>
            <a:ext uri="{909E8E84-426E-40DD-AFC4-6F175D3DCCD1}">
              <a14:hiddenFill xmlns:a14="http://schemas.microsoft.com/office/drawing/2010/main">
                <a:solidFill>
                  <a:srgbClr val="FFFFFF"/>
                </a:solidFill>
              </a14:hiddenFill>
            </a:ext>
          </a:extLst>
        </p:spPr>
      </p:pic>
      <p:pic>
        <p:nvPicPr>
          <p:cNvPr id="38918" name="Picture 6" descr="Logistic Regression in Machine Learning">
            <a:extLst>
              <a:ext uri="{FF2B5EF4-FFF2-40B4-BE49-F238E27FC236}">
                <a16:creationId xmlns:a16="http://schemas.microsoft.com/office/drawing/2014/main" id="{D52745F5-0376-306B-2BB7-169F67A97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98" y="4841658"/>
            <a:ext cx="4432002" cy="51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6224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A6D901F-740A-6347-119C-8617A51B4C7C}"/>
              </a:ext>
            </a:extLst>
          </p:cNvPr>
          <p:cNvGraphicFramePr/>
          <p:nvPr>
            <p:extLst>
              <p:ext uri="{D42A27DB-BD31-4B8C-83A1-F6EECF244321}">
                <p14:modId xmlns:p14="http://schemas.microsoft.com/office/powerpoint/2010/main" val="2007233319"/>
              </p:ext>
            </p:extLst>
          </p:nvPr>
        </p:nvGraphicFramePr>
        <p:xfrm>
          <a:off x="115503" y="259882"/>
          <a:ext cx="11858324" cy="5698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8494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9294E-7550-0FC9-098F-E4388B683D8B}"/>
              </a:ext>
            </a:extLst>
          </p:cNvPr>
          <p:cNvSpPr txBox="1"/>
          <p:nvPr/>
        </p:nvSpPr>
        <p:spPr>
          <a:xfrm>
            <a:off x="77002" y="259882"/>
            <a:ext cx="11916076" cy="5416868"/>
          </a:xfrm>
          <a:prstGeom prst="rect">
            <a:avLst/>
          </a:prstGeom>
          <a:noFill/>
        </p:spPr>
        <p:txBody>
          <a:bodyPr wrap="square" rtlCol="0">
            <a:spAutoFit/>
          </a:bodyPr>
          <a:lstStyle/>
          <a:p>
            <a:pPr algn="just"/>
            <a:r>
              <a:rPr lang="en-US" sz="2000" b="1" i="0" dirty="0">
                <a:effectLst/>
              </a:rPr>
              <a:t>Python Implementation of Logistic Regression (Binomial):</a:t>
            </a:r>
          </a:p>
          <a:p>
            <a:pPr algn="just"/>
            <a:endParaRPr lang="en-US" sz="2000" b="1" i="0" dirty="0">
              <a:effectLst/>
            </a:endParaRPr>
          </a:p>
          <a:p>
            <a:pPr algn="just"/>
            <a:r>
              <a:rPr lang="en-US" b="0" i="0" dirty="0">
                <a:solidFill>
                  <a:srgbClr val="333333"/>
                </a:solidFill>
                <a:effectLst/>
              </a:rPr>
              <a:t>To understand the implementation of Logistic Regression in Python, we will use the below example:</a:t>
            </a:r>
          </a:p>
          <a:p>
            <a:pPr algn="just"/>
            <a:endParaRPr lang="en-US" dirty="0">
              <a:solidFill>
                <a:srgbClr val="333333"/>
              </a:solidFill>
            </a:endParaRPr>
          </a:p>
          <a:p>
            <a:pPr algn="just"/>
            <a:endParaRPr lang="en-US" dirty="0">
              <a:solidFill>
                <a:srgbClr val="333333"/>
              </a:solidFill>
            </a:endParaRPr>
          </a:p>
          <a:p>
            <a:pPr algn="just"/>
            <a:endParaRPr lang="en-US" dirty="0">
              <a:solidFill>
                <a:srgbClr val="333333"/>
              </a:solidFill>
            </a:endParaRPr>
          </a:p>
          <a:p>
            <a:pPr algn="just"/>
            <a:endParaRPr lang="en-US" dirty="0">
              <a:solidFill>
                <a:srgbClr val="333333"/>
              </a:solidFill>
            </a:endParaRPr>
          </a:p>
          <a:p>
            <a:pPr>
              <a:lnSpc>
                <a:spcPct val="150000"/>
              </a:lnSpc>
            </a:pPr>
            <a:r>
              <a:rPr lang="en-US" sz="2000" b="1" i="0" dirty="0">
                <a:solidFill>
                  <a:srgbClr val="333333"/>
                </a:solidFill>
                <a:effectLst/>
              </a:rPr>
              <a:t>Example:</a:t>
            </a:r>
            <a:r>
              <a:rPr lang="en-US" sz="2000" b="0" i="0" dirty="0">
                <a:solidFill>
                  <a:srgbClr val="333333"/>
                </a:solidFill>
                <a:effectLst/>
              </a:rPr>
              <a:t> There is a dataset given which contains the information of various users obtained from the social networking sites. There is a car making company that has recently launched a new SUV car. So the company wanted to check how many users from the dataset, wants to purchase the car.</a:t>
            </a:r>
          </a:p>
          <a:p>
            <a:pPr>
              <a:lnSpc>
                <a:spcPct val="150000"/>
              </a:lnSpc>
            </a:pPr>
            <a:r>
              <a:rPr lang="en-US" sz="2000" b="0" i="0" dirty="0">
                <a:solidFill>
                  <a:srgbClr val="333333"/>
                </a:solidFill>
                <a:effectLst/>
              </a:rPr>
              <a:t>For this problem, we will build a Machine Learning model using the Logistic regression algorithm. The dataset is shown in the below image. In this problem, we will predict the </a:t>
            </a:r>
            <a:r>
              <a:rPr lang="en-US" sz="2000" b="1" i="0" dirty="0">
                <a:solidFill>
                  <a:srgbClr val="333333"/>
                </a:solidFill>
                <a:effectLst/>
              </a:rPr>
              <a:t>purchased variable (Dependent Variable)</a:t>
            </a:r>
            <a:r>
              <a:rPr lang="en-US" sz="2000" b="0" i="0" dirty="0">
                <a:solidFill>
                  <a:srgbClr val="333333"/>
                </a:solidFill>
                <a:effectLst/>
              </a:rPr>
              <a:t> by using </a:t>
            </a:r>
            <a:r>
              <a:rPr lang="en-US" sz="2000" b="1" i="0" dirty="0">
                <a:solidFill>
                  <a:srgbClr val="333333"/>
                </a:solidFill>
                <a:effectLst/>
              </a:rPr>
              <a:t>age and salary (Independent variables)</a:t>
            </a:r>
            <a:r>
              <a:rPr lang="en-US" sz="2000" b="0" i="0" dirty="0">
                <a:solidFill>
                  <a:srgbClr val="333333"/>
                </a:solidFill>
                <a:effectLst/>
              </a:rPr>
              <a:t>.</a:t>
            </a:r>
          </a:p>
          <a:p>
            <a:pPr algn="just"/>
            <a:endParaRPr lang="en-US" b="0" i="0" dirty="0">
              <a:solidFill>
                <a:srgbClr val="333333"/>
              </a:solidFill>
              <a:effectLst/>
            </a:endParaRPr>
          </a:p>
          <a:p>
            <a:endParaRPr lang="en-IN" dirty="0"/>
          </a:p>
        </p:txBody>
      </p:sp>
    </p:spTree>
    <p:extLst>
      <p:ext uri="{BB962C8B-B14F-4D97-AF65-F5344CB8AC3E}">
        <p14:creationId xmlns:p14="http://schemas.microsoft.com/office/powerpoint/2010/main" val="7625934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Logistic Regression in Machine Learning">
            <a:extLst>
              <a:ext uri="{FF2B5EF4-FFF2-40B4-BE49-F238E27FC236}">
                <a16:creationId xmlns:a16="http://schemas.microsoft.com/office/drawing/2014/main" id="{ADA1B958-BEC6-7E1D-2F2E-F75ED2562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433" y="303645"/>
            <a:ext cx="7675603" cy="62507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950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D329094-D0EA-1DB4-D7BC-9414A1C7F221}"/>
              </a:ext>
            </a:extLst>
          </p:cNvPr>
          <p:cNvGraphicFramePr/>
          <p:nvPr>
            <p:extLst>
              <p:ext uri="{D42A27DB-BD31-4B8C-83A1-F6EECF244321}">
                <p14:modId xmlns:p14="http://schemas.microsoft.com/office/powerpoint/2010/main" val="2577951459"/>
              </p:ext>
            </p:extLst>
          </p:nvPr>
        </p:nvGraphicFramePr>
        <p:xfrm>
          <a:off x="134754" y="250257"/>
          <a:ext cx="11742821" cy="648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07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97407-6E7E-1D93-4134-CD678896E503}"/>
              </a:ext>
            </a:extLst>
          </p:cNvPr>
          <p:cNvSpPr txBox="1"/>
          <p:nvPr/>
        </p:nvSpPr>
        <p:spPr>
          <a:xfrm>
            <a:off x="490888" y="375384"/>
            <a:ext cx="11386687" cy="3970318"/>
          </a:xfrm>
          <a:prstGeom prst="rect">
            <a:avLst/>
          </a:prstGeom>
          <a:noFill/>
        </p:spPr>
        <p:txBody>
          <a:bodyPr wrap="square" rtlCol="0">
            <a:spAutoFit/>
          </a:bodyPr>
          <a:lstStyle/>
          <a:p>
            <a:pPr algn="just"/>
            <a:r>
              <a:rPr lang="en-US" sz="2400" b="1" i="0" dirty="0">
                <a:effectLst/>
              </a:rPr>
              <a:t>Disadvantages of supervised learning:</a:t>
            </a:r>
          </a:p>
          <a:p>
            <a:pPr algn="just"/>
            <a:endParaRPr lang="en-US" sz="2400" b="1" dirty="0"/>
          </a:p>
          <a:p>
            <a:pPr algn="just"/>
            <a:endParaRPr lang="en-US" sz="2400" b="1" i="0" dirty="0">
              <a:effectLst/>
            </a:endParaRPr>
          </a:p>
          <a:p>
            <a:pPr algn="just">
              <a:buFont typeface="Arial" panose="020B0604020202020204" pitchFamily="34" charset="0"/>
              <a:buChar char="•"/>
            </a:pPr>
            <a:r>
              <a:rPr lang="en-US" b="0" i="0" dirty="0">
                <a:solidFill>
                  <a:srgbClr val="000000"/>
                </a:solidFill>
                <a:effectLst/>
              </a:rPr>
              <a:t> Supervised learning models are not suitable for handling the complex tasks.</a:t>
            </a:r>
          </a:p>
          <a:p>
            <a:pPr algn="just"/>
            <a:endParaRPr lang="en-US" b="0" i="0" dirty="0">
              <a:solidFill>
                <a:srgbClr val="000000"/>
              </a:solidFill>
              <a:effectLst/>
            </a:endParaRP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Supervised learning cannot predict the correct output if the test data is different from the training dataset.</a:t>
            </a:r>
          </a:p>
          <a:p>
            <a:pPr algn="just">
              <a:buFont typeface="Arial" panose="020B0604020202020204" pitchFamily="34" charset="0"/>
              <a:buChar char="•"/>
            </a:pPr>
            <a:endParaRPr lang="en-US" dirty="0">
              <a:solidFill>
                <a:srgbClr val="000000"/>
              </a:solidFill>
            </a:endParaRP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Training required lots of computation times.</a:t>
            </a:r>
          </a:p>
          <a:p>
            <a:pPr algn="just">
              <a:buFont typeface="Arial" panose="020B0604020202020204" pitchFamily="34" charset="0"/>
              <a:buChar char="•"/>
            </a:pPr>
            <a:endParaRPr lang="en-US" dirty="0">
              <a:solidFill>
                <a:srgbClr val="000000"/>
              </a:solidFill>
            </a:endParaRP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In supervised learning, we need enough knowledge about the classes of object.</a:t>
            </a:r>
          </a:p>
        </p:txBody>
      </p:sp>
    </p:spTree>
    <p:extLst>
      <p:ext uri="{BB962C8B-B14F-4D97-AF65-F5344CB8AC3E}">
        <p14:creationId xmlns:p14="http://schemas.microsoft.com/office/powerpoint/2010/main" val="3172761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3E788-5BE9-247D-E2B8-4334BA2BAD64}"/>
              </a:ext>
            </a:extLst>
          </p:cNvPr>
          <p:cNvSpPr txBox="1"/>
          <p:nvPr/>
        </p:nvSpPr>
        <p:spPr>
          <a:xfrm>
            <a:off x="86627" y="221381"/>
            <a:ext cx="11993078" cy="4896853"/>
          </a:xfrm>
          <a:prstGeom prst="rect">
            <a:avLst/>
          </a:prstGeom>
          <a:noFill/>
        </p:spPr>
        <p:txBody>
          <a:bodyPr wrap="square" rtlCol="0">
            <a:spAutoFit/>
          </a:bodyPr>
          <a:lstStyle/>
          <a:p>
            <a:pPr marL="342900" indent="-342900">
              <a:buAutoNum type="arabicPeriod"/>
            </a:pPr>
            <a:r>
              <a:rPr lang="en-US" b="1" i="0" dirty="0">
                <a:solidFill>
                  <a:srgbClr val="333333"/>
                </a:solidFill>
                <a:effectLst/>
              </a:rPr>
              <a:t>Data Pre-processing step:</a:t>
            </a:r>
            <a:r>
              <a:rPr lang="en-US" b="0" i="0" dirty="0">
                <a:solidFill>
                  <a:srgbClr val="333333"/>
                </a:solidFill>
                <a:effectLst/>
              </a:rPr>
              <a:t> </a:t>
            </a:r>
          </a:p>
          <a:p>
            <a:pPr marL="342900" indent="-342900">
              <a:buAutoNum type="arabicPeriod"/>
            </a:pPr>
            <a:endParaRPr lang="en-US" dirty="0">
              <a:solidFill>
                <a:srgbClr val="333333"/>
              </a:solidFill>
            </a:endParaRPr>
          </a:p>
          <a:p>
            <a:pPr lvl="1">
              <a:lnSpc>
                <a:spcPct val="150000"/>
              </a:lnSpc>
            </a:pPr>
            <a:r>
              <a:rPr lang="en-US" b="0" i="0" dirty="0">
                <a:solidFill>
                  <a:srgbClr val="333333"/>
                </a:solidFill>
                <a:effectLst/>
              </a:rPr>
              <a:t>In this step, we will pre-process/prepare the data so that we can use it in our code efficiently. It will be the same as we have done in Data pre-processing topic. The code for this is given below:</a:t>
            </a:r>
          </a:p>
          <a:p>
            <a:pPr lvl="1" algn="just"/>
            <a:endParaRPr lang="en-IN" b="0" i="0" dirty="0">
              <a:solidFill>
                <a:srgbClr val="000000"/>
              </a:solidFill>
              <a:effectLst/>
              <a:latin typeface="inter-regular"/>
            </a:endParaRPr>
          </a:p>
          <a:p>
            <a:pPr lvl="1" algn="just"/>
            <a:endParaRPr lang="en-IN" dirty="0">
              <a:solidFill>
                <a:srgbClr val="000000"/>
              </a:solidFill>
              <a:latin typeface="inter-regular"/>
            </a:endParaRPr>
          </a:p>
          <a:p>
            <a:pPr lvl="1" algn="just"/>
            <a:r>
              <a:rPr lang="en-IN" b="0" i="0" dirty="0">
                <a:solidFill>
                  <a:srgbClr val="000000"/>
                </a:solidFill>
                <a:effectLst/>
                <a:latin typeface="inter-regular"/>
              </a:rPr>
              <a:t># importing libraries  </a:t>
            </a:r>
          </a:p>
          <a:p>
            <a:pPr lvl="1"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numpy</a:t>
            </a:r>
            <a:r>
              <a:rPr lang="en-IN" b="0" i="0" dirty="0">
                <a:solidFill>
                  <a:srgbClr val="000000"/>
                </a:solidFill>
                <a:effectLst/>
                <a:latin typeface="inter-regular"/>
              </a:rPr>
              <a:t> as nm  </a:t>
            </a:r>
          </a:p>
          <a:p>
            <a:pPr lvl="1"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matplotlib.pyplot</a:t>
            </a:r>
            <a:r>
              <a:rPr lang="en-IN" b="0" i="0" dirty="0">
                <a:solidFill>
                  <a:srgbClr val="000000"/>
                </a:solidFill>
                <a:effectLst/>
                <a:latin typeface="inter-regular"/>
              </a:rPr>
              <a:t> as </a:t>
            </a:r>
            <a:r>
              <a:rPr lang="en-IN" b="0" i="0" dirty="0" err="1">
                <a:solidFill>
                  <a:srgbClr val="000000"/>
                </a:solidFill>
                <a:effectLst/>
                <a:latin typeface="inter-regular"/>
              </a:rPr>
              <a:t>mtp</a:t>
            </a:r>
            <a:r>
              <a:rPr lang="en-IN" b="0" i="0" dirty="0">
                <a:solidFill>
                  <a:srgbClr val="000000"/>
                </a:solidFill>
                <a:effectLst/>
                <a:latin typeface="inter-regular"/>
              </a:rPr>
              <a:t>  </a:t>
            </a:r>
          </a:p>
          <a:p>
            <a:pPr lvl="1" algn="just"/>
            <a:r>
              <a:rPr lang="en-IN" b="1" i="0" dirty="0">
                <a:solidFill>
                  <a:srgbClr val="006699"/>
                </a:solidFill>
                <a:effectLst/>
                <a:latin typeface="inter-regular"/>
              </a:rPr>
              <a:t>import</a:t>
            </a:r>
            <a:r>
              <a:rPr lang="en-IN" b="0" i="0" dirty="0">
                <a:solidFill>
                  <a:srgbClr val="000000"/>
                </a:solidFill>
                <a:effectLst/>
                <a:latin typeface="inter-regular"/>
              </a:rPr>
              <a:t> pandas as pd  </a:t>
            </a:r>
          </a:p>
          <a:p>
            <a:pPr lvl="1" algn="just"/>
            <a:r>
              <a:rPr lang="en-IN" b="0" i="0" dirty="0">
                <a:solidFill>
                  <a:srgbClr val="000000"/>
                </a:solidFill>
                <a:effectLst/>
                <a:latin typeface="inter-regular"/>
              </a:rPr>
              <a:t>  </a:t>
            </a:r>
          </a:p>
          <a:p>
            <a:pPr lvl="1" algn="just"/>
            <a:r>
              <a:rPr lang="en-IN" b="0" i="0" dirty="0">
                <a:solidFill>
                  <a:srgbClr val="000000"/>
                </a:solidFill>
                <a:effectLst/>
                <a:latin typeface="inter-regular"/>
              </a:rPr>
              <a:t># importing datasets </a:t>
            </a:r>
          </a:p>
          <a:p>
            <a:pPr lvl="1" algn="just"/>
            <a:endParaRPr lang="en-IN" dirty="0">
              <a:solidFill>
                <a:srgbClr val="000000"/>
              </a:solidFill>
              <a:latin typeface="inter-regular"/>
            </a:endParaRPr>
          </a:p>
          <a:p>
            <a:pPr lvl="1" algn="just"/>
            <a:r>
              <a:rPr lang="en-IN" b="0" i="0" dirty="0">
                <a:solidFill>
                  <a:srgbClr val="000000"/>
                </a:solidFill>
                <a:effectLst/>
                <a:latin typeface="inter-regular"/>
              </a:rPr>
              <a:t> </a:t>
            </a:r>
          </a:p>
          <a:p>
            <a:pPr lvl="1" algn="just"/>
            <a:r>
              <a:rPr lang="en-IN" b="1" i="0" dirty="0" err="1">
                <a:solidFill>
                  <a:srgbClr val="000000"/>
                </a:solidFill>
                <a:effectLst/>
                <a:latin typeface="inter-regular"/>
              </a:rPr>
              <a:t>data_set</a:t>
            </a:r>
            <a:r>
              <a:rPr lang="en-IN" b="1" i="0" dirty="0">
                <a:solidFill>
                  <a:srgbClr val="000000"/>
                </a:solidFill>
                <a:effectLst/>
                <a:latin typeface="inter-regular"/>
              </a:rPr>
              <a:t>= </a:t>
            </a:r>
            <a:r>
              <a:rPr lang="en-IN" b="1" i="0" dirty="0" err="1">
                <a:solidFill>
                  <a:srgbClr val="000000"/>
                </a:solidFill>
                <a:effectLst/>
                <a:latin typeface="inter-regular"/>
              </a:rPr>
              <a:t>pd.read_csv</a:t>
            </a:r>
            <a:r>
              <a:rPr lang="en-IN" b="1" i="0" dirty="0">
                <a:solidFill>
                  <a:srgbClr val="000000"/>
                </a:solidFill>
                <a:effectLst/>
                <a:latin typeface="inter-regular"/>
              </a:rPr>
              <a:t>(</a:t>
            </a:r>
            <a:r>
              <a:rPr lang="en-IN" b="1" i="0" dirty="0">
                <a:solidFill>
                  <a:srgbClr val="0000FF"/>
                </a:solidFill>
                <a:effectLst/>
                <a:latin typeface="inter-regular"/>
              </a:rPr>
              <a:t>'user_data.csv'</a:t>
            </a:r>
            <a:r>
              <a:rPr lang="en-IN" b="1" i="0" dirty="0">
                <a:solidFill>
                  <a:srgbClr val="000000"/>
                </a:solidFill>
                <a:effectLst/>
                <a:latin typeface="inter-regular"/>
              </a:rPr>
              <a:t>)  </a:t>
            </a:r>
          </a:p>
          <a:p>
            <a:pPr>
              <a:lnSpc>
                <a:spcPct val="150000"/>
              </a:lnSpc>
            </a:pPr>
            <a:endParaRPr lang="en-US" dirty="0">
              <a:solidFill>
                <a:srgbClr val="333333"/>
              </a:solidFill>
            </a:endParaRPr>
          </a:p>
        </p:txBody>
      </p:sp>
    </p:spTree>
    <p:extLst>
      <p:ext uri="{BB962C8B-B14F-4D97-AF65-F5344CB8AC3E}">
        <p14:creationId xmlns:p14="http://schemas.microsoft.com/office/powerpoint/2010/main" val="6362730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Logistic Regression in Machine Learning">
            <a:extLst>
              <a:ext uri="{FF2B5EF4-FFF2-40B4-BE49-F238E27FC236}">
                <a16:creationId xmlns:a16="http://schemas.microsoft.com/office/drawing/2014/main" id="{CFCBA3D2-DF8E-CD37-2FD9-B572C67B8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678" y="273452"/>
            <a:ext cx="7661709" cy="62558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863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28EA7-5E5A-7BA7-FBA6-B86A90AC3A13}"/>
              </a:ext>
            </a:extLst>
          </p:cNvPr>
          <p:cNvSpPr txBox="1"/>
          <p:nvPr/>
        </p:nvSpPr>
        <p:spPr>
          <a:xfrm>
            <a:off x="77002" y="182880"/>
            <a:ext cx="12031579" cy="2585323"/>
          </a:xfrm>
          <a:prstGeom prst="rect">
            <a:avLst/>
          </a:prstGeom>
          <a:noFill/>
        </p:spPr>
        <p:txBody>
          <a:bodyPr wrap="square" rtlCol="0">
            <a:spAutoFit/>
          </a:bodyPr>
          <a:lstStyle/>
          <a:p>
            <a:pPr algn="just"/>
            <a:r>
              <a:rPr lang="en-US" b="0" i="0" dirty="0">
                <a:solidFill>
                  <a:srgbClr val="333333"/>
                </a:solidFill>
                <a:effectLst/>
              </a:rPr>
              <a:t>Now, we will extract the dependent and independent variables from the given dataset. Below is the code for it:</a:t>
            </a:r>
          </a:p>
          <a:p>
            <a:pPr lvl="1" algn="just"/>
            <a:r>
              <a:rPr lang="en-US" b="0" i="0" dirty="0">
                <a:solidFill>
                  <a:srgbClr val="000000"/>
                </a:solidFill>
                <a:effectLst/>
              </a:rPr>
              <a:t>#Extracting Independent and dependent Variable  </a:t>
            </a:r>
          </a:p>
          <a:p>
            <a:pPr lvl="1" algn="just"/>
            <a:endParaRPr lang="en-US" b="0" i="0" dirty="0">
              <a:solidFill>
                <a:srgbClr val="000000"/>
              </a:solidFill>
              <a:effectLst/>
            </a:endParaRPr>
          </a:p>
          <a:p>
            <a:pPr lvl="1" algn="just"/>
            <a:r>
              <a:rPr lang="en-US" b="1" i="0" dirty="0">
                <a:solidFill>
                  <a:srgbClr val="000000"/>
                </a:solidFill>
                <a:effectLst/>
              </a:rPr>
              <a:t>x= </a:t>
            </a:r>
            <a:r>
              <a:rPr lang="en-US" b="1" i="0" dirty="0" err="1">
                <a:solidFill>
                  <a:srgbClr val="000000"/>
                </a:solidFill>
                <a:effectLst/>
              </a:rPr>
              <a:t>data_set.iloc</a:t>
            </a:r>
            <a:r>
              <a:rPr lang="en-US" b="1" i="0" dirty="0">
                <a:solidFill>
                  <a:srgbClr val="000000"/>
                </a:solidFill>
                <a:effectLst/>
              </a:rPr>
              <a:t>[:, [</a:t>
            </a:r>
            <a:r>
              <a:rPr lang="en-US" b="1" i="0" dirty="0">
                <a:solidFill>
                  <a:srgbClr val="C00000"/>
                </a:solidFill>
                <a:effectLst/>
              </a:rPr>
              <a:t>2</a:t>
            </a:r>
            <a:r>
              <a:rPr lang="en-US" b="1" i="0" dirty="0">
                <a:solidFill>
                  <a:srgbClr val="000000"/>
                </a:solidFill>
                <a:effectLst/>
              </a:rPr>
              <a:t>,</a:t>
            </a:r>
            <a:r>
              <a:rPr lang="en-US" b="1" i="0" dirty="0">
                <a:solidFill>
                  <a:srgbClr val="C00000"/>
                </a:solidFill>
                <a:effectLst/>
              </a:rPr>
              <a:t>3</a:t>
            </a:r>
            <a:r>
              <a:rPr lang="en-US" b="1" i="0" dirty="0">
                <a:solidFill>
                  <a:srgbClr val="000000"/>
                </a:solidFill>
                <a:effectLst/>
              </a:rPr>
              <a:t>]].values  </a:t>
            </a:r>
          </a:p>
          <a:p>
            <a:pPr lvl="1" algn="just"/>
            <a:r>
              <a:rPr lang="en-US" b="1" i="0" dirty="0">
                <a:solidFill>
                  <a:srgbClr val="000000"/>
                </a:solidFill>
                <a:effectLst/>
              </a:rPr>
              <a:t>y= </a:t>
            </a:r>
            <a:r>
              <a:rPr lang="en-US" b="1" i="0" dirty="0" err="1">
                <a:solidFill>
                  <a:srgbClr val="000000"/>
                </a:solidFill>
                <a:effectLst/>
              </a:rPr>
              <a:t>data_set.iloc</a:t>
            </a:r>
            <a:r>
              <a:rPr lang="en-US" b="1" i="0" dirty="0">
                <a:solidFill>
                  <a:srgbClr val="000000"/>
                </a:solidFill>
                <a:effectLst/>
              </a:rPr>
              <a:t>[:, </a:t>
            </a:r>
            <a:r>
              <a:rPr lang="en-US" b="1" i="0" dirty="0">
                <a:solidFill>
                  <a:srgbClr val="C00000"/>
                </a:solidFill>
                <a:effectLst/>
              </a:rPr>
              <a:t>4</a:t>
            </a:r>
            <a:r>
              <a:rPr lang="en-US" b="1" i="0" dirty="0">
                <a:solidFill>
                  <a:srgbClr val="000000"/>
                </a:solidFill>
                <a:effectLst/>
              </a:rPr>
              <a:t>].values  </a:t>
            </a:r>
          </a:p>
          <a:p>
            <a:pPr lvl="1" algn="just"/>
            <a:endParaRPr lang="en-US" b="0" i="0" dirty="0">
              <a:solidFill>
                <a:srgbClr val="000000"/>
              </a:solidFill>
              <a:effectLst/>
            </a:endParaRPr>
          </a:p>
          <a:p>
            <a:pPr algn="just"/>
            <a:r>
              <a:rPr lang="en-US" b="0" i="0" dirty="0">
                <a:solidFill>
                  <a:srgbClr val="333333"/>
                </a:solidFill>
                <a:effectLst/>
              </a:rPr>
              <a:t>In the above code, we have taken [2, 3] for x because our independent variables are age and salary, which are at index 2, 3. And we have taken 4 for y variable because our dependent variable is at index 4. The output will be:</a:t>
            </a:r>
          </a:p>
          <a:p>
            <a:endParaRPr lang="en-IN" dirty="0"/>
          </a:p>
        </p:txBody>
      </p:sp>
      <p:pic>
        <p:nvPicPr>
          <p:cNvPr id="41986" name="Picture 2" descr="Logistic Regression in Machine Learning">
            <a:extLst>
              <a:ext uri="{FF2B5EF4-FFF2-40B4-BE49-F238E27FC236}">
                <a16:creationId xmlns:a16="http://schemas.microsoft.com/office/drawing/2014/main" id="{B663E397-0151-8E9F-F1EC-D7114C30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235" y="2666788"/>
            <a:ext cx="5962750" cy="3992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6496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08F2D3-5695-135A-129A-4EE77BF28C22}"/>
              </a:ext>
            </a:extLst>
          </p:cNvPr>
          <p:cNvSpPr txBox="1"/>
          <p:nvPr/>
        </p:nvSpPr>
        <p:spPr>
          <a:xfrm>
            <a:off x="266299" y="211754"/>
            <a:ext cx="11925701" cy="2308324"/>
          </a:xfrm>
          <a:prstGeom prst="rect">
            <a:avLst/>
          </a:prstGeom>
          <a:noFill/>
        </p:spPr>
        <p:txBody>
          <a:bodyPr wrap="square" rtlCol="0">
            <a:spAutoFit/>
          </a:bodyPr>
          <a:lstStyle/>
          <a:p>
            <a:r>
              <a:rPr lang="en-US" b="0" i="0" dirty="0">
                <a:solidFill>
                  <a:srgbClr val="333333"/>
                </a:solidFill>
                <a:effectLst/>
                <a:latin typeface="inter-regular"/>
              </a:rPr>
              <a:t>Now we will split the dataset into a training set and test set. Below is the code for it</a:t>
            </a:r>
          </a:p>
          <a:p>
            <a:endParaRPr lang="en-US" dirty="0">
              <a:solidFill>
                <a:srgbClr val="333333"/>
              </a:solidFill>
              <a:latin typeface="inter-regular"/>
            </a:endParaRPr>
          </a:p>
          <a:p>
            <a:pPr lvl="1" algn="just"/>
            <a:r>
              <a:rPr lang="en-US" b="0" i="0" dirty="0">
                <a:solidFill>
                  <a:srgbClr val="000000"/>
                </a:solidFill>
                <a:effectLst/>
                <a:latin typeface="inter-regular"/>
              </a:rPr>
              <a:t># Splitting the dataset into training and test set.  </a:t>
            </a:r>
          </a:p>
          <a:p>
            <a:pPr lvl="1" algn="just"/>
            <a:r>
              <a:rPr lang="en-US" b="1" i="0" dirty="0">
                <a:solidFill>
                  <a:srgbClr val="000000"/>
                </a:solidFill>
                <a:effectLst/>
              </a:rPr>
              <a:t>from </a:t>
            </a:r>
            <a:r>
              <a:rPr lang="en-US" b="1" i="0" dirty="0" err="1">
                <a:solidFill>
                  <a:srgbClr val="000000"/>
                </a:solidFill>
                <a:effectLst/>
              </a:rPr>
              <a:t>sklearn.model_selection</a:t>
            </a:r>
            <a:r>
              <a:rPr lang="en-US" b="1" i="0" dirty="0">
                <a:solidFill>
                  <a:srgbClr val="000000"/>
                </a:solidFill>
                <a:effectLst/>
              </a:rPr>
              <a:t> </a:t>
            </a:r>
            <a:r>
              <a:rPr lang="en-US" b="1" i="0" dirty="0">
                <a:solidFill>
                  <a:srgbClr val="006699"/>
                </a:solidFill>
                <a:effectLst/>
              </a:rPr>
              <a:t>import</a:t>
            </a:r>
            <a:r>
              <a:rPr lang="en-US" b="1" i="0" dirty="0">
                <a:solidFill>
                  <a:srgbClr val="000000"/>
                </a:solidFill>
                <a:effectLst/>
              </a:rPr>
              <a:t> </a:t>
            </a:r>
            <a:r>
              <a:rPr lang="en-US" b="1" i="0" dirty="0" err="1">
                <a:solidFill>
                  <a:srgbClr val="000000"/>
                </a:solidFill>
                <a:effectLst/>
              </a:rPr>
              <a:t>train_test_split</a:t>
            </a:r>
            <a:r>
              <a:rPr lang="en-US" b="1" i="0" dirty="0">
                <a:solidFill>
                  <a:srgbClr val="000000"/>
                </a:solidFill>
                <a:effectLst/>
              </a:rPr>
              <a:t>  </a:t>
            </a:r>
          </a:p>
          <a:p>
            <a:pPr lvl="1" algn="just"/>
            <a:r>
              <a:rPr lang="en-US" b="1" i="0" dirty="0" err="1">
                <a:solidFill>
                  <a:srgbClr val="000000"/>
                </a:solidFill>
                <a:effectLst/>
              </a:rPr>
              <a:t>x_train</a:t>
            </a:r>
            <a:r>
              <a:rPr lang="en-US" b="1" i="0" dirty="0">
                <a:solidFill>
                  <a:srgbClr val="000000"/>
                </a:solidFill>
                <a:effectLst/>
              </a:rPr>
              <a:t>, </a:t>
            </a:r>
            <a:r>
              <a:rPr lang="en-US" b="1" i="0" dirty="0" err="1">
                <a:solidFill>
                  <a:srgbClr val="000000"/>
                </a:solidFill>
                <a:effectLst/>
              </a:rPr>
              <a:t>x_test</a:t>
            </a:r>
            <a:r>
              <a:rPr lang="en-US" b="1" i="0" dirty="0">
                <a:solidFill>
                  <a:srgbClr val="000000"/>
                </a:solidFill>
                <a:effectLst/>
              </a:rPr>
              <a:t>, </a:t>
            </a:r>
            <a:r>
              <a:rPr lang="en-US" b="1" i="0" dirty="0" err="1">
                <a:solidFill>
                  <a:srgbClr val="000000"/>
                </a:solidFill>
                <a:effectLst/>
              </a:rPr>
              <a:t>y_train</a:t>
            </a:r>
            <a:r>
              <a:rPr lang="en-US" b="1" i="0" dirty="0">
                <a:solidFill>
                  <a:srgbClr val="000000"/>
                </a:solidFill>
                <a:effectLst/>
              </a:rPr>
              <a:t>, </a:t>
            </a:r>
            <a:r>
              <a:rPr lang="en-US" b="1" i="0" dirty="0" err="1">
                <a:solidFill>
                  <a:srgbClr val="000000"/>
                </a:solidFill>
                <a:effectLst/>
              </a:rPr>
              <a:t>y_test</a:t>
            </a:r>
            <a:r>
              <a:rPr lang="en-US" b="1" i="0" dirty="0">
                <a:solidFill>
                  <a:srgbClr val="000000"/>
                </a:solidFill>
                <a:effectLst/>
              </a:rPr>
              <a:t>= </a:t>
            </a:r>
            <a:r>
              <a:rPr lang="en-US" b="1" i="0" dirty="0" err="1">
                <a:solidFill>
                  <a:srgbClr val="000000"/>
                </a:solidFill>
                <a:effectLst/>
              </a:rPr>
              <a:t>train_test_split</a:t>
            </a:r>
            <a:r>
              <a:rPr lang="en-US" b="1" i="0" dirty="0">
                <a:solidFill>
                  <a:srgbClr val="000000"/>
                </a:solidFill>
                <a:effectLst/>
              </a:rPr>
              <a:t>(x, y, </a:t>
            </a:r>
            <a:r>
              <a:rPr lang="en-US" b="1" i="0" dirty="0" err="1">
                <a:solidFill>
                  <a:srgbClr val="000000"/>
                </a:solidFill>
                <a:effectLst/>
              </a:rPr>
              <a:t>test_size</a:t>
            </a:r>
            <a:r>
              <a:rPr lang="en-US" b="1" i="0" dirty="0">
                <a:solidFill>
                  <a:srgbClr val="000000"/>
                </a:solidFill>
                <a:effectLst/>
              </a:rPr>
              <a:t>= </a:t>
            </a:r>
            <a:r>
              <a:rPr lang="en-US" b="1" i="0" dirty="0">
                <a:solidFill>
                  <a:srgbClr val="C00000"/>
                </a:solidFill>
                <a:effectLst/>
              </a:rPr>
              <a:t>0.25</a:t>
            </a:r>
            <a:r>
              <a:rPr lang="en-US" b="1" i="0" dirty="0">
                <a:solidFill>
                  <a:srgbClr val="000000"/>
                </a:solidFill>
                <a:effectLst/>
              </a:rPr>
              <a:t>, </a:t>
            </a:r>
            <a:r>
              <a:rPr lang="en-US" b="1" i="0" dirty="0" err="1">
                <a:solidFill>
                  <a:srgbClr val="000000"/>
                </a:solidFill>
                <a:effectLst/>
              </a:rPr>
              <a:t>random_state</a:t>
            </a:r>
            <a:r>
              <a:rPr lang="en-US" b="1" i="0" dirty="0">
                <a:solidFill>
                  <a:srgbClr val="000000"/>
                </a:solidFill>
                <a:effectLst/>
              </a:rPr>
              <a:t>=</a:t>
            </a:r>
            <a:r>
              <a:rPr lang="en-US" b="1" i="0" dirty="0">
                <a:solidFill>
                  <a:srgbClr val="C00000"/>
                </a:solidFill>
                <a:effectLst/>
              </a:rPr>
              <a:t>0</a:t>
            </a:r>
            <a:r>
              <a:rPr lang="en-US" b="1" i="0" dirty="0">
                <a:solidFill>
                  <a:srgbClr val="000000"/>
                </a:solidFill>
                <a:effectLst/>
              </a:rPr>
              <a:t>) </a:t>
            </a:r>
            <a:r>
              <a:rPr lang="en-US" b="1" i="0" dirty="0">
                <a:solidFill>
                  <a:srgbClr val="000000"/>
                </a:solidFill>
                <a:effectLst/>
                <a:latin typeface="inter-regular"/>
              </a:rPr>
              <a:t> </a:t>
            </a:r>
          </a:p>
          <a:p>
            <a:endParaRPr lang="en-IN" dirty="0"/>
          </a:p>
          <a:p>
            <a:pPr algn="just"/>
            <a:r>
              <a:rPr lang="en-US" b="1" i="0" dirty="0">
                <a:solidFill>
                  <a:srgbClr val="333333"/>
                </a:solidFill>
                <a:effectLst/>
                <a:latin typeface="inter-bold"/>
              </a:rPr>
              <a:t>For test set:                                                                                              </a:t>
            </a:r>
            <a:r>
              <a:rPr lang="en-IN" b="1" i="0" dirty="0">
                <a:solidFill>
                  <a:srgbClr val="333333"/>
                </a:solidFill>
                <a:effectLst/>
                <a:latin typeface="inter-bold"/>
              </a:rPr>
              <a:t>For training set:</a:t>
            </a:r>
            <a:endParaRPr lang="en-US" b="0" i="0" dirty="0">
              <a:solidFill>
                <a:srgbClr val="333333"/>
              </a:solidFill>
              <a:effectLst/>
              <a:latin typeface="inter-regular"/>
            </a:endParaRPr>
          </a:p>
          <a:p>
            <a:endParaRPr lang="en-IN" dirty="0"/>
          </a:p>
        </p:txBody>
      </p:sp>
      <p:pic>
        <p:nvPicPr>
          <p:cNvPr id="43010" name="Picture 2" descr="Logistic Regression in Machine Learning">
            <a:extLst>
              <a:ext uri="{FF2B5EF4-FFF2-40B4-BE49-F238E27FC236}">
                <a16:creationId xmlns:a16="http://schemas.microsoft.com/office/drawing/2014/main" id="{A80788A1-AB4C-B67A-FB63-3EE05472C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3" y="2632760"/>
            <a:ext cx="5606716" cy="3735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3012" name="Picture 4" descr="Logistic Regression in Machine Learning">
            <a:extLst>
              <a:ext uri="{FF2B5EF4-FFF2-40B4-BE49-F238E27FC236}">
                <a16:creationId xmlns:a16="http://schemas.microsoft.com/office/drawing/2014/main" id="{CE1365CF-3DB5-5A5D-1A65-6EDDCD96B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9103" y="2632760"/>
            <a:ext cx="5606716" cy="37354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8053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F72984E-4A7A-C946-0DEA-3DE3A37E0F95}"/>
              </a:ext>
            </a:extLst>
          </p:cNvPr>
          <p:cNvGraphicFramePr/>
          <p:nvPr/>
        </p:nvGraphicFramePr>
        <p:xfrm>
          <a:off x="96253" y="221381"/>
          <a:ext cx="11954576"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148E679-DBC6-D74E-5676-C781C733A689}"/>
              </a:ext>
            </a:extLst>
          </p:cNvPr>
          <p:cNvSpPr txBox="1"/>
          <p:nvPr/>
        </p:nvSpPr>
        <p:spPr>
          <a:xfrm>
            <a:off x="170848" y="913507"/>
            <a:ext cx="6097604" cy="1754326"/>
          </a:xfrm>
          <a:prstGeom prst="rect">
            <a:avLst/>
          </a:prstGeom>
          <a:noFill/>
        </p:spPr>
        <p:txBody>
          <a:bodyPr wrap="square">
            <a:spAutoFit/>
          </a:bodyPr>
          <a:lstStyle/>
          <a:p>
            <a:pPr lvl="1" algn="just"/>
            <a:r>
              <a:rPr lang="en-US" b="0" i="0" dirty="0">
                <a:solidFill>
                  <a:srgbClr val="000000"/>
                </a:solidFill>
                <a:effectLst/>
                <a:latin typeface="inter-regular"/>
              </a:rPr>
              <a:t># feature Scaling  </a:t>
            </a:r>
          </a:p>
          <a:p>
            <a:pPr lvl="1" algn="just"/>
            <a:endParaRPr lang="en-US" b="0" i="0" dirty="0">
              <a:solidFill>
                <a:srgbClr val="000000"/>
              </a:solidFill>
              <a:effectLst/>
              <a:latin typeface="inter-regular"/>
            </a:endParaRPr>
          </a:p>
          <a:p>
            <a:pPr lvl="1" algn="just"/>
            <a:r>
              <a:rPr lang="en-US" b="1" i="0" dirty="0">
                <a:solidFill>
                  <a:srgbClr val="000000"/>
                </a:solidFill>
                <a:effectLst/>
                <a:latin typeface="inter-regular"/>
              </a:rPr>
              <a:t>from </a:t>
            </a:r>
            <a:r>
              <a:rPr lang="en-US" b="1" i="0" dirty="0" err="1">
                <a:solidFill>
                  <a:srgbClr val="000000"/>
                </a:solidFill>
                <a:effectLst/>
                <a:latin typeface="inter-regular"/>
              </a:rPr>
              <a:t>sklearn.preprocessing</a:t>
            </a:r>
            <a:r>
              <a:rPr lang="en-US" b="1" i="0" dirty="0">
                <a:solidFill>
                  <a:srgbClr val="000000"/>
                </a:solidFill>
                <a:effectLst/>
                <a:latin typeface="inter-regular"/>
              </a:rPr>
              <a:t> </a:t>
            </a:r>
            <a:r>
              <a:rPr lang="en-US" b="1" i="0" dirty="0">
                <a:solidFill>
                  <a:srgbClr val="006699"/>
                </a:solidFill>
                <a:effectLst/>
                <a:latin typeface="inter-regular"/>
              </a:rPr>
              <a:t>import</a:t>
            </a:r>
            <a:r>
              <a:rPr lang="en-US" b="1" i="0" dirty="0">
                <a:solidFill>
                  <a:srgbClr val="000000"/>
                </a:solidFill>
                <a:effectLst/>
                <a:latin typeface="inter-regular"/>
              </a:rPr>
              <a:t> </a:t>
            </a:r>
            <a:r>
              <a:rPr lang="en-US" b="1" i="0" dirty="0" err="1">
                <a:solidFill>
                  <a:srgbClr val="000000"/>
                </a:solidFill>
                <a:effectLst/>
                <a:latin typeface="inter-regular"/>
              </a:rPr>
              <a:t>StandardScaler</a:t>
            </a:r>
            <a:r>
              <a:rPr lang="en-US" b="1" i="0" dirty="0">
                <a:solidFill>
                  <a:srgbClr val="000000"/>
                </a:solidFill>
                <a:effectLst/>
                <a:latin typeface="inter-regular"/>
              </a:rPr>
              <a:t>    </a:t>
            </a:r>
          </a:p>
          <a:p>
            <a:pPr lvl="1" algn="just"/>
            <a:r>
              <a:rPr lang="en-US" b="1" i="0" dirty="0" err="1">
                <a:solidFill>
                  <a:srgbClr val="000000"/>
                </a:solidFill>
                <a:effectLst/>
                <a:latin typeface="inter-regular"/>
              </a:rPr>
              <a:t>st_x</a:t>
            </a:r>
            <a:r>
              <a:rPr lang="en-US" b="1" i="0" dirty="0">
                <a:solidFill>
                  <a:srgbClr val="000000"/>
                </a:solidFill>
                <a:effectLst/>
                <a:latin typeface="inter-regular"/>
              </a:rPr>
              <a:t>= </a:t>
            </a:r>
            <a:r>
              <a:rPr lang="en-US" b="1" i="0" dirty="0" err="1">
                <a:solidFill>
                  <a:srgbClr val="000000"/>
                </a:solidFill>
                <a:effectLst/>
                <a:latin typeface="inter-regular"/>
              </a:rPr>
              <a:t>StandardScaler</a:t>
            </a:r>
            <a:r>
              <a:rPr lang="en-US" b="1" i="0" dirty="0">
                <a:solidFill>
                  <a:srgbClr val="000000"/>
                </a:solidFill>
                <a:effectLst/>
                <a:latin typeface="inter-regular"/>
              </a:rPr>
              <a:t>()    </a:t>
            </a:r>
          </a:p>
          <a:p>
            <a:pPr lvl="1" algn="just"/>
            <a:r>
              <a:rPr lang="en-US" b="1" i="0" dirty="0" err="1">
                <a:solidFill>
                  <a:srgbClr val="000000"/>
                </a:solidFill>
                <a:effectLst/>
                <a:latin typeface="inter-regular"/>
              </a:rPr>
              <a:t>x_train</a:t>
            </a:r>
            <a:r>
              <a:rPr lang="en-US" b="1" i="0" dirty="0">
                <a:solidFill>
                  <a:srgbClr val="000000"/>
                </a:solidFill>
                <a:effectLst/>
                <a:latin typeface="inter-regular"/>
              </a:rPr>
              <a:t>= </a:t>
            </a:r>
            <a:r>
              <a:rPr lang="en-US" b="1" i="0" dirty="0" err="1">
                <a:solidFill>
                  <a:srgbClr val="000000"/>
                </a:solidFill>
                <a:effectLst/>
                <a:latin typeface="inter-regular"/>
              </a:rPr>
              <a:t>st_x.fit_transform</a:t>
            </a:r>
            <a:r>
              <a:rPr lang="en-US" b="1" i="0" dirty="0">
                <a:solidFill>
                  <a:srgbClr val="000000"/>
                </a:solidFill>
                <a:effectLst/>
                <a:latin typeface="inter-regular"/>
              </a:rPr>
              <a:t>(</a:t>
            </a:r>
            <a:r>
              <a:rPr lang="en-US" b="1" i="0" dirty="0" err="1">
                <a:solidFill>
                  <a:srgbClr val="000000"/>
                </a:solidFill>
                <a:effectLst/>
                <a:latin typeface="inter-regular"/>
              </a:rPr>
              <a:t>x_train</a:t>
            </a:r>
            <a:r>
              <a:rPr lang="en-US" b="1" i="0" dirty="0">
                <a:solidFill>
                  <a:srgbClr val="000000"/>
                </a:solidFill>
                <a:effectLst/>
                <a:latin typeface="inter-regular"/>
              </a:rPr>
              <a:t>)    </a:t>
            </a:r>
          </a:p>
          <a:p>
            <a:pPr lvl="1" algn="just"/>
            <a:r>
              <a:rPr lang="en-US" b="1" i="0" dirty="0" err="1">
                <a:solidFill>
                  <a:srgbClr val="000000"/>
                </a:solidFill>
                <a:effectLst/>
                <a:latin typeface="inter-regular"/>
              </a:rPr>
              <a:t>x_test</a:t>
            </a:r>
            <a:r>
              <a:rPr lang="en-US" b="1" i="0" dirty="0">
                <a:solidFill>
                  <a:srgbClr val="000000"/>
                </a:solidFill>
                <a:effectLst/>
                <a:latin typeface="inter-regular"/>
              </a:rPr>
              <a:t>= </a:t>
            </a:r>
            <a:r>
              <a:rPr lang="en-US" b="1" i="0" dirty="0" err="1">
                <a:solidFill>
                  <a:srgbClr val="000000"/>
                </a:solidFill>
                <a:effectLst/>
                <a:latin typeface="inter-regular"/>
              </a:rPr>
              <a:t>st_x.transform</a:t>
            </a:r>
            <a:r>
              <a:rPr lang="en-US" b="1" i="0" dirty="0">
                <a:solidFill>
                  <a:srgbClr val="000000"/>
                </a:solidFill>
                <a:effectLst/>
                <a:latin typeface="inter-regular"/>
              </a:rPr>
              <a:t>(</a:t>
            </a:r>
            <a:r>
              <a:rPr lang="en-US" b="1" i="0" dirty="0" err="1">
                <a:solidFill>
                  <a:srgbClr val="000000"/>
                </a:solidFill>
                <a:effectLst/>
                <a:latin typeface="inter-regular"/>
              </a:rPr>
              <a:t>x_test</a:t>
            </a:r>
            <a:r>
              <a:rPr lang="en-US" b="1" i="0" dirty="0">
                <a:solidFill>
                  <a:srgbClr val="000000"/>
                </a:solidFill>
                <a:effectLst/>
                <a:latin typeface="inter-regular"/>
              </a:rPr>
              <a:t>)  </a:t>
            </a:r>
          </a:p>
        </p:txBody>
      </p:sp>
      <p:pic>
        <p:nvPicPr>
          <p:cNvPr id="44034" name="Picture 2" descr="Logistic Regression in Machine Learning">
            <a:extLst>
              <a:ext uri="{FF2B5EF4-FFF2-40B4-BE49-F238E27FC236}">
                <a16:creationId xmlns:a16="http://schemas.microsoft.com/office/drawing/2014/main" id="{BC47C223-B0E1-D587-CC7D-15AE263FEA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4806" y="2867209"/>
            <a:ext cx="5679055" cy="37694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16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17764-DBED-8A2A-5138-CA75226BD8D7}"/>
              </a:ext>
            </a:extLst>
          </p:cNvPr>
          <p:cNvSpPr txBox="1"/>
          <p:nvPr/>
        </p:nvSpPr>
        <p:spPr>
          <a:xfrm>
            <a:off x="67377" y="231006"/>
            <a:ext cx="11925701" cy="6924973"/>
          </a:xfrm>
          <a:prstGeom prst="rect">
            <a:avLst/>
          </a:prstGeom>
          <a:noFill/>
        </p:spPr>
        <p:txBody>
          <a:bodyPr wrap="square" rtlCol="0">
            <a:spAutoFit/>
          </a:bodyPr>
          <a:lstStyle/>
          <a:p>
            <a:pPr algn="just"/>
            <a:r>
              <a:rPr lang="en-US" sz="2400" b="1" dirty="0">
                <a:solidFill>
                  <a:srgbClr val="333333"/>
                </a:solidFill>
              </a:rPr>
              <a:t>2.</a:t>
            </a:r>
            <a:r>
              <a:rPr lang="en-US" sz="2400" b="1" i="0" dirty="0">
                <a:solidFill>
                  <a:srgbClr val="333333"/>
                </a:solidFill>
                <a:effectLst/>
              </a:rPr>
              <a:t> Fitting Logistic Regression to the Training set:</a:t>
            </a:r>
          </a:p>
          <a:p>
            <a:pPr algn="just"/>
            <a:endParaRPr lang="en-US" sz="2400"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We have well prepared our dataset, and now we will train the dataset using the training set. For providing training or fitting the model to the training set, we will import the </a:t>
            </a:r>
            <a:r>
              <a:rPr lang="en-US" b="1" i="0" dirty="0" err="1">
                <a:solidFill>
                  <a:srgbClr val="333333"/>
                </a:solidFill>
                <a:effectLst/>
              </a:rPr>
              <a:t>LogisticRegression</a:t>
            </a:r>
            <a:r>
              <a:rPr lang="en-US" b="0" i="0" dirty="0">
                <a:solidFill>
                  <a:srgbClr val="333333"/>
                </a:solidFill>
                <a:effectLst/>
              </a:rPr>
              <a:t> class of the </a:t>
            </a:r>
            <a:r>
              <a:rPr lang="en-US" b="1" i="0" dirty="0" err="1">
                <a:solidFill>
                  <a:srgbClr val="333333"/>
                </a:solidFill>
                <a:effectLst/>
              </a:rPr>
              <a:t>sklearn</a:t>
            </a:r>
            <a:r>
              <a:rPr lang="en-US" b="0" i="0" dirty="0">
                <a:solidFill>
                  <a:srgbClr val="333333"/>
                </a:solidFill>
                <a:effectLst/>
              </a:rPr>
              <a:t> library.</a:t>
            </a:r>
          </a:p>
          <a:p>
            <a:pPr algn="just"/>
            <a:endParaRPr lang="en-US" b="0" i="0" dirty="0">
              <a:solidFill>
                <a:srgbClr val="333333"/>
              </a:solidFill>
              <a:effectLst/>
            </a:endParaRPr>
          </a:p>
          <a:p>
            <a:pPr marL="285750" indent="-285750" algn="just">
              <a:buFont typeface="Arial" panose="020B0604020202020204" pitchFamily="34" charset="0"/>
              <a:buChar char="•"/>
            </a:pPr>
            <a:r>
              <a:rPr lang="en-US" b="0" i="0" dirty="0">
                <a:solidFill>
                  <a:srgbClr val="333333"/>
                </a:solidFill>
                <a:effectLst/>
              </a:rPr>
              <a:t>After importing the class, we will create a classifier object and use it to fit the model to the logistic regression. Below is the code for it:</a:t>
            </a:r>
          </a:p>
          <a:p>
            <a:endParaRPr lang="en-IN" dirty="0"/>
          </a:p>
          <a:p>
            <a:pPr algn="just"/>
            <a:r>
              <a:rPr lang="en-IN" b="0" i="0" dirty="0">
                <a:solidFill>
                  <a:srgbClr val="000000"/>
                </a:solidFill>
                <a:effectLst/>
              </a:rPr>
              <a:t># Fitting Logistic Regression to the training set  </a:t>
            </a:r>
          </a:p>
          <a:p>
            <a:pPr algn="just"/>
            <a:endParaRPr lang="en-IN" b="0" i="0" dirty="0">
              <a:solidFill>
                <a:srgbClr val="000000"/>
              </a:solidFill>
              <a:effectLst/>
            </a:endParaRPr>
          </a:p>
          <a:p>
            <a:pPr algn="just"/>
            <a:r>
              <a:rPr lang="en-IN" b="1" i="0" dirty="0">
                <a:solidFill>
                  <a:srgbClr val="000000"/>
                </a:solidFill>
                <a:effectLst/>
              </a:rPr>
              <a:t>from </a:t>
            </a:r>
            <a:r>
              <a:rPr lang="en-IN" b="1" i="0" dirty="0" err="1">
                <a:solidFill>
                  <a:srgbClr val="000000"/>
                </a:solidFill>
                <a:effectLst/>
              </a:rPr>
              <a:t>sklearn.linear_model</a:t>
            </a:r>
            <a:r>
              <a:rPr lang="en-IN" b="1" i="0" dirty="0">
                <a:solidFill>
                  <a:srgbClr val="000000"/>
                </a:solidFill>
                <a:effectLst/>
              </a:rPr>
              <a:t> </a:t>
            </a:r>
            <a:r>
              <a:rPr lang="en-IN" b="1" i="0" dirty="0">
                <a:solidFill>
                  <a:srgbClr val="006699"/>
                </a:solidFill>
                <a:effectLst/>
              </a:rPr>
              <a:t>import</a:t>
            </a:r>
            <a:r>
              <a:rPr lang="en-IN" b="1" i="0" dirty="0">
                <a:solidFill>
                  <a:srgbClr val="000000"/>
                </a:solidFill>
                <a:effectLst/>
              </a:rPr>
              <a:t> </a:t>
            </a:r>
            <a:r>
              <a:rPr lang="en-IN" b="1" i="0" dirty="0" err="1">
                <a:solidFill>
                  <a:srgbClr val="000000"/>
                </a:solidFill>
                <a:effectLst/>
              </a:rPr>
              <a:t>LogisticRegression</a:t>
            </a:r>
            <a:r>
              <a:rPr lang="en-IN" b="1" i="0" dirty="0">
                <a:solidFill>
                  <a:srgbClr val="000000"/>
                </a:solidFill>
                <a:effectLst/>
              </a:rPr>
              <a:t>  </a:t>
            </a:r>
          </a:p>
          <a:p>
            <a:pPr algn="just"/>
            <a:r>
              <a:rPr lang="en-IN" b="1" i="0" dirty="0">
                <a:solidFill>
                  <a:srgbClr val="000000"/>
                </a:solidFill>
                <a:effectLst/>
              </a:rPr>
              <a:t>classifier= </a:t>
            </a:r>
            <a:r>
              <a:rPr lang="en-IN" b="1" i="0" dirty="0" err="1">
                <a:solidFill>
                  <a:srgbClr val="000000"/>
                </a:solidFill>
                <a:effectLst/>
              </a:rPr>
              <a:t>LogisticRegression</a:t>
            </a:r>
            <a:r>
              <a:rPr lang="en-IN" b="1" i="0" dirty="0">
                <a:solidFill>
                  <a:srgbClr val="000000"/>
                </a:solidFill>
                <a:effectLst/>
              </a:rPr>
              <a:t>(</a:t>
            </a:r>
            <a:r>
              <a:rPr lang="en-IN" b="1" i="0" dirty="0" err="1">
                <a:solidFill>
                  <a:srgbClr val="000000"/>
                </a:solidFill>
                <a:effectLst/>
              </a:rPr>
              <a:t>random_state</a:t>
            </a:r>
            <a:r>
              <a:rPr lang="en-IN" b="1" i="0" dirty="0">
                <a:solidFill>
                  <a:srgbClr val="000000"/>
                </a:solidFill>
                <a:effectLst/>
              </a:rPr>
              <a:t>=</a:t>
            </a:r>
            <a:r>
              <a:rPr lang="en-IN" b="1" i="0" dirty="0">
                <a:solidFill>
                  <a:srgbClr val="C00000"/>
                </a:solidFill>
                <a:effectLst/>
              </a:rPr>
              <a:t>0</a:t>
            </a:r>
            <a:r>
              <a:rPr lang="en-IN" b="1" i="0" dirty="0">
                <a:solidFill>
                  <a:srgbClr val="000000"/>
                </a:solidFill>
                <a:effectLst/>
              </a:rPr>
              <a:t>)  </a:t>
            </a:r>
          </a:p>
          <a:p>
            <a:pPr algn="just"/>
            <a:r>
              <a:rPr lang="en-IN" b="1" i="0" dirty="0" err="1">
                <a:solidFill>
                  <a:srgbClr val="000000"/>
                </a:solidFill>
                <a:effectLst/>
              </a:rPr>
              <a:t>classifier.fit</a:t>
            </a:r>
            <a:r>
              <a:rPr lang="en-IN" b="1" i="0" dirty="0">
                <a:solidFill>
                  <a:srgbClr val="000000"/>
                </a:solidFill>
                <a:effectLst/>
              </a:rPr>
              <a:t>(</a:t>
            </a:r>
            <a:r>
              <a:rPr lang="en-IN" b="1" i="0" dirty="0" err="1">
                <a:solidFill>
                  <a:srgbClr val="000000"/>
                </a:solidFill>
                <a:effectLst/>
              </a:rPr>
              <a:t>x_train</a:t>
            </a:r>
            <a:r>
              <a:rPr lang="en-IN" b="1" i="0" dirty="0">
                <a:solidFill>
                  <a:srgbClr val="000000"/>
                </a:solidFill>
                <a:effectLst/>
              </a:rPr>
              <a:t>, </a:t>
            </a:r>
            <a:r>
              <a:rPr lang="en-IN" b="1" i="0" dirty="0" err="1">
                <a:solidFill>
                  <a:srgbClr val="000000"/>
                </a:solidFill>
                <a:effectLst/>
              </a:rPr>
              <a:t>y_train</a:t>
            </a:r>
            <a:r>
              <a:rPr lang="en-IN" b="1" i="0" dirty="0">
                <a:solidFill>
                  <a:srgbClr val="000000"/>
                </a:solidFill>
                <a:effectLst/>
              </a:rPr>
              <a:t>)  </a:t>
            </a:r>
          </a:p>
          <a:p>
            <a:pPr algn="just"/>
            <a:endParaRPr lang="en-IN" b="1" i="0" dirty="0">
              <a:solidFill>
                <a:srgbClr val="000000"/>
              </a:solidFill>
              <a:effectLst/>
            </a:endParaRPr>
          </a:p>
          <a:p>
            <a:pPr algn="just"/>
            <a:r>
              <a:rPr lang="en-IN" b="1" i="0" dirty="0">
                <a:solidFill>
                  <a:srgbClr val="333333"/>
                </a:solidFill>
                <a:effectLst/>
              </a:rPr>
              <a:t>Output:</a:t>
            </a:r>
            <a:r>
              <a:rPr lang="en-IN" b="0" i="0" dirty="0">
                <a:solidFill>
                  <a:srgbClr val="333333"/>
                </a:solidFill>
                <a:effectLst/>
              </a:rPr>
              <a:t> By executing the above code, we will get the below output:</a:t>
            </a:r>
          </a:p>
          <a:p>
            <a:pPr algn="just"/>
            <a:endParaRPr lang="en-IN" b="1" i="0" dirty="0">
              <a:solidFill>
                <a:srgbClr val="333333"/>
              </a:solidFill>
              <a:effectLst/>
            </a:endParaRPr>
          </a:p>
          <a:p>
            <a:pPr algn="just"/>
            <a:r>
              <a:rPr lang="en-IN" b="1" i="0" dirty="0" err="1">
                <a:solidFill>
                  <a:srgbClr val="000000"/>
                </a:solidFill>
                <a:effectLst/>
              </a:rPr>
              <a:t>LogisticRegression</a:t>
            </a:r>
            <a:r>
              <a:rPr lang="en-IN" b="1" i="0" dirty="0">
                <a:solidFill>
                  <a:srgbClr val="000000"/>
                </a:solidFill>
                <a:effectLst/>
              </a:rPr>
              <a:t>(C=</a:t>
            </a:r>
            <a:r>
              <a:rPr lang="en-IN" b="1" i="0" dirty="0">
                <a:solidFill>
                  <a:srgbClr val="C00000"/>
                </a:solidFill>
                <a:effectLst/>
              </a:rPr>
              <a:t>1.0</a:t>
            </a:r>
            <a:r>
              <a:rPr lang="en-IN" b="1" i="0" dirty="0">
                <a:solidFill>
                  <a:srgbClr val="000000"/>
                </a:solidFill>
                <a:effectLst/>
              </a:rPr>
              <a:t>, </a:t>
            </a:r>
            <a:r>
              <a:rPr lang="en-IN" b="1" i="0" dirty="0" err="1">
                <a:solidFill>
                  <a:srgbClr val="000000"/>
                </a:solidFill>
                <a:effectLst/>
              </a:rPr>
              <a:t>class_weight</a:t>
            </a:r>
            <a:r>
              <a:rPr lang="en-IN" b="1" i="0" dirty="0">
                <a:solidFill>
                  <a:srgbClr val="000000"/>
                </a:solidFill>
                <a:effectLst/>
              </a:rPr>
              <a:t>=None, dual=False, </a:t>
            </a:r>
            <a:r>
              <a:rPr lang="en-IN" b="1" i="0" dirty="0" err="1">
                <a:solidFill>
                  <a:srgbClr val="000000"/>
                </a:solidFill>
                <a:effectLst/>
              </a:rPr>
              <a:t>fit_intercept</a:t>
            </a:r>
            <a:r>
              <a:rPr lang="en-IN" b="1" i="0" dirty="0">
                <a:solidFill>
                  <a:srgbClr val="000000"/>
                </a:solidFill>
                <a:effectLst/>
              </a:rPr>
              <a:t>=True,  </a:t>
            </a:r>
          </a:p>
          <a:p>
            <a:pPr algn="just"/>
            <a:r>
              <a:rPr lang="en-IN" b="1" i="0" dirty="0">
                <a:solidFill>
                  <a:srgbClr val="000000"/>
                </a:solidFill>
                <a:effectLst/>
              </a:rPr>
              <a:t>                   </a:t>
            </a:r>
            <a:r>
              <a:rPr lang="en-IN" b="1" i="0" dirty="0" err="1">
                <a:solidFill>
                  <a:srgbClr val="000000"/>
                </a:solidFill>
                <a:effectLst/>
              </a:rPr>
              <a:t>intercept_scaling</a:t>
            </a:r>
            <a:r>
              <a:rPr lang="en-IN" b="1" i="0" dirty="0">
                <a:solidFill>
                  <a:srgbClr val="000000"/>
                </a:solidFill>
                <a:effectLst/>
              </a:rPr>
              <a:t>=</a:t>
            </a:r>
            <a:r>
              <a:rPr lang="en-IN" b="1" i="0" dirty="0">
                <a:solidFill>
                  <a:srgbClr val="C00000"/>
                </a:solidFill>
                <a:effectLst/>
              </a:rPr>
              <a:t>1</a:t>
            </a:r>
            <a:r>
              <a:rPr lang="en-IN" b="1" i="0" dirty="0">
                <a:solidFill>
                  <a:srgbClr val="000000"/>
                </a:solidFill>
                <a:effectLst/>
              </a:rPr>
              <a:t>, l1_ratio=None, </a:t>
            </a:r>
            <a:r>
              <a:rPr lang="en-IN" b="1" i="0" dirty="0" err="1">
                <a:solidFill>
                  <a:srgbClr val="000000"/>
                </a:solidFill>
                <a:effectLst/>
              </a:rPr>
              <a:t>max_iter</a:t>
            </a:r>
            <a:r>
              <a:rPr lang="en-IN" b="1" i="0" dirty="0">
                <a:solidFill>
                  <a:srgbClr val="000000"/>
                </a:solidFill>
                <a:effectLst/>
              </a:rPr>
              <a:t>=</a:t>
            </a:r>
            <a:r>
              <a:rPr lang="en-IN" b="1" i="0" dirty="0">
                <a:solidFill>
                  <a:srgbClr val="C00000"/>
                </a:solidFill>
                <a:effectLst/>
              </a:rPr>
              <a:t>100</a:t>
            </a:r>
            <a:r>
              <a:rPr lang="en-IN" b="1" i="0" dirty="0">
                <a:solidFill>
                  <a:srgbClr val="000000"/>
                </a:solidFill>
                <a:effectLst/>
              </a:rPr>
              <a:t>,  </a:t>
            </a:r>
          </a:p>
          <a:p>
            <a:pPr algn="just"/>
            <a:r>
              <a:rPr lang="en-IN" b="1" i="0" dirty="0">
                <a:solidFill>
                  <a:srgbClr val="000000"/>
                </a:solidFill>
                <a:effectLst/>
              </a:rPr>
              <a:t>                   </a:t>
            </a:r>
            <a:r>
              <a:rPr lang="en-IN" b="1" i="0" dirty="0" err="1">
                <a:solidFill>
                  <a:srgbClr val="000000"/>
                </a:solidFill>
                <a:effectLst/>
              </a:rPr>
              <a:t>multi_class</a:t>
            </a:r>
            <a:r>
              <a:rPr lang="en-IN" b="1" i="0" dirty="0">
                <a:solidFill>
                  <a:srgbClr val="000000"/>
                </a:solidFill>
                <a:effectLst/>
              </a:rPr>
              <a:t>=</a:t>
            </a:r>
            <a:r>
              <a:rPr lang="en-IN" b="1" i="0" dirty="0">
                <a:solidFill>
                  <a:srgbClr val="0000FF"/>
                </a:solidFill>
                <a:effectLst/>
              </a:rPr>
              <a:t>'warn'</a:t>
            </a:r>
            <a:r>
              <a:rPr lang="en-IN" b="1" i="0" dirty="0">
                <a:solidFill>
                  <a:srgbClr val="000000"/>
                </a:solidFill>
                <a:effectLst/>
              </a:rPr>
              <a:t>, </a:t>
            </a:r>
            <a:r>
              <a:rPr lang="en-IN" b="1" i="0" dirty="0" err="1">
                <a:solidFill>
                  <a:srgbClr val="000000"/>
                </a:solidFill>
                <a:effectLst/>
              </a:rPr>
              <a:t>n_jobs</a:t>
            </a:r>
            <a:r>
              <a:rPr lang="en-IN" b="1" i="0" dirty="0">
                <a:solidFill>
                  <a:srgbClr val="000000"/>
                </a:solidFill>
                <a:effectLst/>
              </a:rPr>
              <a:t>=None, penalty=</a:t>
            </a:r>
            <a:r>
              <a:rPr lang="en-IN" b="1" i="0" dirty="0">
                <a:solidFill>
                  <a:srgbClr val="0000FF"/>
                </a:solidFill>
                <a:effectLst/>
              </a:rPr>
              <a:t>'l2'</a:t>
            </a:r>
            <a:r>
              <a:rPr lang="en-IN" b="1" i="0" dirty="0">
                <a:solidFill>
                  <a:srgbClr val="000000"/>
                </a:solidFill>
                <a:effectLst/>
              </a:rPr>
              <a:t>,  </a:t>
            </a:r>
          </a:p>
          <a:p>
            <a:pPr algn="just"/>
            <a:r>
              <a:rPr lang="en-IN" b="1" i="0" dirty="0">
                <a:solidFill>
                  <a:srgbClr val="000000"/>
                </a:solidFill>
                <a:effectLst/>
              </a:rPr>
              <a:t>                   </a:t>
            </a:r>
            <a:r>
              <a:rPr lang="en-IN" b="1" i="0" dirty="0" err="1">
                <a:solidFill>
                  <a:srgbClr val="000000"/>
                </a:solidFill>
                <a:effectLst/>
              </a:rPr>
              <a:t>random_state</a:t>
            </a:r>
            <a:r>
              <a:rPr lang="en-IN" b="1" i="0" dirty="0">
                <a:solidFill>
                  <a:srgbClr val="000000"/>
                </a:solidFill>
                <a:effectLst/>
              </a:rPr>
              <a:t>=</a:t>
            </a:r>
            <a:r>
              <a:rPr lang="en-IN" b="1" i="0" dirty="0">
                <a:solidFill>
                  <a:srgbClr val="C00000"/>
                </a:solidFill>
                <a:effectLst/>
              </a:rPr>
              <a:t>0</a:t>
            </a:r>
            <a:r>
              <a:rPr lang="en-IN" b="1" i="0" dirty="0">
                <a:solidFill>
                  <a:srgbClr val="000000"/>
                </a:solidFill>
                <a:effectLst/>
              </a:rPr>
              <a:t>, solver=</a:t>
            </a:r>
            <a:r>
              <a:rPr lang="en-IN" b="1" i="0" dirty="0">
                <a:solidFill>
                  <a:srgbClr val="0000FF"/>
                </a:solidFill>
                <a:effectLst/>
              </a:rPr>
              <a:t>'warn'</a:t>
            </a:r>
            <a:r>
              <a:rPr lang="en-IN" b="1" i="0" dirty="0">
                <a:solidFill>
                  <a:srgbClr val="000000"/>
                </a:solidFill>
                <a:effectLst/>
              </a:rPr>
              <a:t>, </a:t>
            </a:r>
            <a:r>
              <a:rPr lang="en-IN" b="1" i="0" dirty="0" err="1">
                <a:solidFill>
                  <a:srgbClr val="000000"/>
                </a:solidFill>
                <a:effectLst/>
              </a:rPr>
              <a:t>tol</a:t>
            </a:r>
            <a:r>
              <a:rPr lang="en-IN" b="1" i="0" dirty="0">
                <a:solidFill>
                  <a:srgbClr val="000000"/>
                </a:solidFill>
                <a:effectLst/>
              </a:rPr>
              <a:t>=</a:t>
            </a:r>
            <a:r>
              <a:rPr lang="en-IN" b="1" i="0" dirty="0">
                <a:solidFill>
                  <a:srgbClr val="C00000"/>
                </a:solidFill>
                <a:effectLst/>
              </a:rPr>
              <a:t>0.0001</a:t>
            </a:r>
            <a:r>
              <a:rPr lang="en-IN" b="1" i="0" dirty="0">
                <a:solidFill>
                  <a:srgbClr val="000000"/>
                </a:solidFill>
                <a:effectLst/>
              </a:rPr>
              <a:t>, verbose=</a:t>
            </a:r>
            <a:r>
              <a:rPr lang="en-IN" b="1" i="0" dirty="0">
                <a:solidFill>
                  <a:srgbClr val="C00000"/>
                </a:solidFill>
                <a:effectLst/>
              </a:rPr>
              <a:t>0</a:t>
            </a:r>
            <a:r>
              <a:rPr lang="en-IN" b="1" i="0" dirty="0">
                <a:solidFill>
                  <a:srgbClr val="000000"/>
                </a:solidFill>
                <a:effectLst/>
              </a:rPr>
              <a:t>,  </a:t>
            </a:r>
          </a:p>
          <a:p>
            <a:pPr algn="just"/>
            <a:r>
              <a:rPr lang="en-IN" b="1" i="0" dirty="0">
                <a:solidFill>
                  <a:srgbClr val="000000"/>
                </a:solidFill>
                <a:effectLst/>
              </a:rPr>
              <a:t>                   </a:t>
            </a:r>
            <a:r>
              <a:rPr lang="en-IN" b="1" i="0" dirty="0" err="1">
                <a:solidFill>
                  <a:srgbClr val="000000"/>
                </a:solidFill>
                <a:effectLst/>
              </a:rPr>
              <a:t>warm_start</a:t>
            </a:r>
            <a:r>
              <a:rPr lang="en-IN" b="1" i="0" dirty="0">
                <a:solidFill>
                  <a:srgbClr val="000000"/>
                </a:solidFill>
                <a:effectLst/>
              </a:rPr>
              <a:t>=False)  </a:t>
            </a:r>
          </a:p>
          <a:p>
            <a:pPr algn="just"/>
            <a:endParaRPr lang="en-IN" b="1" i="0" dirty="0">
              <a:solidFill>
                <a:srgbClr val="000000"/>
              </a:solidFill>
              <a:effectLst/>
            </a:endParaRPr>
          </a:p>
          <a:p>
            <a:pPr algn="just"/>
            <a:r>
              <a:rPr lang="en-IN" b="0" i="0" dirty="0">
                <a:solidFill>
                  <a:srgbClr val="333333"/>
                </a:solidFill>
                <a:effectLst/>
              </a:rPr>
              <a:t>Hence our model is well fitted to the training set.</a:t>
            </a:r>
          </a:p>
          <a:p>
            <a:endParaRPr lang="en-IN" dirty="0"/>
          </a:p>
        </p:txBody>
      </p:sp>
    </p:spTree>
    <p:extLst>
      <p:ext uri="{BB962C8B-B14F-4D97-AF65-F5344CB8AC3E}">
        <p14:creationId xmlns:p14="http://schemas.microsoft.com/office/powerpoint/2010/main" val="3624726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2E52F-F790-4879-B3D5-45BC81B0E4BA}"/>
              </a:ext>
            </a:extLst>
          </p:cNvPr>
          <p:cNvSpPr txBox="1"/>
          <p:nvPr/>
        </p:nvSpPr>
        <p:spPr>
          <a:xfrm>
            <a:off x="67377" y="240632"/>
            <a:ext cx="12002703" cy="3046988"/>
          </a:xfrm>
          <a:prstGeom prst="rect">
            <a:avLst/>
          </a:prstGeom>
          <a:noFill/>
        </p:spPr>
        <p:txBody>
          <a:bodyPr wrap="square" rtlCol="0">
            <a:spAutoFit/>
          </a:bodyPr>
          <a:lstStyle/>
          <a:p>
            <a:pPr algn="just"/>
            <a:r>
              <a:rPr lang="en-US" sz="2400" b="1" i="0" dirty="0">
                <a:solidFill>
                  <a:srgbClr val="333333"/>
                </a:solidFill>
                <a:effectLst/>
              </a:rPr>
              <a:t>3. Predicting the Test Result</a:t>
            </a:r>
          </a:p>
          <a:p>
            <a:pPr algn="just"/>
            <a:endParaRPr lang="en-US" sz="2400" b="0" i="0" dirty="0">
              <a:solidFill>
                <a:srgbClr val="333333"/>
              </a:solidFill>
              <a:effectLst/>
            </a:endParaRPr>
          </a:p>
          <a:p>
            <a:pPr algn="just"/>
            <a:r>
              <a:rPr lang="en-US" b="0" i="0" dirty="0">
                <a:solidFill>
                  <a:srgbClr val="333333"/>
                </a:solidFill>
                <a:effectLst/>
              </a:rPr>
              <a:t>Our model is well trained on the training set, so we will now predict the result by using test set data. Below is the code for it:</a:t>
            </a:r>
          </a:p>
          <a:p>
            <a:pPr lvl="1" algn="just"/>
            <a:r>
              <a:rPr lang="en-US" b="0" i="0" dirty="0">
                <a:solidFill>
                  <a:srgbClr val="000000"/>
                </a:solidFill>
                <a:effectLst/>
              </a:rPr>
              <a:t>#Predicting the test set result  </a:t>
            </a:r>
          </a:p>
          <a:p>
            <a:pPr lvl="1" algn="just"/>
            <a:r>
              <a:rPr lang="en-US" b="1" i="0" dirty="0" err="1">
                <a:solidFill>
                  <a:srgbClr val="000000"/>
                </a:solidFill>
                <a:effectLst/>
              </a:rPr>
              <a:t>y_pred</a:t>
            </a:r>
            <a:r>
              <a:rPr lang="en-US" b="1" i="0" dirty="0">
                <a:solidFill>
                  <a:srgbClr val="000000"/>
                </a:solidFill>
                <a:effectLst/>
              </a:rPr>
              <a:t>= </a:t>
            </a:r>
            <a:r>
              <a:rPr lang="en-US" b="1" i="0" dirty="0" err="1">
                <a:solidFill>
                  <a:srgbClr val="000000"/>
                </a:solidFill>
                <a:effectLst/>
              </a:rPr>
              <a:t>classifier.predict</a:t>
            </a:r>
            <a:r>
              <a:rPr lang="en-US" b="1" i="0" dirty="0">
                <a:solidFill>
                  <a:srgbClr val="000000"/>
                </a:solidFill>
                <a:effectLst/>
              </a:rPr>
              <a:t>(</a:t>
            </a:r>
            <a:r>
              <a:rPr lang="en-US" b="1" i="0" dirty="0" err="1">
                <a:solidFill>
                  <a:srgbClr val="000000"/>
                </a:solidFill>
                <a:effectLst/>
              </a:rPr>
              <a:t>x_test</a:t>
            </a:r>
            <a:r>
              <a:rPr lang="en-US" b="1" i="0" dirty="0">
                <a:solidFill>
                  <a:srgbClr val="000000"/>
                </a:solidFill>
                <a:effectLst/>
              </a:rPr>
              <a:t>)  </a:t>
            </a:r>
          </a:p>
          <a:p>
            <a:pPr lvl="1" algn="just"/>
            <a:endParaRPr lang="en-US" b="1" i="0" dirty="0">
              <a:solidFill>
                <a:srgbClr val="000000"/>
              </a:solidFill>
              <a:effectLst/>
            </a:endParaRPr>
          </a:p>
          <a:p>
            <a:pPr algn="just"/>
            <a:r>
              <a:rPr lang="en-US" b="0" i="0" dirty="0">
                <a:solidFill>
                  <a:srgbClr val="333333"/>
                </a:solidFill>
                <a:effectLst/>
              </a:rPr>
              <a:t>In the above code, we have created a </a:t>
            </a:r>
            <a:r>
              <a:rPr lang="en-US" b="0" i="0" dirty="0" err="1">
                <a:solidFill>
                  <a:srgbClr val="333333"/>
                </a:solidFill>
                <a:effectLst/>
              </a:rPr>
              <a:t>y_pred</a:t>
            </a:r>
            <a:r>
              <a:rPr lang="en-US" b="0" i="0" dirty="0">
                <a:solidFill>
                  <a:srgbClr val="333333"/>
                </a:solidFill>
                <a:effectLst/>
              </a:rPr>
              <a:t> vector to predict the test set result.</a:t>
            </a:r>
          </a:p>
          <a:p>
            <a:pPr algn="just"/>
            <a:endParaRPr lang="en-US" b="1" i="0" dirty="0">
              <a:solidFill>
                <a:srgbClr val="333333"/>
              </a:solidFill>
              <a:effectLst/>
            </a:endParaRPr>
          </a:p>
          <a:p>
            <a:pPr algn="just"/>
            <a:r>
              <a:rPr lang="en-US" b="1" i="0" dirty="0">
                <a:solidFill>
                  <a:srgbClr val="333333"/>
                </a:solidFill>
                <a:effectLst/>
              </a:rPr>
              <a:t>Output:</a:t>
            </a:r>
            <a:r>
              <a:rPr lang="en-US" b="0" i="0" dirty="0">
                <a:solidFill>
                  <a:srgbClr val="333333"/>
                </a:solidFill>
                <a:effectLst/>
              </a:rPr>
              <a:t> By executing the above code, a new vector (</a:t>
            </a:r>
            <a:r>
              <a:rPr lang="en-US" b="0" i="0" dirty="0" err="1">
                <a:solidFill>
                  <a:srgbClr val="333333"/>
                </a:solidFill>
                <a:effectLst/>
              </a:rPr>
              <a:t>y_pred</a:t>
            </a:r>
            <a:r>
              <a:rPr lang="en-US" b="0" i="0" dirty="0">
                <a:solidFill>
                  <a:srgbClr val="333333"/>
                </a:solidFill>
                <a:effectLst/>
              </a:rPr>
              <a:t>) will be created under the variable explorer option. </a:t>
            </a:r>
            <a:endParaRPr lang="en-US" dirty="0">
              <a:solidFill>
                <a:srgbClr val="333333"/>
              </a:solidFill>
            </a:endParaRPr>
          </a:p>
          <a:p>
            <a:pPr algn="just"/>
            <a:endParaRPr lang="en-IN" dirty="0"/>
          </a:p>
        </p:txBody>
      </p:sp>
      <p:pic>
        <p:nvPicPr>
          <p:cNvPr id="45058" name="Picture 2" descr="Logistic Regression in Machine Learning">
            <a:extLst>
              <a:ext uri="{FF2B5EF4-FFF2-40B4-BE49-F238E27FC236}">
                <a16:creationId xmlns:a16="http://schemas.microsoft.com/office/drawing/2014/main" id="{6686FE5D-FC3A-2BFC-6625-785B90B92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95" y="3007845"/>
            <a:ext cx="2854593" cy="37422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F5E8EA-C332-0292-F53D-B925E40AE55F}"/>
              </a:ext>
            </a:extLst>
          </p:cNvPr>
          <p:cNvSpPr txBox="1"/>
          <p:nvPr/>
        </p:nvSpPr>
        <p:spPr>
          <a:xfrm>
            <a:off x="3989672" y="4049343"/>
            <a:ext cx="5289082" cy="646331"/>
          </a:xfrm>
          <a:prstGeom prst="rect">
            <a:avLst/>
          </a:prstGeom>
          <a:noFill/>
        </p:spPr>
        <p:txBody>
          <a:bodyPr wrap="square">
            <a:spAutoFit/>
          </a:bodyPr>
          <a:lstStyle/>
          <a:p>
            <a:r>
              <a:rPr lang="en-US" b="0" i="0" dirty="0">
                <a:solidFill>
                  <a:srgbClr val="333333"/>
                </a:solidFill>
                <a:effectLst>
                  <a:outerShdw blurRad="38100" dist="38100" dir="2700000" algn="tl">
                    <a:srgbClr val="000000">
                      <a:alpha val="43137"/>
                    </a:srgbClr>
                  </a:outerShdw>
                </a:effectLst>
              </a:rPr>
              <a:t>The output image shows the corresponding predicted users who want to purchase or not purchase the car.</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78676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D0EA7-AF03-ADF7-F7C3-F37B752E4AA8}"/>
              </a:ext>
            </a:extLst>
          </p:cNvPr>
          <p:cNvSpPr txBox="1"/>
          <p:nvPr/>
        </p:nvSpPr>
        <p:spPr>
          <a:xfrm>
            <a:off x="77002" y="-74868"/>
            <a:ext cx="11964202" cy="5909310"/>
          </a:xfrm>
          <a:prstGeom prst="rect">
            <a:avLst/>
          </a:prstGeom>
          <a:noFill/>
        </p:spPr>
        <p:txBody>
          <a:bodyPr wrap="square" rtlCol="0" anchor="ctr">
            <a:spAutoFit/>
          </a:bodyPr>
          <a:lstStyle/>
          <a:p>
            <a:r>
              <a:rPr lang="en-US" b="1" i="0" dirty="0">
                <a:solidFill>
                  <a:srgbClr val="333333"/>
                </a:solidFill>
                <a:effectLst/>
                <a:latin typeface="inter-bold"/>
              </a:rPr>
              <a:t>4. Test Accuracy of the result</a:t>
            </a:r>
          </a:p>
          <a:p>
            <a:endParaRPr lang="en-US" b="1" dirty="0">
              <a:solidFill>
                <a:srgbClr val="333333"/>
              </a:solidFill>
              <a:latin typeface="inter-bold"/>
            </a:endParaRPr>
          </a:p>
          <a:p>
            <a:pPr marL="285750" indent="-285750" algn="just">
              <a:lnSpc>
                <a:spcPct val="150000"/>
              </a:lnSpc>
              <a:buFont typeface="Arial" panose="020B0604020202020204" pitchFamily="34" charset="0"/>
              <a:buChar char="•"/>
            </a:pPr>
            <a:r>
              <a:rPr lang="en-US" b="0" i="0" dirty="0">
                <a:solidFill>
                  <a:srgbClr val="333333"/>
                </a:solidFill>
                <a:effectLst/>
              </a:rPr>
              <a:t>Now we will create the confusion matrix here to check the accuracy of the classification. To create it, we need to import the </a:t>
            </a:r>
            <a:r>
              <a:rPr lang="en-US" b="1" i="0" dirty="0" err="1">
                <a:solidFill>
                  <a:srgbClr val="333333"/>
                </a:solidFill>
                <a:effectLst/>
              </a:rPr>
              <a:t>confusion_matrix</a:t>
            </a:r>
            <a:r>
              <a:rPr lang="en-US" b="0" i="0" dirty="0">
                <a:solidFill>
                  <a:srgbClr val="333333"/>
                </a:solidFill>
                <a:effectLst/>
              </a:rPr>
              <a:t> function of the </a:t>
            </a:r>
            <a:r>
              <a:rPr lang="en-US" b="0" i="0" dirty="0" err="1">
                <a:solidFill>
                  <a:srgbClr val="333333"/>
                </a:solidFill>
                <a:effectLst/>
              </a:rPr>
              <a:t>sklearn</a:t>
            </a:r>
            <a:r>
              <a:rPr lang="en-US" b="0" i="0" dirty="0">
                <a:solidFill>
                  <a:srgbClr val="333333"/>
                </a:solidFill>
                <a:effectLst/>
              </a:rPr>
              <a:t> library. After importing the function, we will call it using a new variable </a:t>
            </a:r>
            <a:r>
              <a:rPr lang="en-US" b="1" i="0" dirty="0">
                <a:solidFill>
                  <a:srgbClr val="333333"/>
                </a:solidFill>
                <a:effectLst/>
              </a:rPr>
              <a:t>cm</a:t>
            </a:r>
            <a:r>
              <a:rPr lang="en-US" b="0" i="0" dirty="0">
                <a:solidFill>
                  <a:srgbClr val="333333"/>
                </a:solidFill>
                <a:effectLst/>
              </a:rPr>
              <a:t>. The function takes two parameters, mainly </a:t>
            </a:r>
            <a:r>
              <a:rPr lang="en-US" b="1" i="0" dirty="0" err="1">
                <a:solidFill>
                  <a:srgbClr val="333333"/>
                </a:solidFill>
                <a:effectLst/>
              </a:rPr>
              <a:t>y_true</a:t>
            </a:r>
            <a:r>
              <a:rPr lang="en-US" b="0" i="0" dirty="0">
                <a:solidFill>
                  <a:srgbClr val="333333"/>
                </a:solidFill>
                <a:effectLst/>
              </a:rPr>
              <a:t>( the actual values) and </a:t>
            </a:r>
            <a:r>
              <a:rPr lang="en-US" b="1" i="0" dirty="0" err="1">
                <a:solidFill>
                  <a:srgbClr val="333333"/>
                </a:solidFill>
                <a:effectLst/>
              </a:rPr>
              <a:t>y_pred</a:t>
            </a:r>
            <a:r>
              <a:rPr lang="en-US" b="0" i="0" dirty="0">
                <a:solidFill>
                  <a:srgbClr val="333333"/>
                </a:solidFill>
                <a:effectLst/>
              </a:rPr>
              <a:t> (the targeted value return by the classifier). Below is the code for it:</a:t>
            </a:r>
          </a:p>
          <a:p>
            <a:pPr algn="just"/>
            <a:endParaRPr lang="en-US" b="0" i="0" dirty="0">
              <a:solidFill>
                <a:srgbClr val="333333"/>
              </a:solidFill>
              <a:effectLst/>
            </a:endParaRPr>
          </a:p>
          <a:p>
            <a:pPr lvl="1" algn="just"/>
            <a:r>
              <a:rPr lang="en-US" b="0" i="0" dirty="0">
                <a:solidFill>
                  <a:srgbClr val="000000"/>
                </a:solidFill>
                <a:effectLst/>
              </a:rPr>
              <a:t># Creating the Confusion matrix  </a:t>
            </a:r>
          </a:p>
          <a:p>
            <a:pPr lvl="1" algn="just"/>
            <a:endParaRPr lang="en-US" dirty="0">
              <a:solidFill>
                <a:srgbClr val="000000"/>
              </a:solidFill>
            </a:endParaRPr>
          </a:p>
          <a:p>
            <a:pPr lvl="1" algn="just"/>
            <a:endParaRPr lang="en-US" b="0" i="0" dirty="0">
              <a:solidFill>
                <a:srgbClr val="000000"/>
              </a:solidFill>
              <a:effectLst/>
            </a:endParaRPr>
          </a:p>
          <a:p>
            <a:pPr lvl="1" algn="just"/>
            <a:r>
              <a:rPr lang="en-US" b="1" i="0" dirty="0">
                <a:solidFill>
                  <a:srgbClr val="000000"/>
                </a:solidFill>
                <a:effectLst>
                  <a:outerShdw blurRad="38100" dist="38100" dir="2700000" algn="tl">
                    <a:srgbClr val="000000">
                      <a:alpha val="43137"/>
                    </a:srgbClr>
                  </a:outerShdw>
                </a:effectLst>
              </a:rPr>
              <a:t>from </a:t>
            </a:r>
            <a:r>
              <a:rPr lang="en-US" b="1" i="0" dirty="0" err="1">
                <a:solidFill>
                  <a:srgbClr val="000000"/>
                </a:solidFill>
                <a:effectLst>
                  <a:outerShdw blurRad="38100" dist="38100" dir="2700000" algn="tl">
                    <a:srgbClr val="000000">
                      <a:alpha val="43137"/>
                    </a:srgbClr>
                  </a:outerShdw>
                </a:effectLst>
              </a:rPr>
              <a:t>sklearn.metrics</a:t>
            </a:r>
            <a:r>
              <a:rPr lang="en-US" b="1" i="0" dirty="0">
                <a:solidFill>
                  <a:srgbClr val="000000"/>
                </a:solidFill>
                <a:effectLst>
                  <a:outerShdw blurRad="38100" dist="38100" dir="2700000" algn="tl">
                    <a:srgbClr val="000000">
                      <a:alpha val="43137"/>
                    </a:srgbClr>
                  </a:outerShdw>
                </a:effectLst>
              </a:rPr>
              <a:t> </a:t>
            </a:r>
            <a:r>
              <a:rPr lang="en-US" b="1" i="0" dirty="0">
                <a:solidFill>
                  <a:srgbClr val="006699"/>
                </a:solidFill>
                <a:effectLst>
                  <a:outerShdw blurRad="38100" dist="38100" dir="2700000" algn="tl">
                    <a:srgbClr val="000000">
                      <a:alpha val="43137"/>
                    </a:srgbClr>
                  </a:outerShdw>
                </a:effectLst>
              </a:rPr>
              <a:t>import</a:t>
            </a:r>
            <a:r>
              <a:rPr lang="en-US" b="1" i="0" dirty="0">
                <a:solidFill>
                  <a:srgbClr val="000000"/>
                </a:solidFill>
                <a:effectLst>
                  <a:outerShdw blurRad="38100" dist="38100" dir="2700000" algn="tl">
                    <a:srgbClr val="000000">
                      <a:alpha val="43137"/>
                    </a:srgbClr>
                  </a:outerShdw>
                </a:effectLst>
              </a:rPr>
              <a:t> </a:t>
            </a:r>
            <a:r>
              <a:rPr lang="en-US" b="1" i="0" dirty="0" err="1">
                <a:solidFill>
                  <a:srgbClr val="000000"/>
                </a:solidFill>
                <a:effectLst>
                  <a:outerShdw blurRad="38100" dist="38100" dir="2700000" algn="tl">
                    <a:srgbClr val="000000">
                      <a:alpha val="43137"/>
                    </a:srgbClr>
                  </a:outerShdw>
                </a:effectLst>
              </a:rPr>
              <a:t>confusion_matrix</a:t>
            </a:r>
            <a:r>
              <a:rPr lang="en-US" b="1" i="0" dirty="0">
                <a:solidFill>
                  <a:srgbClr val="000000"/>
                </a:solidFill>
                <a:effectLst>
                  <a:outerShdw blurRad="38100" dist="38100" dir="2700000" algn="tl">
                    <a:srgbClr val="000000">
                      <a:alpha val="43137"/>
                    </a:srgbClr>
                  </a:outerShdw>
                </a:effectLst>
              </a:rPr>
              <a:t>  </a:t>
            </a:r>
          </a:p>
          <a:p>
            <a:pPr lvl="1" algn="just"/>
            <a:r>
              <a:rPr lang="en-US" b="1" dirty="0">
                <a:solidFill>
                  <a:srgbClr val="000000"/>
                </a:solidFill>
                <a:effectLst>
                  <a:outerShdw blurRad="38100" dist="38100" dir="2700000" algn="tl">
                    <a:srgbClr val="000000">
                      <a:alpha val="43137"/>
                    </a:srgbClr>
                  </a:outerShdw>
                </a:effectLst>
              </a:rPr>
              <a:t>c</a:t>
            </a:r>
            <a:r>
              <a:rPr lang="en-US" b="1" i="0" dirty="0">
                <a:solidFill>
                  <a:srgbClr val="000000"/>
                </a:solidFill>
                <a:effectLst>
                  <a:outerShdw blurRad="38100" dist="38100" dir="2700000" algn="tl">
                    <a:srgbClr val="000000">
                      <a:alpha val="43137"/>
                    </a:srgbClr>
                  </a:outerShdw>
                </a:effectLst>
              </a:rPr>
              <a:t>m =  </a:t>
            </a:r>
            <a:r>
              <a:rPr lang="en-US" b="1" i="0" dirty="0" err="1">
                <a:solidFill>
                  <a:srgbClr val="000000"/>
                </a:solidFill>
                <a:effectLst>
                  <a:outerShdw blurRad="38100" dist="38100" dir="2700000" algn="tl">
                    <a:srgbClr val="000000">
                      <a:alpha val="43137"/>
                    </a:srgbClr>
                  </a:outerShdw>
                </a:effectLst>
              </a:rPr>
              <a:t>confusion_matrix</a:t>
            </a:r>
            <a:r>
              <a:rPr lang="en-US" b="1" i="0" dirty="0">
                <a:solidFill>
                  <a:srgbClr val="000000"/>
                </a:solidFill>
                <a:effectLst>
                  <a:outerShdw blurRad="38100" dist="38100" dir="2700000" algn="tl">
                    <a:srgbClr val="000000">
                      <a:alpha val="43137"/>
                    </a:srgbClr>
                  </a:outerShdw>
                </a:effectLst>
              </a:rPr>
              <a:t>()  </a:t>
            </a:r>
          </a:p>
          <a:p>
            <a:pPr algn="just">
              <a:buFont typeface="+mj-lt"/>
              <a:buAutoNum type="arabicPeriod"/>
            </a:pPr>
            <a:endParaRPr lang="en-US" dirty="0">
              <a:solidFill>
                <a:srgbClr val="000000"/>
              </a:solidFill>
            </a:endParaRPr>
          </a:p>
          <a:p>
            <a:pPr algn="just">
              <a:buFont typeface="+mj-lt"/>
              <a:buAutoNum type="arabicPeriod"/>
            </a:pPr>
            <a:endParaRPr lang="en-US" b="0" i="0" dirty="0">
              <a:solidFill>
                <a:srgbClr val="000000"/>
              </a:solidFill>
              <a:effectLst/>
            </a:endParaRPr>
          </a:p>
          <a:p>
            <a:pPr algn="just"/>
            <a:endParaRPr lang="en-US" b="0" i="0" dirty="0">
              <a:solidFill>
                <a:srgbClr val="000000"/>
              </a:solidFill>
              <a:effectLst/>
            </a:endParaRPr>
          </a:p>
          <a:p>
            <a:pPr algn="just"/>
            <a:r>
              <a:rPr lang="en-US" b="1" i="0" dirty="0">
                <a:solidFill>
                  <a:srgbClr val="333333"/>
                </a:solidFill>
                <a:effectLst/>
              </a:rPr>
              <a:t>Output:</a:t>
            </a:r>
          </a:p>
          <a:p>
            <a:pPr algn="just"/>
            <a:endParaRPr lang="en-US" b="0" i="0" dirty="0">
              <a:solidFill>
                <a:srgbClr val="333333"/>
              </a:solidFill>
              <a:effectLst/>
            </a:endParaRPr>
          </a:p>
          <a:p>
            <a:pPr algn="just"/>
            <a:r>
              <a:rPr lang="en-US" b="0" i="0" dirty="0">
                <a:solidFill>
                  <a:srgbClr val="333333"/>
                </a:solidFill>
                <a:effectLst/>
              </a:rPr>
              <a:t>By executing the above code, a new confusion matrix will be created. Consider the below image:</a:t>
            </a:r>
          </a:p>
          <a:p>
            <a:endParaRPr lang="en-IN" dirty="0"/>
          </a:p>
        </p:txBody>
      </p:sp>
    </p:spTree>
    <p:extLst>
      <p:ext uri="{BB962C8B-B14F-4D97-AF65-F5344CB8AC3E}">
        <p14:creationId xmlns:p14="http://schemas.microsoft.com/office/powerpoint/2010/main" val="41224298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Logistic Regression in Machine Learning">
            <a:extLst>
              <a:ext uri="{FF2B5EF4-FFF2-40B4-BE49-F238E27FC236}">
                <a16:creationId xmlns:a16="http://schemas.microsoft.com/office/drawing/2014/main" id="{45CAC632-E2BD-9EF8-950F-6FE025389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611" y="375384"/>
            <a:ext cx="5349240" cy="45046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35170572-5095-709B-9CC1-BF2280852831}"/>
              </a:ext>
            </a:extLst>
          </p:cNvPr>
          <p:cNvGraphicFramePr/>
          <p:nvPr>
            <p:extLst>
              <p:ext uri="{D42A27DB-BD31-4B8C-83A1-F6EECF244321}">
                <p14:modId xmlns:p14="http://schemas.microsoft.com/office/powerpoint/2010/main" val="1185304743"/>
              </p:ext>
            </p:extLst>
          </p:nvPr>
        </p:nvGraphicFramePr>
        <p:xfrm>
          <a:off x="500514" y="5163112"/>
          <a:ext cx="11271183"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38574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45B502-877D-B0A0-2A05-9B8C26A19DA6}"/>
              </a:ext>
            </a:extLst>
          </p:cNvPr>
          <p:cNvSpPr txBox="1"/>
          <p:nvPr/>
        </p:nvSpPr>
        <p:spPr>
          <a:xfrm>
            <a:off x="77002" y="211756"/>
            <a:ext cx="11993078" cy="6863417"/>
          </a:xfrm>
          <a:prstGeom prst="rect">
            <a:avLst/>
          </a:prstGeom>
          <a:noFill/>
        </p:spPr>
        <p:txBody>
          <a:bodyPr wrap="square" rtlCol="0">
            <a:spAutoFit/>
          </a:bodyPr>
          <a:lstStyle/>
          <a:p>
            <a:r>
              <a:rPr lang="en-US" sz="2000" b="1" i="0" dirty="0">
                <a:solidFill>
                  <a:srgbClr val="333333"/>
                </a:solidFill>
                <a:effectLst/>
              </a:rPr>
              <a:t>5. Visualizing the training set result:</a:t>
            </a:r>
          </a:p>
          <a:p>
            <a:endParaRPr lang="en-US" sz="2000" b="1" dirty="0">
              <a:solidFill>
                <a:srgbClr val="333333"/>
              </a:solidFill>
            </a:endParaRPr>
          </a:p>
          <a:p>
            <a:pPr lvl="1" algn="just"/>
            <a:r>
              <a:rPr lang="en-IN" sz="2000" b="0" i="0" dirty="0">
                <a:solidFill>
                  <a:srgbClr val="000000"/>
                </a:solidFill>
                <a:effectLst/>
                <a:latin typeface="inter-regular"/>
              </a:rPr>
              <a:t># Visualizing the training set result  </a:t>
            </a:r>
          </a:p>
          <a:p>
            <a:pPr lvl="1" algn="just"/>
            <a:endParaRPr lang="en-IN" sz="2000" b="0" i="0" dirty="0">
              <a:solidFill>
                <a:srgbClr val="000000"/>
              </a:solidFill>
              <a:effectLst/>
              <a:latin typeface="inter-regular"/>
            </a:endParaRPr>
          </a:p>
          <a:p>
            <a:pPr lvl="1" algn="just"/>
            <a:r>
              <a:rPr lang="en-IN" sz="2000" b="1" i="0" dirty="0">
                <a:solidFill>
                  <a:srgbClr val="000000"/>
                </a:solidFill>
                <a:effectLst/>
                <a:latin typeface="inter-regular"/>
              </a:rPr>
              <a:t>from </a:t>
            </a:r>
            <a:r>
              <a:rPr lang="en-IN" sz="2000" b="1" i="0" dirty="0" err="1">
                <a:solidFill>
                  <a:srgbClr val="000000"/>
                </a:solidFill>
                <a:effectLst/>
                <a:latin typeface="inter-regular"/>
              </a:rPr>
              <a:t>matplotlib.colors</a:t>
            </a:r>
            <a:r>
              <a:rPr lang="en-IN" sz="2000" b="1" i="0" dirty="0">
                <a:solidFill>
                  <a:srgbClr val="000000"/>
                </a:solidFill>
                <a:effectLst/>
                <a:latin typeface="inter-regular"/>
              </a:rPr>
              <a:t> </a:t>
            </a:r>
            <a:r>
              <a:rPr lang="en-IN" sz="2000" b="1" i="0" dirty="0">
                <a:solidFill>
                  <a:srgbClr val="006699"/>
                </a:solidFill>
                <a:effectLst/>
                <a:latin typeface="inter-regular"/>
              </a:rPr>
              <a:t>import</a:t>
            </a:r>
            <a:r>
              <a:rPr lang="en-IN" sz="2000" b="1" i="0" dirty="0">
                <a:solidFill>
                  <a:srgbClr val="000000"/>
                </a:solidFill>
                <a:effectLst/>
                <a:latin typeface="inter-regular"/>
              </a:rPr>
              <a:t> </a:t>
            </a:r>
            <a:r>
              <a:rPr lang="en-IN" sz="2000" b="1" i="0" dirty="0" err="1">
                <a:solidFill>
                  <a:srgbClr val="000000"/>
                </a:solidFill>
                <a:effectLst/>
                <a:latin typeface="inter-regular"/>
              </a:rPr>
              <a:t>ListedColormap</a:t>
            </a:r>
            <a:r>
              <a:rPr lang="en-IN" sz="2000" b="1" i="0" dirty="0">
                <a:solidFill>
                  <a:srgbClr val="000000"/>
                </a:solidFill>
                <a:effectLst/>
                <a:latin typeface="inter-regular"/>
              </a:rPr>
              <a:t>  </a:t>
            </a:r>
          </a:p>
          <a:p>
            <a:pPr lvl="1" algn="just"/>
            <a:r>
              <a:rPr lang="en-IN" sz="2000" b="1" i="0" dirty="0" err="1">
                <a:solidFill>
                  <a:srgbClr val="000000"/>
                </a:solidFill>
                <a:effectLst/>
                <a:latin typeface="inter-regular"/>
              </a:rPr>
              <a:t>x_set</a:t>
            </a:r>
            <a:r>
              <a:rPr lang="en-IN" sz="2000" b="1" i="0" dirty="0">
                <a:solidFill>
                  <a:srgbClr val="000000"/>
                </a:solidFill>
                <a:effectLst/>
                <a:latin typeface="inter-regular"/>
              </a:rPr>
              <a:t>, </a:t>
            </a:r>
            <a:r>
              <a:rPr lang="en-IN" sz="2000" b="1" i="0" dirty="0" err="1">
                <a:solidFill>
                  <a:srgbClr val="000000"/>
                </a:solidFill>
                <a:effectLst/>
                <a:latin typeface="inter-regular"/>
              </a:rPr>
              <a:t>y_set</a:t>
            </a:r>
            <a:r>
              <a:rPr lang="en-IN" sz="2000" b="1" i="0" dirty="0">
                <a:solidFill>
                  <a:srgbClr val="000000"/>
                </a:solidFill>
                <a:effectLst/>
                <a:latin typeface="inter-regular"/>
              </a:rPr>
              <a:t> = </a:t>
            </a:r>
            <a:r>
              <a:rPr lang="en-IN" sz="2000" b="1" i="0" dirty="0" err="1">
                <a:solidFill>
                  <a:srgbClr val="000000"/>
                </a:solidFill>
                <a:effectLst/>
                <a:latin typeface="inter-regular"/>
              </a:rPr>
              <a:t>x_train</a:t>
            </a:r>
            <a:r>
              <a:rPr lang="en-IN" sz="2000" b="1" i="0" dirty="0">
                <a:solidFill>
                  <a:srgbClr val="000000"/>
                </a:solidFill>
                <a:effectLst/>
                <a:latin typeface="inter-regular"/>
              </a:rPr>
              <a:t>, </a:t>
            </a:r>
            <a:r>
              <a:rPr lang="en-IN" sz="2000" b="1" i="0" dirty="0" err="1">
                <a:solidFill>
                  <a:srgbClr val="000000"/>
                </a:solidFill>
                <a:effectLst/>
                <a:latin typeface="inter-regular"/>
              </a:rPr>
              <a:t>y_train</a:t>
            </a:r>
            <a:r>
              <a:rPr lang="en-IN" sz="2000" b="1" i="0" dirty="0">
                <a:solidFill>
                  <a:srgbClr val="000000"/>
                </a:solidFill>
                <a:effectLst/>
                <a:latin typeface="inter-regular"/>
              </a:rPr>
              <a:t>  </a:t>
            </a:r>
          </a:p>
          <a:p>
            <a:pPr lvl="1" algn="just"/>
            <a:r>
              <a:rPr lang="en-IN" sz="2000" b="1" i="0" dirty="0">
                <a:solidFill>
                  <a:srgbClr val="000000"/>
                </a:solidFill>
                <a:effectLst/>
                <a:latin typeface="inter-regular"/>
              </a:rPr>
              <a:t>x1, x2 = </a:t>
            </a:r>
            <a:r>
              <a:rPr lang="en-IN" sz="2000" b="1" i="0" dirty="0" err="1">
                <a:solidFill>
                  <a:srgbClr val="000000"/>
                </a:solidFill>
                <a:effectLst/>
                <a:latin typeface="inter-regular"/>
              </a:rPr>
              <a:t>nm.meshgrid</a:t>
            </a:r>
            <a:r>
              <a:rPr lang="en-IN" sz="2000" b="1" i="0" dirty="0">
                <a:solidFill>
                  <a:srgbClr val="000000"/>
                </a:solidFill>
                <a:effectLst/>
                <a:latin typeface="inter-regular"/>
              </a:rPr>
              <a:t>(</a:t>
            </a:r>
            <a:r>
              <a:rPr lang="en-IN" sz="2000" b="1" i="0" dirty="0" err="1">
                <a:solidFill>
                  <a:srgbClr val="000000"/>
                </a:solidFill>
                <a:effectLst/>
                <a:latin typeface="inter-regular"/>
              </a:rPr>
              <a:t>nm.arange</a:t>
            </a:r>
            <a:r>
              <a:rPr lang="en-IN" sz="2000" b="1" i="0" dirty="0">
                <a:solidFill>
                  <a:srgbClr val="000000"/>
                </a:solidFill>
                <a:effectLst/>
                <a:latin typeface="inter-regular"/>
              </a:rPr>
              <a:t>(start = </a:t>
            </a:r>
            <a:r>
              <a:rPr lang="en-IN" sz="2000" b="1" i="0" dirty="0" err="1">
                <a:solidFill>
                  <a:srgbClr val="000000"/>
                </a:solidFill>
                <a:effectLst/>
                <a:latin typeface="inter-regular"/>
              </a:rPr>
              <a:t>x_set</a:t>
            </a:r>
            <a:r>
              <a:rPr lang="en-IN" sz="2000" b="1" i="0" dirty="0">
                <a:solidFill>
                  <a:srgbClr val="000000"/>
                </a:solidFill>
                <a:effectLst/>
                <a:latin typeface="inter-regular"/>
              </a:rPr>
              <a:t>[:, </a:t>
            </a:r>
            <a:r>
              <a:rPr lang="en-IN" sz="2000" b="1" i="0" dirty="0">
                <a:solidFill>
                  <a:srgbClr val="C00000"/>
                </a:solidFill>
                <a:effectLst/>
                <a:latin typeface="inter-regular"/>
              </a:rPr>
              <a:t>0</a:t>
            </a:r>
            <a:r>
              <a:rPr lang="en-IN" sz="2000" b="1" i="0" dirty="0">
                <a:solidFill>
                  <a:srgbClr val="000000"/>
                </a:solidFill>
                <a:effectLst/>
                <a:latin typeface="inter-regular"/>
              </a:rPr>
              <a:t>].min() - </a:t>
            </a:r>
            <a:r>
              <a:rPr lang="en-IN" sz="2000" b="1" i="0" dirty="0">
                <a:solidFill>
                  <a:srgbClr val="C00000"/>
                </a:solidFill>
                <a:effectLst/>
                <a:latin typeface="inter-regular"/>
              </a:rPr>
              <a:t>1</a:t>
            </a:r>
            <a:r>
              <a:rPr lang="en-IN" sz="2000" b="1" i="0" dirty="0">
                <a:solidFill>
                  <a:srgbClr val="000000"/>
                </a:solidFill>
                <a:effectLst/>
                <a:latin typeface="inter-regular"/>
              </a:rPr>
              <a:t>, stop = </a:t>
            </a:r>
            <a:r>
              <a:rPr lang="en-IN" sz="2000" b="1" i="0" dirty="0" err="1">
                <a:solidFill>
                  <a:srgbClr val="000000"/>
                </a:solidFill>
                <a:effectLst/>
                <a:latin typeface="inter-regular"/>
              </a:rPr>
              <a:t>x_set</a:t>
            </a:r>
            <a:r>
              <a:rPr lang="en-IN" sz="2000" b="1" i="0" dirty="0">
                <a:solidFill>
                  <a:srgbClr val="000000"/>
                </a:solidFill>
                <a:effectLst/>
                <a:latin typeface="inter-regular"/>
              </a:rPr>
              <a:t>[:, </a:t>
            </a:r>
            <a:r>
              <a:rPr lang="en-IN" sz="2000" b="1" i="0" dirty="0">
                <a:solidFill>
                  <a:srgbClr val="C00000"/>
                </a:solidFill>
                <a:effectLst/>
                <a:latin typeface="inter-regular"/>
              </a:rPr>
              <a:t>0</a:t>
            </a:r>
            <a:r>
              <a:rPr lang="en-IN" sz="2000" b="1" i="0" dirty="0">
                <a:solidFill>
                  <a:srgbClr val="000000"/>
                </a:solidFill>
                <a:effectLst/>
                <a:latin typeface="inter-regular"/>
              </a:rPr>
              <a:t>].max() + </a:t>
            </a:r>
            <a:r>
              <a:rPr lang="en-IN" sz="2000" b="1" i="0" dirty="0">
                <a:solidFill>
                  <a:srgbClr val="C00000"/>
                </a:solidFill>
                <a:effectLst/>
                <a:latin typeface="inter-regular"/>
              </a:rPr>
              <a:t>1</a:t>
            </a:r>
            <a:r>
              <a:rPr lang="en-IN" sz="2000" b="1" i="0" dirty="0">
                <a:solidFill>
                  <a:srgbClr val="000000"/>
                </a:solidFill>
                <a:effectLst/>
                <a:latin typeface="inter-regular"/>
              </a:rPr>
              <a:t>, step  =</a:t>
            </a:r>
            <a:r>
              <a:rPr lang="en-IN" sz="2000" b="1" i="0" dirty="0">
                <a:solidFill>
                  <a:srgbClr val="C00000"/>
                </a:solidFill>
                <a:effectLst/>
                <a:latin typeface="inter-regular"/>
              </a:rPr>
              <a:t>0.01</a:t>
            </a:r>
            <a:r>
              <a:rPr lang="en-IN" sz="2000" b="1" i="0" dirty="0">
                <a:solidFill>
                  <a:srgbClr val="000000"/>
                </a:solidFill>
                <a:effectLst/>
                <a:latin typeface="inter-regular"/>
              </a:rPr>
              <a:t>),  </a:t>
            </a:r>
          </a:p>
          <a:p>
            <a:pPr lvl="1" algn="just"/>
            <a:r>
              <a:rPr lang="en-IN" sz="2000" b="1" i="0" dirty="0" err="1">
                <a:solidFill>
                  <a:srgbClr val="000000"/>
                </a:solidFill>
                <a:effectLst/>
                <a:latin typeface="inter-regular"/>
              </a:rPr>
              <a:t>nm.arange</a:t>
            </a:r>
            <a:r>
              <a:rPr lang="en-IN" sz="2000" b="1" i="0" dirty="0">
                <a:solidFill>
                  <a:srgbClr val="000000"/>
                </a:solidFill>
                <a:effectLst/>
                <a:latin typeface="inter-regular"/>
              </a:rPr>
              <a:t>(start = </a:t>
            </a:r>
            <a:r>
              <a:rPr lang="en-IN" sz="2000" b="1" i="0" dirty="0" err="1">
                <a:solidFill>
                  <a:srgbClr val="000000"/>
                </a:solidFill>
                <a:effectLst/>
                <a:latin typeface="inter-regular"/>
              </a:rPr>
              <a:t>x_set</a:t>
            </a:r>
            <a:r>
              <a:rPr lang="en-IN" sz="2000" b="1" i="0" dirty="0">
                <a:solidFill>
                  <a:srgbClr val="000000"/>
                </a:solidFill>
                <a:effectLst/>
                <a:latin typeface="inter-regular"/>
              </a:rPr>
              <a:t>[:, </a:t>
            </a:r>
            <a:r>
              <a:rPr lang="en-IN" sz="2000" b="1" i="0" dirty="0">
                <a:solidFill>
                  <a:srgbClr val="C00000"/>
                </a:solidFill>
                <a:effectLst/>
                <a:latin typeface="inter-regular"/>
              </a:rPr>
              <a:t>1</a:t>
            </a:r>
            <a:r>
              <a:rPr lang="en-IN" sz="2000" b="1" i="0" dirty="0">
                <a:solidFill>
                  <a:srgbClr val="000000"/>
                </a:solidFill>
                <a:effectLst/>
                <a:latin typeface="inter-regular"/>
              </a:rPr>
              <a:t>].min() - </a:t>
            </a:r>
            <a:r>
              <a:rPr lang="en-IN" sz="2000" b="1" i="0" dirty="0">
                <a:solidFill>
                  <a:srgbClr val="C00000"/>
                </a:solidFill>
                <a:effectLst/>
                <a:latin typeface="inter-regular"/>
              </a:rPr>
              <a:t>1</a:t>
            </a:r>
            <a:r>
              <a:rPr lang="en-IN" sz="2000" b="1" i="0" dirty="0">
                <a:solidFill>
                  <a:srgbClr val="000000"/>
                </a:solidFill>
                <a:effectLst/>
                <a:latin typeface="inter-regular"/>
              </a:rPr>
              <a:t>, stop = </a:t>
            </a:r>
            <a:r>
              <a:rPr lang="en-IN" sz="2000" b="1" i="0" dirty="0" err="1">
                <a:solidFill>
                  <a:srgbClr val="000000"/>
                </a:solidFill>
                <a:effectLst/>
                <a:latin typeface="inter-regular"/>
              </a:rPr>
              <a:t>x_set</a:t>
            </a:r>
            <a:r>
              <a:rPr lang="en-IN" sz="2000" b="1" i="0" dirty="0">
                <a:solidFill>
                  <a:srgbClr val="000000"/>
                </a:solidFill>
                <a:effectLst/>
                <a:latin typeface="inter-regular"/>
              </a:rPr>
              <a:t>[:, </a:t>
            </a:r>
            <a:r>
              <a:rPr lang="en-IN" sz="2000" b="1" i="0" dirty="0">
                <a:solidFill>
                  <a:srgbClr val="C00000"/>
                </a:solidFill>
                <a:effectLst/>
                <a:latin typeface="inter-regular"/>
              </a:rPr>
              <a:t>1</a:t>
            </a:r>
            <a:r>
              <a:rPr lang="en-IN" sz="2000" b="1" i="0" dirty="0">
                <a:solidFill>
                  <a:srgbClr val="000000"/>
                </a:solidFill>
                <a:effectLst/>
                <a:latin typeface="inter-regular"/>
              </a:rPr>
              <a:t>].max() + </a:t>
            </a:r>
            <a:r>
              <a:rPr lang="en-IN" sz="2000" b="1" i="0" dirty="0">
                <a:solidFill>
                  <a:srgbClr val="C00000"/>
                </a:solidFill>
                <a:effectLst/>
                <a:latin typeface="inter-regular"/>
              </a:rPr>
              <a:t>1</a:t>
            </a:r>
            <a:r>
              <a:rPr lang="en-IN" sz="2000" b="1" i="0" dirty="0">
                <a:solidFill>
                  <a:srgbClr val="000000"/>
                </a:solidFill>
                <a:effectLst/>
                <a:latin typeface="inter-regular"/>
              </a:rPr>
              <a:t>, step = </a:t>
            </a:r>
            <a:r>
              <a:rPr lang="en-IN" sz="2000" b="1" i="0" dirty="0">
                <a:solidFill>
                  <a:srgbClr val="C00000"/>
                </a:solidFill>
                <a:effectLst/>
                <a:latin typeface="inter-regular"/>
              </a:rPr>
              <a:t>0.01</a:t>
            </a:r>
            <a:r>
              <a:rPr lang="en-IN" sz="2000" b="1" i="0" dirty="0">
                <a:solidFill>
                  <a:srgbClr val="000000"/>
                </a:solidFill>
                <a:effectLst/>
                <a:latin typeface="inter-regular"/>
              </a:rPr>
              <a:t>))  </a:t>
            </a:r>
          </a:p>
          <a:p>
            <a:pPr lvl="1" algn="just"/>
            <a:r>
              <a:rPr lang="en-IN" sz="2000" b="1" i="0" dirty="0" err="1">
                <a:solidFill>
                  <a:srgbClr val="000000"/>
                </a:solidFill>
                <a:effectLst/>
                <a:latin typeface="inter-regular"/>
              </a:rPr>
              <a:t>mtp.contourf</a:t>
            </a:r>
            <a:r>
              <a:rPr lang="en-IN" sz="2000" b="1" i="0" dirty="0">
                <a:solidFill>
                  <a:srgbClr val="000000"/>
                </a:solidFill>
                <a:effectLst/>
                <a:latin typeface="inter-regular"/>
              </a:rPr>
              <a:t>(x1, x2, </a:t>
            </a:r>
            <a:r>
              <a:rPr lang="en-IN" sz="2000" b="1" i="0" dirty="0" err="1">
                <a:solidFill>
                  <a:srgbClr val="000000"/>
                </a:solidFill>
                <a:effectLst/>
                <a:latin typeface="inter-regular"/>
              </a:rPr>
              <a:t>classifier.predict</a:t>
            </a:r>
            <a:r>
              <a:rPr lang="en-IN" sz="2000" b="1" i="0" dirty="0">
                <a:solidFill>
                  <a:srgbClr val="000000"/>
                </a:solidFill>
                <a:effectLst/>
                <a:latin typeface="inter-regular"/>
              </a:rPr>
              <a:t>(</a:t>
            </a:r>
            <a:r>
              <a:rPr lang="en-IN" sz="2000" b="1" i="0" dirty="0" err="1">
                <a:solidFill>
                  <a:srgbClr val="000000"/>
                </a:solidFill>
                <a:effectLst/>
                <a:latin typeface="inter-regular"/>
              </a:rPr>
              <a:t>nm.array</a:t>
            </a:r>
            <a:r>
              <a:rPr lang="en-IN" sz="2000" b="1" i="0" dirty="0">
                <a:solidFill>
                  <a:srgbClr val="000000"/>
                </a:solidFill>
                <a:effectLst/>
                <a:latin typeface="inter-regular"/>
              </a:rPr>
              <a:t>([x1.ravel(), x2.ravel()]).T).reshape(x1.shape),  </a:t>
            </a:r>
          </a:p>
          <a:p>
            <a:pPr lvl="1" algn="just"/>
            <a:r>
              <a:rPr lang="en-IN" sz="2000" b="1" i="0" dirty="0">
                <a:solidFill>
                  <a:srgbClr val="000000"/>
                </a:solidFill>
                <a:effectLst/>
                <a:latin typeface="inter-regular"/>
              </a:rPr>
              <a:t>alpha = </a:t>
            </a:r>
            <a:r>
              <a:rPr lang="en-IN" sz="2000" b="1" i="0" dirty="0">
                <a:solidFill>
                  <a:srgbClr val="C00000"/>
                </a:solidFill>
                <a:effectLst/>
                <a:latin typeface="inter-regular"/>
              </a:rPr>
              <a:t>0.75</a:t>
            </a:r>
            <a:r>
              <a:rPr lang="en-IN" sz="2000" b="1" i="0" dirty="0">
                <a:solidFill>
                  <a:srgbClr val="000000"/>
                </a:solidFill>
                <a:effectLst/>
                <a:latin typeface="inter-regular"/>
              </a:rPr>
              <a:t>, </a:t>
            </a:r>
            <a:r>
              <a:rPr lang="en-IN" sz="2000" b="1" i="0" dirty="0" err="1">
                <a:solidFill>
                  <a:srgbClr val="000000"/>
                </a:solidFill>
                <a:effectLst/>
                <a:latin typeface="inter-regular"/>
              </a:rPr>
              <a:t>cmap</a:t>
            </a:r>
            <a:r>
              <a:rPr lang="en-IN" sz="2000" b="1" i="0" dirty="0">
                <a:solidFill>
                  <a:srgbClr val="000000"/>
                </a:solidFill>
                <a:effectLst/>
                <a:latin typeface="inter-regular"/>
              </a:rPr>
              <a:t> = </a:t>
            </a:r>
            <a:r>
              <a:rPr lang="en-IN" sz="2000" b="1" i="0" dirty="0" err="1">
                <a:solidFill>
                  <a:srgbClr val="000000"/>
                </a:solidFill>
                <a:effectLst/>
                <a:latin typeface="inter-regular"/>
              </a:rPr>
              <a:t>ListedColormap</a:t>
            </a:r>
            <a:r>
              <a:rPr lang="en-IN" sz="2000" b="1" i="0" dirty="0">
                <a:solidFill>
                  <a:srgbClr val="000000"/>
                </a:solidFill>
                <a:effectLst/>
                <a:latin typeface="inter-regular"/>
              </a:rPr>
              <a:t>((</a:t>
            </a:r>
            <a:r>
              <a:rPr lang="en-IN" sz="2000" b="1" i="0" dirty="0">
                <a:solidFill>
                  <a:srgbClr val="0000FF"/>
                </a:solidFill>
                <a:effectLst/>
                <a:latin typeface="inter-regular"/>
              </a:rPr>
              <a:t>'</a:t>
            </a:r>
            <a:r>
              <a:rPr lang="en-IN" sz="2000" b="1" i="0" dirty="0" err="1">
                <a:solidFill>
                  <a:srgbClr val="0000FF"/>
                </a:solidFill>
                <a:effectLst/>
                <a:latin typeface="inter-regular"/>
              </a:rPr>
              <a:t>purple'</a:t>
            </a:r>
            <a:r>
              <a:rPr lang="en-IN" sz="2000" b="1" i="0" dirty="0" err="1">
                <a:solidFill>
                  <a:srgbClr val="000000"/>
                </a:solidFill>
                <a:effectLst/>
                <a:latin typeface="inter-regular"/>
              </a:rPr>
              <a:t>,</a:t>
            </a:r>
            <a:r>
              <a:rPr lang="en-IN" sz="2000" b="1" i="0" dirty="0" err="1">
                <a:solidFill>
                  <a:srgbClr val="0000FF"/>
                </a:solidFill>
                <a:effectLst/>
                <a:latin typeface="inter-regular"/>
              </a:rPr>
              <a:t>'green</a:t>
            </a:r>
            <a:r>
              <a:rPr lang="en-IN" sz="2000" b="1" i="0" dirty="0">
                <a:solidFill>
                  <a:srgbClr val="0000FF"/>
                </a:solidFill>
                <a:effectLst/>
                <a:latin typeface="inter-regular"/>
              </a:rPr>
              <a:t>'</a:t>
            </a:r>
            <a:r>
              <a:rPr lang="en-IN" sz="2000" b="1" i="0" dirty="0">
                <a:solidFill>
                  <a:srgbClr val="000000"/>
                </a:solidFill>
                <a:effectLst/>
                <a:latin typeface="inter-regular"/>
              </a:rPr>
              <a:t> )))  </a:t>
            </a:r>
          </a:p>
          <a:p>
            <a:pPr lvl="1" algn="just"/>
            <a:r>
              <a:rPr lang="en-IN" sz="2000" b="1" i="0" dirty="0" err="1">
                <a:solidFill>
                  <a:srgbClr val="000000"/>
                </a:solidFill>
                <a:effectLst/>
                <a:latin typeface="inter-regular"/>
              </a:rPr>
              <a:t>mtp.xlim</a:t>
            </a:r>
            <a:r>
              <a:rPr lang="en-IN" sz="2000" b="1" i="0" dirty="0">
                <a:solidFill>
                  <a:srgbClr val="000000"/>
                </a:solidFill>
                <a:effectLst/>
                <a:latin typeface="inter-regular"/>
              </a:rPr>
              <a:t>(x1.min(), x1.max())  </a:t>
            </a:r>
          </a:p>
          <a:p>
            <a:pPr lvl="1" algn="just"/>
            <a:r>
              <a:rPr lang="en-IN" sz="2000" b="1" i="0" dirty="0" err="1">
                <a:solidFill>
                  <a:srgbClr val="000000"/>
                </a:solidFill>
                <a:effectLst/>
                <a:latin typeface="inter-regular"/>
              </a:rPr>
              <a:t>mtp.ylim</a:t>
            </a:r>
            <a:r>
              <a:rPr lang="en-IN" sz="2000" b="1" i="0" dirty="0">
                <a:solidFill>
                  <a:srgbClr val="000000"/>
                </a:solidFill>
                <a:effectLst/>
                <a:latin typeface="inter-regular"/>
              </a:rPr>
              <a:t>(x2.min(), x2.max())  </a:t>
            </a:r>
          </a:p>
          <a:p>
            <a:pPr lvl="1" algn="just"/>
            <a:endParaRPr lang="en-IN" sz="2000" b="1" i="0" dirty="0">
              <a:solidFill>
                <a:srgbClr val="000000"/>
              </a:solidFill>
              <a:effectLst/>
              <a:latin typeface="inter-regular"/>
            </a:endParaRPr>
          </a:p>
          <a:p>
            <a:pPr lvl="1" algn="just"/>
            <a:r>
              <a:rPr lang="en-IN" sz="2000" b="1" i="0" dirty="0">
                <a:solidFill>
                  <a:srgbClr val="006699"/>
                </a:solidFill>
                <a:effectLst/>
                <a:latin typeface="inter-regular"/>
              </a:rPr>
              <a:t>for</a:t>
            </a:r>
            <a:r>
              <a:rPr lang="en-IN" sz="2000" b="1" i="0" dirty="0">
                <a:solidFill>
                  <a:srgbClr val="000000"/>
                </a:solidFill>
                <a:effectLst/>
                <a:latin typeface="inter-regular"/>
              </a:rPr>
              <a:t> </a:t>
            </a:r>
            <a:r>
              <a:rPr lang="en-IN" sz="2000" b="1" i="0" dirty="0" err="1">
                <a:solidFill>
                  <a:srgbClr val="000000"/>
                </a:solidFill>
                <a:effectLst/>
                <a:latin typeface="inter-regular"/>
              </a:rPr>
              <a:t>i</a:t>
            </a:r>
            <a:r>
              <a:rPr lang="en-IN" sz="2000" b="1" i="0" dirty="0">
                <a:solidFill>
                  <a:srgbClr val="000000"/>
                </a:solidFill>
                <a:effectLst/>
                <a:latin typeface="inter-regular"/>
              </a:rPr>
              <a:t>, j in enumerate(</a:t>
            </a:r>
            <a:r>
              <a:rPr lang="en-IN" sz="2000" b="1" i="0" dirty="0" err="1">
                <a:solidFill>
                  <a:srgbClr val="000000"/>
                </a:solidFill>
                <a:effectLst/>
                <a:latin typeface="inter-regular"/>
              </a:rPr>
              <a:t>nm.unique</a:t>
            </a:r>
            <a:r>
              <a:rPr lang="en-IN" sz="2000" b="1" i="0" dirty="0">
                <a:solidFill>
                  <a:srgbClr val="000000"/>
                </a:solidFill>
                <a:effectLst/>
                <a:latin typeface="inter-regular"/>
              </a:rPr>
              <a:t>(</a:t>
            </a:r>
            <a:r>
              <a:rPr lang="en-IN" sz="2000" b="1" i="0" dirty="0" err="1">
                <a:solidFill>
                  <a:srgbClr val="000000"/>
                </a:solidFill>
                <a:effectLst/>
                <a:latin typeface="inter-regular"/>
              </a:rPr>
              <a:t>y_set</a:t>
            </a:r>
            <a:r>
              <a:rPr lang="en-IN" sz="2000" b="1" i="0" dirty="0">
                <a:solidFill>
                  <a:srgbClr val="000000"/>
                </a:solidFill>
                <a:effectLst/>
                <a:latin typeface="inter-regular"/>
              </a:rPr>
              <a:t>)):  </a:t>
            </a:r>
          </a:p>
          <a:p>
            <a:pPr lvl="1" algn="just"/>
            <a:r>
              <a:rPr lang="en-IN" sz="2000" b="1" i="0" dirty="0">
                <a:solidFill>
                  <a:srgbClr val="000000"/>
                </a:solidFill>
                <a:effectLst/>
                <a:latin typeface="inter-regular"/>
              </a:rPr>
              <a:t>    </a:t>
            </a:r>
            <a:r>
              <a:rPr lang="en-IN" sz="2000" b="1" i="0" dirty="0" err="1">
                <a:solidFill>
                  <a:srgbClr val="000000"/>
                </a:solidFill>
                <a:effectLst/>
                <a:latin typeface="inter-regular"/>
              </a:rPr>
              <a:t>mtp.scatter</a:t>
            </a:r>
            <a:r>
              <a:rPr lang="en-IN" sz="2000" b="1" i="0" dirty="0">
                <a:solidFill>
                  <a:srgbClr val="000000"/>
                </a:solidFill>
                <a:effectLst/>
                <a:latin typeface="inter-regular"/>
              </a:rPr>
              <a:t>(</a:t>
            </a:r>
            <a:r>
              <a:rPr lang="en-IN" sz="2000" b="1" i="0" dirty="0" err="1">
                <a:solidFill>
                  <a:srgbClr val="000000"/>
                </a:solidFill>
                <a:effectLst/>
                <a:latin typeface="inter-regular"/>
              </a:rPr>
              <a:t>x_set</a:t>
            </a:r>
            <a:r>
              <a:rPr lang="en-IN" sz="2000" b="1" i="0" dirty="0">
                <a:solidFill>
                  <a:srgbClr val="000000"/>
                </a:solidFill>
                <a:effectLst/>
                <a:latin typeface="inter-regular"/>
              </a:rPr>
              <a:t>[</a:t>
            </a:r>
            <a:r>
              <a:rPr lang="en-IN" sz="2000" b="1" i="0" dirty="0" err="1">
                <a:solidFill>
                  <a:srgbClr val="000000"/>
                </a:solidFill>
                <a:effectLst/>
                <a:latin typeface="inter-regular"/>
              </a:rPr>
              <a:t>y_set</a:t>
            </a:r>
            <a:r>
              <a:rPr lang="en-IN" sz="2000" b="1" i="0" dirty="0">
                <a:solidFill>
                  <a:srgbClr val="000000"/>
                </a:solidFill>
                <a:effectLst/>
                <a:latin typeface="inter-regular"/>
              </a:rPr>
              <a:t> == j, </a:t>
            </a:r>
            <a:r>
              <a:rPr lang="en-IN" sz="2000" b="1" i="0" dirty="0">
                <a:solidFill>
                  <a:srgbClr val="C00000"/>
                </a:solidFill>
                <a:effectLst/>
                <a:latin typeface="inter-regular"/>
              </a:rPr>
              <a:t>0</a:t>
            </a:r>
            <a:r>
              <a:rPr lang="en-IN" sz="2000" b="1" i="0" dirty="0">
                <a:solidFill>
                  <a:srgbClr val="000000"/>
                </a:solidFill>
                <a:effectLst/>
                <a:latin typeface="inter-regular"/>
              </a:rPr>
              <a:t>], </a:t>
            </a:r>
            <a:r>
              <a:rPr lang="en-IN" sz="2000" b="1" i="0" dirty="0" err="1">
                <a:solidFill>
                  <a:srgbClr val="000000"/>
                </a:solidFill>
                <a:effectLst/>
                <a:latin typeface="inter-regular"/>
              </a:rPr>
              <a:t>x_set</a:t>
            </a:r>
            <a:r>
              <a:rPr lang="en-IN" sz="2000" b="1" i="0" dirty="0">
                <a:solidFill>
                  <a:srgbClr val="000000"/>
                </a:solidFill>
                <a:effectLst/>
                <a:latin typeface="inter-regular"/>
              </a:rPr>
              <a:t>[</a:t>
            </a:r>
            <a:r>
              <a:rPr lang="en-IN" sz="2000" b="1" i="0" dirty="0" err="1">
                <a:solidFill>
                  <a:srgbClr val="000000"/>
                </a:solidFill>
                <a:effectLst/>
                <a:latin typeface="inter-regular"/>
              </a:rPr>
              <a:t>y_set</a:t>
            </a:r>
            <a:r>
              <a:rPr lang="en-IN" sz="2000" b="1" i="0" dirty="0">
                <a:solidFill>
                  <a:srgbClr val="000000"/>
                </a:solidFill>
                <a:effectLst/>
                <a:latin typeface="inter-regular"/>
              </a:rPr>
              <a:t> == j, </a:t>
            </a:r>
            <a:r>
              <a:rPr lang="en-IN" sz="2000" b="1" i="0" dirty="0">
                <a:solidFill>
                  <a:srgbClr val="C00000"/>
                </a:solidFill>
                <a:effectLst/>
                <a:latin typeface="inter-regular"/>
              </a:rPr>
              <a:t>1</a:t>
            </a:r>
            <a:r>
              <a:rPr lang="en-IN" sz="2000" b="1" i="0" dirty="0">
                <a:solidFill>
                  <a:srgbClr val="000000"/>
                </a:solidFill>
                <a:effectLst/>
                <a:latin typeface="inter-regular"/>
              </a:rPr>
              <a:t>],  </a:t>
            </a:r>
          </a:p>
          <a:p>
            <a:pPr lvl="1" algn="just"/>
            <a:r>
              <a:rPr lang="en-IN" sz="2000" b="1" i="0" dirty="0">
                <a:solidFill>
                  <a:srgbClr val="000000"/>
                </a:solidFill>
                <a:effectLst/>
                <a:latin typeface="inter-regular"/>
              </a:rPr>
              <a:t>        c = </a:t>
            </a:r>
            <a:r>
              <a:rPr lang="en-IN" sz="2000" b="1" i="0" dirty="0" err="1">
                <a:solidFill>
                  <a:srgbClr val="000000"/>
                </a:solidFill>
                <a:effectLst/>
                <a:latin typeface="inter-regular"/>
              </a:rPr>
              <a:t>ListedColormap</a:t>
            </a:r>
            <a:r>
              <a:rPr lang="en-IN" sz="2000" b="1" i="0" dirty="0">
                <a:solidFill>
                  <a:srgbClr val="000000"/>
                </a:solidFill>
                <a:effectLst/>
                <a:latin typeface="inter-regular"/>
              </a:rPr>
              <a:t>((</a:t>
            </a:r>
            <a:r>
              <a:rPr lang="en-IN" sz="2000" b="1" i="0" dirty="0">
                <a:solidFill>
                  <a:srgbClr val="0000FF"/>
                </a:solidFill>
                <a:effectLst/>
                <a:latin typeface="inter-regular"/>
              </a:rPr>
              <a:t>'purple'</a:t>
            </a:r>
            <a:r>
              <a:rPr lang="en-IN" sz="2000" b="1" i="0" dirty="0">
                <a:solidFill>
                  <a:srgbClr val="000000"/>
                </a:solidFill>
                <a:effectLst/>
                <a:latin typeface="inter-regular"/>
              </a:rPr>
              <a:t>, </a:t>
            </a:r>
            <a:r>
              <a:rPr lang="en-IN" sz="2000" b="1" i="0" dirty="0">
                <a:solidFill>
                  <a:srgbClr val="0000FF"/>
                </a:solidFill>
                <a:effectLst/>
                <a:latin typeface="inter-regular"/>
              </a:rPr>
              <a:t>'green'</a:t>
            </a:r>
            <a:r>
              <a:rPr lang="en-IN" sz="2000" b="1" i="0" dirty="0">
                <a:solidFill>
                  <a:srgbClr val="000000"/>
                </a:solidFill>
                <a:effectLst/>
                <a:latin typeface="inter-regular"/>
              </a:rPr>
              <a:t>))(</a:t>
            </a:r>
            <a:r>
              <a:rPr lang="en-IN" sz="2000" b="1" i="0" dirty="0" err="1">
                <a:solidFill>
                  <a:srgbClr val="000000"/>
                </a:solidFill>
                <a:effectLst/>
                <a:latin typeface="inter-regular"/>
              </a:rPr>
              <a:t>i</a:t>
            </a:r>
            <a:r>
              <a:rPr lang="en-IN" sz="2000" b="1" i="0" dirty="0">
                <a:solidFill>
                  <a:srgbClr val="000000"/>
                </a:solidFill>
                <a:effectLst/>
                <a:latin typeface="inter-regular"/>
              </a:rPr>
              <a:t>), label = j)  </a:t>
            </a:r>
          </a:p>
          <a:p>
            <a:pPr lvl="1" algn="just"/>
            <a:r>
              <a:rPr lang="en-IN" sz="2000" b="1" i="0" dirty="0" err="1">
                <a:solidFill>
                  <a:srgbClr val="000000"/>
                </a:solidFill>
                <a:effectLst/>
                <a:latin typeface="inter-regular"/>
              </a:rPr>
              <a:t>mtp.title</a:t>
            </a:r>
            <a:r>
              <a:rPr lang="en-IN" sz="2000" b="1" i="0" dirty="0">
                <a:solidFill>
                  <a:srgbClr val="000000"/>
                </a:solidFill>
                <a:effectLst/>
                <a:latin typeface="inter-regular"/>
              </a:rPr>
              <a:t>(</a:t>
            </a:r>
            <a:r>
              <a:rPr lang="en-IN" sz="2000" b="1" i="0" dirty="0">
                <a:solidFill>
                  <a:srgbClr val="0000FF"/>
                </a:solidFill>
                <a:effectLst/>
                <a:latin typeface="inter-regular"/>
              </a:rPr>
              <a:t>'Logistic Regression (Training set)'</a:t>
            </a:r>
            <a:r>
              <a:rPr lang="en-IN" sz="2000" b="1" i="0" dirty="0">
                <a:solidFill>
                  <a:srgbClr val="000000"/>
                </a:solidFill>
                <a:effectLst/>
                <a:latin typeface="inter-regular"/>
              </a:rPr>
              <a:t>)  </a:t>
            </a:r>
          </a:p>
          <a:p>
            <a:pPr lvl="1" algn="just"/>
            <a:r>
              <a:rPr lang="en-IN" sz="2000" b="1" i="0" dirty="0" err="1">
                <a:solidFill>
                  <a:srgbClr val="000000"/>
                </a:solidFill>
                <a:effectLst/>
                <a:latin typeface="inter-regular"/>
              </a:rPr>
              <a:t>mtp.xlabel</a:t>
            </a:r>
            <a:r>
              <a:rPr lang="en-IN" sz="2000" b="1" i="0" dirty="0">
                <a:solidFill>
                  <a:srgbClr val="000000"/>
                </a:solidFill>
                <a:effectLst/>
                <a:latin typeface="inter-regular"/>
              </a:rPr>
              <a:t>(</a:t>
            </a:r>
            <a:r>
              <a:rPr lang="en-IN" sz="2000" b="1" i="0" dirty="0">
                <a:solidFill>
                  <a:srgbClr val="0000FF"/>
                </a:solidFill>
                <a:effectLst/>
                <a:latin typeface="inter-regular"/>
              </a:rPr>
              <a:t>'Age'</a:t>
            </a:r>
            <a:r>
              <a:rPr lang="en-IN" sz="2000" b="1" i="0" dirty="0">
                <a:solidFill>
                  <a:srgbClr val="000000"/>
                </a:solidFill>
                <a:effectLst/>
                <a:latin typeface="inter-regular"/>
              </a:rPr>
              <a:t>)  </a:t>
            </a:r>
          </a:p>
          <a:p>
            <a:pPr lvl="1" algn="just"/>
            <a:r>
              <a:rPr lang="en-IN" sz="2000" b="1" i="0" dirty="0" err="1">
                <a:solidFill>
                  <a:srgbClr val="000000"/>
                </a:solidFill>
                <a:effectLst/>
                <a:latin typeface="inter-regular"/>
              </a:rPr>
              <a:t>mtp.ylabel</a:t>
            </a:r>
            <a:r>
              <a:rPr lang="en-IN" sz="2000" b="1" i="0" dirty="0">
                <a:solidFill>
                  <a:srgbClr val="000000"/>
                </a:solidFill>
                <a:effectLst/>
                <a:latin typeface="inter-regular"/>
              </a:rPr>
              <a:t>(</a:t>
            </a:r>
            <a:r>
              <a:rPr lang="en-IN" sz="2000" b="1" i="0" dirty="0">
                <a:solidFill>
                  <a:srgbClr val="0000FF"/>
                </a:solidFill>
                <a:effectLst/>
                <a:latin typeface="inter-regular"/>
              </a:rPr>
              <a:t>'Estimated Salary'</a:t>
            </a:r>
            <a:r>
              <a:rPr lang="en-IN" sz="2000" b="1" i="0" dirty="0">
                <a:solidFill>
                  <a:srgbClr val="000000"/>
                </a:solidFill>
                <a:effectLst/>
                <a:latin typeface="inter-regular"/>
              </a:rPr>
              <a:t>)  </a:t>
            </a:r>
          </a:p>
          <a:p>
            <a:pPr lvl="1" algn="just"/>
            <a:r>
              <a:rPr lang="en-IN" sz="2000" b="1" i="0" dirty="0" err="1">
                <a:solidFill>
                  <a:srgbClr val="000000"/>
                </a:solidFill>
                <a:effectLst/>
                <a:latin typeface="inter-regular"/>
              </a:rPr>
              <a:t>mtp.legend</a:t>
            </a:r>
            <a:r>
              <a:rPr lang="en-IN" sz="2000" b="1" i="0" dirty="0">
                <a:solidFill>
                  <a:srgbClr val="000000"/>
                </a:solidFill>
                <a:effectLst/>
                <a:latin typeface="inter-regular"/>
              </a:rPr>
              <a:t>()  </a:t>
            </a:r>
          </a:p>
          <a:p>
            <a:pPr lvl="1" algn="just"/>
            <a:r>
              <a:rPr lang="en-IN" sz="2000" b="1" i="0" dirty="0" err="1">
                <a:solidFill>
                  <a:srgbClr val="000000"/>
                </a:solidFill>
                <a:effectLst/>
                <a:latin typeface="inter-regular"/>
              </a:rPr>
              <a:t>mtp.show</a:t>
            </a:r>
            <a:r>
              <a:rPr lang="en-IN" sz="2000" b="1" i="0" dirty="0">
                <a:solidFill>
                  <a:srgbClr val="000000"/>
                </a:solidFill>
                <a:effectLst/>
                <a:latin typeface="inter-regular"/>
              </a:rPr>
              <a:t>()  </a:t>
            </a:r>
          </a:p>
          <a:p>
            <a:endParaRPr lang="en-IN" sz="2000" dirty="0"/>
          </a:p>
        </p:txBody>
      </p:sp>
    </p:spTree>
    <p:extLst>
      <p:ext uri="{BB962C8B-B14F-4D97-AF65-F5344CB8AC3E}">
        <p14:creationId xmlns:p14="http://schemas.microsoft.com/office/powerpoint/2010/main" val="868693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5466</TotalTime>
  <Words>27015</Words>
  <Application>Microsoft Office PowerPoint</Application>
  <PresentationFormat>Widescreen</PresentationFormat>
  <Paragraphs>2380</Paragraphs>
  <Slides>223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223</vt:i4>
      </vt:variant>
    </vt:vector>
  </HeadingPairs>
  <TitlesOfParts>
    <vt:vector size="233" baseType="lpstr">
      <vt:lpstr>Arial</vt:lpstr>
      <vt:lpstr>Calibri</vt:lpstr>
      <vt:lpstr>Calibri Light</vt:lpstr>
      <vt:lpstr>Cambria</vt:lpstr>
      <vt:lpstr>erdana</vt:lpstr>
      <vt:lpstr>inter-bold</vt:lpstr>
      <vt:lpstr>inter-regular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dc:title>
  <dc:creator>bhuvanesh chellvam</dc:creator>
  <cp:lastModifiedBy>RAKESH KC</cp:lastModifiedBy>
  <cp:revision>302</cp:revision>
  <dcterms:created xsi:type="dcterms:W3CDTF">2023-04-28T04:56:42Z</dcterms:created>
  <dcterms:modified xsi:type="dcterms:W3CDTF">2023-05-20T10:53:20Z</dcterms:modified>
</cp:coreProperties>
</file>