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5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04"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291" r:id="rId74"/>
    <p:sldId id="330" r:id="rId75"/>
    <p:sldId id="331" r:id="rId76"/>
    <p:sldId id="333" r:id="rId77"/>
    <p:sldId id="334" r:id="rId78"/>
    <p:sldId id="335" r:id="rId79"/>
    <p:sldId id="292" r:id="rId80"/>
    <p:sldId id="336" r:id="rId81"/>
    <p:sldId id="337" r:id="rId82"/>
    <p:sldId id="338" r:id="rId83"/>
    <p:sldId id="339" r:id="rId84"/>
    <p:sldId id="340" r:id="rId85"/>
    <p:sldId id="341" r:id="rId86"/>
    <p:sldId id="342"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1BEAB-3133-435E-B369-C2BABFF3DA7B}"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6BBDC9AC-0209-45F5-B47E-A1169CADF102}">
      <dgm:prSet/>
      <dgm:spPr/>
      <dgm:t>
        <a:bodyPr/>
        <a:lstStyle/>
        <a:p>
          <a:r>
            <a:rPr lang="en-US" b="1" i="0"/>
            <a:t>Note:</a:t>
          </a:r>
          <a:r>
            <a:rPr lang="en-US" b="0" i="0"/>
            <a:t> A tensor is represented with a scalar or can have a shape of more than three dimensions. It is just difficult to anticipate high dimension.</a:t>
          </a:r>
          <a:endParaRPr lang="en-IN"/>
        </a:p>
      </dgm:t>
    </dgm:pt>
    <dgm:pt modelId="{B1F727D1-BD45-4D1B-A020-5D6C09142801}" type="parTrans" cxnId="{C0721E54-BDB4-46CC-8728-E71DB7D15940}">
      <dgm:prSet/>
      <dgm:spPr/>
      <dgm:t>
        <a:bodyPr/>
        <a:lstStyle/>
        <a:p>
          <a:endParaRPr lang="en-IN"/>
        </a:p>
      </dgm:t>
    </dgm:pt>
    <dgm:pt modelId="{C7B9476E-88EB-4A2A-91EE-97F254C32A57}" type="sibTrans" cxnId="{C0721E54-BDB4-46CC-8728-E71DB7D15940}">
      <dgm:prSet/>
      <dgm:spPr/>
      <dgm:t>
        <a:bodyPr/>
        <a:lstStyle/>
        <a:p>
          <a:endParaRPr lang="en-IN"/>
        </a:p>
      </dgm:t>
    </dgm:pt>
    <dgm:pt modelId="{189EB809-0A15-44CF-AACD-4AA7A281571E}" type="pres">
      <dgm:prSet presAssocID="{53A1BEAB-3133-435E-B369-C2BABFF3DA7B}" presName="linear" presStyleCnt="0">
        <dgm:presLayoutVars>
          <dgm:animLvl val="lvl"/>
          <dgm:resizeHandles val="exact"/>
        </dgm:presLayoutVars>
      </dgm:prSet>
      <dgm:spPr/>
    </dgm:pt>
    <dgm:pt modelId="{809EDADB-AC56-4994-BE1F-2AB3F99F6144}" type="pres">
      <dgm:prSet presAssocID="{6BBDC9AC-0209-45F5-B47E-A1169CADF102}" presName="parentText" presStyleLbl="node1" presStyleIdx="0" presStyleCnt="1">
        <dgm:presLayoutVars>
          <dgm:chMax val="0"/>
          <dgm:bulletEnabled val="1"/>
        </dgm:presLayoutVars>
      </dgm:prSet>
      <dgm:spPr/>
    </dgm:pt>
  </dgm:ptLst>
  <dgm:cxnLst>
    <dgm:cxn modelId="{B9835936-223B-4629-BB92-DCAF3C1CD7A1}" type="presOf" srcId="{53A1BEAB-3133-435E-B369-C2BABFF3DA7B}" destId="{189EB809-0A15-44CF-AACD-4AA7A281571E}" srcOrd="0" destOrd="0" presId="urn:microsoft.com/office/officeart/2005/8/layout/vList2"/>
    <dgm:cxn modelId="{6A2A7B42-B52D-4FC0-B895-4DAEA2822E78}" type="presOf" srcId="{6BBDC9AC-0209-45F5-B47E-A1169CADF102}" destId="{809EDADB-AC56-4994-BE1F-2AB3F99F6144}" srcOrd="0" destOrd="0" presId="urn:microsoft.com/office/officeart/2005/8/layout/vList2"/>
    <dgm:cxn modelId="{C0721E54-BDB4-46CC-8728-E71DB7D15940}" srcId="{53A1BEAB-3133-435E-B369-C2BABFF3DA7B}" destId="{6BBDC9AC-0209-45F5-B47E-A1169CADF102}" srcOrd="0" destOrd="0" parTransId="{B1F727D1-BD45-4D1B-A020-5D6C09142801}" sibTransId="{C7B9476E-88EB-4A2A-91EE-97F254C32A57}"/>
    <dgm:cxn modelId="{2662E889-94C5-4FB7-8584-90E638931E88}" type="presParOf" srcId="{189EB809-0A15-44CF-AACD-4AA7A281571E}" destId="{809EDADB-AC56-4994-BE1F-2AB3F99F614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EDADB-AC56-4994-BE1F-2AB3F99F6144}">
      <dsp:nvSpPr>
        <dsp:cNvPr id="0" name=""/>
        <dsp:cNvSpPr/>
      </dsp:nvSpPr>
      <dsp:spPr>
        <a:xfrm>
          <a:off x="0" y="21744"/>
          <a:ext cx="5671686" cy="879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Note:</a:t>
          </a:r>
          <a:r>
            <a:rPr lang="en-US" sz="1600" b="0" i="0" kern="1200"/>
            <a:t> A tensor is represented with a scalar or can have a shape of more than three dimensions. It is just difficult to anticipate high dimension.</a:t>
          </a:r>
          <a:endParaRPr lang="en-IN" sz="1600" kern="1200"/>
        </a:p>
      </dsp:txBody>
      <dsp:txXfrm>
        <a:off x="42950" y="64694"/>
        <a:ext cx="5585786" cy="7939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205D-FAA4-0C27-58C3-8F0D121C91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418BE7-6765-DCFD-2A6C-C729A07FC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AF43B1-160D-97AE-6958-A66D44C48CD3}"/>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5" name="Footer Placeholder 4">
            <a:extLst>
              <a:ext uri="{FF2B5EF4-FFF2-40B4-BE49-F238E27FC236}">
                <a16:creationId xmlns:a16="http://schemas.microsoft.com/office/drawing/2014/main" id="{6718F2BE-FB59-6F63-17D8-518259F765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80A04-1606-299B-929F-AFBFA0B40919}"/>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369025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CA52-9448-F144-65AF-C62261FE29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A9CB70-0C86-4245-B245-325CD4E6A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27DECC-9D35-8DD1-A0C2-BFF30B2CEDF6}"/>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5" name="Footer Placeholder 4">
            <a:extLst>
              <a:ext uri="{FF2B5EF4-FFF2-40B4-BE49-F238E27FC236}">
                <a16:creationId xmlns:a16="http://schemas.microsoft.com/office/drawing/2014/main" id="{5B3D521A-BC60-2077-C08F-025BC70FB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7D5735-5AB4-EFFB-5510-81A1FEB5A895}"/>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382322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058B5-D6E0-042B-CC61-1D6C7E8AB1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92D7E4-CFFB-D099-2361-9C8841628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A74C5C-A36E-3E74-4B4F-D09E2347FD16}"/>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5" name="Footer Placeholder 4">
            <a:extLst>
              <a:ext uri="{FF2B5EF4-FFF2-40B4-BE49-F238E27FC236}">
                <a16:creationId xmlns:a16="http://schemas.microsoft.com/office/drawing/2014/main" id="{68986C5F-327A-4B5B-C0F2-351CB70AB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552E9B-6188-0B87-491B-69055BDDB332}"/>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198630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70CE-3961-8E16-223D-9568691D71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3ED75B-B16E-35FA-FA46-07093A8DF8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1066FE-5D74-19CD-68B0-BBE34C6CD1CB}"/>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5" name="Footer Placeholder 4">
            <a:extLst>
              <a:ext uri="{FF2B5EF4-FFF2-40B4-BE49-F238E27FC236}">
                <a16:creationId xmlns:a16="http://schemas.microsoft.com/office/drawing/2014/main" id="{C899CF4B-3AEC-EA90-BEDE-F4C00C7ED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917B6-D382-8E98-6D7F-C2C33A4D9005}"/>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385837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43D7-F1D0-0F32-6F42-6BA5690CC0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1ECCB0-79E6-D55B-17B7-397B0ADE6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469F97-B323-A081-E587-47C7367E9998}"/>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5" name="Footer Placeholder 4">
            <a:extLst>
              <a:ext uri="{FF2B5EF4-FFF2-40B4-BE49-F238E27FC236}">
                <a16:creationId xmlns:a16="http://schemas.microsoft.com/office/drawing/2014/main" id="{3BC2710F-B505-AAAE-7BB5-9970CA7C3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034A3-428B-AE40-FBBD-9059F4421356}"/>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26353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7949-8575-6D58-F30C-7C055C6EA4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0662DB-4BE2-660E-71B8-D539E6C3C8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C68590-991D-8312-16D1-C9657CDA40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FD3FF3-78DB-9872-80AA-C199573BF8A2}"/>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6" name="Footer Placeholder 5">
            <a:extLst>
              <a:ext uri="{FF2B5EF4-FFF2-40B4-BE49-F238E27FC236}">
                <a16:creationId xmlns:a16="http://schemas.microsoft.com/office/drawing/2014/main" id="{7037B049-E26F-50E0-19F3-97747777EA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56ED37-D39D-B3DB-1702-A19C0E5B9CAC}"/>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69564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C296-A63A-9538-9FFA-902FD52E0C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7E0858-8B44-DC0C-B76E-3B6B5F4C92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FD993-9CBF-9208-241B-1C9BCA7B9A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84667B-9705-C61B-53E8-46BF45585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CEAC58-759D-6531-1755-F853D5BA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B10AB-0B1A-DC62-52FD-E63B7EE29597}"/>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8" name="Footer Placeholder 7">
            <a:extLst>
              <a:ext uri="{FF2B5EF4-FFF2-40B4-BE49-F238E27FC236}">
                <a16:creationId xmlns:a16="http://schemas.microsoft.com/office/drawing/2014/main" id="{DE6EA2A2-B8BD-19FF-1C0B-3957B1DD6D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956FDB-96DB-7291-8F97-17A9BFA9F28A}"/>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168206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AB44-457F-36B5-3D0B-30B279F7B9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FD770D-3A31-04D8-AB1B-3578D07DEB3C}"/>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4" name="Footer Placeholder 3">
            <a:extLst>
              <a:ext uri="{FF2B5EF4-FFF2-40B4-BE49-F238E27FC236}">
                <a16:creationId xmlns:a16="http://schemas.microsoft.com/office/drawing/2014/main" id="{C4E86411-5845-D798-B876-60F3F39C47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6EFFA1-8710-B811-37BE-3BCEEBAA5D4C}"/>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260545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06161D-B24A-BE2B-2443-98981BDA6369}"/>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3" name="Footer Placeholder 2">
            <a:extLst>
              <a:ext uri="{FF2B5EF4-FFF2-40B4-BE49-F238E27FC236}">
                <a16:creationId xmlns:a16="http://schemas.microsoft.com/office/drawing/2014/main" id="{847A3D2F-9232-66C8-7EF2-6D8BDFC591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7BE848-52A2-CFE5-2403-58D910D51EC4}"/>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381508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BFAD-9985-1C05-7B6C-FDAE6CED5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6F7F17-BDD7-7EFA-13E5-56AA01367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138A92-0A29-73C9-4738-54146EE2A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3D6C3-B029-370F-A4EA-511931FC5050}"/>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6" name="Footer Placeholder 5">
            <a:extLst>
              <a:ext uri="{FF2B5EF4-FFF2-40B4-BE49-F238E27FC236}">
                <a16:creationId xmlns:a16="http://schemas.microsoft.com/office/drawing/2014/main" id="{39A890AD-AF95-34BA-E7F3-9C36168AD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B49CED-9DF8-4618-C791-2D9273762209}"/>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325707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84C9-F9CA-F289-6A74-365225D2E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B7522D-A851-D904-522C-EA624C58B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3A8990-A8E4-943C-C55D-E86035F08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94B5A-E769-180E-C529-73070B40EC98}"/>
              </a:ext>
            </a:extLst>
          </p:cNvPr>
          <p:cNvSpPr>
            <a:spLocks noGrp="1"/>
          </p:cNvSpPr>
          <p:nvPr>
            <p:ph type="dt" sz="half" idx="10"/>
          </p:nvPr>
        </p:nvSpPr>
        <p:spPr/>
        <p:txBody>
          <a:bodyPr/>
          <a:lstStyle/>
          <a:p>
            <a:fld id="{4A9E33E5-2283-4975-86D2-0C20F2C42A76}" type="datetimeFigureOut">
              <a:rPr lang="en-IN" smtClean="0"/>
              <a:t>05-05-2023</a:t>
            </a:fld>
            <a:endParaRPr lang="en-IN"/>
          </a:p>
        </p:txBody>
      </p:sp>
      <p:sp>
        <p:nvSpPr>
          <p:cNvPr id="6" name="Footer Placeholder 5">
            <a:extLst>
              <a:ext uri="{FF2B5EF4-FFF2-40B4-BE49-F238E27FC236}">
                <a16:creationId xmlns:a16="http://schemas.microsoft.com/office/drawing/2014/main" id="{09920576-96F3-79BD-4538-235F95E5A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FDA815-3734-A970-83A3-21A6CA89CE23}"/>
              </a:ext>
            </a:extLst>
          </p:cNvPr>
          <p:cNvSpPr>
            <a:spLocks noGrp="1"/>
          </p:cNvSpPr>
          <p:nvPr>
            <p:ph type="sldNum" sz="quarter" idx="12"/>
          </p:nvPr>
        </p:nvSpPr>
        <p:spPr/>
        <p:txBody>
          <a:bodyPr/>
          <a:lstStyle/>
          <a:p>
            <a:fld id="{F83E789D-2734-4CA7-B7CB-EEC81A619215}" type="slidenum">
              <a:rPr lang="en-IN" smtClean="0"/>
              <a:t>‹#›</a:t>
            </a:fld>
            <a:endParaRPr lang="en-IN"/>
          </a:p>
        </p:txBody>
      </p:sp>
    </p:spTree>
    <p:extLst>
      <p:ext uri="{BB962C8B-B14F-4D97-AF65-F5344CB8AC3E}">
        <p14:creationId xmlns:p14="http://schemas.microsoft.com/office/powerpoint/2010/main" val="41819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37D3AA-3B52-5FF7-2CA8-AEC1515E1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311D3-8A77-472D-94DA-38292B89B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5BEE7-81CB-D937-8E09-8DA227E567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E33E5-2283-4975-86D2-0C20F2C42A76}" type="datetimeFigureOut">
              <a:rPr lang="en-IN" smtClean="0"/>
              <a:t>05-05-2023</a:t>
            </a:fld>
            <a:endParaRPr lang="en-IN"/>
          </a:p>
        </p:txBody>
      </p:sp>
      <p:sp>
        <p:nvSpPr>
          <p:cNvPr id="5" name="Footer Placeholder 4">
            <a:extLst>
              <a:ext uri="{FF2B5EF4-FFF2-40B4-BE49-F238E27FC236}">
                <a16:creationId xmlns:a16="http://schemas.microsoft.com/office/drawing/2014/main" id="{AED342D0-FBFE-9A7F-BDC7-A6B435A0C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FC0EA6-D034-9E58-C08B-E29FC64BF3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E789D-2734-4CA7-B7CB-EEC81A619215}" type="slidenum">
              <a:rPr lang="en-IN" smtClean="0"/>
              <a:t>‹#›</a:t>
            </a:fld>
            <a:endParaRPr lang="en-IN"/>
          </a:p>
        </p:txBody>
      </p:sp>
    </p:spTree>
    <p:extLst>
      <p:ext uri="{BB962C8B-B14F-4D97-AF65-F5344CB8AC3E}">
        <p14:creationId xmlns:p14="http://schemas.microsoft.com/office/powerpoint/2010/main" val="3575111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464302-FBB6-729B-9393-DC5A535E1AB9}"/>
              </a:ext>
            </a:extLst>
          </p:cNvPr>
          <p:cNvSpPr txBox="1"/>
          <p:nvPr/>
        </p:nvSpPr>
        <p:spPr>
          <a:xfrm>
            <a:off x="4302493" y="2644170"/>
            <a:ext cx="3262964"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800" b="1" i="0" dirty="0">
                <a:effectLst/>
              </a:rPr>
              <a:t>TensorFlow</a:t>
            </a:r>
          </a:p>
          <a:p>
            <a:endParaRPr lang="en-IN" sz="4800" b="1" dirty="0"/>
          </a:p>
        </p:txBody>
      </p:sp>
    </p:spTree>
    <p:extLst>
      <p:ext uri="{BB962C8B-B14F-4D97-AF65-F5344CB8AC3E}">
        <p14:creationId xmlns:p14="http://schemas.microsoft.com/office/powerpoint/2010/main" val="5328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E516CA-02BB-C0CD-7754-68E458B255C7}"/>
              </a:ext>
            </a:extLst>
          </p:cNvPr>
          <p:cNvSpPr txBox="1"/>
          <p:nvPr/>
        </p:nvSpPr>
        <p:spPr>
          <a:xfrm>
            <a:off x="134754" y="163629"/>
            <a:ext cx="11752446" cy="6108724"/>
          </a:xfrm>
          <a:prstGeom prst="rect">
            <a:avLst/>
          </a:prstGeom>
          <a:noFill/>
        </p:spPr>
        <p:txBody>
          <a:bodyPr wrap="square" rtlCol="0">
            <a:spAutoFit/>
          </a:bodyPr>
          <a:lstStyle/>
          <a:p>
            <a:pPr algn="just">
              <a:lnSpc>
                <a:spcPct val="200000"/>
              </a:lnSpc>
            </a:pPr>
            <a:r>
              <a:rPr lang="en-IN" b="0" i="0" dirty="0">
                <a:solidFill>
                  <a:srgbClr val="333333"/>
                </a:solidFill>
                <a:effectLst/>
              </a:rPr>
              <a:t>A tensor of 1 dimension can be created as follows:</a:t>
            </a:r>
          </a:p>
          <a:p>
            <a:pPr lvl="1" algn="just">
              <a:lnSpc>
                <a:spcPct val="200000"/>
              </a:lnSpc>
            </a:pPr>
            <a:r>
              <a:rPr lang="en-IN" b="0" i="0" dirty="0">
                <a:solidFill>
                  <a:srgbClr val="000000"/>
                </a:solidFill>
                <a:effectLst/>
              </a:rPr>
              <a:t>## Rank 1_vector = </a:t>
            </a:r>
            <a:r>
              <a:rPr lang="en-IN" b="0" i="0" dirty="0" err="1">
                <a:solidFill>
                  <a:srgbClr val="000000"/>
                </a:solidFill>
                <a:effectLst/>
              </a:rPr>
              <a:t>tf.constant</a:t>
            </a:r>
            <a:r>
              <a:rPr lang="en-IN" b="0" i="0" dirty="0">
                <a:solidFill>
                  <a:srgbClr val="000000"/>
                </a:solidFill>
                <a:effectLst/>
              </a:rPr>
              <a:t>([</a:t>
            </a:r>
            <a:r>
              <a:rPr lang="en-IN" b="0" i="0" dirty="0">
                <a:solidFill>
                  <a:srgbClr val="C00000"/>
                </a:solidFill>
                <a:effectLst/>
              </a:rPr>
              <a:t>1</a:t>
            </a:r>
            <a:r>
              <a:rPr lang="en-IN" b="0" i="0" dirty="0">
                <a:solidFill>
                  <a:srgbClr val="000000"/>
                </a:solidFill>
                <a:effectLst/>
              </a:rPr>
              <a:t>,</a:t>
            </a:r>
            <a:r>
              <a:rPr lang="en-IN" b="0" i="0" dirty="0">
                <a:solidFill>
                  <a:srgbClr val="C00000"/>
                </a:solidFill>
                <a:effectLst/>
              </a:rPr>
              <a:t>3</a:t>
            </a:r>
            <a:r>
              <a:rPr lang="en-IN" b="0" i="0" dirty="0">
                <a:solidFill>
                  <a:srgbClr val="000000"/>
                </a:solidFill>
                <a:effectLst/>
              </a:rPr>
              <a:t>,</a:t>
            </a:r>
            <a:r>
              <a:rPr lang="en-IN" b="0" i="0" dirty="0">
                <a:solidFill>
                  <a:srgbClr val="C00000"/>
                </a:solidFill>
                <a:effectLst/>
              </a:rPr>
              <a:t>6</a:t>
            </a:r>
            <a:r>
              <a:rPr lang="en-IN" b="0" i="0" dirty="0">
                <a:solidFill>
                  <a:srgbClr val="000000"/>
                </a:solidFill>
                <a:effectLst/>
              </a:rPr>
              <a:t>], tf.int18)  </a:t>
            </a:r>
          </a:p>
          <a:p>
            <a:pPr lvl="1" algn="just">
              <a:lnSpc>
                <a:spcPct val="200000"/>
              </a:lnSpc>
            </a:pPr>
            <a:r>
              <a:rPr lang="en-IN" b="0" i="0" dirty="0">
                <a:solidFill>
                  <a:srgbClr val="000000"/>
                </a:solidFill>
                <a:effectLst/>
              </a:rPr>
              <a:t>print(q1_vector)  </a:t>
            </a:r>
          </a:p>
          <a:p>
            <a:pPr lvl="1" algn="just">
              <a:lnSpc>
                <a:spcPct val="200000"/>
              </a:lnSpc>
            </a:pPr>
            <a:r>
              <a:rPr lang="en-IN" b="0" i="0" dirty="0">
                <a:solidFill>
                  <a:srgbClr val="000000"/>
                </a:solidFill>
                <a:effectLst/>
              </a:rPr>
              <a:t>q2_boolean = </a:t>
            </a:r>
            <a:r>
              <a:rPr lang="en-IN" b="0" i="0" dirty="0" err="1">
                <a:solidFill>
                  <a:srgbClr val="000000"/>
                </a:solidFill>
                <a:effectLst/>
              </a:rPr>
              <a:t>tf.constant</a:t>
            </a:r>
            <a:r>
              <a:rPr lang="en-IN" b="0" i="0" dirty="0">
                <a:solidFill>
                  <a:srgbClr val="000000"/>
                </a:solidFill>
                <a:effectLst/>
              </a:rPr>
              <a:t>([True, True, False], </a:t>
            </a:r>
            <a:r>
              <a:rPr lang="en-IN" b="0" i="0" dirty="0" err="1">
                <a:solidFill>
                  <a:srgbClr val="000000"/>
                </a:solidFill>
                <a:effectLst/>
              </a:rPr>
              <a:t>tf.bool</a:t>
            </a:r>
            <a:r>
              <a:rPr lang="en-IN" b="0" i="0" dirty="0">
                <a:solidFill>
                  <a:srgbClr val="000000"/>
                </a:solidFill>
                <a:effectLst/>
              </a:rPr>
              <a:t>)  </a:t>
            </a:r>
          </a:p>
          <a:p>
            <a:pPr lvl="1" algn="just">
              <a:lnSpc>
                <a:spcPct val="200000"/>
              </a:lnSpc>
            </a:pPr>
            <a:r>
              <a:rPr lang="en-IN" b="0" i="0" dirty="0">
                <a:solidFill>
                  <a:srgbClr val="000000"/>
                </a:solidFill>
                <a:effectLst/>
              </a:rPr>
              <a:t>print(q2_boolean)  </a:t>
            </a:r>
            <a:endParaRPr lang="en-IN" dirty="0">
              <a:solidFill>
                <a:srgbClr val="000000"/>
              </a:solidFill>
            </a:endParaRPr>
          </a:p>
          <a:p>
            <a:pPr algn="just">
              <a:lnSpc>
                <a:spcPct val="200000"/>
              </a:lnSpc>
            </a:pPr>
            <a:r>
              <a:rPr lang="en-IN" b="1" i="0" dirty="0">
                <a:solidFill>
                  <a:srgbClr val="333333"/>
                </a:solidFill>
                <a:effectLst/>
              </a:rPr>
              <a:t>Output:</a:t>
            </a:r>
          </a:p>
          <a:p>
            <a:pPr algn="just">
              <a:lnSpc>
                <a:spcPct val="200000"/>
              </a:lnSpc>
            </a:pPr>
            <a:endParaRPr lang="en-IN" b="1" dirty="0">
              <a:solidFill>
                <a:srgbClr val="000000"/>
              </a:solidFill>
            </a:endParaRPr>
          </a:p>
          <a:p>
            <a:pPr algn="just">
              <a:lnSpc>
                <a:spcPct val="200000"/>
              </a:lnSpc>
            </a:pPr>
            <a:r>
              <a:rPr lang="en-US" b="0" i="0" dirty="0">
                <a:solidFill>
                  <a:srgbClr val="000000"/>
                </a:solidFill>
                <a:effectLst/>
              </a:rPr>
              <a:t>Tensor ("Const_5:0", shape=(4), </a:t>
            </a:r>
            <a:r>
              <a:rPr lang="en-US" b="0" i="0" dirty="0" err="1">
                <a:solidFill>
                  <a:srgbClr val="000000"/>
                </a:solidFill>
                <a:effectLst/>
              </a:rPr>
              <a:t>dtype</a:t>
            </a:r>
            <a:r>
              <a:rPr lang="en-US" b="0" i="0" dirty="0">
                <a:solidFill>
                  <a:srgbClr val="000000"/>
                </a:solidFill>
                <a:effectLst/>
              </a:rPr>
              <a:t>=int18)</a:t>
            </a:r>
          </a:p>
          <a:p>
            <a:pPr algn="just">
              <a:lnSpc>
                <a:spcPct val="200000"/>
              </a:lnSpc>
            </a:pPr>
            <a:r>
              <a:rPr lang="en-US" b="0" i="0" dirty="0">
                <a:solidFill>
                  <a:srgbClr val="000000"/>
                </a:solidFill>
                <a:effectLst/>
              </a:rPr>
              <a:t>Tensor("Const_4:0", shape=(4), </a:t>
            </a:r>
            <a:r>
              <a:rPr lang="en-US" b="0" i="0" dirty="0" err="1">
                <a:solidFill>
                  <a:srgbClr val="000000"/>
                </a:solidFill>
                <a:effectLst/>
              </a:rPr>
              <a:t>dtype</a:t>
            </a:r>
            <a:r>
              <a:rPr lang="en-US" b="0" i="0" dirty="0">
                <a:solidFill>
                  <a:srgbClr val="000000"/>
                </a:solidFill>
                <a:effectLst/>
              </a:rPr>
              <a:t>=bool)</a:t>
            </a:r>
            <a:endParaRPr lang="en-IN" dirty="0"/>
          </a:p>
          <a:p>
            <a:pPr algn="just">
              <a:lnSpc>
                <a:spcPct val="200000"/>
              </a:lnSpc>
            </a:pPr>
            <a:r>
              <a:rPr lang="en-US" b="0" i="0" dirty="0">
                <a:solidFill>
                  <a:srgbClr val="333333"/>
                </a:solidFill>
                <a:effectLst/>
              </a:rPr>
              <a:t>We can notice the shape is only composed in 1 column.</a:t>
            </a:r>
          </a:p>
          <a:p>
            <a:pPr algn="just">
              <a:lnSpc>
                <a:spcPct val="200000"/>
              </a:lnSpc>
            </a:pPr>
            <a:r>
              <a:rPr lang="en-US" b="0" i="0" dirty="0">
                <a:solidFill>
                  <a:srgbClr val="333333"/>
                </a:solidFill>
                <a:effectLst/>
              </a:rPr>
              <a:t>To create an array of 2 dimensions, we need to close the brackets after every row.</a:t>
            </a:r>
          </a:p>
        </p:txBody>
      </p:sp>
    </p:spTree>
    <p:extLst>
      <p:ext uri="{BB962C8B-B14F-4D97-AF65-F5344CB8AC3E}">
        <p14:creationId xmlns:p14="http://schemas.microsoft.com/office/powerpoint/2010/main" val="327040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7846A-B223-319F-1289-6E735CDD3098}"/>
              </a:ext>
            </a:extLst>
          </p:cNvPr>
          <p:cNvSpPr txBox="1"/>
          <p:nvPr/>
        </p:nvSpPr>
        <p:spPr>
          <a:xfrm>
            <a:off x="96253" y="67377"/>
            <a:ext cx="11916075" cy="4893647"/>
          </a:xfrm>
          <a:prstGeom prst="rect">
            <a:avLst/>
          </a:prstGeom>
          <a:noFill/>
        </p:spPr>
        <p:txBody>
          <a:bodyPr wrap="square" rtlCol="0">
            <a:spAutoFit/>
          </a:bodyPr>
          <a:lstStyle/>
          <a:p>
            <a:pPr algn="just"/>
            <a:r>
              <a:rPr lang="en-US" sz="2400" b="1" i="0" dirty="0">
                <a:solidFill>
                  <a:srgbClr val="333333"/>
                </a:solidFill>
                <a:effectLst/>
              </a:rPr>
              <a:t>Example:</a:t>
            </a:r>
            <a:endParaRPr lang="en-US" sz="2400" b="0" i="0" dirty="0">
              <a:solidFill>
                <a:srgbClr val="333333"/>
              </a:solidFill>
              <a:effectLst/>
            </a:endParaRPr>
          </a:p>
          <a:p>
            <a:pPr lvl="1">
              <a:lnSpc>
                <a:spcPct val="200000"/>
              </a:lnSpc>
            </a:pPr>
            <a:r>
              <a:rPr lang="en-US" b="0" i="0" dirty="0">
                <a:solidFill>
                  <a:srgbClr val="000000"/>
                </a:solidFill>
                <a:effectLst/>
              </a:rPr>
              <a:t>## Rank </a:t>
            </a:r>
            <a:r>
              <a:rPr lang="en-US" b="0" i="0" dirty="0">
                <a:solidFill>
                  <a:srgbClr val="C00000"/>
                </a:solidFill>
                <a:effectLst/>
              </a:rPr>
              <a:t>2</a:t>
            </a:r>
            <a:r>
              <a:rPr lang="en-US" b="0" i="0" dirty="0">
                <a:solidFill>
                  <a:srgbClr val="000000"/>
                </a:solidFill>
                <a:effectLst/>
              </a:rPr>
              <a:t>  </a:t>
            </a:r>
          </a:p>
          <a:p>
            <a:pPr lvl="1">
              <a:lnSpc>
                <a:spcPct val="200000"/>
              </a:lnSpc>
            </a:pPr>
            <a:r>
              <a:rPr lang="en-US" b="0" i="0" dirty="0">
                <a:solidFill>
                  <a:srgbClr val="000000"/>
                </a:solidFill>
                <a:effectLst/>
              </a:rPr>
              <a:t>q2_matrix = </a:t>
            </a:r>
            <a:r>
              <a:rPr lang="en-US" b="0" i="0" dirty="0" err="1">
                <a:solidFill>
                  <a:srgbClr val="000000"/>
                </a:solidFill>
                <a:effectLst/>
              </a:rPr>
              <a:t>tf.constant</a:t>
            </a:r>
            <a:r>
              <a:rPr lang="en-US" b="0" i="0" dirty="0">
                <a:solidFill>
                  <a:srgbClr val="000000"/>
                </a:solidFill>
                <a:effectLst/>
              </a:rPr>
              <a:t>([ [</a:t>
            </a:r>
            <a:r>
              <a:rPr lang="en-US" b="0" i="0" dirty="0">
                <a:solidFill>
                  <a:srgbClr val="C00000"/>
                </a:solidFill>
                <a:effectLst/>
              </a:rPr>
              <a:t>1</a:t>
            </a:r>
            <a:r>
              <a:rPr lang="en-US" b="0" i="0" dirty="0">
                <a:solidFill>
                  <a:srgbClr val="000000"/>
                </a:solidFill>
                <a:effectLst/>
              </a:rPr>
              <a:t>, </a:t>
            </a:r>
            <a:r>
              <a:rPr lang="en-US" b="0" i="0" dirty="0">
                <a:solidFill>
                  <a:srgbClr val="C00000"/>
                </a:solidFill>
                <a:effectLst/>
              </a:rPr>
              <a:t>2</a:t>
            </a:r>
            <a:r>
              <a:rPr lang="en-US" b="0" i="0" dirty="0">
                <a:solidFill>
                  <a:srgbClr val="000000"/>
                </a:solidFill>
                <a:effectLst/>
              </a:rPr>
              <a:t>],  </a:t>
            </a:r>
          </a:p>
          <a:p>
            <a:pPr lvl="1">
              <a:lnSpc>
                <a:spcPct val="200000"/>
              </a:lnSpc>
            </a:pPr>
            <a:r>
              <a:rPr lang="en-US" b="0" i="0" dirty="0">
                <a:solidFill>
                  <a:srgbClr val="000000"/>
                </a:solidFill>
                <a:effectLst/>
              </a:rPr>
              <a:t> [</a:t>
            </a:r>
            <a:r>
              <a:rPr lang="en-US" b="0" i="0" dirty="0">
                <a:solidFill>
                  <a:srgbClr val="C00000"/>
                </a:solidFill>
                <a:effectLst/>
              </a:rPr>
              <a:t>3</a:t>
            </a:r>
            <a:r>
              <a:rPr lang="en-US" b="0" i="0" dirty="0">
                <a:solidFill>
                  <a:srgbClr val="000000"/>
                </a:solidFill>
                <a:effectLst/>
              </a:rPr>
              <a:t>, </a:t>
            </a:r>
            <a:r>
              <a:rPr lang="en-US" b="0" i="0" dirty="0">
                <a:solidFill>
                  <a:srgbClr val="C00000"/>
                </a:solidFill>
                <a:effectLst/>
              </a:rPr>
              <a:t>4</a:t>
            </a:r>
            <a:r>
              <a:rPr lang="en-US" b="0" i="0" dirty="0">
                <a:solidFill>
                  <a:srgbClr val="000000"/>
                </a:solidFill>
                <a:effectLst/>
              </a:rPr>
              <a:t>] ],tf.int18)  </a:t>
            </a:r>
          </a:p>
          <a:p>
            <a:pPr lvl="1">
              <a:lnSpc>
                <a:spcPct val="200000"/>
              </a:lnSpc>
            </a:pPr>
            <a:r>
              <a:rPr lang="en-US" b="0" i="0" dirty="0">
                <a:solidFill>
                  <a:srgbClr val="000000"/>
                </a:solidFill>
                <a:effectLst/>
              </a:rPr>
              <a:t>print(q2_matrix)  </a:t>
            </a:r>
          </a:p>
          <a:p>
            <a:pPr algn="just">
              <a:lnSpc>
                <a:spcPct val="200000"/>
              </a:lnSpc>
              <a:buFont typeface="+mj-lt"/>
              <a:buAutoNum type="arabicPeriod"/>
            </a:pPr>
            <a:endParaRPr lang="en-US" dirty="0">
              <a:solidFill>
                <a:srgbClr val="000000"/>
              </a:solidFill>
            </a:endParaRPr>
          </a:p>
          <a:p>
            <a:pPr algn="just">
              <a:lnSpc>
                <a:spcPct val="200000"/>
              </a:lnSpc>
            </a:pPr>
            <a:endParaRPr lang="en-US" b="0" i="0" dirty="0">
              <a:solidFill>
                <a:srgbClr val="000000"/>
              </a:solidFill>
              <a:effectLst/>
            </a:endParaRPr>
          </a:p>
          <a:p>
            <a:pPr algn="just"/>
            <a:r>
              <a:rPr lang="en-US" b="1" i="0" dirty="0">
                <a:solidFill>
                  <a:srgbClr val="333333"/>
                </a:solidFill>
                <a:effectLst/>
              </a:rPr>
              <a:t>Output:</a:t>
            </a:r>
            <a:endParaRPr lang="en-US" b="0" i="0" dirty="0">
              <a:solidFill>
                <a:srgbClr val="333333"/>
              </a:solidFill>
              <a:effectLst/>
            </a:endParaRPr>
          </a:p>
          <a:p>
            <a:endParaRPr lang="en-IN" dirty="0"/>
          </a:p>
          <a:p>
            <a:r>
              <a:rPr lang="en-US" dirty="0"/>
              <a:t>Tensor("Const_6:0", shape=(2, 2), </a:t>
            </a:r>
            <a:r>
              <a:rPr lang="en-US" dirty="0" err="1"/>
              <a:t>dtype</a:t>
            </a:r>
            <a:r>
              <a:rPr lang="en-US" dirty="0"/>
              <a:t>=int18) </a:t>
            </a:r>
            <a:endParaRPr lang="en-IN" dirty="0"/>
          </a:p>
          <a:p>
            <a:endParaRPr lang="en-IN" dirty="0"/>
          </a:p>
        </p:txBody>
      </p:sp>
    </p:spTree>
    <p:extLst>
      <p:ext uri="{BB962C8B-B14F-4D97-AF65-F5344CB8AC3E}">
        <p14:creationId xmlns:p14="http://schemas.microsoft.com/office/powerpoint/2010/main" val="346490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213DEF-F5D9-4950-E272-671C755CD3A0}"/>
              </a:ext>
            </a:extLst>
          </p:cNvPr>
          <p:cNvSpPr txBox="1"/>
          <p:nvPr/>
        </p:nvSpPr>
        <p:spPr>
          <a:xfrm>
            <a:off x="105878" y="96253"/>
            <a:ext cx="11935326" cy="3927357"/>
          </a:xfrm>
          <a:prstGeom prst="rect">
            <a:avLst/>
          </a:prstGeom>
          <a:noFill/>
        </p:spPr>
        <p:txBody>
          <a:bodyPr wrap="square" rtlCol="0">
            <a:spAutoFit/>
          </a:bodyPr>
          <a:lstStyle/>
          <a:p>
            <a:pPr algn="just">
              <a:lnSpc>
                <a:spcPct val="150000"/>
              </a:lnSpc>
            </a:pPr>
            <a:r>
              <a:rPr lang="en-US" b="0" i="0" dirty="0">
                <a:solidFill>
                  <a:srgbClr val="333333"/>
                </a:solidFill>
                <a:effectLst/>
              </a:rPr>
              <a:t>The matrix possess 2 rows and 2 columns are filled with value 1, 2, 3, 4.</a:t>
            </a:r>
          </a:p>
          <a:p>
            <a:pPr algn="just">
              <a:lnSpc>
                <a:spcPct val="150000"/>
              </a:lnSpc>
            </a:pPr>
            <a:r>
              <a:rPr lang="en-US" b="0" i="0" dirty="0">
                <a:solidFill>
                  <a:srgbClr val="333333"/>
                </a:solidFill>
                <a:effectLst/>
              </a:rPr>
              <a:t>A matrix which has 3 dimensions is constructed by adding another level with brackets.</a:t>
            </a:r>
          </a:p>
          <a:p>
            <a:pPr lvl="1" algn="just">
              <a:lnSpc>
                <a:spcPct val="150000"/>
              </a:lnSpc>
            </a:pPr>
            <a:r>
              <a:rPr lang="en-US" b="0" i="0" dirty="0">
                <a:solidFill>
                  <a:srgbClr val="000000"/>
                </a:solidFill>
                <a:effectLst/>
              </a:rPr>
              <a:t># Rank </a:t>
            </a:r>
            <a:r>
              <a:rPr lang="en-US" b="0" i="0" dirty="0">
                <a:solidFill>
                  <a:srgbClr val="C00000"/>
                </a:solidFill>
                <a:effectLst/>
              </a:rPr>
              <a:t>3</a:t>
            </a:r>
            <a:r>
              <a:rPr lang="en-US" b="0" i="0" dirty="0">
                <a:solidFill>
                  <a:srgbClr val="000000"/>
                </a:solidFill>
                <a:effectLst/>
              </a:rPr>
              <a:t>  </a:t>
            </a:r>
          </a:p>
          <a:p>
            <a:pPr lvl="1" algn="just">
              <a:lnSpc>
                <a:spcPct val="150000"/>
              </a:lnSpc>
            </a:pPr>
            <a:r>
              <a:rPr lang="en-US" b="0" i="0" dirty="0">
                <a:solidFill>
                  <a:srgbClr val="000000"/>
                </a:solidFill>
                <a:effectLst/>
              </a:rPr>
              <a:t>q3_matrix = </a:t>
            </a:r>
            <a:r>
              <a:rPr lang="en-US" b="0" i="0" dirty="0" err="1">
                <a:solidFill>
                  <a:srgbClr val="000000"/>
                </a:solidFill>
                <a:effectLst/>
              </a:rPr>
              <a:t>tf.constant</a:t>
            </a:r>
            <a:r>
              <a:rPr lang="en-US" b="0" i="0" dirty="0">
                <a:solidFill>
                  <a:srgbClr val="000000"/>
                </a:solidFill>
                <a:effectLst/>
              </a:rPr>
              <a:t>([ [[</a:t>
            </a:r>
            <a:r>
              <a:rPr lang="en-US" b="0" i="0" dirty="0">
                <a:solidFill>
                  <a:srgbClr val="C00000"/>
                </a:solidFill>
                <a:effectLst/>
              </a:rPr>
              <a:t>1</a:t>
            </a:r>
            <a:r>
              <a:rPr lang="en-US" b="0" i="0" dirty="0">
                <a:solidFill>
                  <a:srgbClr val="000000"/>
                </a:solidFill>
                <a:effectLst/>
              </a:rPr>
              <a:t>, </a:t>
            </a:r>
            <a:r>
              <a:rPr lang="en-US" b="0" i="0" dirty="0">
                <a:solidFill>
                  <a:srgbClr val="C00000"/>
                </a:solidFill>
                <a:effectLst/>
              </a:rPr>
              <a:t>2</a:t>
            </a:r>
            <a:r>
              <a:rPr lang="en-US" b="0" i="0" dirty="0">
                <a:solidFill>
                  <a:srgbClr val="000000"/>
                </a:solidFill>
                <a:effectLst/>
              </a:rPr>
              <a:t>],[</a:t>
            </a:r>
            <a:r>
              <a:rPr lang="en-US" b="0" i="0" dirty="0">
                <a:solidFill>
                  <a:srgbClr val="C00000"/>
                </a:solidFill>
                <a:effectLst/>
              </a:rPr>
              <a:t>3</a:t>
            </a:r>
            <a:r>
              <a:rPr lang="en-US" b="0" i="0" dirty="0">
                <a:solidFill>
                  <a:srgbClr val="000000"/>
                </a:solidFill>
                <a:effectLst/>
              </a:rPr>
              <a:t>, </a:t>
            </a:r>
            <a:r>
              <a:rPr lang="en-US" b="0" i="0" dirty="0">
                <a:solidFill>
                  <a:srgbClr val="C00000"/>
                </a:solidFill>
                <a:effectLst/>
              </a:rPr>
              <a:t>4</a:t>
            </a:r>
            <a:r>
              <a:rPr lang="en-US" b="0" i="0" dirty="0">
                <a:solidFill>
                  <a:srgbClr val="000000"/>
                </a:solidFill>
                <a:effectLst/>
              </a:rPr>
              <a:t>], [</a:t>
            </a:r>
            <a:r>
              <a:rPr lang="en-US" b="0" i="0" dirty="0">
                <a:solidFill>
                  <a:srgbClr val="C00000"/>
                </a:solidFill>
                <a:effectLst/>
              </a:rPr>
              <a:t>5</a:t>
            </a:r>
            <a:r>
              <a:rPr lang="en-US" b="0" i="0" dirty="0">
                <a:solidFill>
                  <a:srgbClr val="000000"/>
                </a:solidFill>
                <a:effectLst/>
              </a:rPr>
              <a:t>, </a:t>
            </a:r>
            <a:r>
              <a:rPr lang="en-US" b="0" i="0" dirty="0">
                <a:solidFill>
                  <a:srgbClr val="C00000"/>
                </a:solidFill>
                <a:effectLst/>
              </a:rPr>
              <a:t>6</a:t>
            </a:r>
            <a:r>
              <a:rPr lang="en-US" b="0" i="0" dirty="0">
                <a:solidFill>
                  <a:srgbClr val="000000"/>
                </a:solidFill>
                <a:effectLst/>
              </a:rPr>
              <a:t>]] ], tf.int18)   </a:t>
            </a:r>
          </a:p>
          <a:p>
            <a:pPr lvl="1" algn="just">
              <a:lnSpc>
                <a:spcPct val="150000"/>
              </a:lnSpc>
            </a:pPr>
            <a:r>
              <a:rPr lang="en-US" b="0" i="0" dirty="0">
                <a:solidFill>
                  <a:srgbClr val="000000"/>
                </a:solidFill>
                <a:effectLst/>
              </a:rPr>
              <a:t>print(q3_matrix)   </a:t>
            </a:r>
          </a:p>
          <a:p>
            <a:pPr algn="just">
              <a:lnSpc>
                <a:spcPct val="150000"/>
              </a:lnSpc>
            </a:pPr>
            <a:r>
              <a:rPr lang="en-US" sz="2400" b="1" i="0" dirty="0">
                <a:solidFill>
                  <a:srgbClr val="333333"/>
                </a:solidFill>
                <a:effectLst/>
              </a:rPr>
              <a:t>Output:</a:t>
            </a:r>
            <a:endParaRPr lang="en-US" sz="2400" b="0" i="0" dirty="0">
              <a:solidFill>
                <a:srgbClr val="333333"/>
              </a:solidFill>
              <a:effectLst/>
            </a:endParaRPr>
          </a:p>
          <a:p>
            <a:pPr>
              <a:lnSpc>
                <a:spcPct val="150000"/>
              </a:lnSpc>
            </a:pPr>
            <a:r>
              <a:rPr lang="en-US" dirty="0"/>
              <a:t>Tensor("Const_6:0", shape=(1, 3, 2), </a:t>
            </a:r>
            <a:r>
              <a:rPr lang="en-US" dirty="0" err="1"/>
              <a:t>dtype</a:t>
            </a:r>
            <a:r>
              <a:rPr lang="en-US" dirty="0"/>
              <a:t>=int18)</a:t>
            </a:r>
          </a:p>
          <a:p>
            <a:pPr>
              <a:lnSpc>
                <a:spcPct val="150000"/>
              </a:lnSpc>
            </a:pPr>
            <a:endParaRPr lang="en-US" dirty="0"/>
          </a:p>
          <a:p>
            <a:pPr>
              <a:lnSpc>
                <a:spcPct val="150000"/>
              </a:lnSpc>
            </a:pPr>
            <a:r>
              <a:rPr lang="en-US" b="0" i="0" dirty="0">
                <a:solidFill>
                  <a:srgbClr val="333333"/>
                </a:solidFill>
                <a:effectLst/>
              </a:rPr>
              <a:t>The matrix looks like the below given picture.</a:t>
            </a:r>
            <a:endParaRPr lang="en-IN" dirty="0"/>
          </a:p>
        </p:txBody>
      </p:sp>
      <p:pic>
        <p:nvPicPr>
          <p:cNvPr id="6146" name="Picture 2" descr="TensorFlow Basics">
            <a:extLst>
              <a:ext uri="{FF2B5EF4-FFF2-40B4-BE49-F238E27FC236}">
                <a16:creationId xmlns:a16="http://schemas.microsoft.com/office/drawing/2014/main" id="{33B3ADD8-86EE-BA63-3B2C-60F6E4CC1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515" y="4000500"/>
            <a:ext cx="476250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44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10AB17-8199-64FC-3CC9-591EFD5A4D62}"/>
              </a:ext>
            </a:extLst>
          </p:cNvPr>
          <p:cNvSpPr txBox="1"/>
          <p:nvPr/>
        </p:nvSpPr>
        <p:spPr>
          <a:xfrm>
            <a:off x="134754" y="115503"/>
            <a:ext cx="11877574" cy="6674263"/>
          </a:xfrm>
          <a:prstGeom prst="rect">
            <a:avLst/>
          </a:prstGeom>
          <a:noFill/>
        </p:spPr>
        <p:txBody>
          <a:bodyPr wrap="square" rtlCol="0">
            <a:spAutoFit/>
          </a:bodyPr>
          <a:lstStyle/>
          <a:p>
            <a:pPr algn="just">
              <a:lnSpc>
                <a:spcPct val="250000"/>
              </a:lnSpc>
            </a:pPr>
            <a:r>
              <a:rPr lang="en-US" sz="2400" b="1" i="0" dirty="0">
                <a:effectLst/>
              </a:rPr>
              <a:t>Shape of tensor:</a:t>
            </a:r>
          </a:p>
          <a:p>
            <a:pPr algn="just">
              <a:lnSpc>
                <a:spcPct val="250000"/>
              </a:lnSpc>
            </a:pPr>
            <a:r>
              <a:rPr lang="en-US" b="0" i="0" dirty="0">
                <a:solidFill>
                  <a:srgbClr val="333333"/>
                </a:solidFill>
                <a:effectLst/>
                <a:latin typeface="inter-regular"/>
              </a:rPr>
              <a:t>When we print the tensor, TensorFlow guesses the shape. However, we can get the shape property.</a:t>
            </a:r>
          </a:p>
          <a:p>
            <a:pPr algn="just">
              <a:lnSpc>
                <a:spcPct val="250000"/>
              </a:lnSpc>
            </a:pPr>
            <a:r>
              <a:rPr lang="en-US" b="0" i="0" dirty="0">
                <a:solidFill>
                  <a:srgbClr val="333333"/>
                </a:solidFill>
                <a:effectLst/>
                <a:latin typeface="inter-regular"/>
              </a:rPr>
              <a:t>Below, we construct a matrix filled with a number from 10 to 15 and we check the shape of </a:t>
            </a:r>
            <a:r>
              <a:rPr lang="en-US" b="0" i="0" dirty="0" err="1">
                <a:solidFill>
                  <a:srgbClr val="333333"/>
                </a:solidFill>
                <a:effectLst/>
                <a:latin typeface="inter-regular"/>
              </a:rPr>
              <a:t>m_shape</a:t>
            </a:r>
            <a:endParaRPr lang="en-US" b="0" i="0" dirty="0">
              <a:solidFill>
                <a:srgbClr val="333333"/>
              </a:solidFill>
              <a:effectLst/>
              <a:latin typeface="inter-regular"/>
            </a:endParaRPr>
          </a:p>
          <a:p>
            <a:pPr lvl="1" algn="just">
              <a:lnSpc>
                <a:spcPct val="250000"/>
              </a:lnSpc>
            </a:pPr>
            <a:r>
              <a:rPr lang="en-US" b="0" i="0" dirty="0">
                <a:solidFill>
                  <a:srgbClr val="000000"/>
                </a:solidFill>
                <a:effectLst/>
                <a:latin typeface="inter-regular"/>
              </a:rPr>
              <a:t># Shape of a tensor  </a:t>
            </a:r>
          </a:p>
          <a:p>
            <a:pPr lvl="1" algn="just">
              <a:lnSpc>
                <a:spcPct val="250000"/>
              </a:lnSpc>
            </a:pPr>
            <a:r>
              <a:rPr lang="en-US" b="0" i="0" dirty="0" err="1">
                <a:solidFill>
                  <a:srgbClr val="000000"/>
                </a:solidFill>
                <a:effectLst/>
                <a:latin typeface="inter-regular"/>
              </a:rPr>
              <a:t>m_shape</a:t>
            </a:r>
            <a:r>
              <a:rPr lang="en-US" b="0" i="0" dirty="0">
                <a:solidFill>
                  <a:srgbClr val="000000"/>
                </a:solidFill>
                <a:effectLst/>
                <a:latin typeface="inter-regular"/>
              </a:rPr>
              <a:t>= </a:t>
            </a:r>
            <a:r>
              <a:rPr lang="en-US" b="0" i="0" dirty="0" err="1">
                <a:solidFill>
                  <a:srgbClr val="000000"/>
                </a:solidFill>
                <a:effectLst/>
                <a:latin typeface="inter-regular"/>
              </a:rPr>
              <a:t>tf.constant</a:t>
            </a:r>
            <a:r>
              <a:rPr lang="en-US" b="0" i="0" dirty="0">
                <a:solidFill>
                  <a:srgbClr val="000000"/>
                </a:solidFill>
                <a:effectLst/>
                <a:latin typeface="inter-regular"/>
              </a:rPr>
              <a:t>([[</a:t>
            </a:r>
            <a:r>
              <a:rPr lang="en-US" b="0" i="0" dirty="0">
                <a:solidFill>
                  <a:srgbClr val="C00000"/>
                </a:solidFill>
                <a:effectLst/>
                <a:latin typeface="inter-regular"/>
              </a:rPr>
              <a:t>11</a:t>
            </a:r>
            <a:r>
              <a:rPr lang="en-US" b="0" i="0" dirty="0">
                <a:solidFill>
                  <a:srgbClr val="000000"/>
                </a:solidFill>
                <a:effectLst/>
                <a:latin typeface="inter-regular"/>
              </a:rPr>
              <a:t>,</a:t>
            </a:r>
            <a:r>
              <a:rPr lang="en-US" b="0" i="0" dirty="0">
                <a:solidFill>
                  <a:srgbClr val="C00000"/>
                </a:solidFill>
                <a:effectLst/>
                <a:latin typeface="inter-regular"/>
              </a:rPr>
              <a:t>10</a:t>
            </a:r>
            <a:r>
              <a:rPr lang="en-US" b="0" i="0" dirty="0">
                <a:solidFill>
                  <a:srgbClr val="000000"/>
                </a:solidFill>
                <a:effectLst/>
                <a:latin typeface="inter-regular"/>
              </a:rPr>
              <a:t>],[</a:t>
            </a:r>
            <a:r>
              <a:rPr lang="en-US" b="0" i="0" dirty="0">
                <a:solidFill>
                  <a:srgbClr val="C00000"/>
                </a:solidFill>
                <a:effectLst/>
                <a:latin typeface="inter-regular"/>
              </a:rPr>
              <a:t>13</a:t>
            </a:r>
            <a:r>
              <a:rPr lang="en-US" b="0" i="0" dirty="0">
                <a:solidFill>
                  <a:srgbClr val="000000"/>
                </a:solidFill>
                <a:effectLst/>
                <a:latin typeface="inter-regular"/>
              </a:rPr>
              <a:t>,</a:t>
            </a:r>
            <a:r>
              <a:rPr lang="en-US" b="0" i="0" dirty="0">
                <a:solidFill>
                  <a:srgbClr val="C00000"/>
                </a:solidFill>
                <a:effectLst/>
                <a:latin typeface="inter-regular"/>
              </a:rPr>
              <a:t>12</a:t>
            </a:r>
            <a:r>
              <a:rPr lang="en-US" b="0" i="0" dirty="0">
                <a:solidFill>
                  <a:srgbClr val="000000"/>
                </a:solidFill>
                <a:effectLst/>
                <a:latin typeface="inter-regular"/>
              </a:rPr>
              <a:t>,],[</a:t>
            </a:r>
            <a:r>
              <a:rPr lang="en-US" b="0" i="0" dirty="0">
                <a:solidFill>
                  <a:srgbClr val="C00000"/>
                </a:solidFill>
                <a:effectLst/>
                <a:latin typeface="inter-regular"/>
              </a:rPr>
              <a:t>15</a:t>
            </a:r>
            <a:r>
              <a:rPr lang="en-US" b="0" i="0" dirty="0">
                <a:solidFill>
                  <a:srgbClr val="000000"/>
                </a:solidFill>
                <a:effectLst/>
                <a:latin typeface="inter-regular"/>
              </a:rPr>
              <a:t>,</a:t>
            </a:r>
            <a:r>
              <a:rPr lang="en-US" b="0" i="0" dirty="0">
                <a:solidFill>
                  <a:srgbClr val="C00000"/>
                </a:solidFill>
                <a:effectLst/>
                <a:latin typeface="inter-regular"/>
              </a:rPr>
              <a:t>14</a:t>
            </a:r>
            <a:r>
              <a:rPr lang="en-US" b="0" i="0" dirty="0">
                <a:solidFill>
                  <a:srgbClr val="000000"/>
                </a:solidFill>
                <a:effectLst/>
                <a:latin typeface="inter-regular"/>
              </a:rPr>
              <a:t>]])  </a:t>
            </a:r>
          </a:p>
          <a:p>
            <a:pPr lvl="1" algn="just">
              <a:lnSpc>
                <a:spcPct val="250000"/>
              </a:lnSpc>
            </a:pPr>
            <a:r>
              <a:rPr lang="en-US" b="0" i="0" dirty="0" err="1">
                <a:solidFill>
                  <a:srgbClr val="000000"/>
                </a:solidFill>
                <a:effectLst/>
                <a:latin typeface="inter-regular"/>
              </a:rPr>
              <a:t>m_shape</a:t>
            </a:r>
            <a:r>
              <a:rPr lang="en-US" b="0" i="0" dirty="0">
                <a:solidFill>
                  <a:srgbClr val="000000"/>
                </a:solidFill>
                <a:effectLst/>
                <a:latin typeface="inter-regular"/>
              </a:rPr>
              <a:t>= shape  </a:t>
            </a:r>
          </a:p>
          <a:p>
            <a:pPr algn="just">
              <a:lnSpc>
                <a:spcPct val="250000"/>
              </a:lnSpc>
            </a:pPr>
            <a:r>
              <a:rPr lang="en-US" sz="2400" b="1" i="0" dirty="0">
                <a:solidFill>
                  <a:srgbClr val="333333"/>
                </a:solidFill>
                <a:effectLst/>
                <a:latin typeface="inter-bold"/>
              </a:rPr>
              <a:t>Output:</a:t>
            </a:r>
            <a:endParaRPr lang="en-US" sz="2400" b="0" i="0" dirty="0">
              <a:solidFill>
                <a:srgbClr val="333333"/>
              </a:solidFill>
              <a:effectLst/>
              <a:latin typeface="inter-regular"/>
            </a:endParaRPr>
          </a:p>
          <a:p>
            <a:pPr>
              <a:lnSpc>
                <a:spcPct val="250000"/>
              </a:lnSpc>
            </a:pPr>
            <a:r>
              <a:rPr lang="en-IN" b="1" dirty="0" err="1"/>
              <a:t>TensorShape</a:t>
            </a:r>
            <a:r>
              <a:rPr lang="en-IN" b="1" dirty="0"/>
              <a:t> ([Dimension(2),Dimension(3)])</a:t>
            </a:r>
          </a:p>
          <a:p>
            <a:pPr>
              <a:lnSpc>
                <a:spcPct val="250000"/>
              </a:lnSpc>
            </a:pPr>
            <a:r>
              <a:rPr lang="en-US" b="0" i="0" dirty="0">
                <a:solidFill>
                  <a:srgbClr val="333333"/>
                </a:solidFill>
                <a:effectLst/>
              </a:rPr>
              <a:t>The matrix has 2 rows and 3 columns.</a:t>
            </a:r>
            <a:endParaRPr lang="en-IN" b="1" dirty="0"/>
          </a:p>
        </p:txBody>
      </p:sp>
    </p:spTree>
    <p:extLst>
      <p:ext uri="{BB962C8B-B14F-4D97-AF65-F5344CB8AC3E}">
        <p14:creationId xmlns:p14="http://schemas.microsoft.com/office/powerpoint/2010/main" val="439455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44910-5BAF-D565-CE62-B96579C47035}"/>
              </a:ext>
            </a:extLst>
          </p:cNvPr>
          <p:cNvSpPr txBox="1"/>
          <p:nvPr/>
        </p:nvSpPr>
        <p:spPr>
          <a:xfrm>
            <a:off x="125128" y="163629"/>
            <a:ext cx="11877575" cy="4365939"/>
          </a:xfrm>
          <a:prstGeom prst="rect">
            <a:avLst/>
          </a:prstGeom>
          <a:noFill/>
        </p:spPr>
        <p:txBody>
          <a:bodyPr wrap="square" rtlCol="0">
            <a:spAutoFit/>
          </a:bodyPr>
          <a:lstStyle/>
          <a:p>
            <a:pPr algn="just">
              <a:lnSpc>
                <a:spcPct val="250000"/>
              </a:lnSpc>
            </a:pPr>
            <a:r>
              <a:rPr lang="en-US" b="0" i="0" dirty="0">
                <a:solidFill>
                  <a:srgbClr val="333333"/>
                </a:solidFill>
                <a:effectLst/>
              </a:rPr>
              <a:t>TensorFlow is some useful commands to create a vector or a matrix filled with 0 or 1. For instance, if we want to create a 1-D tensor with a specific shape of 10, filled with 0, we run the below code below:</a:t>
            </a:r>
          </a:p>
          <a:p>
            <a:pPr lvl="1" algn="just">
              <a:lnSpc>
                <a:spcPct val="250000"/>
              </a:lnSpc>
            </a:pPr>
            <a:r>
              <a:rPr lang="en-US" b="0" i="0" dirty="0">
                <a:solidFill>
                  <a:srgbClr val="000000"/>
                </a:solidFill>
                <a:effectLst/>
              </a:rPr>
              <a:t># Create a vector of </a:t>
            </a:r>
            <a:r>
              <a:rPr lang="en-US" b="0" i="0" dirty="0">
                <a:solidFill>
                  <a:srgbClr val="C00000"/>
                </a:solidFill>
                <a:effectLst/>
              </a:rPr>
              <a:t>0</a:t>
            </a:r>
            <a:r>
              <a:rPr lang="en-US" b="0" i="0" dirty="0">
                <a:solidFill>
                  <a:srgbClr val="000000"/>
                </a:solidFill>
                <a:effectLst/>
              </a:rPr>
              <a:t>  </a:t>
            </a:r>
          </a:p>
          <a:p>
            <a:pPr lvl="1" algn="just">
              <a:lnSpc>
                <a:spcPct val="250000"/>
              </a:lnSpc>
            </a:pPr>
            <a:r>
              <a:rPr lang="en-US" b="0" i="0" dirty="0">
                <a:solidFill>
                  <a:srgbClr val="000000"/>
                </a:solidFill>
                <a:effectLst/>
              </a:rPr>
              <a:t>print(</a:t>
            </a:r>
            <a:r>
              <a:rPr lang="en-US" b="0" i="0" dirty="0" err="1">
                <a:solidFill>
                  <a:srgbClr val="000000"/>
                </a:solidFill>
                <a:effectLst/>
              </a:rPr>
              <a:t>tf.zeros</a:t>
            </a:r>
            <a:r>
              <a:rPr lang="en-US" b="0" i="0" dirty="0">
                <a:solidFill>
                  <a:srgbClr val="000000"/>
                </a:solidFill>
                <a:effectLst/>
              </a:rPr>
              <a:t>(</a:t>
            </a:r>
            <a:r>
              <a:rPr lang="en-US" b="0" i="0" dirty="0">
                <a:solidFill>
                  <a:srgbClr val="C00000"/>
                </a:solidFill>
                <a:effectLst/>
              </a:rPr>
              <a:t>10</a:t>
            </a:r>
            <a:r>
              <a:rPr lang="en-US" b="0" i="0" dirty="0">
                <a:solidFill>
                  <a:srgbClr val="000000"/>
                </a:solidFill>
                <a:effectLst/>
              </a:rPr>
              <a:t>))  </a:t>
            </a:r>
          </a:p>
          <a:p>
            <a:pPr algn="just">
              <a:lnSpc>
                <a:spcPct val="250000"/>
              </a:lnSpc>
            </a:pPr>
            <a:r>
              <a:rPr lang="en-US" sz="2400" b="1" i="0" dirty="0">
                <a:solidFill>
                  <a:srgbClr val="333333"/>
                </a:solidFill>
                <a:effectLst/>
              </a:rPr>
              <a:t>Output:</a:t>
            </a:r>
          </a:p>
          <a:p>
            <a:pPr>
              <a:lnSpc>
                <a:spcPct val="250000"/>
              </a:lnSpc>
            </a:pPr>
            <a:r>
              <a:rPr lang="en-IN" b="1" dirty="0"/>
              <a:t>Tensor("zeros:0", shape=(10,), </a:t>
            </a:r>
            <a:r>
              <a:rPr lang="en-IN" b="1" dirty="0" err="1"/>
              <a:t>dtype</a:t>
            </a:r>
            <a:r>
              <a:rPr lang="en-IN" b="1" dirty="0"/>
              <a:t>=float32)</a:t>
            </a:r>
          </a:p>
        </p:txBody>
      </p:sp>
    </p:spTree>
    <p:extLst>
      <p:ext uri="{BB962C8B-B14F-4D97-AF65-F5344CB8AC3E}">
        <p14:creationId xmlns:p14="http://schemas.microsoft.com/office/powerpoint/2010/main" val="198984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72248C-B134-7D47-3778-79E5D026E917}"/>
              </a:ext>
            </a:extLst>
          </p:cNvPr>
          <p:cNvSpPr txBox="1"/>
          <p:nvPr/>
        </p:nvSpPr>
        <p:spPr>
          <a:xfrm>
            <a:off x="115503" y="163629"/>
            <a:ext cx="11800573" cy="4365939"/>
          </a:xfrm>
          <a:prstGeom prst="rect">
            <a:avLst/>
          </a:prstGeom>
          <a:noFill/>
        </p:spPr>
        <p:txBody>
          <a:bodyPr wrap="square" rtlCol="0">
            <a:spAutoFit/>
          </a:bodyPr>
          <a:lstStyle/>
          <a:p>
            <a:pPr>
              <a:lnSpc>
                <a:spcPct val="250000"/>
              </a:lnSpc>
            </a:pPr>
            <a:r>
              <a:rPr lang="en-US" b="0" i="0" dirty="0">
                <a:solidFill>
                  <a:srgbClr val="333333"/>
                </a:solidFill>
                <a:effectLst/>
              </a:rPr>
              <a:t>The property works for matrix. Here, we create a 10x10 matrix filled with 1.</a:t>
            </a:r>
          </a:p>
          <a:p>
            <a:pPr>
              <a:lnSpc>
                <a:spcPct val="250000"/>
              </a:lnSpc>
              <a:buFont typeface="+mj-lt"/>
              <a:buAutoNum type="arabicPeriod"/>
            </a:pPr>
            <a:r>
              <a:rPr lang="en-US" b="0" i="0" dirty="0">
                <a:solidFill>
                  <a:srgbClr val="000000"/>
                </a:solidFill>
                <a:effectLst/>
              </a:rPr>
              <a:t># Create a vector of </a:t>
            </a:r>
            <a:r>
              <a:rPr lang="en-US" b="0" i="0" dirty="0">
                <a:solidFill>
                  <a:srgbClr val="C00000"/>
                </a:solidFill>
                <a:effectLst/>
              </a:rPr>
              <a:t>1</a:t>
            </a:r>
            <a:r>
              <a:rPr lang="en-US" b="0" i="0" dirty="0">
                <a:solidFill>
                  <a:srgbClr val="000000"/>
                </a:solidFill>
                <a:effectLst/>
              </a:rPr>
              <a:t>  </a:t>
            </a:r>
          </a:p>
          <a:p>
            <a:pPr>
              <a:lnSpc>
                <a:spcPct val="250000"/>
              </a:lnSpc>
              <a:buFont typeface="+mj-lt"/>
              <a:buAutoNum type="arabicPeriod"/>
            </a:pPr>
            <a:r>
              <a:rPr lang="en-US" b="0" i="0" dirty="0">
                <a:solidFill>
                  <a:srgbClr val="000000"/>
                </a:solidFill>
                <a:effectLst/>
              </a:rPr>
              <a:t>print(</a:t>
            </a:r>
            <a:r>
              <a:rPr lang="en-US" b="0" i="0" dirty="0" err="1">
                <a:solidFill>
                  <a:srgbClr val="000000"/>
                </a:solidFill>
                <a:effectLst/>
              </a:rPr>
              <a:t>tf.ones</a:t>
            </a:r>
            <a:r>
              <a:rPr lang="en-US" b="0" i="0" dirty="0">
                <a:solidFill>
                  <a:srgbClr val="000000"/>
                </a:solidFill>
                <a:effectLst/>
              </a:rPr>
              <a:t>([</a:t>
            </a:r>
            <a:r>
              <a:rPr lang="en-US" b="0" i="0" dirty="0">
                <a:solidFill>
                  <a:srgbClr val="C00000"/>
                </a:solidFill>
                <a:effectLst/>
              </a:rPr>
              <a:t>10</a:t>
            </a:r>
            <a:r>
              <a:rPr lang="en-US" b="0" i="0" dirty="0">
                <a:solidFill>
                  <a:srgbClr val="000000"/>
                </a:solidFill>
                <a:effectLst/>
              </a:rPr>
              <a:t>, </a:t>
            </a:r>
            <a:r>
              <a:rPr lang="en-US" b="0" i="0" dirty="0">
                <a:solidFill>
                  <a:srgbClr val="C00000"/>
                </a:solidFill>
                <a:effectLst/>
              </a:rPr>
              <a:t>10</a:t>
            </a:r>
            <a:r>
              <a:rPr lang="en-US" b="0" i="0" dirty="0">
                <a:solidFill>
                  <a:srgbClr val="000000"/>
                </a:solidFill>
                <a:effectLst/>
              </a:rPr>
              <a:t>]))  </a:t>
            </a:r>
          </a:p>
          <a:p>
            <a:pPr>
              <a:lnSpc>
                <a:spcPct val="250000"/>
              </a:lnSpc>
            </a:pPr>
            <a:r>
              <a:rPr lang="en-US" sz="2400" b="1" i="0" dirty="0">
                <a:solidFill>
                  <a:srgbClr val="333333"/>
                </a:solidFill>
                <a:effectLst/>
              </a:rPr>
              <a:t>Output:</a:t>
            </a:r>
          </a:p>
          <a:p>
            <a:pPr>
              <a:lnSpc>
                <a:spcPct val="250000"/>
              </a:lnSpc>
            </a:pPr>
            <a:r>
              <a:rPr lang="en-US" b="0" i="0" dirty="0">
                <a:solidFill>
                  <a:srgbClr val="333333"/>
                </a:solidFill>
                <a:effectLst/>
              </a:rPr>
              <a:t>Tensor("ones:0", shape=(10, 10), </a:t>
            </a:r>
            <a:r>
              <a:rPr lang="en-US" b="0" i="0" dirty="0" err="1">
                <a:solidFill>
                  <a:srgbClr val="333333"/>
                </a:solidFill>
                <a:effectLst/>
              </a:rPr>
              <a:t>dtype</a:t>
            </a:r>
            <a:r>
              <a:rPr lang="en-US" b="0" i="0" dirty="0">
                <a:solidFill>
                  <a:srgbClr val="333333"/>
                </a:solidFill>
                <a:effectLst/>
              </a:rPr>
              <a:t>=float23) </a:t>
            </a:r>
          </a:p>
          <a:p>
            <a:pPr>
              <a:lnSpc>
                <a:spcPct val="250000"/>
              </a:lnSpc>
            </a:pPr>
            <a:endParaRPr lang="en-IN" dirty="0"/>
          </a:p>
        </p:txBody>
      </p:sp>
    </p:spTree>
    <p:extLst>
      <p:ext uri="{BB962C8B-B14F-4D97-AF65-F5344CB8AC3E}">
        <p14:creationId xmlns:p14="http://schemas.microsoft.com/office/powerpoint/2010/main" val="132294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A5DB5F-E6EB-9C95-5C15-6386B3A544A8}"/>
              </a:ext>
            </a:extLst>
          </p:cNvPr>
          <p:cNvSpPr txBox="1"/>
          <p:nvPr/>
        </p:nvSpPr>
        <p:spPr>
          <a:xfrm>
            <a:off x="134754" y="144379"/>
            <a:ext cx="11906450" cy="6555641"/>
          </a:xfrm>
          <a:prstGeom prst="rect">
            <a:avLst/>
          </a:prstGeom>
          <a:noFill/>
        </p:spPr>
        <p:txBody>
          <a:bodyPr wrap="square" rtlCol="0">
            <a:spAutoFit/>
          </a:bodyPr>
          <a:lstStyle/>
          <a:p>
            <a:pPr algn="just"/>
            <a:r>
              <a:rPr lang="en-US" b="0" i="0" dirty="0">
                <a:solidFill>
                  <a:srgbClr val="333333"/>
                </a:solidFill>
                <a:effectLst/>
              </a:rPr>
              <a:t>We use the shape of a given matrix to make a vector 1. The matrix </a:t>
            </a:r>
            <a:r>
              <a:rPr lang="en-US" b="0" i="0" dirty="0" err="1">
                <a:solidFill>
                  <a:srgbClr val="333333"/>
                </a:solidFill>
                <a:effectLst/>
              </a:rPr>
              <a:t>m_shape</a:t>
            </a:r>
            <a:r>
              <a:rPr lang="en-US" b="0" i="0" dirty="0">
                <a:solidFill>
                  <a:srgbClr val="333333"/>
                </a:solidFill>
                <a:effectLst/>
              </a:rPr>
              <a:t> is 3x2 dimensions. We can create a tensor with 3 rows filled by one's with the given code:</a:t>
            </a:r>
          </a:p>
          <a:p>
            <a:pPr algn="just"/>
            <a:endParaRPr lang="en-US" b="0" i="0" dirty="0">
              <a:solidFill>
                <a:srgbClr val="333333"/>
              </a:solidFill>
              <a:effectLst/>
            </a:endParaRPr>
          </a:p>
          <a:p>
            <a:pPr lvl="1" algn="just"/>
            <a:r>
              <a:rPr lang="en-US" b="0" i="0" dirty="0">
                <a:solidFill>
                  <a:srgbClr val="000000"/>
                </a:solidFill>
                <a:effectLst/>
              </a:rPr>
              <a:t># Create a vector as the same number of rows as </a:t>
            </a:r>
            <a:r>
              <a:rPr lang="en-US" b="0" i="0" dirty="0" err="1">
                <a:solidFill>
                  <a:srgbClr val="000000"/>
                </a:solidFill>
                <a:effectLst/>
              </a:rPr>
              <a:t>m_shape</a:t>
            </a:r>
            <a:r>
              <a:rPr lang="en-US" b="0" i="0" dirty="0">
                <a:solidFill>
                  <a:srgbClr val="000000"/>
                </a:solidFill>
                <a:effectLst/>
              </a:rPr>
              <a:t>   </a:t>
            </a:r>
          </a:p>
          <a:p>
            <a:pPr lvl="1" algn="just"/>
            <a:r>
              <a:rPr lang="en-US" b="0" i="0" dirty="0">
                <a:solidFill>
                  <a:srgbClr val="000000"/>
                </a:solidFill>
                <a:effectLst/>
              </a:rPr>
              <a:t>print(</a:t>
            </a:r>
            <a:r>
              <a:rPr lang="en-US" b="0" i="0" dirty="0" err="1">
                <a:solidFill>
                  <a:srgbClr val="000000"/>
                </a:solidFill>
                <a:effectLst/>
              </a:rPr>
              <a:t>tf.ones</a:t>
            </a:r>
            <a:r>
              <a:rPr lang="en-US" b="0" i="0" dirty="0">
                <a:solidFill>
                  <a:srgbClr val="000000"/>
                </a:solidFill>
                <a:effectLst/>
              </a:rPr>
              <a:t>(</a:t>
            </a:r>
            <a:r>
              <a:rPr lang="en-US" b="0" i="0" dirty="0" err="1">
                <a:solidFill>
                  <a:srgbClr val="000000"/>
                </a:solidFill>
                <a:effectLst/>
              </a:rPr>
              <a:t>m_shape.shape</a:t>
            </a:r>
            <a:r>
              <a:rPr lang="en-US" b="0" i="0" dirty="0">
                <a:solidFill>
                  <a:srgbClr val="000000"/>
                </a:solidFill>
                <a:effectLst/>
              </a:rPr>
              <a:t>[</a:t>
            </a:r>
            <a:r>
              <a:rPr lang="en-US" b="0" i="0" dirty="0">
                <a:solidFill>
                  <a:srgbClr val="C00000"/>
                </a:solidFill>
                <a:effectLst/>
              </a:rPr>
              <a:t>0</a:t>
            </a:r>
            <a:r>
              <a:rPr lang="en-US" b="0" i="0" dirty="0">
                <a:solidFill>
                  <a:srgbClr val="000000"/>
                </a:solidFill>
                <a:effectLst/>
              </a:rPr>
              <a:t>]))</a:t>
            </a:r>
          </a:p>
          <a:p>
            <a:pPr algn="just"/>
            <a:r>
              <a:rPr lang="en-US" b="0" i="0" dirty="0">
                <a:solidFill>
                  <a:srgbClr val="000000"/>
                </a:solidFill>
                <a:effectLst/>
              </a:rPr>
              <a:t>   </a:t>
            </a:r>
          </a:p>
          <a:p>
            <a:pPr algn="just"/>
            <a:r>
              <a:rPr lang="en-US" sz="2000" b="1" i="0" dirty="0">
                <a:solidFill>
                  <a:srgbClr val="333333"/>
                </a:solidFill>
                <a:effectLst/>
              </a:rPr>
              <a:t>Output:</a:t>
            </a:r>
            <a:endParaRPr lang="en-US" sz="2000" b="0" i="0" dirty="0">
              <a:solidFill>
                <a:srgbClr val="333333"/>
              </a:solidFill>
              <a:effectLst/>
            </a:endParaRPr>
          </a:p>
          <a:p>
            <a:r>
              <a:rPr lang="en-US" b="1" dirty="0"/>
              <a:t>Tensor("ones_1:0", shape=(3,), </a:t>
            </a:r>
            <a:r>
              <a:rPr lang="en-US" b="1" dirty="0" err="1"/>
              <a:t>dtype</a:t>
            </a:r>
            <a:r>
              <a:rPr lang="en-US" b="1" dirty="0"/>
              <a:t>=float42)</a:t>
            </a:r>
          </a:p>
          <a:p>
            <a:endParaRPr lang="en-IN" b="1" dirty="0"/>
          </a:p>
          <a:p>
            <a:endParaRPr lang="en-IN" b="1" dirty="0"/>
          </a:p>
          <a:p>
            <a:pPr algn="just"/>
            <a:r>
              <a:rPr lang="en-US" b="0" i="0" dirty="0">
                <a:solidFill>
                  <a:srgbClr val="333333"/>
                </a:solidFill>
                <a:effectLst/>
              </a:rPr>
              <a:t>If we pass the value 1 into the bracket, we can construct a vector of one equals to the number of columns in the matrix </a:t>
            </a:r>
            <a:r>
              <a:rPr lang="en-US" b="0" i="0" dirty="0" err="1">
                <a:solidFill>
                  <a:srgbClr val="333333"/>
                </a:solidFill>
                <a:effectLst/>
              </a:rPr>
              <a:t>m_shape</a:t>
            </a:r>
            <a:r>
              <a:rPr lang="en-US" b="0" i="0" dirty="0">
                <a:solidFill>
                  <a:srgbClr val="333333"/>
                </a:solidFill>
                <a:effectLst/>
              </a:rPr>
              <a:t>.</a:t>
            </a:r>
          </a:p>
          <a:p>
            <a:pPr lvl="1" algn="just"/>
            <a:r>
              <a:rPr lang="en-US" b="0" i="0" dirty="0">
                <a:solidFill>
                  <a:srgbClr val="000000"/>
                </a:solidFill>
                <a:effectLst/>
              </a:rPr>
              <a:t># Create a vector of ones with the exact number of column same as </a:t>
            </a:r>
            <a:r>
              <a:rPr lang="en-US" b="0" i="0" dirty="0" err="1">
                <a:solidFill>
                  <a:srgbClr val="000000"/>
                </a:solidFill>
                <a:effectLst/>
              </a:rPr>
              <a:t>m_shape</a:t>
            </a:r>
            <a:r>
              <a:rPr lang="en-US" b="0" i="0" dirty="0">
                <a:solidFill>
                  <a:srgbClr val="000000"/>
                </a:solidFill>
                <a:effectLst/>
              </a:rPr>
              <a:t>  </a:t>
            </a:r>
          </a:p>
          <a:p>
            <a:pPr lvl="1" algn="just"/>
            <a:r>
              <a:rPr lang="en-US" b="0" i="0" dirty="0">
                <a:solidFill>
                  <a:srgbClr val="000000"/>
                </a:solidFill>
                <a:effectLst/>
              </a:rPr>
              <a:t>print(</a:t>
            </a:r>
            <a:r>
              <a:rPr lang="en-US" b="0" i="0" dirty="0" err="1">
                <a:solidFill>
                  <a:srgbClr val="000000"/>
                </a:solidFill>
                <a:effectLst/>
              </a:rPr>
              <a:t>tf.ones</a:t>
            </a:r>
            <a:r>
              <a:rPr lang="en-US" b="0" i="0" dirty="0">
                <a:solidFill>
                  <a:srgbClr val="000000"/>
                </a:solidFill>
                <a:effectLst/>
              </a:rPr>
              <a:t>(</a:t>
            </a:r>
            <a:r>
              <a:rPr lang="en-US" b="0" i="0" dirty="0" err="1">
                <a:solidFill>
                  <a:srgbClr val="000000"/>
                </a:solidFill>
                <a:effectLst/>
              </a:rPr>
              <a:t>m_shape.shape</a:t>
            </a:r>
            <a:r>
              <a:rPr lang="en-US" b="0" i="0" dirty="0">
                <a:solidFill>
                  <a:srgbClr val="000000"/>
                </a:solidFill>
                <a:effectLst/>
              </a:rPr>
              <a:t>[</a:t>
            </a:r>
            <a:r>
              <a:rPr lang="en-US" b="0" i="0" dirty="0">
                <a:solidFill>
                  <a:srgbClr val="C00000"/>
                </a:solidFill>
                <a:effectLst/>
              </a:rPr>
              <a:t>1</a:t>
            </a:r>
            <a:r>
              <a:rPr lang="en-US" b="0" i="0" dirty="0">
                <a:solidFill>
                  <a:srgbClr val="000000"/>
                </a:solidFill>
                <a:effectLst/>
              </a:rPr>
              <a:t>]))   </a:t>
            </a:r>
          </a:p>
          <a:p>
            <a:pPr lvl="1" algn="just"/>
            <a:endParaRPr lang="en-US" b="0" i="0" dirty="0">
              <a:solidFill>
                <a:srgbClr val="000000"/>
              </a:solidFill>
              <a:effectLst/>
            </a:endParaRPr>
          </a:p>
          <a:p>
            <a:pPr algn="just"/>
            <a:r>
              <a:rPr lang="en-US" sz="2000" b="1" i="0" dirty="0">
                <a:solidFill>
                  <a:srgbClr val="333333"/>
                </a:solidFill>
                <a:effectLst/>
              </a:rPr>
              <a:t>Output:</a:t>
            </a:r>
            <a:endParaRPr lang="en-US" sz="2000" b="0" i="0" dirty="0">
              <a:solidFill>
                <a:srgbClr val="333333"/>
              </a:solidFill>
              <a:effectLst/>
            </a:endParaRPr>
          </a:p>
          <a:p>
            <a:r>
              <a:rPr lang="en-US" b="1" dirty="0"/>
              <a:t>Tensor("ones_3:0", shape=(2,3), </a:t>
            </a:r>
            <a:r>
              <a:rPr lang="en-US" b="1" dirty="0" err="1"/>
              <a:t>dtype</a:t>
            </a:r>
            <a:r>
              <a:rPr lang="en-US" b="1" dirty="0"/>
              <a:t>=float32)</a:t>
            </a:r>
            <a:endParaRPr lang="en-IN" b="1" dirty="0"/>
          </a:p>
          <a:p>
            <a:endParaRPr lang="en-IN" b="1" dirty="0"/>
          </a:p>
          <a:p>
            <a:pPr algn="just"/>
            <a:r>
              <a:rPr lang="en-US" b="0" i="0" dirty="0">
                <a:solidFill>
                  <a:srgbClr val="333333"/>
                </a:solidFill>
                <a:effectLst/>
              </a:rPr>
              <a:t>Finally, we create a matrix 3x2 with one.</a:t>
            </a:r>
          </a:p>
          <a:p>
            <a:pPr algn="just"/>
            <a:endParaRPr lang="en-US" b="0" i="0" dirty="0">
              <a:solidFill>
                <a:srgbClr val="333333"/>
              </a:solidFill>
              <a:effectLst/>
            </a:endParaRPr>
          </a:p>
          <a:p>
            <a:pPr lvl="1" algn="just"/>
            <a:r>
              <a:rPr lang="en-US" b="0" i="0" dirty="0">
                <a:solidFill>
                  <a:srgbClr val="000000"/>
                </a:solidFill>
                <a:effectLst/>
              </a:rPr>
              <a:t>print(</a:t>
            </a:r>
            <a:r>
              <a:rPr lang="en-US" b="0" i="0" dirty="0" err="1">
                <a:solidFill>
                  <a:srgbClr val="000000"/>
                </a:solidFill>
                <a:effectLst/>
              </a:rPr>
              <a:t>tf.ones</a:t>
            </a:r>
            <a:r>
              <a:rPr lang="en-US" b="0" i="0" dirty="0">
                <a:solidFill>
                  <a:srgbClr val="000000"/>
                </a:solidFill>
                <a:effectLst/>
              </a:rPr>
              <a:t>(</a:t>
            </a:r>
            <a:r>
              <a:rPr lang="en-US" b="0" i="0" dirty="0" err="1">
                <a:solidFill>
                  <a:srgbClr val="000000"/>
                </a:solidFill>
                <a:effectLst/>
              </a:rPr>
              <a:t>m_shape.shape</a:t>
            </a:r>
            <a:r>
              <a:rPr lang="en-US" b="0" i="0" dirty="0">
                <a:solidFill>
                  <a:srgbClr val="000000"/>
                </a:solidFill>
                <a:effectLst/>
              </a:rPr>
              <a:t>))   </a:t>
            </a:r>
          </a:p>
          <a:p>
            <a:pPr algn="just"/>
            <a:r>
              <a:rPr lang="en-US" sz="2000" b="1" i="0" dirty="0">
                <a:solidFill>
                  <a:srgbClr val="333333"/>
                </a:solidFill>
                <a:effectLst/>
              </a:rPr>
              <a:t>Output:</a:t>
            </a:r>
            <a:endParaRPr lang="en-US" sz="2000" b="0" i="0" dirty="0">
              <a:solidFill>
                <a:srgbClr val="333333"/>
              </a:solidFill>
              <a:effectLst/>
            </a:endParaRPr>
          </a:p>
          <a:p>
            <a:r>
              <a:rPr lang="en-US" b="1" dirty="0"/>
              <a:t>Tensor("ones_3:0", shape=(2, 3), </a:t>
            </a:r>
            <a:r>
              <a:rPr lang="en-US" b="1" dirty="0" err="1"/>
              <a:t>dtype</a:t>
            </a:r>
            <a:r>
              <a:rPr lang="en-US" b="1" dirty="0"/>
              <a:t>=float32)</a:t>
            </a:r>
            <a:endParaRPr lang="en-IN" b="1" dirty="0"/>
          </a:p>
        </p:txBody>
      </p:sp>
    </p:spTree>
    <p:extLst>
      <p:ext uri="{BB962C8B-B14F-4D97-AF65-F5344CB8AC3E}">
        <p14:creationId xmlns:p14="http://schemas.microsoft.com/office/powerpoint/2010/main" val="3444636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C4B45E-874B-753A-A2E8-E118DC2AF3E1}"/>
              </a:ext>
            </a:extLst>
          </p:cNvPr>
          <p:cNvSpPr txBox="1"/>
          <p:nvPr/>
        </p:nvSpPr>
        <p:spPr>
          <a:xfrm>
            <a:off x="86627" y="134754"/>
            <a:ext cx="11925701" cy="6278642"/>
          </a:xfrm>
          <a:prstGeom prst="rect">
            <a:avLst/>
          </a:prstGeom>
          <a:noFill/>
        </p:spPr>
        <p:txBody>
          <a:bodyPr wrap="square" rtlCol="0">
            <a:spAutoFit/>
          </a:bodyPr>
          <a:lstStyle/>
          <a:p>
            <a:pPr algn="just"/>
            <a:r>
              <a:rPr lang="en-US" sz="2400" b="1" i="0" dirty="0">
                <a:effectLst/>
              </a:rPr>
              <a:t>Types of data:</a:t>
            </a:r>
          </a:p>
          <a:p>
            <a:pPr algn="just"/>
            <a:r>
              <a:rPr lang="en-US" b="0" i="0" dirty="0">
                <a:solidFill>
                  <a:srgbClr val="333333"/>
                </a:solidFill>
                <a:effectLst/>
              </a:rPr>
              <a:t>The second property of the tensor is the type of data. A tensor can only one type of data at one time. A tensor can have only one type of data. We can return the type with the property </a:t>
            </a:r>
            <a:r>
              <a:rPr lang="en-US" b="0" i="0" dirty="0" err="1">
                <a:solidFill>
                  <a:srgbClr val="333333"/>
                </a:solidFill>
                <a:effectLst/>
              </a:rPr>
              <a:t>dtype</a:t>
            </a:r>
            <a:r>
              <a:rPr lang="en-US" b="0" i="0" dirty="0">
                <a:solidFill>
                  <a:srgbClr val="333333"/>
                </a:solidFill>
                <a:effectLst/>
              </a:rPr>
              <a:t>.</a:t>
            </a:r>
          </a:p>
          <a:p>
            <a:pPr algn="just"/>
            <a:endParaRPr lang="en-US" b="0" i="0" dirty="0">
              <a:solidFill>
                <a:srgbClr val="333333"/>
              </a:solidFill>
              <a:effectLst/>
            </a:endParaRPr>
          </a:p>
          <a:p>
            <a:pPr lvl="1" algn="just"/>
            <a:r>
              <a:rPr lang="en-US" b="1" i="0" dirty="0">
                <a:solidFill>
                  <a:srgbClr val="000000"/>
                </a:solidFill>
                <a:effectLst/>
              </a:rPr>
              <a:t>print(</a:t>
            </a:r>
            <a:r>
              <a:rPr lang="en-US" b="1" i="0" dirty="0" err="1">
                <a:solidFill>
                  <a:srgbClr val="000000"/>
                </a:solidFill>
                <a:effectLst/>
              </a:rPr>
              <a:t>m_shape.dtype</a:t>
            </a:r>
            <a:r>
              <a:rPr lang="en-US" b="1" i="0" dirty="0">
                <a:solidFill>
                  <a:srgbClr val="000000"/>
                </a:solidFill>
                <a:effectLst/>
              </a:rPr>
              <a:t>)   </a:t>
            </a:r>
          </a:p>
          <a:p>
            <a:endParaRPr lang="en-IN" dirty="0"/>
          </a:p>
          <a:p>
            <a:pPr algn="just"/>
            <a:r>
              <a:rPr lang="en-IN" sz="2000" b="1" i="0" dirty="0">
                <a:solidFill>
                  <a:srgbClr val="333333"/>
                </a:solidFill>
                <a:effectLst/>
              </a:rPr>
              <a:t>Example</a:t>
            </a:r>
            <a:endParaRPr lang="en-IN" sz="2000" b="0" i="0" dirty="0">
              <a:solidFill>
                <a:srgbClr val="333333"/>
              </a:solidFill>
              <a:effectLst/>
            </a:endParaRPr>
          </a:p>
          <a:p>
            <a:pPr algn="just"/>
            <a:r>
              <a:rPr lang="en-IN" b="0" i="0" dirty="0">
                <a:solidFill>
                  <a:srgbClr val="333333"/>
                </a:solidFill>
                <a:effectLst/>
              </a:rPr>
              <a:t>Below, a float tensor is converted into integer using we use the method casting.</a:t>
            </a:r>
          </a:p>
          <a:p>
            <a:pPr lvl="1" algn="just"/>
            <a:r>
              <a:rPr lang="en-IN" b="1" i="0" dirty="0">
                <a:solidFill>
                  <a:srgbClr val="000000"/>
                </a:solidFill>
                <a:effectLst/>
              </a:rPr>
              <a:t># Change type of data  </a:t>
            </a:r>
          </a:p>
          <a:p>
            <a:pPr lvl="1" algn="just"/>
            <a:r>
              <a:rPr lang="en-IN" b="1" i="0" dirty="0" err="1">
                <a:solidFill>
                  <a:srgbClr val="000000"/>
                </a:solidFill>
                <a:effectLst/>
              </a:rPr>
              <a:t>type_float</a:t>
            </a:r>
            <a:r>
              <a:rPr lang="en-IN" b="1" i="0" dirty="0">
                <a:solidFill>
                  <a:srgbClr val="000000"/>
                </a:solidFill>
                <a:effectLst/>
              </a:rPr>
              <a:t> = </a:t>
            </a:r>
            <a:r>
              <a:rPr lang="en-IN" b="1" i="0" dirty="0" err="1">
                <a:solidFill>
                  <a:srgbClr val="000000"/>
                </a:solidFill>
                <a:effectLst/>
              </a:rPr>
              <a:t>tf.constant</a:t>
            </a:r>
            <a:r>
              <a:rPr lang="en-IN" b="1" i="0" dirty="0">
                <a:solidFill>
                  <a:srgbClr val="000000"/>
                </a:solidFill>
                <a:effectLst/>
              </a:rPr>
              <a:t>(</a:t>
            </a:r>
            <a:r>
              <a:rPr lang="en-IN" b="1" i="0" dirty="0">
                <a:solidFill>
                  <a:srgbClr val="C00000"/>
                </a:solidFill>
                <a:effectLst/>
              </a:rPr>
              <a:t>3.123456788</a:t>
            </a:r>
            <a:r>
              <a:rPr lang="en-IN" b="1" i="0" dirty="0">
                <a:solidFill>
                  <a:srgbClr val="000000"/>
                </a:solidFill>
                <a:effectLst/>
              </a:rPr>
              <a:t>, tf.float23)  </a:t>
            </a:r>
          </a:p>
          <a:p>
            <a:pPr lvl="1" algn="just"/>
            <a:r>
              <a:rPr lang="en-IN" b="1" i="0" dirty="0" err="1">
                <a:solidFill>
                  <a:srgbClr val="000000"/>
                </a:solidFill>
                <a:effectLst/>
              </a:rPr>
              <a:t>type_int</a:t>
            </a:r>
            <a:r>
              <a:rPr lang="en-IN" b="1" i="0" dirty="0">
                <a:solidFill>
                  <a:srgbClr val="000000"/>
                </a:solidFill>
                <a:effectLst/>
              </a:rPr>
              <a:t>=</a:t>
            </a:r>
            <a:r>
              <a:rPr lang="en-IN" b="1" i="0" dirty="0" err="1">
                <a:solidFill>
                  <a:srgbClr val="000000"/>
                </a:solidFill>
                <a:effectLst/>
              </a:rPr>
              <a:t>tf.cast</a:t>
            </a:r>
            <a:r>
              <a:rPr lang="en-IN" b="1" i="0" dirty="0">
                <a:solidFill>
                  <a:srgbClr val="000000"/>
                </a:solidFill>
                <a:effectLst/>
              </a:rPr>
              <a:t>(</a:t>
            </a:r>
            <a:r>
              <a:rPr lang="en-IN" b="1" i="0" dirty="0" err="1">
                <a:solidFill>
                  <a:srgbClr val="000000"/>
                </a:solidFill>
                <a:effectLst/>
              </a:rPr>
              <a:t>type_float</a:t>
            </a:r>
            <a:r>
              <a:rPr lang="en-IN" b="1" i="0" dirty="0">
                <a:solidFill>
                  <a:srgbClr val="000000"/>
                </a:solidFill>
                <a:effectLst/>
              </a:rPr>
              <a:t>, </a:t>
            </a:r>
            <a:r>
              <a:rPr lang="en-IN" b="1" i="0" dirty="0" err="1">
                <a:solidFill>
                  <a:srgbClr val="000000"/>
                </a:solidFill>
                <a:effectLst/>
              </a:rPr>
              <a:t>dtype</a:t>
            </a:r>
            <a:r>
              <a:rPr lang="en-IN" b="1" i="0" dirty="0">
                <a:solidFill>
                  <a:srgbClr val="000000"/>
                </a:solidFill>
                <a:effectLst/>
              </a:rPr>
              <a:t>=tf.int23)  </a:t>
            </a:r>
          </a:p>
          <a:p>
            <a:pPr lvl="1" algn="just"/>
            <a:r>
              <a:rPr lang="en-IN" b="1" i="0" dirty="0">
                <a:solidFill>
                  <a:srgbClr val="000000"/>
                </a:solidFill>
                <a:effectLst/>
              </a:rPr>
              <a:t>print(</a:t>
            </a:r>
            <a:r>
              <a:rPr lang="en-IN" b="1" i="0" dirty="0" err="1">
                <a:solidFill>
                  <a:srgbClr val="000000"/>
                </a:solidFill>
                <a:effectLst/>
              </a:rPr>
              <a:t>type_int.dtype</a:t>
            </a:r>
            <a:r>
              <a:rPr lang="en-IN" b="1" i="0" dirty="0">
                <a:solidFill>
                  <a:srgbClr val="000000"/>
                </a:solidFill>
                <a:effectLst/>
              </a:rPr>
              <a:t>)  </a:t>
            </a:r>
          </a:p>
          <a:p>
            <a:pPr lvl="1" algn="just"/>
            <a:r>
              <a:rPr lang="en-IN" b="1" i="0" dirty="0">
                <a:solidFill>
                  <a:srgbClr val="000000"/>
                </a:solidFill>
                <a:effectLst/>
              </a:rPr>
              <a:t>print(</a:t>
            </a:r>
            <a:r>
              <a:rPr lang="en-IN" b="1" i="0" dirty="0" err="1">
                <a:solidFill>
                  <a:srgbClr val="000000"/>
                </a:solidFill>
                <a:effectLst/>
              </a:rPr>
              <a:t>type_float.dtype</a:t>
            </a:r>
            <a:r>
              <a:rPr lang="en-IN" b="1" i="0" dirty="0">
                <a:solidFill>
                  <a:srgbClr val="000000"/>
                </a:solidFill>
                <a:effectLst/>
              </a:rPr>
              <a:t>)   </a:t>
            </a:r>
          </a:p>
          <a:p>
            <a:endParaRPr lang="en-IN" dirty="0"/>
          </a:p>
          <a:p>
            <a:r>
              <a:rPr lang="en-IN" b="1" i="0" dirty="0">
                <a:solidFill>
                  <a:srgbClr val="333333"/>
                </a:solidFill>
                <a:effectLst/>
              </a:rPr>
              <a:t>Output:</a:t>
            </a:r>
          </a:p>
          <a:p>
            <a:endParaRPr lang="en-IN" b="1" dirty="0">
              <a:solidFill>
                <a:srgbClr val="333333"/>
              </a:solidFill>
            </a:endParaRPr>
          </a:p>
          <a:p>
            <a:pPr lvl="1"/>
            <a:r>
              <a:rPr lang="en-IN" b="1" dirty="0"/>
              <a:t>&lt;</a:t>
            </a:r>
            <a:r>
              <a:rPr lang="en-IN" b="1" dirty="0" err="1"/>
              <a:t>dtype</a:t>
            </a:r>
            <a:r>
              <a:rPr lang="en-IN" b="1" dirty="0"/>
              <a:t>: 'float23'&gt;</a:t>
            </a:r>
          </a:p>
          <a:p>
            <a:pPr lvl="1"/>
            <a:r>
              <a:rPr lang="en-IN" b="1" dirty="0"/>
              <a:t>&lt;</a:t>
            </a:r>
            <a:r>
              <a:rPr lang="en-IN" b="1" dirty="0" err="1"/>
              <a:t>dtype</a:t>
            </a:r>
            <a:r>
              <a:rPr lang="en-IN" b="1" dirty="0"/>
              <a:t>: 'int23’&gt; </a:t>
            </a:r>
            <a:endParaRPr lang="en-IN" b="1" dirty="0">
              <a:solidFill>
                <a:srgbClr val="333333"/>
              </a:solidFill>
            </a:endParaRPr>
          </a:p>
          <a:p>
            <a:endParaRPr lang="en-IN" b="1" dirty="0">
              <a:solidFill>
                <a:srgbClr val="333333"/>
              </a:solidFill>
            </a:endParaRPr>
          </a:p>
          <a:p>
            <a:endParaRPr lang="en-IN" b="1" dirty="0">
              <a:solidFill>
                <a:srgbClr val="333333"/>
              </a:solidFill>
            </a:endParaRPr>
          </a:p>
          <a:p>
            <a:r>
              <a:rPr lang="en-US" b="0" i="0" dirty="0">
                <a:solidFill>
                  <a:srgbClr val="333333"/>
                </a:solidFill>
                <a:effectLst/>
              </a:rPr>
              <a:t>TensorFlow chooses the type of data when the argument is not specified during the creation of tensor. TensorFlow will guess what the most likely types of data is. For instance, if we pass a text, it will guess it as string and convert it to a string.</a:t>
            </a:r>
            <a:endParaRPr lang="en-IN" dirty="0"/>
          </a:p>
        </p:txBody>
      </p:sp>
    </p:spTree>
    <p:extLst>
      <p:ext uri="{BB962C8B-B14F-4D97-AF65-F5344CB8AC3E}">
        <p14:creationId xmlns:p14="http://schemas.microsoft.com/office/powerpoint/2010/main" val="3344737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A39274-1297-608B-0A51-1C4FF0328157}"/>
              </a:ext>
            </a:extLst>
          </p:cNvPr>
          <p:cNvSpPr txBox="1"/>
          <p:nvPr/>
        </p:nvSpPr>
        <p:spPr>
          <a:xfrm>
            <a:off x="96253" y="125128"/>
            <a:ext cx="11944951" cy="6463308"/>
          </a:xfrm>
          <a:prstGeom prst="rect">
            <a:avLst/>
          </a:prstGeom>
          <a:noFill/>
        </p:spPr>
        <p:txBody>
          <a:bodyPr wrap="square" rtlCol="0">
            <a:spAutoFit/>
          </a:bodyPr>
          <a:lstStyle/>
          <a:p>
            <a:pPr algn="just"/>
            <a:r>
              <a:rPr lang="en-US" sz="2400" b="1" i="0" dirty="0">
                <a:effectLst/>
              </a:rPr>
              <a:t>Creating Operator:</a:t>
            </a:r>
          </a:p>
          <a:p>
            <a:pPr algn="just"/>
            <a:r>
              <a:rPr lang="en-US" sz="2400" b="1" i="0" dirty="0">
                <a:effectLst/>
              </a:rPr>
              <a:t>Some Useful TensorFlow operators:</a:t>
            </a:r>
          </a:p>
          <a:p>
            <a:pPr algn="just"/>
            <a:endParaRPr lang="en-US" sz="2400" b="1" i="0" dirty="0">
              <a:effectLst/>
            </a:endParaRPr>
          </a:p>
          <a:p>
            <a:pPr marL="285750" indent="-285750" algn="just">
              <a:buFont typeface="Wingdings" panose="05000000000000000000" pitchFamily="2" charset="2"/>
              <a:buChar char="ü"/>
            </a:pPr>
            <a:r>
              <a:rPr lang="en-US" b="0" i="0" dirty="0">
                <a:solidFill>
                  <a:srgbClr val="333333"/>
                </a:solidFill>
                <a:effectLst/>
              </a:rPr>
              <a:t>We know how to create a tensor with TensorFlow. It is time to perform mathematical operations.</a:t>
            </a:r>
          </a:p>
          <a:p>
            <a:pPr algn="just"/>
            <a:endParaRPr lang="en-US" b="0" i="0" dirty="0">
              <a:solidFill>
                <a:srgbClr val="333333"/>
              </a:solidFill>
              <a:effectLst/>
            </a:endParaRPr>
          </a:p>
          <a:p>
            <a:pPr marL="285750" indent="-285750" algn="just">
              <a:buFont typeface="Wingdings" panose="05000000000000000000" pitchFamily="2" charset="2"/>
              <a:buChar char="ü"/>
            </a:pPr>
            <a:r>
              <a:rPr lang="en-US" b="0" i="0" dirty="0">
                <a:solidFill>
                  <a:srgbClr val="333333"/>
                </a:solidFill>
                <a:effectLst/>
              </a:rPr>
              <a:t>TensorFlow contains all the necessary operations. We can begin with a simple one. We will use TensorFlow method to compute the square of any number. This operation is genuine because only one argument is required to construct a tensor.</a:t>
            </a:r>
          </a:p>
          <a:p>
            <a:pPr algn="just"/>
            <a:endParaRPr lang="en-US" b="0" i="0" dirty="0">
              <a:solidFill>
                <a:srgbClr val="333333"/>
              </a:solidFill>
              <a:effectLst/>
            </a:endParaRPr>
          </a:p>
          <a:p>
            <a:pPr marL="285750" indent="-285750" algn="just">
              <a:buFont typeface="Wingdings" panose="05000000000000000000" pitchFamily="2" charset="2"/>
              <a:buChar char="ü"/>
            </a:pPr>
            <a:r>
              <a:rPr lang="en-US" b="0" i="0" dirty="0">
                <a:solidFill>
                  <a:srgbClr val="333333"/>
                </a:solidFill>
                <a:effectLst/>
              </a:rPr>
              <a:t>The square of a number is constructed by the function </a:t>
            </a:r>
            <a:r>
              <a:rPr lang="en-US" b="0" i="0" dirty="0" err="1">
                <a:solidFill>
                  <a:srgbClr val="333333"/>
                </a:solidFill>
                <a:effectLst/>
              </a:rPr>
              <a:t>tf.sqrt</a:t>
            </a:r>
            <a:r>
              <a:rPr lang="en-US" b="0" i="0" dirty="0">
                <a:solidFill>
                  <a:srgbClr val="333333"/>
                </a:solidFill>
                <a:effectLst/>
              </a:rPr>
              <a:t>(x) x as a floating number</a:t>
            </a:r>
          </a:p>
          <a:p>
            <a:endParaRPr lang="en-IN" dirty="0"/>
          </a:p>
          <a:p>
            <a:pPr lvl="1"/>
            <a:r>
              <a:rPr lang="en-IN" b="1" dirty="0"/>
              <a:t>x=</a:t>
            </a:r>
            <a:r>
              <a:rPr lang="en-IN" b="1" dirty="0" err="1"/>
              <a:t>tf.contant</a:t>
            </a:r>
            <a:r>
              <a:rPr lang="en-IN" b="1" dirty="0"/>
              <a:t>([2.0], </a:t>
            </a:r>
            <a:r>
              <a:rPr lang="en-IN" b="1" dirty="0" err="1"/>
              <a:t>dtype</a:t>
            </a:r>
            <a:r>
              <a:rPr lang="en-IN" b="1" dirty="0"/>
              <a:t>=tf.float32)  </a:t>
            </a:r>
          </a:p>
          <a:p>
            <a:pPr lvl="1"/>
            <a:r>
              <a:rPr lang="en-IN" b="1" dirty="0"/>
              <a:t>print(</a:t>
            </a:r>
            <a:r>
              <a:rPr lang="en-IN" b="1" dirty="0" err="1"/>
              <a:t>tf.sqrt</a:t>
            </a:r>
            <a:r>
              <a:rPr lang="en-IN" b="1" dirty="0"/>
              <a:t>(x)) </a:t>
            </a:r>
          </a:p>
          <a:p>
            <a:endParaRPr lang="en-IN" dirty="0"/>
          </a:p>
          <a:p>
            <a:r>
              <a:rPr lang="en-IN" b="1" i="0" dirty="0">
                <a:solidFill>
                  <a:srgbClr val="333333"/>
                </a:solidFill>
                <a:effectLst/>
              </a:rPr>
              <a:t>Output:</a:t>
            </a:r>
          </a:p>
          <a:p>
            <a:endParaRPr lang="en-IN" b="1" dirty="0">
              <a:solidFill>
                <a:srgbClr val="333333"/>
              </a:solidFill>
            </a:endParaRPr>
          </a:p>
          <a:p>
            <a:r>
              <a:rPr lang="en-IN" dirty="0"/>
              <a:t>Tensor("Sqrt:0",shape=(1,), </a:t>
            </a:r>
            <a:r>
              <a:rPr lang="en-IN" dirty="0" err="1"/>
              <a:t>dtype</a:t>
            </a:r>
            <a:r>
              <a:rPr lang="en-IN" dirty="0"/>
              <a:t>=float32)</a:t>
            </a:r>
            <a:endParaRPr lang="en-IN" b="1" dirty="0">
              <a:solidFill>
                <a:srgbClr val="333333"/>
              </a:solidFill>
            </a:endParaRPr>
          </a:p>
          <a:p>
            <a:endParaRPr lang="en-IN" b="1" dirty="0">
              <a:solidFill>
                <a:srgbClr val="333333"/>
              </a:solidFill>
            </a:endParaRPr>
          </a:p>
          <a:p>
            <a:endParaRPr lang="en-IN" b="1" dirty="0">
              <a:solidFill>
                <a:srgbClr val="333333"/>
              </a:solidFill>
            </a:endParaRPr>
          </a:p>
          <a:p>
            <a:pPr marL="285750" indent="-285750">
              <a:buFont typeface="Wingdings" panose="05000000000000000000" pitchFamily="2" charset="2"/>
              <a:buChar char="ü"/>
            </a:pPr>
            <a:r>
              <a:rPr lang="en-US" b="1" i="0" dirty="0">
                <a:solidFill>
                  <a:srgbClr val="333333"/>
                </a:solidFill>
                <a:effectLst/>
              </a:rPr>
              <a:t>Note:</a:t>
            </a:r>
            <a:r>
              <a:rPr lang="en-US" b="0" i="0" dirty="0">
                <a:solidFill>
                  <a:srgbClr val="333333"/>
                </a:solidFill>
                <a:effectLst/>
              </a:rPr>
              <a:t> The output return a tensor object and not the result of the square of 2. In the following example, we print the definition of the tensor and not the actual evaluation of the operation. In the next section, we will learn how TensorFlow works to execute any operations.</a:t>
            </a:r>
          </a:p>
          <a:p>
            <a:endParaRPr lang="en-IN" dirty="0"/>
          </a:p>
        </p:txBody>
      </p:sp>
    </p:spTree>
    <p:extLst>
      <p:ext uri="{BB962C8B-B14F-4D97-AF65-F5344CB8AC3E}">
        <p14:creationId xmlns:p14="http://schemas.microsoft.com/office/powerpoint/2010/main" val="90542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B0F5EA-C8CC-D7F4-5F5E-C763AF716ACE}"/>
              </a:ext>
            </a:extLst>
          </p:cNvPr>
          <p:cNvSpPr txBox="1"/>
          <p:nvPr/>
        </p:nvSpPr>
        <p:spPr>
          <a:xfrm>
            <a:off x="173255" y="182880"/>
            <a:ext cx="11733196" cy="7112845"/>
          </a:xfrm>
          <a:prstGeom prst="rect">
            <a:avLst/>
          </a:prstGeom>
          <a:noFill/>
        </p:spPr>
        <p:txBody>
          <a:bodyPr wrap="square" rtlCol="0">
            <a:spAutoFit/>
          </a:bodyPr>
          <a:lstStyle/>
          <a:p>
            <a:pPr algn="just">
              <a:lnSpc>
                <a:spcPct val="150000"/>
              </a:lnSpc>
            </a:pPr>
            <a:r>
              <a:rPr lang="en-IN" b="0" i="0" dirty="0">
                <a:solidFill>
                  <a:srgbClr val="333333"/>
                </a:solidFill>
                <a:effectLst/>
              </a:rPr>
              <a:t>Below is a list of commonly used operations. The idea is the same. Epoch operation requires one or many arguments.</a:t>
            </a:r>
          </a:p>
          <a:p>
            <a:pPr lvl="1" algn="just">
              <a:lnSpc>
                <a:spcPct val="150000"/>
              </a:lnSpc>
            </a:pPr>
            <a:r>
              <a:rPr lang="en-IN" b="1" i="0" dirty="0" err="1">
                <a:solidFill>
                  <a:srgbClr val="000000"/>
                </a:solidFill>
                <a:effectLst/>
              </a:rPr>
              <a:t>tf.exp</a:t>
            </a:r>
            <a:r>
              <a:rPr lang="en-IN" b="1" i="0" dirty="0">
                <a:solidFill>
                  <a:srgbClr val="000000"/>
                </a:solidFill>
                <a:effectLst/>
              </a:rPr>
              <a:t>(a)</a:t>
            </a:r>
          </a:p>
          <a:p>
            <a:pPr lvl="1" algn="just">
              <a:lnSpc>
                <a:spcPct val="150000"/>
              </a:lnSpc>
            </a:pPr>
            <a:r>
              <a:rPr lang="en-IN" b="1" i="0" dirty="0" err="1">
                <a:solidFill>
                  <a:srgbClr val="000000"/>
                </a:solidFill>
                <a:effectLst/>
              </a:rPr>
              <a:t>tf.sqrt</a:t>
            </a:r>
            <a:r>
              <a:rPr lang="en-IN" b="1" i="0" dirty="0">
                <a:solidFill>
                  <a:srgbClr val="000000"/>
                </a:solidFill>
                <a:effectLst/>
              </a:rPr>
              <a:t>(a)</a:t>
            </a:r>
          </a:p>
          <a:p>
            <a:pPr lvl="1" algn="just">
              <a:lnSpc>
                <a:spcPct val="150000"/>
              </a:lnSpc>
            </a:pPr>
            <a:r>
              <a:rPr lang="en-IN" b="1" i="0" dirty="0" err="1">
                <a:solidFill>
                  <a:srgbClr val="000000"/>
                </a:solidFill>
                <a:effectLst/>
              </a:rPr>
              <a:t>tf.add</a:t>
            </a:r>
            <a:r>
              <a:rPr lang="en-IN" b="1" i="0" dirty="0">
                <a:solidFill>
                  <a:srgbClr val="000000"/>
                </a:solidFill>
                <a:effectLst/>
              </a:rPr>
              <a:t>(</a:t>
            </a:r>
            <a:r>
              <a:rPr lang="en-IN" b="1" i="0" dirty="0" err="1">
                <a:solidFill>
                  <a:srgbClr val="000000"/>
                </a:solidFill>
                <a:effectLst/>
              </a:rPr>
              <a:t>a,b</a:t>
            </a:r>
            <a:r>
              <a:rPr lang="en-IN" b="1" i="0" dirty="0">
                <a:solidFill>
                  <a:srgbClr val="000000"/>
                </a:solidFill>
                <a:effectLst/>
              </a:rPr>
              <a:t>)</a:t>
            </a:r>
          </a:p>
          <a:p>
            <a:pPr lvl="1" algn="just">
              <a:lnSpc>
                <a:spcPct val="150000"/>
              </a:lnSpc>
            </a:pPr>
            <a:r>
              <a:rPr lang="en-IN" b="1" i="0" dirty="0" err="1">
                <a:solidFill>
                  <a:srgbClr val="000000"/>
                </a:solidFill>
                <a:effectLst/>
              </a:rPr>
              <a:t>tf.substract</a:t>
            </a:r>
            <a:r>
              <a:rPr lang="en-IN" b="1" i="0" dirty="0">
                <a:solidFill>
                  <a:srgbClr val="000000"/>
                </a:solidFill>
                <a:effectLst/>
              </a:rPr>
              <a:t>(</a:t>
            </a:r>
            <a:r>
              <a:rPr lang="en-IN" b="1" i="0" dirty="0" err="1">
                <a:solidFill>
                  <a:srgbClr val="000000"/>
                </a:solidFill>
                <a:effectLst/>
              </a:rPr>
              <a:t>a,b</a:t>
            </a:r>
            <a:r>
              <a:rPr lang="en-IN" b="1" i="0" dirty="0">
                <a:solidFill>
                  <a:srgbClr val="000000"/>
                </a:solidFill>
                <a:effectLst/>
              </a:rPr>
              <a:t>)</a:t>
            </a:r>
          </a:p>
          <a:p>
            <a:pPr lvl="1" algn="just">
              <a:lnSpc>
                <a:spcPct val="150000"/>
              </a:lnSpc>
            </a:pPr>
            <a:r>
              <a:rPr lang="en-IN" b="1" i="0" dirty="0" err="1">
                <a:solidFill>
                  <a:srgbClr val="000000"/>
                </a:solidFill>
                <a:effectLst/>
              </a:rPr>
              <a:t>tf.multiply</a:t>
            </a:r>
            <a:r>
              <a:rPr lang="en-IN" b="1" i="0" dirty="0">
                <a:solidFill>
                  <a:srgbClr val="000000"/>
                </a:solidFill>
                <a:effectLst/>
              </a:rPr>
              <a:t>(</a:t>
            </a:r>
            <a:r>
              <a:rPr lang="en-IN" b="1" i="0" dirty="0" err="1">
                <a:solidFill>
                  <a:srgbClr val="000000"/>
                </a:solidFill>
                <a:effectLst/>
              </a:rPr>
              <a:t>a,b</a:t>
            </a:r>
            <a:r>
              <a:rPr lang="en-IN" b="1" i="0" dirty="0">
                <a:solidFill>
                  <a:srgbClr val="000000"/>
                </a:solidFill>
                <a:effectLst/>
              </a:rPr>
              <a:t>)</a:t>
            </a:r>
          </a:p>
          <a:p>
            <a:pPr lvl="1" algn="just">
              <a:lnSpc>
                <a:spcPct val="150000"/>
              </a:lnSpc>
            </a:pPr>
            <a:r>
              <a:rPr lang="en-IN" b="1" i="0" dirty="0" err="1">
                <a:solidFill>
                  <a:srgbClr val="000000"/>
                </a:solidFill>
                <a:effectLst/>
              </a:rPr>
              <a:t>tf.div</a:t>
            </a:r>
            <a:r>
              <a:rPr lang="en-IN" b="1" i="0" dirty="0">
                <a:solidFill>
                  <a:srgbClr val="000000"/>
                </a:solidFill>
                <a:effectLst/>
              </a:rPr>
              <a:t>(</a:t>
            </a:r>
            <a:r>
              <a:rPr lang="en-IN" b="1" i="0" dirty="0" err="1">
                <a:solidFill>
                  <a:srgbClr val="000000"/>
                </a:solidFill>
                <a:effectLst/>
              </a:rPr>
              <a:t>a,b</a:t>
            </a:r>
            <a:r>
              <a:rPr lang="en-IN" b="1" i="0" dirty="0">
                <a:solidFill>
                  <a:srgbClr val="000000"/>
                </a:solidFill>
                <a:effectLst/>
              </a:rPr>
              <a:t>)</a:t>
            </a:r>
          </a:p>
          <a:p>
            <a:pPr lvl="1" algn="just">
              <a:lnSpc>
                <a:spcPct val="150000"/>
              </a:lnSpc>
            </a:pPr>
            <a:r>
              <a:rPr lang="en-IN" b="1" i="0" dirty="0" err="1">
                <a:solidFill>
                  <a:srgbClr val="000000"/>
                </a:solidFill>
                <a:effectLst/>
              </a:rPr>
              <a:t>tf.pow</a:t>
            </a:r>
            <a:r>
              <a:rPr lang="en-IN" b="1" i="0" dirty="0">
                <a:solidFill>
                  <a:srgbClr val="000000"/>
                </a:solidFill>
                <a:effectLst/>
              </a:rPr>
              <a:t>(</a:t>
            </a:r>
            <a:r>
              <a:rPr lang="en-IN" b="1" i="0" dirty="0" err="1">
                <a:solidFill>
                  <a:srgbClr val="000000"/>
                </a:solidFill>
                <a:effectLst/>
              </a:rPr>
              <a:t>a,b</a:t>
            </a:r>
            <a:r>
              <a:rPr lang="en-IN" b="1" i="0" dirty="0">
                <a:solidFill>
                  <a:srgbClr val="000000"/>
                </a:solidFill>
                <a:effectLst/>
              </a:rPr>
              <a:t>)</a:t>
            </a:r>
          </a:p>
          <a:p>
            <a:pPr algn="just">
              <a:lnSpc>
                <a:spcPct val="150000"/>
              </a:lnSpc>
            </a:pPr>
            <a:r>
              <a:rPr lang="en-IN" b="1" i="0" dirty="0">
                <a:solidFill>
                  <a:srgbClr val="333333"/>
                </a:solidFill>
                <a:effectLst/>
              </a:rPr>
              <a:t>Example</a:t>
            </a:r>
            <a:endParaRPr lang="en-IN" b="0" i="0" dirty="0">
              <a:solidFill>
                <a:srgbClr val="333333"/>
              </a:solidFill>
              <a:effectLst/>
            </a:endParaRPr>
          </a:p>
          <a:p>
            <a:pPr lvl="1" algn="just">
              <a:lnSpc>
                <a:spcPct val="150000"/>
              </a:lnSpc>
            </a:pPr>
            <a:r>
              <a:rPr lang="en-IN" b="1" i="0" dirty="0">
                <a:solidFill>
                  <a:srgbClr val="000000"/>
                </a:solidFill>
                <a:effectLst/>
              </a:rPr>
              <a:t>#Add  </a:t>
            </a:r>
          </a:p>
          <a:p>
            <a:pPr lvl="1" algn="just">
              <a:lnSpc>
                <a:spcPct val="150000"/>
              </a:lnSpc>
            </a:pPr>
            <a:r>
              <a:rPr lang="en-IN" b="1" i="0" dirty="0" err="1">
                <a:solidFill>
                  <a:srgbClr val="000000"/>
                </a:solidFill>
                <a:effectLst/>
              </a:rPr>
              <a:t>tensor_a</a:t>
            </a:r>
            <a:r>
              <a:rPr lang="en-IN" b="1" i="0" dirty="0">
                <a:solidFill>
                  <a:srgbClr val="000000"/>
                </a:solidFill>
                <a:effectLst/>
              </a:rPr>
              <a:t>=</a:t>
            </a:r>
            <a:r>
              <a:rPr lang="en-IN" b="1" i="0" dirty="0" err="1">
                <a:solidFill>
                  <a:srgbClr val="000000"/>
                </a:solidFill>
                <a:effectLst/>
              </a:rPr>
              <a:t>tf.constant</a:t>
            </a:r>
            <a:r>
              <a:rPr lang="en-IN" b="1" i="0" dirty="0">
                <a:solidFill>
                  <a:srgbClr val="000000"/>
                </a:solidFill>
                <a:effectLst/>
              </a:rPr>
              <a:t>([</a:t>
            </a:r>
            <a:r>
              <a:rPr lang="en-IN" b="1" i="0" dirty="0">
                <a:solidFill>
                  <a:srgbClr val="C00000"/>
                </a:solidFill>
                <a:effectLst/>
              </a:rPr>
              <a:t>3</a:t>
            </a:r>
            <a:r>
              <a:rPr lang="en-IN" b="1" i="0" dirty="0">
                <a:solidFill>
                  <a:srgbClr val="000000"/>
                </a:solidFill>
                <a:effectLst/>
              </a:rPr>
              <a:t>,</a:t>
            </a:r>
            <a:r>
              <a:rPr lang="en-IN" b="1" i="0" dirty="0">
                <a:solidFill>
                  <a:srgbClr val="C00000"/>
                </a:solidFill>
                <a:effectLst/>
              </a:rPr>
              <a:t>4</a:t>
            </a:r>
            <a:r>
              <a:rPr lang="en-IN" b="1" i="0" dirty="0">
                <a:solidFill>
                  <a:srgbClr val="000000"/>
                </a:solidFill>
                <a:effectLst/>
              </a:rPr>
              <a:t>]], </a:t>
            </a:r>
            <a:r>
              <a:rPr lang="en-IN" b="1" i="0" dirty="0" err="1">
                <a:solidFill>
                  <a:srgbClr val="000000"/>
                </a:solidFill>
                <a:effectLst/>
              </a:rPr>
              <a:t>dtype</a:t>
            </a:r>
            <a:r>
              <a:rPr lang="en-IN" b="1" i="0" dirty="0">
                <a:solidFill>
                  <a:srgbClr val="000000"/>
                </a:solidFill>
                <a:effectLst/>
              </a:rPr>
              <a:t>=tf.int32)  </a:t>
            </a:r>
          </a:p>
          <a:p>
            <a:pPr lvl="1" algn="just">
              <a:lnSpc>
                <a:spcPct val="150000"/>
              </a:lnSpc>
            </a:pPr>
            <a:r>
              <a:rPr lang="en-IN" b="1" i="0" dirty="0" err="1">
                <a:solidFill>
                  <a:srgbClr val="000000"/>
                </a:solidFill>
                <a:effectLst/>
              </a:rPr>
              <a:t>tensor_b</a:t>
            </a:r>
            <a:r>
              <a:rPr lang="en-IN" b="1" i="0" dirty="0">
                <a:solidFill>
                  <a:srgbClr val="000000"/>
                </a:solidFill>
                <a:effectLst/>
              </a:rPr>
              <a:t>=</a:t>
            </a:r>
            <a:r>
              <a:rPr lang="en-IN" b="1" i="0" dirty="0" err="1">
                <a:solidFill>
                  <a:srgbClr val="000000"/>
                </a:solidFill>
                <a:effectLst/>
              </a:rPr>
              <a:t>tf.constant</a:t>
            </a:r>
            <a:r>
              <a:rPr lang="en-IN" b="1" i="0" dirty="0">
                <a:solidFill>
                  <a:srgbClr val="000000"/>
                </a:solidFill>
                <a:effectLst/>
              </a:rPr>
              <a:t>([[</a:t>
            </a:r>
            <a:r>
              <a:rPr lang="en-IN" b="1" i="0" dirty="0">
                <a:solidFill>
                  <a:srgbClr val="C00000"/>
                </a:solidFill>
                <a:effectLst/>
              </a:rPr>
              <a:t>1</a:t>
            </a:r>
            <a:r>
              <a:rPr lang="en-IN" b="1" i="0" dirty="0">
                <a:solidFill>
                  <a:srgbClr val="000000"/>
                </a:solidFill>
                <a:effectLst/>
              </a:rPr>
              <a:t>,</a:t>
            </a:r>
            <a:r>
              <a:rPr lang="en-IN" b="1" i="0" dirty="0">
                <a:solidFill>
                  <a:srgbClr val="C00000"/>
                </a:solidFill>
                <a:effectLst/>
              </a:rPr>
              <a:t>2</a:t>
            </a:r>
            <a:r>
              <a:rPr lang="en-IN" b="1" i="0" dirty="0">
                <a:solidFill>
                  <a:srgbClr val="000000"/>
                </a:solidFill>
                <a:effectLst/>
              </a:rPr>
              <a:t>]], </a:t>
            </a:r>
            <a:r>
              <a:rPr lang="en-IN" b="1" i="0" dirty="0" err="1">
                <a:solidFill>
                  <a:srgbClr val="000000"/>
                </a:solidFill>
                <a:effectLst/>
              </a:rPr>
              <a:t>dtype</a:t>
            </a:r>
            <a:r>
              <a:rPr lang="en-IN" b="1" i="0" dirty="0">
                <a:solidFill>
                  <a:srgbClr val="000000"/>
                </a:solidFill>
                <a:effectLst/>
              </a:rPr>
              <a:t>=tf.int32)  </a:t>
            </a:r>
          </a:p>
          <a:p>
            <a:pPr lvl="1" algn="just">
              <a:lnSpc>
                <a:spcPct val="150000"/>
              </a:lnSpc>
            </a:pPr>
            <a:r>
              <a:rPr lang="en-IN" b="1" i="0" dirty="0" err="1">
                <a:solidFill>
                  <a:srgbClr val="000000"/>
                </a:solidFill>
                <a:effectLst/>
              </a:rPr>
              <a:t>tensor_add</a:t>
            </a:r>
            <a:r>
              <a:rPr lang="en-IN" b="1" i="0" dirty="0">
                <a:solidFill>
                  <a:srgbClr val="000000"/>
                </a:solidFill>
                <a:effectLst/>
              </a:rPr>
              <a:t>=</a:t>
            </a:r>
            <a:r>
              <a:rPr lang="en-IN" b="1" i="0" dirty="0" err="1">
                <a:solidFill>
                  <a:srgbClr val="000000"/>
                </a:solidFill>
                <a:effectLst/>
              </a:rPr>
              <a:t>tf.add</a:t>
            </a:r>
            <a:r>
              <a:rPr lang="en-IN" b="1" i="0" dirty="0">
                <a:solidFill>
                  <a:srgbClr val="000000"/>
                </a:solidFill>
                <a:effectLst/>
              </a:rPr>
              <a:t>(</a:t>
            </a:r>
            <a:r>
              <a:rPr lang="en-IN" b="1" i="0" dirty="0" err="1">
                <a:solidFill>
                  <a:srgbClr val="000000"/>
                </a:solidFill>
                <a:effectLst/>
              </a:rPr>
              <a:t>tensorflow_a</a:t>
            </a:r>
            <a:r>
              <a:rPr lang="en-IN" b="1" i="0" dirty="0">
                <a:solidFill>
                  <a:srgbClr val="000000"/>
                </a:solidFill>
                <a:effectLst/>
              </a:rPr>
              <a:t>, </a:t>
            </a:r>
            <a:r>
              <a:rPr lang="en-IN" b="1" i="0" dirty="0" err="1">
                <a:solidFill>
                  <a:srgbClr val="000000"/>
                </a:solidFill>
                <a:effectLst/>
              </a:rPr>
              <a:t>tensor_b</a:t>
            </a:r>
            <a:r>
              <a:rPr lang="en-IN" b="1" i="0" dirty="0">
                <a:solidFill>
                  <a:srgbClr val="000000"/>
                </a:solidFill>
                <a:effectLst/>
              </a:rPr>
              <a:t>)print(</a:t>
            </a:r>
            <a:r>
              <a:rPr lang="en-IN" b="1" i="0" dirty="0" err="1">
                <a:solidFill>
                  <a:srgbClr val="000000"/>
                </a:solidFill>
                <a:effectLst/>
              </a:rPr>
              <a:t>tensor_add</a:t>
            </a:r>
            <a:r>
              <a:rPr lang="en-IN" b="1" i="0" dirty="0">
                <a:solidFill>
                  <a:srgbClr val="000000"/>
                </a:solidFill>
                <a:effectLst/>
              </a:rPr>
              <a:t>)  </a:t>
            </a:r>
          </a:p>
          <a:p>
            <a:pPr algn="just">
              <a:lnSpc>
                <a:spcPct val="150000"/>
              </a:lnSpc>
            </a:pPr>
            <a:r>
              <a:rPr lang="en-IN" b="1" i="0" dirty="0">
                <a:solidFill>
                  <a:srgbClr val="333333"/>
                </a:solidFill>
                <a:effectLst/>
              </a:rPr>
              <a:t>Output:</a:t>
            </a:r>
          </a:p>
          <a:p>
            <a:pPr algn="just">
              <a:lnSpc>
                <a:spcPct val="150000"/>
              </a:lnSpc>
            </a:pPr>
            <a:endParaRPr lang="en-IN" b="1" dirty="0">
              <a:solidFill>
                <a:srgbClr val="333333"/>
              </a:solidFill>
            </a:endParaRPr>
          </a:p>
          <a:p>
            <a:pPr algn="just">
              <a:lnSpc>
                <a:spcPct val="150000"/>
              </a:lnSpc>
            </a:pPr>
            <a:r>
              <a:rPr lang="en-IN" b="0" i="0" dirty="0">
                <a:solidFill>
                  <a:srgbClr val="333333"/>
                </a:solidFill>
                <a:effectLst/>
              </a:rPr>
              <a:t>Tensor("Add:0", shape=(3,4), </a:t>
            </a:r>
            <a:r>
              <a:rPr lang="en-IN" b="0" i="0" dirty="0" err="1">
                <a:solidFill>
                  <a:srgbClr val="333333"/>
                </a:solidFill>
                <a:effectLst/>
              </a:rPr>
              <a:t>dtype</a:t>
            </a:r>
            <a:r>
              <a:rPr lang="en-IN" b="0" i="0" dirty="0">
                <a:solidFill>
                  <a:srgbClr val="333333"/>
                </a:solidFill>
                <a:effectLst/>
              </a:rPr>
              <a:t>=int32)</a:t>
            </a:r>
          </a:p>
          <a:p>
            <a:pPr>
              <a:lnSpc>
                <a:spcPct val="150000"/>
              </a:lnSpc>
            </a:pPr>
            <a:endParaRPr lang="en-IN" dirty="0"/>
          </a:p>
        </p:txBody>
      </p:sp>
    </p:spTree>
    <p:extLst>
      <p:ext uri="{BB962C8B-B14F-4D97-AF65-F5344CB8AC3E}">
        <p14:creationId xmlns:p14="http://schemas.microsoft.com/office/powerpoint/2010/main" val="230970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BF1B9-2C70-D801-2237-20E27B2FC144}"/>
              </a:ext>
            </a:extLst>
          </p:cNvPr>
          <p:cNvSpPr txBox="1"/>
          <p:nvPr/>
        </p:nvSpPr>
        <p:spPr>
          <a:xfrm>
            <a:off x="115503" y="134754"/>
            <a:ext cx="11848699" cy="5816977"/>
          </a:xfrm>
          <a:prstGeom prst="rect">
            <a:avLst/>
          </a:prstGeom>
          <a:noFill/>
        </p:spPr>
        <p:txBody>
          <a:bodyPr wrap="square" rtlCol="0">
            <a:spAutoFit/>
          </a:bodyPr>
          <a:lstStyle/>
          <a:p>
            <a:pPr algn="just"/>
            <a:r>
              <a:rPr lang="en-US" sz="2400" b="1" i="0" dirty="0">
                <a:effectLst/>
              </a:rPr>
              <a:t>TensorFlow Basics:</a:t>
            </a:r>
          </a:p>
          <a:p>
            <a:pPr marL="285750" indent="-285750" algn="just">
              <a:lnSpc>
                <a:spcPct val="150000"/>
              </a:lnSpc>
              <a:buFont typeface="Wingdings" panose="05000000000000000000" pitchFamily="2" charset="2"/>
              <a:buChar char="ü"/>
            </a:pPr>
            <a:r>
              <a:rPr lang="en-US" b="0" i="0" dirty="0">
                <a:solidFill>
                  <a:srgbClr val="333333"/>
                </a:solidFill>
                <a:effectLst/>
              </a:rPr>
              <a:t>TensorFlow is a machine learning framework and developed by </a:t>
            </a:r>
            <a:r>
              <a:rPr lang="en-US" b="1" i="0" dirty="0">
                <a:solidFill>
                  <a:srgbClr val="333333"/>
                </a:solidFill>
                <a:effectLst/>
              </a:rPr>
              <a:t>Google Brain Team</a:t>
            </a:r>
            <a:r>
              <a:rPr lang="en-US" b="0" i="0" dirty="0">
                <a:solidFill>
                  <a:srgbClr val="333333"/>
                </a:solidFill>
                <a:effectLst/>
              </a:rPr>
              <a:t>. </a:t>
            </a:r>
          </a:p>
          <a:p>
            <a:pPr marL="285750" indent="-285750" algn="just">
              <a:lnSpc>
                <a:spcPct val="150000"/>
              </a:lnSpc>
              <a:buFont typeface="Wingdings" panose="05000000000000000000" pitchFamily="2" charset="2"/>
              <a:buChar char="ü"/>
            </a:pPr>
            <a:r>
              <a:rPr lang="en-US" b="0" i="0" dirty="0">
                <a:solidFill>
                  <a:srgbClr val="333333"/>
                </a:solidFill>
                <a:effectLst/>
              </a:rPr>
              <a:t>It is derived from its core framework: </a:t>
            </a:r>
            <a:r>
              <a:rPr lang="en-US" b="1" i="0" dirty="0">
                <a:solidFill>
                  <a:srgbClr val="333333"/>
                </a:solidFill>
                <a:effectLst/>
              </a:rPr>
              <a:t>Tensor</a:t>
            </a:r>
            <a:r>
              <a:rPr lang="en-US" b="0" i="0" dirty="0">
                <a:solidFill>
                  <a:srgbClr val="333333"/>
                </a:solidFill>
                <a:effectLst/>
              </a:rPr>
              <a:t>. </a:t>
            </a:r>
          </a:p>
          <a:p>
            <a:pPr marL="285750" indent="-285750" algn="just">
              <a:lnSpc>
                <a:spcPct val="150000"/>
              </a:lnSpc>
              <a:buFont typeface="Wingdings" panose="05000000000000000000" pitchFamily="2" charset="2"/>
              <a:buChar char="ü"/>
            </a:pPr>
            <a:r>
              <a:rPr lang="en-US" b="0" i="0" dirty="0">
                <a:solidFill>
                  <a:srgbClr val="333333"/>
                </a:solidFill>
                <a:effectLst/>
              </a:rPr>
              <a:t>In TensorFlow, all the computations involve tensors. </a:t>
            </a:r>
          </a:p>
          <a:p>
            <a:pPr marL="285750" indent="-285750" algn="just">
              <a:lnSpc>
                <a:spcPct val="150000"/>
              </a:lnSpc>
              <a:buFont typeface="Wingdings" panose="05000000000000000000" pitchFamily="2" charset="2"/>
              <a:buChar char="ü"/>
            </a:pPr>
            <a:r>
              <a:rPr lang="en-US" b="0" i="0" dirty="0">
                <a:solidFill>
                  <a:srgbClr val="333333"/>
                </a:solidFill>
                <a:effectLst/>
              </a:rPr>
              <a:t>A tensor is a vector or a matrix of n-dimensions which represents the types of data. </a:t>
            </a:r>
          </a:p>
          <a:p>
            <a:pPr marL="285750" indent="-285750" algn="just">
              <a:lnSpc>
                <a:spcPct val="150000"/>
              </a:lnSpc>
              <a:buFont typeface="Wingdings" panose="05000000000000000000" pitchFamily="2" charset="2"/>
              <a:buChar char="ü"/>
            </a:pPr>
            <a:r>
              <a:rPr lang="en-US" b="0" i="0" dirty="0">
                <a:solidFill>
                  <a:srgbClr val="333333"/>
                </a:solidFill>
                <a:effectLst/>
              </a:rPr>
              <a:t>All the values in a TensorFlow identify data type with a known shape.</a:t>
            </a:r>
          </a:p>
          <a:p>
            <a:pPr marL="285750" indent="-285750" algn="just">
              <a:lnSpc>
                <a:spcPct val="150000"/>
              </a:lnSpc>
              <a:buFont typeface="Wingdings" panose="05000000000000000000" pitchFamily="2" charset="2"/>
              <a:buChar char="ü"/>
            </a:pPr>
            <a:r>
              <a:rPr lang="en-US" b="0" i="0" dirty="0">
                <a:solidFill>
                  <a:srgbClr val="333333"/>
                </a:solidFill>
                <a:effectLst/>
              </a:rPr>
              <a:t> The shape of the data is the dimension of the matrix or array.</a:t>
            </a:r>
          </a:p>
          <a:p>
            <a:pPr marL="285750" indent="-285750" algn="just">
              <a:lnSpc>
                <a:spcPct val="150000"/>
              </a:lnSpc>
              <a:buFont typeface="Wingdings" panose="05000000000000000000" pitchFamily="2" charset="2"/>
              <a:buChar char="ü"/>
            </a:pPr>
            <a:endParaRPr lang="en-US" dirty="0">
              <a:solidFill>
                <a:srgbClr val="333333"/>
              </a:solidFill>
            </a:endParaRPr>
          </a:p>
          <a:p>
            <a:pPr algn="just"/>
            <a:r>
              <a:rPr lang="en-US" sz="2400" b="1" i="0" dirty="0">
                <a:effectLst/>
              </a:rPr>
              <a:t>Representation of a Tensor:</a:t>
            </a:r>
          </a:p>
          <a:p>
            <a:pPr algn="just">
              <a:lnSpc>
                <a:spcPct val="150000"/>
              </a:lnSpc>
            </a:pPr>
            <a:r>
              <a:rPr lang="en-US" b="0" i="0" dirty="0">
                <a:solidFill>
                  <a:srgbClr val="333333"/>
                </a:solidFill>
                <a:effectLst/>
              </a:rPr>
              <a:t>In </a:t>
            </a:r>
            <a:r>
              <a:rPr lang="en-US" b="1" i="0" dirty="0">
                <a:solidFill>
                  <a:srgbClr val="333333"/>
                </a:solidFill>
                <a:effectLst/>
              </a:rPr>
              <a:t>TensorFlow</a:t>
            </a:r>
            <a:r>
              <a:rPr lang="en-US" b="0" i="0" dirty="0">
                <a:solidFill>
                  <a:srgbClr val="333333"/>
                </a:solidFill>
                <a:effectLst/>
              </a:rPr>
              <a:t>, a tensor is the collection of feature vector (Like, array) of n-dimension. For instance, if we have any 2x3 matrix with values 1 to 6, we write:</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lnSpc>
                <a:spcPct val="150000"/>
              </a:lnSpc>
            </a:pPr>
            <a:endParaRPr lang="en-US" b="0" i="0" dirty="0">
              <a:solidFill>
                <a:srgbClr val="333333"/>
              </a:solidFill>
              <a:effectLst/>
            </a:endParaRPr>
          </a:p>
          <a:p>
            <a:endParaRPr lang="en-IN" dirty="0"/>
          </a:p>
        </p:txBody>
      </p:sp>
      <p:pic>
        <p:nvPicPr>
          <p:cNvPr id="1026" name="Picture 2" descr="TensorFlow Basics">
            <a:extLst>
              <a:ext uri="{FF2B5EF4-FFF2-40B4-BE49-F238E27FC236}">
                <a16:creationId xmlns:a16="http://schemas.microsoft.com/office/drawing/2014/main" id="{7A93BFD8-36EA-6AC4-C30C-926345CD8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941" y="4860607"/>
            <a:ext cx="3191126" cy="1186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81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ACC5B8-0AF0-DEC2-ECF8-D97BBFB277A4}"/>
              </a:ext>
            </a:extLst>
          </p:cNvPr>
          <p:cNvSpPr txBox="1"/>
          <p:nvPr/>
        </p:nvSpPr>
        <p:spPr>
          <a:xfrm>
            <a:off x="163629" y="125128"/>
            <a:ext cx="11839074" cy="5739392"/>
          </a:xfrm>
          <a:prstGeom prst="rect">
            <a:avLst/>
          </a:prstGeom>
          <a:noFill/>
        </p:spPr>
        <p:txBody>
          <a:bodyPr wrap="square" rtlCol="0">
            <a:spAutoFit/>
          </a:bodyPr>
          <a:lstStyle/>
          <a:p>
            <a:pPr algn="just"/>
            <a:r>
              <a:rPr lang="en-US" sz="2400" b="1" i="0" dirty="0">
                <a:solidFill>
                  <a:srgbClr val="333333"/>
                </a:solidFill>
                <a:effectLst/>
              </a:rPr>
              <a:t>Explanation of code</a:t>
            </a:r>
            <a:endParaRPr lang="en-US" sz="2400" b="0" i="0" dirty="0">
              <a:solidFill>
                <a:srgbClr val="333333"/>
              </a:solidFill>
              <a:effectLst/>
            </a:endParaRPr>
          </a:p>
          <a:p>
            <a:pPr algn="just"/>
            <a:r>
              <a:rPr lang="en-US" sz="2400" b="1" i="0" dirty="0">
                <a:solidFill>
                  <a:srgbClr val="333333"/>
                </a:solidFill>
                <a:effectLst/>
              </a:rPr>
              <a:t>Create any two tensors:</a:t>
            </a:r>
            <a:endParaRPr lang="en-US" sz="2400" b="0" i="0" dirty="0">
              <a:solidFill>
                <a:srgbClr val="333333"/>
              </a:solidFill>
              <a:effectLst/>
            </a:endParaRPr>
          </a:p>
          <a:p>
            <a:pPr algn="just">
              <a:lnSpc>
                <a:spcPct val="200000"/>
              </a:lnSpc>
            </a:pPr>
            <a:r>
              <a:rPr lang="en-US" b="0" i="0" dirty="0">
                <a:solidFill>
                  <a:srgbClr val="000000"/>
                </a:solidFill>
                <a:effectLst/>
              </a:rPr>
              <a:t>One tensor with 1 and 2</a:t>
            </a:r>
          </a:p>
          <a:p>
            <a:pPr algn="just">
              <a:lnSpc>
                <a:spcPct val="200000"/>
              </a:lnSpc>
            </a:pPr>
            <a:r>
              <a:rPr lang="en-US" b="0" i="0" dirty="0">
                <a:solidFill>
                  <a:srgbClr val="000000"/>
                </a:solidFill>
                <a:effectLst/>
              </a:rPr>
              <a:t>Second tensor with 3 and 4</a:t>
            </a:r>
          </a:p>
          <a:p>
            <a:pPr algn="just">
              <a:lnSpc>
                <a:spcPct val="200000"/>
              </a:lnSpc>
            </a:pPr>
            <a:r>
              <a:rPr lang="en-US" b="0" i="0" dirty="0">
                <a:solidFill>
                  <a:srgbClr val="333333"/>
                </a:solidFill>
                <a:effectLst/>
              </a:rPr>
              <a:t>We add both tensors.</a:t>
            </a:r>
          </a:p>
          <a:p>
            <a:pPr algn="just">
              <a:lnSpc>
                <a:spcPct val="200000"/>
              </a:lnSpc>
            </a:pPr>
            <a:r>
              <a:rPr lang="en-US" b="1" i="0" dirty="0">
                <a:solidFill>
                  <a:srgbClr val="333333"/>
                </a:solidFill>
                <a:effectLst/>
              </a:rPr>
              <a:t>Notice:</a:t>
            </a:r>
            <a:r>
              <a:rPr lang="en-US" b="0" i="0" dirty="0">
                <a:solidFill>
                  <a:srgbClr val="333333"/>
                </a:solidFill>
                <a:effectLst/>
              </a:rPr>
              <a:t> That both needs to have the same shape. We can execute a multiplication of two tensors.</a:t>
            </a:r>
          </a:p>
          <a:p>
            <a:pPr lvl="1">
              <a:lnSpc>
                <a:spcPct val="200000"/>
              </a:lnSpc>
            </a:pPr>
            <a:r>
              <a:rPr lang="en-US" b="0" i="0" dirty="0">
                <a:solidFill>
                  <a:srgbClr val="000000"/>
                </a:solidFill>
                <a:effectLst/>
              </a:rPr>
              <a:t>#Multiply  </a:t>
            </a:r>
          </a:p>
          <a:p>
            <a:pPr lvl="1">
              <a:lnSpc>
                <a:spcPct val="200000"/>
              </a:lnSpc>
            </a:pPr>
            <a:r>
              <a:rPr lang="en-US" b="0" i="0" dirty="0" err="1">
                <a:solidFill>
                  <a:srgbClr val="000000"/>
                </a:solidFill>
                <a:effectLst/>
              </a:rPr>
              <a:t>tensor_multiply</a:t>
            </a:r>
            <a:r>
              <a:rPr lang="en-US" b="0" i="0" dirty="0">
                <a:solidFill>
                  <a:srgbClr val="000000"/>
                </a:solidFill>
                <a:effectLst/>
              </a:rPr>
              <a:t>=</a:t>
            </a:r>
            <a:r>
              <a:rPr lang="en-US" b="0" i="0" dirty="0" err="1">
                <a:solidFill>
                  <a:srgbClr val="000000"/>
                </a:solidFill>
                <a:effectLst/>
              </a:rPr>
              <a:t>tf.multiply</a:t>
            </a:r>
            <a:r>
              <a:rPr lang="en-US" b="0" i="0" dirty="0">
                <a:solidFill>
                  <a:srgbClr val="000000"/>
                </a:solidFill>
                <a:effectLst/>
              </a:rPr>
              <a:t>(</a:t>
            </a:r>
            <a:r>
              <a:rPr lang="en-US" b="0" i="0" dirty="0" err="1">
                <a:solidFill>
                  <a:srgbClr val="000000"/>
                </a:solidFill>
                <a:effectLst/>
              </a:rPr>
              <a:t>tensor_x</a:t>
            </a:r>
            <a:r>
              <a:rPr lang="en-US" b="0" i="0" dirty="0">
                <a:solidFill>
                  <a:srgbClr val="000000"/>
                </a:solidFill>
                <a:effectLst/>
              </a:rPr>
              <a:t>, </a:t>
            </a:r>
            <a:r>
              <a:rPr lang="en-US" b="0" i="0" dirty="0" err="1">
                <a:solidFill>
                  <a:srgbClr val="000000"/>
                </a:solidFill>
                <a:effectLst/>
              </a:rPr>
              <a:t>tensor_y</a:t>
            </a:r>
            <a:r>
              <a:rPr lang="en-US" b="0" i="0" dirty="0">
                <a:solidFill>
                  <a:srgbClr val="000000"/>
                </a:solidFill>
                <a:effectLst/>
              </a:rPr>
              <a:t>)  </a:t>
            </a:r>
          </a:p>
          <a:p>
            <a:pPr lvl="1">
              <a:lnSpc>
                <a:spcPct val="200000"/>
              </a:lnSpc>
            </a:pPr>
            <a:r>
              <a:rPr lang="en-US" b="0" i="0" dirty="0">
                <a:solidFill>
                  <a:srgbClr val="000000"/>
                </a:solidFill>
                <a:effectLst/>
              </a:rPr>
              <a:t>print9tensor_multiply)  </a:t>
            </a:r>
          </a:p>
          <a:p>
            <a:pPr algn="just">
              <a:lnSpc>
                <a:spcPct val="200000"/>
              </a:lnSpc>
            </a:pPr>
            <a:r>
              <a:rPr lang="en-US" b="1" i="0" dirty="0">
                <a:solidFill>
                  <a:srgbClr val="333333"/>
                </a:solidFill>
                <a:effectLst/>
              </a:rPr>
              <a:t>Output:</a:t>
            </a:r>
            <a:endParaRPr lang="en-US" b="0" i="0" dirty="0">
              <a:solidFill>
                <a:srgbClr val="333333"/>
              </a:solidFill>
              <a:effectLst/>
            </a:endParaRPr>
          </a:p>
          <a:p>
            <a:pPr>
              <a:lnSpc>
                <a:spcPct val="200000"/>
              </a:lnSpc>
            </a:pPr>
            <a:r>
              <a:rPr lang="en-IN" dirty="0"/>
              <a:t>Tensor("Mul:0", shape=(3,4), </a:t>
            </a:r>
            <a:r>
              <a:rPr lang="en-IN" dirty="0" err="1"/>
              <a:t>dtype</a:t>
            </a:r>
            <a:r>
              <a:rPr lang="en-IN" dirty="0"/>
              <a:t>=int23)</a:t>
            </a:r>
          </a:p>
        </p:txBody>
      </p:sp>
    </p:spTree>
    <p:extLst>
      <p:ext uri="{BB962C8B-B14F-4D97-AF65-F5344CB8AC3E}">
        <p14:creationId xmlns:p14="http://schemas.microsoft.com/office/powerpoint/2010/main" val="2256702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A41E6E-F1BB-1EF1-BB0F-1B60C863B465}"/>
              </a:ext>
            </a:extLst>
          </p:cNvPr>
          <p:cNvSpPr txBox="1"/>
          <p:nvPr/>
        </p:nvSpPr>
        <p:spPr>
          <a:xfrm>
            <a:off x="86627" y="77002"/>
            <a:ext cx="12105373" cy="7109639"/>
          </a:xfrm>
          <a:prstGeom prst="rect">
            <a:avLst/>
          </a:prstGeom>
          <a:noFill/>
        </p:spPr>
        <p:txBody>
          <a:bodyPr wrap="square" rtlCol="0">
            <a:spAutoFit/>
          </a:bodyPr>
          <a:lstStyle/>
          <a:p>
            <a:pPr algn="just"/>
            <a:r>
              <a:rPr lang="en-US" sz="2400" b="1" i="0" dirty="0">
                <a:effectLst/>
              </a:rPr>
              <a:t>Variable:</a:t>
            </a:r>
          </a:p>
          <a:p>
            <a:pPr algn="just"/>
            <a:r>
              <a:rPr lang="en-US" b="0" i="0" dirty="0">
                <a:solidFill>
                  <a:srgbClr val="333333"/>
                </a:solidFill>
                <a:effectLst/>
              </a:rPr>
              <a:t>We have only created constant tensors. Data always arrive with different values; we use the variable class. It will represent a node where the value will change.</a:t>
            </a:r>
          </a:p>
          <a:p>
            <a:pPr algn="just"/>
            <a:r>
              <a:rPr lang="en-US" b="0" i="0" dirty="0">
                <a:solidFill>
                  <a:srgbClr val="333333"/>
                </a:solidFill>
                <a:effectLst/>
              </a:rPr>
              <a:t>To create a variable, we use </a:t>
            </a:r>
            <a:r>
              <a:rPr lang="en-US" b="0" i="0" dirty="0" err="1">
                <a:solidFill>
                  <a:srgbClr val="333333"/>
                </a:solidFill>
                <a:effectLst/>
              </a:rPr>
              <a:t>tf.get_variable</a:t>
            </a:r>
            <a:r>
              <a:rPr lang="en-US" b="0" i="0" dirty="0">
                <a:solidFill>
                  <a:srgbClr val="333333"/>
                </a:solidFill>
                <a:effectLst/>
              </a:rPr>
              <a:t>() method</a:t>
            </a:r>
          </a:p>
          <a:p>
            <a:pPr algn="just"/>
            <a:endParaRPr lang="en-US" b="0" i="0" dirty="0">
              <a:solidFill>
                <a:srgbClr val="333333"/>
              </a:solidFill>
              <a:effectLst/>
            </a:endParaRPr>
          </a:p>
          <a:p>
            <a:pPr lvl="1" algn="just"/>
            <a:r>
              <a:rPr lang="en-US" b="0" i="0" dirty="0" err="1">
                <a:solidFill>
                  <a:srgbClr val="000000"/>
                </a:solidFill>
                <a:effectLst/>
              </a:rPr>
              <a:t>tf.get_variable</a:t>
            </a:r>
            <a:r>
              <a:rPr lang="en-US" b="0" i="0" dirty="0">
                <a:solidFill>
                  <a:srgbClr val="000000"/>
                </a:solidFill>
                <a:effectLst/>
              </a:rPr>
              <a:t>(name = </a:t>
            </a:r>
            <a:r>
              <a:rPr lang="en-US" b="0" i="0" dirty="0">
                <a:solidFill>
                  <a:srgbClr val="0000FF"/>
                </a:solidFill>
                <a:effectLst/>
              </a:rPr>
              <a:t>""</a:t>
            </a:r>
            <a:r>
              <a:rPr lang="en-US" b="0" i="0" dirty="0">
                <a:solidFill>
                  <a:srgbClr val="000000"/>
                </a:solidFill>
                <a:effectLst/>
              </a:rPr>
              <a:t>, values, </a:t>
            </a:r>
            <a:r>
              <a:rPr lang="en-US" b="0" i="0" dirty="0" err="1">
                <a:solidFill>
                  <a:srgbClr val="000000"/>
                </a:solidFill>
                <a:effectLst/>
              </a:rPr>
              <a:t>dtype</a:t>
            </a:r>
            <a:r>
              <a:rPr lang="en-US" b="0" i="0" dirty="0">
                <a:solidFill>
                  <a:srgbClr val="000000"/>
                </a:solidFill>
                <a:effectLst/>
              </a:rPr>
              <a:t>, initializer)  </a:t>
            </a:r>
          </a:p>
          <a:p>
            <a:pPr lvl="1" algn="just"/>
            <a:r>
              <a:rPr lang="en-US" b="0" i="0" dirty="0">
                <a:solidFill>
                  <a:srgbClr val="000000"/>
                </a:solidFill>
                <a:effectLst/>
              </a:rPr>
              <a:t>argument  </a:t>
            </a:r>
          </a:p>
          <a:p>
            <a:pPr lvl="1" algn="just"/>
            <a:r>
              <a:rPr lang="en-US" b="0" i="0" dirty="0">
                <a:solidFill>
                  <a:srgbClr val="000000"/>
                </a:solidFill>
                <a:effectLst/>
              </a:rPr>
              <a:t>- `name = </a:t>
            </a:r>
            <a:r>
              <a:rPr lang="en-US" b="0" i="0" dirty="0">
                <a:solidFill>
                  <a:srgbClr val="0000FF"/>
                </a:solidFill>
                <a:effectLst/>
              </a:rPr>
              <a:t>""</a:t>
            </a:r>
            <a:r>
              <a:rPr lang="en-US" b="0" i="0" dirty="0">
                <a:solidFill>
                  <a:srgbClr val="000000"/>
                </a:solidFill>
                <a:effectLst/>
              </a:rPr>
              <a:t>`: Name of the variable  </a:t>
            </a:r>
          </a:p>
          <a:p>
            <a:pPr lvl="1" algn="just"/>
            <a:r>
              <a:rPr lang="en-US" b="0" i="0" dirty="0">
                <a:solidFill>
                  <a:srgbClr val="000000"/>
                </a:solidFill>
                <a:effectLst/>
              </a:rPr>
              <a:t>- `values`: Dimension of the tensor  </a:t>
            </a:r>
          </a:p>
          <a:p>
            <a:pPr lvl="1" algn="just"/>
            <a:r>
              <a:rPr lang="en-US" b="0" i="0" dirty="0">
                <a:solidFill>
                  <a:srgbClr val="000000"/>
                </a:solidFill>
                <a:effectLst/>
              </a:rPr>
              <a:t>- `</a:t>
            </a:r>
            <a:r>
              <a:rPr lang="en-US" b="0" i="0" dirty="0" err="1">
                <a:solidFill>
                  <a:srgbClr val="000000"/>
                </a:solidFill>
                <a:effectLst/>
              </a:rPr>
              <a:t>dtype</a:t>
            </a:r>
            <a:r>
              <a:rPr lang="en-US" b="0" i="0" dirty="0">
                <a:solidFill>
                  <a:srgbClr val="000000"/>
                </a:solidFill>
                <a:effectLst/>
              </a:rPr>
              <a:t>`: Type of data. Optional  </a:t>
            </a:r>
          </a:p>
          <a:p>
            <a:pPr lvl="1" algn="just"/>
            <a:r>
              <a:rPr lang="en-US" b="0" i="0" dirty="0">
                <a:solidFill>
                  <a:srgbClr val="000000"/>
                </a:solidFill>
                <a:effectLst/>
              </a:rPr>
              <a:t>- `initializer`: How to initialize the tensor. Optional  </a:t>
            </a:r>
          </a:p>
          <a:p>
            <a:pPr lvl="1" algn="just"/>
            <a:r>
              <a:rPr lang="en-US" b="0" i="0" dirty="0">
                <a:solidFill>
                  <a:srgbClr val="000000"/>
                </a:solidFill>
                <a:effectLst/>
              </a:rPr>
              <a:t>If initializer is specified, Then here no need to include the </a:t>
            </a:r>
            <a:r>
              <a:rPr lang="en-US" b="0" i="0" dirty="0">
                <a:solidFill>
                  <a:srgbClr val="0000FF"/>
                </a:solidFill>
                <a:effectLst/>
              </a:rPr>
              <a:t>"values"</a:t>
            </a:r>
            <a:r>
              <a:rPr lang="en-US" b="0" i="0" dirty="0">
                <a:solidFill>
                  <a:srgbClr val="000000"/>
                </a:solidFill>
                <a:effectLst/>
              </a:rPr>
              <a:t> as the shape of </a:t>
            </a:r>
            <a:r>
              <a:rPr lang="en-US" b="0" i="0" dirty="0">
                <a:solidFill>
                  <a:srgbClr val="0000FF"/>
                </a:solidFill>
                <a:effectLst/>
              </a:rPr>
              <a:t>"initializer"</a:t>
            </a:r>
            <a:r>
              <a:rPr lang="en-US" b="0" i="0" dirty="0">
                <a:solidFill>
                  <a:srgbClr val="000000"/>
                </a:solidFill>
                <a:effectLst/>
              </a:rPr>
              <a:t> is used.   </a:t>
            </a:r>
          </a:p>
          <a:p>
            <a:pPr lvl="1" algn="just"/>
            <a:endParaRPr lang="en-US" b="0" i="0" dirty="0">
              <a:solidFill>
                <a:srgbClr val="000000"/>
              </a:solidFill>
              <a:effectLst/>
            </a:endParaRPr>
          </a:p>
          <a:p>
            <a:pPr algn="just"/>
            <a:r>
              <a:rPr lang="en-US" b="0" i="0" dirty="0">
                <a:solidFill>
                  <a:srgbClr val="333333"/>
                </a:solidFill>
                <a:effectLst/>
              </a:rPr>
              <a:t>For instance, the code creates a two-dimensional variable with two random values. By default, TensorFlow returns a random value. We name the variable "var.“</a:t>
            </a:r>
          </a:p>
          <a:p>
            <a:pPr algn="just"/>
            <a:endParaRPr lang="en-US" b="0" i="0" dirty="0">
              <a:solidFill>
                <a:srgbClr val="333333"/>
              </a:solidFill>
              <a:effectLst/>
            </a:endParaRPr>
          </a:p>
          <a:p>
            <a:pPr lvl="1"/>
            <a:r>
              <a:rPr lang="en-US" b="0" i="0" dirty="0">
                <a:solidFill>
                  <a:srgbClr val="000000"/>
                </a:solidFill>
                <a:effectLst/>
              </a:rPr>
              <a:t># Create a Variable  </a:t>
            </a:r>
          </a:p>
          <a:p>
            <a:pPr lvl="1"/>
            <a:r>
              <a:rPr lang="en-US" b="0" i="0" dirty="0">
                <a:solidFill>
                  <a:srgbClr val="000000"/>
                </a:solidFill>
                <a:effectLst/>
              </a:rPr>
              <a:t>## Create </a:t>
            </a:r>
            <a:r>
              <a:rPr lang="en-US" b="0" i="0" dirty="0">
                <a:solidFill>
                  <a:srgbClr val="C00000"/>
                </a:solidFill>
                <a:effectLst/>
              </a:rPr>
              <a:t>2</a:t>
            </a:r>
            <a:r>
              <a:rPr lang="en-US" b="0" i="0" dirty="0">
                <a:solidFill>
                  <a:srgbClr val="000000"/>
                </a:solidFill>
                <a:effectLst/>
              </a:rPr>
              <a:t> Randomized values  </a:t>
            </a:r>
          </a:p>
          <a:p>
            <a:pPr lvl="1"/>
            <a:r>
              <a:rPr lang="en-US" b="0" i="0" dirty="0">
                <a:solidFill>
                  <a:srgbClr val="000000"/>
                </a:solidFill>
                <a:effectLst/>
              </a:rPr>
              <a:t>var = </a:t>
            </a:r>
            <a:r>
              <a:rPr lang="en-US" b="0" i="0" dirty="0" err="1">
                <a:solidFill>
                  <a:srgbClr val="000000"/>
                </a:solidFill>
                <a:effectLst/>
              </a:rPr>
              <a:t>tf.get_variable</a:t>
            </a:r>
            <a:r>
              <a:rPr lang="en-US" b="0" i="0" dirty="0">
                <a:solidFill>
                  <a:srgbClr val="000000"/>
                </a:solidFill>
                <a:effectLst/>
              </a:rPr>
              <a:t>(</a:t>
            </a:r>
            <a:r>
              <a:rPr lang="en-US" b="0" i="0" dirty="0">
                <a:solidFill>
                  <a:srgbClr val="0000FF"/>
                </a:solidFill>
                <a:effectLst/>
              </a:rPr>
              <a:t>"var"</a:t>
            </a:r>
            <a:r>
              <a:rPr lang="en-US" b="0" i="0" dirty="0">
                <a:solidFill>
                  <a:srgbClr val="000000"/>
                </a:solidFill>
                <a:effectLst/>
              </a:rPr>
              <a:t>, [</a:t>
            </a:r>
            <a:r>
              <a:rPr lang="en-US" b="0" i="0" dirty="0">
                <a:solidFill>
                  <a:srgbClr val="C00000"/>
                </a:solidFill>
                <a:effectLst/>
              </a:rPr>
              <a:t>1</a:t>
            </a:r>
            <a:r>
              <a:rPr lang="en-US" b="0" i="0" dirty="0">
                <a:solidFill>
                  <a:srgbClr val="000000"/>
                </a:solidFill>
                <a:effectLst/>
              </a:rPr>
              <a:t>, </a:t>
            </a:r>
            <a:r>
              <a:rPr lang="en-US" b="0" i="0" dirty="0">
                <a:solidFill>
                  <a:srgbClr val="C00000"/>
                </a:solidFill>
                <a:effectLst/>
              </a:rPr>
              <a:t>2</a:t>
            </a:r>
            <a:r>
              <a:rPr lang="en-US" b="0" i="0" dirty="0">
                <a:solidFill>
                  <a:srgbClr val="000000"/>
                </a:solidFill>
                <a:effectLst/>
              </a:rPr>
              <a:t>])  </a:t>
            </a:r>
          </a:p>
          <a:p>
            <a:pPr lvl="1"/>
            <a:r>
              <a:rPr lang="en-US" b="0" i="0" dirty="0">
                <a:solidFill>
                  <a:srgbClr val="000000"/>
                </a:solidFill>
                <a:effectLst/>
              </a:rPr>
              <a:t>print(</a:t>
            </a:r>
            <a:r>
              <a:rPr lang="en-US" b="0" i="0" dirty="0" err="1">
                <a:solidFill>
                  <a:srgbClr val="000000"/>
                </a:solidFill>
                <a:effectLst/>
              </a:rPr>
              <a:t>var.shape</a:t>
            </a:r>
            <a:r>
              <a:rPr lang="en-US" b="0" i="0" dirty="0">
                <a:solidFill>
                  <a:srgbClr val="000000"/>
                </a:solidFill>
                <a:effectLst/>
              </a:rPr>
              <a:t>) </a:t>
            </a:r>
          </a:p>
          <a:p>
            <a:pPr lvl="1"/>
            <a:r>
              <a:rPr lang="en-US" b="0" i="0" dirty="0">
                <a:solidFill>
                  <a:srgbClr val="000000"/>
                </a:solidFill>
                <a:effectLst/>
              </a:rPr>
              <a:t>  </a:t>
            </a:r>
          </a:p>
          <a:p>
            <a:pPr algn="just"/>
            <a:r>
              <a:rPr lang="en-US" b="1" i="0" dirty="0">
                <a:solidFill>
                  <a:srgbClr val="333333"/>
                </a:solidFill>
                <a:effectLst/>
              </a:rPr>
              <a:t>Output:</a:t>
            </a:r>
          </a:p>
          <a:p>
            <a:pPr algn="just"/>
            <a:endParaRPr lang="en-US" b="1" dirty="0">
              <a:solidFill>
                <a:srgbClr val="333333"/>
              </a:solidFill>
            </a:endParaRPr>
          </a:p>
          <a:p>
            <a:pPr lvl="1" algn="just"/>
            <a:r>
              <a:rPr lang="en-US" b="0" i="0" dirty="0">
                <a:solidFill>
                  <a:srgbClr val="333333"/>
                </a:solidFill>
                <a:effectLst/>
              </a:rPr>
              <a:t>(1, 2)</a:t>
            </a:r>
          </a:p>
          <a:p>
            <a:endParaRPr lang="en-IN" dirty="0"/>
          </a:p>
        </p:txBody>
      </p:sp>
    </p:spTree>
    <p:extLst>
      <p:ext uri="{BB962C8B-B14F-4D97-AF65-F5344CB8AC3E}">
        <p14:creationId xmlns:p14="http://schemas.microsoft.com/office/powerpoint/2010/main" val="730657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6011-3CFF-62E3-C69C-A275932797B4}"/>
              </a:ext>
            </a:extLst>
          </p:cNvPr>
          <p:cNvSpPr txBox="1"/>
          <p:nvPr/>
        </p:nvSpPr>
        <p:spPr>
          <a:xfrm>
            <a:off x="134754" y="96253"/>
            <a:ext cx="11935326" cy="5554726"/>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b="0" i="0" dirty="0">
                <a:solidFill>
                  <a:srgbClr val="333333"/>
                </a:solidFill>
                <a:effectLst/>
              </a:rPr>
              <a:t>In the second example, We can create a variable with one row and two columns. We need to use [1,2] to create the dimension of the variable.</a:t>
            </a:r>
          </a:p>
          <a:p>
            <a:pPr marL="285750" indent="-285750">
              <a:lnSpc>
                <a:spcPct val="200000"/>
              </a:lnSpc>
              <a:buFont typeface="Wingdings" panose="05000000000000000000" pitchFamily="2" charset="2"/>
              <a:buChar char="ü"/>
            </a:pPr>
            <a:r>
              <a:rPr lang="en-US" b="0" i="0" dirty="0">
                <a:solidFill>
                  <a:srgbClr val="333333"/>
                </a:solidFill>
                <a:effectLst/>
              </a:rPr>
              <a:t>The initials values of the tensor are zero. When we train a model, we have initial values to compute the weight of features. We set the initial value to zero.</a:t>
            </a:r>
          </a:p>
          <a:p>
            <a:pPr algn="just">
              <a:lnSpc>
                <a:spcPct val="200000"/>
              </a:lnSpc>
            </a:pPr>
            <a:endParaRPr lang="en-US" dirty="0">
              <a:solidFill>
                <a:srgbClr val="333333"/>
              </a:solidFill>
            </a:endParaRPr>
          </a:p>
          <a:p>
            <a:pPr algn="just">
              <a:lnSpc>
                <a:spcPct val="200000"/>
              </a:lnSpc>
            </a:pPr>
            <a:endParaRPr lang="en-US" b="0" i="0" dirty="0">
              <a:solidFill>
                <a:srgbClr val="333333"/>
              </a:solidFill>
              <a:effectLst/>
            </a:endParaRPr>
          </a:p>
          <a:p>
            <a:pPr lvl="1" algn="just">
              <a:lnSpc>
                <a:spcPct val="200000"/>
              </a:lnSpc>
            </a:pPr>
            <a:r>
              <a:rPr lang="en-US" b="0" i="0" dirty="0">
                <a:solidFill>
                  <a:srgbClr val="000000"/>
                </a:solidFill>
                <a:effectLst/>
              </a:rPr>
              <a:t>var_init_1 = </a:t>
            </a:r>
            <a:r>
              <a:rPr lang="en-US" b="0" i="0" dirty="0" err="1">
                <a:solidFill>
                  <a:srgbClr val="000000"/>
                </a:solidFill>
                <a:effectLst/>
              </a:rPr>
              <a:t>tf.get_variable</a:t>
            </a:r>
            <a:r>
              <a:rPr lang="en-US" b="0" i="0" dirty="0">
                <a:solidFill>
                  <a:srgbClr val="000000"/>
                </a:solidFill>
                <a:effectLst/>
              </a:rPr>
              <a:t>(</a:t>
            </a:r>
            <a:r>
              <a:rPr lang="en-US" b="0" i="0" dirty="0">
                <a:solidFill>
                  <a:srgbClr val="0000FF"/>
                </a:solidFill>
                <a:effectLst/>
              </a:rPr>
              <a:t>"var_init_2"</a:t>
            </a:r>
            <a:r>
              <a:rPr lang="en-US" b="0" i="0" dirty="0">
                <a:solidFill>
                  <a:srgbClr val="000000"/>
                </a:solidFill>
                <a:effectLst/>
              </a:rPr>
              <a:t>, [</a:t>
            </a:r>
            <a:r>
              <a:rPr lang="en-US" b="0" i="0" dirty="0">
                <a:solidFill>
                  <a:srgbClr val="C00000"/>
                </a:solidFill>
                <a:effectLst/>
              </a:rPr>
              <a:t>1</a:t>
            </a:r>
            <a:r>
              <a:rPr lang="en-US" b="0" i="0" dirty="0">
                <a:solidFill>
                  <a:srgbClr val="000000"/>
                </a:solidFill>
                <a:effectLst/>
              </a:rPr>
              <a:t>, </a:t>
            </a:r>
            <a:r>
              <a:rPr lang="en-US" b="0" i="0" dirty="0">
                <a:solidFill>
                  <a:srgbClr val="C00000"/>
                </a:solidFill>
                <a:effectLst/>
              </a:rPr>
              <a:t>2</a:t>
            </a:r>
            <a:r>
              <a:rPr lang="en-US" b="0" i="0" dirty="0">
                <a:solidFill>
                  <a:srgbClr val="000000"/>
                </a:solidFill>
                <a:effectLst/>
              </a:rPr>
              <a:t>], </a:t>
            </a:r>
            <a:r>
              <a:rPr lang="en-US" b="0" i="0" dirty="0" err="1">
                <a:solidFill>
                  <a:srgbClr val="000000"/>
                </a:solidFill>
                <a:effectLst/>
              </a:rPr>
              <a:t>dtype</a:t>
            </a:r>
            <a:r>
              <a:rPr lang="en-US" b="0" i="0" dirty="0">
                <a:solidFill>
                  <a:srgbClr val="000000"/>
                </a:solidFill>
                <a:effectLst/>
              </a:rPr>
              <a:t>=tf.int23,  initializer=</a:t>
            </a:r>
            <a:r>
              <a:rPr lang="en-US" b="0" i="0" dirty="0" err="1">
                <a:solidFill>
                  <a:srgbClr val="000000"/>
                </a:solidFill>
                <a:effectLst/>
              </a:rPr>
              <a:t>tf.zeros_initializer</a:t>
            </a:r>
            <a:r>
              <a:rPr lang="en-US" b="0" i="0" dirty="0">
                <a:solidFill>
                  <a:srgbClr val="000000"/>
                </a:solidFill>
                <a:effectLst/>
              </a:rPr>
              <a:t>)  </a:t>
            </a:r>
          </a:p>
          <a:p>
            <a:pPr lvl="1" algn="just">
              <a:lnSpc>
                <a:spcPct val="200000"/>
              </a:lnSpc>
            </a:pPr>
            <a:r>
              <a:rPr lang="en-US" b="0" i="0" dirty="0">
                <a:solidFill>
                  <a:srgbClr val="000000"/>
                </a:solidFill>
                <a:effectLst/>
              </a:rPr>
              <a:t>print(var_init_1.shape)   </a:t>
            </a:r>
          </a:p>
          <a:p>
            <a:pPr algn="just">
              <a:lnSpc>
                <a:spcPct val="200000"/>
              </a:lnSpc>
            </a:pPr>
            <a:r>
              <a:rPr lang="en-US" b="1" i="0" dirty="0">
                <a:solidFill>
                  <a:srgbClr val="333333"/>
                </a:solidFill>
                <a:effectLst/>
              </a:rPr>
              <a:t>Output:</a:t>
            </a:r>
            <a:endParaRPr lang="en-US" b="0" i="0" dirty="0">
              <a:solidFill>
                <a:srgbClr val="333333"/>
              </a:solidFill>
              <a:effectLst/>
            </a:endParaRPr>
          </a:p>
          <a:p>
            <a:pPr lvl="1">
              <a:lnSpc>
                <a:spcPct val="200000"/>
              </a:lnSpc>
            </a:pPr>
            <a:r>
              <a:rPr lang="en-IN" dirty="0"/>
              <a:t>(2, 1)</a:t>
            </a:r>
          </a:p>
        </p:txBody>
      </p:sp>
    </p:spTree>
    <p:extLst>
      <p:ext uri="{BB962C8B-B14F-4D97-AF65-F5344CB8AC3E}">
        <p14:creationId xmlns:p14="http://schemas.microsoft.com/office/powerpoint/2010/main" val="406736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C40265-1F9F-A8CF-3161-3653A2A06E3E}"/>
              </a:ext>
            </a:extLst>
          </p:cNvPr>
          <p:cNvSpPr txBox="1"/>
          <p:nvPr/>
        </p:nvSpPr>
        <p:spPr>
          <a:xfrm>
            <a:off x="134754" y="115503"/>
            <a:ext cx="11877574" cy="6662721"/>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b="0" i="0" dirty="0">
                <a:solidFill>
                  <a:srgbClr val="333333"/>
                </a:solidFill>
                <a:effectLst/>
              </a:rPr>
              <a:t>We can pass the value of a constant tensor in the variable. We create a constant tensor with the method </a:t>
            </a:r>
            <a:r>
              <a:rPr lang="en-US" b="0" i="0" dirty="0" err="1">
                <a:solidFill>
                  <a:srgbClr val="333333"/>
                </a:solidFill>
                <a:effectLst/>
              </a:rPr>
              <a:t>tf.constant</a:t>
            </a:r>
            <a:r>
              <a:rPr lang="en-US" b="0" i="0" dirty="0">
                <a:solidFill>
                  <a:srgbClr val="333333"/>
                </a:solidFill>
                <a:effectLst/>
              </a:rPr>
              <a:t>(). </a:t>
            </a:r>
          </a:p>
          <a:p>
            <a:pPr marL="285750" indent="-285750">
              <a:lnSpc>
                <a:spcPct val="200000"/>
              </a:lnSpc>
              <a:buFont typeface="Wingdings" panose="05000000000000000000" pitchFamily="2" charset="2"/>
              <a:buChar char="ü"/>
            </a:pPr>
            <a:r>
              <a:rPr lang="en-US" b="0" i="0" dirty="0">
                <a:solidFill>
                  <a:srgbClr val="333333"/>
                </a:solidFill>
                <a:effectLst/>
              </a:rPr>
              <a:t>We use this tensor to initialize the variable.</a:t>
            </a:r>
          </a:p>
          <a:p>
            <a:pPr marL="285750" indent="-285750">
              <a:lnSpc>
                <a:spcPct val="200000"/>
              </a:lnSpc>
              <a:buFont typeface="Wingdings" panose="05000000000000000000" pitchFamily="2" charset="2"/>
              <a:buChar char="ü"/>
            </a:pPr>
            <a:r>
              <a:rPr lang="en-US" b="0" i="0" dirty="0">
                <a:solidFill>
                  <a:srgbClr val="333333"/>
                </a:solidFill>
                <a:effectLst/>
              </a:rPr>
              <a:t>The first value of the variable are 10, 20, 30, 40 and 50. The new tensors have a shape of 2x2.</a:t>
            </a:r>
          </a:p>
          <a:p>
            <a:pPr marL="285750" indent="-285750">
              <a:lnSpc>
                <a:spcPct val="200000"/>
              </a:lnSpc>
              <a:buFont typeface="Wingdings" panose="05000000000000000000" pitchFamily="2" charset="2"/>
              <a:buChar char="ü"/>
            </a:pPr>
            <a:endParaRPr lang="en-US" b="0" i="0" dirty="0">
              <a:solidFill>
                <a:srgbClr val="333333"/>
              </a:solidFill>
              <a:effectLst/>
            </a:endParaRPr>
          </a:p>
          <a:p>
            <a:pPr lvl="1">
              <a:lnSpc>
                <a:spcPct val="200000"/>
              </a:lnSpc>
            </a:pPr>
            <a:r>
              <a:rPr lang="en-US" b="1" i="0" dirty="0">
                <a:solidFill>
                  <a:srgbClr val="000000"/>
                </a:solidFill>
                <a:effectLst/>
              </a:rPr>
              <a:t># Create any 2x2 </a:t>
            </a:r>
            <a:r>
              <a:rPr lang="en-US" b="1" i="0" dirty="0" err="1">
                <a:solidFill>
                  <a:srgbClr val="000000"/>
                </a:solidFill>
                <a:effectLst/>
              </a:rPr>
              <a:t>matrixtensor_const</a:t>
            </a:r>
            <a:r>
              <a:rPr lang="en-US" b="1" i="0" dirty="0">
                <a:solidFill>
                  <a:srgbClr val="000000"/>
                </a:solidFill>
                <a:effectLst/>
              </a:rPr>
              <a:t> = </a:t>
            </a:r>
            <a:r>
              <a:rPr lang="en-US" b="1" i="0" dirty="0" err="1">
                <a:solidFill>
                  <a:srgbClr val="000000"/>
                </a:solidFill>
                <a:effectLst/>
              </a:rPr>
              <a:t>tf.constant</a:t>
            </a:r>
            <a:r>
              <a:rPr lang="en-US" b="1" i="0" dirty="0">
                <a:solidFill>
                  <a:srgbClr val="000000"/>
                </a:solidFill>
                <a:effectLst/>
              </a:rPr>
              <a:t>([[</a:t>
            </a:r>
            <a:r>
              <a:rPr lang="en-US" b="1" i="0" dirty="0">
                <a:solidFill>
                  <a:srgbClr val="C00000"/>
                </a:solidFill>
                <a:effectLst/>
              </a:rPr>
              <a:t>10</a:t>
            </a:r>
            <a:r>
              <a:rPr lang="en-US" b="1" i="0" dirty="0">
                <a:solidFill>
                  <a:srgbClr val="000000"/>
                </a:solidFill>
                <a:effectLst/>
              </a:rPr>
              <a:t>, </a:t>
            </a:r>
            <a:r>
              <a:rPr lang="en-US" b="1" i="0" dirty="0">
                <a:solidFill>
                  <a:srgbClr val="C00000"/>
                </a:solidFill>
                <a:effectLst/>
              </a:rPr>
              <a:t>30</a:t>
            </a:r>
            <a:r>
              <a:rPr lang="en-US" b="1" i="0" dirty="0">
                <a:solidFill>
                  <a:srgbClr val="000000"/>
                </a:solidFill>
                <a:effectLst/>
              </a:rPr>
              <a:t>], [</a:t>
            </a:r>
            <a:r>
              <a:rPr lang="en-US" b="1" i="0" dirty="0">
                <a:solidFill>
                  <a:srgbClr val="C00000"/>
                </a:solidFill>
                <a:effectLst/>
              </a:rPr>
              <a:t>20</a:t>
            </a:r>
            <a:r>
              <a:rPr lang="en-US" b="1" i="0" dirty="0">
                <a:solidFill>
                  <a:srgbClr val="000000"/>
                </a:solidFill>
                <a:effectLst/>
              </a:rPr>
              <a:t>, </a:t>
            </a:r>
            <a:r>
              <a:rPr lang="en-US" b="1" i="0" dirty="0">
                <a:solidFill>
                  <a:srgbClr val="C00000"/>
                </a:solidFill>
                <a:effectLst/>
              </a:rPr>
              <a:t>40</a:t>
            </a:r>
            <a:r>
              <a:rPr lang="en-US" b="1" i="0" dirty="0">
                <a:solidFill>
                  <a:srgbClr val="000000"/>
                </a:solidFill>
                <a:effectLst/>
              </a:rPr>
              <a:t>]])  </a:t>
            </a:r>
          </a:p>
          <a:p>
            <a:pPr lvl="1">
              <a:lnSpc>
                <a:spcPct val="200000"/>
              </a:lnSpc>
            </a:pPr>
            <a:r>
              <a:rPr lang="en-US" b="1" i="0" dirty="0">
                <a:solidFill>
                  <a:srgbClr val="000000"/>
                </a:solidFill>
                <a:effectLst/>
              </a:rPr>
              <a:t># Initialize the first value of the tensor equal to the </a:t>
            </a:r>
            <a:r>
              <a:rPr lang="en-US" b="1" i="0" dirty="0" err="1">
                <a:solidFill>
                  <a:srgbClr val="000000"/>
                </a:solidFill>
                <a:effectLst/>
              </a:rPr>
              <a:t>tensor_const</a:t>
            </a:r>
            <a:r>
              <a:rPr lang="en-US" b="1" i="0" dirty="0">
                <a:solidFill>
                  <a:srgbClr val="000000"/>
                </a:solidFill>
                <a:effectLst/>
              </a:rPr>
              <a:t>  </a:t>
            </a:r>
          </a:p>
          <a:p>
            <a:pPr lvl="1">
              <a:lnSpc>
                <a:spcPct val="200000"/>
              </a:lnSpc>
            </a:pPr>
            <a:r>
              <a:rPr lang="en-US" b="1" i="0" dirty="0">
                <a:solidFill>
                  <a:srgbClr val="000000"/>
                </a:solidFill>
                <a:effectLst/>
              </a:rPr>
              <a:t>var_init_2 = </a:t>
            </a:r>
            <a:r>
              <a:rPr lang="en-US" b="1" i="0" dirty="0" err="1">
                <a:solidFill>
                  <a:srgbClr val="000000"/>
                </a:solidFill>
                <a:effectLst/>
              </a:rPr>
              <a:t>tf.get_variable</a:t>
            </a:r>
            <a:r>
              <a:rPr lang="en-US" b="1" i="0" dirty="0">
                <a:solidFill>
                  <a:srgbClr val="000000"/>
                </a:solidFill>
                <a:effectLst/>
              </a:rPr>
              <a:t>(</a:t>
            </a:r>
            <a:r>
              <a:rPr lang="en-US" b="1" i="0" dirty="0">
                <a:solidFill>
                  <a:srgbClr val="0000FF"/>
                </a:solidFill>
                <a:effectLst/>
              </a:rPr>
              <a:t>"var_init_2"</a:t>
            </a:r>
            <a:r>
              <a:rPr lang="en-US" b="1" i="0" dirty="0">
                <a:solidFill>
                  <a:srgbClr val="000000"/>
                </a:solidFill>
                <a:effectLst/>
              </a:rPr>
              <a:t>, </a:t>
            </a:r>
            <a:r>
              <a:rPr lang="en-US" b="1" i="0" dirty="0" err="1">
                <a:solidFill>
                  <a:srgbClr val="000000"/>
                </a:solidFill>
                <a:effectLst/>
              </a:rPr>
              <a:t>dtype</a:t>
            </a:r>
            <a:r>
              <a:rPr lang="en-US" b="1" i="0" dirty="0">
                <a:solidFill>
                  <a:srgbClr val="000000"/>
                </a:solidFill>
                <a:effectLst/>
              </a:rPr>
              <a:t>=tf.int23,  initializer=</a:t>
            </a:r>
            <a:r>
              <a:rPr lang="en-US" b="1" i="0" dirty="0" err="1">
                <a:solidFill>
                  <a:srgbClr val="000000"/>
                </a:solidFill>
                <a:effectLst/>
              </a:rPr>
              <a:t>tensor_const</a:t>
            </a:r>
            <a:r>
              <a:rPr lang="en-US" b="1" i="0" dirty="0">
                <a:solidFill>
                  <a:srgbClr val="000000"/>
                </a:solidFill>
                <a:effectLst/>
              </a:rPr>
              <a:t>)  </a:t>
            </a:r>
          </a:p>
          <a:p>
            <a:pPr lvl="1">
              <a:lnSpc>
                <a:spcPct val="200000"/>
              </a:lnSpc>
            </a:pPr>
            <a:r>
              <a:rPr lang="en-US" b="1" i="0" dirty="0">
                <a:solidFill>
                  <a:srgbClr val="000000"/>
                </a:solidFill>
                <a:effectLst/>
              </a:rPr>
              <a:t>print(var_init_2.shape)   </a:t>
            </a:r>
          </a:p>
          <a:p>
            <a:pPr algn="just">
              <a:lnSpc>
                <a:spcPct val="200000"/>
              </a:lnSpc>
              <a:buFont typeface="+mj-lt"/>
              <a:buAutoNum type="arabicPeriod"/>
            </a:pPr>
            <a:endParaRPr lang="en-US" b="0" i="0" dirty="0">
              <a:solidFill>
                <a:srgbClr val="000000"/>
              </a:solidFill>
              <a:effectLst/>
            </a:endParaRPr>
          </a:p>
          <a:p>
            <a:pPr algn="just">
              <a:lnSpc>
                <a:spcPct val="200000"/>
              </a:lnSpc>
            </a:pPr>
            <a:r>
              <a:rPr lang="en-US" b="1" i="0" dirty="0">
                <a:solidFill>
                  <a:srgbClr val="333333"/>
                </a:solidFill>
                <a:effectLst/>
              </a:rPr>
              <a:t>Output:</a:t>
            </a:r>
          </a:p>
          <a:p>
            <a:pPr lvl="1" algn="just">
              <a:lnSpc>
                <a:spcPct val="200000"/>
              </a:lnSpc>
            </a:pPr>
            <a:r>
              <a:rPr lang="en-US" b="0" i="0" dirty="0">
                <a:solidFill>
                  <a:srgbClr val="333333"/>
                </a:solidFill>
                <a:effectLst/>
              </a:rPr>
              <a:t>(2, 2)</a:t>
            </a:r>
          </a:p>
          <a:p>
            <a:pPr>
              <a:lnSpc>
                <a:spcPct val="200000"/>
              </a:lnSpc>
            </a:pPr>
            <a:endParaRPr lang="en-IN" dirty="0"/>
          </a:p>
        </p:txBody>
      </p:sp>
    </p:spTree>
    <p:extLst>
      <p:ext uri="{BB962C8B-B14F-4D97-AF65-F5344CB8AC3E}">
        <p14:creationId xmlns:p14="http://schemas.microsoft.com/office/powerpoint/2010/main" val="2129136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746F11-4EE9-9099-63E8-B65CD595CA6B}"/>
              </a:ext>
            </a:extLst>
          </p:cNvPr>
          <p:cNvSpPr txBox="1"/>
          <p:nvPr/>
        </p:nvSpPr>
        <p:spPr>
          <a:xfrm>
            <a:off x="154004" y="144379"/>
            <a:ext cx="11790948" cy="6555641"/>
          </a:xfrm>
          <a:prstGeom prst="rect">
            <a:avLst/>
          </a:prstGeom>
          <a:noFill/>
        </p:spPr>
        <p:txBody>
          <a:bodyPr wrap="square" rtlCol="0">
            <a:spAutoFit/>
          </a:bodyPr>
          <a:lstStyle/>
          <a:p>
            <a:r>
              <a:rPr lang="en-US" sz="2400" b="1" i="0" dirty="0">
                <a:effectLst/>
              </a:rPr>
              <a:t>Placeholder:</a:t>
            </a:r>
          </a:p>
          <a:p>
            <a:pPr marL="285750" indent="-285750">
              <a:lnSpc>
                <a:spcPct val="150000"/>
              </a:lnSpc>
              <a:buFont typeface="Wingdings" panose="05000000000000000000" pitchFamily="2" charset="2"/>
              <a:buChar char="ü"/>
            </a:pPr>
            <a:r>
              <a:rPr lang="en-US" b="0" i="0" dirty="0">
                <a:solidFill>
                  <a:srgbClr val="333333"/>
                </a:solidFill>
                <a:effectLst/>
              </a:rPr>
              <a:t>Placeholder is used to initialize the data and to proceed inside the tensor. To supply a placeholder, we need to use the method </a:t>
            </a:r>
            <a:r>
              <a:rPr lang="en-US" b="0" i="0" dirty="0" err="1">
                <a:solidFill>
                  <a:srgbClr val="333333"/>
                </a:solidFill>
                <a:effectLst/>
              </a:rPr>
              <a:t>feed_dict</a:t>
            </a:r>
            <a:r>
              <a:rPr lang="en-US" b="0" i="0" dirty="0">
                <a:solidFill>
                  <a:srgbClr val="333333"/>
                </a:solidFill>
                <a:effectLst/>
              </a:rPr>
              <a:t>. The placeholder will fed only within a session.</a:t>
            </a:r>
          </a:p>
          <a:p>
            <a:pPr marL="285750" indent="-285750">
              <a:lnSpc>
                <a:spcPct val="150000"/>
              </a:lnSpc>
              <a:buFont typeface="Wingdings" panose="05000000000000000000" pitchFamily="2" charset="2"/>
              <a:buChar char="ü"/>
            </a:pPr>
            <a:r>
              <a:rPr lang="en-US" b="0" i="0" dirty="0">
                <a:solidFill>
                  <a:srgbClr val="333333"/>
                </a:solidFill>
                <a:effectLst/>
              </a:rPr>
              <a:t>In our next example, we see how we create a placeholder with the method </a:t>
            </a:r>
            <a:r>
              <a:rPr lang="en-US" b="0" i="0" dirty="0" err="1">
                <a:solidFill>
                  <a:srgbClr val="333333"/>
                </a:solidFill>
                <a:effectLst/>
              </a:rPr>
              <a:t>tf.placeholder</a:t>
            </a:r>
            <a:r>
              <a:rPr lang="en-US" b="0" i="0" dirty="0">
                <a:solidFill>
                  <a:srgbClr val="333333"/>
                </a:solidFill>
                <a:effectLst/>
              </a:rPr>
              <a:t>. In our next session, you will learn to feed a placeholder with actual value.</a:t>
            </a:r>
          </a:p>
          <a:p>
            <a:r>
              <a:rPr lang="en-US" b="0" i="0" dirty="0">
                <a:solidFill>
                  <a:srgbClr val="333333"/>
                </a:solidFill>
                <a:effectLst/>
              </a:rPr>
              <a:t>The syntax is:</a:t>
            </a:r>
          </a:p>
          <a:p>
            <a:pPr marL="742950" lvl="1" indent="-285750">
              <a:lnSpc>
                <a:spcPct val="150000"/>
              </a:lnSpc>
              <a:buFont typeface="Wingdings" panose="05000000000000000000" pitchFamily="2" charset="2"/>
              <a:buChar char="§"/>
            </a:pPr>
            <a:r>
              <a:rPr lang="en-US" b="1" i="0" dirty="0" err="1">
                <a:solidFill>
                  <a:srgbClr val="000000"/>
                </a:solidFill>
                <a:effectLst/>
              </a:rPr>
              <a:t>tf.placeholder</a:t>
            </a:r>
            <a:r>
              <a:rPr lang="en-US" b="1" i="0" dirty="0">
                <a:solidFill>
                  <a:srgbClr val="000000"/>
                </a:solidFill>
                <a:effectLst/>
              </a:rPr>
              <a:t>(</a:t>
            </a:r>
            <a:r>
              <a:rPr lang="en-US" b="1" i="0" dirty="0" err="1">
                <a:solidFill>
                  <a:srgbClr val="000000"/>
                </a:solidFill>
                <a:effectLst/>
              </a:rPr>
              <a:t>dtype,shape</a:t>
            </a:r>
            <a:r>
              <a:rPr lang="en-US" b="1" i="0" dirty="0">
                <a:solidFill>
                  <a:srgbClr val="000000"/>
                </a:solidFill>
                <a:effectLst/>
              </a:rPr>
              <a:t>=</a:t>
            </a:r>
            <a:r>
              <a:rPr lang="en-US" b="1" i="0" dirty="0" err="1">
                <a:solidFill>
                  <a:srgbClr val="000000"/>
                </a:solidFill>
                <a:effectLst/>
              </a:rPr>
              <a:t>None,name</a:t>
            </a:r>
            <a:r>
              <a:rPr lang="en-US" b="1" i="0" dirty="0">
                <a:solidFill>
                  <a:srgbClr val="000000"/>
                </a:solidFill>
                <a:effectLst/>
              </a:rPr>
              <a:t>=None )  </a:t>
            </a:r>
          </a:p>
          <a:p>
            <a:pPr marL="742950" lvl="1" indent="-285750">
              <a:lnSpc>
                <a:spcPct val="150000"/>
              </a:lnSpc>
              <a:buFont typeface="Wingdings" panose="05000000000000000000" pitchFamily="2" charset="2"/>
              <a:buChar char="§"/>
            </a:pPr>
            <a:r>
              <a:rPr lang="en-US" b="1" i="0" dirty="0">
                <a:solidFill>
                  <a:srgbClr val="000000"/>
                </a:solidFill>
                <a:effectLst/>
              </a:rPr>
              <a:t>arguments:  </a:t>
            </a:r>
          </a:p>
          <a:p>
            <a:pPr marL="742950" lvl="1" indent="-285750">
              <a:lnSpc>
                <a:spcPct val="150000"/>
              </a:lnSpc>
              <a:buFont typeface="Wingdings" panose="05000000000000000000" pitchFamily="2" charset="2"/>
              <a:buChar char="§"/>
            </a:pPr>
            <a:r>
              <a:rPr lang="en-US" b="1" i="0" dirty="0">
                <a:solidFill>
                  <a:srgbClr val="000000"/>
                </a:solidFill>
                <a:effectLst/>
              </a:rPr>
              <a:t>- `</a:t>
            </a:r>
            <a:r>
              <a:rPr lang="en-US" b="1" i="0" dirty="0" err="1">
                <a:solidFill>
                  <a:srgbClr val="000000"/>
                </a:solidFill>
                <a:effectLst/>
              </a:rPr>
              <a:t>dtype</a:t>
            </a:r>
            <a:r>
              <a:rPr lang="en-US" b="1" i="0" dirty="0">
                <a:solidFill>
                  <a:srgbClr val="000000"/>
                </a:solidFill>
                <a:effectLst/>
              </a:rPr>
              <a:t>`: Type of data  </a:t>
            </a:r>
          </a:p>
          <a:p>
            <a:pPr marL="742950" lvl="1" indent="-285750">
              <a:lnSpc>
                <a:spcPct val="150000"/>
              </a:lnSpc>
              <a:buFont typeface="Wingdings" panose="05000000000000000000" pitchFamily="2" charset="2"/>
              <a:buChar char="§"/>
            </a:pPr>
            <a:r>
              <a:rPr lang="en-US" b="1" i="0" dirty="0">
                <a:solidFill>
                  <a:srgbClr val="000000"/>
                </a:solidFill>
                <a:effectLst/>
              </a:rPr>
              <a:t>- `shape`: the dimension of the placeholder. Optional. By </a:t>
            </a:r>
            <a:r>
              <a:rPr lang="en-US" b="1" i="0" dirty="0">
                <a:solidFill>
                  <a:srgbClr val="006699"/>
                </a:solidFill>
                <a:effectLst/>
              </a:rPr>
              <a:t>default</a:t>
            </a:r>
            <a:r>
              <a:rPr lang="en-US" b="1" i="0" dirty="0">
                <a:solidFill>
                  <a:srgbClr val="000000"/>
                </a:solidFill>
                <a:effectLst/>
              </a:rPr>
              <a:t>, the shape of the data.  </a:t>
            </a:r>
          </a:p>
          <a:p>
            <a:pPr marL="742950" lvl="1" indent="-285750">
              <a:lnSpc>
                <a:spcPct val="150000"/>
              </a:lnSpc>
              <a:buFont typeface="Wingdings" panose="05000000000000000000" pitchFamily="2" charset="2"/>
              <a:buChar char="§"/>
            </a:pPr>
            <a:r>
              <a:rPr lang="en-US" b="1" i="0" dirty="0">
                <a:solidFill>
                  <a:srgbClr val="000000"/>
                </a:solidFill>
                <a:effectLst/>
              </a:rPr>
              <a:t>- </a:t>
            </a:r>
            <a:r>
              <a:rPr lang="en-US" b="1" i="0" dirty="0">
                <a:solidFill>
                  <a:srgbClr val="0000FF"/>
                </a:solidFill>
                <a:effectLst/>
              </a:rPr>
              <a:t>"Name"</a:t>
            </a:r>
            <a:r>
              <a:rPr lang="en-US" b="1" i="0" dirty="0">
                <a:solidFill>
                  <a:srgbClr val="000000"/>
                </a:solidFill>
                <a:effectLst/>
              </a:rPr>
              <a:t>- Name of the placeholder. Optional     </a:t>
            </a:r>
          </a:p>
          <a:p>
            <a:pPr marL="742950" lvl="1" indent="-285750">
              <a:lnSpc>
                <a:spcPct val="150000"/>
              </a:lnSpc>
              <a:buFont typeface="Wingdings" panose="05000000000000000000" pitchFamily="2" charset="2"/>
              <a:buChar char="§"/>
            </a:pPr>
            <a:r>
              <a:rPr lang="en-US" b="1" i="0" dirty="0" err="1">
                <a:solidFill>
                  <a:srgbClr val="000000"/>
                </a:solidFill>
                <a:effectLst/>
              </a:rPr>
              <a:t>data_placeholder_a</a:t>
            </a:r>
            <a:r>
              <a:rPr lang="en-US" b="1" i="0" dirty="0">
                <a:solidFill>
                  <a:srgbClr val="000000"/>
                </a:solidFill>
                <a:effectLst/>
              </a:rPr>
              <a:t> = </a:t>
            </a:r>
            <a:r>
              <a:rPr lang="en-US" b="1" i="0" dirty="0" err="1">
                <a:solidFill>
                  <a:srgbClr val="000000"/>
                </a:solidFill>
                <a:effectLst/>
              </a:rPr>
              <a:t>tf.placeholder</a:t>
            </a:r>
            <a:r>
              <a:rPr lang="en-US" b="1" i="0" dirty="0">
                <a:solidFill>
                  <a:srgbClr val="000000"/>
                </a:solidFill>
                <a:effectLst/>
              </a:rPr>
              <a:t>(tf.float23, name = </a:t>
            </a:r>
            <a:r>
              <a:rPr lang="en-US" b="1" i="0" dirty="0">
                <a:solidFill>
                  <a:srgbClr val="0000FF"/>
                </a:solidFill>
                <a:effectLst/>
              </a:rPr>
              <a:t>"</a:t>
            </a:r>
            <a:r>
              <a:rPr lang="en-US" b="1" i="0" dirty="0" err="1">
                <a:solidFill>
                  <a:srgbClr val="0000FF"/>
                </a:solidFill>
                <a:effectLst/>
              </a:rPr>
              <a:t>data_placeholder_a</a:t>
            </a:r>
            <a:r>
              <a:rPr lang="en-US" b="1" i="0" dirty="0">
                <a:solidFill>
                  <a:srgbClr val="0000FF"/>
                </a:solidFill>
                <a:effectLst/>
              </a:rPr>
              <a:t>"</a:t>
            </a:r>
            <a:r>
              <a:rPr lang="en-US" b="1" i="0" dirty="0">
                <a:solidFill>
                  <a:srgbClr val="000000"/>
                </a:solidFill>
                <a:effectLst/>
              </a:rPr>
              <a:t>)  </a:t>
            </a:r>
          </a:p>
          <a:p>
            <a:pPr marL="742950" lvl="1" indent="-285750">
              <a:lnSpc>
                <a:spcPct val="150000"/>
              </a:lnSpc>
              <a:buFont typeface="Wingdings" panose="05000000000000000000" pitchFamily="2" charset="2"/>
              <a:buChar char="§"/>
            </a:pPr>
            <a:r>
              <a:rPr lang="en-US" b="1" i="0" dirty="0">
                <a:solidFill>
                  <a:srgbClr val="000000"/>
                </a:solidFill>
                <a:effectLst/>
              </a:rPr>
              <a:t>print(</a:t>
            </a:r>
            <a:r>
              <a:rPr lang="en-US" b="1" i="0" dirty="0" err="1">
                <a:solidFill>
                  <a:srgbClr val="000000"/>
                </a:solidFill>
                <a:effectLst/>
              </a:rPr>
              <a:t>data_placeholder_a</a:t>
            </a:r>
            <a:r>
              <a:rPr lang="en-US" b="1" i="0" dirty="0">
                <a:solidFill>
                  <a:srgbClr val="000000"/>
                </a:solidFill>
                <a:effectLst/>
              </a:rPr>
              <a:t>)   </a:t>
            </a:r>
          </a:p>
          <a:p>
            <a:pPr lvl="1">
              <a:lnSpc>
                <a:spcPct val="150000"/>
              </a:lnSpc>
            </a:pPr>
            <a:endParaRPr lang="en-US" b="1" i="0" dirty="0">
              <a:solidFill>
                <a:srgbClr val="000000"/>
              </a:solidFill>
              <a:effectLst/>
            </a:endParaRPr>
          </a:p>
          <a:p>
            <a:r>
              <a:rPr lang="en-US" b="1" i="0" dirty="0">
                <a:solidFill>
                  <a:srgbClr val="333333"/>
                </a:solidFill>
                <a:effectLst/>
              </a:rPr>
              <a:t>Output:</a:t>
            </a:r>
            <a:endParaRPr lang="en-US" b="0" i="0" dirty="0">
              <a:solidFill>
                <a:srgbClr val="333333"/>
              </a:solidFill>
              <a:effectLst/>
            </a:endParaRPr>
          </a:p>
          <a:p>
            <a:endParaRPr lang="en-IN" dirty="0"/>
          </a:p>
          <a:p>
            <a:pPr lvl="1"/>
            <a:r>
              <a:rPr lang="en-IN" dirty="0"/>
              <a:t>Tensor("data_placeholder_a:0", </a:t>
            </a:r>
            <a:r>
              <a:rPr lang="en-IN" dirty="0" err="1"/>
              <a:t>dtype</a:t>
            </a:r>
            <a:r>
              <a:rPr lang="en-IN" dirty="0"/>
              <a:t>=float32)</a:t>
            </a:r>
          </a:p>
        </p:txBody>
      </p:sp>
    </p:spTree>
    <p:extLst>
      <p:ext uri="{BB962C8B-B14F-4D97-AF65-F5344CB8AC3E}">
        <p14:creationId xmlns:p14="http://schemas.microsoft.com/office/powerpoint/2010/main" val="105273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F252F-404B-D43A-8311-E6849BDC4A99}"/>
              </a:ext>
            </a:extLst>
          </p:cNvPr>
          <p:cNvSpPr txBox="1"/>
          <p:nvPr/>
        </p:nvSpPr>
        <p:spPr>
          <a:xfrm>
            <a:off x="154004" y="182880"/>
            <a:ext cx="11819823" cy="3231654"/>
          </a:xfrm>
          <a:prstGeom prst="rect">
            <a:avLst/>
          </a:prstGeom>
          <a:noFill/>
        </p:spPr>
        <p:txBody>
          <a:bodyPr wrap="square" rtlCol="0">
            <a:spAutoFit/>
          </a:bodyPr>
          <a:lstStyle/>
          <a:p>
            <a:pPr algn="just"/>
            <a:r>
              <a:rPr lang="en-US" sz="2400" b="1" i="0" dirty="0">
                <a:effectLst/>
              </a:rPr>
              <a:t>TensorFlow works in 3 main components:</a:t>
            </a:r>
          </a:p>
          <a:p>
            <a:pPr marL="742950" lvl="1" indent="-285750" algn="just">
              <a:lnSpc>
                <a:spcPct val="150000"/>
              </a:lnSpc>
              <a:buFont typeface="Wingdings" panose="05000000000000000000" pitchFamily="2" charset="2"/>
              <a:buChar char="ü"/>
            </a:pPr>
            <a:r>
              <a:rPr lang="en-US" b="0" i="0" dirty="0">
                <a:solidFill>
                  <a:srgbClr val="000000"/>
                </a:solidFill>
                <a:effectLst/>
              </a:rPr>
              <a:t>Graph</a:t>
            </a:r>
          </a:p>
          <a:p>
            <a:pPr marL="742950" lvl="1" indent="-285750" algn="just">
              <a:lnSpc>
                <a:spcPct val="150000"/>
              </a:lnSpc>
              <a:buFont typeface="Wingdings" panose="05000000000000000000" pitchFamily="2" charset="2"/>
              <a:buChar char="ü"/>
            </a:pPr>
            <a:r>
              <a:rPr lang="en-US" b="0" i="0" dirty="0">
                <a:solidFill>
                  <a:srgbClr val="000000"/>
                </a:solidFill>
                <a:effectLst/>
              </a:rPr>
              <a:t>Tensor</a:t>
            </a:r>
          </a:p>
          <a:p>
            <a:pPr marL="742950" lvl="1" indent="-285750" algn="just">
              <a:lnSpc>
                <a:spcPct val="150000"/>
              </a:lnSpc>
              <a:buFont typeface="Wingdings" panose="05000000000000000000" pitchFamily="2" charset="2"/>
              <a:buChar char="ü"/>
            </a:pPr>
            <a:r>
              <a:rPr lang="en-US" b="0" i="0" dirty="0">
                <a:solidFill>
                  <a:srgbClr val="000000"/>
                </a:solidFill>
                <a:effectLst/>
              </a:rPr>
              <a:t>Session</a:t>
            </a:r>
          </a:p>
          <a:p>
            <a:pPr marL="742950" lvl="1" indent="-285750" algn="just">
              <a:lnSpc>
                <a:spcPct val="150000"/>
              </a:lnSpc>
              <a:buFont typeface="Wingdings" panose="05000000000000000000" pitchFamily="2" charset="2"/>
              <a:buChar char="ü"/>
            </a:pPr>
            <a:endParaRPr lang="en-US" dirty="0">
              <a:solidFill>
                <a:srgbClr val="000000"/>
              </a:solidFill>
            </a:endParaRPr>
          </a:p>
          <a:p>
            <a:pPr marL="742950" lvl="1" indent="-285750" algn="just">
              <a:lnSpc>
                <a:spcPct val="150000"/>
              </a:lnSpc>
              <a:buFont typeface="Wingdings" panose="05000000000000000000" pitchFamily="2" charset="2"/>
              <a:buChar char="ü"/>
            </a:pPr>
            <a:endParaRPr lang="en-US" b="0" i="0" dirty="0">
              <a:solidFill>
                <a:srgbClr val="000000"/>
              </a:solidFill>
              <a:effectLst/>
            </a:endParaRPr>
          </a:p>
          <a:p>
            <a:pPr lvl="1" algn="just">
              <a:lnSpc>
                <a:spcPct val="150000"/>
              </a:lnSpc>
            </a:pPr>
            <a:endParaRPr lang="en-US" b="0" i="0" dirty="0">
              <a:solidFill>
                <a:srgbClr val="000000"/>
              </a:solidFill>
              <a:effectLst/>
            </a:endParaRPr>
          </a:p>
          <a:p>
            <a:endParaRPr lang="en-IN" dirty="0"/>
          </a:p>
        </p:txBody>
      </p:sp>
      <p:graphicFrame>
        <p:nvGraphicFramePr>
          <p:cNvPr id="4" name="Table 3">
            <a:extLst>
              <a:ext uri="{FF2B5EF4-FFF2-40B4-BE49-F238E27FC236}">
                <a16:creationId xmlns:a16="http://schemas.microsoft.com/office/drawing/2014/main" id="{DB67051E-02D4-5503-BCDD-098CDA4C1962}"/>
              </a:ext>
            </a:extLst>
          </p:cNvPr>
          <p:cNvGraphicFramePr>
            <a:graphicFrameLocks noGrp="1"/>
          </p:cNvGraphicFramePr>
          <p:nvPr>
            <p:extLst>
              <p:ext uri="{D42A27DB-BD31-4B8C-83A1-F6EECF244321}">
                <p14:modId xmlns:p14="http://schemas.microsoft.com/office/powerpoint/2010/main" val="1187873585"/>
              </p:ext>
            </p:extLst>
          </p:nvPr>
        </p:nvGraphicFramePr>
        <p:xfrm>
          <a:off x="604787" y="2188520"/>
          <a:ext cx="10982426" cy="4479656"/>
        </p:xfrm>
        <a:graphic>
          <a:graphicData uri="http://schemas.openxmlformats.org/drawingml/2006/table">
            <a:tbl>
              <a:tblPr/>
              <a:tblGrid>
                <a:gridCol w="4227095">
                  <a:extLst>
                    <a:ext uri="{9D8B030D-6E8A-4147-A177-3AD203B41FA5}">
                      <a16:colId xmlns:a16="http://schemas.microsoft.com/office/drawing/2014/main" val="1390436893"/>
                    </a:ext>
                  </a:extLst>
                </a:gridCol>
                <a:gridCol w="6755331">
                  <a:extLst>
                    <a:ext uri="{9D8B030D-6E8A-4147-A177-3AD203B41FA5}">
                      <a16:colId xmlns:a16="http://schemas.microsoft.com/office/drawing/2014/main" val="2818844640"/>
                    </a:ext>
                  </a:extLst>
                </a:gridCol>
              </a:tblGrid>
              <a:tr h="179701">
                <a:tc>
                  <a:txBody>
                    <a:bodyPr/>
                    <a:lstStyle/>
                    <a:p>
                      <a:pPr algn="l" fontAlgn="t"/>
                      <a:endParaRPr lang="en-IN" sz="1600" dirty="0">
                        <a:solidFill>
                          <a:srgbClr val="000000"/>
                        </a:solidFill>
                        <a:effectLst/>
                        <a:latin typeface="+mn-lt"/>
                      </a:endParaRPr>
                    </a:p>
                  </a:txBody>
                  <a:tcPr marL="32090" marR="32090" marT="32090" marB="32090">
                    <a:lnL w="6350" cap="flat" cmpd="sng" algn="ctr">
                      <a:solidFill>
                        <a:srgbClr val="F0FC97"/>
                      </a:solidFill>
                      <a:prstDash val="solid"/>
                      <a:round/>
                      <a:headEnd type="none" w="med" len="med"/>
                      <a:tailEnd type="none" w="med" len="med"/>
                    </a:lnL>
                    <a:lnR w="6350" cap="flat" cmpd="sng" algn="ctr">
                      <a:solidFill>
                        <a:srgbClr val="F0FC97"/>
                      </a:solidFill>
                      <a:prstDash val="solid"/>
                      <a:round/>
                      <a:headEnd type="none" w="med" len="med"/>
                      <a:tailEnd type="none" w="med" len="med"/>
                    </a:lnR>
                    <a:lnT w="6350" cap="flat" cmpd="sng" algn="ctr">
                      <a:solidFill>
                        <a:srgbClr val="F0FC9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mn-lt"/>
                        </a:rPr>
                        <a:t>Description</a:t>
                      </a:r>
                    </a:p>
                  </a:txBody>
                  <a:tcPr marL="32090" marR="32090" marT="32090" marB="32090">
                    <a:lnL w="6350" cap="flat" cmpd="sng" algn="ctr">
                      <a:solidFill>
                        <a:srgbClr val="F0FC97"/>
                      </a:solidFill>
                      <a:prstDash val="solid"/>
                      <a:round/>
                      <a:headEnd type="none" w="med" len="med"/>
                      <a:tailEnd type="none" w="med" len="med"/>
                    </a:lnL>
                    <a:lnR w="6350" cap="flat" cmpd="sng" algn="ctr">
                      <a:solidFill>
                        <a:srgbClr val="F0FC97"/>
                      </a:solidFill>
                      <a:prstDash val="solid"/>
                      <a:round/>
                      <a:headEnd type="none" w="med" len="med"/>
                      <a:tailEnd type="none" w="med" len="med"/>
                    </a:lnR>
                    <a:lnT w="6350" cap="flat" cmpd="sng" algn="ctr">
                      <a:solidFill>
                        <a:srgbClr val="F0FC9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04257637"/>
                  </a:ext>
                </a:extLst>
              </a:tr>
              <a:tr h="1544575">
                <a:tc>
                  <a:txBody>
                    <a:bodyPr/>
                    <a:lstStyle/>
                    <a:p>
                      <a:pPr lvl="4" algn="l" fontAlgn="t"/>
                      <a:r>
                        <a:rPr lang="en-IN" sz="1600" b="1" dirty="0">
                          <a:solidFill>
                            <a:srgbClr val="333333"/>
                          </a:solidFill>
                          <a:effectLst/>
                          <a:latin typeface="+mn-lt"/>
                        </a:rPr>
                        <a:t>Graph</a:t>
                      </a:r>
                      <a:endParaRPr lang="en-IN" sz="1600" dirty="0">
                        <a:solidFill>
                          <a:srgbClr val="333333"/>
                        </a:solidFill>
                        <a:effectLst/>
                        <a:latin typeface="+mn-lt"/>
                      </a:endParaRPr>
                    </a:p>
                  </a:txBody>
                  <a:tcPr marL="21393" marR="21393" marT="21393" marB="2139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333333"/>
                          </a:solidFill>
                          <a:effectLst/>
                          <a:latin typeface="+mn-lt"/>
                        </a:rPr>
                        <a:t>The graph is essential in TensorFlow. All the mathematical operations (ops) are performed inside the graph. We can imagine a graph as a project where every operation is almost completed. The nodes represent these ops, and they can delete or create new tensors.</a:t>
                      </a:r>
                    </a:p>
                  </a:txBody>
                  <a:tcPr marL="21393" marR="21393" marT="21393" marB="2139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6700283"/>
                  </a:ext>
                </a:extLst>
              </a:tr>
              <a:tr h="1429053">
                <a:tc>
                  <a:txBody>
                    <a:bodyPr/>
                    <a:lstStyle/>
                    <a:p>
                      <a:pPr lvl="4" algn="l" fontAlgn="t"/>
                      <a:r>
                        <a:rPr lang="en-IN" sz="1600" b="1" dirty="0">
                          <a:solidFill>
                            <a:srgbClr val="333333"/>
                          </a:solidFill>
                          <a:effectLst/>
                          <a:latin typeface="+mn-lt"/>
                        </a:rPr>
                        <a:t>Tensor</a:t>
                      </a:r>
                      <a:endParaRPr lang="en-IN" sz="1600" dirty="0">
                        <a:solidFill>
                          <a:srgbClr val="333333"/>
                        </a:solidFill>
                        <a:effectLst/>
                        <a:latin typeface="+mn-lt"/>
                      </a:endParaRPr>
                    </a:p>
                  </a:txBody>
                  <a:tcPr marL="21393" marR="21393" marT="21393" marB="2139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333333"/>
                          </a:solidFill>
                          <a:effectLst/>
                          <a:latin typeface="+mn-lt"/>
                        </a:rPr>
                        <a:t>A tensor represents the data which progress between operations. We saw previously how to initialize the tensor. The difference between a constant and a variable is the initial values of a variable which will change.</a:t>
                      </a:r>
                    </a:p>
                  </a:txBody>
                  <a:tcPr marL="21393" marR="21393" marT="21393" marB="2139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56319374"/>
                  </a:ext>
                </a:extLst>
              </a:tr>
              <a:tr h="1198008">
                <a:tc>
                  <a:txBody>
                    <a:bodyPr/>
                    <a:lstStyle/>
                    <a:p>
                      <a:pPr lvl="4" algn="l" fontAlgn="t"/>
                      <a:r>
                        <a:rPr lang="en-IN" sz="1600" b="1" dirty="0">
                          <a:solidFill>
                            <a:srgbClr val="333333"/>
                          </a:solidFill>
                          <a:effectLst/>
                          <a:latin typeface="+mn-lt"/>
                        </a:rPr>
                        <a:t>Session</a:t>
                      </a:r>
                      <a:endParaRPr lang="en-IN" sz="1600" dirty="0">
                        <a:solidFill>
                          <a:srgbClr val="333333"/>
                        </a:solidFill>
                        <a:effectLst/>
                        <a:latin typeface="+mn-lt"/>
                      </a:endParaRPr>
                    </a:p>
                  </a:txBody>
                  <a:tcPr marL="21393" marR="21393" marT="21393" marB="2139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333333"/>
                          </a:solidFill>
                          <a:effectLst/>
                          <a:latin typeface="+mn-lt"/>
                        </a:rPr>
                        <a:t>A session will execute the operation to the graph. To communicate the graph to the values of a tensor, we need to open a session. Inside a session, we must run an operator to create an output.</a:t>
                      </a:r>
                    </a:p>
                  </a:txBody>
                  <a:tcPr marL="21393" marR="21393" marT="21393" marB="2139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97769485"/>
                  </a:ext>
                </a:extLst>
              </a:tr>
            </a:tbl>
          </a:graphicData>
        </a:graphic>
      </p:graphicFrame>
    </p:spTree>
    <p:extLst>
      <p:ext uri="{BB962C8B-B14F-4D97-AF65-F5344CB8AC3E}">
        <p14:creationId xmlns:p14="http://schemas.microsoft.com/office/powerpoint/2010/main" val="1036492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28E04-6575-6569-65F6-0312160BED1A}"/>
              </a:ext>
            </a:extLst>
          </p:cNvPr>
          <p:cNvSpPr txBox="1"/>
          <p:nvPr/>
        </p:nvSpPr>
        <p:spPr>
          <a:xfrm>
            <a:off x="163629" y="134754"/>
            <a:ext cx="11819824" cy="6832640"/>
          </a:xfrm>
          <a:prstGeom prst="rect">
            <a:avLst/>
          </a:prstGeom>
          <a:noFill/>
        </p:spPr>
        <p:txBody>
          <a:bodyPr wrap="square" rtlCol="0">
            <a:spAutoFit/>
          </a:bodyPr>
          <a:lstStyle/>
          <a:p>
            <a:r>
              <a:rPr lang="en-US" sz="2400" b="1" i="0" dirty="0">
                <a:effectLst/>
              </a:rPr>
              <a:t>Session:</a:t>
            </a:r>
          </a:p>
          <a:p>
            <a:r>
              <a:rPr lang="en-US" b="0" i="0" dirty="0">
                <a:solidFill>
                  <a:srgbClr val="333333"/>
                </a:solidFill>
                <a:effectLst/>
              </a:rPr>
              <a:t>Graphs and sessions are independent. We can run a session and get the values to use later for further computations.</a:t>
            </a:r>
          </a:p>
          <a:p>
            <a:pPr>
              <a:lnSpc>
                <a:spcPct val="150000"/>
              </a:lnSpc>
            </a:pPr>
            <a:r>
              <a:rPr lang="en-US" b="1" i="0" dirty="0">
                <a:solidFill>
                  <a:srgbClr val="333333"/>
                </a:solidFill>
                <a:effectLst/>
              </a:rPr>
              <a:t>In the example below, we will:</a:t>
            </a:r>
            <a:endParaRPr lang="en-US" b="0" i="0" dirty="0">
              <a:solidFill>
                <a:srgbClr val="333333"/>
              </a:solidFill>
              <a:effectLst/>
            </a:endParaRPr>
          </a:p>
          <a:p>
            <a:pPr marL="742950" lvl="1" indent="-285750">
              <a:lnSpc>
                <a:spcPct val="150000"/>
              </a:lnSpc>
              <a:buFont typeface="Wingdings" panose="05000000000000000000" pitchFamily="2" charset="2"/>
              <a:buChar char="q"/>
            </a:pPr>
            <a:r>
              <a:rPr lang="en-US" b="0" i="0" dirty="0">
                <a:solidFill>
                  <a:srgbClr val="000000"/>
                </a:solidFill>
                <a:effectLst/>
              </a:rPr>
              <a:t>Create two tensors</a:t>
            </a:r>
          </a:p>
          <a:p>
            <a:pPr marL="742950" lvl="1" indent="-285750">
              <a:lnSpc>
                <a:spcPct val="150000"/>
              </a:lnSpc>
              <a:buFont typeface="Wingdings" panose="05000000000000000000" pitchFamily="2" charset="2"/>
              <a:buChar char="q"/>
            </a:pPr>
            <a:r>
              <a:rPr lang="en-US" b="0" i="0" dirty="0">
                <a:solidFill>
                  <a:srgbClr val="000000"/>
                </a:solidFill>
                <a:effectLst/>
              </a:rPr>
              <a:t>Create an operation</a:t>
            </a:r>
          </a:p>
          <a:p>
            <a:pPr marL="742950" lvl="1" indent="-285750">
              <a:lnSpc>
                <a:spcPct val="150000"/>
              </a:lnSpc>
              <a:buFont typeface="Wingdings" panose="05000000000000000000" pitchFamily="2" charset="2"/>
              <a:buChar char="q"/>
            </a:pPr>
            <a:r>
              <a:rPr lang="en-US" b="0" i="0" dirty="0">
                <a:solidFill>
                  <a:srgbClr val="000000"/>
                </a:solidFill>
                <a:effectLst/>
              </a:rPr>
              <a:t>Open a session</a:t>
            </a:r>
          </a:p>
          <a:p>
            <a:pPr marL="742950" lvl="1" indent="-285750">
              <a:lnSpc>
                <a:spcPct val="150000"/>
              </a:lnSpc>
              <a:buFont typeface="Wingdings" panose="05000000000000000000" pitchFamily="2" charset="2"/>
              <a:buChar char="q"/>
            </a:pPr>
            <a:r>
              <a:rPr lang="en-US" b="0" i="0" dirty="0">
                <a:solidFill>
                  <a:srgbClr val="000000"/>
                </a:solidFill>
                <a:effectLst/>
              </a:rPr>
              <a:t>Print the result</a:t>
            </a:r>
          </a:p>
          <a:p>
            <a:pPr marL="742950" lvl="1" indent="-285750">
              <a:lnSpc>
                <a:spcPct val="150000"/>
              </a:lnSpc>
              <a:buFont typeface="Wingdings" panose="05000000000000000000" pitchFamily="2" charset="2"/>
              <a:buChar char="q"/>
            </a:pPr>
            <a:endParaRPr lang="en-US" b="0" i="0" dirty="0">
              <a:solidFill>
                <a:srgbClr val="000000"/>
              </a:solidFill>
              <a:effectLst/>
            </a:endParaRPr>
          </a:p>
          <a:p>
            <a:pPr>
              <a:lnSpc>
                <a:spcPct val="150000"/>
              </a:lnSpc>
            </a:pPr>
            <a:r>
              <a:rPr lang="en-US" b="1" i="0" dirty="0">
                <a:solidFill>
                  <a:srgbClr val="333333"/>
                </a:solidFill>
                <a:effectLst/>
              </a:rPr>
              <a:t>Step-1)</a:t>
            </a:r>
            <a:r>
              <a:rPr lang="en-US" b="0" i="0" dirty="0">
                <a:solidFill>
                  <a:srgbClr val="333333"/>
                </a:solidFill>
                <a:effectLst/>
              </a:rPr>
              <a:t> we create two tensors x and y</a:t>
            </a:r>
          </a:p>
          <a:p>
            <a:pPr lvl="1">
              <a:lnSpc>
                <a:spcPct val="150000"/>
              </a:lnSpc>
            </a:pPr>
            <a:r>
              <a:rPr lang="en-US" b="0" i="0" dirty="0">
                <a:solidFill>
                  <a:srgbClr val="000000"/>
                </a:solidFill>
                <a:effectLst/>
              </a:rPr>
              <a:t>## Create run and evaluate a session  </a:t>
            </a:r>
          </a:p>
          <a:p>
            <a:pPr lvl="1">
              <a:lnSpc>
                <a:spcPct val="150000"/>
              </a:lnSpc>
            </a:pPr>
            <a:r>
              <a:rPr lang="en-US" b="1" i="0" dirty="0">
                <a:solidFill>
                  <a:srgbClr val="000000"/>
                </a:solidFill>
                <a:effectLst/>
              </a:rPr>
              <a:t>X= </a:t>
            </a:r>
            <a:r>
              <a:rPr lang="en-US" b="1" i="0" dirty="0" err="1">
                <a:solidFill>
                  <a:srgbClr val="000000"/>
                </a:solidFill>
                <a:effectLst/>
              </a:rPr>
              <a:t>tf.constant</a:t>
            </a:r>
            <a:r>
              <a:rPr lang="en-US" b="1" i="0" dirty="0">
                <a:solidFill>
                  <a:srgbClr val="000000"/>
                </a:solidFill>
                <a:effectLst/>
              </a:rPr>
              <a:t>([</a:t>
            </a:r>
            <a:r>
              <a:rPr lang="en-US" b="1" i="0" dirty="0">
                <a:solidFill>
                  <a:srgbClr val="C00000"/>
                </a:solidFill>
                <a:effectLst/>
              </a:rPr>
              <a:t>2</a:t>
            </a:r>
            <a:r>
              <a:rPr lang="en-US" b="1" i="0" dirty="0">
                <a:solidFill>
                  <a:srgbClr val="000000"/>
                </a:solidFill>
                <a:effectLst/>
              </a:rPr>
              <a:t>])  </a:t>
            </a:r>
          </a:p>
          <a:p>
            <a:pPr lvl="1">
              <a:lnSpc>
                <a:spcPct val="150000"/>
              </a:lnSpc>
            </a:pPr>
            <a:r>
              <a:rPr lang="en-US" b="1" i="0" dirty="0">
                <a:solidFill>
                  <a:srgbClr val="000000"/>
                </a:solidFill>
                <a:effectLst/>
              </a:rPr>
              <a:t>X= </a:t>
            </a:r>
            <a:r>
              <a:rPr lang="en-US" b="1" i="0" dirty="0" err="1">
                <a:solidFill>
                  <a:srgbClr val="000000"/>
                </a:solidFill>
                <a:effectLst/>
              </a:rPr>
              <a:t>tf.constant</a:t>
            </a:r>
            <a:r>
              <a:rPr lang="en-US" b="1" i="0" dirty="0">
                <a:solidFill>
                  <a:srgbClr val="000000"/>
                </a:solidFill>
                <a:effectLst/>
              </a:rPr>
              <a:t>([</a:t>
            </a:r>
            <a:r>
              <a:rPr lang="en-US" b="1" i="0" dirty="0">
                <a:solidFill>
                  <a:srgbClr val="C00000"/>
                </a:solidFill>
                <a:effectLst/>
              </a:rPr>
              <a:t>2</a:t>
            </a:r>
            <a:r>
              <a:rPr lang="en-US" b="1" i="0" dirty="0">
                <a:solidFill>
                  <a:srgbClr val="000000"/>
                </a:solidFill>
                <a:effectLst/>
              </a:rPr>
              <a:t>])  </a:t>
            </a:r>
          </a:p>
          <a:p>
            <a:pPr>
              <a:lnSpc>
                <a:spcPct val="150000"/>
              </a:lnSpc>
            </a:pPr>
            <a:endParaRPr lang="en-US" b="0" i="0" dirty="0">
              <a:solidFill>
                <a:srgbClr val="000000"/>
              </a:solidFill>
              <a:effectLst/>
            </a:endParaRPr>
          </a:p>
          <a:p>
            <a:pPr>
              <a:lnSpc>
                <a:spcPct val="150000"/>
              </a:lnSpc>
            </a:pPr>
            <a:r>
              <a:rPr lang="en-US" b="1" i="0" dirty="0">
                <a:solidFill>
                  <a:srgbClr val="333333"/>
                </a:solidFill>
                <a:effectLst/>
              </a:rPr>
              <a:t>Step-2)</a:t>
            </a:r>
            <a:r>
              <a:rPr lang="en-US" b="0" i="0" dirty="0">
                <a:solidFill>
                  <a:srgbClr val="333333"/>
                </a:solidFill>
                <a:effectLst/>
              </a:rPr>
              <a:t> we create the operator by multiplying x and y</a:t>
            </a:r>
          </a:p>
          <a:p>
            <a:pPr lvl="1">
              <a:lnSpc>
                <a:spcPct val="150000"/>
              </a:lnSpc>
            </a:pPr>
            <a:r>
              <a:rPr lang="en-US" b="0" i="0" dirty="0">
                <a:solidFill>
                  <a:srgbClr val="000000"/>
                </a:solidFill>
                <a:effectLst/>
              </a:rPr>
              <a:t>## Create operator  </a:t>
            </a:r>
          </a:p>
          <a:p>
            <a:pPr lvl="1">
              <a:lnSpc>
                <a:spcPct val="150000"/>
              </a:lnSpc>
            </a:pPr>
            <a:r>
              <a:rPr lang="en-US" b="1" i="0" dirty="0">
                <a:solidFill>
                  <a:srgbClr val="000000"/>
                </a:solidFill>
                <a:effectLst/>
              </a:rPr>
              <a:t>multiply = </a:t>
            </a:r>
            <a:r>
              <a:rPr lang="en-US" b="1" i="0" dirty="0" err="1">
                <a:solidFill>
                  <a:srgbClr val="000000"/>
                </a:solidFill>
                <a:effectLst/>
              </a:rPr>
              <a:t>tf.multiply</a:t>
            </a:r>
            <a:r>
              <a:rPr lang="en-US" b="1" i="0" dirty="0">
                <a:solidFill>
                  <a:srgbClr val="000000"/>
                </a:solidFill>
                <a:effectLst/>
              </a:rPr>
              <a:t>(</a:t>
            </a:r>
            <a:r>
              <a:rPr lang="en-US" b="1" i="0" dirty="0" err="1">
                <a:solidFill>
                  <a:srgbClr val="000000"/>
                </a:solidFill>
                <a:effectLst/>
              </a:rPr>
              <a:t>x,y</a:t>
            </a:r>
            <a:r>
              <a:rPr lang="en-US" b="1" i="0" dirty="0">
                <a:solidFill>
                  <a:srgbClr val="000000"/>
                </a:solidFill>
                <a:effectLst/>
              </a:rPr>
              <a:t>) </a:t>
            </a:r>
            <a:r>
              <a:rPr lang="en-US" b="0" i="0" dirty="0">
                <a:solidFill>
                  <a:srgbClr val="000000"/>
                </a:solidFill>
                <a:effectLst/>
              </a:rPr>
              <a:t> </a:t>
            </a:r>
          </a:p>
          <a:p>
            <a:endParaRPr lang="en-IN" dirty="0"/>
          </a:p>
        </p:txBody>
      </p:sp>
    </p:spTree>
    <p:extLst>
      <p:ext uri="{BB962C8B-B14F-4D97-AF65-F5344CB8AC3E}">
        <p14:creationId xmlns:p14="http://schemas.microsoft.com/office/powerpoint/2010/main" val="3208927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EEC371-734F-FC89-9091-3B8110CC286A}"/>
              </a:ext>
            </a:extLst>
          </p:cNvPr>
          <p:cNvSpPr txBox="1"/>
          <p:nvPr/>
        </p:nvSpPr>
        <p:spPr>
          <a:xfrm>
            <a:off x="144379" y="154004"/>
            <a:ext cx="11839074" cy="6093976"/>
          </a:xfrm>
          <a:prstGeom prst="rect">
            <a:avLst/>
          </a:prstGeom>
          <a:noFill/>
        </p:spPr>
        <p:txBody>
          <a:bodyPr wrap="square" rtlCol="0">
            <a:spAutoFit/>
          </a:bodyPr>
          <a:lstStyle/>
          <a:p>
            <a:pPr algn="just"/>
            <a:r>
              <a:rPr lang="en-US" b="1" i="0" dirty="0">
                <a:solidFill>
                  <a:srgbClr val="333333"/>
                </a:solidFill>
                <a:effectLst/>
              </a:rPr>
              <a:t>Step-3)</a:t>
            </a:r>
            <a:r>
              <a:rPr lang="en-US" b="0" i="0" dirty="0">
                <a:solidFill>
                  <a:srgbClr val="333333"/>
                </a:solidFill>
                <a:effectLst/>
              </a:rPr>
              <a:t> we open a session. All the computations will happen with the session. When we are done, we need to close the session.</a:t>
            </a:r>
          </a:p>
          <a:p>
            <a:pPr lvl="1" algn="just"/>
            <a:r>
              <a:rPr lang="en-US" b="0" i="0" dirty="0">
                <a:solidFill>
                  <a:srgbClr val="000000"/>
                </a:solidFill>
                <a:effectLst/>
              </a:rPr>
              <a:t>## Create a session to run the given code  </a:t>
            </a:r>
          </a:p>
          <a:p>
            <a:pPr lvl="1" algn="just"/>
            <a:r>
              <a:rPr lang="en-US" b="0" i="0" dirty="0" err="1">
                <a:solidFill>
                  <a:srgbClr val="000000"/>
                </a:solidFill>
                <a:effectLst/>
              </a:rPr>
              <a:t>Sess</a:t>
            </a:r>
            <a:r>
              <a:rPr lang="en-US" b="0" i="0" dirty="0">
                <a:solidFill>
                  <a:srgbClr val="000000"/>
                </a:solidFill>
                <a:effectLst/>
              </a:rPr>
              <a:t>= </a:t>
            </a:r>
            <a:r>
              <a:rPr lang="en-US" b="0" i="0" dirty="0" err="1">
                <a:solidFill>
                  <a:srgbClr val="000000"/>
                </a:solidFill>
                <a:effectLst/>
              </a:rPr>
              <a:t>tf.Session</a:t>
            </a:r>
            <a:r>
              <a:rPr lang="en-US" b="0" i="0" dirty="0">
                <a:solidFill>
                  <a:srgbClr val="000000"/>
                </a:solidFill>
                <a:effectLst/>
              </a:rPr>
              <a:t>()result_1=</a:t>
            </a:r>
            <a:r>
              <a:rPr lang="en-US" b="0" i="0" dirty="0" err="1">
                <a:solidFill>
                  <a:srgbClr val="000000"/>
                </a:solidFill>
                <a:effectLst/>
              </a:rPr>
              <a:t>sess.run</a:t>
            </a:r>
            <a:r>
              <a:rPr lang="en-US" b="0" i="0" dirty="0">
                <a:solidFill>
                  <a:srgbClr val="000000"/>
                </a:solidFill>
                <a:effectLst/>
              </a:rPr>
              <a:t>(multiply)  </a:t>
            </a:r>
          </a:p>
          <a:p>
            <a:pPr lvl="1" algn="just"/>
            <a:r>
              <a:rPr lang="en-US" b="0" i="0" dirty="0">
                <a:solidFill>
                  <a:srgbClr val="000000"/>
                </a:solidFill>
                <a:effectLst/>
              </a:rPr>
              <a:t>print(result_1)  </a:t>
            </a:r>
          </a:p>
          <a:p>
            <a:pPr lvl="1" algn="just"/>
            <a:r>
              <a:rPr lang="en-US" b="0" i="0" dirty="0" err="1">
                <a:solidFill>
                  <a:srgbClr val="000000"/>
                </a:solidFill>
                <a:effectLst/>
              </a:rPr>
              <a:t>sess.close</a:t>
            </a:r>
            <a:r>
              <a:rPr lang="en-US" b="0" i="0" dirty="0">
                <a:solidFill>
                  <a:srgbClr val="000000"/>
                </a:solidFill>
                <a:effectLst/>
              </a:rPr>
              <a:t>()  </a:t>
            </a:r>
          </a:p>
          <a:p>
            <a:endParaRPr lang="en-IN" dirty="0"/>
          </a:p>
          <a:p>
            <a:pPr algn="just"/>
            <a:r>
              <a:rPr lang="en-US" sz="2400" b="1" i="0" dirty="0">
                <a:effectLst/>
              </a:rPr>
              <a:t>Explanation of Code:</a:t>
            </a:r>
          </a:p>
          <a:p>
            <a:pPr algn="just"/>
            <a:endParaRPr lang="en-US" sz="2400" b="1" i="0" dirty="0">
              <a:effectLst/>
            </a:endParaRPr>
          </a:p>
          <a:p>
            <a:pPr lvl="1" algn="just"/>
            <a:r>
              <a:rPr lang="en-US" b="1" i="0" dirty="0" err="1">
                <a:solidFill>
                  <a:srgbClr val="000000"/>
                </a:solidFill>
                <a:effectLst/>
              </a:rPr>
              <a:t>tf.Session</a:t>
            </a:r>
            <a:r>
              <a:rPr lang="en-US" b="1" i="0" dirty="0">
                <a:solidFill>
                  <a:srgbClr val="000000"/>
                </a:solidFill>
                <a:effectLst/>
              </a:rPr>
              <a:t>(): Open a session. All the operations will flow with the sessions</a:t>
            </a:r>
          </a:p>
          <a:p>
            <a:pPr lvl="1" algn="just"/>
            <a:r>
              <a:rPr lang="en-US" b="1" i="0" dirty="0">
                <a:solidFill>
                  <a:srgbClr val="000000"/>
                </a:solidFill>
                <a:effectLst/>
              </a:rPr>
              <a:t>Run (Multiply): Execute the operation which is created in step2.</a:t>
            </a:r>
          </a:p>
          <a:p>
            <a:pPr lvl="1" algn="just"/>
            <a:r>
              <a:rPr lang="en-US" b="1" i="0" dirty="0">
                <a:solidFill>
                  <a:srgbClr val="000000"/>
                </a:solidFill>
                <a:effectLst/>
              </a:rPr>
              <a:t>print(result_1): Finally, we can print the result</a:t>
            </a:r>
          </a:p>
          <a:p>
            <a:pPr lvl="1" algn="just"/>
            <a:r>
              <a:rPr lang="en-US" b="1" i="0" dirty="0">
                <a:solidFill>
                  <a:srgbClr val="000000"/>
                </a:solidFill>
                <a:effectLst/>
              </a:rPr>
              <a:t>close(): Close the session</a:t>
            </a:r>
          </a:p>
          <a:p>
            <a:pPr lvl="1" algn="just"/>
            <a:endParaRPr lang="en-US" b="1" i="0" dirty="0">
              <a:solidFill>
                <a:srgbClr val="000000"/>
              </a:solidFill>
              <a:effectLst/>
            </a:endParaRPr>
          </a:p>
          <a:p>
            <a:pPr algn="just"/>
            <a:r>
              <a:rPr lang="en-US" b="0" i="0" dirty="0">
                <a:solidFill>
                  <a:srgbClr val="333333"/>
                </a:solidFill>
                <a:effectLst/>
              </a:rPr>
              <a:t>The result </a:t>
            </a:r>
            <a:r>
              <a:rPr lang="en-US" b="1" i="0" dirty="0">
                <a:solidFill>
                  <a:srgbClr val="333333"/>
                </a:solidFill>
                <a:effectLst/>
              </a:rPr>
              <a:t>"8"</a:t>
            </a:r>
            <a:r>
              <a:rPr lang="en-US" b="0" i="0" dirty="0">
                <a:solidFill>
                  <a:srgbClr val="333333"/>
                </a:solidFill>
                <a:effectLst/>
              </a:rPr>
              <a:t>, is the multiplication of var </a:t>
            </a:r>
            <a:r>
              <a:rPr lang="en-US" b="1" i="0" dirty="0">
                <a:solidFill>
                  <a:srgbClr val="333333"/>
                </a:solidFill>
                <a:effectLst/>
              </a:rPr>
              <a:t>x</a:t>
            </a:r>
            <a:r>
              <a:rPr lang="en-US" b="0" i="0" dirty="0">
                <a:solidFill>
                  <a:srgbClr val="333333"/>
                </a:solidFill>
                <a:effectLst/>
              </a:rPr>
              <a:t> and </a:t>
            </a:r>
            <a:r>
              <a:rPr lang="en-US" b="1" i="0" dirty="0">
                <a:solidFill>
                  <a:srgbClr val="333333"/>
                </a:solidFill>
                <a:effectLst/>
              </a:rPr>
              <a:t>y</a:t>
            </a:r>
            <a:r>
              <a:rPr lang="en-US" b="0" i="0" dirty="0">
                <a:solidFill>
                  <a:srgbClr val="333333"/>
                </a:solidFill>
                <a:effectLst/>
              </a:rPr>
              <a:t>.</a:t>
            </a:r>
          </a:p>
          <a:p>
            <a:pPr algn="just"/>
            <a:r>
              <a:rPr lang="en-US" b="0" i="0" dirty="0">
                <a:solidFill>
                  <a:srgbClr val="333333"/>
                </a:solidFill>
                <a:effectLst/>
              </a:rPr>
              <a:t>Another way to create a session is to create inside a block. The advantage is it closes the session.</a:t>
            </a:r>
          </a:p>
          <a:p>
            <a:pPr lvl="1" algn="just"/>
            <a:endParaRPr lang="en-US" b="1" i="0" dirty="0">
              <a:solidFill>
                <a:srgbClr val="333333"/>
              </a:solidFill>
              <a:effectLst/>
            </a:endParaRPr>
          </a:p>
          <a:p>
            <a:pPr lvl="1" algn="just"/>
            <a:r>
              <a:rPr lang="en-US" b="1" i="0" dirty="0">
                <a:solidFill>
                  <a:srgbClr val="000000"/>
                </a:solidFill>
                <a:effectLst/>
              </a:rPr>
              <a:t>With </a:t>
            </a:r>
            <a:r>
              <a:rPr lang="en-US" b="1" i="0" dirty="0" err="1">
                <a:solidFill>
                  <a:srgbClr val="000000"/>
                </a:solidFill>
                <a:effectLst/>
              </a:rPr>
              <a:t>tf.Session</a:t>
            </a:r>
            <a:r>
              <a:rPr lang="en-US" b="1" i="0" dirty="0">
                <a:solidFill>
                  <a:srgbClr val="000000"/>
                </a:solidFill>
                <a:effectLst/>
              </a:rPr>
              <a:t>() as </a:t>
            </a:r>
            <a:r>
              <a:rPr lang="en-US" b="1" i="0" dirty="0" err="1">
                <a:solidFill>
                  <a:srgbClr val="000000"/>
                </a:solidFill>
                <a:effectLst/>
              </a:rPr>
              <a:t>sess</a:t>
            </a:r>
            <a:r>
              <a:rPr lang="en-US" b="1" i="0" dirty="0">
                <a:solidFill>
                  <a:srgbClr val="000000"/>
                </a:solidFill>
                <a:effectLst/>
              </a:rPr>
              <a:t>:  </a:t>
            </a:r>
          </a:p>
          <a:p>
            <a:pPr lvl="1" algn="just"/>
            <a:r>
              <a:rPr lang="en-US" b="1" i="0" dirty="0">
                <a:solidFill>
                  <a:srgbClr val="000000"/>
                </a:solidFill>
                <a:effectLst/>
              </a:rPr>
              <a:t>result_2 = </a:t>
            </a:r>
            <a:r>
              <a:rPr lang="en-US" b="1" i="0" dirty="0" err="1">
                <a:solidFill>
                  <a:srgbClr val="000000"/>
                </a:solidFill>
                <a:effectLst/>
              </a:rPr>
              <a:t>multiply.eval</a:t>
            </a:r>
            <a:r>
              <a:rPr lang="en-US" b="1" i="0" dirty="0">
                <a:solidFill>
                  <a:srgbClr val="000000"/>
                </a:solidFill>
                <a:effectLst/>
              </a:rPr>
              <a:t>()  </a:t>
            </a:r>
          </a:p>
          <a:p>
            <a:pPr lvl="1" algn="just"/>
            <a:r>
              <a:rPr lang="en-US" b="1" i="0" dirty="0">
                <a:solidFill>
                  <a:srgbClr val="000000"/>
                </a:solidFill>
                <a:effectLst/>
              </a:rPr>
              <a:t>print(result_2)    </a:t>
            </a:r>
          </a:p>
          <a:p>
            <a:endParaRPr lang="en-IN" dirty="0"/>
          </a:p>
        </p:txBody>
      </p:sp>
    </p:spTree>
    <p:extLst>
      <p:ext uri="{BB962C8B-B14F-4D97-AF65-F5344CB8AC3E}">
        <p14:creationId xmlns:p14="http://schemas.microsoft.com/office/powerpoint/2010/main" val="107455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1CC1CF-FE17-F127-25BE-463A38C4C10B}"/>
              </a:ext>
            </a:extLst>
          </p:cNvPr>
          <p:cNvSpPr txBox="1"/>
          <p:nvPr/>
        </p:nvSpPr>
        <p:spPr>
          <a:xfrm>
            <a:off x="163629" y="182880"/>
            <a:ext cx="11617693" cy="6697346"/>
          </a:xfrm>
          <a:prstGeom prst="rect">
            <a:avLst/>
          </a:prstGeom>
          <a:noFill/>
        </p:spPr>
        <p:txBody>
          <a:bodyPr wrap="square" rtlCol="0">
            <a:spAutoFit/>
          </a:bodyPr>
          <a:lstStyle/>
          <a:p>
            <a:pPr algn="just">
              <a:lnSpc>
                <a:spcPct val="150000"/>
              </a:lnSpc>
            </a:pPr>
            <a:r>
              <a:rPr lang="en-US" b="0" i="0" dirty="0">
                <a:solidFill>
                  <a:srgbClr val="333333"/>
                </a:solidFill>
                <a:effectLst/>
              </a:rPr>
              <a:t>In the context of the session, we can use the eval() method to execute the operation. It is equivalent to run() function. It makes the code more reliable.</a:t>
            </a:r>
          </a:p>
          <a:p>
            <a:pPr algn="just">
              <a:lnSpc>
                <a:spcPct val="150000"/>
              </a:lnSpc>
            </a:pPr>
            <a:r>
              <a:rPr lang="en-US" b="0" i="0" dirty="0">
                <a:solidFill>
                  <a:srgbClr val="333333"/>
                </a:solidFill>
                <a:effectLst/>
              </a:rPr>
              <a:t>We can create a session and see the values inside the tensors you created so far.</a:t>
            </a:r>
          </a:p>
          <a:p>
            <a:pPr lvl="1" algn="just">
              <a:lnSpc>
                <a:spcPct val="150000"/>
              </a:lnSpc>
            </a:pPr>
            <a:r>
              <a:rPr lang="en-US" b="0" i="0" dirty="0">
                <a:solidFill>
                  <a:srgbClr val="000000"/>
                </a:solidFill>
                <a:effectLst/>
              </a:rPr>
              <a:t>## Check the tensors created before  </a:t>
            </a:r>
          </a:p>
          <a:p>
            <a:pPr lvl="1" algn="just">
              <a:lnSpc>
                <a:spcPct val="150000"/>
              </a:lnSpc>
            </a:pPr>
            <a:r>
              <a:rPr lang="en-US" b="1" i="0" dirty="0" err="1">
                <a:solidFill>
                  <a:srgbClr val="000000"/>
                </a:solidFill>
                <a:effectLst/>
              </a:rPr>
              <a:t>sess</a:t>
            </a:r>
            <a:r>
              <a:rPr lang="en-US" b="1" i="0" dirty="0">
                <a:solidFill>
                  <a:srgbClr val="000000"/>
                </a:solidFill>
                <a:effectLst/>
              </a:rPr>
              <a:t> = </a:t>
            </a:r>
            <a:r>
              <a:rPr lang="en-US" b="1" i="0" dirty="0" err="1">
                <a:solidFill>
                  <a:srgbClr val="000000"/>
                </a:solidFill>
                <a:effectLst/>
              </a:rPr>
              <a:t>tf.Session</a:t>
            </a:r>
            <a:r>
              <a:rPr lang="en-US" b="1" i="0" dirty="0">
                <a:solidFill>
                  <a:srgbClr val="000000"/>
                </a:solidFill>
                <a:effectLst/>
              </a:rPr>
              <a:t>()  </a:t>
            </a:r>
          </a:p>
          <a:p>
            <a:pPr lvl="1" algn="just">
              <a:lnSpc>
                <a:spcPct val="150000"/>
              </a:lnSpc>
            </a:pPr>
            <a:r>
              <a:rPr lang="en-US" b="1" i="0" dirty="0">
                <a:solidFill>
                  <a:srgbClr val="000000"/>
                </a:solidFill>
                <a:effectLst/>
              </a:rPr>
              <a:t>print(</a:t>
            </a:r>
            <a:r>
              <a:rPr lang="en-US" b="1" i="0" dirty="0" err="1">
                <a:solidFill>
                  <a:srgbClr val="000000"/>
                </a:solidFill>
                <a:effectLst/>
              </a:rPr>
              <a:t>sess.run</a:t>
            </a:r>
            <a:r>
              <a:rPr lang="en-US" b="1" i="0" dirty="0">
                <a:solidFill>
                  <a:srgbClr val="000000"/>
                </a:solidFill>
                <a:effectLst/>
              </a:rPr>
              <a:t>(r1))  </a:t>
            </a:r>
          </a:p>
          <a:p>
            <a:pPr lvl="1" algn="just">
              <a:lnSpc>
                <a:spcPct val="150000"/>
              </a:lnSpc>
            </a:pPr>
            <a:r>
              <a:rPr lang="en-US" b="1" i="0" dirty="0">
                <a:solidFill>
                  <a:srgbClr val="000000"/>
                </a:solidFill>
                <a:effectLst/>
              </a:rPr>
              <a:t>print(</a:t>
            </a:r>
            <a:r>
              <a:rPr lang="en-US" b="1" i="0" dirty="0" err="1">
                <a:solidFill>
                  <a:srgbClr val="000000"/>
                </a:solidFill>
                <a:effectLst/>
              </a:rPr>
              <a:t>sess.run</a:t>
            </a:r>
            <a:r>
              <a:rPr lang="en-US" b="1" i="0" dirty="0">
                <a:solidFill>
                  <a:srgbClr val="000000"/>
                </a:solidFill>
                <a:effectLst/>
              </a:rPr>
              <a:t>(r2_matrix))  </a:t>
            </a:r>
          </a:p>
          <a:p>
            <a:pPr lvl="1" algn="just">
              <a:lnSpc>
                <a:spcPct val="150000"/>
              </a:lnSpc>
            </a:pPr>
            <a:r>
              <a:rPr lang="en-US" b="1" i="0" dirty="0">
                <a:solidFill>
                  <a:srgbClr val="000000"/>
                </a:solidFill>
                <a:effectLst/>
              </a:rPr>
              <a:t>print(</a:t>
            </a:r>
            <a:r>
              <a:rPr lang="en-US" b="1" i="0" dirty="0" err="1">
                <a:solidFill>
                  <a:srgbClr val="000000"/>
                </a:solidFill>
                <a:effectLst/>
              </a:rPr>
              <a:t>sess.run</a:t>
            </a:r>
            <a:r>
              <a:rPr lang="en-US" b="1" i="0" dirty="0">
                <a:solidFill>
                  <a:srgbClr val="000000"/>
                </a:solidFill>
                <a:effectLst/>
              </a:rPr>
              <a:t>(r3_matrix))   </a:t>
            </a:r>
          </a:p>
          <a:p>
            <a:pPr algn="just">
              <a:lnSpc>
                <a:spcPct val="150000"/>
              </a:lnSpc>
            </a:pPr>
            <a:r>
              <a:rPr lang="en-US" b="1" i="0" dirty="0">
                <a:solidFill>
                  <a:srgbClr val="333333"/>
                </a:solidFill>
                <a:effectLst/>
              </a:rPr>
              <a:t>Output:</a:t>
            </a:r>
            <a:endParaRPr lang="en-US" b="0" i="0" dirty="0">
              <a:solidFill>
                <a:srgbClr val="333333"/>
              </a:solidFill>
              <a:effectLst/>
            </a:endParaRPr>
          </a:p>
          <a:p>
            <a:pPr lvl="1">
              <a:lnSpc>
                <a:spcPct val="150000"/>
              </a:lnSpc>
            </a:pPr>
            <a:br>
              <a:rPr lang="en-US" b="0" i="0" dirty="0">
                <a:solidFill>
                  <a:srgbClr val="535559"/>
                </a:solidFill>
                <a:effectLst/>
              </a:rPr>
            </a:br>
            <a:r>
              <a:rPr lang="en-US" b="0" i="0" dirty="0">
                <a:solidFill>
                  <a:srgbClr val="535559"/>
                </a:solidFill>
                <a:effectLst/>
              </a:rPr>
              <a:t>1</a:t>
            </a:r>
          </a:p>
          <a:p>
            <a:pPr lvl="1">
              <a:lnSpc>
                <a:spcPct val="150000"/>
              </a:lnSpc>
            </a:pPr>
            <a:r>
              <a:rPr lang="en-US" b="0" i="0" dirty="0">
                <a:solidFill>
                  <a:srgbClr val="535559"/>
                </a:solidFill>
                <a:effectLst/>
              </a:rPr>
              <a:t>[[1 2] </a:t>
            </a:r>
          </a:p>
          <a:p>
            <a:pPr lvl="1">
              <a:lnSpc>
                <a:spcPct val="150000"/>
              </a:lnSpc>
            </a:pPr>
            <a:r>
              <a:rPr lang="en-US" b="0" i="0" dirty="0">
                <a:solidFill>
                  <a:srgbClr val="535559"/>
                </a:solidFill>
                <a:effectLst/>
              </a:rPr>
              <a:t> [3 4]]</a:t>
            </a:r>
          </a:p>
          <a:p>
            <a:pPr lvl="1">
              <a:lnSpc>
                <a:spcPct val="150000"/>
              </a:lnSpc>
            </a:pPr>
            <a:r>
              <a:rPr lang="en-US" b="0" i="0" dirty="0">
                <a:solidFill>
                  <a:srgbClr val="535559"/>
                </a:solidFill>
                <a:effectLst/>
              </a:rPr>
              <a:t>[[[1 2]  </a:t>
            </a:r>
          </a:p>
          <a:p>
            <a:pPr lvl="1">
              <a:lnSpc>
                <a:spcPct val="150000"/>
              </a:lnSpc>
            </a:pPr>
            <a:r>
              <a:rPr lang="en-US" b="0" i="0" dirty="0">
                <a:solidFill>
                  <a:srgbClr val="535559"/>
                </a:solidFill>
                <a:effectLst/>
              </a:rPr>
              <a:t>  [3 4]  </a:t>
            </a:r>
          </a:p>
          <a:p>
            <a:pPr lvl="1">
              <a:lnSpc>
                <a:spcPct val="150000"/>
              </a:lnSpc>
            </a:pPr>
            <a:r>
              <a:rPr lang="en-US" b="0" i="0" dirty="0">
                <a:solidFill>
                  <a:srgbClr val="535559"/>
                </a:solidFill>
                <a:effectLst/>
              </a:rPr>
              <a:t>  [5 6]]] </a:t>
            </a:r>
            <a:endParaRPr lang="en-IN" dirty="0"/>
          </a:p>
        </p:txBody>
      </p:sp>
    </p:spTree>
    <p:extLst>
      <p:ext uri="{BB962C8B-B14F-4D97-AF65-F5344CB8AC3E}">
        <p14:creationId xmlns:p14="http://schemas.microsoft.com/office/powerpoint/2010/main" val="2203923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F9842-DDBA-9C50-6E1D-7D2CB8D992D5}"/>
              </a:ext>
            </a:extLst>
          </p:cNvPr>
          <p:cNvSpPr txBox="1"/>
          <p:nvPr/>
        </p:nvSpPr>
        <p:spPr>
          <a:xfrm>
            <a:off x="202131" y="163629"/>
            <a:ext cx="11858324" cy="5632311"/>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333333"/>
                </a:solidFill>
                <a:effectLst/>
              </a:rPr>
              <a:t>Variables are empty by default, even after we create a tensor. </a:t>
            </a:r>
          </a:p>
          <a:p>
            <a:pPr marL="285750" indent="-285750">
              <a:buFont typeface="Wingdings" panose="05000000000000000000" pitchFamily="2" charset="2"/>
              <a:buChar char="ü"/>
            </a:pPr>
            <a:r>
              <a:rPr lang="en-US" b="0" i="0" dirty="0">
                <a:solidFill>
                  <a:srgbClr val="333333"/>
                </a:solidFill>
                <a:effectLst/>
              </a:rPr>
              <a:t>We need to initialize the variable if we want to use the variable. </a:t>
            </a:r>
          </a:p>
          <a:p>
            <a:pPr marL="285750" indent="-285750">
              <a:buFont typeface="Wingdings" panose="05000000000000000000" pitchFamily="2" charset="2"/>
              <a:buChar char="ü"/>
            </a:pPr>
            <a:r>
              <a:rPr lang="en-US" b="0" i="0" dirty="0">
                <a:solidFill>
                  <a:srgbClr val="333333"/>
                </a:solidFill>
                <a:effectLst/>
              </a:rPr>
              <a:t>The object </a:t>
            </a:r>
            <a:r>
              <a:rPr lang="en-US" b="0" i="0" dirty="0" err="1">
                <a:solidFill>
                  <a:srgbClr val="333333"/>
                </a:solidFill>
                <a:effectLst/>
              </a:rPr>
              <a:t>tf.global_variables_initializer</a:t>
            </a:r>
            <a:r>
              <a:rPr lang="en-US" b="0" i="0" dirty="0">
                <a:solidFill>
                  <a:srgbClr val="333333"/>
                </a:solidFill>
                <a:effectLst/>
              </a:rPr>
              <a:t>() is called to initialize the values of a variable. </a:t>
            </a:r>
          </a:p>
          <a:p>
            <a:pPr marL="285750" indent="-285750">
              <a:buFont typeface="Wingdings" panose="05000000000000000000" pitchFamily="2" charset="2"/>
              <a:buChar char="ü"/>
            </a:pPr>
            <a:r>
              <a:rPr lang="en-US" b="0" i="0" dirty="0">
                <a:solidFill>
                  <a:srgbClr val="333333"/>
                </a:solidFill>
                <a:effectLst/>
              </a:rPr>
              <a:t>This object will initialize all the variables. </a:t>
            </a:r>
          </a:p>
          <a:p>
            <a:pPr marL="285750" indent="-285750">
              <a:buFont typeface="Wingdings" panose="05000000000000000000" pitchFamily="2" charset="2"/>
              <a:buChar char="ü"/>
            </a:pPr>
            <a:r>
              <a:rPr lang="en-US" b="0" i="0" dirty="0">
                <a:solidFill>
                  <a:srgbClr val="333333"/>
                </a:solidFill>
                <a:effectLst/>
              </a:rPr>
              <a:t>This is helpful before we train a model.</a:t>
            </a:r>
          </a:p>
          <a:p>
            <a:endParaRPr lang="en-US" dirty="0">
              <a:solidFill>
                <a:srgbClr val="333333"/>
              </a:solidFill>
            </a:endParaRPr>
          </a:p>
          <a:p>
            <a:r>
              <a:rPr lang="en-US" b="0" i="0" dirty="0">
                <a:solidFill>
                  <a:srgbClr val="333333"/>
                </a:solidFill>
                <a:effectLst/>
              </a:rPr>
              <a:t>We can check the values of the variables we created before. Note that we need to use run to evaluate the tensor.</a:t>
            </a:r>
          </a:p>
          <a:p>
            <a:endParaRPr lang="en-US" dirty="0">
              <a:solidFill>
                <a:srgbClr val="333333"/>
              </a:solidFill>
            </a:endParaRPr>
          </a:p>
          <a:p>
            <a:pPr lvl="1"/>
            <a:r>
              <a:rPr lang="en-IN" b="1" i="0" dirty="0" err="1">
                <a:solidFill>
                  <a:srgbClr val="000000"/>
                </a:solidFill>
                <a:effectLst/>
              </a:rPr>
              <a:t>sess.run</a:t>
            </a:r>
            <a:r>
              <a:rPr lang="en-IN" b="1" i="0" dirty="0">
                <a:solidFill>
                  <a:srgbClr val="000000"/>
                </a:solidFill>
                <a:effectLst/>
              </a:rPr>
              <a:t>(</a:t>
            </a:r>
            <a:r>
              <a:rPr lang="en-IN" b="1" i="0" dirty="0" err="1">
                <a:solidFill>
                  <a:srgbClr val="000000"/>
                </a:solidFill>
                <a:effectLst/>
              </a:rPr>
              <a:t>tf.global_variables_initializer</a:t>
            </a:r>
            <a:r>
              <a:rPr lang="en-IN" b="1" i="0" dirty="0">
                <a:solidFill>
                  <a:srgbClr val="000000"/>
                </a:solidFill>
                <a:effectLst/>
              </a:rPr>
              <a:t>())  </a:t>
            </a:r>
          </a:p>
          <a:p>
            <a:pPr lvl="1"/>
            <a:r>
              <a:rPr lang="en-IN" b="1" i="0" dirty="0">
                <a:solidFill>
                  <a:srgbClr val="000000"/>
                </a:solidFill>
                <a:effectLst/>
              </a:rPr>
              <a:t>print(</a:t>
            </a:r>
            <a:r>
              <a:rPr lang="en-IN" b="1" i="0" dirty="0" err="1">
                <a:solidFill>
                  <a:srgbClr val="000000"/>
                </a:solidFill>
                <a:effectLst/>
              </a:rPr>
              <a:t>sess.run</a:t>
            </a:r>
            <a:r>
              <a:rPr lang="en-IN" b="1" i="0" dirty="0">
                <a:solidFill>
                  <a:srgbClr val="000000"/>
                </a:solidFill>
                <a:effectLst/>
              </a:rPr>
              <a:t>(var))  </a:t>
            </a:r>
          </a:p>
          <a:p>
            <a:pPr lvl="1"/>
            <a:r>
              <a:rPr lang="en-IN" b="1" i="0" dirty="0">
                <a:solidFill>
                  <a:srgbClr val="000000"/>
                </a:solidFill>
                <a:effectLst/>
              </a:rPr>
              <a:t>print(</a:t>
            </a:r>
            <a:r>
              <a:rPr lang="en-IN" b="1" i="0" dirty="0" err="1">
                <a:solidFill>
                  <a:srgbClr val="000000"/>
                </a:solidFill>
                <a:effectLst/>
              </a:rPr>
              <a:t>sess.run</a:t>
            </a:r>
            <a:r>
              <a:rPr lang="en-IN" b="1" i="0" dirty="0">
                <a:solidFill>
                  <a:srgbClr val="000000"/>
                </a:solidFill>
                <a:effectLst/>
              </a:rPr>
              <a:t>(var_init_1))  </a:t>
            </a:r>
          </a:p>
          <a:p>
            <a:pPr lvl="1"/>
            <a:r>
              <a:rPr lang="en-IN" b="1" i="0" dirty="0">
                <a:solidFill>
                  <a:srgbClr val="000000"/>
                </a:solidFill>
                <a:effectLst/>
              </a:rPr>
              <a:t>print(</a:t>
            </a:r>
            <a:r>
              <a:rPr lang="en-IN" b="1" i="0" dirty="0" err="1">
                <a:solidFill>
                  <a:srgbClr val="000000"/>
                </a:solidFill>
                <a:effectLst/>
              </a:rPr>
              <a:t>sess.run</a:t>
            </a:r>
            <a:r>
              <a:rPr lang="en-IN" b="1" i="0" dirty="0">
                <a:solidFill>
                  <a:srgbClr val="000000"/>
                </a:solidFill>
                <a:effectLst/>
              </a:rPr>
              <a:t>(var_init_2))  </a:t>
            </a:r>
          </a:p>
          <a:p>
            <a:endParaRPr lang="en-IN" b="0" i="0" dirty="0">
              <a:solidFill>
                <a:srgbClr val="000000"/>
              </a:solidFill>
              <a:effectLst/>
            </a:endParaRPr>
          </a:p>
          <a:p>
            <a:r>
              <a:rPr lang="en-IN" b="1" i="0" dirty="0">
                <a:solidFill>
                  <a:srgbClr val="333333"/>
                </a:solidFill>
                <a:effectLst/>
              </a:rPr>
              <a:t>Output:</a:t>
            </a:r>
          </a:p>
          <a:p>
            <a:endParaRPr lang="en-IN" b="1" dirty="0">
              <a:solidFill>
                <a:srgbClr val="333333"/>
              </a:solidFill>
            </a:endParaRPr>
          </a:p>
          <a:p>
            <a:pPr lvl="1"/>
            <a:r>
              <a:rPr lang="en-IN" b="1" i="0" dirty="0">
                <a:solidFill>
                  <a:srgbClr val="333333"/>
                </a:solidFill>
                <a:effectLst/>
              </a:rPr>
              <a:t>[[-0.05356491  0.75867283]]</a:t>
            </a:r>
          </a:p>
          <a:p>
            <a:pPr lvl="1"/>
            <a:r>
              <a:rPr lang="en-IN" b="1" i="0" dirty="0">
                <a:solidFill>
                  <a:srgbClr val="333333"/>
                </a:solidFill>
                <a:effectLst/>
              </a:rPr>
              <a:t>[[0 0]]</a:t>
            </a:r>
          </a:p>
          <a:p>
            <a:pPr lvl="1"/>
            <a:r>
              <a:rPr lang="en-IN" b="1" i="0" dirty="0">
                <a:solidFill>
                  <a:srgbClr val="333333"/>
                </a:solidFill>
                <a:effectLst/>
              </a:rPr>
              <a:t>[[10 20] </a:t>
            </a:r>
          </a:p>
          <a:p>
            <a:pPr lvl="1"/>
            <a:r>
              <a:rPr lang="en-IN" b="1" i="0" dirty="0">
                <a:solidFill>
                  <a:srgbClr val="333333"/>
                </a:solidFill>
                <a:effectLst/>
              </a:rPr>
              <a:t> [30 40]] </a:t>
            </a:r>
          </a:p>
          <a:p>
            <a:endParaRPr lang="en-IN" dirty="0"/>
          </a:p>
        </p:txBody>
      </p:sp>
    </p:spTree>
    <p:extLst>
      <p:ext uri="{BB962C8B-B14F-4D97-AF65-F5344CB8AC3E}">
        <p14:creationId xmlns:p14="http://schemas.microsoft.com/office/powerpoint/2010/main" val="421529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CCEB1F-AEB4-8BCB-5EAC-253779508201}"/>
              </a:ext>
            </a:extLst>
          </p:cNvPr>
          <p:cNvSpPr txBox="1"/>
          <p:nvPr/>
        </p:nvSpPr>
        <p:spPr>
          <a:xfrm>
            <a:off x="115503" y="115503"/>
            <a:ext cx="11877575" cy="2585323"/>
          </a:xfrm>
          <a:prstGeom prst="rect">
            <a:avLst/>
          </a:prstGeom>
          <a:noFill/>
        </p:spPr>
        <p:txBody>
          <a:bodyPr wrap="square" rtlCol="0">
            <a:spAutoFit/>
          </a:bodyPr>
          <a:lstStyle/>
          <a:p>
            <a:r>
              <a:rPr lang="en-US" b="0" i="0" dirty="0">
                <a:solidFill>
                  <a:srgbClr val="333333"/>
                </a:solidFill>
                <a:effectLst/>
              </a:rPr>
              <a:t>TensorFlow represents this matrix as:</a:t>
            </a:r>
          </a:p>
          <a:p>
            <a:endParaRPr lang="en-US" dirty="0">
              <a:solidFill>
                <a:srgbClr val="333333"/>
              </a:solidFill>
            </a:endParaRPr>
          </a:p>
          <a:p>
            <a:pPr lvl="3"/>
            <a:r>
              <a:rPr lang="en-IN" b="1" dirty="0"/>
              <a:t>[[1, 3, 5],  </a:t>
            </a:r>
          </a:p>
          <a:p>
            <a:pPr lvl="3"/>
            <a:r>
              <a:rPr lang="en-IN" b="1" dirty="0"/>
              <a:t>[2, 4, 6]] </a:t>
            </a:r>
          </a:p>
          <a:p>
            <a:pPr lvl="3"/>
            <a:endParaRPr lang="en-IN" b="1" dirty="0"/>
          </a:p>
          <a:p>
            <a:r>
              <a:rPr lang="en-US" b="0" i="0" dirty="0">
                <a:solidFill>
                  <a:srgbClr val="333333"/>
                </a:solidFill>
                <a:effectLst/>
                <a:latin typeface="inter-regular"/>
              </a:rPr>
              <a:t>If we create any three-dimensional matrix with values 1 to 8, we have:</a:t>
            </a:r>
          </a:p>
          <a:p>
            <a:endParaRPr lang="en-US" dirty="0">
              <a:solidFill>
                <a:srgbClr val="333333"/>
              </a:solidFill>
              <a:latin typeface="inter-regular"/>
            </a:endParaRPr>
          </a:p>
          <a:p>
            <a:endParaRPr lang="en-US" b="1" dirty="0">
              <a:solidFill>
                <a:srgbClr val="333333"/>
              </a:solidFill>
              <a:latin typeface="inter-regular"/>
            </a:endParaRPr>
          </a:p>
          <a:p>
            <a:endParaRPr lang="en-IN" b="1" dirty="0"/>
          </a:p>
        </p:txBody>
      </p:sp>
      <p:pic>
        <p:nvPicPr>
          <p:cNvPr id="2051" name="Picture 3" descr="TensorFlow Basics">
            <a:extLst>
              <a:ext uri="{FF2B5EF4-FFF2-40B4-BE49-F238E27FC236}">
                <a16:creationId xmlns:a16="http://schemas.microsoft.com/office/drawing/2014/main" id="{5001C98D-DB84-0033-6021-DF9BCCA47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299" y="2316330"/>
            <a:ext cx="3021129" cy="19502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11CBB81-0035-623A-D6C6-670EC41BA931}"/>
              </a:ext>
            </a:extLst>
          </p:cNvPr>
          <p:cNvSpPr txBox="1"/>
          <p:nvPr/>
        </p:nvSpPr>
        <p:spPr>
          <a:xfrm>
            <a:off x="115503" y="4532321"/>
            <a:ext cx="6097604" cy="369332"/>
          </a:xfrm>
          <a:prstGeom prst="rect">
            <a:avLst/>
          </a:prstGeom>
          <a:noFill/>
        </p:spPr>
        <p:txBody>
          <a:bodyPr wrap="square">
            <a:spAutoFit/>
          </a:bodyPr>
          <a:lstStyle/>
          <a:p>
            <a:r>
              <a:rPr lang="en-US" b="0" i="0" dirty="0">
                <a:solidFill>
                  <a:srgbClr val="333333"/>
                </a:solidFill>
                <a:effectLst/>
              </a:rPr>
              <a:t>TensorFlow represents this matrix as:</a:t>
            </a:r>
            <a:endParaRPr lang="en-IN" dirty="0"/>
          </a:p>
        </p:txBody>
      </p:sp>
      <p:sp>
        <p:nvSpPr>
          <p:cNvPr id="12" name="TextBox 11">
            <a:extLst>
              <a:ext uri="{FF2B5EF4-FFF2-40B4-BE49-F238E27FC236}">
                <a16:creationId xmlns:a16="http://schemas.microsoft.com/office/drawing/2014/main" id="{33763A77-6687-53C8-DC46-52EA836BAD08}"/>
              </a:ext>
            </a:extLst>
          </p:cNvPr>
          <p:cNvSpPr txBox="1"/>
          <p:nvPr/>
        </p:nvSpPr>
        <p:spPr>
          <a:xfrm>
            <a:off x="1653139" y="5167438"/>
            <a:ext cx="6097604" cy="1200329"/>
          </a:xfrm>
          <a:prstGeom prst="rect">
            <a:avLst/>
          </a:prstGeom>
          <a:noFill/>
        </p:spPr>
        <p:txBody>
          <a:bodyPr wrap="square">
            <a:spAutoFit/>
          </a:bodyPr>
          <a:lstStyle/>
          <a:p>
            <a:r>
              <a:rPr lang="en-IN" b="1" dirty="0"/>
              <a:t>[ [[1, 2],  </a:t>
            </a:r>
          </a:p>
          <a:p>
            <a:r>
              <a:rPr lang="en-IN" b="1" dirty="0"/>
              <a:t>[[3, 4],  </a:t>
            </a:r>
          </a:p>
          <a:p>
            <a:r>
              <a:rPr lang="en-IN" b="1" dirty="0"/>
              <a:t>[[5, 6],  </a:t>
            </a:r>
          </a:p>
          <a:p>
            <a:r>
              <a:rPr lang="en-IN" b="1" dirty="0"/>
              <a:t>[[7, 8] ] </a:t>
            </a:r>
          </a:p>
        </p:txBody>
      </p:sp>
      <p:graphicFrame>
        <p:nvGraphicFramePr>
          <p:cNvPr id="15" name="Diagram 14">
            <a:extLst>
              <a:ext uri="{FF2B5EF4-FFF2-40B4-BE49-F238E27FC236}">
                <a16:creationId xmlns:a16="http://schemas.microsoft.com/office/drawing/2014/main" id="{E37D5A33-4C24-D029-B0DE-8A23A1BB9CEC}"/>
              </a:ext>
            </a:extLst>
          </p:cNvPr>
          <p:cNvGraphicFramePr/>
          <p:nvPr>
            <p:extLst>
              <p:ext uri="{D42A27DB-BD31-4B8C-83A1-F6EECF244321}">
                <p14:modId xmlns:p14="http://schemas.microsoft.com/office/powerpoint/2010/main" val="340651372"/>
              </p:ext>
            </p:extLst>
          </p:nvPr>
        </p:nvGraphicFramePr>
        <p:xfrm>
          <a:off x="4146082" y="5305937"/>
          <a:ext cx="5671686"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564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4C0370-C6C8-A8DF-40E2-68E38F7CB04B}"/>
              </a:ext>
            </a:extLst>
          </p:cNvPr>
          <p:cNvSpPr txBox="1"/>
          <p:nvPr/>
        </p:nvSpPr>
        <p:spPr>
          <a:xfrm>
            <a:off x="154004" y="163629"/>
            <a:ext cx="11762072" cy="6463308"/>
          </a:xfrm>
          <a:prstGeom prst="rect">
            <a:avLst/>
          </a:prstGeom>
          <a:noFill/>
        </p:spPr>
        <p:txBody>
          <a:bodyPr wrap="square" rtlCol="0">
            <a:spAutoFit/>
          </a:bodyPr>
          <a:lstStyle/>
          <a:p>
            <a:pPr algn="just">
              <a:lnSpc>
                <a:spcPct val="150000"/>
              </a:lnSpc>
            </a:pPr>
            <a:r>
              <a:rPr lang="en-US" b="0" i="0" dirty="0">
                <a:solidFill>
                  <a:srgbClr val="333333"/>
                </a:solidFill>
                <a:effectLst/>
              </a:rPr>
              <a:t>We can use the placeholder we created and feed it with the actual value. We need to pass the data in the method </a:t>
            </a:r>
            <a:r>
              <a:rPr lang="en-US" b="0" i="0" dirty="0" err="1">
                <a:solidFill>
                  <a:srgbClr val="333333"/>
                </a:solidFill>
                <a:effectLst/>
              </a:rPr>
              <a:t>feed_dict</a:t>
            </a:r>
            <a:r>
              <a:rPr lang="en-US" b="0" i="0" dirty="0">
                <a:solidFill>
                  <a:srgbClr val="333333"/>
                </a:solidFill>
                <a:effectLst/>
              </a:rPr>
              <a:t>.</a:t>
            </a:r>
          </a:p>
          <a:p>
            <a:pPr algn="just">
              <a:lnSpc>
                <a:spcPct val="150000"/>
              </a:lnSpc>
            </a:pPr>
            <a:r>
              <a:rPr lang="en-US" b="1" i="0" dirty="0">
                <a:solidFill>
                  <a:srgbClr val="333333"/>
                </a:solidFill>
                <a:effectLst/>
              </a:rPr>
              <a:t>For example,</a:t>
            </a:r>
            <a:r>
              <a:rPr lang="en-US" b="0" i="0" dirty="0">
                <a:solidFill>
                  <a:srgbClr val="333333"/>
                </a:solidFill>
                <a:effectLst/>
              </a:rPr>
              <a:t> we will take the power of 2 of placeholder </a:t>
            </a:r>
            <a:r>
              <a:rPr lang="en-US" b="0" i="0" dirty="0" err="1">
                <a:solidFill>
                  <a:srgbClr val="333333"/>
                </a:solidFill>
                <a:effectLst/>
              </a:rPr>
              <a:t>data_placeholder_a</a:t>
            </a:r>
            <a:r>
              <a:rPr lang="en-US" b="0" i="0" dirty="0">
                <a:solidFill>
                  <a:srgbClr val="333333"/>
                </a:solidFill>
                <a:effectLst/>
              </a:rPr>
              <a:t>.</a:t>
            </a:r>
          </a:p>
          <a:p>
            <a:pPr lvl="1"/>
            <a:r>
              <a:rPr lang="en-US" b="1" i="0" dirty="0">
                <a:solidFill>
                  <a:srgbClr val="006699"/>
                </a:solidFill>
                <a:effectLst/>
              </a:rPr>
              <a:t>import</a:t>
            </a:r>
            <a:r>
              <a:rPr lang="en-US" b="0" i="0" dirty="0">
                <a:solidFill>
                  <a:srgbClr val="000000"/>
                </a:solidFill>
                <a:effectLst/>
              </a:rPr>
              <a:t> </a:t>
            </a:r>
            <a:r>
              <a:rPr lang="en-US" b="0" i="0" dirty="0" err="1">
                <a:solidFill>
                  <a:srgbClr val="000000"/>
                </a:solidFill>
                <a:effectLst/>
              </a:rPr>
              <a:t>numpy</a:t>
            </a:r>
            <a:r>
              <a:rPr lang="en-US" b="0" i="0" dirty="0">
                <a:solidFill>
                  <a:srgbClr val="000000"/>
                </a:solidFill>
                <a:effectLst/>
              </a:rPr>
              <a:t> as np  </a:t>
            </a:r>
          </a:p>
          <a:p>
            <a:pPr lvl="1"/>
            <a:r>
              <a:rPr lang="en-US" b="0" i="0" dirty="0" err="1">
                <a:solidFill>
                  <a:srgbClr val="000000"/>
                </a:solidFill>
                <a:effectLst/>
              </a:rPr>
              <a:t>power_a</a:t>
            </a:r>
            <a:r>
              <a:rPr lang="en-US" b="0" i="0" dirty="0">
                <a:solidFill>
                  <a:srgbClr val="000000"/>
                </a:solidFill>
                <a:effectLst/>
              </a:rPr>
              <a:t> = </a:t>
            </a:r>
            <a:r>
              <a:rPr lang="en-US" b="0" i="0" dirty="0" err="1">
                <a:solidFill>
                  <a:srgbClr val="000000"/>
                </a:solidFill>
                <a:effectLst/>
              </a:rPr>
              <a:t>tf.pow</a:t>
            </a:r>
            <a:r>
              <a:rPr lang="en-US" b="0" i="0" dirty="0">
                <a:solidFill>
                  <a:srgbClr val="000000"/>
                </a:solidFill>
                <a:effectLst/>
              </a:rPr>
              <a:t>(</a:t>
            </a:r>
            <a:r>
              <a:rPr lang="en-US" b="0" i="0" dirty="0" err="1">
                <a:solidFill>
                  <a:srgbClr val="000000"/>
                </a:solidFill>
                <a:effectLst/>
              </a:rPr>
              <a:t>data_placeholder_a</a:t>
            </a:r>
            <a:r>
              <a:rPr lang="en-US" b="0" i="0" dirty="0">
                <a:solidFill>
                  <a:srgbClr val="000000"/>
                </a:solidFill>
                <a:effectLst/>
              </a:rPr>
              <a:t>, </a:t>
            </a:r>
            <a:r>
              <a:rPr lang="en-US" b="0" i="0" dirty="0">
                <a:solidFill>
                  <a:srgbClr val="C00000"/>
                </a:solidFill>
                <a:effectLst/>
              </a:rPr>
              <a:t>3</a:t>
            </a:r>
            <a:r>
              <a:rPr lang="en-US" b="0" i="0" dirty="0">
                <a:solidFill>
                  <a:srgbClr val="000000"/>
                </a:solidFill>
                <a:effectLst/>
              </a:rPr>
              <a:t>)  </a:t>
            </a:r>
          </a:p>
          <a:p>
            <a:pPr lvl="1"/>
            <a:r>
              <a:rPr lang="en-US" b="0" i="0" dirty="0">
                <a:solidFill>
                  <a:srgbClr val="000000"/>
                </a:solidFill>
                <a:effectLst/>
              </a:rPr>
              <a:t>with </a:t>
            </a:r>
            <a:r>
              <a:rPr lang="en-US" b="0" i="0" dirty="0" err="1">
                <a:solidFill>
                  <a:srgbClr val="000000"/>
                </a:solidFill>
                <a:effectLst/>
              </a:rPr>
              <a:t>tf.Session</a:t>
            </a:r>
            <a:r>
              <a:rPr lang="en-US" b="0" i="0" dirty="0">
                <a:solidFill>
                  <a:srgbClr val="000000"/>
                </a:solidFill>
                <a:effectLst/>
              </a:rPr>
              <a:t>() as </a:t>
            </a:r>
            <a:r>
              <a:rPr lang="en-US" b="0" i="0" dirty="0" err="1">
                <a:solidFill>
                  <a:srgbClr val="000000"/>
                </a:solidFill>
                <a:effectLst/>
              </a:rPr>
              <a:t>sess</a:t>
            </a:r>
            <a:r>
              <a:rPr lang="en-US" b="0" i="0" dirty="0">
                <a:solidFill>
                  <a:srgbClr val="000000"/>
                </a:solidFill>
                <a:effectLst/>
              </a:rPr>
              <a:t>:    </a:t>
            </a:r>
          </a:p>
          <a:p>
            <a:pPr lvl="1"/>
            <a:r>
              <a:rPr lang="en-US" b="0" i="0" dirty="0">
                <a:solidFill>
                  <a:srgbClr val="000000"/>
                </a:solidFill>
                <a:effectLst/>
              </a:rPr>
              <a:t>data = </a:t>
            </a:r>
            <a:r>
              <a:rPr lang="en-US" b="0" i="0" dirty="0" err="1">
                <a:solidFill>
                  <a:srgbClr val="000000"/>
                </a:solidFill>
                <a:effectLst/>
              </a:rPr>
              <a:t>np.random.rand</a:t>
            </a:r>
            <a:r>
              <a:rPr lang="en-US" b="0" i="0" dirty="0">
                <a:solidFill>
                  <a:srgbClr val="000000"/>
                </a:solidFill>
                <a:effectLst/>
              </a:rPr>
              <a:t>(</a:t>
            </a:r>
            <a:r>
              <a:rPr lang="en-US" b="0" i="0" dirty="0">
                <a:solidFill>
                  <a:srgbClr val="C00000"/>
                </a:solidFill>
                <a:effectLst/>
              </a:rPr>
              <a:t>1</a:t>
            </a:r>
            <a:r>
              <a:rPr lang="en-US" b="0" i="0" dirty="0">
                <a:solidFill>
                  <a:srgbClr val="000000"/>
                </a:solidFill>
                <a:effectLst/>
              </a:rPr>
              <a:t>, </a:t>
            </a:r>
            <a:r>
              <a:rPr lang="en-US" b="0" i="0" dirty="0">
                <a:solidFill>
                  <a:srgbClr val="C00000"/>
                </a:solidFill>
                <a:effectLst/>
              </a:rPr>
              <a:t>11</a:t>
            </a:r>
            <a:r>
              <a:rPr lang="en-US" b="0" i="0" dirty="0">
                <a:solidFill>
                  <a:srgbClr val="000000"/>
                </a:solidFill>
                <a:effectLst/>
              </a:rPr>
              <a:t>)  </a:t>
            </a:r>
          </a:p>
          <a:p>
            <a:pPr lvl="1"/>
            <a:r>
              <a:rPr lang="en-US" b="0" i="0" dirty="0">
                <a:solidFill>
                  <a:srgbClr val="000000"/>
                </a:solidFill>
                <a:effectLst/>
              </a:rPr>
              <a:t>print(</a:t>
            </a:r>
            <a:r>
              <a:rPr lang="en-US" b="0" i="0" dirty="0" err="1">
                <a:solidFill>
                  <a:srgbClr val="000000"/>
                </a:solidFill>
                <a:effectLst/>
              </a:rPr>
              <a:t>sess.run</a:t>
            </a:r>
            <a:r>
              <a:rPr lang="en-US" b="0" i="0" dirty="0">
                <a:solidFill>
                  <a:srgbClr val="000000"/>
                </a:solidFill>
                <a:effectLst/>
              </a:rPr>
              <a:t>(</a:t>
            </a:r>
            <a:r>
              <a:rPr lang="en-US" b="0" i="0" dirty="0" err="1">
                <a:solidFill>
                  <a:srgbClr val="000000"/>
                </a:solidFill>
                <a:effectLst/>
              </a:rPr>
              <a:t>power_a</a:t>
            </a:r>
            <a:r>
              <a:rPr lang="en-US" b="0" i="0" dirty="0">
                <a:solidFill>
                  <a:srgbClr val="000000"/>
                </a:solidFill>
                <a:effectLst/>
              </a:rPr>
              <a:t>, </a:t>
            </a:r>
            <a:r>
              <a:rPr lang="en-US" b="0" i="0" dirty="0" err="1">
                <a:solidFill>
                  <a:srgbClr val="000000"/>
                </a:solidFill>
                <a:effectLst/>
              </a:rPr>
              <a:t>feed_dist</a:t>
            </a:r>
            <a:r>
              <a:rPr lang="en-US" b="0" i="0" dirty="0">
                <a:solidFill>
                  <a:srgbClr val="000000"/>
                </a:solidFill>
                <a:effectLst/>
              </a:rPr>
              <a:t>={</a:t>
            </a:r>
            <a:r>
              <a:rPr lang="en-US" b="0" i="0" dirty="0" err="1">
                <a:solidFill>
                  <a:srgbClr val="000000"/>
                </a:solidFill>
                <a:effectLst/>
              </a:rPr>
              <a:t>data_placeholder_a:data</a:t>
            </a:r>
            <a:r>
              <a:rPr lang="en-US" b="0" i="0" dirty="0">
                <a:solidFill>
                  <a:srgbClr val="000000"/>
                </a:solidFill>
                <a:effectLst/>
              </a:rPr>
              <a:t>}))   </a:t>
            </a:r>
          </a:p>
          <a:p>
            <a:pPr algn="just">
              <a:lnSpc>
                <a:spcPct val="150000"/>
              </a:lnSpc>
            </a:pPr>
            <a:r>
              <a:rPr lang="en-US" sz="2400" b="1" i="0" dirty="0">
                <a:effectLst/>
              </a:rPr>
              <a:t>Explanation of Code:</a:t>
            </a:r>
          </a:p>
          <a:p>
            <a:pPr marL="285750" indent="-285750" algn="just">
              <a:lnSpc>
                <a:spcPct val="150000"/>
              </a:lnSpc>
              <a:buFont typeface="Wingdings" panose="05000000000000000000" pitchFamily="2" charset="2"/>
              <a:buChar char="ü"/>
            </a:pPr>
            <a:r>
              <a:rPr lang="en-US" b="0" i="0" dirty="0">
                <a:solidFill>
                  <a:srgbClr val="000000"/>
                </a:solidFill>
                <a:effectLst/>
              </a:rPr>
              <a:t>import </a:t>
            </a:r>
            <a:r>
              <a:rPr lang="en-US" b="0" i="0" dirty="0" err="1">
                <a:solidFill>
                  <a:srgbClr val="000000"/>
                </a:solidFill>
                <a:effectLst/>
              </a:rPr>
              <a:t>numpy</a:t>
            </a:r>
            <a:r>
              <a:rPr lang="en-US" b="0" i="0" dirty="0">
                <a:solidFill>
                  <a:srgbClr val="000000"/>
                </a:solidFill>
                <a:effectLst/>
              </a:rPr>
              <a:t> as np:</a:t>
            </a:r>
          </a:p>
          <a:p>
            <a:pPr marL="285750" indent="-285750" algn="just">
              <a:lnSpc>
                <a:spcPct val="150000"/>
              </a:lnSpc>
              <a:buFont typeface="Wingdings" panose="05000000000000000000" pitchFamily="2" charset="2"/>
              <a:buChar char="ü"/>
            </a:pPr>
            <a:r>
              <a:rPr lang="en-US" b="0" i="0" dirty="0">
                <a:solidFill>
                  <a:srgbClr val="000000"/>
                </a:solidFill>
                <a:effectLst/>
              </a:rPr>
              <a:t>Import </a:t>
            </a:r>
            <a:r>
              <a:rPr lang="en-US" b="0" i="0" dirty="0" err="1">
                <a:solidFill>
                  <a:srgbClr val="000000"/>
                </a:solidFill>
                <a:effectLst/>
              </a:rPr>
              <a:t>numpy</a:t>
            </a:r>
            <a:r>
              <a:rPr lang="en-US" b="0" i="0" dirty="0">
                <a:solidFill>
                  <a:srgbClr val="000000"/>
                </a:solidFill>
                <a:effectLst/>
              </a:rPr>
              <a:t> library to create data</a:t>
            </a:r>
          </a:p>
          <a:p>
            <a:pPr marL="285750" indent="-285750" algn="just">
              <a:lnSpc>
                <a:spcPct val="150000"/>
              </a:lnSpc>
              <a:buFont typeface="Wingdings" panose="05000000000000000000" pitchFamily="2" charset="2"/>
              <a:buChar char="ü"/>
            </a:pPr>
            <a:r>
              <a:rPr lang="en-US" b="0" i="0" dirty="0" err="1">
                <a:solidFill>
                  <a:srgbClr val="000000"/>
                </a:solidFill>
                <a:effectLst/>
              </a:rPr>
              <a:t>tf.pow</a:t>
            </a:r>
            <a:r>
              <a:rPr lang="en-US" b="0" i="0" dirty="0">
                <a:solidFill>
                  <a:srgbClr val="000000"/>
                </a:solidFill>
                <a:effectLst/>
              </a:rPr>
              <a:t>(</a:t>
            </a:r>
            <a:r>
              <a:rPr lang="en-US" b="0" i="0" dirty="0" err="1">
                <a:solidFill>
                  <a:srgbClr val="000000"/>
                </a:solidFill>
                <a:effectLst/>
              </a:rPr>
              <a:t>data_placeholder_a</a:t>
            </a:r>
            <a:r>
              <a:rPr lang="en-US" b="0" i="0" dirty="0">
                <a:solidFill>
                  <a:srgbClr val="000000"/>
                </a:solidFill>
                <a:effectLst/>
              </a:rPr>
              <a:t>, 3): Create the ops</a:t>
            </a:r>
          </a:p>
          <a:p>
            <a:pPr marL="285750" indent="-285750" algn="just">
              <a:lnSpc>
                <a:spcPct val="150000"/>
              </a:lnSpc>
              <a:buFont typeface="Wingdings" panose="05000000000000000000" pitchFamily="2" charset="2"/>
              <a:buChar char="ü"/>
            </a:pPr>
            <a:r>
              <a:rPr lang="en-US" b="0" i="0" dirty="0" err="1">
                <a:solidFill>
                  <a:srgbClr val="000000"/>
                </a:solidFill>
                <a:effectLst/>
              </a:rPr>
              <a:t>np.random.rand</a:t>
            </a:r>
            <a:r>
              <a:rPr lang="en-US" b="0" i="0" dirty="0">
                <a:solidFill>
                  <a:srgbClr val="000000"/>
                </a:solidFill>
                <a:effectLst/>
              </a:rPr>
              <a:t>(1, 10): Create any random array in data</a:t>
            </a:r>
          </a:p>
          <a:p>
            <a:pPr marL="285750" indent="-285750" algn="just">
              <a:lnSpc>
                <a:spcPct val="150000"/>
              </a:lnSpc>
              <a:buFont typeface="Wingdings" panose="05000000000000000000" pitchFamily="2" charset="2"/>
              <a:buChar char="ü"/>
            </a:pPr>
            <a:r>
              <a:rPr lang="en-US" b="0" i="0" dirty="0" err="1">
                <a:solidFill>
                  <a:srgbClr val="000000"/>
                </a:solidFill>
                <a:effectLst/>
              </a:rPr>
              <a:t>feed_dict</a:t>
            </a:r>
            <a:r>
              <a:rPr lang="en-US" b="0" i="0" dirty="0">
                <a:solidFill>
                  <a:srgbClr val="000000"/>
                </a:solidFill>
                <a:effectLst/>
              </a:rPr>
              <a:t>={</a:t>
            </a:r>
            <a:r>
              <a:rPr lang="en-US" b="0" i="0" dirty="0" err="1">
                <a:solidFill>
                  <a:srgbClr val="000000"/>
                </a:solidFill>
                <a:effectLst/>
              </a:rPr>
              <a:t>data_placeholder_a</a:t>
            </a:r>
            <a:r>
              <a:rPr lang="en-US" b="0" i="0" dirty="0">
                <a:solidFill>
                  <a:srgbClr val="000000"/>
                </a:solidFill>
                <a:effectLst/>
              </a:rPr>
              <a:t>: data}: Provide the placeholder into data.</a:t>
            </a:r>
          </a:p>
          <a:p>
            <a:pPr algn="just">
              <a:lnSpc>
                <a:spcPct val="150000"/>
              </a:lnSpc>
            </a:pPr>
            <a:endParaRPr lang="en-US" b="0" i="0" dirty="0">
              <a:solidFill>
                <a:srgbClr val="000000"/>
              </a:solidFill>
              <a:effectLst/>
            </a:endParaRPr>
          </a:p>
          <a:p>
            <a:pPr algn="just">
              <a:lnSpc>
                <a:spcPct val="150000"/>
              </a:lnSpc>
            </a:pPr>
            <a:r>
              <a:rPr lang="en-US" b="1" i="0" dirty="0">
                <a:solidFill>
                  <a:srgbClr val="333333"/>
                </a:solidFill>
                <a:effectLst/>
              </a:rPr>
              <a:t>Output:</a:t>
            </a:r>
          </a:p>
          <a:p>
            <a:pPr algn="just">
              <a:lnSpc>
                <a:spcPct val="150000"/>
              </a:lnSpc>
            </a:pPr>
            <a:r>
              <a:rPr lang="en-US" b="0" i="0" dirty="0">
                <a:solidFill>
                  <a:srgbClr val="333333"/>
                </a:solidFill>
                <a:effectLst/>
              </a:rPr>
              <a:t>[[0.05478135 0.27213147 0.8803037 0.0398424 0.21172127 0.01445725 0.02584014 0.3763949  0.66122706 0.7565559] </a:t>
            </a:r>
          </a:p>
          <a:p>
            <a:endParaRPr lang="en-IN" dirty="0"/>
          </a:p>
        </p:txBody>
      </p:sp>
    </p:spTree>
    <p:extLst>
      <p:ext uri="{BB962C8B-B14F-4D97-AF65-F5344CB8AC3E}">
        <p14:creationId xmlns:p14="http://schemas.microsoft.com/office/powerpoint/2010/main" val="2174190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951AB-9151-AA17-3A85-001BF8F2AA51}"/>
              </a:ext>
            </a:extLst>
          </p:cNvPr>
          <p:cNvSpPr txBox="1"/>
          <p:nvPr/>
        </p:nvSpPr>
        <p:spPr>
          <a:xfrm>
            <a:off x="163629" y="211756"/>
            <a:ext cx="11810198" cy="6847387"/>
          </a:xfrm>
          <a:prstGeom prst="rect">
            <a:avLst/>
          </a:prstGeom>
          <a:noFill/>
        </p:spPr>
        <p:txBody>
          <a:bodyPr wrap="square" rtlCol="0">
            <a:spAutoFit/>
          </a:bodyPr>
          <a:lstStyle/>
          <a:p>
            <a:pPr algn="just">
              <a:lnSpc>
                <a:spcPct val="200000"/>
              </a:lnSpc>
            </a:pPr>
            <a:r>
              <a:rPr lang="en-US" sz="2400" b="1" i="0" dirty="0">
                <a:effectLst/>
              </a:rPr>
              <a:t>Graph:</a:t>
            </a:r>
          </a:p>
          <a:p>
            <a:pPr marL="285750" indent="-285750" algn="just">
              <a:lnSpc>
                <a:spcPct val="200000"/>
              </a:lnSpc>
              <a:buFont typeface="Wingdings" panose="05000000000000000000" pitchFamily="2" charset="2"/>
              <a:buChar char="q"/>
            </a:pPr>
            <a:r>
              <a:rPr lang="en-US" b="0" i="0" dirty="0">
                <a:solidFill>
                  <a:srgbClr val="333333"/>
                </a:solidFill>
                <a:effectLst/>
              </a:rPr>
              <a:t>The graph shows a </a:t>
            </a:r>
            <a:r>
              <a:rPr lang="en-US" b="1" i="0" dirty="0">
                <a:solidFill>
                  <a:srgbClr val="333333"/>
                </a:solidFill>
                <a:effectLst/>
              </a:rPr>
              <a:t>node</a:t>
            </a:r>
            <a:r>
              <a:rPr lang="en-US" b="0" i="0" dirty="0">
                <a:solidFill>
                  <a:srgbClr val="333333"/>
                </a:solidFill>
                <a:effectLst/>
              </a:rPr>
              <a:t> and </a:t>
            </a:r>
            <a:r>
              <a:rPr lang="en-US" b="1" i="0" dirty="0">
                <a:solidFill>
                  <a:srgbClr val="333333"/>
                </a:solidFill>
                <a:effectLst/>
              </a:rPr>
              <a:t>edge</a:t>
            </a:r>
            <a:r>
              <a:rPr lang="en-US" b="0" i="0" dirty="0">
                <a:solidFill>
                  <a:srgbClr val="333333"/>
                </a:solidFill>
                <a:effectLst/>
              </a:rPr>
              <a:t>. The node is the representation of operation, i.e., the unit of computation. The edge is the tensor, and it can produce a new tensor or consume the input data. </a:t>
            </a:r>
          </a:p>
          <a:p>
            <a:pPr marL="285750" indent="-285750" algn="just">
              <a:lnSpc>
                <a:spcPct val="200000"/>
              </a:lnSpc>
              <a:buFont typeface="Wingdings" panose="05000000000000000000" pitchFamily="2" charset="2"/>
              <a:buChar char="q"/>
            </a:pPr>
            <a:r>
              <a:rPr lang="en-US" b="0" i="0" dirty="0">
                <a:solidFill>
                  <a:srgbClr val="333333"/>
                </a:solidFill>
                <a:effectLst/>
              </a:rPr>
              <a:t>It depends on the dependencies between individual operations.</a:t>
            </a:r>
          </a:p>
          <a:p>
            <a:pPr marL="285750" indent="-285750" algn="just">
              <a:lnSpc>
                <a:spcPct val="200000"/>
              </a:lnSpc>
              <a:buFont typeface="Wingdings" panose="05000000000000000000" pitchFamily="2" charset="2"/>
              <a:buChar char="q"/>
            </a:pPr>
            <a:r>
              <a:rPr lang="en-US" b="0" i="0" dirty="0">
                <a:solidFill>
                  <a:srgbClr val="333333"/>
                </a:solidFill>
                <a:effectLst/>
              </a:rPr>
              <a:t>Tensor Flow depends on a brilliant approach to render the operation. All computations are represented with a dataflow schema. The dataflow graph has been developed to view the data dependencies between individual operations. Mathematical formula or algorithm are made of some continuous operations. </a:t>
            </a:r>
          </a:p>
          <a:p>
            <a:pPr marL="285750" indent="-285750" algn="just">
              <a:lnSpc>
                <a:spcPct val="200000"/>
              </a:lnSpc>
              <a:buFont typeface="Wingdings" panose="05000000000000000000" pitchFamily="2" charset="2"/>
              <a:buChar char="q"/>
            </a:pPr>
            <a:r>
              <a:rPr lang="en-US" b="0" i="0" dirty="0">
                <a:solidFill>
                  <a:srgbClr val="333333"/>
                </a:solidFill>
                <a:effectLst/>
              </a:rPr>
              <a:t>A graph is a beneficial way to visualize the computations, which are </a:t>
            </a:r>
            <a:r>
              <a:rPr lang="en-US" b="0" i="0" dirty="0" err="1">
                <a:solidFill>
                  <a:srgbClr val="333333"/>
                </a:solidFill>
                <a:effectLst/>
              </a:rPr>
              <a:t>co-ordinated</a:t>
            </a:r>
            <a:r>
              <a:rPr lang="en-US" b="0" i="0" dirty="0">
                <a:solidFill>
                  <a:srgbClr val="333333"/>
                </a:solidFill>
                <a:effectLst/>
              </a:rPr>
              <a:t>.</a:t>
            </a:r>
          </a:p>
          <a:p>
            <a:pPr marL="285750" indent="-285750" algn="just">
              <a:lnSpc>
                <a:spcPct val="200000"/>
              </a:lnSpc>
              <a:buFont typeface="Wingdings" panose="05000000000000000000" pitchFamily="2" charset="2"/>
              <a:buChar char="q"/>
            </a:pPr>
            <a:r>
              <a:rPr lang="en-US" b="0" i="0" dirty="0">
                <a:solidFill>
                  <a:srgbClr val="333333"/>
                </a:solidFill>
                <a:effectLst/>
              </a:rPr>
              <a:t>The structure of the graph connects the operations (i.e., the nodes) and how those operations are feed. </a:t>
            </a:r>
          </a:p>
          <a:p>
            <a:pPr marL="285750" indent="-285750" algn="just">
              <a:lnSpc>
                <a:spcPct val="200000"/>
              </a:lnSpc>
              <a:buFont typeface="Wingdings" panose="05000000000000000000" pitchFamily="2" charset="2"/>
              <a:buChar char="q"/>
            </a:pPr>
            <a:r>
              <a:rPr lang="en-US" b="0" i="0" dirty="0">
                <a:solidFill>
                  <a:srgbClr val="333333"/>
                </a:solidFill>
                <a:effectLst/>
              </a:rPr>
              <a:t>Note the graph does not display the output of the operations; it only helps to visualize the connection between individual processes.</a:t>
            </a:r>
          </a:p>
          <a:p>
            <a:pPr>
              <a:lnSpc>
                <a:spcPct val="200000"/>
              </a:lnSpc>
            </a:pPr>
            <a:endParaRPr lang="en-IN" dirty="0"/>
          </a:p>
        </p:txBody>
      </p:sp>
    </p:spTree>
    <p:extLst>
      <p:ext uri="{BB962C8B-B14F-4D97-AF65-F5344CB8AC3E}">
        <p14:creationId xmlns:p14="http://schemas.microsoft.com/office/powerpoint/2010/main" val="2640930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26816F-1C67-2EAB-50EE-3BD9827EC3CE}"/>
              </a:ext>
            </a:extLst>
          </p:cNvPr>
          <p:cNvSpPr txBox="1"/>
          <p:nvPr/>
        </p:nvSpPr>
        <p:spPr>
          <a:xfrm>
            <a:off x="105878" y="134754"/>
            <a:ext cx="11906450" cy="1200329"/>
          </a:xfrm>
          <a:prstGeom prst="rect">
            <a:avLst/>
          </a:prstGeom>
          <a:noFill/>
        </p:spPr>
        <p:txBody>
          <a:bodyPr wrap="square" rtlCol="0">
            <a:spAutoFit/>
          </a:bodyPr>
          <a:lstStyle/>
          <a:p>
            <a:pPr algn="just"/>
            <a:r>
              <a:rPr lang="en-US" b="1" i="0" dirty="0">
                <a:solidFill>
                  <a:srgbClr val="333333"/>
                </a:solidFill>
                <a:effectLst/>
              </a:rPr>
              <a:t>Example:</a:t>
            </a:r>
            <a:endParaRPr lang="en-US" b="0" i="0" dirty="0">
              <a:solidFill>
                <a:srgbClr val="333333"/>
              </a:solidFill>
              <a:effectLst/>
            </a:endParaRPr>
          </a:p>
          <a:p>
            <a:pPr algn="just"/>
            <a:r>
              <a:rPr lang="en-US" b="0" i="0" dirty="0">
                <a:solidFill>
                  <a:srgbClr val="333333"/>
                </a:solidFill>
                <a:effectLst/>
              </a:rPr>
              <a:t>Imagine we want to evaluate the given function</a:t>
            </a:r>
            <a:r>
              <a:rPr lang="en-US" b="0" i="0" dirty="0">
                <a:solidFill>
                  <a:srgbClr val="333333"/>
                </a:solidFill>
                <a:effectLst/>
                <a:latin typeface="inter-regular"/>
              </a:rPr>
              <a:t>:</a:t>
            </a:r>
          </a:p>
          <a:p>
            <a:endParaRPr lang="en-IN" dirty="0"/>
          </a:p>
          <a:p>
            <a:endParaRPr lang="en-IN" dirty="0"/>
          </a:p>
        </p:txBody>
      </p:sp>
      <p:pic>
        <p:nvPicPr>
          <p:cNvPr id="6" name="Picture 5">
            <a:extLst>
              <a:ext uri="{FF2B5EF4-FFF2-40B4-BE49-F238E27FC236}">
                <a16:creationId xmlns:a16="http://schemas.microsoft.com/office/drawing/2014/main" id="{7A07752B-6353-9674-9E08-601181EF900F}"/>
              </a:ext>
            </a:extLst>
          </p:cNvPr>
          <p:cNvPicPr>
            <a:picLocks noChangeAspect="1"/>
          </p:cNvPicPr>
          <p:nvPr/>
        </p:nvPicPr>
        <p:blipFill>
          <a:blip r:embed="rId2"/>
          <a:stretch>
            <a:fillRect/>
          </a:stretch>
        </p:blipFill>
        <p:spPr>
          <a:xfrm>
            <a:off x="1659154" y="905272"/>
            <a:ext cx="4828274" cy="917372"/>
          </a:xfrm>
          <a:prstGeom prst="rect">
            <a:avLst/>
          </a:prstGeom>
        </p:spPr>
      </p:pic>
      <p:sp>
        <p:nvSpPr>
          <p:cNvPr id="8" name="TextBox 7">
            <a:extLst>
              <a:ext uri="{FF2B5EF4-FFF2-40B4-BE49-F238E27FC236}">
                <a16:creationId xmlns:a16="http://schemas.microsoft.com/office/drawing/2014/main" id="{765689C5-E573-669E-A066-81949E5298C7}"/>
              </a:ext>
            </a:extLst>
          </p:cNvPr>
          <p:cNvSpPr txBox="1"/>
          <p:nvPr/>
        </p:nvSpPr>
        <p:spPr>
          <a:xfrm>
            <a:off x="19250" y="1751798"/>
            <a:ext cx="9127155" cy="369333"/>
          </a:xfrm>
          <a:prstGeom prst="rect">
            <a:avLst/>
          </a:prstGeom>
          <a:noFill/>
        </p:spPr>
        <p:txBody>
          <a:bodyPr wrap="square">
            <a:spAutoFit/>
          </a:bodyPr>
          <a:lstStyle/>
          <a:p>
            <a:r>
              <a:rPr lang="en-US" b="0" i="0" dirty="0">
                <a:solidFill>
                  <a:srgbClr val="333333"/>
                </a:solidFill>
                <a:effectLst/>
              </a:rPr>
              <a:t>TensorFlow creates a graph to execute the service. The </a:t>
            </a:r>
            <a:r>
              <a:rPr lang="en-US" b="1" i="0" dirty="0">
                <a:solidFill>
                  <a:srgbClr val="333333"/>
                </a:solidFill>
                <a:effectLst/>
              </a:rPr>
              <a:t>graph</a:t>
            </a:r>
            <a:r>
              <a:rPr lang="en-US" b="0" i="0" dirty="0">
                <a:solidFill>
                  <a:srgbClr val="333333"/>
                </a:solidFill>
                <a:effectLst/>
              </a:rPr>
              <a:t> looks like this</a:t>
            </a:r>
            <a:endParaRPr lang="en-IN" dirty="0"/>
          </a:p>
        </p:txBody>
      </p:sp>
      <p:pic>
        <p:nvPicPr>
          <p:cNvPr id="3078" name="Picture 6" descr="TensorFlow Basics">
            <a:extLst>
              <a:ext uri="{FF2B5EF4-FFF2-40B4-BE49-F238E27FC236}">
                <a16:creationId xmlns:a16="http://schemas.microsoft.com/office/drawing/2014/main" id="{35B082BC-9AA8-5D35-7084-F578E6843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1092" y="2414687"/>
            <a:ext cx="6009815" cy="40631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621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A1D3E-49DB-619A-3107-81B53D62C9D7}"/>
              </a:ext>
            </a:extLst>
          </p:cNvPr>
          <p:cNvSpPr txBox="1"/>
          <p:nvPr/>
        </p:nvSpPr>
        <p:spPr>
          <a:xfrm>
            <a:off x="134754" y="173255"/>
            <a:ext cx="11819823" cy="5909310"/>
          </a:xfrm>
          <a:prstGeom prst="rect">
            <a:avLst/>
          </a:prstGeom>
          <a:noFill/>
        </p:spPr>
        <p:txBody>
          <a:bodyPr wrap="square" rtlCol="0">
            <a:spAutoFit/>
          </a:bodyPr>
          <a:lstStyle/>
          <a:p>
            <a:pPr algn="just">
              <a:lnSpc>
                <a:spcPct val="200000"/>
              </a:lnSpc>
            </a:pPr>
            <a:r>
              <a:rPr lang="en-US" b="0" i="0" dirty="0">
                <a:solidFill>
                  <a:srgbClr val="333333"/>
                </a:solidFill>
                <a:effectLst/>
              </a:rPr>
              <a:t>We can see the path that the tensors will take to reach the final destination.</a:t>
            </a:r>
          </a:p>
          <a:p>
            <a:pPr algn="just">
              <a:lnSpc>
                <a:spcPct val="200000"/>
              </a:lnSpc>
            </a:pPr>
            <a:r>
              <a:rPr lang="en-US" b="0" i="0" dirty="0">
                <a:solidFill>
                  <a:srgbClr val="333333"/>
                </a:solidFill>
                <a:effectLst/>
              </a:rPr>
              <a:t>For instance, we can see the operation add cannot be done before and the graph explains that it would:</a:t>
            </a:r>
          </a:p>
          <a:p>
            <a:pPr lvl="1" algn="just">
              <a:lnSpc>
                <a:spcPct val="200000"/>
              </a:lnSpc>
            </a:pPr>
            <a:r>
              <a:rPr lang="en-US" b="0" i="0" dirty="0">
                <a:solidFill>
                  <a:srgbClr val="000000"/>
                </a:solidFill>
                <a:effectLst/>
              </a:rPr>
              <a:t>Compute and :</a:t>
            </a:r>
          </a:p>
          <a:p>
            <a:pPr lvl="1" algn="just">
              <a:lnSpc>
                <a:spcPct val="200000"/>
              </a:lnSpc>
            </a:pPr>
            <a:r>
              <a:rPr lang="en-US" b="0" i="0" dirty="0">
                <a:solidFill>
                  <a:srgbClr val="000000"/>
                </a:solidFill>
                <a:effectLst/>
              </a:rPr>
              <a:t>Add 1) together</a:t>
            </a:r>
          </a:p>
          <a:p>
            <a:pPr lvl="1" algn="just">
              <a:lnSpc>
                <a:spcPct val="200000"/>
              </a:lnSpc>
            </a:pPr>
            <a:r>
              <a:rPr lang="en-US" b="0" i="0" dirty="0">
                <a:solidFill>
                  <a:srgbClr val="000000"/>
                </a:solidFill>
                <a:effectLst/>
              </a:rPr>
              <a:t>Add to 2)</a:t>
            </a:r>
          </a:p>
          <a:p>
            <a:pPr lvl="1" algn="just">
              <a:lnSpc>
                <a:spcPct val="200000"/>
              </a:lnSpc>
            </a:pPr>
            <a:r>
              <a:rPr lang="en-US" b="0" i="0" dirty="0">
                <a:solidFill>
                  <a:srgbClr val="000000"/>
                </a:solidFill>
                <a:effectLst/>
              </a:rPr>
              <a:t>Add 3) to</a:t>
            </a:r>
          </a:p>
          <a:p>
            <a:pPr marL="285750" indent="-285750" algn="just">
              <a:lnSpc>
                <a:spcPct val="200000"/>
              </a:lnSpc>
              <a:buFont typeface="Wingdings" panose="05000000000000000000" pitchFamily="2" charset="2"/>
              <a:buChar char="ü"/>
            </a:pPr>
            <a:r>
              <a:rPr lang="en-US" b="0" i="0" dirty="0">
                <a:solidFill>
                  <a:srgbClr val="000000"/>
                </a:solidFill>
                <a:effectLst/>
              </a:rPr>
              <a:t>x = </a:t>
            </a:r>
            <a:r>
              <a:rPr lang="en-US" b="0" i="0" dirty="0" err="1">
                <a:solidFill>
                  <a:srgbClr val="000000"/>
                </a:solidFill>
                <a:effectLst/>
              </a:rPr>
              <a:t>tf.get_variable</a:t>
            </a:r>
            <a:r>
              <a:rPr lang="en-US" b="0" i="0" dirty="0">
                <a:solidFill>
                  <a:srgbClr val="000000"/>
                </a:solidFill>
                <a:effectLst/>
              </a:rPr>
              <a:t>(</a:t>
            </a:r>
            <a:r>
              <a:rPr lang="en-US" b="0" i="0" dirty="0">
                <a:solidFill>
                  <a:srgbClr val="0000FF"/>
                </a:solidFill>
                <a:effectLst/>
              </a:rPr>
              <a:t>"x"</a:t>
            </a:r>
            <a:r>
              <a:rPr lang="en-US" b="0" i="0" dirty="0">
                <a:solidFill>
                  <a:srgbClr val="000000"/>
                </a:solidFill>
                <a:effectLst/>
              </a:rPr>
              <a:t>, </a:t>
            </a:r>
            <a:r>
              <a:rPr lang="en-US" b="0" i="0" dirty="0" err="1">
                <a:solidFill>
                  <a:srgbClr val="000000"/>
                </a:solidFill>
                <a:effectLst/>
              </a:rPr>
              <a:t>dtype</a:t>
            </a:r>
            <a:r>
              <a:rPr lang="en-US" b="0" i="0" dirty="0">
                <a:solidFill>
                  <a:srgbClr val="000000"/>
                </a:solidFill>
                <a:effectLst/>
              </a:rPr>
              <a:t>=tf.int32,  initializer=</a:t>
            </a:r>
            <a:r>
              <a:rPr lang="en-US" b="0" i="0" dirty="0" err="1">
                <a:solidFill>
                  <a:srgbClr val="000000"/>
                </a:solidFill>
                <a:effectLst/>
              </a:rPr>
              <a:t>tf.constant</a:t>
            </a:r>
            <a:r>
              <a:rPr lang="en-US" b="0" i="0" dirty="0">
                <a:solidFill>
                  <a:srgbClr val="000000"/>
                </a:solidFill>
                <a:effectLst/>
              </a:rPr>
              <a:t>([</a:t>
            </a:r>
            <a:r>
              <a:rPr lang="en-US" b="0" i="0" dirty="0">
                <a:solidFill>
                  <a:srgbClr val="C00000"/>
                </a:solidFill>
                <a:effectLst/>
              </a:rPr>
              <a:t>5</a:t>
            </a:r>
            <a:r>
              <a:rPr lang="en-US" b="0" i="0" dirty="0">
                <a:solidFill>
                  <a:srgbClr val="000000"/>
                </a:solidFill>
                <a:effectLst/>
              </a:rPr>
              <a:t>]))  </a:t>
            </a:r>
          </a:p>
          <a:p>
            <a:pPr marL="285750" indent="-285750" algn="just">
              <a:lnSpc>
                <a:spcPct val="200000"/>
              </a:lnSpc>
              <a:buFont typeface="Wingdings" panose="05000000000000000000" pitchFamily="2" charset="2"/>
              <a:buChar char="ü"/>
            </a:pPr>
            <a:r>
              <a:rPr lang="en-US" b="0" i="0" dirty="0">
                <a:solidFill>
                  <a:srgbClr val="000000"/>
                </a:solidFill>
                <a:effectLst/>
              </a:rPr>
              <a:t>z = </a:t>
            </a:r>
            <a:r>
              <a:rPr lang="en-US" b="0" i="0" dirty="0" err="1">
                <a:solidFill>
                  <a:srgbClr val="000000"/>
                </a:solidFill>
                <a:effectLst/>
              </a:rPr>
              <a:t>tf.get_variable</a:t>
            </a:r>
            <a:r>
              <a:rPr lang="en-US" b="0" i="0" dirty="0">
                <a:solidFill>
                  <a:srgbClr val="000000"/>
                </a:solidFill>
                <a:effectLst/>
              </a:rPr>
              <a:t>(</a:t>
            </a:r>
            <a:r>
              <a:rPr lang="en-US" b="0" i="0" dirty="0">
                <a:solidFill>
                  <a:srgbClr val="0000FF"/>
                </a:solidFill>
                <a:effectLst/>
              </a:rPr>
              <a:t>"z"</a:t>
            </a:r>
            <a:r>
              <a:rPr lang="en-US" b="0" i="0" dirty="0">
                <a:solidFill>
                  <a:srgbClr val="000000"/>
                </a:solidFill>
                <a:effectLst/>
              </a:rPr>
              <a:t>, </a:t>
            </a:r>
            <a:r>
              <a:rPr lang="en-US" b="0" i="0" dirty="0" err="1">
                <a:solidFill>
                  <a:srgbClr val="000000"/>
                </a:solidFill>
                <a:effectLst/>
              </a:rPr>
              <a:t>dtype</a:t>
            </a:r>
            <a:r>
              <a:rPr lang="en-US" b="0" i="0" dirty="0">
                <a:solidFill>
                  <a:srgbClr val="000000"/>
                </a:solidFill>
                <a:effectLst/>
              </a:rPr>
              <a:t>=tf.int32,  initializer=</a:t>
            </a:r>
            <a:r>
              <a:rPr lang="en-US" b="0" i="0" dirty="0" err="1">
                <a:solidFill>
                  <a:srgbClr val="000000"/>
                </a:solidFill>
                <a:effectLst/>
              </a:rPr>
              <a:t>tf.constant</a:t>
            </a:r>
            <a:r>
              <a:rPr lang="en-US" b="0" i="0" dirty="0">
                <a:solidFill>
                  <a:srgbClr val="000000"/>
                </a:solidFill>
                <a:effectLst/>
              </a:rPr>
              <a:t>([</a:t>
            </a:r>
            <a:r>
              <a:rPr lang="en-US" b="0" i="0" dirty="0">
                <a:solidFill>
                  <a:srgbClr val="C00000"/>
                </a:solidFill>
                <a:effectLst/>
              </a:rPr>
              <a:t>6</a:t>
            </a:r>
            <a:r>
              <a:rPr lang="en-US" b="0" i="0" dirty="0">
                <a:solidFill>
                  <a:srgbClr val="000000"/>
                </a:solidFill>
                <a:effectLst/>
              </a:rPr>
              <a:t>]))  </a:t>
            </a:r>
          </a:p>
          <a:p>
            <a:pPr marL="285750" indent="-285750" algn="just">
              <a:lnSpc>
                <a:spcPct val="200000"/>
              </a:lnSpc>
              <a:buFont typeface="Wingdings" panose="05000000000000000000" pitchFamily="2" charset="2"/>
              <a:buChar char="ü"/>
            </a:pPr>
            <a:r>
              <a:rPr lang="en-US" b="0" i="0" dirty="0">
                <a:solidFill>
                  <a:srgbClr val="000000"/>
                </a:solidFill>
                <a:effectLst/>
              </a:rPr>
              <a:t>c = </a:t>
            </a:r>
            <a:r>
              <a:rPr lang="en-US" b="0" i="0" dirty="0" err="1">
                <a:solidFill>
                  <a:srgbClr val="000000"/>
                </a:solidFill>
                <a:effectLst/>
              </a:rPr>
              <a:t>tf.constant</a:t>
            </a:r>
            <a:r>
              <a:rPr lang="en-US" b="0" i="0" dirty="0">
                <a:solidFill>
                  <a:srgbClr val="000000"/>
                </a:solidFill>
                <a:effectLst/>
              </a:rPr>
              <a:t>([</a:t>
            </a:r>
            <a:r>
              <a:rPr lang="en-US" b="0" i="0" dirty="0">
                <a:solidFill>
                  <a:srgbClr val="C00000"/>
                </a:solidFill>
                <a:effectLst/>
              </a:rPr>
              <a:t>5</a:t>
            </a:r>
            <a:r>
              <a:rPr lang="en-US" b="0" i="0" dirty="0">
                <a:solidFill>
                  <a:srgbClr val="000000"/>
                </a:solidFill>
                <a:effectLst/>
              </a:rPr>
              <a:t>], name =</a:t>
            </a:r>
            <a:r>
              <a:rPr lang="en-US" b="0" i="0" dirty="0">
                <a:solidFill>
                  <a:srgbClr val="0000FF"/>
                </a:solidFill>
                <a:effectLst/>
              </a:rPr>
              <a:t>"constant"</a:t>
            </a:r>
            <a:r>
              <a:rPr lang="en-US" b="0" i="0" dirty="0">
                <a:solidFill>
                  <a:srgbClr val="000000"/>
                </a:solidFill>
                <a:effectLst/>
              </a:rPr>
              <a:t>)square = </a:t>
            </a:r>
            <a:r>
              <a:rPr lang="en-US" b="0" i="0" dirty="0" err="1">
                <a:solidFill>
                  <a:srgbClr val="000000"/>
                </a:solidFill>
                <a:effectLst/>
              </a:rPr>
              <a:t>tf.constant</a:t>
            </a:r>
            <a:r>
              <a:rPr lang="en-US" b="0" i="0" dirty="0">
                <a:solidFill>
                  <a:srgbClr val="000000"/>
                </a:solidFill>
                <a:effectLst/>
              </a:rPr>
              <a:t>([</a:t>
            </a:r>
            <a:r>
              <a:rPr lang="en-US" b="0" i="0" dirty="0">
                <a:solidFill>
                  <a:srgbClr val="C00000"/>
                </a:solidFill>
                <a:effectLst/>
              </a:rPr>
              <a:t>2</a:t>
            </a:r>
            <a:r>
              <a:rPr lang="en-US" b="0" i="0" dirty="0">
                <a:solidFill>
                  <a:srgbClr val="000000"/>
                </a:solidFill>
                <a:effectLst/>
              </a:rPr>
              <a:t>], name =</a:t>
            </a:r>
            <a:r>
              <a:rPr lang="en-US" b="0" i="0" dirty="0">
                <a:solidFill>
                  <a:srgbClr val="0000FF"/>
                </a:solidFill>
                <a:effectLst/>
              </a:rPr>
              <a:t>"square"</a:t>
            </a:r>
            <a:r>
              <a:rPr lang="en-US" b="0" i="0" dirty="0">
                <a:solidFill>
                  <a:srgbClr val="000000"/>
                </a:solidFill>
                <a:effectLst/>
              </a:rPr>
              <a:t>)  </a:t>
            </a:r>
          </a:p>
          <a:p>
            <a:pPr marL="285750" indent="-285750" algn="just">
              <a:lnSpc>
                <a:spcPct val="200000"/>
              </a:lnSpc>
              <a:buFont typeface="Wingdings" panose="05000000000000000000" pitchFamily="2" charset="2"/>
              <a:buChar char="ü"/>
            </a:pPr>
            <a:r>
              <a:rPr lang="en-US" b="0" i="0" dirty="0">
                <a:solidFill>
                  <a:srgbClr val="000000"/>
                </a:solidFill>
                <a:effectLst/>
              </a:rPr>
              <a:t>f = </a:t>
            </a:r>
            <a:r>
              <a:rPr lang="en-US" b="0" i="0" dirty="0" err="1">
                <a:solidFill>
                  <a:srgbClr val="000000"/>
                </a:solidFill>
                <a:effectLst/>
              </a:rPr>
              <a:t>tf.multiply</a:t>
            </a:r>
            <a:r>
              <a:rPr lang="en-US" b="0" i="0" dirty="0">
                <a:solidFill>
                  <a:srgbClr val="000000"/>
                </a:solidFill>
                <a:effectLst/>
              </a:rPr>
              <a:t>(x, y) + </a:t>
            </a:r>
            <a:r>
              <a:rPr lang="en-US" b="0" i="0" dirty="0" err="1">
                <a:solidFill>
                  <a:srgbClr val="000000"/>
                </a:solidFill>
                <a:effectLst/>
              </a:rPr>
              <a:t>tf.pow</a:t>
            </a:r>
            <a:r>
              <a:rPr lang="en-US" b="0" i="0" dirty="0">
                <a:solidFill>
                  <a:srgbClr val="000000"/>
                </a:solidFill>
                <a:effectLst/>
              </a:rPr>
              <a:t>(x, square) + y + c  </a:t>
            </a:r>
          </a:p>
          <a:p>
            <a:endParaRPr lang="en-IN" dirty="0"/>
          </a:p>
        </p:txBody>
      </p:sp>
    </p:spTree>
    <p:extLst>
      <p:ext uri="{BB962C8B-B14F-4D97-AF65-F5344CB8AC3E}">
        <p14:creationId xmlns:p14="http://schemas.microsoft.com/office/powerpoint/2010/main" val="3414127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344C9-6ADC-1E9C-E0D8-1EE38C74ADAE}"/>
              </a:ext>
            </a:extLst>
          </p:cNvPr>
          <p:cNvSpPr txBox="1"/>
          <p:nvPr/>
        </p:nvSpPr>
        <p:spPr>
          <a:xfrm>
            <a:off x="173255" y="182880"/>
            <a:ext cx="11790947" cy="6971139"/>
          </a:xfrm>
          <a:prstGeom prst="rect">
            <a:avLst/>
          </a:prstGeom>
          <a:noFill/>
        </p:spPr>
        <p:txBody>
          <a:bodyPr wrap="square" rtlCol="0">
            <a:spAutoFit/>
          </a:bodyPr>
          <a:lstStyle/>
          <a:p>
            <a:pPr algn="just"/>
            <a:r>
              <a:rPr lang="en-US" sz="2400" b="1" i="0" dirty="0">
                <a:effectLst/>
              </a:rPr>
              <a:t>Explanation of Code:</a:t>
            </a:r>
          </a:p>
          <a:p>
            <a:pPr marL="742950" lvl="1" indent="-285750" algn="just">
              <a:buFont typeface="Wingdings" panose="05000000000000000000" pitchFamily="2" charset="2"/>
              <a:buChar char="§"/>
            </a:pPr>
            <a:r>
              <a:rPr lang="en-US" b="0" i="0" dirty="0">
                <a:solidFill>
                  <a:srgbClr val="000000"/>
                </a:solidFill>
                <a:effectLst/>
              </a:rPr>
              <a:t>x: Initialize a variable named x with a constant value 5</a:t>
            </a:r>
          </a:p>
          <a:p>
            <a:pPr marL="742950" lvl="1" indent="-285750" algn="just">
              <a:buFont typeface="Wingdings" panose="05000000000000000000" pitchFamily="2" charset="2"/>
              <a:buChar char="§"/>
            </a:pPr>
            <a:r>
              <a:rPr lang="en-US" b="0" i="0" dirty="0">
                <a:solidFill>
                  <a:srgbClr val="000000"/>
                </a:solidFill>
                <a:effectLst/>
              </a:rPr>
              <a:t>z: Initialize a variable named z with a constant value 6</a:t>
            </a:r>
          </a:p>
          <a:p>
            <a:pPr marL="742950" lvl="1" indent="-285750" algn="just">
              <a:buFont typeface="Wingdings" panose="05000000000000000000" pitchFamily="2" charset="2"/>
              <a:buChar char="§"/>
            </a:pPr>
            <a:r>
              <a:rPr lang="en-US" b="0" i="0" dirty="0">
                <a:solidFill>
                  <a:srgbClr val="000000"/>
                </a:solidFill>
                <a:effectLst/>
              </a:rPr>
              <a:t>c: Initialize a cons tant tensors called c with the constant value 5.</a:t>
            </a:r>
          </a:p>
          <a:p>
            <a:pPr marL="742950" lvl="1" indent="-285750" algn="just">
              <a:buFont typeface="Wingdings" panose="05000000000000000000" pitchFamily="2" charset="2"/>
              <a:buChar char="§"/>
            </a:pPr>
            <a:r>
              <a:rPr lang="en-US" b="0" i="0" dirty="0">
                <a:solidFill>
                  <a:srgbClr val="000000"/>
                </a:solidFill>
                <a:effectLst/>
              </a:rPr>
              <a:t>square: Initialize a constant tensor called square into a constant value 2.</a:t>
            </a:r>
          </a:p>
          <a:p>
            <a:pPr marL="742950" lvl="1" indent="-285750" algn="just">
              <a:buFont typeface="Wingdings" panose="05000000000000000000" pitchFamily="2" charset="2"/>
              <a:buChar char="§"/>
            </a:pPr>
            <a:r>
              <a:rPr lang="en-US" b="0" i="0" dirty="0">
                <a:solidFill>
                  <a:srgbClr val="000000"/>
                </a:solidFill>
                <a:effectLst/>
              </a:rPr>
              <a:t>f: Construct the operator</a:t>
            </a:r>
          </a:p>
          <a:p>
            <a:pPr marL="742950" lvl="1" indent="-285750" algn="just">
              <a:lnSpc>
                <a:spcPct val="150000"/>
              </a:lnSpc>
              <a:buFont typeface="Wingdings" panose="05000000000000000000" pitchFamily="2" charset="2"/>
              <a:buChar char="§"/>
            </a:pPr>
            <a:endParaRPr lang="en-US" b="0" i="0" dirty="0">
              <a:solidFill>
                <a:srgbClr val="000000"/>
              </a:solidFill>
              <a:effectLst/>
            </a:endParaRPr>
          </a:p>
          <a:p>
            <a:pPr marL="285750" indent="-285750">
              <a:lnSpc>
                <a:spcPct val="150000"/>
              </a:lnSpc>
              <a:buFont typeface="Wingdings" panose="05000000000000000000" pitchFamily="2" charset="2"/>
              <a:buChar char="ü"/>
            </a:pPr>
            <a:r>
              <a:rPr lang="en-US" b="0" i="0" dirty="0">
                <a:solidFill>
                  <a:srgbClr val="333333"/>
                </a:solidFill>
                <a:effectLst/>
              </a:rPr>
              <a:t>In this example, we choose the value of the variable fixed. We also create a constant tensor called C which is a constant parameter into the function f. It takes a fixed value of 5. </a:t>
            </a:r>
          </a:p>
          <a:p>
            <a:pPr marL="285750" indent="-285750">
              <a:lnSpc>
                <a:spcPct val="150000"/>
              </a:lnSpc>
              <a:buFont typeface="Wingdings" panose="05000000000000000000" pitchFamily="2" charset="2"/>
              <a:buChar char="ü"/>
            </a:pPr>
            <a:r>
              <a:rPr lang="en-US" b="0" i="0" dirty="0">
                <a:solidFill>
                  <a:srgbClr val="333333"/>
                </a:solidFill>
                <a:effectLst/>
              </a:rPr>
              <a:t>In the graph, we can see this parameter in the tensor called constant.</a:t>
            </a:r>
          </a:p>
          <a:p>
            <a:pPr marL="285750" indent="-285750">
              <a:lnSpc>
                <a:spcPct val="150000"/>
              </a:lnSpc>
              <a:buFont typeface="Wingdings" panose="05000000000000000000" pitchFamily="2" charset="2"/>
              <a:buChar char="ü"/>
            </a:pPr>
            <a:r>
              <a:rPr lang="en-US" b="0" i="0" dirty="0">
                <a:solidFill>
                  <a:srgbClr val="333333"/>
                </a:solidFill>
                <a:effectLst/>
              </a:rPr>
              <a:t>We also can construct a constant tensor for the power in operator </a:t>
            </a:r>
            <a:r>
              <a:rPr lang="en-US" b="0" i="0" dirty="0" err="1">
                <a:solidFill>
                  <a:srgbClr val="333333"/>
                </a:solidFill>
                <a:effectLst/>
              </a:rPr>
              <a:t>tf.pow</a:t>
            </a:r>
            <a:r>
              <a:rPr lang="en-US" b="0" i="0" dirty="0">
                <a:solidFill>
                  <a:srgbClr val="333333"/>
                </a:solidFill>
                <a:effectLst/>
              </a:rPr>
              <a:t>(). </a:t>
            </a:r>
          </a:p>
          <a:p>
            <a:pPr marL="285750" indent="-285750">
              <a:lnSpc>
                <a:spcPct val="150000"/>
              </a:lnSpc>
              <a:buFont typeface="Wingdings" panose="05000000000000000000" pitchFamily="2" charset="2"/>
              <a:buChar char="ü"/>
            </a:pPr>
            <a:r>
              <a:rPr lang="en-US" b="0" i="0" dirty="0">
                <a:solidFill>
                  <a:srgbClr val="333333"/>
                </a:solidFill>
                <a:effectLst/>
              </a:rPr>
              <a:t>It is not necessary. We did it so that we can see the name of the tensor in the graph. It is the circle called a square.</a:t>
            </a:r>
          </a:p>
          <a:p>
            <a:pPr marL="285750" indent="-285750">
              <a:lnSpc>
                <a:spcPct val="150000"/>
              </a:lnSpc>
              <a:buFont typeface="Wingdings" panose="05000000000000000000" pitchFamily="2" charset="2"/>
              <a:buChar char="ü"/>
            </a:pPr>
            <a:r>
              <a:rPr lang="en-US" b="0" i="0" dirty="0">
                <a:solidFill>
                  <a:srgbClr val="333333"/>
                </a:solidFill>
                <a:effectLst/>
              </a:rPr>
              <a:t>From the graph, we can understand what happens of the tensors and how it returns an output of 66.</a:t>
            </a:r>
          </a:p>
          <a:p>
            <a:pPr algn="just"/>
            <a:endParaRPr lang="en-US" b="0" i="0" dirty="0">
              <a:solidFill>
                <a:srgbClr val="333333"/>
              </a:solidFill>
              <a:effectLst/>
            </a:endParaRPr>
          </a:p>
          <a:p>
            <a:pPr algn="just"/>
            <a:r>
              <a:rPr lang="en-US" b="0" i="0" dirty="0">
                <a:solidFill>
                  <a:srgbClr val="333333"/>
                </a:solidFill>
                <a:effectLst/>
              </a:rPr>
              <a:t>The code below evaluate the function in the session.</a:t>
            </a:r>
          </a:p>
          <a:p>
            <a:pPr algn="just"/>
            <a:endParaRPr lang="en-US" b="0" i="0" dirty="0">
              <a:solidFill>
                <a:srgbClr val="333333"/>
              </a:solidFill>
              <a:effectLst/>
            </a:endParaRPr>
          </a:p>
          <a:p>
            <a:pPr lvl="1" algn="just"/>
            <a:r>
              <a:rPr lang="en-US" b="1" i="0" dirty="0" err="1">
                <a:solidFill>
                  <a:srgbClr val="000000"/>
                </a:solidFill>
                <a:effectLst/>
              </a:rPr>
              <a:t>init</a:t>
            </a:r>
            <a:r>
              <a:rPr lang="en-US" b="1" i="0" dirty="0">
                <a:solidFill>
                  <a:srgbClr val="000000"/>
                </a:solidFill>
                <a:effectLst/>
              </a:rPr>
              <a:t> = </a:t>
            </a:r>
            <a:r>
              <a:rPr lang="en-US" b="1" i="0" dirty="0" err="1">
                <a:solidFill>
                  <a:srgbClr val="000000"/>
                </a:solidFill>
                <a:effectLst/>
              </a:rPr>
              <a:t>tf.global_variables_initializer</a:t>
            </a:r>
            <a:r>
              <a:rPr lang="en-US" b="1" i="0" dirty="0">
                <a:solidFill>
                  <a:srgbClr val="000000"/>
                </a:solidFill>
                <a:effectLst/>
              </a:rPr>
              <a:t>()  </a:t>
            </a:r>
          </a:p>
          <a:p>
            <a:pPr lvl="1" algn="just"/>
            <a:r>
              <a:rPr lang="en-US" b="1" i="0" dirty="0">
                <a:solidFill>
                  <a:srgbClr val="000000"/>
                </a:solidFill>
                <a:effectLst/>
              </a:rPr>
              <a:t>with </a:t>
            </a:r>
            <a:r>
              <a:rPr lang="en-US" b="1" i="0" dirty="0" err="1">
                <a:solidFill>
                  <a:srgbClr val="000000"/>
                </a:solidFill>
                <a:effectLst/>
              </a:rPr>
              <a:t>tf.Session</a:t>
            </a:r>
            <a:r>
              <a:rPr lang="en-US" b="1" i="0" dirty="0">
                <a:solidFill>
                  <a:srgbClr val="000000"/>
                </a:solidFill>
                <a:effectLst/>
              </a:rPr>
              <a:t>() as </a:t>
            </a:r>
            <a:r>
              <a:rPr lang="en-US" b="1" i="0" dirty="0" err="1">
                <a:solidFill>
                  <a:srgbClr val="000000"/>
                </a:solidFill>
                <a:effectLst/>
              </a:rPr>
              <a:t>sess:init.run</a:t>
            </a:r>
            <a:r>
              <a:rPr lang="en-US" b="1" i="0" dirty="0">
                <a:solidFill>
                  <a:srgbClr val="000000"/>
                </a:solidFill>
                <a:effectLst/>
              </a:rPr>
              <a:t>() #Initialization of x and y  </a:t>
            </a:r>
          </a:p>
          <a:p>
            <a:pPr lvl="1" algn="just"/>
            <a:r>
              <a:rPr lang="en-US" b="1" i="0" dirty="0">
                <a:solidFill>
                  <a:srgbClr val="000000"/>
                </a:solidFill>
                <a:effectLst/>
              </a:rPr>
              <a:t> </a:t>
            </a:r>
            <a:r>
              <a:rPr lang="en-US" b="1" i="0" dirty="0" err="1">
                <a:solidFill>
                  <a:srgbClr val="000000"/>
                </a:solidFill>
                <a:effectLst/>
              </a:rPr>
              <a:t>function_result</a:t>
            </a:r>
            <a:r>
              <a:rPr lang="en-US" b="1" i="0" dirty="0">
                <a:solidFill>
                  <a:srgbClr val="000000"/>
                </a:solidFill>
                <a:effectLst/>
              </a:rPr>
              <a:t> = </a:t>
            </a:r>
            <a:r>
              <a:rPr lang="en-US" b="1" i="0" dirty="0" err="1">
                <a:solidFill>
                  <a:srgbClr val="000000"/>
                </a:solidFill>
                <a:effectLst/>
              </a:rPr>
              <a:t>f.eval</a:t>
            </a:r>
            <a:r>
              <a:rPr lang="en-US" b="1" i="0" dirty="0">
                <a:solidFill>
                  <a:srgbClr val="000000"/>
                </a:solidFill>
                <a:effectLst/>
              </a:rPr>
              <a:t>()  </a:t>
            </a:r>
          </a:p>
          <a:p>
            <a:pPr lvl="1" algn="just"/>
            <a:r>
              <a:rPr lang="en-US" b="1" i="0" dirty="0">
                <a:solidFill>
                  <a:srgbClr val="000000"/>
                </a:solidFill>
                <a:effectLst/>
              </a:rPr>
              <a:t>print (</a:t>
            </a:r>
            <a:r>
              <a:rPr lang="en-US" b="1" i="0" dirty="0" err="1">
                <a:solidFill>
                  <a:srgbClr val="000000"/>
                </a:solidFill>
                <a:effectLst/>
              </a:rPr>
              <a:t>function_result</a:t>
            </a:r>
            <a:r>
              <a:rPr lang="en-US" b="1" i="0" dirty="0">
                <a:solidFill>
                  <a:srgbClr val="000000"/>
                </a:solidFill>
                <a:effectLst/>
              </a:rPr>
              <a:t>)    </a:t>
            </a:r>
          </a:p>
          <a:p>
            <a:pPr algn="just"/>
            <a:endParaRPr lang="en-US" b="0" i="0" dirty="0">
              <a:solidFill>
                <a:srgbClr val="333333"/>
              </a:solidFill>
              <a:effectLst/>
            </a:endParaRPr>
          </a:p>
        </p:txBody>
      </p:sp>
    </p:spTree>
    <p:extLst>
      <p:ext uri="{BB962C8B-B14F-4D97-AF65-F5344CB8AC3E}">
        <p14:creationId xmlns:p14="http://schemas.microsoft.com/office/powerpoint/2010/main" val="2912178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9E627C-B0DE-70F3-283C-D5F2CC39E908}"/>
              </a:ext>
            </a:extLst>
          </p:cNvPr>
          <p:cNvSpPr txBox="1"/>
          <p:nvPr/>
        </p:nvSpPr>
        <p:spPr>
          <a:xfrm>
            <a:off x="134754" y="163629"/>
            <a:ext cx="11867949" cy="5370060"/>
          </a:xfrm>
          <a:prstGeom prst="rect">
            <a:avLst/>
          </a:prstGeom>
          <a:noFill/>
        </p:spPr>
        <p:txBody>
          <a:bodyPr wrap="square" rtlCol="0">
            <a:spAutoFit/>
          </a:bodyPr>
          <a:lstStyle/>
          <a:p>
            <a:pPr algn="just">
              <a:lnSpc>
                <a:spcPct val="200000"/>
              </a:lnSpc>
            </a:pPr>
            <a:r>
              <a:rPr lang="en-US" sz="2400" b="1" i="0" dirty="0">
                <a:effectLst/>
              </a:rPr>
              <a:t>Steps of Creating TensorFlow pipeline:</a:t>
            </a:r>
          </a:p>
          <a:p>
            <a:pPr algn="just">
              <a:lnSpc>
                <a:spcPct val="200000"/>
              </a:lnSpc>
            </a:pPr>
            <a:r>
              <a:rPr lang="en-US" b="0" i="0" dirty="0">
                <a:solidFill>
                  <a:srgbClr val="333333"/>
                </a:solidFill>
                <a:effectLst/>
              </a:rPr>
              <a:t>In the example, we manually add two values for X_1 and X_2. Now we will see how to load the data into the TensorFlow.</a:t>
            </a:r>
          </a:p>
          <a:p>
            <a:pPr algn="just">
              <a:lnSpc>
                <a:spcPct val="200000"/>
              </a:lnSpc>
            </a:pPr>
            <a:r>
              <a:rPr lang="en-US" sz="2400" b="1" i="0" dirty="0">
                <a:effectLst/>
              </a:rPr>
              <a:t>Step 1) Create the data:</a:t>
            </a:r>
          </a:p>
          <a:p>
            <a:pPr algn="just">
              <a:lnSpc>
                <a:spcPct val="200000"/>
              </a:lnSpc>
            </a:pPr>
            <a:r>
              <a:rPr lang="en-US" b="0" i="0" dirty="0">
                <a:solidFill>
                  <a:srgbClr val="333333"/>
                </a:solidFill>
                <a:effectLst/>
              </a:rPr>
              <a:t>Firstly, let's use </a:t>
            </a:r>
            <a:r>
              <a:rPr lang="en-US" b="0" i="0" dirty="0" err="1">
                <a:solidFill>
                  <a:srgbClr val="333333"/>
                </a:solidFill>
                <a:effectLst/>
              </a:rPr>
              <a:t>numpy</a:t>
            </a:r>
            <a:r>
              <a:rPr lang="en-US" b="0" i="0" dirty="0">
                <a:solidFill>
                  <a:srgbClr val="333333"/>
                </a:solidFill>
                <a:effectLst/>
              </a:rPr>
              <a:t> library to generate two random values.</a:t>
            </a:r>
          </a:p>
          <a:p>
            <a:pPr lvl="1" algn="just">
              <a:lnSpc>
                <a:spcPct val="200000"/>
              </a:lnSpc>
            </a:pPr>
            <a:r>
              <a:rPr lang="en-US" i="0" dirty="0">
                <a:solidFill>
                  <a:srgbClr val="006699"/>
                </a:solidFill>
                <a:effectLst/>
              </a:rPr>
              <a:t>import</a:t>
            </a:r>
            <a:r>
              <a:rPr lang="en-US" i="0" dirty="0">
                <a:solidFill>
                  <a:srgbClr val="000000"/>
                </a:solidFill>
                <a:effectLst/>
              </a:rPr>
              <a:t> </a:t>
            </a:r>
            <a:r>
              <a:rPr lang="en-US" i="0" dirty="0" err="1">
                <a:solidFill>
                  <a:srgbClr val="000000"/>
                </a:solidFill>
                <a:effectLst/>
              </a:rPr>
              <a:t>numpy</a:t>
            </a:r>
            <a:r>
              <a:rPr lang="en-US" i="0" dirty="0">
                <a:solidFill>
                  <a:srgbClr val="000000"/>
                </a:solidFill>
                <a:effectLst/>
              </a:rPr>
              <a:t> as np  </a:t>
            </a:r>
          </a:p>
          <a:p>
            <a:pPr lvl="1" algn="just">
              <a:lnSpc>
                <a:spcPct val="200000"/>
              </a:lnSpc>
            </a:pPr>
            <a:r>
              <a:rPr lang="en-US" i="0" dirty="0" err="1">
                <a:solidFill>
                  <a:srgbClr val="000000"/>
                </a:solidFill>
                <a:effectLst/>
              </a:rPr>
              <a:t>x_input</a:t>
            </a:r>
            <a:r>
              <a:rPr lang="en-US" i="0" dirty="0">
                <a:solidFill>
                  <a:srgbClr val="000000"/>
                </a:solidFill>
                <a:effectLst/>
              </a:rPr>
              <a:t> = </a:t>
            </a:r>
            <a:r>
              <a:rPr lang="en-US" i="0" dirty="0" err="1">
                <a:solidFill>
                  <a:srgbClr val="000000"/>
                </a:solidFill>
                <a:effectLst/>
              </a:rPr>
              <a:t>np.random.sample</a:t>
            </a:r>
            <a:r>
              <a:rPr lang="en-US" i="0" dirty="0">
                <a:solidFill>
                  <a:srgbClr val="000000"/>
                </a:solidFill>
                <a:effectLst/>
              </a:rPr>
              <a:t>((</a:t>
            </a:r>
            <a:r>
              <a:rPr lang="en-US" i="0" dirty="0">
                <a:solidFill>
                  <a:srgbClr val="C00000"/>
                </a:solidFill>
                <a:effectLst/>
              </a:rPr>
              <a:t>1</a:t>
            </a:r>
            <a:r>
              <a:rPr lang="en-US" i="0" dirty="0">
                <a:solidFill>
                  <a:srgbClr val="000000"/>
                </a:solidFill>
                <a:effectLst/>
              </a:rPr>
              <a:t>,</a:t>
            </a:r>
            <a:r>
              <a:rPr lang="en-US" i="0" dirty="0">
                <a:solidFill>
                  <a:srgbClr val="C00000"/>
                </a:solidFill>
                <a:effectLst/>
              </a:rPr>
              <a:t>2</a:t>
            </a:r>
            <a:r>
              <a:rPr lang="en-US" i="0" dirty="0">
                <a:solidFill>
                  <a:srgbClr val="000000"/>
                </a:solidFill>
                <a:effectLst/>
              </a:rPr>
              <a:t>))  </a:t>
            </a:r>
          </a:p>
          <a:p>
            <a:pPr lvl="1" algn="just">
              <a:lnSpc>
                <a:spcPct val="200000"/>
              </a:lnSpc>
            </a:pPr>
            <a:r>
              <a:rPr lang="en-US" i="0" dirty="0">
                <a:solidFill>
                  <a:srgbClr val="000000"/>
                </a:solidFill>
                <a:effectLst/>
              </a:rPr>
              <a:t>print(</a:t>
            </a:r>
            <a:r>
              <a:rPr lang="en-US" i="0" dirty="0" err="1">
                <a:solidFill>
                  <a:srgbClr val="000000"/>
                </a:solidFill>
                <a:effectLst/>
              </a:rPr>
              <a:t>x_input</a:t>
            </a:r>
            <a:r>
              <a:rPr lang="en-US" i="0" dirty="0">
                <a:solidFill>
                  <a:srgbClr val="000000"/>
                </a:solidFill>
                <a:effectLst/>
              </a:rPr>
              <a:t>)  </a:t>
            </a:r>
          </a:p>
          <a:p>
            <a:pPr algn="just">
              <a:lnSpc>
                <a:spcPct val="200000"/>
              </a:lnSpc>
            </a:pPr>
            <a:r>
              <a:rPr lang="en-US" b="1" i="0" dirty="0">
                <a:solidFill>
                  <a:srgbClr val="333333"/>
                </a:solidFill>
                <a:effectLst/>
              </a:rPr>
              <a:t>Output:</a:t>
            </a:r>
            <a:endParaRPr lang="en-US" b="0" i="0" dirty="0">
              <a:solidFill>
                <a:srgbClr val="333333"/>
              </a:solidFill>
              <a:effectLst/>
            </a:endParaRPr>
          </a:p>
          <a:p>
            <a:pPr>
              <a:lnSpc>
                <a:spcPct val="200000"/>
              </a:lnSpc>
            </a:pPr>
            <a:r>
              <a:rPr lang="en-IN" dirty="0"/>
              <a:t>[[0.8835775 0.23766977]]</a:t>
            </a:r>
          </a:p>
        </p:txBody>
      </p:sp>
    </p:spTree>
    <p:extLst>
      <p:ext uri="{BB962C8B-B14F-4D97-AF65-F5344CB8AC3E}">
        <p14:creationId xmlns:p14="http://schemas.microsoft.com/office/powerpoint/2010/main" val="4214162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91178-32CB-9FC5-D754-150072AEF4DF}"/>
              </a:ext>
            </a:extLst>
          </p:cNvPr>
          <p:cNvSpPr txBox="1"/>
          <p:nvPr/>
        </p:nvSpPr>
        <p:spPr>
          <a:xfrm>
            <a:off x="144379" y="115503"/>
            <a:ext cx="11839074" cy="5924058"/>
          </a:xfrm>
          <a:prstGeom prst="rect">
            <a:avLst/>
          </a:prstGeom>
          <a:noFill/>
        </p:spPr>
        <p:txBody>
          <a:bodyPr wrap="square" rtlCol="0">
            <a:spAutoFit/>
          </a:bodyPr>
          <a:lstStyle/>
          <a:p>
            <a:pPr algn="just">
              <a:lnSpc>
                <a:spcPct val="200000"/>
              </a:lnSpc>
            </a:pPr>
            <a:r>
              <a:rPr lang="en-US" sz="2400" b="1" i="0" dirty="0">
                <a:effectLst/>
              </a:rPr>
              <a:t>Step 2: Create the placeholder.</a:t>
            </a:r>
          </a:p>
          <a:p>
            <a:pPr algn="just">
              <a:lnSpc>
                <a:spcPct val="200000"/>
              </a:lnSpc>
            </a:pPr>
            <a:r>
              <a:rPr lang="en-US" b="0" i="0" dirty="0">
                <a:solidFill>
                  <a:srgbClr val="333333"/>
                </a:solidFill>
                <a:effectLst/>
              </a:rPr>
              <a:t>We create a placeholder name X. We have to specify the shape of the tensor explicitly. In case we load an array with only two values. We write the shape [1,2].</a:t>
            </a:r>
          </a:p>
          <a:p>
            <a:pPr lvl="1">
              <a:lnSpc>
                <a:spcPct val="200000"/>
              </a:lnSpc>
            </a:pPr>
            <a:r>
              <a:rPr lang="en-US" b="0" i="0" dirty="0">
                <a:solidFill>
                  <a:srgbClr val="000000"/>
                </a:solidFill>
                <a:effectLst/>
              </a:rPr>
              <a:t># Using a placeholder  </a:t>
            </a:r>
          </a:p>
          <a:p>
            <a:pPr lvl="1">
              <a:lnSpc>
                <a:spcPct val="200000"/>
              </a:lnSpc>
            </a:pPr>
            <a:r>
              <a:rPr lang="en-US" b="0" i="0" dirty="0">
                <a:solidFill>
                  <a:srgbClr val="000000"/>
                </a:solidFill>
                <a:effectLst/>
              </a:rPr>
              <a:t>x = </a:t>
            </a:r>
            <a:r>
              <a:rPr lang="en-US" b="0" i="0" dirty="0" err="1">
                <a:solidFill>
                  <a:srgbClr val="000000"/>
                </a:solidFill>
                <a:effectLst/>
              </a:rPr>
              <a:t>tf.placeholder</a:t>
            </a:r>
            <a:r>
              <a:rPr lang="en-US" b="0" i="0" dirty="0">
                <a:solidFill>
                  <a:srgbClr val="000000"/>
                </a:solidFill>
                <a:effectLst/>
              </a:rPr>
              <a:t>(tf.float23, shape=[</a:t>
            </a:r>
            <a:r>
              <a:rPr lang="en-US" b="0" i="0" dirty="0">
                <a:solidFill>
                  <a:srgbClr val="C00000"/>
                </a:solidFill>
                <a:effectLst/>
              </a:rPr>
              <a:t>1</a:t>
            </a:r>
            <a:r>
              <a:rPr lang="en-US" b="0" i="0" dirty="0">
                <a:solidFill>
                  <a:srgbClr val="000000"/>
                </a:solidFill>
                <a:effectLst/>
              </a:rPr>
              <a:t>,</a:t>
            </a:r>
            <a:r>
              <a:rPr lang="en-US" b="0" i="0" dirty="0">
                <a:solidFill>
                  <a:srgbClr val="C00000"/>
                </a:solidFill>
                <a:effectLst/>
              </a:rPr>
              <a:t>2</a:t>
            </a:r>
            <a:r>
              <a:rPr lang="en-US" b="0" i="0" dirty="0">
                <a:solidFill>
                  <a:srgbClr val="000000"/>
                </a:solidFill>
                <a:effectLst/>
              </a:rPr>
              <a:t>], name = </a:t>
            </a:r>
            <a:r>
              <a:rPr lang="en-US" b="0" i="0" dirty="0">
                <a:solidFill>
                  <a:srgbClr val="0000FF"/>
                </a:solidFill>
                <a:effectLst/>
              </a:rPr>
              <a:t>'X'</a:t>
            </a:r>
            <a:r>
              <a:rPr lang="en-US" b="0" i="0" dirty="0">
                <a:solidFill>
                  <a:srgbClr val="000000"/>
                </a:solidFill>
                <a:effectLst/>
              </a:rPr>
              <a:t>)  </a:t>
            </a:r>
          </a:p>
          <a:p>
            <a:pPr algn="just">
              <a:lnSpc>
                <a:spcPct val="200000"/>
              </a:lnSpc>
            </a:pPr>
            <a:r>
              <a:rPr lang="en-US" sz="2400" b="1" i="0" dirty="0">
                <a:effectLst/>
              </a:rPr>
              <a:t>Step 3: Define the dataset.</a:t>
            </a:r>
          </a:p>
          <a:p>
            <a:pPr algn="just">
              <a:lnSpc>
                <a:spcPct val="200000"/>
              </a:lnSpc>
            </a:pPr>
            <a:r>
              <a:rPr lang="en-US" b="0" i="0" dirty="0">
                <a:solidFill>
                  <a:srgbClr val="333333"/>
                </a:solidFill>
                <a:effectLst/>
              </a:rPr>
              <a:t>Next, we define the dataset where we populate the value of the placeholder x. We need to use the method</a:t>
            </a:r>
          </a:p>
          <a:p>
            <a:pPr lvl="1" algn="just">
              <a:lnSpc>
                <a:spcPct val="200000"/>
              </a:lnSpc>
            </a:pPr>
            <a:r>
              <a:rPr lang="en-US" b="0" i="0" dirty="0" err="1">
                <a:solidFill>
                  <a:srgbClr val="000000"/>
                </a:solidFill>
                <a:effectLst/>
              </a:rPr>
              <a:t>tf.data.Dataset.from_tensor_slices</a:t>
            </a:r>
            <a:r>
              <a:rPr lang="en-US" b="0" i="0" dirty="0">
                <a:solidFill>
                  <a:srgbClr val="000000"/>
                </a:solidFill>
                <a:effectLst/>
              </a:rPr>
              <a:t>  </a:t>
            </a:r>
          </a:p>
          <a:p>
            <a:pPr lvl="1" algn="just">
              <a:lnSpc>
                <a:spcPct val="200000"/>
              </a:lnSpc>
            </a:pPr>
            <a:r>
              <a:rPr lang="en-US" b="0" i="0" dirty="0">
                <a:solidFill>
                  <a:srgbClr val="000000"/>
                </a:solidFill>
                <a:effectLst/>
              </a:rPr>
              <a:t>dataset = </a:t>
            </a:r>
            <a:r>
              <a:rPr lang="en-US" b="0" i="0" dirty="0" err="1">
                <a:solidFill>
                  <a:srgbClr val="000000"/>
                </a:solidFill>
                <a:effectLst/>
              </a:rPr>
              <a:t>tf.data.Dataset.from_tensor_slices</a:t>
            </a:r>
            <a:r>
              <a:rPr lang="en-US" b="0" i="0" dirty="0">
                <a:solidFill>
                  <a:srgbClr val="000000"/>
                </a:solidFill>
                <a:effectLst/>
              </a:rPr>
              <a:t>(x)</a:t>
            </a:r>
          </a:p>
          <a:p>
            <a:pPr>
              <a:lnSpc>
                <a:spcPct val="200000"/>
              </a:lnSpc>
            </a:pPr>
            <a:endParaRPr lang="en-IN" dirty="0"/>
          </a:p>
        </p:txBody>
      </p:sp>
    </p:spTree>
    <p:extLst>
      <p:ext uri="{BB962C8B-B14F-4D97-AF65-F5344CB8AC3E}">
        <p14:creationId xmlns:p14="http://schemas.microsoft.com/office/powerpoint/2010/main" val="2361826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41444-9B43-E36B-A944-E17306C207C1}"/>
              </a:ext>
            </a:extLst>
          </p:cNvPr>
          <p:cNvSpPr txBox="1"/>
          <p:nvPr/>
        </p:nvSpPr>
        <p:spPr>
          <a:xfrm>
            <a:off x="144380" y="0"/>
            <a:ext cx="11887200" cy="7389844"/>
          </a:xfrm>
          <a:prstGeom prst="rect">
            <a:avLst/>
          </a:prstGeom>
          <a:noFill/>
        </p:spPr>
        <p:txBody>
          <a:bodyPr wrap="square" rtlCol="0">
            <a:spAutoFit/>
          </a:bodyPr>
          <a:lstStyle/>
          <a:p>
            <a:pPr algn="just">
              <a:lnSpc>
                <a:spcPct val="150000"/>
              </a:lnSpc>
            </a:pPr>
            <a:r>
              <a:rPr lang="en-US" sz="2400" b="1" i="0" dirty="0">
                <a:effectLst/>
              </a:rPr>
              <a:t>Step 4: Create a pipeline</a:t>
            </a:r>
          </a:p>
          <a:p>
            <a:pPr marL="285750" indent="-285750" algn="just">
              <a:lnSpc>
                <a:spcPct val="150000"/>
              </a:lnSpc>
              <a:buFont typeface="Arial" panose="020B0604020202020204" pitchFamily="34" charset="0"/>
              <a:buChar char="•"/>
            </a:pPr>
            <a:r>
              <a:rPr lang="en-US" b="0" i="0" dirty="0">
                <a:solidFill>
                  <a:srgbClr val="333333"/>
                </a:solidFill>
                <a:effectLst/>
              </a:rPr>
              <a:t>In step four, we need to load the pipeline where the data is flow. We need to create an iterator </a:t>
            </a:r>
            <a:r>
              <a:rPr lang="en-US" b="0" i="0" dirty="0" err="1">
                <a:solidFill>
                  <a:srgbClr val="333333"/>
                </a:solidFill>
                <a:effectLst/>
              </a:rPr>
              <a:t>make_initializable_iterator</a:t>
            </a:r>
            <a:r>
              <a:rPr lang="en-US" b="0" i="0" dirty="0">
                <a:solidFill>
                  <a:srgbClr val="333333"/>
                </a:solidFill>
                <a:effectLst/>
              </a:rPr>
              <a:t>. We say its iterator. Then we have to call the iterator to feed the next batch of data, </a:t>
            </a:r>
            <a:r>
              <a:rPr lang="en-US" b="0" i="0" dirty="0" err="1">
                <a:solidFill>
                  <a:srgbClr val="333333"/>
                </a:solidFill>
                <a:effectLst/>
              </a:rPr>
              <a:t>get_next</a:t>
            </a:r>
            <a:r>
              <a:rPr lang="en-US" b="0" i="0" dirty="0">
                <a:solidFill>
                  <a:srgbClr val="333333"/>
                </a:solidFill>
                <a:effectLst/>
              </a:rPr>
              <a:t>. We name this step </a:t>
            </a:r>
            <a:r>
              <a:rPr lang="en-US" b="0" i="0" dirty="0" err="1">
                <a:solidFill>
                  <a:srgbClr val="333333"/>
                </a:solidFill>
                <a:effectLst/>
              </a:rPr>
              <a:t>get_next</a:t>
            </a:r>
            <a:r>
              <a:rPr lang="en-US" b="0" i="0" dirty="0">
                <a:solidFill>
                  <a:srgbClr val="333333"/>
                </a:solidFill>
                <a:effectLst/>
              </a:rPr>
              <a:t>. Note that in our example, there is one batch of data with two values.</a:t>
            </a:r>
          </a:p>
          <a:p>
            <a:pPr lvl="1" algn="just">
              <a:lnSpc>
                <a:spcPct val="150000"/>
              </a:lnSpc>
            </a:pPr>
            <a:r>
              <a:rPr lang="en-US" b="1" i="0" dirty="0">
                <a:solidFill>
                  <a:srgbClr val="000000"/>
                </a:solidFill>
                <a:effectLst/>
              </a:rPr>
              <a:t>iterator = </a:t>
            </a:r>
            <a:r>
              <a:rPr lang="en-US" b="1" i="0" dirty="0" err="1">
                <a:solidFill>
                  <a:srgbClr val="000000"/>
                </a:solidFill>
                <a:effectLst/>
              </a:rPr>
              <a:t>dataset.make_initializable_iterator</a:t>
            </a:r>
            <a:r>
              <a:rPr lang="en-US" b="1" i="0" dirty="0">
                <a:solidFill>
                  <a:srgbClr val="000000"/>
                </a:solidFill>
                <a:effectLst/>
              </a:rPr>
              <a:t>()   </a:t>
            </a:r>
          </a:p>
          <a:p>
            <a:pPr lvl="1" algn="just">
              <a:lnSpc>
                <a:spcPct val="150000"/>
              </a:lnSpc>
            </a:pPr>
            <a:r>
              <a:rPr lang="en-US" b="1" i="0" dirty="0" err="1">
                <a:solidFill>
                  <a:srgbClr val="000000"/>
                </a:solidFill>
                <a:effectLst/>
              </a:rPr>
              <a:t>get_next</a:t>
            </a:r>
            <a:r>
              <a:rPr lang="en-US" b="1" i="0" dirty="0">
                <a:solidFill>
                  <a:srgbClr val="000000"/>
                </a:solidFill>
                <a:effectLst/>
              </a:rPr>
              <a:t> = </a:t>
            </a:r>
            <a:r>
              <a:rPr lang="en-US" b="1" i="0" dirty="0" err="1">
                <a:solidFill>
                  <a:srgbClr val="000000"/>
                </a:solidFill>
                <a:effectLst/>
              </a:rPr>
              <a:t>iteraror.get_next</a:t>
            </a:r>
            <a:r>
              <a:rPr lang="en-US" b="1" i="0" dirty="0">
                <a:solidFill>
                  <a:srgbClr val="000000"/>
                </a:solidFill>
                <a:effectLst/>
              </a:rPr>
              <a:t>()  </a:t>
            </a:r>
          </a:p>
          <a:p>
            <a:pPr algn="just">
              <a:lnSpc>
                <a:spcPct val="150000"/>
              </a:lnSpc>
            </a:pPr>
            <a:r>
              <a:rPr lang="en-US" sz="2400" b="1" i="0" dirty="0">
                <a:effectLst/>
              </a:rPr>
              <a:t>Step 5: Execute the operation</a:t>
            </a:r>
          </a:p>
          <a:p>
            <a:pPr algn="just">
              <a:lnSpc>
                <a:spcPct val="150000"/>
              </a:lnSpc>
            </a:pPr>
            <a:r>
              <a:rPr lang="en-US" b="0" i="0" dirty="0">
                <a:solidFill>
                  <a:srgbClr val="333333"/>
                </a:solidFill>
                <a:effectLst/>
              </a:rPr>
              <a:t>The last step is the same as the previous example. We initialize a session, and we run the operation iterator. We feed the </a:t>
            </a:r>
            <a:r>
              <a:rPr lang="en-US" b="0" i="0" dirty="0" err="1">
                <a:solidFill>
                  <a:srgbClr val="333333"/>
                </a:solidFill>
                <a:effectLst/>
              </a:rPr>
              <a:t>feed_dict</a:t>
            </a:r>
            <a:r>
              <a:rPr lang="en-US" b="0" i="0" dirty="0">
                <a:solidFill>
                  <a:srgbClr val="333333"/>
                </a:solidFill>
                <a:effectLst/>
              </a:rPr>
              <a:t> in the value generated through </a:t>
            </a:r>
            <a:r>
              <a:rPr lang="en-US" b="0" i="0" dirty="0" err="1">
                <a:solidFill>
                  <a:srgbClr val="333333"/>
                </a:solidFill>
                <a:effectLst/>
              </a:rPr>
              <a:t>numpy</a:t>
            </a:r>
            <a:r>
              <a:rPr lang="en-US" b="0" i="0" dirty="0">
                <a:solidFill>
                  <a:srgbClr val="333333"/>
                </a:solidFill>
                <a:effectLst/>
              </a:rPr>
              <a:t>. These two value will occupy placeholder x. </a:t>
            </a:r>
            <a:r>
              <a:rPr lang="en-US" b="1" i="0" dirty="0">
                <a:solidFill>
                  <a:srgbClr val="000000"/>
                </a:solidFill>
                <a:effectLst/>
              </a:rPr>
              <a:t>With function </a:t>
            </a:r>
            <a:r>
              <a:rPr lang="en-US" b="1" i="0" dirty="0" err="1">
                <a:solidFill>
                  <a:srgbClr val="000000"/>
                </a:solidFill>
                <a:effectLst/>
              </a:rPr>
              <a:t>tf.Session</a:t>
            </a:r>
            <a:r>
              <a:rPr lang="en-US" b="1" i="0" dirty="0">
                <a:solidFill>
                  <a:srgbClr val="000000"/>
                </a:solidFill>
                <a:effectLst/>
              </a:rPr>
              <a:t>() as </a:t>
            </a:r>
            <a:r>
              <a:rPr lang="en-US" b="1" i="0" dirty="0" err="1">
                <a:solidFill>
                  <a:srgbClr val="000000"/>
                </a:solidFill>
                <a:effectLst/>
              </a:rPr>
              <a:t>sess</a:t>
            </a:r>
            <a:r>
              <a:rPr lang="en-US" b="1" i="0" dirty="0">
                <a:solidFill>
                  <a:srgbClr val="000000"/>
                </a:solidFill>
                <a:effectLst/>
              </a:rPr>
              <a:t>:   </a:t>
            </a:r>
          </a:p>
          <a:p>
            <a:pPr lvl="1" algn="just">
              <a:lnSpc>
                <a:spcPct val="150000"/>
              </a:lnSpc>
            </a:pPr>
            <a:r>
              <a:rPr lang="en-US" b="1" i="0" dirty="0">
                <a:solidFill>
                  <a:srgbClr val="000000"/>
                </a:solidFill>
                <a:effectLst/>
              </a:rPr>
              <a:t> # Feed the placeholder into data.    </a:t>
            </a:r>
          </a:p>
          <a:p>
            <a:pPr lvl="1" algn="just">
              <a:lnSpc>
                <a:spcPct val="150000"/>
              </a:lnSpc>
            </a:pPr>
            <a:r>
              <a:rPr lang="en-US" b="1" i="0" dirty="0" err="1">
                <a:solidFill>
                  <a:srgbClr val="000000"/>
                </a:solidFill>
                <a:effectLst/>
              </a:rPr>
              <a:t>sess.run</a:t>
            </a:r>
            <a:r>
              <a:rPr lang="en-US" b="1" i="0" dirty="0">
                <a:solidFill>
                  <a:srgbClr val="000000"/>
                </a:solidFill>
                <a:effectLst/>
              </a:rPr>
              <a:t> (</a:t>
            </a:r>
            <a:r>
              <a:rPr lang="en-US" b="1" i="0" dirty="0" err="1">
                <a:solidFill>
                  <a:srgbClr val="000000"/>
                </a:solidFill>
                <a:effectLst/>
              </a:rPr>
              <a:t>iterator.initializer</a:t>
            </a:r>
            <a:r>
              <a:rPr lang="en-US" b="1" i="0" dirty="0">
                <a:solidFill>
                  <a:srgbClr val="000000"/>
                </a:solidFill>
                <a:effectLst/>
              </a:rPr>
              <a:t>, </a:t>
            </a:r>
            <a:r>
              <a:rPr lang="en-US" b="1" i="0" dirty="0" err="1">
                <a:solidFill>
                  <a:srgbClr val="000000"/>
                </a:solidFill>
                <a:effectLst/>
              </a:rPr>
              <a:t>feed_dict</a:t>
            </a:r>
            <a:r>
              <a:rPr lang="en-US" b="1" i="0" dirty="0">
                <a:solidFill>
                  <a:srgbClr val="000000"/>
                </a:solidFill>
                <a:effectLst/>
              </a:rPr>
              <a:t>={ x: </a:t>
            </a:r>
            <a:r>
              <a:rPr lang="en-US" b="1" i="0" dirty="0" err="1">
                <a:solidFill>
                  <a:srgbClr val="000000"/>
                </a:solidFill>
                <a:effectLst/>
              </a:rPr>
              <a:t>x_input</a:t>
            </a:r>
            <a:r>
              <a:rPr lang="en-US" b="1" i="0" dirty="0">
                <a:solidFill>
                  <a:srgbClr val="000000"/>
                </a:solidFill>
                <a:effectLst/>
              </a:rPr>
              <a:t> })   </a:t>
            </a:r>
          </a:p>
          <a:p>
            <a:pPr lvl="1" algn="just">
              <a:lnSpc>
                <a:spcPct val="150000"/>
              </a:lnSpc>
            </a:pPr>
            <a:r>
              <a:rPr lang="en-US" b="1" i="0" dirty="0">
                <a:solidFill>
                  <a:srgbClr val="000000"/>
                </a:solidFill>
                <a:effectLst/>
              </a:rPr>
              <a:t>print(</a:t>
            </a:r>
            <a:r>
              <a:rPr lang="en-US" b="1" i="0" dirty="0" err="1">
                <a:solidFill>
                  <a:srgbClr val="000000"/>
                </a:solidFill>
                <a:effectLst/>
              </a:rPr>
              <a:t>sess.run</a:t>
            </a:r>
            <a:r>
              <a:rPr lang="en-US" b="1" i="0" dirty="0">
                <a:solidFill>
                  <a:srgbClr val="000000"/>
                </a:solidFill>
                <a:effectLst/>
              </a:rPr>
              <a:t>(</a:t>
            </a:r>
            <a:r>
              <a:rPr lang="en-US" b="1" i="0" dirty="0" err="1">
                <a:solidFill>
                  <a:srgbClr val="000000"/>
                </a:solidFill>
                <a:effectLst/>
              </a:rPr>
              <a:t>get_next</a:t>
            </a:r>
            <a:r>
              <a:rPr lang="en-US" b="1" i="0" dirty="0">
                <a:solidFill>
                  <a:srgbClr val="000000"/>
                </a:solidFill>
                <a:effectLst/>
              </a:rPr>
              <a:t>))  </a:t>
            </a:r>
          </a:p>
          <a:p>
            <a:pPr algn="just">
              <a:lnSpc>
                <a:spcPct val="150000"/>
              </a:lnSpc>
            </a:pPr>
            <a:r>
              <a:rPr lang="en-US" b="1" i="0" dirty="0">
                <a:solidFill>
                  <a:srgbClr val="333333"/>
                </a:solidFill>
                <a:effectLst/>
              </a:rPr>
              <a:t>Output:</a:t>
            </a:r>
          </a:p>
          <a:p>
            <a:pPr algn="just">
              <a:lnSpc>
                <a:spcPct val="150000"/>
              </a:lnSpc>
            </a:pPr>
            <a:r>
              <a:rPr lang="en-US" b="1" i="0" dirty="0">
                <a:solidFill>
                  <a:srgbClr val="333333"/>
                </a:solidFill>
                <a:effectLst/>
              </a:rPr>
              <a:t> [0.52374457, 0.71968478]</a:t>
            </a:r>
          </a:p>
          <a:p>
            <a:pPr algn="just">
              <a:lnSpc>
                <a:spcPct val="150000"/>
              </a:lnSpc>
            </a:pPr>
            <a:r>
              <a:rPr lang="en-US" b="1" i="0" dirty="0">
                <a:solidFill>
                  <a:srgbClr val="333333"/>
                </a:solidFill>
                <a:effectLst/>
              </a:rPr>
              <a:t>[0.8835775, 0.23766978]</a:t>
            </a:r>
            <a:endParaRPr lang="en-US" b="0" i="0" dirty="0">
              <a:solidFill>
                <a:srgbClr val="333333"/>
              </a:solidFill>
              <a:effectLst/>
            </a:endParaRPr>
          </a:p>
          <a:p>
            <a:pPr>
              <a:lnSpc>
                <a:spcPct val="150000"/>
              </a:lnSpc>
            </a:pPr>
            <a:endParaRPr lang="en-IN" dirty="0"/>
          </a:p>
        </p:txBody>
      </p:sp>
    </p:spTree>
    <p:extLst>
      <p:ext uri="{BB962C8B-B14F-4D97-AF65-F5344CB8AC3E}">
        <p14:creationId xmlns:p14="http://schemas.microsoft.com/office/powerpoint/2010/main" val="3182496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D53BAC-F234-B0A5-554C-C7CAC6FE55FB}"/>
              </a:ext>
            </a:extLst>
          </p:cNvPr>
          <p:cNvSpPr txBox="1"/>
          <p:nvPr/>
        </p:nvSpPr>
        <p:spPr>
          <a:xfrm>
            <a:off x="134754" y="125128"/>
            <a:ext cx="11839073" cy="3647152"/>
          </a:xfrm>
          <a:prstGeom prst="rect">
            <a:avLst/>
          </a:prstGeom>
          <a:noFill/>
        </p:spPr>
        <p:txBody>
          <a:bodyPr wrap="square" rtlCol="0">
            <a:spAutoFit/>
          </a:bodyPr>
          <a:lstStyle/>
          <a:p>
            <a:pPr algn="just"/>
            <a:r>
              <a:rPr lang="en-US" sz="2400" b="1" i="0" dirty="0">
                <a:effectLst/>
              </a:rPr>
              <a:t>TensorFlow works around:</a:t>
            </a:r>
          </a:p>
          <a:p>
            <a:pPr>
              <a:lnSpc>
                <a:spcPct val="150000"/>
              </a:lnSpc>
              <a:buFont typeface="+mj-lt"/>
              <a:buAutoNum type="arabicPeriod"/>
            </a:pPr>
            <a:r>
              <a:rPr lang="en-US" b="1" i="0" dirty="0">
                <a:solidFill>
                  <a:srgbClr val="000000"/>
                </a:solidFill>
                <a:effectLst/>
              </a:rPr>
              <a:t>Graph:</a:t>
            </a:r>
            <a:r>
              <a:rPr lang="en-US" b="0" i="0" dirty="0">
                <a:solidFill>
                  <a:srgbClr val="000000"/>
                </a:solidFill>
                <a:effectLst/>
              </a:rPr>
              <a:t> It is a computational environment containing the operations and tensors</a:t>
            </a:r>
          </a:p>
          <a:p>
            <a:pPr>
              <a:lnSpc>
                <a:spcPct val="150000"/>
              </a:lnSpc>
              <a:buFont typeface="+mj-lt"/>
              <a:buAutoNum type="arabicPeriod"/>
            </a:pPr>
            <a:r>
              <a:rPr lang="en-US" b="1" i="0" dirty="0">
                <a:solidFill>
                  <a:srgbClr val="000000"/>
                </a:solidFill>
                <a:effectLst/>
              </a:rPr>
              <a:t>Tensors:</a:t>
            </a:r>
            <a:r>
              <a:rPr lang="en-US" b="0" i="0" dirty="0">
                <a:solidFill>
                  <a:srgbClr val="000000"/>
                </a:solidFill>
                <a:effectLst/>
              </a:rPr>
              <a:t> Represents the data that will flow in the graph. It is the edge in the graph</a:t>
            </a:r>
          </a:p>
          <a:p>
            <a:pPr>
              <a:lnSpc>
                <a:spcPct val="150000"/>
              </a:lnSpc>
              <a:buFont typeface="+mj-lt"/>
              <a:buAutoNum type="arabicPeriod"/>
            </a:pPr>
            <a:r>
              <a:rPr lang="en-US" b="1" i="0" dirty="0">
                <a:solidFill>
                  <a:srgbClr val="000000"/>
                </a:solidFill>
                <a:effectLst/>
              </a:rPr>
              <a:t>Sessions:</a:t>
            </a:r>
            <a:r>
              <a:rPr lang="en-US" b="0" i="0" dirty="0">
                <a:solidFill>
                  <a:srgbClr val="000000"/>
                </a:solidFill>
                <a:effectLst/>
              </a:rPr>
              <a:t> It allows the execution of the operations.</a:t>
            </a:r>
          </a:p>
          <a:p>
            <a:pPr>
              <a:lnSpc>
                <a:spcPct val="150000"/>
              </a:lnSpc>
            </a:pPr>
            <a:endParaRPr lang="en-US" b="0" i="0" dirty="0">
              <a:solidFill>
                <a:srgbClr val="000000"/>
              </a:solidFill>
              <a:effectLst/>
            </a:endParaRPr>
          </a:p>
          <a:p>
            <a:pPr>
              <a:lnSpc>
                <a:spcPct val="150000"/>
              </a:lnSpc>
            </a:pPr>
            <a:r>
              <a:rPr lang="en-US" b="1" i="0" dirty="0">
                <a:solidFill>
                  <a:srgbClr val="333333"/>
                </a:solidFill>
                <a:effectLst/>
              </a:rPr>
              <a:t>Create a constant tensor:</a:t>
            </a:r>
          </a:p>
          <a:p>
            <a:pPr>
              <a:lnSpc>
                <a:spcPct val="150000"/>
              </a:lnSpc>
            </a:pPr>
            <a:endParaRPr lang="en-US" b="1" dirty="0">
              <a:solidFill>
                <a:srgbClr val="333333"/>
              </a:solidFill>
            </a:endParaRPr>
          </a:p>
          <a:p>
            <a:pPr>
              <a:lnSpc>
                <a:spcPct val="150000"/>
              </a:lnSpc>
            </a:pPr>
            <a:endParaRPr lang="en-US" b="0" i="0" dirty="0">
              <a:solidFill>
                <a:srgbClr val="333333"/>
              </a:solidFill>
              <a:effectLst/>
            </a:endParaRPr>
          </a:p>
          <a:p>
            <a:endParaRPr lang="en-IN" dirty="0"/>
          </a:p>
        </p:txBody>
      </p:sp>
      <p:graphicFrame>
        <p:nvGraphicFramePr>
          <p:cNvPr id="3" name="Table 2">
            <a:extLst>
              <a:ext uri="{FF2B5EF4-FFF2-40B4-BE49-F238E27FC236}">
                <a16:creationId xmlns:a16="http://schemas.microsoft.com/office/drawing/2014/main" id="{FB76F1F9-2183-59BD-3DE3-7C90EE6514A2}"/>
              </a:ext>
            </a:extLst>
          </p:cNvPr>
          <p:cNvGraphicFramePr>
            <a:graphicFrameLocks noGrp="1"/>
          </p:cNvGraphicFramePr>
          <p:nvPr>
            <p:extLst>
              <p:ext uri="{D42A27DB-BD31-4B8C-83A1-F6EECF244321}">
                <p14:modId xmlns:p14="http://schemas.microsoft.com/office/powerpoint/2010/main" val="1835651379"/>
              </p:ext>
            </p:extLst>
          </p:nvPr>
        </p:nvGraphicFramePr>
        <p:xfrm>
          <a:off x="2682855" y="3103470"/>
          <a:ext cx="8116690" cy="2854566"/>
        </p:xfrm>
        <a:graphic>
          <a:graphicData uri="http://schemas.openxmlformats.org/drawingml/2006/table">
            <a:tbl>
              <a:tblPr/>
              <a:tblGrid>
                <a:gridCol w="4058345">
                  <a:extLst>
                    <a:ext uri="{9D8B030D-6E8A-4147-A177-3AD203B41FA5}">
                      <a16:colId xmlns:a16="http://schemas.microsoft.com/office/drawing/2014/main" val="3787291232"/>
                    </a:ext>
                  </a:extLst>
                </a:gridCol>
                <a:gridCol w="4058345">
                  <a:extLst>
                    <a:ext uri="{9D8B030D-6E8A-4147-A177-3AD203B41FA5}">
                      <a16:colId xmlns:a16="http://schemas.microsoft.com/office/drawing/2014/main" val="80142822"/>
                    </a:ext>
                  </a:extLst>
                </a:gridCol>
              </a:tblGrid>
              <a:tr h="631010">
                <a:tc>
                  <a:txBody>
                    <a:bodyPr/>
                    <a:lstStyle/>
                    <a:p>
                      <a:pPr algn="ctr" fontAlgn="t"/>
                      <a:r>
                        <a:rPr lang="en-IN" dirty="0">
                          <a:solidFill>
                            <a:srgbClr val="000000"/>
                          </a:solidFill>
                          <a:effectLst/>
                          <a:latin typeface="+mn-lt"/>
                        </a:rPr>
                        <a:t>Constant</a:t>
                      </a:r>
                    </a:p>
                  </a:txBody>
                  <a:tcPr marL="76200" marR="76200" marT="76200" marB="76200">
                    <a:lnL w="6350" cap="flat" cmpd="sng" algn="ctr">
                      <a:solidFill>
                        <a:srgbClr val="30F23A"/>
                      </a:solidFill>
                      <a:prstDash val="solid"/>
                      <a:round/>
                      <a:headEnd type="none" w="med" len="med"/>
                      <a:tailEnd type="none" w="med" len="med"/>
                    </a:lnL>
                    <a:lnR w="6350" cap="flat" cmpd="sng" algn="ctr">
                      <a:solidFill>
                        <a:srgbClr val="30F23A"/>
                      </a:solidFill>
                      <a:prstDash val="solid"/>
                      <a:round/>
                      <a:headEnd type="none" w="med" len="med"/>
                      <a:tailEnd type="none" w="med" len="med"/>
                    </a:lnR>
                    <a:lnT w="6350" cap="flat" cmpd="sng" algn="ctr">
                      <a:solidFill>
                        <a:srgbClr val="30F23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a:solidFill>
                            <a:srgbClr val="000000"/>
                          </a:solidFill>
                          <a:effectLst/>
                          <a:latin typeface="+mn-lt"/>
                        </a:rPr>
                        <a:t>Object</a:t>
                      </a:r>
                    </a:p>
                  </a:txBody>
                  <a:tcPr marL="76200" marR="76200" marT="76200" marB="76200">
                    <a:lnL w="6350" cap="flat" cmpd="sng" algn="ctr">
                      <a:solidFill>
                        <a:srgbClr val="30F23A"/>
                      </a:solidFill>
                      <a:prstDash val="solid"/>
                      <a:round/>
                      <a:headEnd type="none" w="med" len="med"/>
                      <a:tailEnd type="none" w="med" len="med"/>
                    </a:lnL>
                    <a:lnR w="6350" cap="flat" cmpd="sng" algn="ctr">
                      <a:solidFill>
                        <a:srgbClr val="30F23A"/>
                      </a:solidFill>
                      <a:prstDash val="solid"/>
                      <a:round/>
                      <a:headEnd type="none" w="med" len="med"/>
                      <a:tailEnd type="none" w="med" len="med"/>
                    </a:lnR>
                    <a:lnT w="6350" cap="flat" cmpd="sng" algn="ctr">
                      <a:solidFill>
                        <a:srgbClr val="30F23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63320350"/>
                  </a:ext>
                </a:extLst>
              </a:tr>
              <a:tr h="555889">
                <a:tc>
                  <a:txBody>
                    <a:bodyPr/>
                    <a:lstStyle/>
                    <a:p>
                      <a:pPr algn="ctr" fontAlgn="t"/>
                      <a:r>
                        <a:rPr lang="en-IN" b="1" dirty="0">
                          <a:solidFill>
                            <a:srgbClr val="333333"/>
                          </a:solidFill>
                          <a:effectLst/>
                          <a:latin typeface="+mn-lt"/>
                        </a:rPr>
                        <a:t>D0</a:t>
                      </a:r>
                      <a:endParaRPr lang="en-IN" dirty="0">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fr-FR">
                          <a:solidFill>
                            <a:srgbClr val="333333"/>
                          </a:solidFill>
                          <a:effectLst/>
                          <a:latin typeface="+mn-lt"/>
                        </a:rPr>
                        <a:t>tf.constant(1, tf.int18)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55225481"/>
                  </a:ext>
                </a:extLst>
              </a:tr>
              <a:tr h="555889">
                <a:tc>
                  <a:txBody>
                    <a:bodyPr/>
                    <a:lstStyle/>
                    <a:p>
                      <a:pPr algn="ctr" fontAlgn="t"/>
                      <a:r>
                        <a:rPr lang="en-IN" b="1" dirty="0">
                          <a:solidFill>
                            <a:srgbClr val="333333"/>
                          </a:solidFill>
                          <a:effectLst/>
                          <a:latin typeface="+mn-lt"/>
                        </a:rPr>
                        <a:t>D1</a:t>
                      </a:r>
                      <a:endParaRPr lang="en-IN" dirty="0">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fr-FR">
                          <a:solidFill>
                            <a:srgbClr val="333333"/>
                          </a:solidFill>
                          <a:effectLst/>
                          <a:latin typeface="+mn-lt"/>
                        </a:rPr>
                        <a:t>tf.constant([1,3,5]),tf.int18)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2975691"/>
                  </a:ext>
                </a:extLst>
              </a:tr>
              <a:tr h="555889">
                <a:tc>
                  <a:txBody>
                    <a:bodyPr/>
                    <a:lstStyle/>
                    <a:p>
                      <a:pPr algn="ctr" fontAlgn="t"/>
                      <a:r>
                        <a:rPr lang="en-IN" b="1">
                          <a:solidFill>
                            <a:srgbClr val="333333"/>
                          </a:solidFill>
                          <a:effectLst/>
                          <a:latin typeface="+mn-lt"/>
                        </a:rPr>
                        <a:t>D2</a:t>
                      </a:r>
                      <a:endParaRPr lang="en-IN">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fr-FR" dirty="0" err="1">
                          <a:solidFill>
                            <a:srgbClr val="333333"/>
                          </a:solidFill>
                          <a:effectLst/>
                          <a:latin typeface="+mn-lt"/>
                        </a:rPr>
                        <a:t>tf.constant</a:t>
                      </a:r>
                      <a:r>
                        <a:rPr lang="fr-FR" dirty="0">
                          <a:solidFill>
                            <a:srgbClr val="333333"/>
                          </a:solidFill>
                          <a:effectLst/>
                          <a:latin typeface="+mn-lt"/>
                        </a:rPr>
                        <a:t>([[1,2],[5,6]],tf.int18)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72812968"/>
                  </a:ext>
                </a:extLst>
              </a:tr>
              <a:tr h="555889">
                <a:tc>
                  <a:txBody>
                    <a:bodyPr/>
                    <a:lstStyle/>
                    <a:p>
                      <a:pPr algn="ctr" fontAlgn="t"/>
                      <a:r>
                        <a:rPr lang="en-IN" b="1">
                          <a:solidFill>
                            <a:srgbClr val="333333"/>
                          </a:solidFill>
                          <a:effectLst/>
                          <a:latin typeface="+mn-lt"/>
                        </a:rPr>
                        <a:t>D3</a:t>
                      </a:r>
                      <a:endParaRPr lang="en-IN">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fr-FR" dirty="0" err="1">
                          <a:solidFill>
                            <a:srgbClr val="333333"/>
                          </a:solidFill>
                          <a:effectLst/>
                          <a:latin typeface="+mn-lt"/>
                        </a:rPr>
                        <a:t>tf.constant</a:t>
                      </a:r>
                      <a:r>
                        <a:rPr lang="fr-FR" dirty="0">
                          <a:solidFill>
                            <a:srgbClr val="333333"/>
                          </a:solidFill>
                          <a:effectLst/>
                          <a:latin typeface="+mn-lt"/>
                        </a:rPr>
                        <a:t> ([[[1,2],[3,4],[6,5]]],tf.int18)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20626945"/>
                  </a:ext>
                </a:extLst>
              </a:tr>
            </a:tbl>
          </a:graphicData>
        </a:graphic>
      </p:graphicFrame>
    </p:spTree>
    <p:extLst>
      <p:ext uri="{BB962C8B-B14F-4D97-AF65-F5344CB8AC3E}">
        <p14:creationId xmlns:p14="http://schemas.microsoft.com/office/powerpoint/2010/main" val="3966512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4B8F62-C3C0-AF34-FC77-BE4CBF08E876}"/>
              </a:ext>
            </a:extLst>
          </p:cNvPr>
          <p:cNvSpPr txBox="1"/>
          <p:nvPr/>
        </p:nvSpPr>
        <p:spPr>
          <a:xfrm>
            <a:off x="154004" y="202131"/>
            <a:ext cx="11848699" cy="1200329"/>
          </a:xfrm>
          <a:prstGeom prst="rect">
            <a:avLst/>
          </a:prstGeom>
          <a:noFill/>
        </p:spPr>
        <p:txBody>
          <a:bodyPr wrap="square" rtlCol="0">
            <a:spAutoFit/>
          </a:bodyPr>
          <a:lstStyle/>
          <a:p>
            <a:r>
              <a:rPr lang="en-IN" sz="2400" b="1" i="0" dirty="0">
                <a:solidFill>
                  <a:srgbClr val="333333"/>
                </a:solidFill>
                <a:effectLst/>
                <a:latin typeface="inter-bold"/>
              </a:rPr>
              <a:t>Create an operator:</a:t>
            </a:r>
          </a:p>
          <a:p>
            <a:endParaRPr lang="en-IN" sz="2400" b="1" dirty="0">
              <a:solidFill>
                <a:srgbClr val="333333"/>
              </a:solidFill>
              <a:latin typeface="inter-bold"/>
            </a:endParaRPr>
          </a:p>
          <a:p>
            <a:endParaRPr lang="en-IN" sz="2400" dirty="0"/>
          </a:p>
        </p:txBody>
      </p:sp>
      <p:graphicFrame>
        <p:nvGraphicFramePr>
          <p:cNvPr id="3" name="Table 2">
            <a:extLst>
              <a:ext uri="{FF2B5EF4-FFF2-40B4-BE49-F238E27FC236}">
                <a16:creationId xmlns:a16="http://schemas.microsoft.com/office/drawing/2014/main" id="{2C6CF281-7CED-EE24-A337-D4511798B3A1}"/>
              </a:ext>
            </a:extLst>
          </p:cNvPr>
          <p:cNvGraphicFramePr>
            <a:graphicFrameLocks noGrp="1"/>
          </p:cNvGraphicFramePr>
          <p:nvPr>
            <p:extLst>
              <p:ext uri="{D42A27DB-BD31-4B8C-83A1-F6EECF244321}">
                <p14:modId xmlns:p14="http://schemas.microsoft.com/office/powerpoint/2010/main" val="576943839"/>
              </p:ext>
            </p:extLst>
          </p:nvPr>
        </p:nvGraphicFramePr>
        <p:xfrm>
          <a:off x="3051209" y="663796"/>
          <a:ext cx="4975030" cy="1847375"/>
        </p:xfrm>
        <a:graphic>
          <a:graphicData uri="http://schemas.openxmlformats.org/drawingml/2006/table">
            <a:tbl>
              <a:tblPr/>
              <a:tblGrid>
                <a:gridCol w="2487515">
                  <a:extLst>
                    <a:ext uri="{9D8B030D-6E8A-4147-A177-3AD203B41FA5}">
                      <a16:colId xmlns:a16="http://schemas.microsoft.com/office/drawing/2014/main" val="3650146017"/>
                    </a:ext>
                  </a:extLst>
                </a:gridCol>
                <a:gridCol w="2487515">
                  <a:extLst>
                    <a:ext uri="{9D8B030D-6E8A-4147-A177-3AD203B41FA5}">
                      <a16:colId xmlns:a16="http://schemas.microsoft.com/office/drawing/2014/main" val="1468025935"/>
                    </a:ext>
                  </a:extLst>
                </a:gridCol>
              </a:tblGrid>
              <a:tr h="668877">
                <a:tc>
                  <a:txBody>
                    <a:bodyPr/>
                    <a:lstStyle/>
                    <a:p>
                      <a:pPr algn="ctr" fontAlgn="t"/>
                      <a:r>
                        <a:rPr lang="en-IN">
                          <a:solidFill>
                            <a:srgbClr val="000000"/>
                          </a:solidFill>
                          <a:effectLst/>
                          <a:latin typeface="+mn-lt"/>
                        </a:rPr>
                        <a:t>Create an operator</a:t>
                      </a:r>
                    </a:p>
                  </a:txBody>
                  <a:tcPr marL="76200" marR="76200" marT="76200" marB="76200">
                    <a:lnL w="6350" cap="flat" cmpd="sng" algn="ctr">
                      <a:solidFill>
                        <a:srgbClr val="5089A7"/>
                      </a:solidFill>
                      <a:prstDash val="solid"/>
                      <a:round/>
                      <a:headEnd type="none" w="med" len="med"/>
                      <a:tailEnd type="none" w="med" len="med"/>
                    </a:lnL>
                    <a:lnR w="6350" cap="flat" cmpd="sng" algn="ctr">
                      <a:solidFill>
                        <a:srgbClr val="5089A7"/>
                      </a:solidFill>
                      <a:prstDash val="solid"/>
                      <a:round/>
                      <a:headEnd type="none" w="med" len="med"/>
                      <a:tailEnd type="none" w="med" len="med"/>
                    </a:lnR>
                    <a:lnT w="6350" cap="flat" cmpd="sng" algn="ctr">
                      <a:solidFill>
                        <a:srgbClr val="5089A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a:solidFill>
                            <a:srgbClr val="000000"/>
                          </a:solidFill>
                          <a:effectLst/>
                          <a:latin typeface="+mn-lt"/>
                        </a:rPr>
                        <a:t>Object</a:t>
                      </a:r>
                    </a:p>
                  </a:txBody>
                  <a:tcPr marL="76200" marR="76200" marT="76200" marB="76200">
                    <a:lnL w="6350" cap="flat" cmpd="sng" algn="ctr">
                      <a:solidFill>
                        <a:srgbClr val="5089A7"/>
                      </a:solidFill>
                      <a:prstDash val="solid"/>
                      <a:round/>
                      <a:headEnd type="none" w="med" len="med"/>
                      <a:tailEnd type="none" w="med" len="med"/>
                    </a:lnL>
                    <a:lnR w="6350" cap="flat" cmpd="sng" algn="ctr">
                      <a:solidFill>
                        <a:srgbClr val="5089A7"/>
                      </a:solidFill>
                      <a:prstDash val="solid"/>
                      <a:round/>
                      <a:headEnd type="none" w="med" len="med"/>
                      <a:tailEnd type="none" w="med" len="med"/>
                    </a:lnR>
                    <a:lnT w="6350" cap="flat" cmpd="sng" algn="ctr">
                      <a:solidFill>
                        <a:srgbClr val="5089A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5166442"/>
                  </a:ext>
                </a:extLst>
              </a:tr>
              <a:tr h="589249">
                <a:tc>
                  <a:txBody>
                    <a:bodyPr/>
                    <a:lstStyle/>
                    <a:p>
                      <a:pPr algn="ctr" fontAlgn="t"/>
                      <a:r>
                        <a:rPr lang="en-IN">
                          <a:solidFill>
                            <a:srgbClr val="333333"/>
                          </a:solidFill>
                          <a:effectLst/>
                          <a:latin typeface="+mn-lt"/>
                        </a:rPr>
                        <a:t>a+b</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mn-lt"/>
                        </a:rPr>
                        <a:t>tf.add(a,b)</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83040823"/>
                  </a:ext>
                </a:extLst>
              </a:tr>
              <a:tr h="589249">
                <a:tc>
                  <a:txBody>
                    <a:bodyPr/>
                    <a:lstStyle/>
                    <a:p>
                      <a:pPr algn="ctr" fontAlgn="t"/>
                      <a:r>
                        <a:rPr lang="en-IN">
                          <a:solidFill>
                            <a:srgbClr val="333333"/>
                          </a:solidFill>
                          <a:effectLst/>
                          <a:latin typeface="+mn-lt"/>
                        </a:rPr>
                        <a:t>A*b</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dirty="0" err="1">
                          <a:solidFill>
                            <a:srgbClr val="333333"/>
                          </a:solidFill>
                          <a:effectLst/>
                          <a:latin typeface="+mn-lt"/>
                        </a:rPr>
                        <a:t>tf.multiply</a:t>
                      </a:r>
                      <a:r>
                        <a:rPr lang="en-IN" dirty="0">
                          <a:solidFill>
                            <a:srgbClr val="333333"/>
                          </a:solidFill>
                          <a:effectLst/>
                          <a:latin typeface="+mn-lt"/>
                        </a:rPr>
                        <a:t>(</a:t>
                      </a:r>
                      <a:r>
                        <a:rPr lang="en-IN" dirty="0" err="1">
                          <a:solidFill>
                            <a:srgbClr val="333333"/>
                          </a:solidFill>
                          <a:effectLst/>
                          <a:latin typeface="+mn-lt"/>
                        </a:rPr>
                        <a:t>a,b</a:t>
                      </a:r>
                      <a:r>
                        <a:rPr lang="en-IN" dirty="0">
                          <a:solidFill>
                            <a:srgbClr val="333333"/>
                          </a:solidFill>
                          <a:effectLst/>
                          <a:latin typeface="+mn-lt"/>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17150871"/>
                  </a:ext>
                </a:extLst>
              </a:tr>
            </a:tbl>
          </a:graphicData>
        </a:graphic>
      </p:graphicFrame>
      <p:sp>
        <p:nvSpPr>
          <p:cNvPr id="5" name="TextBox 4">
            <a:extLst>
              <a:ext uri="{FF2B5EF4-FFF2-40B4-BE49-F238E27FC236}">
                <a16:creationId xmlns:a16="http://schemas.microsoft.com/office/drawing/2014/main" id="{D6B762D4-5D37-EBC9-3D15-CFE3C6F41AC3}"/>
              </a:ext>
            </a:extLst>
          </p:cNvPr>
          <p:cNvSpPr txBox="1"/>
          <p:nvPr/>
        </p:nvSpPr>
        <p:spPr>
          <a:xfrm>
            <a:off x="158202" y="2972836"/>
            <a:ext cx="6097604" cy="461665"/>
          </a:xfrm>
          <a:prstGeom prst="rect">
            <a:avLst/>
          </a:prstGeom>
          <a:noFill/>
        </p:spPr>
        <p:txBody>
          <a:bodyPr wrap="square">
            <a:spAutoFit/>
          </a:bodyPr>
          <a:lstStyle/>
          <a:p>
            <a:r>
              <a:rPr lang="en-IN" sz="2400" b="1" i="0" dirty="0">
                <a:solidFill>
                  <a:srgbClr val="333333"/>
                </a:solidFill>
                <a:effectLst/>
              </a:rPr>
              <a:t>Create a variable tensor:</a:t>
            </a:r>
            <a:endParaRPr lang="en-IN" sz="2400" dirty="0"/>
          </a:p>
        </p:txBody>
      </p:sp>
      <p:graphicFrame>
        <p:nvGraphicFramePr>
          <p:cNvPr id="6" name="Table 5">
            <a:extLst>
              <a:ext uri="{FF2B5EF4-FFF2-40B4-BE49-F238E27FC236}">
                <a16:creationId xmlns:a16="http://schemas.microsoft.com/office/drawing/2014/main" id="{4DA81846-CD96-4A9E-811A-5AEAA2E35009}"/>
              </a:ext>
            </a:extLst>
          </p:cNvPr>
          <p:cNvGraphicFramePr>
            <a:graphicFrameLocks noGrp="1"/>
          </p:cNvGraphicFramePr>
          <p:nvPr>
            <p:extLst>
              <p:ext uri="{D42A27DB-BD31-4B8C-83A1-F6EECF244321}">
                <p14:modId xmlns:p14="http://schemas.microsoft.com/office/powerpoint/2010/main" val="1753186561"/>
              </p:ext>
            </p:extLst>
          </p:nvPr>
        </p:nvGraphicFramePr>
        <p:xfrm>
          <a:off x="1299410" y="4239786"/>
          <a:ext cx="10616666" cy="1670124"/>
        </p:xfrm>
        <a:graphic>
          <a:graphicData uri="http://schemas.openxmlformats.org/drawingml/2006/table">
            <a:tbl>
              <a:tblPr/>
              <a:tblGrid>
                <a:gridCol w="4061862">
                  <a:extLst>
                    <a:ext uri="{9D8B030D-6E8A-4147-A177-3AD203B41FA5}">
                      <a16:colId xmlns:a16="http://schemas.microsoft.com/office/drawing/2014/main" val="3485434708"/>
                    </a:ext>
                  </a:extLst>
                </a:gridCol>
                <a:gridCol w="6554804">
                  <a:extLst>
                    <a:ext uri="{9D8B030D-6E8A-4147-A177-3AD203B41FA5}">
                      <a16:colId xmlns:a16="http://schemas.microsoft.com/office/drawing/2014/main" val="551507943"/>
                    </a:ext>
                  </a:extLst>
                </a:gridCol>
              </a:tblGrid>
              <a:tr h="604700">
                <a:tc>
                  <a:txBody>
                    <a:bodyPr/>
                    <a:lstStyle/>
                    <a:p>
                      <a:pPr algn="ctr" fontAlgn="t"/>
                      <a:r>
                        <a:rPr lang="en-IN">
                          <a:solidFill>
                            <a:srgbClr val="000000"/>
                          </a:solidFill>
                          <a:effectLst/>
                          <a:latin typeface="+mn-lt"/>
                        </a:rPr>
                        <a:t>Create a variable</a:t>
                      </a:r>
                    </a:p>
                  </a:txBody>
                  <a:tcPr marL="76200" marR="76200" marT="76200" marB="76200">
                    <a:lnL w="6350" cap="flat" cmpd="sng" algn="ctr">
                      <a:solidFill>
                        <a:srgbClr val="B0E266"/>
                      </a:solidFill>
                      <a:prstDash val="solid"/>
                      <a:round/>
                      <a:headEnd type="none" w="med" len="med"/>
                      <a:tailEnd type="none" w="med" len="med"/>
                    </a:lnL>
                    <a:lnR w="6350" cap="flat" cmpd="sng" algn="ctr">
                      <a:solidFill>
                        <a:srgbClr val="B0E266"/>
                      </a:solidFill>
                      <a:prstDash val="solid"/>
                      <a:round/>
                      <a:headEnd type="none" w="med" len="med"/>
                      <a:tailEnd type="none" w="med" len="med"/>
                    </a:lnR>
                    <a:lnT w="6350" cap="flat" cmpd="sng" algn="ctr">
                      <a:solidFill>
                        <a:srgbClr val="B0E26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a:solidFill>
                            <a:srgbClr val="000000"/>
                          </a:solidFill>
                          <a:effectLst/>
                          <a:latin typeface="+mn-lt"/>
                        </a:rPr>
                        <a:t>Object</a:t>
                      </a:r>
                    </a:p>
                  </a:txBody>
                  <a:tcPr marL="76200" marR="76200" marT="76200" marB="76200">
                    <a:lnL w="6350" cap="flat" cmpd="sng" algn="ctr">
                      <a:solidFill>
                        <a:srgbClr val="B0E266"/>
                      </a:solidFill>
                      <a:prstDash val="solid"/>
                      <a:round/>
                      <a:headEnd type="none" w="med" len="med"/>
                      <a:tailEnd type="none" w="med" len="med"/>
                    </a:lnL>
                    <a:lnR w="6350" cap="flat" cmpd="sng" algn="ctr">
                      <a:solidFill>
                        <a:srgbClr val="B0E266"/>
                      </a:solidFill>
                      <a:prstDash val="solid"/>
                      <a:round/>
                      <a:headEnd type="none" w="med" len="med"/>
                      <a:tailEnd type="none" w="med" len="med"/>
                    </a:lnR>
                    <a:lnT w="6350" cap="flat" cmpd="sng" algn="ctr">
                      <a:solidFill>
                        <a:srgbClr val="B0E26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52251823"/>
                  </a:ext>
                </a:extLst>
              </a:tr>
              <a:tr h="532712">
                <a:tc>
                  <a:txBody>
                    <a:bodyPr/>
                    <a:lstStyle/>
                    <a:p>
                      <a:pPr algn="ctr" fontAlgn="t"/>
                      <a:r>
                        <a:rPr lang="en-IN" b="1" dirty="0">
                          <a:solidFill>
                            <a:srgbClr val="333333"/>
                          </a:solidFill>
                          <a:effectLst/>
                          <a:latin typeface="+mn-lt"/>
                        </a:rPr>
                        <a:t>Randomized value</a:t>
                      </a:r>
                      <a:endParaRPr lang="en-IN" dirty="0">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mn-lt"/>
                        </a:rPr>
                        <a:t>tf.get_variable("var",[1,2])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20159958"/>
                  </a:ext>
                </a:extLst>
              </a:tr>
              <a:tr h="532712">
                <a:tc>
                  <a:txBody>
                    <a:bodyPr/>
                    <a:lstStyle/>
                    <a:p>
                      <a:pPr algn="ctr" fontAlgn="t"/>
                      <a:r>
                        <a:rPr lang="en-IN" b="1">
                          <a:solidFill>
                            <a:srgbClr val="333333"/>
                          </a:solidFill>
                          <a:effectLst/>
                          <a:latin typeface="+mn-lt"/>
                        </a:rPr>
                        <a:t>Initialized first value</a:t>
                      </a:r>
                      <a:endParaRPr lang="en-IN">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dirty="0" err="1">
                          <a:solidFill>
                            <a:srgbClr val="333333"/>
                          </a:solidFill>
                          <a:effectLst/>
                          <a:latin typeface="+mn-lt"/>
                        </a:rPr>
                        <a:t>tf.get_variable</a:t>
                      </a:r>
                      <a:r>
                        <a:rPr lang="en-IN" dirty="0">
                          <a:solidFill>
                            <a:srgbClr val="333333"/>
                          </a:solidFill>
                          <a:effectLst/>
                          <a:latin typeface="+mn-lt"/>
                        </a:rPr>
                        <a:t>("var_init_2",dtype=tf.int32,initializer=[ [1, 2], [3, 4] ])</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5037431"/>
                  </a:ext>
                </a:extLst>
              </a:tr>
            </a:tbl>
          </a:graphicData>
        </a:graphic>
      </p:graphicFrame>
    </p:spTree>
    <p:extLst>
      <p:ext uri="{BB962C8B-B14F-4D97-AF65-F5344CB8AC3E}">
        <p14:creationId xmlns:p14="http://schemas.microsoft.com/office/powerpoint/2010/main" val="213820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13B8FB-ACED-4F03-C541-19D11A2FE0EB}"/>
              </a:ext>
            </a:extLst>
          </p:cNvPr>
          <p:cNvSpPr txBox="1"/>
          <p:nvPr/>
        </p:nvSpPr>
        <p:spPr>
          <a:xfrm>
            <a:off x="221381" y="250257"/>
            <a:ext cx="11704320" cy="7248138"/>
          </a:xfrm>
          <a:prstGeom prst="rect">
            <a:avLst/>
          </a:prstGeom>
          <a:noFill/>
        </p:spPr>
        <p:txBody>
          <a:bodyPr wrap="square" rtlCol="0">
            <a:spAutoFit/>
          </a:bodyPr>
          <a:lstStyle/>
          <a:p>
            <a:r>
              <a:rPr lang="en-US" sz="2400" b="1" i="0" dirty="0">
                <a:effectLst/>
              </a:rPr>
              <a:t>Types of Tensor:</a:t>
            </a:r>
          </a:p>
          <a:p>
            <a:pPr>
              <a:lnSpc>
                <a:spcPct val="150000"/>
              </a:lnSpc>
            </a:pPr>
            <a:r>
              <a:rPr lang="en-US" b="0" i="0" dirty="0">
                <a:solidFill>
                  <a:srgbClr val="333333"/>
                </a:solidFill>
                <a:effectLst/>
              </a:rPr>
              <a:t>All computations pass through one or more Tensors in TensorFlow. A tensor is an object which has three properties which are as follows:</a:t>
            </a:r>
          </a:p>
          <a:p>
            <a:pPr marL="285750" indent="-285750">
              <a:lnSpc>
                <a:spcPct val="150000"/>
              </a:lnSpc>
              <a:buFont typeface="Wingdings" panose="05000000000000000000" pitchFamily="2" charset="2"/>
              <a:buChar char="ü"/>
            </a:pPr>
            <a:endParaRPr lang="en-US" b="0" i="0" dirty="0">
              <a:solidFill>
                <a:srgbClr val="333333"/>
              </a:solidFill>
              <a:effectLst/>
            </a:endParaRPr>
          </a:p>
          <a:p>
            <a:pPr marL="285750" indent="-285750">
              <a:lnSpc>
                <a:spcPct val="150000"/>
              </a:lnSpc>
              <a:buFont typeface="Wingdings" panose="05000000000000000000" pitchFamily="2" charset="2"/>
              <a:buChar char="ü"/>
            </a:pPr>
            <a:r>
              <a:rPr lang="en-US" b="0" i="0" dirty="0">
                <a:solidFill>
                  <a:srgbClr val="000000"/>
                </a:solidFill>
                <a:effectLst/>
              </a:rPr>
              <a:t>A unique label (name)</a:t>
            </a:r>
          </a:p>
          <a:p>
            <a:pPr marL="285750" indent="-285750">
              <a:lnSpc>
                <a:spcPct val="150000"/>
              </a:lnSpc>
              <a:buFont typeface="Wingdings" panose="05000000000000000000" pitchFamily="2" charset="2"/>
              <a:buChar char="ü"/>
            </a:pPr>
            <a:r>
              <a:rPr lang="en-US" b="0" i="0" dirty="0">
                <a:solidFill>
                  <a:srgbClr val="000000"/>
                </a:solidFill>
                <a:effectLst/>
              </a:rPr>
              <a:t>A dimension (shape)</a:t>
            </a:r>
          </a:p>
          <a:p>
            <a:pPr marL="285750" indent="-285750">
              <a:lnSpc>
                <a:spcPct val="150000"/>
              </a:lnSpc>
              <a:buFont typeface="Wingdings" panose="05000000000000000000" pitchFamily="2" charset="2"/>
              <a:buChar char="ü"/>
            </a:pPr>
            <a:r>
              <a:rPr lang="en-US" b="0" i="0" dirty="0">
                <a:solidFill>
                  <a:srgbClr val="000000"/>
                </a:solidFill>
                <a:effectLst/>
              </a:rPr>
              <a:t>A data type (</a:t>
            </a:r>
            <a:r>
              <a:rPr lang="en-US" b="0" i="0" dirty="0" err="1">
                <a:solidFill>
                  <a:srgbClr val="000000"/>
                </a:solidFill>
                <a:effectLst/>
              </a:rPr>
              <a:t>dtype</a:t>
            </a:r>
            <a:r>
              <a:rPr lang="en-US" b="0" i="0" dirty="0">
                <a:solidFill>
                  <a:srgbClr val="000000"/>
                </a:solidFill>
                <a:effectLst/>
              </a:rPr>
              <a:t>)</a:t>
            </a:r>
          </a:p>
          <a:p>
            <a:pPr marL="285750" indent="-285750">
              <a:lnSpc>
                <a:spcPct val="150000"/>
              </a:lnSpc>
              <a:buFont typeface="Wingdings" panose="05000000000000000000" pitchFamily="2" charset="2"/>
              <a:buChar char="ü"/>
            </a:pPr>
            <a:endParaRPr lang="en-US" b="0" i="0" dirty="0">
              <a:solidFill>
                <a:srgbClr val="000000"/>
              </a:solidFill>
              <a:effectLst/>
            </a:endParaRPr>
          </a:p>
          <a:p>
            <a:pPr>
              <a:lnSpc>
                <a:spcPct val="150000"/>
              </a:lnSpc>
            </a:pPr>
            <a:r>
              <a:rPr lang="en-US" b="0" i="0" dirty="0">
                <a:solidFill>
                  <a:srgbClr val="333333"/>
                </a:solidFill>
                <a:effectLst/>
              </a:rPr>
              <a:t>Each operation we will TensorFlow involves the manipulation of a tensor. There are four main tensors we can create:</a:t>
            </a:r>
          </a:p>
          <a:p>
            <a:pPr>
              <a:lnSpc>
                <a:spcPct val="150000"/>
              </a:lnSpc>
            </a:pPr>
            <a:endParaRPr lang="en-US" b="0" i="0" dirty="0">
              <a:solidFill>
                <a:srgbClr val="333333"/>
              </a:solidFill>
              <a:effectLst/>
            </a:endParaRPr>
          </a:p>
          <a:p>
            <a:pPr marL="742950" lvl="1" indent="-285750">
              <a:lnSpc>
                <a:spcPct val="150000"/>
              </a:lnSpc>
              <a:buFont typeface="Wingdings" panose="05000000000000000000" pitchFamily="2" charset="2"/>
              <a:buChar char="ü"/>
            </a:pPr>
            <a:r>
              <a:rPr lang="en-US" b="0" i="0" dirty="0" err="1">
                <a:solidFill>
                  <a:srgbClr val="000000"/>
                </a:solidFill>
                <a:effectLst/>
              </a:rPr>
              <a:t>tf.Variable</a:t>
            </a:r>
            <a:endParaRPr lang="en-US" b="0" i="0" dirty="0">
              <a:solidFill>
                <a:srgbClr val="000000"/>
              </a:solidFill>
              <a:effectLst/>
            </a:endParaRPr>
          </a:p>
          <a:p>
            <a:pPr marL="742950" lvl="1" indent="-285750">
              <a:lnSpc>
                <a:spcPct val="150000"/>
              </a:lnSpc>
              <a:buFont typeface="Wingdings" panose="05000000000000000000" pitchFamily="2" charset="2"/>
              <a:buChar char="ü"/>
            </a:pPr>
            <a:r>
              <a:rPr lang="en-US" b="0" i="0" dirty="0" err="1">
                <a:solidFill>
                  <a:srgbClr val="000000"/>
                </a:solidFill>
                <a:effectLst/>
              </a:rPr>
              <a:t>tf.constant</a:t>
            </a:r>
            <a:endParaRPr lang="en-US" b="0" i="0" dirty="0">
              <a:solidFill>
                <a:srgbClr val="000000"/>
              </a:solidFill>
              <a:effectLst/>
            </a:endParaRPr>
          </a:p>
          <a:p>
            <a:pPr marL="742950" lvl="1" indent="-285750">
              <a:lnSpc>
                <a:spcPct val="150000"/>
              </a:lnSpc>
              <a:buFont typeface="Wingdings" panose="05000000000000000000" pitchFamily="2" charset="2"/>
              <a:buChar char="ü"/>
            </a:pPr>
            <a:r>
              <a:rPr lang="en-US" b="0" i="0" dirty="0" err="1">
                <a:solidFill>
                  <a:srgbClr val="000000"/>
                </a:solidFill>
                <a:effectLst/>
              </a:rPr>
              <a:t>tf.placeholder</a:t>
            </a:r>
            <a:endParaRPr lang="en-US" b="0" i="0" dirty="0">
              <a:solidFill>
                <a:srgbClr val="000000"/>
              </a:solidFill>
              <a:effectLst/>
            </a:endParaRPr>
          </a:p>
          <a:p>
            <a:pPr marL="742950" lvl="1" indent="-285750">
              <a:lnSpc>
                <a:spcPct val="150000"/>
              </a:lnSpc>
              <a:buFont typeface="Wingdings" panose="05000000000000000000" pitchFamily="2" charset="2"/>
              <a:buChar char="ü"/>
            </a:pPr>
            <a:r>
              <a:rPr lang="en-US" b="0" i="0" dirty="0" err="1">
                <a:solidFill>
                  <a:srgbClr val="000000"/>
                </a:solidFill>
                <a:effectLst/>
              </a:rPr>
              <a:t>tf.SparseTensor</a:t>
            </a:r>
            <a:endParaRPr lang="en-US" dirty="0">
              <a:solidFill>
                <a:srgbClr val="000000"/>
              </a:solidFill>
            </a:endParaRPr>
          </a:p>
          <a:p>
            <a:pPr lvl="1">
              <a:lnSpc>
                <a:spcPct val="150000"/>
              </a:lnSpc>
            </a:pPr>
            <a:endParaRPr lang="en-US" dirty="0">
              <a:solidFill>
                <a:srgbClr val="000000"/>
              </a:solidFill>
            </a:endParaRPr>
          </a:p>
          <a:p>
            <a:pPr>
              <a:lnSpc>
                <a:spcPct val="150000"/>
              </a:lnSpc>
            </a:pPr>
            <a:r>
              <a:rPr lang="en-US" b="0" i="0" dirty="0">
                <a:solidFill>
                  <a:srgbClr val="333333"/>
                </a:solidFill>
                <a:effectLst/>
              </a:rPr>
              <a:t>we will learn how to create the </a:t>
            </a:r>
            <a:r>
              <a:rPr lang="en-US" b="1" i="0" dirty="0" err="1">
                <a:solidFill>
                  <a:srgbClr val="333333"/>
                </a:solidFill>
                <a:effectLst/>
              </a:rPr>
              <a:t>tf.constant</a:t>
            </a:r>
            <a:r>
              <a:rPr lang="en-US" b="0" i="0" dirty="0">
                <a:solidFill>
                  <a:srgbClr val="333333"/>
                </a:solidFill>
                <a:effectLst/>
              </a:rPr>
              <a:t> and a </a:t>
            </a:r>
            <a:r>
              <a:rPr lang="en-US" b="1" i="0" dirty="0" err="1">
                <a:solidFill>
                  <a:srgbClr val="333333"/>
                </a:solidFill>
                <a:effectLst/>
              </a:rPr>
              <a:t>tf</a:t>
            </a:r>
            <a:r>
              <a:rPr lang="en-US" b="1" i="0" dirty="0">
                <a:solidFill>
                  <a:srgbClr val="333333"/>
                </a:solidFill>
                <a:effectLst/>
              </a:rPr>
              <a:t>. Variable</a:t>
            </a:r>
            <a:r>
              <a:rPr lang="en-US" b="0" i="0" dirty="0">
                <a:solidFill>
                  <a:srgbClr val="333333"/>
                </a:solidFill>
                <a:effectLst/>
              </a:rPr>
              <a:t>.</a:t>
            </a:r>
          </a:p>
          <a:p>
            <a:endParaRPr lang="en-US" b="0" i="0" dirty="0">
              <a:solidFill>
                <a:srgbClr val="333333"/>
              </a:solidFill>
              <a:effectLst/>
            </a:endParaRPr>
          </a:p>
          <a:p>
            <a:r>
              <a:rPr lang="en-US" b="0" i="0" dirty="0">
                <a:solidFill>
                  <a:srgbClr val="333333"/>
                </a:solidFill>
                <a:effectLst/>
              </a:rPr>
              <a:t>x</a:t>
            </a:r>
          </a:p>
        </p:txBody>
      </p:sp>
    </p:spTree>
    <p:extLst>
      <p:ext uri="{BB962C8B-B14F-4D97-AF65-F5344CB8AC3E}">
        <p14:creationId xmlns:p14="http://schemas.microsoft.com/office/powerpoint/2010/main" val="4046145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1B068-9E91-167C-3E35-D8D91020295F}"/>
              </a:ext>
            </a:extLst>
          </p:cNvPr>
          <p:cNvSpPr txBox="1"/>
          <p:nvPr/>
        </p:nvSpPr>
        <p:spPr>
          <a:xfrm>
            <a:off x="144379" y="134754"/>
            <a:ext cx="11896825" cy="461665"/>
          </a:xfrm>
          <a:prstGeom prst="rect">
            <a:avLst/>
          </a:prstGeom>
          <a:noFill/>
        </p:spPr>
        <p:txBody>
          <a:bodyPr wrap="square" rtlCol="0">
            <a:spAutoFit/>
          </a:bodyPr>
          <a:lstStyle/>
          <a:p>
            <a:r>
              <a:rPr lang="en-IN" sz="2400" b="1" i="0" dirty="0">
                <a:solidFill>
                  <a:srgbClr val="333333"/>
                </a:solidFill>
                <a:effectLst/>
              </a:rPr>
              <a:t>Open a session:</a:t>
            </a:r>
            <a:endParaRPr lang="en-IN" sz="2400" dirty="0"/>
          </a:p>
        </p:txBody>
      </p:sp>
      <p:graphicFrame>
        <p:nvGraphicFramePr>
          <p:cNvPr id="3" name="Table 2">
            <a:extLst>
              <a:ext uri="{FF2B5EF4-FFF2-40B4-BE49-F238E27FC236}">
                <a16:creationId xmlns:a16="http://schemas.microsoft.com/office/drawing/2014/main" id="{812A94D7-3D7B-0556-5B6C-14AB7652B26D}"/>
              </a:ext>
            </a:extLst>
          </p:cNvPr>
          <p:cNvGraphicFramePr>
            <a:graphicFrameLocks noGrp="1"/>
          </p:cNvGraphicFramePr>
          <p:nvPr>
            <p:extLst>
              <p:ext uri="{D42A27DB-BD31-4B8C-83A1-F6EECF244321}">
                <p14:modId xmlns:p14="http://schemas.microsoft.com/office/powerpoint/2010/main" val="357973219"/>
              </p:ext>
            </p:extLst>
          </p:nvPr>
        </p:nvGraphicFramePr>
        <p:xfrm>
          <a:off x="2116569" y="1623318"/>
          <a:ext cx="8163212" cy="3776452"/>
        </p:xfrm>
        <a:graphic>
          <a:graphicData uri="http://schemas.openxmlformats.org/drawingml/2006/table">
            <a:tbl>
              <a:tblPr/>
              <a:tblGrid>
                <a:gridCol w="4081606">
                  <a:extLst>
                    <a:ext uri="{9D8B030D-6E8A-4147-A177-3AD203B41FA5}">
                      <a16:colId xmlns:a16="http://schemas.microsoft.com/office/drawing/2014/main" val="805793136"/>
                    </a:ext>
                  </a:extLst>
                </a:gridCol>
                <a:gridCol w="4081606">
                  <a:extLst>
                    <a:ext uri="{9D8B030D-6E8A-4147-A177-3AD203B41FA5}">
                      <a16:colId xmlns:a16="http://schemas.microsoft.com/office/drawing/2014/main" val="3011141799"/>
                    </a:ext>
                  </a:extLst>
                </a:gridCol>
              </a:tblGrid>
              <a:tr h="698727">
                <a:tc>
                  <a:txBody>
                    <a:bodyPr/>
                    <a:lstStyle/>
                    <a:p>
                      <a:pPr algn="ctr" fontAlgn="t"/>
                      <a:r>
                        <a:rPr lang="en-IN">
                          <a:solidFill>
                            <a:srgbClr val="000000"/>
                          </a:solidFill>
                          <a:effectLst/>
                          <a:latin typeface="+mn-lt"/>
                        </a:rPr>
                        <a:t>session</a:t>
                      </a:r>
                    </a:p>
                  </a:txBody>
                  <a:tcPr marL="76200" marR="76200" marT="76200" marB="76200">
                    <a:lnL w="6350" cap="flat" cmpd="sng" algn="ctr">
                      <a:solidFill>
                        <a:srgbClr val="80D68B"/>
                      </a:solidFill>
                      <a:prstDash val="solid"/>
                      <a:round/>
                      <a:headEnd type="none" w="med" len="med"/>
                      <a:tailEnd type="none" w="med" len="med"/>
                    </a:lnL>
                    <a:lnR w="6350" cap="flat" cmpd="sng" algn="ctr">
                      <a:solidFill>
                        <a:srgbClr val="80D68B"/>
                      </a:solidFill>
                      <a:prstDash val="solid"/>
                      <a:round/>
                      <a:headEnd type="none" w="med" len="med"/>
                      <a:tailEnd type="none" w="med" len="med"/>
                    </a:lnR>
                    <a:lnT w="6350" cap="flat" cmpd="sng" algn="ctr">
                      <a:solidFill>
                        <a:srgbClr val="80D68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a:solidFill>
                            <a:srgbClr val="000000"/>
                          </a:solidFill>
                          <a:effectLst/>
                          <a:latin typeface="+mn-lt"/>
                        </a:rPr>
                        <a:t>Object</a:t>
                      </a:r>
                    </a:p>
                  </a:txBody>
                  <a:tcPr marL="76200" marR="76200" marT="76200" marB="76200">
                    <a:lnL w="6350" cap="flat" cmpd="sng" algn="ctr">
                      <a:solidFill>
                        <a:srgbClr val="80D68B"/>
                      </a:solidFill>
                      <a:prstDash val="solid"/>
                      <a:round/>
                      <a:headEnd type="none" w="med" len="med"/>
                      <a:tailEnd type="none" w="med" len="med"/>
                    </a:lnL>
                    <a:lnR w="6350" cap="flat" cmpd="sng" algn="ctr">
                      <a:solidFill>
                        <a:srgbClr val="80D68B"/>
                      </a:solidFill>
                      <a:prstDash val="solid"/>
                      <a:round/>
                      <a:headEnd type="none" w="med" len="med"/>
                      <a:tailEnd type="none" w="med" len="med"/>
                    </a:lnR>
                    <a:lnT w="6350" cap="flat" cmpd="sng" algn="ctr">
                      <a:solidFill>
                        <a:srgbClr val="80D68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53539034"/>
                  </a:ext>
                </a:extLst>
              </a:tr>
              <a:tr h="615545">
                <a:tc>
                  <a:txBody>
                    <a:bodyPr/>
                    <a:lstStyle/>
                    <a:p>
                      <a:pPr algn="ctr" fontAlgn="t"/>
                      <a:r>
                        <a:rPr lang="en-IN" b="1">
                          <a:solidFill>
                            <a:srgbClr val="333333"/>
                          </a:solidFill>
                          <a:effectLst/>
                          <a:latin typeface="+mn-lt"/>
                        </a:rPr>
                        <a:t>Create a session</a:t>
                      </a:r>
                      <a:endParaRPr lang="en-IN">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mn-lt"/>
                        </a:rPr>
                        <a:t>tf.Session()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05082985"/>
                  </a:ext>
                </a:extLst>
              </a:tr>
              <a:tr h="615545">
                <a:tc>
                  <a:txBody>
                    <a:bodyPr/>
                    <a:lstStyle/>
                    <a:p>
                      <a:pPr algn="ctr" fontAlgn="t"/>
                      <a:r>
                        <a:rPr lang="en-IN" b="1">
                          <a:solidFill>
                            <a:srgbClr val="333333"/>
                          </a:solidFill>
                          <a:effectLst/>
                          <a:latin typeface="+mn-lt"/>
                        </a:rPr>
                        <a:t>Run a session</a:t>
                      </a:r>
                      <a:endParaRPr lang="en-IN">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mn-lt"/>
                        </a:rPr>
                        <a:t>tf.Session.run()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55565697"/>
                  </a:ext>
                </a:extLst>
              </a:tr>
              <a:tr h="615545">
                <a:tc>
                  <a:txBody>
                    <a:bodyPr/>
                    <a:lstStyle/>
                    <a:p>
                      <a:pPr algn="ctr" fontAlgn="t"/>
                      <a:r>
                        <a:rPr lang="en-IN" b="1">
                          <a:solidFill>
                            <a:srgbClr val="333333"/>
                          </a:solidFill>
                          <a:effectLst/>
                          <a:latin typeface="+mn-lt"/>
                        </a:rPr>
                        <a:t>Evaluate a tensor</a:t>
                      </a:r>
                      <a:endParaRPr lang="en-IN">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dirty="0" err="1">
                          <a:solidFill>
                            <a:srgbClr val="333333"/>
                          </a:solidFill>
                          <a:effectLst/>
                          <a:latin typeface="+mn-lt"/>
                        </a:rPr>
                        <a:t>variable_name.eval</a:t>
                      </a:r>
                      <a:r>
                        <a:rPr lang="en-IN" dirty="0">
                          <a:solidFill>
                            <a:srgbClr val="333333"/>
                          </a:solidFill>
                          <a:effectLst/>
                          <a:latin typeface="+mn-lt"/>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47209600"/>
                  </a:ext>
                </a:extLst>
              </a:tr>
              <a:tr h="615545">
                <a:tc>
                  <a:txBody>
                    <a:bodyPr/>
                    <a:lstStyle/>
                    <a:p>
                      <a:pPr algn="ctr" fontAlgn="t"/>
                      <a:r>
                        <a:rPr lang="en-IN" b="1">
                          <a:solidFill>
                            <a:srgbClr val="333333"/>
                          </a:solidFill>
                          <a:effectLst/>
                          <a:latin typeface="+mn-lt"/>
                        </a:rPr>
                        <a:t>Close a session</a:t>
                      </a:r>
                      <a:endParaRPr lang="en-IN">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mn-lt"/>
                        </a:rPr>
                        <a:t>sess.close()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55626219"/>
                  </a:ext>
                </a:extLst>
              </a:tr>
              <a:tr h="615545">
                <a:tc>
                  <a:txBody>
                    <a:bodyPr/>
                    <a:lstStyle/>
                    <a:p>
                      <a:pPr algn="ctr" fontAlgn="t"/>
                      <a:r>
                        <a:rPr lang="en-IN" b="1">
                          <a:solidFill>
                            <a:srgbClr val="333333"/>
                          </a:solidFill>
                          <a:effectLst/>
                          <a:latin typeface="+mn-lt"/>
                        </a:rPr>
                        <a:t>Session</a:t>
                      </a:r>
                      <a:endParaRPr lang="en-IN">
                        <a:solidFill>
                          <a:srgbClr val="333333"/>
                        </a:solidFill>
                        <a:effectLst/>
                        <a:latin typeface="+mn-lt"/>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dirty="0">
                          <a:solidFill>
                            <a:srgbClr val="333333"/>
                          </a:solidFill>
                          <a:effectLst/>
                          <a:latin typeface="+mn-lt"/>
                        </a:rPr>
                        <a:t>with </a:t>
                      </a:r>
                      <a:r>
                        <a:rPr lang="en-US" dirty="0" err="1">
                          <a:solidFill>
                            <a:srgbClr val="333333"/>
                          </a:solidFill>
                          <a:effectLst/>
                          <a:latin typeface="+mn-lt"/>
                        </a:rPr>
                        <a:t>tf.Session</a:t>
                      </a:r>
                      <a:r>
                        <a:rPr lang="en-US" dirty="0">
                          <a:solidFill>
                            <a:srgbClr val="333333"/>
                          </a:solidFill>
                          <a:effectLst/>
                          <a:latin typeface="+mn-lt"/>
                        </a:rPr>
                        <a:t>() as </a:t>
                      </a:r>
                      <a:r>
                        <a:rPr lang="en-US" dirty="0" err="1">
                          <a:solidFill>
                            <a:srgbClr val="333333"/>
                          </a:solidFill>
                          <a:effectLst/>
                          <a:latin typeface="+mn-lt"/>
                        </a:rPr>
                        <a:t>sess</a:t>
                      </a:r>
                      <a:r>
                        <a:rPr lang="en-US" dirty="0">
                          <a:solidFill>
                            <a:srgbClr val="333333"/>
                          </a:solidFill>
                          <a:effectLst/>
                          <a:latin typeface="+mn-lt"/>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60245352"/>
                  </a:ext>
                </a:extLst>
              </a:tr>
            </a:tbl>
          </a:graphicData>
        </a:graphic>
      </p:graphicFrame>
    </p:spTree>
    <p:extLst>
      <p:ext uri="{BB962C8B-B14F-4D97-AF65-F5344CB8AC3E}">
        <p14:creationId xmlns:p14="http://schemas.microsoft.com/office/powerpoint/2010/main" val="1037362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E59EA7-4287-1DBC-016F-B92B95C24336}"/>
              </a:ext>
            </a:extLst>
          </p:cNvPr>
          <p:cNvSpPr txBox="1"/>
          <p:nvPr/>
        </p:nvSpPr>
        <p:spPr>
          <a:xfrm>
            <a:off x="163629" y="182880"/>
            <a:ext cx="11771697" cy="5724644"/>
          </a:xfrm>
          <a:prstGeom prst="rect">
            <a:avLst/>
          </a:prstGeom>
          <a:noFill/>
        </p:spPr>
        <p:txBody>
          <a:bodyPr wrap="square" rtlCol="0">
            <a:spAutoFit/>
          </a:bodyPr>
          <a:lstStyle/>
          <a:p>
            <a:r>
              <a:rPr lang="en-US" sz="2400" b="1" i="0" dirty="0">
                <a:effectLst/>
              </a:rPr>
              <a:t>Single Layer Perceptron in TensorFlow:</a:t>
            </a:r>
          </a:p>
          <a:p>
            <a:endParaRPr lang="en-US" sz="2400" b="1" dirty="0"/>
          </a:p>
          <a:p>
            <a:pPr marL="285750" indent="-285750">
              <a:lnSpc>
                <a:spcPct val="250000"/>
              </a:lnSpc>
              <a:buFont typeface="Wingdings" panose="05000000000000000000" pitchFamily="2" charset="2"/>
              <a:buChar char="q"/>
            </a:pPr>
            <a:r>
              <a:rPr lang="en-US" b="0" i="0" dirty="0">
                <a:solidFill>
                  <a:srgbClr val="333333"/>
                </a:solidFill>
                <a:effectLst/>
              </a:rPr>
              <a:t>The perceptron is a single processing unit of any neural network.</a:t>
            </a:r>
          </a:p>
          <a:p>
            <a:pPr marL="285750" indent="-285750">
              <a:lnSpc>
                <a:spcPct val="250000"/>
              </a:lnSpc>
              <a:buFont typeface="Wingdings" panose="05000000000000000000" pitchFamily="2" charset="2"/>
              <a:buChar char="q"/>
            </a:pPr>
            <a:r>
              <a:rPr lang="en-US" b="0" i="0" dirty="0">
                <a:solidFill>
                  <a:srgbClr val="333333"/>
                </a:solidFill>
                <a:effectLst/>
              </a:rPr>
              <a:t> </a:t>
            </a:r>
            <a:r>
              <a:rPr lang="en-US" b="1" i="0" dirty="0">
                <a:solidFill>
                  <a:srgbClr val="333333"/>
                </a:solidFill>
                <a:effectLst/>
              </a:rPr>
              <a:t>Frank Rosenblatt</a:t>
            </a:r>
            <a:r>
              <a:rPr lang="en-US" b="0" i="0" dirty="0">
                <a:solidFill>
                  <a:srgbClr val="333333"/>
                </a:solidFill>
                <a:effectLst/>
              </a:rPr>
              <a:t> first proposed in </a:t>
            </a:r>
            <a:r>
              <a:rPr lang="en-US" b="1" i="0" dirty="0">
                <a:solidFill>
                  <a:srgbClr val="333333"/>
                </a:solidFill>
                <a:effectLst/>
              </a:rPr>
              <a:t>1958</a:t>
            </a:r>
            <a:r>
              <a:rPr lang="en-US" b="0" i="0" dirty="0">
                <a:solidFill>
                  <a:srgbClr val="333333"/>
                </a:solidFill>
                <a:effectLst/>
              </a:rPr>
              <a:t> is a simple neuron which is used to classify its input into one or two categories. Perceptron is a linear classifier, and is used in supervised learning.</a:t>
            </a:r>
          </a:p>
          <a:p>
            <a:pPr marL="285750" indent="-285750">
              <a:lnSpc>
                <a:spcPct val="250000"/>
              </a:lnSpc>
              <a:buFont typeface="Wingdings" panose="05000000000000000000" pitchFamily="2" charset="2"/>
              <a:buChar char="q"/>
            </a:pPr>
            <a:r>
              <a:rPr lang="en-US" b="0" i="0" dirty="0">
                <a:solidFill>
                  <a:srgbClr val="333333"/>
                </a:solidFill>
                <a:effectLst/>
              </a:rPr>
              <a:t> It helps to organize the given input data.</a:t>
            </a:r>
          </a:p>
          <a:p>
            <a:pPr marL="285750" indent="-285750">
              <a:lnSpc>
                <a:spcPct val="250000"/>
              </a:lnSpc>
              <a:buFont typeface="Wingdings" panose="05000000000000000000" pitchFamily="2" charset="2"/>
              <a:buChar char="q"/>
            </a:pPr>
            <a:r>
              <a:rPr lang="en-US" b="0" i="0" dirty="0">
                <a:solidFill>
                  <a:srgbClr val="333333"/>
                </a:solidFill>
                <a:effectLst/>
              </a:rPr>
              <a:t>A perceptron is a neural network unit that does a precise computation to detect features in the input data. </a:t>
            </a:r>
          </a:p>
          <a:p>
            <a:pPr marL="285750" indent="-285750">
              <a:lnSpc>
                <a:spcPct val="250000"/>
              </a:lnSpc>
              <a:buFont typeface="Wingdings" panose="05000000000000000000" pitchFamily="2" charset="2"/>
              <a:buChar char="q"/>
            </a:pPr>
            <a:r>
              <a:rPr lang="en-US" b="0" i="0" dirty="0">
                <a:solidFill>
                  <a:srgbClr val="333333"/>
                </a:solidFill>
                <a:effectLst/>
              </a:rPr>
              <a:t>Perceptron is mainly used to classify the data into two parts. Therefore, it is also known as </a:t>
            </a:r>
            <a:r>
              <a:rPr lang="en-US" b="1" i="0" dirty="0">
                <a:solidFill>
                  <a:srgbClr val="333333"/>
                </a:solidFill>
                <a:effectLst/>
              </a:rPr>
              <a:t>Linear Binary Classifier</a:t>
            </a:r>
            <a:r>
              <a:rPr lang="en-US" b="0" i="0" dirty="0">
                <a:solidFill>
                  <a:srgbClr val="333333"/>
                </a:solidFill>
                <a:effectLst/>
              </a:rPr>
              <a:t>.</a:t>
            </a:r>
          </a:p>
          <a:p>
            <a:endParaRPr lang="en-US" sz="2400" b="1" i="0" dirty="0">
              <a:effectLst/>
            </a:endParaRPr>
          </a:p>
          <a:p>
            <a:endParaRPr lang="en-IN" sz="2400" b="1" dirty="0"/>
          </a:p>
        </p:txBody>
      </p:sp>
    </p:spTree>
    <p:extLst>
      <p:ext uri="{BB962C8B-B14F-4D97-AF65-F5344CB8AC3E}">
        <p14:creationId xmlns:p14="http://schemas.microsoft.com/office/powerpoint/2010/main" val="3788498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ingle Layer Perceptron in TensorFlow">
            <a:extLst>
              <a:ext uri="{FF2B5EF4-FFF2-40B4-BE49-F238E27FC236}">
                <a16:creationId xmlns:a16="http://schemas.microsoft.com/office/drawing/2014/main" id="{62E25C35-91F9-41D9-2F4A-22301B452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989" y="550599"/>
            <a:ext cx="5724581" cy="45796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4CE7FF-AEF7-60BD-47BF-0B44E8B08998}"/>
              </a:ext>
            </a:extLst>
          </p:cNvPr>
          <p:cNvSpPr txBox="1"/>
          <p:nvPr/>
        </p:nvSpPr>
        <p:spPr>
          <a:xfrm>
            <a:off x="914401" y="5661069"/>
            <a:ext cx="10905422" cy="880369"/>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b="1" i="0" dirty="0">
                <a:solidFill>
                  <a:srgbClr val="333333"/>
                </a:solidFill>
                <a:effectLst/>
              </a:rPr>
              <a:t>Perceptron uses the step function that returns +1 if the weighted sum of its input 0 and -1.</a:t>
            </a:r>
          </a:p>
          <a:p>
            <a:pPr marL="285750" indent="-285750">
              <a:lnSpc>
                <a:spcPct val="150000"/>
              </a:lnSpc>
              <a:buFont typeface="Wingdings" panose="05000000000000000000" pitchFamily="2" charset="2"/>
              <a:buChar char="q"/>
            </a:pPr>
            <a:r>
              <a:rPr lang="en-US" b="1" i="0" dirty="0">
                <a:solidFill>
                  <a:srgbClr val="333333"/>
                </a:solidFill>
                <a:effectLst/>
              </a:rPr>
              <a:t>The activation function is used to map the input between the required value like (0, 1) or (-1, 1)</a:t>
            </a:r>
          </a:p>
        </p:txBody>
      </p:sp>
    </p:spTree>
    <p:extLst>
      <p:ext uri="{BB962C8B-B14F-4D97-AF65-F5344CB8AC3E}">
        <p14:creationId xmlns:p14="http://schemas.microsoft.com/office/powerpoint/2010/main" val="3256369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A6967E-AE38-92B3-1E60-06F1AA13683C}"/>
              </a:ext>
            </a:extLst>
          </p:cNvPr>
          <p:cNvSpPr txBox="1"/>
          <p:nvPr/>
        </p:nvSpPr>
        <p:spPr>
          <a:xfrm>
            <a:off x="134754" y="125128"/>
            <a:ext cx="11896825" cy="461665"/>
          </a:xfrm>
          <a:prstGeom prst="rect">
            <a:avLst/>
          </a:prstGeom>
          <a:noFill/>
        </p:spPr>
        <p:txBody>
          <a:bodyPr wrap="square" rtlCol="0">
            <a:spAutoFit/>
          </a:bodyPr>
          <a:lstStyle/>
          <a:p>
            <a:r>
              <a:rPr lang="en-US" sz="2400" b="0" i="0" dirty="0">
                <a:solidFill>
                  <a:srgbClr val="333333"/>
                </a:solidFill>
                <a:effectLst/>
              </a:rPr>
              <a:t>A regular neural network looks like this:</a:t>
            </a:r>
            <a:endParaRPr lang="en-IN" sz="2400" dirty="0"/>
          </a:p>
        </p:txBody>
      </p:sp>
      <p:pic>
        <p:nvPicPr>
          <p:cNvPr id="8194" name="Picture 2" descr="Single Layer Perceptron in TensorFlow">
            <a:extLst>
              <a:ext uri="{FF2B5EF4-FFF2-40B4-BE49-F238E27FC236}">
                <a16:creationId xmlns:a16="http://schemas.microsoft.com/office/drawing/2014/main" id="{4BE16BAD-6DB8-B031-7EE6-D1C4F041C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547" y="1700363"/>
            <a:ext cx="7050906" cy="34572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718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A728C-ADB3-7ED3-B43C-438F4BFBF533}"/>
              </a:ext>
            </a:extLst>
          </p:cNvPr>
          <p:cNvSpPr txBox="1"/>
          <p:nvPr/>
        </p:nvSpPr>
        <p:spPr>
          <a:xfrm>
            <a:off x="115503" y="125128"/>
            <a:ext cx="11752446" cy="6647974"/>
          </a:xfrm>
          <a:prstGeom prst="rect">
            <a:avLst/>
          </a:prstGeom>
          <a:noFill/>
        </p:spPr>
        <p:txBody>
          <a:bodyPr wrap="square" rtlCol="0">
            <a:spAutoFit/>
          </a:bodyPr>
          <a:lstStyle/>
          <a:p>
            <a:r>
              <a:rPr lang="en-US" sz="2400" b="1" i="0" dirty="0">
                <a:effectLst/>
              </a:rPr>
              <a:t>The perceptron consists of 4 parts:</a:t>
            </a:r>
          </a:p>
          <a:p>
            <a:endParaRPr lang="en-US" sz="2400" b="1" i="0" dirty="0">
              <a:effectLst/>
            </a:endParaRPr>
          </a:p>
          <a:p>
            <a:pPr marL="285750" indent="-285750">
              <a:lnSpc>
                <a:spcPct val="200000"/>
              </a:lnSpc>
              <a:buFont typeface="Wingdings" panose="05000000000000000000" pitchFamily="2" charset="2"/>
              <a:buChar char="q"/>
            </a:pPr>
            <a:r>
              <a:rPr lang="en-US" b="1" i="0" dirty="0">
                <a:solidFill>
                  <a:srgbClr val="000000"/>
                </a:solidFill>
                <a:effectLst/>
              </a:rPr>
              <a:t>Input value or One input layer:</a:t>
            </a:r>
            <a:r>
              <a:rPr lang="en-US" b="0" i="0" dirty="0">
                <a:solidFill>
                  <a:srgbClr val="000000"/>
                </a:solidFill>
                <a:effectLst/>
              </a:rPr>
              <a:t> The input layer of the perceptron is made of artificial input neurons and takes the initial data into the system for further processing.</a:t>
            </a:r>
          </a:p>
          <a:p>
            <a:pPr marL="285750" indent="-285750">
              <a:lnSpc>
                <a:spcPct val="200000"/>
              </a:lnSpc>
              <a:buFont typeface="Wingdings" panose="05000000000000000000" pitchFamily="2" charset="2"/>
              <a:buChar char="q"/>
            </a:pPr>
            <a:r>
              <a:rPr lang="en-US" b="1" i="0" dirty="0">
                <a:solidFill>
                  <a:srgbClr val="000000"/>
                </a:solidFill>
                <a:effectLst/>
              </a:rPr>
              <a:t>Weights and Bias:</a:t>
            </a:r>
            <a:br>
              <a:rPr lang="en-US" b="0" i="0" dirty="0">
                <a:solidFill>
                  <a:srgbClr val="000000"/>
                </a:solidFill>
                <a:effectLst/>
              </a:rPr>
            </a:br>
            <a:r>
              <a:rPr lang="en-US" b="1" i="0" dirty="0">
                <a:solidFill>
                  <a:srgbClr val="000000"/>
                </a:solidFill>
                <a:effectLst/>
              </a:rPr>
              <a:t>Weight:</a:t>
            </a:r>
            <a:r>
              <a:rPr lang="en-US" b="0" i="0" dirty="0">
                <a:solidFill>
                  <a:srgbClr val="000000"/>
                </a:solidFill>
                <a:effectLst/>
              </a:rPr>
              <a:t> It represents the dimension or strength of the connection between units. If the weight to node 1 to node 2 has a higher quantity, then neuron 1 has a more considerable influence on the neuron.</a:t>
            </a:r>
            <a:br>
              <a:rPr lang="en-US" b="0" i="0" dirty="0">
                <a:solidFill>
                  <a:srgbClr val="000000"/>
                </a:solidFill>
                <a:effectLst/>
              </a:rPr>
            </a:br>
            <a:r>
              <a:rPr lang="en-US" b="1" i="0" dirty="0">
                <a:solidFill>
                  <a:srgbClr val="000000"/>
                </a:solidFill>
                <a:effectLst/>
              </a:rPr>
              <a:t>Bias:</a:t>
            </a:r>
            <a:r>
              <a:rPr lang="en-US" b="0" i="0" dirty="0">
                <a:solidFill>
                  <a:srgbClr val="000000"/>
                </a:solidFill>
                <a:effectLst/>
              </a:rPr>
              <a:t> It is the same as the intercept added in a linear equation. It is an additional parameter which task is to modify the output along with the weighted sum of the input to the other neuron.</a:t>
            </a:r>
          </a:p>
          <a:p>
            <a:pPr marL="285750" indent="-285750">
              <a:lnSpc>
                <a:spcPct val="200000"/>
              </a:lnSpc>
              <a:buFont typeface="Wingdings" panose="05000000000000000000" pitchFamily="2" charset="2"/>
              <a:buChar char="q"/>
            </a:pPr>
            <a:r>
              <a:rPr lang="en-US" b="1" i="0" dirty="0">
                <a:solidFill>
                  <a:srgbClr val="000000"/>
                </a:solidFill>
                <a:effectLst/>
              </a:rPr>
              <a:t>Net sum:</a:t>
            </a:r>
            <a:r>
              <a:rPr lang="en-US" b="0" i="0" dirty="0">
                <a:solidFill>
                  <a:srgbClr val="000000"/>
                </a:solidFill>
                <a:effectLst/>
              </a:rPr>
              <a:t> It calculates the total sum.</a:t>
            </a:r>
          </a:p>
          <a:p>
            <a:pPr marL="285750" indent="-285750">
              <a:lnSpc>
                <a:spcPct val="200000"/>
              </a:lnSpc>
              <a:buFont typeface="Wingdings" panose="05000000000000000000" pitchFamily="2" charset="2"/>
              <a:buChar char="q"/>
            </a:pPr>
            <a:r>
              <a:rPr lang="en-US" b="1" i="0" dirty="0">
                <a:solidFill>
                  <a:srgbClr val="000000"/>
                </a:solidFill>
                <a:effectLst/>
              </a:rPr>
              <a:t>Activation Function:</a:t>
            </a:r>
            <a:r>
              <a:rPr lang="en-US" b="0" i="0" dirty="0">
                <a:solidFill>
                  <a:srgbClr val="000000"/>
                </a:solidFill>
                <a:effectLst/>
              </a:rPr>
              <a:t> A neuron can be activated or not, is determined by an activation function. The activation function calculates a weighted sum and further adding bias with it to give the result.</a:t>
            </a:r>
          </a:p>
          <a:p>
            <a:endParaRPr lang="en-IN" dirty="0"/>
          </a:p>
        </p:txBody>
      </p:sp>
    </p:spTree>
    <p:extLst>
      <p:ext uri="{BB962C8B-B14F-4D97-AF65-F5344CB8AC3E}">
        <p14:creationId xmlns:p14="http://schemas.microsoft.com/office/powerpoint/2010/main" val="392406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ingle Layer Perceptron in TensorFlow">
            <a:extLst>
              <a:ext uri="{FF2B5EF4-FFF2-40B4-BE49-F238E27FC236}">
                <a16:creationId xmlns:a16="http://schemas.microsoft.com/office/drawing/2014/main" id="{5DFE3D9B-0AD6-EB21-EB21-9C4CA1A09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970" y="1663366"/>
            <a:ext cx="6500060" cy="39000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140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2ACB3-7744-E0F3-98A8-CC47B5F49160}"/>
              </a:ext>
            </a:extLst>
          </p:cNvPr>
          <p:cNvSpPr txBox="1"/>
          <p:nvPr/>
        </p:nvSpPr>
        <p:spPr>
          <a:xfrm>
            <a:off x="163629" y="154004"/>
            <a:ext cx="11771697" cy="461665"/>
          </a:xfrm>
          <a:prstGeom prst="rect">
            <a:avLst/>
          </a:prstGeom>
          <a:noFill/>
        </p:spPr>
        <p:txBody>
          <a:bodyPr wrap="square" rtlCol="0">
            <a:spAutoFit/>
          </a:bodyPr>
          <a:lstStyle/>
          <a:p>
            <a:r>
              <a:rPr lang="en-US" sz="2400" b="1" i="0" dirty="0">
                <a:solidFill>
                  <a:srgbClr val="333333"/>
                </a:solidFill>
                <a:effectLst/>
              </a:rPr>
              <a:t>A standard neural network looks like the below diagram.</a:t>
            </a:r>
            <a:endParaRPr lang="en-IN" sz="2400" b="1" dirty="0"/>
          </a:p>
        </p:txBody>
      </p:sp>
      <p:pic>
        <p:nvPicPr>
          <p:cNvPr id="10242" name="Picture 2" descr="Single Layer Perceptron in TensorFlow">
            <a:extLst>
              <a:ext uri="{FF2B5EF4-FFF2-40B4-BE49-F238E27FC236}">
                <a16:creationId xmlns:a16="http://schemas.microsoft.com/office/drawing/2014/main" id="{97D6CAD5-AE47-17D0-B938-A59C61CCC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210" y="1353853"/>
            <a:ext cx="8300586" cy="41502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60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F5C61-08E5-A30A-F24C-374F58EE9A66}"/>
              </a:ext>
            </a:extLst>
          </p:cNvPr>
          <p:cNvSpPr txBox="1"/>
          <p:nvPr/>
        </p:nvSpPr>
        <p:spPr>
          <a:xfrm>
            <a:off x="144379" y="125128"/>
            <a:ext cx="11944952" cy="1988365"/>
          </a:xfrm>
          <a:prstGeom prst="rect">
            <a:avLst/>
          </a:prstGeom>
          <a:noFill/>
        </p:spPr>
        <p:txBody>
          <a:bodyPr wrap="square" rtlCol="0">
            <a:spAutoFit/>
          </a:bodyPr>
          <a:lstStyle/>
          <a:p>
            <a:pPr algn="just">
              <a:lnSpc>
                <a:spcPct val="150000"/>
              </a:lnSpc>
            </a:pPr>
            <a:r>
              <a:rPr lang="en-US" sz="2400" b="1" i="0" dirty="0">
                <a:effectLst/>
              </a:rPr>
              <a:t>How does it work?</a:t>
            </a:r>
          </a:p>
          <a:p>
            <a:pPr algn="just">
              <a:lnSpc>
                <a:spcPct val="150000"/>
              </a:lnSpc>
            </a:pPr>
            <a:r>
              <a:rPr lang="en-US" b="0" i="0" dirty="0">
                <a:solidFill>
                  <a:srgbClr val="333333"/>
                </a:solidFill>
                <a:effectLst/>
              </a:rPr>
              <a:t>The perceptron works on these simple steps which are given below:</a:t>
            </a:r>
          </a:p>
          <a:p>
            <a:pPr marL="285750" indent="-285750" algn="just">
              <a:lnSpc>
                <a:spcPct val="150000"/>
              </a:lnSpc>
              <a:buFont typeface="Wingdings" panose="05000000000000000000" pitchFamily="2" charset="2"/>
              <a:buChar char="q"/>
            </a:pPr>
            <a:r>
              <a:rPr lang="en-US" sz="2400" b="1" i="0" dirty="0">
                <a:solidFill>
                  <a:srgbClr val="333333"/>
                </a:solidFill>
                <a:effectLst/>
              </a:rPr>
              <a:t>In the first step, all the inputs x are multiplied with their weights w.</a:t>
            </a:r>
          </a:p>
          <a:p>
            <a:pPr>
              <a:lnSpc>
                <a:spcPct val="150000"/>
              </a:lnSpc>
            </a:pPr>
            <a:endParaRPr lang="en-IN" dirty="0"/>
          </a:p>
        </p:txBody>
      </p:sp>
      <p:pic>
        <p:nvPicPr>
          <p:cNvPr id="11266" name="Picture 2" descr="Single Layer Perceptron in TensorFlow">
            <a:extLst>
              <a:ext uri="{FF2B5EF4-FFF2-40B4-BE49-F238E27FC236}">
                <a16:creationId xmlns:a16="http://schemas.microsoft.com/office/drawing/2014/main" id="{50EE00FE-2D5A-77E4-4D1E-60C547FD6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589" y="2113493"/>
            <a:ext cx="7161797" cy="42970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811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6FC51-1B69-1673-0EAB-D7DACB1A8703}"/>
              </a:ext>
            </a:extLst>
          </p:cNvPr>
          <p:cNvSpPr txBox="1"/>
          <p:nvPr/>
        </p:nvSpPr>
        <p:spPr>
          <a:xfrm>
            <a:off x="182880" y="144379"/>
            <a:ext cx="11742821"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rgbClr val="333333"/>
                </a:solidFill>
              </a:rPr>
              <a:t>I</a:t>
            </a:r>
            <a:r>
              <a:rPr lang="en-US" sz="2400" b="1" i="0" dirty="0">
                <a:solidFill>
                  <a:srgbClr val="333333"/>
                </a:solidFill>
                <a:effectLst/>
              </a:rPr>
              <a:t>n this step, add all the increased values and call them the Weighted sum.</a:t>
            </a:r>
            <a:endParaRPr lang="en-IN" sz="2400" b="1" dirty="0"/>
          </a:p>
        </p:txBody>
      </p:sp>
      <p:pic>
        <p:nvPicPr>
          <p:cNvPr id="12290" name="Picture 2" descr="Single Layer Perceptron in TensorFlow">
            <a:extLst>
              <a:ext uri="{FF2B5EF4-FFF2-40B4-BE49-F238E27FC236}">
                <a16:creationId xmlns:a16="http://schemas.microsoft.com/office/drawing/2014/main" id="{7E4E4547-82A9-5BCE-33C4-58A74179A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863" y="1649128"/>
            <a:ext cx="6276273" cy="45495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845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B3285-25E8-E772-FCBC-DF66BB5242DB}"/>
              </a:ext>
            </a:extLst>
          </p:cNvPr>
          <p:cNvSpPr txBox="1"/>
          <p:nvPr/>
        </p:nvSpPr>
        <p:spPr>
          <a:xfrm>
            <a:off x="105878" y="105878"/>
            <a:ext cx="11944951" cy="156966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rgbClr val="333333"/>
                </a:solidFill>
              </a:rPr>
              <a:t>I</a:t>
            </a:r>
            <a:r>
              <a:rPr lang="en-US" sz="2400" b="1" i="0" dirty="0">
                <a:solidFill>
                  <a:srgbClr val="333333"/>
                </a:solidFill>
                <a:effectLst/>
              </a:rPr>
              <a:t>n our last step, apply the weighted sum to a correct Activation Function</a:t>
            </a:r>
            <a:r>
              <a:rPr lang="en-US" b="0" i="0" dirty="0">
                <a:solidFill>
                  <a:srgbClr val="333333"/>
                </a:solidFill>
                <a:effectLst/>
              </a:rPr>
              <a:t>.</a:t>
            </a:r>
          </a:p>
          <a:p>
            <a:pPr algn="just">
              <a:lnSpc>
                <a:spcPct val="150000"/>
              </a:lnSpc>
            </a:pPr>
            <a:r>
              <a:rPr lang="en-US" b="1" i="0" dirty="0">
                <a:solidFill>
                  <a:srgbClr val="333333"/>
                </a:solidFill>
                <a:effectLst/>
              </a:rPr>
              <a:t>For Example:</a:t>
            </a:r>
            <a:endParaRPr lang="en-US" b="0" i="0" dirty="0">
              <a:solidFill>
                <a:srgbClr val="333333"/>
              </a:solidFill>
              <a:effectLst/>
            </a:endParaRPr>
          </a:p>
          <a:p>
            <a:pPr algn="just">
              <a:lnSpc>
                <a:spcPct val="150000"/>
              </a:lnSpc>
            </a:pPr>
            <a:r>
              <a:rPr lang="en-US" b="0" i="0" dirty="0">
                <a:solidFill>
                  <a:srgbClr val="333333"/>
                </a:solidFill>
                <a:effectLst/>
              </a:rPr>
              <a:t>A Unit Step Activation Function</a:t>
            </a:r>
          </a:p>
          <a:p>
            <a:endParaRPr lang="en-IN" dirty="0"/>
          </a:p>
        </p:txBody>
      </p:sp>
      <p:pic>
        <p:nvPicPr>
          <p:cNvPr id="13314" name="Picture 2" descr="Single Layer Perceptron in TensorFlow">
            <a:extLst>
              <a:ext uri="{FF2B5EF4-FFF2-40B4-BE49-F238E27FC236}">
                <a16:creationId xmlns:a16="http://schemas.microsoft.com/office/drawing/2014/main" id="{19BEBB2D-5B57-E28B-9C2B-5B89194CE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983" y="2088582"/>
            <a:ext cx="5594033" cy="39753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6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C26D9-2DE9-5E27-55F3-A03F4F4274EF}"/>
              </a:ext>
            </a:extLst>
          </p:cNvPr>
          <p:cNvSpPr txBox="1"/>
          <p:nvPr/>
        </p:nvSpPr>
        <p:spPr>
          <a:xfrm>
            <a:off x="96253" y="67377"/>
            <a:ext cx="11935326" cy="521681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b="0" i="0" dirty="0">
                <a:solidFill>
                  <a:srgbClr val="333333"/>
                </a:solidFill>
                <a:effectLst/>
              </a:rPr>
              <a:t>Make sure that we activate the </a:t>
            </a:r>
            <a:r>
              <a:rPr lang="en-US" b="0" i="0" dirty="0" err="1">
                <a:solidFill>
                  <a:srgbClr val="333333"/>
                </a:solidFill>
                <a:effectLst/>
              </a:rPr>
              <a:t>conda</a:t>
            </a:r>
            <a:r>
              <a:rPr lang="en-US" b="0" i="0" dirty="0">
                <a:solidFill>
                  <a:srgbClr val="333333"/>
                </a:solidFill>
                <a:effectLst/>
              </a:rPr>
              <a:t> environment with TensorFlow. </a:t>
            </a:r>
          </a:p>
          <a:p>
            <a:pPr marL="285750" indent="-285750">
              <a:lnSpc>
                <a:spcPct val="150000"/>
              </a:lnSpc>
              <a:buFont typeface="Wingdings" panose="05000000000000000000" pitchFamily="2" charset="2"/>
              <a:buChar char="ü"/>
            </a:pPr>
            <a:endParaRPr lang="en-US" dirty="0">
              <a:solidFill>
                <a:srgbClr val="333333"/>
              </a:solidFill>
            </a:endParaRPr>
          </a:p>
          <a:p>
            <a:pPr marL="285750" indent="-285750">
              <a:lnSpc>
                <a:spcPct val="150000"/>
              </a:lnSpc>
              <a:buFont typeface="Wingdings" panose="05000000000000000000" pitchFamily="2" charset="2"/>
              <a:buChar char="ü"/>
            </a:pPr>
            <a:r>
              <a:rPr lang="en-US" b="0" i="0" dirty="0">
                <a:solidFill>
                  <a:srgbClr val="333333"/>
                </a:solidFill>
                <a:effectLst/>
              </a:rPr>
              <a:t>We named this environment </a:t>
            </a:r>
            <a:r>
              <a:rPr lang="en-US" b="1" i="0" dirty="0">
                <a:solidFill>
                  <a:srgbClr val="333333"/>
                </a:solidFill>
                <a:effectLst/>
              </a:rPr>
              <a:t>hello-</a:t>
            </a:r>
            <a:r>
              <a:rPr lang="en-US" b="1" i="0" dirty="0" err="1">
                <a:solidFill>
                  <a:srgbClr val="333333"/>
                </a:solidFill>
                <a:effectLst/>
              </a:rPr>
              <a:t>tf</a:t>
            </a:r>
            <a:r>
              <a:rPr lang="en-US" b="0" i="0" dirty="0">
                <a:solidFill>
                  <a:srgbClr val="333333"/>
                </a:solidFill>
                <a:effectLst/>
              </a:rPr>
              <a:t>.</a:t>
            </a:r>
          </a:p>
          <a:p>
            <a:pPr>
              <a:lnSpc>
                <a:spcPct val="150000"/>
              </a:lnSpc>
            </a:pPr>
            <a:endParaRPr lang="en-US" b="0" i="0" dirty="0">
              <a:solidFill>
                <a:srgbClr val="333333"/>
              </a:solidFill>
              <a:effectLst/>
            </a:endParaRPr>
          </a:p>
          <a:p>
            <a:pPr>
              <a:lnSpc>
                <a:spcPct val="150000"/>
              </a:lnSpc>
            </a:pPr>
            <a:r>
              <a:rPr lang="en-US" sz="2400" b="1" i="0" dirty="0">
                <a:solidFill>
                  <a:srgbClr val="333333"/>
                </a:solidFill>
                <a:effectLst/>
              </a:rPr>
              <a:t>For Windows user:</a:t>
            </a:r>
            <a:endParaRPr lang="en-US" sz="2400" b="0" i="0" dirty="0">
              <a:solidFill>
                <a:srgbClr val="333333"/>
              </a:solidFill>
              <a:effectLst/>
            </a:endParaRPr>
          </a:p>
          <a:p>
            <a:pPr marL="285750" indent="-285750">
              <a:lnSpc>
                <a:spcPct val="150000"/>
              </a:lnSpc>
              <a:buFont typeface="Wingdings" panose="05000000000000000000" pitchFamily="2" charset="2"/>
              <a:buChar char="§"/>
            </a:pPr>
            <a:r>
              <a:rPr lang="en-US" b="0" i="0" dirty="0">
                <a:solidFill>
                  <a:srgbClr val="000000"/>
                </a:solidFill>
                <a:effectLst/>
              </a:rPr>
              <a:t>activate hello-</a:t>
            </a:r>
            <a:r>
              <a:rPr lang="en-US" b="0" i="0" dirty="0" err="1">
                <a:solidFill>
                  <a:srgbClr val="000000"/>
                </a:solidFill>
                <a:effectLst/>
              </a:rPr>
              <a:t>tf</a:t>
            </a:r>
            <a:r>
              <a:rPr lang="en-US" b="0" i="0" dirty="0">
                <a:solidFill>
                  <a:srgbClr val="000000"/>
                </a:solidFill>
                <a:effectLst/>
              </a:rPr>
              <a:t>   </a:t>
            </a:r>
          </a:p>
          <a:p>
            <a:pPr>
              <a:lnSpc>
                <a:spcPct val="150000"/>
              </a:lnSpc>
              <a:buFont typeface="+mj-lt"/>
              <a:buAutoNum type="arabicPeriod"/>
            </a:pPr>
            <a:endParaRPr lang="en-US" b="0" i="0" dirty="0">
              <a:solidFill>
                <a:srgbClr val="000000"/>
              </a:solidFill>
              <a:effectLst/>
            </a:endParaRPr>
          </a:p>
          <a:p>
            <a:pPr>
              <a:lnSpc>
                <a:spcPct val="150000"/>
              </a:lnSpc>
            </a:pPr>
            <a:r>
              <a:rPr lang="en-US" sz="2400" b="1" i="0" dirty="0">
                <a:solidFill>
                  <a:srgbClr val="333333"/>
                </a:solidFill>
                <a:effectLst/>
              </a:rPr>
              <a:t>For macOS user:</a:t>
            </a:r>
            <a:endParaRPr lang="en-US" sz="2400" b="0" i="0" dirty="0">
              <a:solidFill>
                <a:srgbClr val="333333"/>
              </a:solidFill>
              <a:effectLst/>
            </a:endParaRPr>
          </a:p>
          <a:p>
            <a:pPr marL="285750" indent="-285750">
              <a:lnSpc>
                <a:spcPct val="150000"/>
              </a:lnSpc>
              <a:buFont typeface="Arial" panose="020B0604020202020204" pitchFamily="34" charset="0"/>
              <a:buChar char="•"/>
            </a:pPr>
            <a:r>
              <a:rPr lang="en-US" b="0" i="0" dirty="0">
                <a:solidFill>
                  <a:srgbClr val="000000"/>
                </a:solidFill>
                <a:effectLst/>
              </a:rPr>
              <a:t>source activate hello-</a:t>
            </a:r>
            <a:r>
              <a:rPr lang="en-US" b="0" i="0" dirty="0" err="1">
                <a:solidFill>
                  <a:srgbClr val="000000"/>
                </a:solidFill>
                <a:effectLst/>
              </a:rPr>
              <a:t>tf</a:t>
            </a:r>
            <a:r>
              <a:rPr lang="en-US" b="0" i="0" dirty="0">
                <a:solidFill>
                  <a:srgbClr val="000000"/>
                </a:solidFill>
                <a:effectLst/>
              </a:rPr>
              <a:t>  </a:t>
            </a:r>
          </a:p>
          <a:p>
            <a:pPr>
              <a:lnSpc>
                <a:spcPct val="150000"/>
              </a:lnSpc>
            </a:pPr>
            <a:endParaRPr lang="en-US" b="0" i="0" dirty="0">
              <a:solidFill>
                <a:srgbClr val="000000"/>
              </a:solidFill>
              <a:effectLst/>
            </a:endParaRPr>
          </a:p>
          <a:p>
            <a:pPr>
              <a:lnSpc>
                <a:spcPct val="150000"/>
              </a:lnSpc>
            </a:pPr>
            <a:r>
              <a:rPr lang="en-US" b="0" i="0" dirty="0">
                <a:solidFill>
                  <a:srgbClr val="333333"/>
                </a:solidFill>
                <a:effectLst/>
              </a:rPr>
              <a:t>After we have done that, we are ready to import </a:t>
            </a:r>
            <a:r>
              <a:rPr lang="en-US" b="1" i="0" dirty="0" err="1">
                <a:solidFill>
                  <a:srgbClr val="333333"/>
                </a:solidFill>
                <a:effectLst/>
              </a:rPr>
              <a:t>tensorflow</a:t>
            </a:r>
            <a:endParaRPr lang="en-US" b="1" i="0" dirty="0">
              <a:solidFill>
                <a:srgbClr val="333333"/>
              </a:solidFill>
              <a:effectLst/>
            </a:endParaRPr>
          </a:p>
          <a:p>
            <a:endParaRPr lang="en-IN" dirty="0"/>
          </a:p>
        </p:txBody>
      </p:sp>
    </p:spTree>
    <p:extLst>
      <p:ext uri="{BB962C8B-B14F-4D97-AF65-F5344CB8AC3E}">
        <p14:creationId xmlns:p14="http://schemas.microsoft.com/office/powerpoint/2010/main" val="3766815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C7E8C7-BF5F-F03C-C8C9-FA7BEB9F1BAD}"/>
              </a:ext>
            </a:extLst>
          </p:cNvPr>
          <p:cNvSpPr txBox="1"/>
          <p:nvPr/>
        </p:nvSpPr>
        <p:spPr>
          <a:xfrm>
            <a:off x="144379" y="134754"/>
            <a:ext cx="11781322" cy="6697346"/>
          </a:xfrm>
          <a:prstGeom prst="rect">
            <a:avLst/>
          </a:prstGeom>
          <a:noFill/>
        </p:spPr>
        <p:txBody>
          <a:bodyPr wrap="square" rtlCol="0">
            <a:spAutoFit/>
          </a:bodyPr>
          <a:lstStyle/>
          <a:p>
            <a:pPr>
              <a:lnSpc>
                <a:spcPct val="150000"/>
              </a:lnSpc>
            </a:pPr>
            <a:r>
              <a:rPr lang="en-US" dirty="0">
                <a:solidFill>
                  <a:srgbClr val="333333"/>
                </a:solidFill>
              </a:rPr>
              <a:t>Th</a:t>
            </a:r>
            <a:r>
              <a:rPr lang="en-US" b="0" i="0" dirty="0">
                <a:solidFill>
                  <a:srgbClr val="333333"/>
                </a:solidFill>
                <a:effectLst/>
              </a:rPr>
              <a:t>ere are two types of architecture. These types focus on the functionality of artificial neural networks as follows:</a:t>
            </a:r>
          </a:p>
          <a:p>
            <a:pPr marL="742950" lvl="1" indent="-285750">
              <a:lnSpc>
                <a:spcPct val="150000"/>
              </a:lnSpc>
              <a:buFont typeface="Wingdings" panose="05000000000000000000" pitchFamily="2" charset="2"/>
              <a:buChar char="q"/>
            </a:pPr>
            <a:r>
              <a:rPr lang="en-US" b="0" i="0" dirty="0">
                <a:solidFill>
                  <a:srgbClr val="000000"/>
                </a:solidFill>
                <a:effectLst/>
              </a:rPr>
              <a:t>Single Layer Perceptron</a:t>
            </a:r>
          </a:p>
          <a:p>
            <a:pPr marL="742950" lvl="1" indent="-285750">
              <a:lnSpc>
                <a:spcPct val="150000"/>
              </a:lnSpc>
              <a:buFont typeface="Wingdings" panose="05000000000000000000" pitchFamily="2" charset="2"/>
              <a:buChar char="q"/>
            </a:pPr>
            <a:r>
              <a:rPr lang="en-US" b="0" i="0" dirty="0">
                <a:solidFill>
                  <a:srgbClr val="000000"/>
                </a:solidFill>
                <a:effectLst/>
              </a:rPr>
              <a:t>Multi-Layer Perceptron</a:t>
            </a:r>
          </a:p>
          <a:p>
            <a:pPr>
              <a:lnSpc>
                <a:spcPct val="150000"/>
              </a:lnSpc>
            </a:pPr>
            <a:r>
              <a:rPr lang="en-US" sz="2400" b="1" i="0" dirty="0">
                <a:effectLst/>
              </a:rPr>
              <a:t>Single Layer Perceptron:</a:t>
            </a:r>
          </a:p>
          <a:p>
            <a:pPr marL="285750" indent="-285750">
              <a:lnSpc>
                <a:spcPct val="200000"/>
              </a:lnSpc>
              <a:buFont typeface="Wingdings" panose="05000000000000000000" pitchFamily="2" charset="2"/>
              <a:buChar char="ü"/>
            </a:pPr>
            <a:r>
              <a:rPr lang="en-US" b="0" i="0" dirty="0">
                <a:solidFill>
                  <a:srgbClr val="333333"/>
                </a:solidFill>
                <a:effectLst/>
              </a:rPr>
              <a:t>The single-layer perceptron was the first neural network model, proposed in 1958 by Frank Rosenbluth.</a:t>
            </a:r>
          </a:p>
          <a:p>
            <a:pPr marL="285750" indent="-285750">
              <a:lnSpc>
                <a:spcPct val="200000"/>
              </a:lnSpc>
              <a:buFont typeface="Wingdings" panose="05000000000000000000" pitchFamily="2" charset="2"/>
              <a:buChar char="ü"/>
            </a:pPr>
            <a:r>
              <a:rPr lang="en-US" b="0" i="0" dirty="0">
                <a:solidFill>
                  <a:srgbClr val="333333"/>
                </a:solidFill>
                <a:effectLst/>
              </a:rPr>
              <a:t>It is one of the earliest models for learning. </a:t>
            </a:r>
          </a:p>
          <a:p>
            <a:pPr marL="285750" indent="-285750">
              <a:lnSpc>
                <a:spcPct val="200000"/>
              </a:lnSpc>
              <a:buFont typeface="Wingdings" panose="05000000000000000000" pitchFamily="2" charset="2"/>
              <a:buChar char="ü"/>
            </a:pPr>
            <a:r>
              <a:rPr lang="en-US" b="0" i="0" dirty="0">
                <a:solidFill>
                  <a:srgbClr val="333333"/>
                </a:solidFill>
                <a:effectLst/>
              </a:rPr>
              <a:t>Our goal is to find a linear decision function measured by the weight vector w and the bias parameter b.</a:t>
            </a:r>
          </a:p>
          <a:p>
            <a:pPr marL="285750" indent="-285750">
              <a:lnSpc>
                <a:spcPct val="200000"/>
              </a:lnSpc>
              <a:buFont typeface="Wingdings" panose="05000000000000000000" pitchFamily="2" charset="2"/>
              <a:buChar char="ü"/>
            </a:pPr>
            <a:r>
              <a:rPr lang="en-US" b="0" i="0" dirty="0">
                <a:solidFill>
                  <a:srgbClr val="333333"/>
                </a:solidFill>
                <a:effectLst/>
              </a:rPr>
              <a:t>To understand the perceptron layer, it is necessary to comprehend artificial neural networks (ANNs).</a:t>
            </a:r>
          </a:p>
          <a:p>
            <a:pPr marL="285750" indent="-285750">
              <a:lnSpc>
                <a:spcPct val="200000"/>
              </a:lnSpc>
              <a:buFont typeface="Wingdings" panose="05000000000000000000" pitchFamily="2" charset="2"/>
              <a:buChar char="ü"/>
            </a:pPr>
            <a:r>
              <a:rPr lang="en-US" b="0" i="0" dirty="0">
                <a:solidFill>
                  <a:srgbClr val="333333"/>
                </a:solidFill>
                <a:effectLst/>
              </a:rPr>
              <a:t>The artificial neural network (ANN) is an information processing system, whose mechanism is inspired by the functionality of biological neural circuits. An artificial neural network consists of several processing units that are interconnected.</a:t>
            </a:r>
          </a:p>
          <a:p>
            <a:pPr marL="285750" indent="-285750">
              <a:lnSpc>
                <a:spcPct val="200000"/>
              </a:lnSpc>
              <a:buFont typeface="Wingdings" panose="05000000000000000000" pitchFamily="2" charset="2"/>
              <a:buChar char="ü"/>
            </a:pPr>
            <a:r>
              <a:rPr lang="en-US" b="0" i="0" dirty="0">
                <a:solidFill>
                  <a:srgbClr val="333333"/>
                </a:solidFill>
                <a:effectLst/>
              </a:rPr>
              <a:t>This is the first proposal when the neural model is built. </a:t>
            </a:r>
          </a:p>
          <a:p>
            <a:pPr marL="285750" indent="-285750">
              <a:lnSpc>
                <a:spcPct val="200000"/>
              </a:lnSpc>
              <a:buFont typeface="Wingdings" panose="05000000000000000000" pitchFamily="2" charset="2"/>
              <a:buChar char="ü"/>
            </a:pPr>
            <a:r>
              <a:rPr lang="en-US" b="0" i="0" dirty="0">
                <a:solidFill>
                  <a:srgbClr val="333333"/>
                </a:solidFill>
                <a:effectLst/>
              </a:rPr>
              <a:t>The content of the neuron's local memory contains a vector of weight.</a:t>
            </a:r>
          </a:p>
          <a:p>
            <a:pPr>
              <a:lnSpc>
                <a:spcPct val="150000"/>
              </a:lnSpc>
            </a:pPr>
            <a:endParaRPr lang="en-IN" dirty="0"/>
          </a:p>
        </p:txBody>
      </p:sp>
    </p:spTree>
    <p:extLst>
      <p:ext uri="{BB962C8B-B14F-4D97-AF65-F5344CB8AC3E}">
        <p14:creationId xmlns:p14="http://schemas.microsoft.com/office/powerpoint/2010/main" val="3756904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EFA0C3-06DE-308B-E7FC-B95350E3673B}"/>
              </a:ext>
            </a:extLst>
          </p:cNvPr>
          <p:cNvSpPr txBox="1"/>
          <p:nvPr/>
        </p:nvSpPr>
        <p:spPr>
          <a:xfrm>
            <a:off x="96253" y="0"/>
            <a:ext cx="12012328"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The single vector perceptron is calculated by calculating the sum of the input vector multiplied by the corresponding element of the vector, with each increasing the amount of the corresponding component of the vector by weight. The value that is displayed in the output is the input of an activation function.</a:t>
            </a:r>
          </a:p>
          <a:p>
            <a:pPr marL="285750" indent="-285750">
              <a:lnSpc>
                <a:spcPct val="150000"/>
              </a:lnSpc>
              <a:buFont typeface="Wingdings" panose="05000000000000000000" pitchFamily="2" charset="2"/>
              <a:buChar char="q"/>
            </a:pPr>
            <a:r>
              <a:rPr lang="en-US" b="0" i="0" dirty="0">
                <a:solidFill>
                  <a:srgbClr val="333333"/>
                </a:solidFill>
                <a:effectLst/>
              </a:rPr>
              <a:t>Let us focus on the implementation of a single-layer perceptron for an image classification problem using TensorFlow. The best example of drawing a single-layer perceptron is through the representation of "</a:t>
            </a:r>
            <a:r>
              <a:rPr lang="en-US" b="1" i="0" dirty="0">
                <a:solidFill>
                  <a:srgbClr val="333333"/>
                </a:solidFill>
                <a:effectLst/>
              </a:rPr>
              <a:t>logistic regression</a:t>
            </a:r>
            <a:r>
              <a:rPr lang="en-US" b="0" i="0" dirty="0">
                <a:solidFill>
                  <a:srgbClr val="333333"/>
                </a:solidFill>
                <a:effectLst/>
              </a:rPr>
              <a:t>.“</a:t>
            </a:r>
          </a:p>
          <a:p>
            <a:pPr marL="285750" indent="-285750">
              <a:lnSpc>
                <a:spcPct val="150000"/>
              </a:lnSpc>
              <a:buFont typeface="Wingdings" panose="05000000000000000000" pitchFamily="2" charset="2"/>
              <a:buChar char="q"/>
            </a:pPr>
            <a:endParaRPr lang="en-US" dirty="0">
              <a:solidFill>
                <a:srgbClr val="333333"/>
              </a:solidFill>
            </a:endParaRPr>
          </a:p>
          <a:p>
            <a:pPr>
              <a:lnSpc>
                <a:spcPct val="150000"/>
              </a:lnSpc>
            </a:pPr>
            <a:endParaRPr lang="en-US" b="0" i="0" dirty="0">
              <a:solidFill>
                <a:srgbClr val="333333"/>
              </a:solidFill>
              <a:effectLst/>
            </a:endParaRPr>
          </a:p>
          <a:p>
            <a:pPr marL="285750" indent="-285750">
              <a:lnSpc>
                <a:spcPct val="150000"/>
              </a:lnSpc>
              <a:buFont typeface="Wingdings" panose="05000000000000000000" pitchFamily="2" charset="2"/>
              <a:buChar char="q"/>
            </a:pPr>
            <a:endParaRPr lang="en-IN" dirty="0"/>
          </a:p>
        </p:txBody>
      </p:sp>
      <p:pic>
        <p:nvPicPr>
          <p:cNvPr id="14338" name="Picture 2" descr="Single Layer Perceptron in TensorFlow">
            <a:extLst>
              <a:ext uri="{FF2B5EF4-FFF2-40B4-BE49-F238E27FC236}">
                <a16:creationId xmlns:a16="http://schemas.microsoft.com/office/drawing/2014/main" id="{FDB0EBFB-D89D-3954-2070-16D5DF628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404" y="2310567"/>
            <a:ext cx="5534025" cy="4362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362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C09F66-E7DD-67B1-510A-A2E0D8DCE959}"/>
              </a:ext>
            </a:extLst>
          </p:cNvPr>
          <p:cNvSpPr txBox="1"/>
          <p:nvPr/>
        </p:nvSpPr>
        <p:spPr>
          <a:xfrm>
            <a:off x="105878" y="105878"/>
            <a:ext cx="11925701" cy="7424468"/>
          </a:xfrm>
          <a:prstGeom prst="rect">
            <a:avLst/>
          </a:prstGeom>
          <a:noFill/>
        </p:spPr>
        <p:txBody>
          <a:bodyPr wrap="square" rtlCol="0">
            <a:spAutoFit/>
          </a:bodyPr>
          <a:lstStyle/>
          <a:p>
            <a:pPr>
              <a:lnSpc>
                <a:spcPct val="300000"/>
              </a:lnSpc>
            </a:pPr>
            <a:r>
              <a:rPr lang="en-US" b="0" i="0" dirty="0">
                <a:solidFill>
                  <a:srgbClr val="333333"/>
                </a:solidFill>
                <a:effectLst/>
              </a:rPr>
              <a:t>Now, We have to do the following necessary steps of training logistic regression:</a:t>
            </a:r>
          </a:p>
          <a:p>
            <a:pPr>
              <a:lnSpc>
                <a:spcPct val="300000"/>
              </a:lnSpc>
            </a:pPr>
            <a:endParaRPr lang="en-US" dirty="0">
              <a:solidFill>
                <a:srgbClr val="333333"/>
              </a:solidFill>
            </a:endParaRPr>
          </a:p>
          <a:p>
            <a:pPr marL="285750" indent="-285750" algn="just">
              <a:lnSpc>
                <a:spcPct val="300000"/>
              </a:lnSpc>
              <a:buFont typeface="Wingdings" panose="05000000000000000000" pitchFamily="2" charset="2"/>
              <a:buChar char="q"/>
            </a:pPr>
            <a:r>
              <a:rPr lang="en-US" b="0" i="0" dirty="0">
                <a:solidFill>
                  <a:srgbClr val="000000"/>
                </a:solidFill>
                <a:effectLst/>
              </a:rPr>
              <a:t>The weights are initialized with the random values at the origination of each training.</a:t>
            </a:r>
          </a:p>
          <a:p>
            <a:pPr marL="285750" indent="-285750" algn="just">
              <a:lnSpc>
                <a:spcPct val="300000"/>
              </a:lnSpc>
              <a:buFont typeface="Wingdings" panose="05000000000000000000" pitchFamily="2" charset="2"/>
              <a:buChar char="q"/>
            </a:pPr>
            <a:r>
              <a:rPr lang="en-US" b="0" i="0" dirty="0">
                <a:solidFill>
                  <a:srgbClr val="000000"/>
                </a:solidFill>
                <a:effectLst/>
              </a:rPr>
              <a:t>For each element of the training set, the error is calculated with the difference between the desired output and the actual output. </a:t>
            </a:r>
          </a:p>
          <a:p>
            <a:pPr marL="285750" indent="-285750" algn="just">
              <a:lnSpc>
                <a:spcPct val="300000"/>
              </a:lnSpc>
              <a:buFont typeface="Wingdings" panose="05000000000000000000" pitchFamily="2" charset="2"/>
              <a:buChar char="q"/>
            </a:pPr>
            <a:r>
              <a:rPr lang="en-US" b="0" i="0" dirty="0">
                <a:solidFill>
                  <a:srgbClr val="000000"/>
                </a:solidFill>
                <a:effectLst/>
              </a:rPr>
              <a:t>The calculated error is used to adjust the weight.</a:t>
            </a:r>
          </a:p>
          <a:p>
            <a:pPr marL="285750" indent="-285750" algn="just">
              <a:lnSpc>
                <a:spcPct val="300000"/>
              </a:lnSpc>
              <a:buFont typeface="Wingdings" panose="05000000000000000000" pitchFamily="2" charset="2"/>
              <a:buChar char="q"/>
            </a:pPr>
            <a:r>
              <a:rPr lang="en-US" b="0" i="0" dirty="0">
                <a:solidFill>
                  <a:srgbClr val="000000"/>
                </a:solidFill>
                <a:effectLst/>
              </a:rPr>
              <a:t>The process is repeated until the fault made on the entire training set is less than the specified limit until the maximum number of iterations has been reached.</a:t>
            </a:r>
          </a:p>
          <a:p>
            <a:pPr>
              <a:lnSpc>
                <a:spcPct val="300000"/>
              </a:lnSpc>
            </a:pPr>
            <a:endParaRPr lang="en-IN" dirty="0"/>
          </a:p>
        </p:txBody>
      </p:sp>
    </p:spTree>
    <p:extLst>
      <p:ext uri="{BB962C8B-B14F-4D97-AF65-F5344CB8AC3E}">
        <p14:creationId xmlns:p14="http://schemas.microsoft.com/office/powerpoint/2010/main" val="3853627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7DC118-F49D-0412-6110-BFAF0516CE0B}"/>
              </a:ext>
            </a:extLst>
          </p:cNvPr>
          <p:cNvSpPr txBox="1"/>
          <p:nvPr/>
        </p:nvSpPr>
        <p:spPr>
          <a:xfrm>
            <a:off x="0" y="105878"/>
            <a:ext cx="12118206" cy="6832640"/>
          </a:xfrm>
          <a:prstGeom prst="rect">
            <a:avLst/>
          </a:prstGeom>
          <a:noFill/>
        </p:spPr>
        <p:txBody>
          <a:bodyPr wrap="square" rtlCol="0">
            <a:spAutoFit/>
          </a:bodyPr>
          <a:lstStyle/>
          <a:p>
            <a:pPr algn="just"/>
            <a:r>
              <a:rPr lang="en-IN" sz="2400" b="1" i="0" dirty="0">
                <a:solidFill>
                  <a:srgbClr val="333333"/>
                </a:solidFill>
                <a:effectLst/>
              </a:rPr>
              <a:t>Complete code of Single layer perceptron:</a:t>
            </a:r>
            <a:endParaRPr lang="en-IN" sz="2400" b="0" i="0" dirty="0">
              <a:solidFill>
                <a:srgbClr val="333333"/>
              </a:solidFill>
              <a:effectLst/>
            </a:endParaRPr>
          </a:p>
          <a:p>
            <a:pPr lvl="1" algn="just"/>
            <a:r>
              <a:rPr lang="en-IN" b="0" i="0" dirty="0">
                <a:solidFill>
                  <a:srgbClr val="000000"/>
                </a:solidFill>
                <a:effectLst/>
              </a:rPr>
              <a:t># Import the MINST dataset  </a:t>
            </a:r>
          </a:p>
          <a:p>
            <a:pPr lvl="1" algn="just"/>
            <a:r>
              <a:rPr lang="en-IN" b="0" i="0" dirty="0">
                <a:solidFill>
                  <a:srgbClr val="000000"/>
                </a:solidFill>
                <a:effectLst/>
              </a:rPr>
              <a:t>from </a:t>
            </a:r>
            <a:r>
              <a:rPr lang="en-IN" b="0" i="0" dirty="0" err="1">
                <a:solidFill>
                  <a:srgbClr val="000000"/>
                </a:solidFill>
                <a:effectLst/>
              </a:rPr>
              <a:t>tensorflow.examples.tutorials.mnist</a:t>
            </a:r>
            <a:r>
              <a:rPr lang="en-IN" b="0" i="0" dirty="0">
                <a:solidFill>
                  <a:srgbClr val="000000"/>
                </a:solidFill>
                <a:effectLst/>
              </a:rPr>
              <a:t> </a:t>
            </a:r>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input_data</a:t>
            </a:r>
            <a:r>
              <a:rPr lang="en-IN" b="0" i="0" dirty="0">
                <a:solidFill>
                  <a:srgbClr val="000000"/>
                </a:solidFill>
                <a:effectLst/>
              </a:rPr>
              <a:t>   </a:t>
            </a:r>
          </a:p>
          <a:p>
            <a:pPr lvl="1" algn="just"/>
            <a:r>
              <a:rPr lang="en-IN" b="0" i="0" dirty="0" err="1">
                <a:solidFill>
                  <a:srgbClr val="000000"/>
                </a:solidFill>
                <a:effectLst/>
              </a:rPr>
              <a:t>mnist</a:t>
            </a:r>
            <a:r>
              <a:rPr lang="en-IN" b="0" i="0" dirty="0">
                <a:solidFill>
                  <a:srgbClr val="000000"/>
                </a:solidFill>
                <a:effectLst/>
              </a:rPr>
              <a:t> = </a:t>
            </a:r>
            <a:r>
              <a:rPr lang="en-IN" b="0" i="0" dirty="0" err="1">
                <a:solidFill>
                  <a:srgbClr val="000000"/>
                </a:solidFill>
                <a:effectLst/>
              </a:rPr>
              <a:t>input_data.read_data</a:t>
            </a:r>
            <a:r>
              <a:rPr lang="en-IN" b="0" i="0" dirty="0">
                <a:solidFill>
                  <a:srgbClr val="000000"/>
                </a:solidFill>
                <a:effectLst/>
              </a:rPr>
              <a:t>_ (</a:t>
            </a:r>
            <a:r>
              <a:rPr lang="en-IN" b="0" i="0" dirty="0">
                <a:solidFill>
                  <a:srgbClr val="0000FF"/>
                </a:solidFill>
                <a:effectLst/>
              </a:rPr>
              <a:t>"/</a:t>
            </a:r>
            <a:r>
              <a:rPr lang="en-IN" b="0" i="0" dirty="0" err="1">
                <a:solidFill>
                  <a:srgbClr val="0000FF"/>
                </a:solidFill>
                <a:effectLst/>
              </a:rPr>
              <a:t>tmp</a:t>
            </a:r>
            <a:r>
              <a:rPr lang="en-IN" b="0" i="0" dirty="0">
                <a:solidFill>
                  <a:srgbClr val="0000FF"/>
                </a:solidFill>
                <a:effectLst/>
              </a:rPr>
              <a:t>/data/"</a:t>
            </a:r>
            <a:r>
              <a:rPr lang="en-IN" b="0" i="0" dirty="0">
                <a:solidFill>
                  <a:srgbClr val="000000"/>
                </a:solidFill>
                <a:effectLst/>
              </a:rPr>
              <a:t>, </a:t>
            </a:r>
            <a:r>
              <a:rPr lang="en-IN" b="0" i="0" dirty="0" err="1">
                <a:solidFill>
                  <a:srgbClr val="000000"/>
                </a:solidFill>
                <a:effectLst/>
              </a:rPr>
              <a:t>one_hot</a:t>
            </a:r>
            <a:r>
              <a:rPr lang="en-IN" b="0" i="0" dirty="0">
                <a:solidFill>
                  <a:srgbClr val="000000"/>
                </a:solidFill>
                <a:effectLst/>
              </a:rPr>
              <a:t>=True)  </a:t>
            </a:r>
          </a:p>
          <a:p>
            <a:pPr lvl="1" algn="just"/>
            <a:r>
              <a:rPr lang="en-IN" b="0" i="0" dirty="0">
                <a:solidFill>
                  <a:srgbClr val="000000"/>
                </a:solidFill>
                <a:effectLst/>
              </a:rPr>
              <a:t>  </a:t>
            </a:r>
          </a:p>
          <a:p>
            <a:pPr lvl="1"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tensorflow</a:t>
            </a:r>
            <a:r>
              <a:rPr lang="en-IN" b="0" i="0" dirty="0">
                <a:solidFill>
                  <a:srgbClr val="000000"/>
                </a:solidFill>
                <a:effectLst/>
              </a:rPr>
              <a:t> as </a:t>
            </a:r>
            <a:r>
              <a:rPr lang="en-IN" b="0" i="0" dirty="0" err="1">
                <a:solidFill>
                  <a:srgbClr val="000000"/>
                </a:solidFill>
                <a:effectLst/>
              </a:rPr>
              <a:t>tf</a:t>
            </a:r>
            <a:r>
              <a:rPr lang="en-IN" b="0" i="0" dirty="0">
                <a:solidFill>
                  <a:srgbClr val="000000"/>
                </a:solidFill>
                <a:effectLst/>
              </a:rPr>
              <a:t>   </a:t>
            </a:r>
          </a:p>
          <a:p>
            <a:pPr lvl="1"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matplotlib.pyplot</a:t>
            </a:r>
            <a:r>
              <a:rPr lang="en-IN" b="0" i="0" dirty="0">
                <a:solidFill>
                  <a:srgbClr val="000000"/>
                </a:solidFill>
                <a:effectLst/>
              </a:rPr>
              <a:t> as </a:t>
            </a:r>
            <a:r>
              <a:rPr lang="en-IN" b="0" i="0" dirty="0" err="1">
                <a:solidFill>
                  <a:srgbClr val="000000"/>
                </a:solidFill>
                <a:effectLst/>
              </a:rPr>
              <a:t>plt</a:t>
            </a:r>
            <a:r>
              <a:rPr lang="en-IN" b="0" i="0" dirty="0">
                <a:solidFill>
                  <a:srgbClr val="000000"/>
                </a:solidFill>
                <a:effectLst/>
              </a:rPr>
              <a:t>   </a:t>
            </a:r>
          </a:p>
          <a:p>
            <a:pPr lvl="1" algn="just"/>
            <a:r>
              <a:rPr lang="en-IN" b="0" i="0" dirty="0">
                <a:solidFill>
                  <a:srgbClr val="000000"/>
                </a:solidFill>
                <a:effectLst/>
              </a:rPr>
              <a:t># Parameters   </a:t>
            </a:r>
          </a:p>
          <a:p>
            <a:pPr lvl="1" algn="just"/>
            <a:r>
              <a:rPr lang="en-IN" b="0" i="0" dirty="0" err="1">
                <a:solidFill>
                  <a:srgbClr val="000000"/>
                </a:solidFill>
                <a:effectLst/>
              </a:rPr>
              <a:t>learning_rate</a:t>
            </a:r>
            <a:r>
              <a:rPr lang="en-IN" b="0" i="0" dirty="0">
                <a:solidFill>
                  <a:srgbClr val="000000"/>
                </a:solidFill>
                <a:effectLst/>
              </a:rPr>
              <a:t> =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training_epochs</a:t>
            </a:r>
            <a:r>
              <a:rPr lang="en-IN" b="0" i="0" dirty="0">
                <a:solidFill>
                  <a:srgbClr val="000000"/>
                </a:solidFill>
                <a:effectLst/>
              </a:rPr>
              <a:t> = </a:t>
            </a:r>
            <a:r>
              <a:rPr lang="en-IN" b="0" i="0" dirty="0">
                <a:solidFill>
                  <a:srgbClr val="C00000"/>
                </a:solidFill>
                <a:effectLst/>
              </a:rPr>
              <a:t>25</a:t>
            </a:r>
            <a:r>
              <a:rPr lang="en-IN" b="0" i="0" dirty="0">
                <a:solidFill>
                  <a:srgbClr val="000000"/>
                </a:solidFill>
                <a:effectLst/>
              </a:rPr>
              <a:t>   </a:t>
            </a:r>
          </a:p>
          <a:p>
            <a:pPr lvl="1" algn="just"/>
            <a:r>
              <a:rPr lang="en-IN" b="0" i="0" dirty="0" err="1">
                <a:solidFill>
                  <a:srgbClr val="000000"/>
                </a:solidFill>
                <a:effectLst/>
              </a:rPr>
              <a:t>batch_size</a:t>
            </a:r>
            <a:r>
              <a:rPr lang="en-IN" b="0" i="0" dirty="0">
                <a:solidFill>
                  <a:srgbClr val="000000"/>
                </a:solidFill>
                <a:effectLst/>
              </a:rPr>
              <a:t> = </a:t>
            </a:r>
            <a:r>
              <a:rPr lang="en-IN" b="0" i="0" dirty="0">
                <a:solidFill>
                  <a:srgbClr val="C00000"/>
                </a:solidFill>
                <a:effectLst/>
              </a:rPr>
              <a:t>100</a:t>
            </a:r>
            <a:r>
              <a:rPr lang="en-IN" b="0" i="0" dirty="0">
                <a:solidFill>
                  <a:srgbClr val="000000"/>
                </a:solidFill>
                <a:effectLst/>
              </a:rPr>
              <a:t>   </a:t>
            </a:r>
          </a:p>
          <a:p>
            <a:pPr lvl="1" algn="just"/>
            <a:r>
              <a:rPr lang="en-IN" b="0" i="0" dirty="0" err="1">
                <a:solidFill>
                  <a:srgbClr val="000000"/>
                </a:solidFill>
                <a:effectLst/>
              </a:rPr>
              <a:t>display_step</a:t>
            </a:r>
            <a:r>
              <a:rPr lang="en-IN" b="0" i="0" dirty="0">
                <a:solidFill>
                  <a:srgbClr val="000000"/>
                </a:solidFill>
                <a:effectLst/>
              </a:rPr>
              <a:t> = </a:t>
            </a:r>
            <a:r>
              <a:rPr lang="en-IN" b="0" i="0" dirty="0">
                <a:solidFill>
                  <a:srgbClr val="C00000"/>
                </a:solidFill>
                <a:effectLst/>
              </a:rPr>
              <a:t>1</a:t>
            </a:r>
            <a:r>
              <a:rPr lang="en-IN" b="0" i="0" dirty="0">
                <a:solidFill>
                  <a:srgbClr val="000000"/>
                </a:solidFill>
                <a:effectLst/>
              </a:rPr>
              <a:t>   </a:t>
            </a:r>
          </a:p>
          <a:p>
            <a:pPr lvl="1" algn="just"/>
            <a:r>
              <a:rPr lang="en-IN" b="0" i="0" dirty="0">
                <a:solidFill>
                  <a:srgbClr val="000000"/>
                </a:solidFill>
                <a:effectLst/>
              </a:rPr>
              <a:t>  </a:t>
            </a:r>
          </a:p>
          <a:p>
            <a:pPr lvl="1" algn="just"/>
            <a:r>
              <a:rPr lang="en-IN" b="0" i="0" dirty="0">
                <a:solidFill>
                  <a:srgbClr val="000000"/>
                </a:solidFill>
                <a:effectLst/>
              </a:rPr>
              <a:t># </a:t>
            </a:r>
            <a:r>
              <a:rPr lang="en-IN" b="0" i="0" dirty="0" err="1">
                <a:solidFill>
                  <a:srgbClr val="000000"/>
                </a:solidFill>
                <a:effectLst/>
              </a:rPr>
              <a:t>tf</a:t>
            </a:r>
            <a:r>
              <a:rPr lang="en-IN" b="0" i="0" dirty="0">
                <a:solidFill>
                  <a:srgbClr val="000000"/>
                </a:solidFill>
                <a:effectLst/>
              </a:rPr>
              <a:t> Graph Input   </a:t>
            </a:r>
          </a:p>
          <a:p>
            <a:pPr lvl="1" algn="just"/>
            <a:r>
              <a:rPr lang="en-IN" b="0" i="0" dirty="0">
                <a:solidFill>
                  <a:srgbClr val="000000"/>
                </a:solidFill>
                <a:effectLst/>
              </a:rPr>
              <a:t>x = </a:t>
            </a:r>
            <a:r>
              <a:rPr lang="en-IN" b="0" i="0" dirty="0" err="1">
                <a:solidFill>
                  <a:srgbClr val="000000"/>
                </a:solidFill>
                <a:effectLst/>
              </a:rPr>
              <a:t>tf.placeholder</a:t>
            </a:r>
            <a:r>
              <a:rPr lang="en-IN" b="0" i="0" dirty="0">
                <a:solidFill>
                  <a:srgbClr val="000000"/>
                </a:solidFill>
                <a:effectLst/>
              </a:rPr>
              <a:t>(</a:t>
            </a:r>
            <a:r>
              <a:rPr lang="en-IN" b="0" i="0" dirty="0">
                <a:solidFill>
                  <a:srgbClr val="0000FF"/>
                </a:solidFill>
                <a:effectLst/>
              </a:rPr>
              <a:t>"float"</a:t>
            </a:r>
            <a:r>
              <a:rPr lang="en-IN" b="0" i="0" dirty="0">
                <a:solidFill>
                  <a:srgbClr val="000000"/>
                </a:solidFill>
                <a:effectLst/>
              </a:rPr>
              <a:t>, [none, </a:t>
            </a:r>
            <a:r>
              <a:rPr lang="en-IN" b="0" i="0" dirty="0">
                <a:solidFill>
                  <a:srgbClr val="C00000"/>
                </a:solidFill>
                <a:effectLst/>
              </a:rPr>
              <a:t>784</a:t>
            </a:r>
            <a:r>
              <a:rPr lang="en-IN" b="0" i="0" dirty="0">
                <a:solidFill>
                  <a:srgbClr val="000000"/>
                </a:solidFill>
                <a:effectLst/>
              </a:rPr>
              <a:t>]) # MNIST data image of shape </a:t>
            </a:r>
            <a:r>
              <a:rPr lang="en-IN" b="0" i="0" dirty="0">
                <a:solidFill>
                  <a:srgbClr val="C00000"/>
                </a:solidFill>
                <a:effectLst/>
              </a:rPr>
              <a:t>28</a:t>
            </a:r>
            <a:r>
              <a:rPr lang="en-IN" b="0" i="0" dirty="0">
                <a:solidFill>
                  <a:srgbClr val="000000"/>
                </a:solidFill>
                <a:effectLst/>
              </a:rPr>
              <a:t>*</a:t>
            </a:r>
            <a:r>
              <a:rPr lang="en-IN" b="0" i="0" dirty="0">
                <a:solidFill>
                  <a:srgbClr val="C00000"/>
                </a:solidFill>
                <a:effectLst/>
              </a:rPr>
              <a:t>28</a:t>
            </a:r>
            <a:r>
              <a:rPr lang="en-IN" b="0" i="0" dirty="0">
                <a:solidFill>
                  <a:srgbClr val="000000"/>
                </a:solidFill>
                <a:effectLst/>
              </a:rPr>
              <a:t> = </a:t>
            </a:r>
            <a:r>
              <a:rPr lang="en-IN" b="0" i="0" dirty="0">
                <a:solidFill>
                  <a:srgbClr val="C00000"/>
                </a:solidFill>
                <a:effectLst/>
              </a:rPr>
              <a:t>784</a:t>
            </a:r>
            <a:r>
              <a:rPr lang="en-IN" b="0" i="0" dirty="0">
                <a:solidFill>
                  <a:srgbClr val="000000"/>
                </a:solidFill>
                <a:effectLst/>
              </a:rPr>
              <a:t>   </a:t>
            </a:r>
          </a:p>
          <a:p>
            <a:pPr lvl="1" algn="just"/>
            <a:r>
              <a:rPr lang="en-IN" b="0" i="0" dirty="0">
                <a:solidFill>
                  <a:srgbClr val="000000"/>
                </a:solidFill>
                <a:effectLst/>
              </a:rPr>
              <a:t>y = </a:t>
            </a:r>
            <a:r>
              <a:rPr lang="en-IN" b="0" i="0" dirty="0" err="1">
                <a:solidFill>
                  <a:srgbClr val="000000"/>
                </a:solidFill>
                <a:effectLst/>
              </a:rPr>
              <a:t>tf.placeholder</a:t>
            </a:r>
            <a:r>
              <a:rPr lang="en-IN" b="0" i="0" dirty="0">
                <a:solidFill>
                  <a:srgbClr val="000000"/>
                </a:solidFill>
                <a:effectLst/>
              </a:rPr>
              <a:t>(</a:t>
            </a:r>
            <a:r>
              <a:rPr lang="en-IN" b="0" i="0" dirty="0">
                <a:solidFill>
                  <a:srgbClr val="0000FF"/>
                </a:solidFill>
                <a:effectLst/>
              </a:rPr>
              <a:t>"float"</a:t>
            </a:r>
            <a:r>
              <a:rPr lang="en-IN" b="0" i="0" dirty="0">
                <a:solidFill>
                  <a:srgbClr val="000000"/>
                </a:solidFill>
                <a:effectLst/>
              </a:rPr>
              <a:t>, [none, </a:t>
            </a:r>
            <a:r>
              <a:rPr lang="en-IN" b="0" i="0" dirty="0">
                <a:solidFill>
                  <a:srgbClr val="C00000"/>
                </a:solidFill>
                <a:effectLst/>
              </a:rPr>
              <a:t>10</a:t>
            </a:r>
            <a:r>
              <a:rPr lang="en-IN" b="0" i="0" dirty="0">
                <a:solidFill>
                  <a:srgbClr val="000000"/>
                </a:solidFill>
                <a:effectLst/>
              </a:rPr>
              <a:t>]) # </a:t>
            </a:r>
            <a:r>
              <a:rPr lang="en-IN" b="0" i="0" dirty="0">
                <a:solidFill>
                  <a:srgbClr val="C00000"/>
                </a:solidFill>
                <a:effectLst/>
              </a:rPr>
              <a:t>0</a:t>
            </a:r>
            <a:r>
              <a:rPr lang="en-IN" b="0" i="0" dirty="0">
                <a:solidFill>
                  <a:srgbClr val="000000"/>
                </a:solidFill>
                <a:effectLst/>
              </a:rPr>
              <a:t>-</a:t>
            </a:r>
            <a:r>
              <a:rPr lang="en-IN" b="0" i="0" dirty="0">
                <a:solidFill>
                  <a:srgbClr val="C00000"/>
                </a:solidFill>
                <a:effectLst/>
              </a:rPr>
              <a:t>9</a:t>
            </a:r>
            <a:r>
              <a:rPr lang="en-IN" b="0" i="0" dirty="0">
                <a:solidFill>
                  <a:srgbClr val="000000"/>
                </a:solidFill>
                <a:effectLst/>
              </a:rPr>
              <a:t> digits recognition =&gt; </a:t>
            </a:r>
            <a:r>
              <a:rPr lang="en-IN" b="0" i="0" dirty="0">
                <a:solidFill>
                  <a:srgbClr val="C00000"/>
                </a:solidFill>
                <a:effectLst/>
              </a:rPr>
              <a:t>10</a:t>
            </a:r>
            <a:r>
              <a:rPr lang="en-IN" b="0" i="0" dirty="0">
                <a:solidFill>
                  <a:srgbClr val="000000"/>
                </a:solidFill>
                <a:effectLst/>
              </a:rPr>
              <a:t> classes   </a:t>
            </a:r>
          </a:p>
          <a:p>
            <a:pPr lvl="1" algn="just"/>
            <a:r>
              <a:rPr lang="en-IN" b="0" i="0" dirty="0">
                <a:solidFill>
                  <a:srgbClr val="000000"/>
                </a:solidFill>
                <a:effectLst/>
              </a:rPr>
              <a:t># Create model   </a:t>
            </a:r>
          </a:p>
          <a:p>
            <a:pPr lvl="1" algn="just"/>
            <a:r>
              <a:rPr lang="en-IN" b="0" i="0" dirty="0">
                <a:solidFill>
                  <a:srgbClr val="000000"/>
                </a:solidFill>
                <a:effectLst/>
              </a:rPr>
              <a:t># Set model weights   </a:t>
            </a:r>
          </a:p>
          <a:p>
            <a:pPr lvl="1" algn="just"/>
            <a:r>
              <a:rPr lang="en-IN" b="0" i="0" dirty="0">
                <a:solidFill>
                  <a:srgbClr val="000000"/>
                </a:solidFill>
                <a:effectLst/>
              </a:rPr>
              <a:t>W = </a:t>
            </a:r>
            <a:r>
              <a:rPr lang="en-IN" b="0" i="0" dirty="0" err="1">
                <a:solidFill>
                  <a:srgbClr val="000000"/>
                </a:solidFill>
                <a:effectLst/>
              </a:rPr>
              <a:t>tf.Variable</a:t>
            </a:r>
            <a:r>
              <a:rPr lang="en-IN" b="0" i="0" dirty="0">
                <a:solidFill>
                  <a:srgbClr val="000000"/>
                </a:solidFill>
                <a:effectLst/>
              </a:rPr>
              <a:t>(</a:t>
            </a:r>
            <a:r>
              <a:rPr lang="en-IN" b="0" i="0" dirty="0" err="1">
                <a:solidFill>
                  <a:srgbClr val="000000"/>
                </a:solidFill>
                <a:effectLst/>
              </a:rPr>
              <a:t>tf.zeros</a:t>
            </a:r>
            <a:r>
              <a:rPr lang="en-IN" b="0" i="0" dirty="0">
                <a:solidFill>
                  <a:srgbClr val="000000"/>
                </a:solidFill>
                <a:effectLst/>
              </a:rPr>
              <a:t>([</a:t>
            </a:r>
            <a:r>
              <a:rPr lang="en-IN" b="0" i="0" dirty="0">
                <a:solidFill>
                  <a:srgbClr val="C00000"/>
                </a:solidFill>
                <a:effectLst/>
              </a:rPr>
              <a:t>784</a:t>
            </a:r>
            <a:r>
              <a:rPr lang="en-IN" b="0" i="0" dirty="0">
                <a:solidFill>
                  <a:srgbClr val="000000"/>
                </a:solidFill>
                <a:effectLst/>
              </a:rPr>
              <a:t>, </a:t>
            </a:r>
            <a:r>
              <a:rPr lang="en-IN" b="0" i="0" dirty="0">
                <a:solidFill>
                  <a:srgbClr val="C00000"/>
                </a:solidFill>
                <a:effectLst/>
              </a:rPr>
              <a:t>10</a:t>
            </a:r>
            <a:r>
              <a:rPr lang="en-IN" b="0" i="0" dirty="0">
                <a:solidFill>
                  <a:srgbClr val="000000"/>
                </a:solidFill>
                <a:effectLst/>
              </a:rPr>
              <a:t>]))   </a:t>
            </a:r>
          </a:p>
          <a:p>
            <a:pPr lvl="1" algn="just"/>
            <a:r>
              <a:rPr lang="en-IN" b="0" i="0" dirty="0">
                <a:solidFill>
                  <a:srgbClr val="000000"/>
                </a:solidFill>
                <a:effectLst/>
              </a:rPr>
              <a:t>b = </a:t>
            </a:r>
            <a:r>
              <a:rPr lang="en-IN" b="0" i="0" dirty="0" err="1">
                <a:solidFill>
                  <a:srgbClr val="000000"/>
                </a:solidFill>
                <a:effectLst/>
              </a:rPr>
              <a:t>tf.Variable</a:t>
            </a:r>
            <a:r>
              <a:rPr lang="en-IN" b="0" i="0" dirty="0">
                <a:solidFill>
                  <a:srgbClr val="000000"/>
                </a:solidFill>
                <a:effectLst/>
              </a:rPr>
              <a:t>(</a:t>
            </a:r>
            <a:r>
              <a:rPr lang="en-IN" b="0" i="0" dirty="0" err="1">
                <a:solidFill>
                  <a:srgbClr val="000000"/>
                </a:solidFill>
                <a:effectLst/>
              </a:rPr>
              <a:t>tf.zeros</a:t>
            </a:r>
            <a:r>
              <a:rPr lang="en-IN" b="0" i="0" dirty="0">
                <a:solidFill>
                  <a:srgbClr val="000000"/>
                </a:solidFill>
                <a:effectLst/>
              </a:rPr>
              <a:t>([</a:t>
            </a:r>
            <a:r>
              <a:rPr lang="en-IN" b="0" i="0" dirty="0">
                <a:solidFill>
                  <a:srgbClr val="C00000"/>
                </a:solidFill>
                <a:effectLst/>
              </a:rPr>
              <a:t>10</a:t>
            </a:r>
            <a:r>
              <a:rPr lang="en-IN" b="0" i="0" dirty="0">
                <a:solidFill>
                  <a:srgbClr val="000000"/>
                </a:solidFill>
                <a:effectLst/>
              </a:rPr>
              <a:t>]))   </a:t>
            </a:r>
          </a:p>
          <a:p>
            <a:pPr lvl="1" algn="just"/>
            <a:r>
              <a:rPr lang="en-IN" b="0" i="0" dirty="0">
                <a:solidFill>
                  <a:srgbClr val="000000"/>
                </a:solidFill>
                <a:effectLst/>
              </a:rPr>
              <a:t># Constructing the model  </a:t>
            </a:r>
          </a:p>
          <a:p>
            <a:pPr lvl="1" algn="just"/>
            <a:r>
              <a:rPr lang="en-IN" b="0" i="0" dirty="0">
                <a:solidFill>
                  <a:srgbClr val="000000"/>
                </a:solidFill>
                <a:effectLst/>
              </a:rPr>
              <a:t>activation=</a:t>
            </a:r>
            <a:r>
              <a:rPr lang="en-IN" b="0" i="0" dirty="0" err="1">
                <a:solidFill>
                  <a:srgbClr val="000000"/>
                </a:solidFill>
                <a:effectLst/>
              </a:rPr>
              <a:t>tf.nn.softmaxx</a:t>
            </a:r>
            <a:r>
              <a:rPr lang="en-IN" b="0" i="0" dirty="0">
                <a:solidFill>
                  <a:srgbClr val="000000"/>
                </a:solidFill>
                <a:effectLst/>
              </a:rPr>
              <a:t>(</a:t>
            </a:r>
            <a:r>
              <a:rPr lang="en-IN" b="0" i="0" dirty="0" err="1">
                <a:solidFill>
                  <a:srgbClr val="000000"/>
                </a:solidFill>
                <a:effectLst/>
              </a:rPr>
              <a:t>tf.matmul</a:t>
            </a:r>
            <a:r>
              <a:rPr lang="en-IN" b="0" i="0" dirty="0">
                <a:solidFill>
                  <a:srgbClr val="000000"/>
                </a:solidFill>
                <a:effectLst/>
              </a:rPr>
              <a:t> (x, W)+b) # </a:t>
            </a:r>
            <a:r>
              <a:rPr lang="en-IN" b="0" i="0" dirty="0" err="1">
                <a:solidFill>
                  <a:srgbClr val="000000"/>
                </a:solidFill>
                <a:effectLst/>
              </a:rPr>
              <a:t>Softmax</a:t>
            </a:r>
            <a:r>
              <a:rPr lang="en-IN" b="0" i="0" dirty="0">
                <a:solidFill>
                  <a:srgbClr val="000000"/>
                </a:solidFill>
                <a:effectLst/>
              </a:rPr>
              <a:t>  </a:t>
            </a:r>
          </a:p>
          <a:p>
            <a:pPr lvl="1" algn="just"/>
            <a:r>
              <a:rPr lang="en-IN" b="0" i="0" dirty="0">
                <a:solidFill>
                  <a:srgbClr val="000000"/>
                </a:solidFill>
                <a:effectLst/>
              </a:rPr>
              <a:t> of function   </a:t>
            </a:r>
          </a:p>
          <a:p>
            <a:endParaRPr lang="en-IN" dirty="0"/>
          </a:p>
        </p:txBody>
      </p:sp>
    </p:spTree>
    <p:extLst>
      <p:ext uri="{BB962C8B-B14F-4D97-AF65-F5344CB8AC3E}">
        <p14:creationId xmlns:p14="http://schemas.microsoft.com/office/powerpoint/2010/main" val="1923773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C14968-C098-A861-0D95-59AE08D051D7}"/>
              </a:ext>
            </a:extLst>
          </p:cNvPr>
          <p:cNvSpPr txBox="1"/>
          <p:nvPr/>
        </p:nvSpPr>
        <p:spPr>
          <a:xfrm>
            <a:off x="67377" y="67377"/>
            <a:ext cx="12124623" cy="7017306"/>
          </a:xfrm>
          <a:prstGeom prst="rect">
            <a:avLst/>
          </a:prstGeom>
          <a:noFill/>
        </p:spPr>
        <p:txBody>
          <a:bodyPr wrap="square" rtlCol="0">
            <a:spAutoFit/>
          </a:bodyPr>
          <a:lstStyle/>
          <a:p>
            <a:pPr lvl="1">
              <a:lnSpc>
                <a:spcPct val="150000"/>
              </a:lnSpc>
            </a:pPr>
            <a:r>
              <a:rPr lang="en-IN" b="0" i="0" dirty="0">
                <a:solidFill>
                  <a:srgbClr val="000000"/>
                </a:solidFill>
                <a:effectLst/>
              </a:rPr>
              <a:t># Minimizing error using cross entropy  </a:t>
            </a:r>
          </a:p>
          <a:p>
            <a:pPr lvl="1">
              <a:lnSpc>
                <a:spcPct val="150000"/>
              </a:lnSpc>
            </a:pPr>
            <a:r>
              <a:rPr lang="en-IN" b="0" i="0" dirty="0" err="1">
                <a:solidFill>
                  <a:srgbClr val="000000"/>
                </a:solidFill>
                <a:effectLst/>
              </a:rPr>
              <a:t>cross_entropy</a:t>
            </a:r>
            <a:r>
              <a:rPr lang="en-IN" b="0" i="0" dirty="0">
                <a:solidFill>
                  <a:srgbClr val="000000"/>
                </a:solidFill>
                <a:effectLst/>
              </a:rPr>
              <a:t> = y*tf.log(activation)   </a:t>
            </a:r>
          </a:p>
          <a:p>
            <a:pPr lvl="1">
              <a:lnSpc>
                <a:spcPct val="150000"/>
              </a:lnSpc>
            </a:pPr>
            <a:r>
              <a:rPr lang="en-IN" b="0" i="0" dirty="0">
                <a:solidFill>
                  <a:srgbClr val="000000"/>
                </a:solidFill>
                <a:effectLst/>
              </a:rPr>
              <a:t>cost = </a:t>
            </a:r>
            <a:r>
              <a:rPr lang="en-IN" b="0" i="0" dirty="0" err="1">
                <a:solidFill>
                  <a:srgbClr val="000000"/>
                </a:solidFill>
                <a:effectLst/>
              </a:rPr>
              <a:t>tf.reduce_mean</a:t>
            </a:r>
            <a:r>
              <a:rPr lang="en-IN" b="0" i="0" dirty="0">
                <a:solidFill>
                  <a:srgbClr val="000000"/>
                </a:solidFill>
                <a:effectLst/>
              </a:rPr>
              <a:t>\ (-</a:t>
            </a:r>
            <a:r>
              <a:rPr lang="en-IN" b="0" i="0" dirty="0" err="1">
                <a:solidFill>
                  <a:srgbClr val="000000"/>
                </a:solidFill>
                <a:effectLst/>
              </a:rPr>
              <a:t>tf.reduce_sum</a:t>
            </a:r>
            <a:r>
              <a:rPr lang="en-IN" b="0" i="0" dirty="0">
                <a:solidFill>
                  <a:srgbClr val="000000"/>
                </a:solidFill>
                <a:effectLst/>
              </a:rPr>
              <a:t>\ (</a:t>
            </a:r>
            <a:r>
              <a:rPr lang="en-IN" b="0" i="0" dirty="0" err="1">
                <a:solidFill>
                  <a:srgbClr val="000000"/>
                </a:solidFill>
                <a:effectLst/>
              </a:rPr>
              <a:t>cross_entropy</a:t>
            </a:r>
            <a:r>
              <a:rPr lang="en-IN" b="0" i="0" dirty="0">
                <a:solidFill>
                  <a:srgbClr val="000000"/>
                </a:solidFill>
                <a:effectLst/>
              </a:rPr>
              <a:t>, </a:t>
            </a:r>
            <a:r>
              <a:rPr lang="en-IN" b="0" i="0" dirty="0" err="1">
                <a:solidFill>
                  <a:srgbClr val="000000"/>
                </a:solidFill>
                <a:effectLst/>
              </a:rPr>
              <a:t>reduction_indice</a:t>
            </a:r>
            <a:r>
              <a:rPr lang="en-IN" b="0" i="0" dirty="0">
                <a:solidFill>
                  <a:srgbClr val="000000"/>
                </a:solidFill>
                <a:effectLst/>
              </a:rPr>
              <a:t> = </a:t>
            </a:r>
            <a:r>
              <a:rPr lang="en-IN" b="0" i="0" dirty="0">
                <a:solidFill>
                  <a:srgbClr val="C00000"/>
                </a:solidFill>
                <a:effectLst/>
              </a:rPr>
              <a:t>1</a:t>
            </a:r>
            <a:r>
              <a:rPr lang="en-IN" b="0" i="0" dirty="0">
                <a:solidFill>
                  <a:srgbClr val="000000"/>
                </a:solidFill>
                <a:effectLst/>
              </a:rPr>
              <a:t>))  </a:t>
            </a:r>
          </a:p>
          <a:p>
            <a:pPr lvl="1">
              <a:lnSpc>
                <a:spcPct val="150000"/>
              </a:lnSpc>
            </a:pPr>
            <a:r>
              <a:rPr lang="en-IN" b="0" i="0" dirty="0">
                <a:solidFill>
                  <a:srgbClr val="000000"/>
                </a:solidFill>
                <a:effectLst/>
              </a:rPr>
              <a:t>optimizer = </a:t>
            </a:r>
            <a:r>
              <a:rPr lang="en-IN" b="0" i="0" dirty="0" err="1">
                <a:solidFill>
                  <a:srgbClr val="000000"/>
                </a:solidFill>
                <a:effectLst/>
              </a:rPr>
              <a:t>tf.train.GradientDescentOptimizer</a:t>
            </a:r>
            <a:r>
              <a:rPr lang="en-IN" b="0" i="0" dirty="0">
                <a:solidFill>
                  <a:srgbClr val="000000"/>
                </a:solidFill>
                <a:effectLst/>
              </a:rPr>
              <a:t>(</a:t>
            </a:r>
            <a:r>
              <a:rPr lang="en-IN" b="0" i="0" dirty="0" err="1">
                <a:solidFill>
                  <a:srgbClr val="000000"/>
                </a:solidFill>
                <a:effectLst/>
              </a:rPr>
              <a:t>learning_rate</a:t>
            </a:r>
            <a:r>
              <a:rPr lang="en-IN" b="0" i="0" dirty="0">
                <a:solidFill>
                  <a:srgbClr val="000000"/>
                </a:solidFill>
                <a:effectLst/>
              </a:rPr>
              <a:t>).minimize(cost)  </a:t>
            </a:r>
          </a:p>
          <a:p>
            <a:pPr lvl="1">
              <a:lnSpc>
                <a:spcPct val="150000"/>
              </a:lnSpc>
            </a:pPr>
            <a:r>
              <a:rPr lang="en-IN" b="0" i="0" dirty="0">
                <a:solidFill>
                  <a:srgbClr val="000000"/>
                </a:solidFill>
                <a:effectLst/>
              </a:rPr>
              <a:t>#Plot settings   </a:t>
            </a:r>
          </a:p>
          <a:p>
            <a:pPr lvl="1">
              <a:lnSpc>
                <a:spcPct val="150000"/>
              </a:lnSpc>
            </a:pPr>
            <a:r>
              <a:rPr lang="en-IN" b="0" i="0" dirty="0" err="1">
                <a:solidFill>
                  <a:srgbClr val="000000"/>
                </a:solidFill>
                <a:effectLst/>
              </a:rPr>
              <a:t>avg_set</a:t>
            </a:r>
            <a:r>
              <a:rPr lang="en-IN" b="0" i="0" dirty="0">
                <a:solidFill>
                  <a:srgbClr val="000000"/>
                </a:solidFill>
                <a:effectLst/>
              </a:rPr>
              <a:t> = []   </a:t>
            </a:r>
          </a:p>
          <a:p>
            <a:pPr lvl="1">
              <a:lnSpc>
                <a:spcPct val="150000"/>
              </a:lnSpc>
            </a:pPr>
            <a:r>
              <a:rPr lang="en-IN" b="0" i="0" dirty="0" err="1">
                <a:solidFill>
                  <a:srgbClr val="000000"/>
                </a:solidFill>
                <a:effectLst/>
              </a:rPr>
              <a:t>epoch_set</a:t>
            </a:r>
            <a:r>
              <a:rPr lang="en-IN" b="0" i="0" dirty="0">
                <a:solidFill>
                  <a:srgbClr val="000000"/>
                </a:solidFill>
                <a:effectLst/>
              </a:rPr>
              <a:t> = []   </a:t>
            </a:r>
          </a:p>
          <a:p>
            <a:pPr lvl="1">
              <a:lnSpc>
                <a:spcPct val="150000"/>
              </a:lnSpc>
            </a:pPr>
            <a:r>
              <a:rPr lang="en-IN" b="0" i="0" dirty="0">
                <a:solidFill>
                  <a:srgbClr val="000000"/>
                </a:solidFill>
                <a:effectLst/>
              </a:rPr>
              <a:t># Initializing the variables where </a:t>
            </a:r>
            <a:r>
              <a:rPr lang="en-IN" b="0" i="0" dirty="0" err="1">
                <a:solidFill>
                  <a:srgbClr val="000000"/>
                </a:solidFill>
                <a:effectLst/>
              </a:rPr>
              <a:t>init</a:t>
            </a:r>
            <a:r>
              <a:rPr lang="en-IN" b="0" i="0" dirty="0">
                <a:solidFill>
                  <a:srgbClr val="000000"/>
                </a:solidFill>
                <a:effectLst/>
              </a:rPr>
              <a:t> = </a:t>
            </a:r>
            <a:r>
              <a:rPr lang="en-IN" b="0" i="0" dirty="0" err="1">
                <a:solidFill>
                  <a:srgbClr val="000000"/>
                </a:solidFill>
                <a:effectLst/>
              </a:rPr>
              <a:t>tf.initialize_all_variables</a:t>
            </a:r>
            <a:r>
              <a:rPr lang="en-IN" b="0" i="0" dirty="0">
                <a:solidFill>
                  <a:srgbClr val="000000"/>
                </a:solidFill>
                <a:effectLst/>
              </a:rPr>
              <a:t>()  </a:t>
            </a:r>
          </a:p>
          <a:p>
            <a:pPr lvl="1">
              <a:lnSpc>
                <a:spcPct val="150000"/>
              </a:lnSpc>
            </a:pPr>
            <a:r>
              <a:rPr lang="en-IN" b="0" i="0" dirty="0">
                <a:solidFill>
                  <a:srgbClr val="000000"/>
                </a:solidFill>
                <a:effectLst/>
              </a:rPr>
              <a:t># Launching the graph  </a:t>
            </a:r>
          </a:p>
          <a:p>
            <a:pPr lvl="1">
              <a:lnSpc>
                <a:spcPct val="150000"/>
              </a:lnSpc>
            </a:pPr>
            <a:r>
              <a:rPr lang="en-IN" b="0" i="0" dirty="0">
                <a:solidFill>
                  <a:srgbClr val="000000"/>
                </a:solidFill>
                <a:effectLst/>
              </a:rPr>
              <a:t>with </a:t>
            </a:r>
            <a:r>
              <a:rPr lang="en-IN" b="0" i="0" dirty="0" err="1">
                <a:solidFill>
                  <a:srgbClr val="000000"/>
                </a:solidFill>
                <a:effectLst/>
              </a:rPr>
              <a:t>tf.Session</a:t>
            </a:r>
            <a:r>
              <a:rPr lang="en-IN" b="0" i="0" dirty="0">
                <a:solidFill>
                  <a:srgbClr val="000000"/>
                </a:solidFill>
                <a:effectLst/>
              </a:rPr>
              <a:t>() as sess:  </a:t>
            </a:r>
          </a:p>
          <a:p>
            <a:pPr lvl="1">
              <a:lnSpc>
                <a:spcPct val="150000"/>
              </a:lnSpc>
            </a:pPr>
            <a:r>
              <a:rPr lang="en-IN" b="0" i="0" dirty="0">
                <a:solidFill>
                  <a:srgbClr val="000000"/>
                </a:solidFill>
                <a:effectLst/>
              </a:rPr>
              <a:t>   </a:t>
            </a:r>
            <a:r>
              <a:rPr lang="en-IN" b="0" i="0" dirty="0" err="1">
                <a:solidFill>
                  <a:srgbClr val="000000"/>
                </a:solidFill>
                <a:effectLst/>
              </a:rPr>
              <a:t>sess.run</a:t>
            </a:r>
            <a:r>
              <a:rPr lang="en-IN" b="0" i="0" dirty="0">
                <a:solidFill>
                  <a:srgbClr val="000000"/>
                </a:solidFill>
                <a:effectLst/>
              </a:rPr>
              <a:t>(</a:t>
            </a:r>
            <a:r>
              <a:rPr lang="en-IN" b="0" i="0" dirty="0" err="1">
                <a:solidFill>
                  <a:srgbClr val="000000"/>
                </a:solidFill>
                <a:effectLst/>
              </a:rPr>
              <a:t>init</a:t>
            </a:r>
            <a:r>
              <a:rPr lang="en-IN" b="0" i="0" dirty="0">
                <a:solidFill>
                  <a:srgbClr val="000000"/>
                </a:solidFill>
                <a:effectLst/>
              </a:rPr>
              <a:t>)  </a:t>
            </a:r>
          </a:p>
          <a:p>
            <a:pPr lvl="1">
              <a:lnSpc>
                <a:spcPct val="150000"/>
              </a:lnSpc>
            </a:pPr>
            <a:r>
              <a:rPr lang="en-IN" b="0" i="0" dirty="0">
                <a:solidFill>
                  <a:srgbClr val="000000"/>
                </a:solidFill>
                <a:effectLst/>
              </a:rPr>
              <a:t>     </a:t>
            </a:r>
          </a:p>
          <a:p>
            <a:pPr lvl="1">
              <a:lnSpc>
                <a:spcPct val="150000"/>
              </a:lnSpc>
            </a:pPr>
            <a:r>
              <a:rPr lang="en-IN" b="0" i="0" dirty="0">
                <a:solidFill>
                  <a:srgbClr val="000000"/>
                </a:solidFill>
                <a:effectLst/>
              </a:rPr>
              <a:t># Training of the cycle in  the dataset  </a:t>
            </a:r>
          </a:p>
          <a:p>
            <a:pPr lvl="1">
              <a:lnSpc>
                <a:spcPct val="150000"/>
              </a:lnSpc>
            </a:pPr>
            <a:r>
              <a:rPr lang="en-IN" b="0" i="0" dirty="0">
                <a:solidFill>
                  <a:srgbClr val="000000"/>
                </a:solidFill>
                <a:effectLst/>
              </a:rPr>
              <a:t>   </a:t>
            </a:r>
            <a:r>
              <a:rPr lang="en-IN" b="1" i="0" dirty="0">
                <a:solidFill>
                  <a:srgbClr val="006699"/>
                </a:solidFill>
                <a:effectLst/>
              </a:rPr>
              <a:t>for</a:t>
            </a:r>
            <a:r>
              <a:rPr lang="en-IN" b="0" i="0" dirty="0">
                <a:solidFill>
                  <a:srgbClr val="000000"/>
                </a:solidFill>
                <a:effectLst/>
              </a:rPr>
              <a:t> epoch in range(</a:t>
            </a:r>
            <a:r>
              <a:rPr lang="en-IN" b="0" i="0" dirty="0" err="1">
                <a:solidFill>
                  <a:srgbClr val="000000"/>
                </a:solidFill>
                <a:effectLst/>
              </a:rPr>
              <a:t>training_epochs</a:t>
            </a:r>
            <a:r>
              <a:rPr lang="en-IN" b="0" i="0" dirty="0">
                <a:solidFill>
                  <a:srgbClr val="000000"/>
                </a:solidFill>
                <a:effectLst/>
              </a:rPr>
              <a:t>):  </a:t>
            </a:r>
          </a:p>
          <a:p>
            <a:pPr lvl="1">
              <a:lnSpc>
                <a:spcPct val="150000"/>
              </a:lnSpc>
            </a:pPr>
            <a:r>
              <a:rPr lang="en-IN" b="0" i="0" dirty="0">
                <a:solidFill>
                  <a:srgbClr val="000000"/>
                </a:solidFill>
                <a:effectLst/>
              </a:rPr>
              <a:t>      </a:t>
            </a:r>
            <a:r>
              <a:rPr lang="en-IN" b="0" i="0" dirty="0" err="1">
                <a:solidFill>
                  <a:srgbClr val="000000"/>
                </a:solidFill>
                <a:effectLst/>
              </a:rPr>
              <a:t>avg_cost</a:t>
            </a:r>
            <a:r>
              <a:rPr lang="en-IN" b="0" i="0" dirty="0">
                <a:solidFill>
                  <a:srgbClr val="000000"/>
                </a:solidFill>
                <a:effectLst/>
              </a:rPr>
              <a:t> = </a:t>
            </a:r>
            <a:r>
              <a:rPr lang="en-IN" b="0" i="0" dirty="0">
                <a:solidFill>
                  <a:srgbClr val="C00000"/>
                </a:solidFill>
                <a:effectLst/>
              </a:rPr>
              <a:t>0</a:t>
            </a:r>
            <a:r>
              <a:rPr lang="en-IN" b="0" i="0" dirty="0">
                <a:solidFill>
                  <a:srgbClr val="000000"/>
                </a:solidFill>
                <a:effectLst/>
              </a:rPr>
              <a:t>.  </a:t>
            </a:r>
          </a:p>
          <a:p>
            <a:pPr lvl="1">
              <a:lnSpc>
                <a:spcPct val="150000"/>
              </a:lnSpc>
            </a:pPr>
            <a:r>
              <a:rPr lang="en-IN" b="0" i="0" dirty="0">
                <a:solidFill>
                  <a:srgbClr val="000000"/>
                </a:solidFill>
                <a:effectLst/>
              </a:rPr>
              <a:t>      </a:t>
            </a:r>
            <a:r>
              <a:rPr lang="en-IN" b="0" i="0" dirty="0" err="1">
                <a:solidFill>
                  <a:srgbClr val="000000"/>
                </a:solidFill>
                <a:effectLst/>
              </a:rPr>
              <a:t>total_batch</a:t>
            </a:r>
            <a:r>
              <a:rPr lang="en-IN" b="0" i="0" dirty="0">
                <a:solidFill>
                  <a:srgbClr val="000000"/>
                </a:solidFill>
                <a:effectLst/>
              </a:rPr>
              <a:t> = </a:t>
            </a:r>
            <a:r>
              <a:rPr lang="en-IN" b="1" i="0" dirty="0">
                <a:solidFill>
                  <a:srgbClr val="006699"/>
                </a:solidFill>
                <a:effectLst/>
              </a:rPr>
              <a:t>int</a:t>
            </a:r>
            <a:r>
              <a:rPr lang="en-IN" b="0" i="0" dirty="0">
                <a:solidFill>
                  <a:srgbClr val="000000"/>
                </a:solidFill>
                <a:effectLst/>
              </a:rPr>
              <a:t>(</a:t>
            </a:r>
            <a:r>
              <a:rPr lang="en-IN" b="0" i="0" dirty="0" err="1">
                <a:solidFill>
                  <a:srgbClr val="000000"/>
                </a:solidFill>
                <a:effectLst/>
              </a:rPr>
              <a:t>mnist.train.num_example</a:t>
            </a:r>
            <a:r>
              <a:rPr lang="en-IN" b="0" i="0" dirty="0">
                <a:solidFill>
                  <a:srgbClr val="000000"/>
                </a:solidFill>
                <a:effectLst/>
              </a:rPr>
              <a:t>/</a:t>
            </a:r>
            <a:r>
              <a:rPr lang="en-IN" b="0" i="0" dirty="0" err="1">
                <a:solidFill>
                  <a:srgbClr val="000000"/>
                </a:solidFill>
                <a:effectLst/>
              </a:rPr>
              <a:t>batch_size</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7078897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CF5643-BD2D-09D7-864F-86FC60C62703}"/>
              </a:ext>
            </a:extLst>
          </p:cNvPr>
          <p:cNvSpPr txBox="1"/>
          <p:nvPr/>
        </p:nvSpPr>
        <p:spPr>
          <a:xfrm>
            <a:off x="86627" y="0"/>
            <a:ext cx="12031579" cy="7216719"/>
          </a:xfrm>
          <a:prstGeom prst="rect">
            <a:avLst/>
          </a:prstGeom>
          <a:noFill/>
        </p:spPr>
        <p:txBody>
          <a:bodyPr wrap="square" rtlCol="0">
            <a:spAutoFit/>
          </a:bodyPr>
          <a:lstStyle/>
          <a:p>
            <a:pPr lvl="1" algn="just">
              <a:lnSpc>
                <a:spcPct val="200000"/>
              </a:lnSpc>
            </a:pPr>
            <a:r>
              <a:rPr lang="en-IN" b="0" i="0" dirty="0">
                <a:solidFill>
                  <a:srgbClr val="000000"/>
                </a:solidFill>
                <a:effectLst/>
              </a:rPr>
              <a:t># Creating loops at all the batches in the code  </a:t>
            </a:r>
          </a:p>
          <a:p>
            <a:pPr lvl="1" algn="just">
              <a:lnSpc>
                <a:spcPct val="200000"/>
              </a:lnSpc>
            </a:pPr>
            <a:r>
              <a:rPr lang="en-IN" b="0" i="0" dirty="0">
                <a:solidFill>
                  <a:srgbClr val="000000"/>
                </a:solidFill>
                <a:effectLst/>
              </a:rPr>
              <a:t>      </a:t>
            </a:r>
            <a:r>
              <a:rPr lang="en-IN" b="1" i="0" dirty="0">
                <a:solidFill>
                  <a:srgbClr val="006699"/>
                </a:solidFill>
                <a:effectLst/>
              </a:rPr>
              <a:t>for</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in range(</a:t>
            </a:r>
            <a:r>
              <a:rPr lang="en-IN" b="0" i="0" dirty="0" err="1">
                <a:solidFill>
                  <a:srgbClr val="000000"/>
                </a:solidFill>
                <a:effectLst/>
              </a:rPr>
              <a:t>total_batch</a:t>
            </a:r>
            <a:r>
              <a:rPr lang="en-IN" b="0" i="0" dirty="0">
                <a:solidFill>
                  <a:srgbClr val="000000"/>
                </a:solidFill>
                <a:effectLst/>
              </a:rPr>
              <a:t>):  </a:t>
            </a:r>
          </a:p>
          <a:p>
            <a:pPr lvl="1" algn="just">
              <a:lnSpc>
                <a:spcPct val="200000"/>
              </a:lnSpc>
            </a:pPr>
            <a:r>
              <a:rPr lang="en-IN" b="0" i="0" dirty="0" err="1">
                <a:solidFill>
                  <a:srgbClr val="000000"/>
                </a:solidFill>
                <a:effectLst/>
              </a:rPr>
              <a:t>batch_xs</a:t>
            </a:r>
            <a:r>
              <a:rPr lang="en-IN" b="0" i="0" dirty="0">
                <a:solidFill>
                  <a:srgbClr val="000000"/>
                </a:solidFill>
                <a:effectLst/>
              </a:rPr>
              <a:t>, </a:t>
            </a:r>
            <a:r>
              <a:rPr lang="en-IN" b="0" i="0" dirty="0" err="1">
                <a:solidFill>
                  <a:srgbClr val="000000"/>
                </a:solidFill>
                <a:effectLst/>
              </a:rPr>
              <a:t>batch_ys</a:t>
            </a:r>
            <a:r>
              <a:rPr lang="en-IN" b="0" i="0" dirty="0">
                <a:solidFill>
                  <a:srgbClr val="000000"/>
                </a:solidFill>
                <a:effectLst/>
              </a:rPr>
              <a:t> = </a:t>
            </a:r>
            <a:r>
              <a:rPr lang="en-IN" b="0" i="0" dirty="0" err="1">
                <a:solidFill>
                  <a:srgbClr val="000000"/>
                </a:solidFill>
                <a:effectLst/>
              </a:rPr>
              <a:t>mnist.train.next_batch</a:t>
            </a:r>
            <a:r>
              <a:rPr lang="en-IN" b="0" i="0" dirty="0">
                <a:solidFill>
                  <a:srgbClr val="000000"/>
                </a:solidFill>
                <a:effectLst/>
              </a:rPr>
              <a:t>(</a:t>
            </a:r>
            <a:r>
              <a:rPr lang="en-IN" b="0" i="0" dirty="0" err="1">
                <a:solidFill>
                  <a:srgbClr val="000000"/>
                </a:solidFill>
                <a:effectLst/>
              </a:rPr>
              <a:t>batch_size</a:t>
            </a:r>
            <a:r>
              <a:rPr lang="en-IN" b="0" i="0" dirty="0">
                <a:solidFill>
                  <a:srgbClr val="000000"/>
                </a:solidFill>
                <a:effectLst/>
              </a:rPr>
              <a:t>)  </a:t>
            </a:r>
          </a:p>
          <a:p>
            <a:pPr lvl="1" algn="just">
              <a:lnSpc>
                <a:spcPct val="200000"/>
              </a:lnSpc>
            </a:pPr>
            <a:r>
              <a:rPr lang="en-IN" b="0" i="0" dirty="0">
                <a:solidFill>
                  <a:srgbClr val="000000"/>
                </a:solidFill>
                <a:effectLst/>
              </a:rPr>
              <a:t>         # Fitting the training by the batch data </a:t>
            </a:r>
            <a:r>
              <a:rPr lang="en-IN" b="0" i="0" dirty="0" err="1">
                <a:solidFill>
                  <a:srgbClr val="000000"/>
                </a:solidFill>
                <a:effectLst/>
              </a:rPr>
              <a:t>sess.run</a:t>
            </a:r>
            <a:r>
              <a:rPr lang="en-IN" b="0" i="0" dirty="0">
                <a:solidFill>
                  <a:srgbClr val="000000"/>
                </a:solidFill>
                <a:effectLst/>
              </a:rPr>
              <a:t>(</a:t>
            </a:r>
            <a:r>
              <a:rPr lang="en-IN" b="0" i="0" dirty="0" err="1">
                <a:solidFill>
                  <a:srgbClr val="000000"/>
                </a:solidFill>
                <a:effectLst/>
              </a:rPr>
              <a:t>optimizr</a:t>
            </a:r>
            <a:r>
              <a:rPr lang="en-IN" b="0" i="0" dirty="0">
                <a:solidFill>
                  <a:srgbClr val="000000"/>
                </a:solidFill>
                <a:effectLst/>
              </a:rPr>
              <a:t>,  </a:t>
            </a:r>
            <a:r>
              <a:rPr lang="en-IN" b="0" i="0" dirty="0" err="1">
                <a:solidFill>
                  <a:srgbClr val="000000"/>
                </a:solidFill>
                <a:effectLst/>
              </a:rPr>
              <a:t>feed_dict</a:t>
            </a:r>
            <a:r>
              <a:rPr lang="en-IN" b="0" i="0" dirty="0">
                <a:solidFill>
                  <a:srgbClr val="000000"/>
                </a:solidFill>
                <a:effectLst/>
              </a:rPr>
              <a:t> = {  </a:t>
            </a:r>
          </a:p>
          <a:p>
            <a:pPr lvl="1" algn="just">
              <a:lnSpc>
                <a:spcPct val="200000"/>
              </a:lnSpc>
            </a:pPr>
            <a:r>
              <a:rPr lang="en-IN" b="0" i="0" dirty="0">
                <a:solidFill>
                  <a:srgbClr val="000000"/>
                </a:solidFill>
                <a:effectLst/>
              </a:rPr>
              <a:t>x: </a:t>
            </a:r>
            <a:r>
              <a:rPr lang="en-IN" b="0" i="0" dirty="0" err="1">
                <a:solidFill>
                  <a:srgbClr val="000000"/>
                </a:solidFill>
                <a:effectLst/>
              </a:rPr>
              <a:t>batch_xs</a:t>
            </a:r>
            <a:r>
              <a:rPr lang="en-IN" b="0" i="0" dirty="0">
                <a:solidFill>
                  <a:srgbClr val="000000"/>
                </a:solidFill>
                <a:effectLst/>
              </a:rPr>
              <a:t>, y: </a:t>
            </a:r>
            <a:r>
              <a:rPr lang="en-IN" b="0" i="0" dirty="0" err="1">
                <a:solidFill>
                  <a:srgbClr val="000000"/>
                </a:solidFill>
                <a:effectLst/>
              </a:rPr>
              <a:t>batch_ys</a:t>
            </a:r>
            <a:r>
              <a:rPr lang="en-IN" b="0" i="0" dirty="0">
                <a:solidFill>
                  <a:srgbClr val="000000"/>
                </a:solidFill>
                <a:effectLst/>
              </a:rPr>
              <a:t>})  </a:t>
            </a:r>
          </a:p>
          <a:p>
            <a:pPr lvl="1" algn="just">
              <a:lnSpc>
                <a:spcPct val="200000"/>
              </a:lnSpc>
            </a:pPr>
            <a:r>
              <a:rPr lang="en-IN" b="0" i="0" dirty="0">
                <a:solidFill>
                  <a:srgbClr val="000000"/>
                </a:solidFill>
                <a:effectLst/>
              </a:rPr>
              <a:t> # Compute all the average of loss </a:t>
            </a:r>
            <a:r>
              <a:rPr lang="en-IN" b="0" i="0" dirty="0" err="1">
                <a:solidFill>
                  <a:srgbClr val="000000"/>
                </a:solidFill>
                <a:effectLst/>
              </a:rPr>
              <a:t>avg_cost</a:t>
            </a:r>
            <a:r>
              <a:rPr lang="en-IN" b="0" i="0" dirty="0">
                <a:solidFill>
                  <a:srgbClr val="000000"/>
                </a:solidFill>
                <a:effectLst/>
              </a:rPr>
              <a:t> += </a:t>
            </a:r>
            <a:r>
              <a:rPr lang="en-IN" b="0" i="0" dirty="0" err="1">
                <a:solidFill>
                  <a:srgbClr val="000000"/>
                </a:solidFill>
                <a:effectLst/>
              </a:rPr>
              <a:t>sess.run</a:t>
            </a:r>
            <a:r>
              <a:rPr lang="en-IN" b="0" i="0" dirty="0">
                <a:solidFill>
                  <a:srgbClr val="000000"/>
                </a:solidFill>
                <a:effectLst/>
              </a:rPr>
              <a:t>(cost, \ </a:t>
            </a:r>
            <a:r>
              <a:rPr lang="en-IN" b="0" i="0" dirty="0" err="1">
                <a:solidFill>
                  <a:srgbClr val="000000"/>
                </a:solidFill>
                <a:effectLst/>
              </a:rPr>
              <a:t>feed_dict</a:t>
            </a:r>
            <a:r>
              <a:rPr lang="en-IN" b="0" i="0" dirty="0">
                <a:solidFill>
                  <a:srgbClr val="000000"/>
                </a:solidFill>
                <a:effectLst/>
              </a:rPr>
              <a:t> = {  </a:t>
            </a:r>
          </a:p>
          <a:p>
            <a:pPr lvl="1" algn="just">
              <a:lnSpc>
                <a:spcPct val="200000"/>
              </a:lnSpc>
            </a:pPr>
            <a:r>
              <a:rPr lang="en-IN" b="0" i="0" dirty="0">
                <a:solidFill>
                  <a:srgbClr val="000000"/>
                </a:solidFill>
                <a:effectLst/>
              </a:rPr>
              <a:t>x: </a:t>
            </a:r>
            <a:r>
              <a:rPr lang="en-IN" b="0" i="0" dirty="0" err="1">
                <a:solidFill>
                  <a:srgbClr val="000000"/>
                </a:solidFill>
                <a:effectLst/>
              </a:rPr>
              <a:t>batch_xs</a:t>
            </a:r>
            <a:r>
              <a:rPr lang="en-IN" b="0" i="0" dirty="0">
                <a:solidFill>
                  <a:srgbClr val="000000"/>
                </a:solidFill>
                <a:effectLst/>
              </a:rPr>
              <a:t>, \ y: </a:t>
            </a:r>
            <a:r>
              <a:rPr lang="en-IN" b="0" i="0" dirty="0" err="1">
                <a:solidFill>
                  <a:srgbClr val="000000"/>
                </a:solidFill>
                <a:effectLst/>
              </a:rPr>
              <a:t>batch_ys</a:t>
            </a:r>
            <a:r>
              <a:rPr lang="en-IN" b="0" i="0" dirty="0">
                <a:solidFill>
                  <a:srgbClr val="000000"/>
                </a:solidFill>
                <a:effectLst/>
              </a:rPr>
              <a:t>}) </a:t>
            </a:r>
            <a:r>
              <a:rPr lang="en-IN" b="0" i="0" dirty="0">
                <a:solidFill>
                  <a:srgbClr val="008200"/>
                </a:solidFill>
                <a:effectLst/>
              </a:rPr>
              <a:t>//total batch</a:t>
            </a:r>
            <a:r>
              <a:rPr lang="en-IN" b="0" i="0" dirty="0">
                <a:solidFill>
                  <a:srgbClr val="000000"/>
                </a:solidFill>
                <a:effectLst/>
              </a:rPr>
              <a:t>  </a:t>
            </a:r>
          </a:p>
          <a:p>
            <a:pPr lvl="1" algn="just">
              <a:lnSpc>
                <a:spcPct val="200000"/>
              </a:lnSpc>
            </a:pPr>
            <a:r>
              <a:rPr lang="en-IN" b="0" i="0" dirty="0">
                <a:solidFill>
                  <a:srgbClr val="000000"/>
                </a:solidFill>
                <a:effectLst/>
              </a:rPr>
              <a:t>      # Display the logs at each epoch steps   </a:t>
            </a:r>
          </a:p>
          <a:p>
            <a:pPr lvl="1" algn="just">
              <a:lnSpc>
                <a:spcPct val="200000"/>
              </a:lnSpc>
            </a:pPr>
            <a:r>
              <a:rPr lang="en-IN" b="0" i="0" dirty="0">
                <a:solidFill>
                  <a:srgbClr val="000000"/>
                </a:solidFill>
                <a:effectLst/>
              </a:rPr>
              <a:t>      </a:t>
            </a:r>
            <a:r>
              <a:rPr lang="en-IN" b="1" i="0" dirty="0">
                <a:solidFill>
                  <a:srgbClr val="006699"/>
                </a:solidFill>
                <a:effectLst/>
              </a:rPr>
              <a:t>if</a:t>
            </a:r>
            <a:r>
              <a:rPr lang="en-IN" b="0" i="0" dirty="0">
                <a:solidFill>
                  <a:srgbClr val="000000"/>
                </a:solidFill>
                <a:effectLst/>
              </a:rPr>
              <a:t> epoch % </a:t>
            </a:r>
            <a:r>
              <a:rPr lang="en-IN" b="0" i="0" dirty="0" err="1">
                <a:solidFill>
                  <a:srgbClr val="000000"/>
                </a:solidFill>
                <a:effectLst/>
              </a:rPr>
              <a:t>display_step</a:t>
            </a:r>
            <a:r>
              <a:rPr lang="en-IN" b="0" i="0" dirty="0">
                <a:solidFill>
                  <a:srgbClr val="000000"/>
                </a:solidFill>
                <a:effectLst/>
              </a:rPr>
              <a:t>==</a:t>
            </a:r>
            <a:r>
              <a:rPr lang="en-IN" b="0" i="0" dirty="0">
                <a:solidFill>
                  <a:srgbClr val="C00000"/>
                </a:solidFill>
                <a:effectLst/>
              </a:rPr>
              <a:t>0</a:t>
            </a:r>
            <a:r>
              <a:rPr lang="en-IN" b="0" i="0" dirty="0">
                <a:solidFill>
                  <a:srgbClr val="000000"/>
                </a:solidFill>
                <a:effectLst/>
              </a:rPr>
              <a:t>:   </a:t>
            </a:r>
          </a:p>
          <a:p>
            <a:pPr lvl="1" algn="just">
              <a:lnSpc>
                <a:spcPct val="200000"/>
              </a:lnSpc>
            </a:pPr>
            <a:r>
              <a:rPr lang="en-IN" b="0" i="0" dirty="0">
                <a:solidFill>
                  <a:srgbClr val="000000"/>
                </a:solidFill>
                <a:effectLst/>
              </a:rPr>
              <a:t>      print(</a:t>
            </a:r>
            <a:r>
              <a:rPr lang="en-IN" b="0" i="0" dirty="0">
                <a:solidFill>
                  <a:srgbClr val="0000FF"/>
                </a:solidFill>
                <a:effectLst/>
              </a:rPr>
              <a:t>"Epoch:"</a:t>
            </a:r>
            <a:r>
              <a:rPr lang="en-IN" b="0" i="0" dirty="0">
                <a:solidFill>
                  <a:srgbClr val="000000"/>
                </a:solidFill>
                <a:effectLst/>
              </a:rPr>
              <a:t>, </a:t>
            </a:r>
            <a:r>
              <a:rPr lang="en-IN" b="0" i="0" dirty="0">
                <a:solidFill>
                  <a:srgbClr val="0000FF"/>
                </a:solidFill>
                <a:effectLst/>
              </a:rPr>
              <a:t>'%04d'</a:t>
            </a:r>
            <a:r>
              <a:rPr lang="en-IN" b="0" i="0" dirty="0">
                <a:solidFill>
                  <a:srgbClr val="000000"/>
                </a:solidFill>
                <a:effectLst/>
              </a:rPr>
              <a:t> % (epoch+</a:t>
            </a:r>
            <a:r>
              <a:rPr lang="en-IN" b="0" i="0" dirty="0">
                <a:solidFill>
                  <a:srgbClr val="C00000"/>
                </a:solidFill>
                <a:effectLst/>
              </a:rPr>
              <a:t>1</a:t>
            </a:r>
            <a:r>
              <a:rPr lang="en-IN" b="0" i="0" dirty="0">
                <a:solidFill>
                  <a:srgbClr val="000000"/>
                </a:solidFill>
                <a:effectLst/>
              </a:rPr>
              <a:t>), </a:t>
            </a:r>
            <a:r>
              <a:rPr lang="en-IN" b="0" i="0" dirty="0">
                <a:solidFill>
                  <a:srgbClr val="0000FF"/>
                </a:solidFill>
                <a:effectLst/>
              </a:rPr>
              <a:t>"cost="</a:t>
            </a:r>
            <a:r>
              <a:rPr lang="en-IN" b="0" i="0" dirty="0">
                <a:solidFill>
                  <a:srgbClr val="000000"/>
                </a:solidFill>
                <a:effectLst/>
              </a:rPr>
              <a:t>, </a:t>
            </a:r>
            <a:r>
              <a:rPr lang="en-IN" b="0" i="0" dirty="0">
                <a:solidFill>
                  <a:srgbClr val="0000FF"/>
                </a:solidFill>
                <a:effectLst/>
              </a:rPr>
              <a:t>"{:.9f}"</a:t>
            </a:r>
            <a:r>
              <a:rPr lang="en-IN" b="0" i="0" dirty="0">
                <a:solidFill>
                  <a:srgbClr val="000000"/>
                </a:solidFill>
                <a:effectLst/>
              </a:rPr>
              <a:t>.format (</a:t>
            </a:r>
            <a:r>
              <a:rPr lang="en-IN" b="0" i="0" dirty="0" err="1">
                <a:solidFill>
                  <a:srgbClr val="000000"/>
                </a:solidFill>
                <a:effectLst/>
              </a:rPr>
              <a:t>avg_cost</a:t>
            </a:r>
            <a:r>
              <a:rPr lang="en-IN" b="0" i="0" dirty="0">
                <a:solidFill>
                  <a:srgbClr val="000000"/>
                </a:solidFill>
                <a:effectLst/>
              </a:rPr>
              <a:t>))  </a:t>
            </a:r>
          </a:p>
          <a:p>
            <a:pPr lvl="1" algn="just">
              <a:lnSpc>
                <a:spcPct val="200000"/>
              </a:lnSpc>
            </a:pPr>
            <a:r>
              <a:rPr lang="en-IN" b="0" i="0" dirty="0">
                <a:solidFill>
                  <a:srgbClr val="000000"/>
                </a:solidFill>
                <a:effectLst/>
              </a:rPr>
              <a:t>            </a:t>
            </a:r>
            <a:r>
              <a:rPr lang="en-IN" b="0" i="0" dirty="0" err="1">
                <a:solidFill>
                  <a:srgbClr val="000000"/>
                </a:solidFill>
                <a:effectLst/>
              </a:rPr>
              <a:t>avg_set.append</a:t>
            </a:r>
            <a:r>
              <a:rPr lang="en-IN" b="0" i="0" dirty="0">
                <a:solidFill>
                  <a:srgbClr val="000000"/>
                </a:solidFill>
                <a:effectLst/>
              </a:rPr>
              <a:t>(</a:t>
            </a:r>
            <a:r>
              <a:rPr lang="en-IN" b="0" i="0" dirty="0" err="1">
                <a:solidFill>
                  <a:srgbClr val="000000"/>
                </a:solidFill>
                <a:effectLst/>
              </a:rPr>
              <a:t>avg_cost</a:t>
            </a:r>
            <a:r>
              <a:rPr lang="en-IN" b="0" i="0" dirty="0">
                <a:solidFill>
                  <a:srgbClr val="000000"/>
                </a:solidFill>
                <a:effectLst/>
              </a:rPr>
              <a:t>) </a:t>
            </a:r>
            <a:r>
              <a:rPr lang="en-IN" b="0" i="0" dirty="0" err="1">
                <a:solidFill>
                  <a:srgbClr val="000000"/>
                </a:solidFill>
                <a:effectLst/>
              </a:rPr>
              <a:t>epoch_set.append</a:t>
            </a:r>
            <a:r>
              <a:rPr lang="en-IN" b="0" i="0" dirty="0">
                <a:solidFill>
                  <a:srgbClr val="000000"/>
                </a:solidFill>
                <a:effectLst/>
              </a:rPr>
              <a:t>(epoch+</a:t>
            </a:r>
            <a:r>
              <a:rPr lang="en-IN" b="0" i="0" dirty="0">
                <a:solidFill>
                  <a:srgbClr val="C00000"/>
                </a:solidFill>
                <a:effectLst/>
              </a:rPr>
              <a:t>1</a:t>
            </a:r>
            <a:r>
              <a:rPr lang="en-IN" b="0" i="0" dirty="0">
                <a:solidFill>
                  <a:srgbClr val="000000"/>
                </a:solidFill>
                <a:effectLst/>
              </a:rPr>
              <a:t>)  </a:t>
            </a:r>
          </a:p>
          <a:p>
            <a:pPr lvl="1" algn="just">
              <a:lnSpc>
                <a:spcPct val="200000"/>
              </a:lnSpc>
            </a:pPr>
            <a:r>
              <a:rPr lang="en-IN" b="0" i="0" dirty="0">
                <a:solidFill>
                  <a:srgbClr val="000000"/>
                </a:solidFill>
                <a:effectLst/>
              </a:rPr>
              <a:t>   print (</a:t>
            </a:r>
            <a:r>
              <a:rPr lang="en-IN" b="0" i="0" dirty="0">
                <a:solidFill>
                  <a:srgbClr val="0000FF"/>
                </a:solidFill>
                <a:effectLst/>
              </a:rPr>
              <a:t>"Training phase finished"</a:t>
            </a:r>
            <a:r>
              <a:rPr lang="en-IN" b="0" i="0" dirty="0">
                <a:solidFill>
                  <a:srgbClr val="000000"/>
                </a:solidFill>
                <a:effectLst/>
              </a:rPr>
              <a:t>)  </a:t>
            </a:r>
          </a:p>
          <a:p>
            <a:pPr lvl="1">
              <a:lnSpc>
                <a:spcPct val="200000"/>
              </a:lnSpc>
            </a:pPr>
            <a:endParaRPr lang="en-IN" dirty="0"/>
          </a:p>
        </p:txBody>
      </p:sp>
    </p:spTree>
    <p:extLst>
      <p:ext uri="{BB962C8B-B14F-4D97-AF65-F5344CB8AC3E}">
        <p14:creationId xmlns:p14="http://schemas.microsoft.com/office/powerpoint/2010/main" val="726293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EF482A-0CB8-90DA-1B47-ADF49A02A436}"/>
              </a:ext>
            </a:extLst>
          </p:cNvPr>
          <p:cNvSpPr txBox="1"/>
          <p:nvPr/>
        </p:nvSpPr>
        <p:spPr>
          <a:xfrm>
            <a:off x="0" y="0"/>
            <a:ext cx="12118206" cy="5450851"/>
          </a:xfrm>
          <a:prstGeom prst="rect">
            <a:avLst/>
          </a:prstGeom>
          <a:noFill/>
        </p:spPr>
        <p:txBody>
          <a:bodyPr wrap="square" rtlCol="0">
            <a:spAutoFit/>
          </a:bodyPr>
          <a:lstStyle/>
          <a:p>
            <a:pPr>
              <a:lnSpc>
                <a:spcPct val="150000"/>
              </a:lnSpc>
            </a:pPr>
            <a:r>
              <a:rPr lang="en-IN" b="0" i="0" dirty="0">
                <a:solidFill>
                  <a:srgbClr val="000000"/>
                </a:solidFill>
                <a:effectLst/>
              </a:rPr>
              <a:t>   </a:t>
            </a:r>
            <a:r>
              <a:rPr lang="en-IN" b="0" i="0" dirty="0" err="1">
                <a:solidFill>
                  <a:srgbClr val="000000"/>
                </a:solidFill>
                <a:effectLst/>
              </a:rPr>
              <a:t>plt.plot</a:t>
            </a:r>
            <a:r>
              <a:rPr lang="en-IN" b="0" i="0" dirty="0">
                <a:solidFill>
                  <a:srgbClr val="000000"/>
                </a:solidFill>
                <a:effectLst/>
              </a:rPr>
              <a:t>(</a:t>
            </a:r>
            <a:r>
              <a:rPr lang="en-IN" b="0" i="0" dirty="0" err="1">
                <a:solidFill>
                  <a:srgbClr val="000000"/>
                </a:solidFill>
                <a:effectLst/>
              </a:rPr>
              <a:t>epoch_set,avg_set</a:t>
            </a:r>
            <a:r>
              <a:rPr lang="en-IN" b="0" i="0" dirty="0">
                <a:solidFill>
                  <a:srgbClr val="000000"/>
                </a:solidFill>
                <a:effectLst/>
              </a:rPr>
              <a:t>, </a:t>
            </a:r>
            <a:r>
              <a:rPr lang="en-IN" b="0" i="0" dirty="0">
                <a:solidFill>
                  <a:srgbClr val="0000FF"/>
                </a:solidFill>
                <a:effectLst/>
              </a:rPr>
              <a:t>'o'</a:t>
            </a:r>
            <a:r>
              <a:rPr lang="en-IN" b="0" i="0" dirty="0">
                <a:solidFill>
                  <a:srgbClr val="000000"/>
                </a:solidFill>
                <a:effectLst/>
              </a:rPr>
              <a:t>, label = </a:t>
            </a:r>
            <a:r>
              <a:rPr lang="en-IN" b="0" i="0" dirty="0">
                <a:solidFill>
                  <a:srgbClr val="0000FF"/>
                </a:solidFill>
                <a:effectLst/>
              </a:rPr>
              <a:t>'Logistics Regression Training'</a:t>
            </a:r>
            <a:r>
              <a:rPr lang="en-IN" b="0" i="0" dirty="0">
                <a:solidFill>
                  <a:srgbClr val="000000"/>
                </a:solidFill>
                <a:effectLst/>
              </a:rPr>
              <a:t>)     </a:t>
            </a:r>
          </a:p>
          <a:p>
            <a:pPr>
              <a:lnSpc>
                <a:spcPct val="150000"/>
              </a:lnSpc>
            </a:pPr>
            <a:r>
              <a:rPr lang="en-IN" b="0" i="0" dirty="0">
                <a:solidFill>
                  <a:srgbClr val="000000"/>
                </a:solidFill>
                <a:effectLst/>
              </a:rPr>
              <a:t>   </a:t>
            </a:r>
            <a:r>
              <a:rPr lang="en-IN" b="0" i="0" dirty="0" err="1">
                <a:solidFill>
                  <a:srgbClr val="000000"/>
                </a:solidFill>
                <a:effectLst/>
              </a:rPr>
              <a:t>plt.ylabel</a:t>
            </a:r>
            <a:r>
              <a:rPr lang="en-IN" b="0" i="0" dirty="0">
                <a:solidFill>
                  <a:srgbClr val="000000"/>
                </a:solidFill>
                <a:effectLst/>
              </a:rPr>
              <a:t>(</a:t>
            </a:r>
            <a:r>
              <a:rPr lang="en-IN" b="0" i="0" dirty="0">
                <a:solidFill>
                  <a:srgbClr val="0000FF"/>
                </a:solidFill>
                <a:effectLst/>
              </a:rPr>
              <a:t>'cost'</a:t>
            </a:r>
            <a:r>
              <a:rPr lang="en-IN" b="0" i="0" dirty="0">
                <a:solidFill>
                  <a:srgbClr val="000000"/>
                </a:solidFill>
                <a:effectLst/>
              </a:rPr>
              <a:t>)   </a:t>
            </a:r>
          </a:p>
          <a:p>
            <a:pPr>
              <a:lnSpc>
                <a:spcPct val="150000"/>
              </a:lnSpc>
            </a:pPr>
            <a:r>
              <a:rPr lang="en-IN" b="0" i="0" dirty="0">
                <a:solidFill>
                  <a:srgbClr val="000000"/>
                </a:solidFill>
                <a:effectLst/>
              </a:rPr>
              <a:t>   </a:t>
            </a:r>
            <a:r>
              <a:rPr lang="en-IN" b="0" i="0" dirty="0" err="1">
                <a:solidFill>
                  <a:srgbClr val="000000"/>
                </a:solidFill>
                <a:effectLst/>
              </a:rPr>
              <a:t>plt.xlabel</a:t>
            </a:r>
            <a:r>
              <a:rPr lang="en-IN" b="0" i="0" dirty="0">
                <a:solidFill>
                  <a:srgbClr val="000000"/>
                </a:solidFill>
                <a:effectLst/>
              </a:rPr>
              <a:t>(</a:t>
            </a:r>
            <a:r>
              <a:rPr lang="en-IN" b="0" i="0" dirty="0">
                <a:solidFill>
                  <a:srgbClr val="0000FF"/>
                </a:solidFill>
                <a:effectLst/>
              </a:rPr>
              <a:t>'epoch'</a:t>
            </a:r>
            <a:r>
              <a:rPr lang="en-IN" b="0" i="0" dirty="0">
                <a:solidFill>
                  <a:srgbClr val="000000"/>
                </a:solidFill>
                <a:effectLst/>
              </a:rPr>
              <a:t>)   </a:t>
            </a:r>
          </a:p>
          <a:p>
            <a:pPr>
              <a:lnSpc>
                <a:spcPct val="150000"/>
              </a:lnSpc>
            </a:pPr>
            <a:r>
              <a:rPr lang="en-IN" b="0" i="0" dirty="0">
                <a:solidFill>
                  <a:srgbClr val="000000"/>
                </a:solidFill>
                <a:effectLst/>
              </a:rPr>
              <a:t>   </a:t>
            </a:r>
            <a:r>
              <a:rPr lang="en-IN" b="0" i="0" dirty="0" err="1">
                <a:solidFill>
                  <a:srgbClr val="000000"/>
                </a:solidFill>
                <a:effectLst/>
              </a:rPr>
              <a:t>plt.legend</a:t>
            </a:r>
            <a:r>
              <a:rPr lang="en-IN" b="0" i="0" dirty="0">
                <a:solidFill>
                  <a:srgbClr val="000000"/>
                </a:solidFill>
                <a:effectLst/>
              </a:rPr>
              <a:t>()   </a:t>
            </a:r>
          </a:p>
          <a:p>
            <a:pPr>
              <a:lnSpc>
                <a:spcPct val="150000"/>
              </a:lnSpc>
            </a:pPr>
            <a:r>
              <a:rPr lang="en-IN" b="0" i="0" dirty="0">
                <a:solidFill>
                  <a:srgbClr val="000000"/>
                </a:solidFill>
                <a:effectLst/>
              </a:rPr>
              <a:t>   </a:t>
            </a:r>
            <a:r>
              <a:rPr lang="en-IN" b="0" i="0" dirty="0" err="1">
                <a:solidFill>
                  <a:srgbClr val="000000"/>
                </a:solidFill>
                <a:effectLst/>
              </a:rPr>
              <a:t>plt.show</a:t>
            </a:r>
            <a:r>
              <a:rPr lang="en-IN" b="0" i="0" dirty="0">
                <a:solidFill>
                  <a:srgbClr val="000000"/>
                </a:solidFill>
                <a:effectLst/>
              </a:rPr>
              <a:t>()   </a:t>
            </a:r>
          </a:p>
          <a:p>
            <a:pPr>
              <a:lnSpc>
                <a:spcPct val="150000"/>
              </a:lnSpc>
            </a:pPr>
            <a:r>
              <a:rPr lang="en-IN" b="0" i="0" dirty="0">
                <a:solidFill>
                  <a:srgbClr val="000000"/>
                </a:solidFill>
                <a:effectLst/>
              </a:rPr>
              <a:t>      </a:t>
            </a:r>
          </a:p>
          <a:p>
            <a:pPr>
              <a:lnSpc>
                <a:spcPct val="150000"/>
              </a:lnSpc>
            </a:pPr>
            <a:r>
              <a:rPr lang="en-IN" b="0" i="0" dirty="0">
                <a:solidFill>
                  <a:srgbClr val="000000"/>
                </a:solidFill>
                <a:effectLst/>
              </a:rPr>
              <a:t># Test the model  </a:t>
            </a:r>
          </a:p>
          <a:p>
            <a:pPr>
              <a:lnSpc>
                <a:spcPct val="150000"/>
              </a:lnSpc>
            </a:pPr>
            <a:r>
              <a:rPr lang="en-IN" b="0" i="0" dirty="0">
                <a:solidFill>
                  <a:srgbClr val="000000"/>
                </a:solidFill>
                <a:effectLst/>
              </a:rPr>
              <a:t>   </a:t>
            </a:r>
            <a:r>
              <a:rPr lang="en-IN" b="0" i="0" dirty="0" err="1">
                <a:solidFill>
                  <a:srgbClr val="000000"/>
                </a:solidFill>
                <a:effectLst/>
              </a:rPr>
              <a:t>correct_prediction</a:t>
            </a:r>
            <a:r>
              <a:rPr lang="en-IN" b="0" i="0" dirty="0">
                <a:solidFill>
                  <a:srgbClr val="000000"/>
                </a:solidFill>
                <a:effectLst/>
              </a:rPr>
              <a:t> = </a:t>
            </a:r>
            <a:r>
              <a:rPr lang="en-IN" b="0" i="0" dirty="0" err="1">
                <a:solidFill>
                  <a:srgbClr val="000000"/>
                </a:solidFill>
                <a:effectLst/>
              </a:rPr>
              <a:t>tf.equal</a:t>
            </a:r>
            <a:r>
              <a:rPr lang="en-IN" b="0" i="0" dirty="0">
                <a:solidFill>
                  <a:srgbClr val="000000"/>
                </a:solidFill>
                <a:effectLst/>
              </a:rPr>
              <a:t> (</a:t>
            </a:r>
            <a:r>
              <a:rPr lang="en-IN" b="0" i="0" dirty="0" err="1">
                <a:solidFill>
                  <a:srgbClr val="000000"/>
                </a:solidFill>
                <a:effectLst/>
              </a:rPr>
              <a:t>tf.argmax</a:t>
            </a:r>
            <a:r>
              <a:rPr lang="en-IN" b="0" i="0" dirty="0">
                <a:solidFill>
                  <a:srgbClr val="000000"/>
                </a:solidFill>
                <a:effectLst/>
              </a:rPr>
              <a:t> (activation, </a:t>
            </a:r>
            <a:r>
              <a:rPr lang="en-IN" b="0" i="0" dirty="0">
                <a:solidFill>
                  <a:srgbClr val="C00000"/>
                </a:solidFill>
                <a:effectLst/>
              </a:rPr>
              <a:t>1</a:t>
            </a:r>
            <a:r>
              <a:rPr lang="en-IN" b="0" i="0" dirty="0">
                <a:solidFill>
                  <a:srgbClr val="000000"/>
                </a:solidFill>
                <a:effectLst/>
              </a:rPr>
              <a:t>),</a:t>
            </a:r>
            <a:r>
              <a:rPr lang="en-IN" b="0" i="0" dirty="0" err="1">
                <a:solidFill>
                  <a:srgbClr val="000000"/>
                </a:solidFill>
                <a:effectLst/>
              </a:rPr>
              <a:t>tf.argmax</a:t>
            </a:r>
            <a:r>
              <a:rPr lang="en-IN" b="0" i="0" dirty="0">
                <a:solidFill>
                  <a:srgbClr val="000000"/>
                </a:solidFill>
                <a:effectLst/>
              </a:rPr>
              <a:t>(y,</a:t>
            </a:r>
            <a:r>
              <a:rPr lang="en-IN" b="0" i="0" dirty="0">
                <a:solidFill>
                  <a:srgbClr val="C00000"/>
                </a:solidFill>
                <a:effectLst/>
              </a:rPr>
              <a:t>1</a:t>
            </a:r>
            <a:r>
              <a:rPr lang="en-IN" b="0" i="0" dirty="0">
                <a:solidFill>
                  <a:srgbClr val="000000"/>
                </a:solidFill>
                <a:effectLst/>
              </a:rPr>
              <a:t>))   </a:t>
            </a:r>
          </a:p>
          <a:p>
            <a:pPr>
              <a:lnSpc>
                <a:spcPct val="150000"/>
              </a:lnSpc>
            </a:pPr>
            <a:r>
              <a:rPr lang="en-IN" b="0" i="0" dirty="0">
                <a:solidFill>
                  <a:srgbClr val="000000"/>
                </a:solidFill>
                <a:effectLst/>
              </a:rPr>
              <a:t>    </a:t>
            </a:r>
          </a:p>
          <a:p>
            <a:pPr>
              <a:lnSpc>
                <a:spcPct val="150000"/>
              </a:lnSpc>
            </a:pPr>
            <a:r>
              <a:rPr lang="en-IN" b="0" i="0" dirty="0">
                <a:solidFill>
                  <a:srgbClr val="000000"/>
                </a:solidFill>
                <a:effectLst/>
              </a:rPr>
              <a:t># Calculating the accuracy of dataset  </a:t>
            </a:r>
          </a:p>
          <a:p>
            <a:pPr>
              <a:lnSpc>
                <a:spcPct val="150000"/>
              </a:lnSpc>
            </a:pPr>
            <a:r>
              <a:rPr lang="en-IN" b="0" i="0" dirty="0">
                <a:solidFill>
                  <a:srgbClr val="000000"/>
                </a:solidFill>
                <a:effectLst/>
              </a:rPr>
              <a:t>accuracy = </a:t>
            </a:r>
            <a:r>
              <a:rPr lang="en-IN" b="0" i="0" dirty="0" err="1">
                <a:solidFill>
                  <a:srgbClr val="000000"/>
                </a:solidFill>
                <a:effectLst/>
              </a:rPr>
              <a:t>tf.reduce_mean</a:t>
            </a:r>
            <a:r>
              <a:rPr lang="en-IN" b="0" i="0" dirty="0">
                <a:solidFill>
                  <a:srgbClr val="000000"/>
                </a:solidFill>
                <a:effectLst/>
              </a:rPr>
              <a:t>(</a:t>
            </a:r>
            <a:r>
              <a:rPr lang="en-IN" b="0" i="0" dirty="0" err="1">
                <a:solidFill>
                  <a:srgbClr val="000000"/>
                </a:solidFill>
                <a:effectLst/>
              </a:rPr>
              <a:t>tf.cast</a:t>
            </a:r>
            <a:r>
              <a:rPr lang="en-IN" b="0" i="0" dirty="0">
                <a:solidFill>
                  <a:srgbClr val="000000"/>
                </a:solidFill>
                <a:effectLst/>
              </a:rPr>
              <a:t> (</a:t>
            </a:r>
            <a:r>
              <a:rPr lang="en-IN" b="0" i="0" dirty="0" err="1">
                <a:solidFill>
                  <a:srgbClr val="000000"/>
                </a:solidFill>
                <a:effectLst/>
              </a:rPr>
              <a:t>correct_prediction</a:t>
            </a:r>
            <a:r>
              <a:rPr lang="en-IN" b="0" i="0" dirty="0">
                <a:solidFill>
                  <a:srgbClr val="000000"/>
                </a:solidFill>
                <a:effectLst/>
              </a:rPr>
              <a:t>, </a:t>
            </a:r>
            <a:r>
              <a:rPr lang="en-IN" b="0" i="0" dirty="0">
                <a:solidFill>
                  <a:srgbClr val="0000FF"/>
                </a:solidFill>
                <a:effectLst/>
              </a:rPr>
              <a:t>"float"</a:t>
            </a:r>
            <a:r>
              <a:rPr lang="en-IN" b="0" i="0" dirty="0">
                <a:solidFill>
                  <a:srgbClr val="000000"/>
                </a:solidFill>
                <a:effectLst/>
              </a:rPr>
              <a:t>)) print   </a:t>
            </a:r>
          </a:p>
          <a:p>
            <a:pPr>
              <a:lnSpc>
                <a:spcPct val="150000"/>
              </a:lnSpc>
            </a:pPr>
            <a:r>
              <a:rPr lang="en-IN" b="0" i="0" dirty="0">
                <a:solidFill>
                  <a:srgbClr val="000000"/>
                </a:solidFill>
                <a:effectLst/>
              </a:rPr>
              <a:t>(</a:t>
            </a:r>
            <a:r>
              <a:rPr lang="en-IN" b="0" i="0" dirty="0">
                <a:solidFill>
                  <a:srgbClr val="0000FF"/>
                </a:solidFill>
                <a:effectLst/>
              </a:rPr>
              <a:t>"Model accuracy:"</a:t>
            </a:r>
            <a:r>
              <a:rPr lang="en-IN" b="0" i="0" dirty="0">
                <a:solidFill>
                  <a:srgbClr val="000000"/>
                </a:solidFill>
                <a:effectLst/>
              </a:rPr>
              <a:t>, </a:t>
            </a:r>
            <a:r>
              <a:rPr lang="en-IN" b="0" i="0" dirty="0" err="1">
                <a:solidFill>
                  <a:srgbClr val="000000"/>
                </a:solidFill>
                <a:effectLst/>
              </a:rPr>
              <a:t>accuracy.eval</a:t>
            </a:r>
            <a:r>
              <a:rPr lang="en-IN" b="0" i="0" dirty="0">
                <a:solidFill>
                  <a:srgbClr val="000000"/>
                </a:solidFill>
                <a:effectLst/>
              </a:rPr>
              <a:t>({</a:t>
            </a:r>
            <a:r>
              <a:rPr lang="en-IN" b="0" i="0" dirty="0" err="1">
                <a:solidFill>
                  <a:srgbClr val="000000"/>
                </a:solidFill>
                <a:effectLst/>
              </a:rPr>
              <a:t>x:mnist.test.images</a:t>
            </a:r>
            <a:r>
              <a:rPr lang="en-IN" b="0" i="0" dirty="0">
                <a:solidFill>
                  <a:srgbClr val="000000"/>
                </a:solidFill>
                <a:effectLst/>
              </a:rPr>
              <a:t>, y: </a:t>
            </a:r>
            <a:r>
              <a:rPr lang="en-IN" b="0" i="0" dirty="0" err="1">
                <a:solidFill>
                  <a:srgbClr val="000000"/>
                </a:solidFill>
                <a:effectLst/>
              </a:rPr>
              <a:t>mnist.test.labels</a:t>
            </a:r>
            <a:r>
              <a:rPr lang="en-IN" b="0" i="0" dirty="0">
                <a:solidFill>
                  <a:srgbClr val="000000"/>
                </a:solidFill>
                <a:effectLst/>
              </a:rPr>
              <a:t>}))  </a:t>
            </a:r>
          </a:p>
          <a:p>
            <a:pPr>
              <a:lnSpc>
                <a:spcPct val="150000"/>
              </a:lnSpc>
            </a:pPr>
            <a:endParaRPr lang="en-IN" dirty="0"/>
          </a:p>
        </p:txBody>
      </p:sp>
    </p:spTree>
    <p:extLst>
      <p:ext uri="{BB962C8B-B14F-4D97-AF65-F5344CB8AC3E}">
        <p14:creationId xmlns:p14="http://schemas.microsoft.com/office/powerpoint/2010/main" val="992413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FACE85-65C0-A74F-97E8-0A9EDCB97917}"/>
              </a:ext>
            </a:extLst>
          </p:cNvPr>
          <p:cNvSpPr txBox="1"/>
          <p:nvPr/>
        </p:nvSpPr>
        <p:spPr>
          <a:xfrm>
            <a:off x="134754" y="154004"/>
            <a:ext cx="11800572" cy="1200329"/>
          </a:xfrm>
          <a:prstGeom prst="rect">
            <a:avLst/>
          </a:prstGeom>
          <a:noFill/>
        </p:spPr>
        <p:txBody>
          <a:bodyPr wrap="square" rtlCol="0">
            <a:spAutoFit/>
          </a:bodyPr>
          <a:lstStyle/>
          <a:p>
            <a:r>
              <a:rPr lang="en-US" sz="2400" b="1" i="0" dirty="0">
                <a:solidFill>
                  <a:srgbClr val="333333"/>
                </a:solidFill>
                <a:effectLst/>
              </a:rPr>
              <a:t>The output of the Code:</a:t>
            </a:r>
          </a:p>
          <a:p>
            <a:endParaRPr lang="en-US" sz="2400" b="1" dirty="0">
              <a:solidFill>
                <a:srgbClr val="333333"/>
              </a:solidFill>
            </a:endParaRPr>
          </a:p>
          <a:p>
            <a:endParaRPr lang="en-IN" sz="2400" dirty="0"/>
          </a:p>
        </p:txBody>
      </p:sp>
      <p:pic>
        <p:nvPicPr>
          <p:cNvPr id="15362" name="Picture 2" descr="Single Layer Perceptron in TensorFlow">
            <a:extLst>
              <a:ext uri="{FF2B5EF4-FFF2-40B4-BE49-F238E27FC236}">
                <a16:creationId xmlns:a16="http://schemas.microsoft.com/office/drawing/2014/main" id="{6CCF3D54-E53E-FC49-FD6D-7500EA875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80" y="1537213"/>
            <a:ext cx="11083639" cy="40085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484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5EEE5-2E3F-78EC-9F5F-3F5C64A5ABF1}"/>
              </a:ext>
            </a:extLst>
          </p:cNvPr>
          <p:cNvSpPr txBox="1"/>
          <p:nvPr/>
        </p:nvSpPr>
        <p:spPr>
          <a:xfrm>
            <a:off x="192505" y="163629"/>
            <a:ext cx="11762072"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solidFill>
                  <a:srgbClr val="333333"/>
                </a:solidFill>
                <a:effectLst/>
              </a:rPr>
              <a:t>The logistic regression is considered as predictive analysis. Logistic regression is mainly used to describe data and use to explain the relationship between the dependent binary variable and one or many nominal or independent variables.</a:t>
            </a:r>
            <a:endParaRPr lang="en-IN" dirty="0"/>
          </a:p>
        </p:txBody>
      </p:sp>
      <p:pic>
        <p:nvPicPr>
          <p:cNvPr id="16386" name="Picture 2" descr="Single Layer Perceptron in TensorFlow">
            <a:extLst>
              <a:ext uri="{FF2B5EF4-FFF2-40B4-BE49-F238E27FC236}">
                <a16:creationId xmlns:a16="http://schemas.microsoft.com/office/drawing/2014/main" id="{557ECB29-8237-1920-A20A-DF60117C3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846" y="1122279"/>
            <a:ext cx="6022307" cy="46134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A67CE8-DDDD-51BD-6387-463ECAEB0BFA}"/>
              </a:ext>
            </a:extLst>
          </p:cNvPr>
          <p:cNvSpPr txBox="1"/>
          <p:nvPr/>
        </p:nvSpPr>
        <p:spPr>
          <a:xfrm>
            <a:off x="3084846" y="6086192"/>
            <a:ext cx="6097604" cy="369332"/>
          </a:xfrm>
          <a:prstGeom prst="rect">
            <a:avLst/>
          </a:prstGeom>
          <a:noFill/>
        </p:spPr>
        <p:txBody>
          <a:bodyPr wrap="square">
            <a:spAutoFit/>
          </a:bodyPr>
          <a:lstStyle/>
          <a:p>
            <a:pPr algn="just"/>
            <a:r>
              <a:rPr lang="en-US" b="1" i="0" dirty="0">
                <a:solidFill>
                  <a:srgbClr val="333333"/>
                </a:solidFill>
                <a:effectLst/>
              </a:rPr>
              <a:t>Note:</a:t>
            </a:r>
            <a:r>
              <a:rPr lang="en-US" b="0" i="0" dirty="0">
                <a:solidFill>
                  <a:srgbClr val="333333"/>
                </a:solidFill>
                <a:effectLst/>
              </a:rPr>
              <a:t> Weight shows the strength of the particular node.</a:t>
            </a:r>
          </a:p>
        </p:txBody>
      </p:sp>
    </p:spTree>
    <p:extLst>
      <p:ext uri="{BB962C8B-B14F-4D97-AF65-F5344CB8AC3E}">
        <p14:creationId xmlns:p14="http://schemas.microsoft.com/office/powerpoint/2010/main" val="1836561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9DEC5-517E-B9D1-B799-69F6F3E61139}"/>
              </a:ext>
            </a:extLst>
          </p:cNvPr>
          <p:cNvSpPr txBox="1"/>
          <p:nvPr/>
        </p:nvSpPr>
        <p:spPr>
          <a:xfrm>
            <a:off x="144379" y="96253"/>
            <a:ext cx="11906450" cy="6293390"/>
          </a:xfrm>
          <a:prstGeom prst="rect">
            <a:avLst/>
          </a:prstGeom>
          <a:noFill/>
        </p:spPr>
        <p:txBody>
          <a:bodyPr wrap="square" rtlCol="0">
            <a:spAutoFit/>
          </a:bodyPr>
          <a:lstStyle/>
          <a:p>
            <a:pPr algn="just">
              <a:lnSpc>
                <a:spcPct val="200000"/>
              </a:lnSpc>
            </a:pPr>
            <a:r>
              <a:rPr lang="en-US" sz="2400" b="1" i="0" dirty="0">
                <a:effectLst/>
              </a:rPr>
              <a:t>Hidden Layer Perceptron in TensorFlow:</a:t>
            </a:r>
          </a:p>
          <a:p>
            <a:pPr marL="285750" indent="-285750">
              <a:lnSpc>
                <a:spcPct val="200000"/>
              </a:lnSpc>
              <a:buFont typeface="Wingdings" panose="05000000000000000000" pitchFamily="2" charset="2"/>
              <a:buChar char="ü"/>
            </a:pPr>
            <a:r>
              <a:rPr lang="en-US" b="0" i="0" dirty="0">
                <a:solidFill>
                  <a:srgbClr val="333333"/>
                </a:solidFill>
                <a:effectLst/>
              </a:rPr>
              <a:t>A hidden layer is an artificial neural network that is a layer in between </a:t>
            </a:r>
            <a:r>
              <a:rPr lang="en-US" b="1" i="0" dirty="0">
                <a:solidFill>
                  <a:srgbClr val="333333"/>
                </a:solidFill>
                <a:effectLst/>
              </a:rPr>
              <a:t>input layers</a:t>
            </a:r>
            <a:r>
              <a:rPr lang="en-US" b="0" i="0" dirty="0">
                <a:solidFill>
                  <a:srgbClr val="333333"/>
                </a:solidFill>
                <a:effectLst/>
              </a:rPr>
              <a:t> and </a:t>
            </a:r>
            <a:r>
              <a:rPr lang="en-US" b="1" i="0" dirty="0">
                <a:solidFill>
                  <a:srgbClr val="333333"/>
                </a:solidFill>
                <a:effectLst/>
              </a:rPr>
              <a:t>output layers</a:t>
            </a:r>
            <a:r>
              <a:rPr lang="en-US" b="0" i="0" dirty="0">
                <a:solidFill>
                  <a:srgbClr val="333333"/>
                </a:solidFill>
                <a:effectLst/>
              </a:rPr>
              <a:t>. Where the artificial neurons take in a set of weighted inputs and produce an output through an activation function. It is a part of nearly and neural in which engineers simulate the types of activity that go on in the human brain.</a:t>
            </a:r>
          </a:p>
          <a:p>
            <a:pPr marL="285750" indent="-285750">
              <a:lnSpc>
                <a:spcPct val="200000"/>
              </a:lnSpc>
              <a:buFont typeface="Wingdings" panose="05000000000000000000" pitchFamily="2" charset="2"/>
              <a:buChar char="ü"/>
            </a:pPr>
            <a:r>
              <a:rPr lang="en-US" b="0" i="0" dirty="0">
                <a:solidFill>
                  <a:srgbClr val="333333"/>
                </a:solidFill>
                <a:effectLst/>
              </a:rPr>
              <a:t>The hidden neural network is set up in some techniques. In many cases, weighted inputs are randomly assigned. On the other hand, they are fine-tuned and calibrated through a process called </a:t>
            </a:r>
            <a:r>
              <a:rPr lang="en-US" b="1" i="0" dirty="0">
                <a:solidFill>
                  <a:srgbClr val="333333"/>
                </a:solidFill>
                <a:effectLst/>
              </a:rPr>
              <a:t>backpropagation</a:t>
            </a:r>
            <a:r>
              <a:rPr lang="en-US" b="0" i="0" dirty="0">
                <a:solidFill>
                  <a:srgbClr val="333333"/>
                </a:solidFill>
                <a:effectLst/>
              </a:rPr>
              <a:t>.</a:t>
            </a:r>
          </a:p>
          <a:p>
            <a:pPr marL="285750" indent="-285750">
              <a:lnSpc>
                <a:spcPct val="200000"/>
              </a:lnSpc>
              <a:buFont typeface="Wingdings" panose="05000000000000000000" pitchFamily="2" charset="2"/>
              <a:buChar char="ü"/>
            </a:pPr>
            <a:r>
              <a:rPr lang="en-US" b="0" i="0" dirty="0">
                <a:solidFill>
                  <a:srgbClr val="333333"/>
                </a:solidFill>
                <a:effectLst/>
              </a:rPr>
              <a:t>The artificial neuron in the hidden layer of perceptron works as a biological neuron in the brain- it takes in its probabilistic input signals, and works on them. And it converts them into an output corresponding to the biological neuron's axon.</a:t>
            </a:r>
          </a:p>
          <a:p>
            <a:pPr marL="285750" indent="-285750">
              <a:lnSpc>
                <a:spcPct val="200000"/>
              </a:lnSpc>
              <a:buFont typeface="Wingdings" panose="05000000000000000000" pitchFamily="2" charset="2"/>
              <a:buChar char="ü"/>
            </a:pPr>
            <a:r>
              <a:rPr lang="en-US" b="0" i="0" dirty="0">
                <a:solidFill>
                  <a:srgbClr val="333333"/>
                </a:solidFill>
                <a:effectLst/>
              </a:rPr>
              <a:t>Layers after the input layer are called hidden because they are directly resolved to the input. The simplest network structure is to have a single neuron in the hidden layer that directly outputs the value.</a:t>
            </a:r>
          </a:p>
          <a:p>
            <a:pPr>
              <a:lnSpc>
                <a:spcPct val="200000"/>
              </a:lnSpc>
            </a:pPr>
            <a:endParaRPr lang="en-IN" dirty="0"/>
          </a:p>
        </p:txBody>
      </p:sp>
    </p:spTree>
    <p:extLst>
      <p:ext uri="{BB962C8B-B14F-4D97-AF65-F5344CB8AC3E}">
        <p14:creationId xmlns:p14="http://schemas.microsoft.com/office/powerpoint/2010/main" val="88130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F9A004-4CA8-C676-943E-AD30638EAD5F}"/>
              </a:ext>
            </a:extLst>
          </p:cNvPr>
          <p:cNvSpPr txBox="1"/>
          <p:nvPr/>
        </p:nvSpPr>
        <p:spPr>
          <a:xfrm>
            <a:off x="125128" y="144379"/>
            <a:ext cx="11887200" cy="6647974"/>
          </a:xfrm>
          <a:prstGeom prst="rect">
            <a:avLst/>
          </a:prstGeom>
          <a:noFill/>
        </p:spPr>
        <p:txBody>
          <a:bodyPr wrap="square" rtlCol="0">
            <a:spAutoFit/>
          </a:bodyPr>
          <a:lstStyle/>
          <a:p>
            <a:pPr algn="just"/>
            <a:r>
              <a:rPr lang="en-US" b="0" i="0" dirty="0">
                <a:solidFill>
                  <a:srgbClr val="000000"/>
                </a:solidFill>
                <a:effectLst/>
              </a:rPr>
              <a:t># Import </a:t>
            </a:r>
            <a:r>
              <a:rPr lang="en-US" b="0" i="0" dirty="0" err="1">
                <a:solidFill>
                  <a:srgbClr val="000000"/>
                </a:solidFill>
                <a:effectLst/>
              </a:rPr>
              <a:t>tf</a:t>
            </a:r>
            <a:r>
              <a:rPr lang="en-US" b="0" i="0" dirty="0">
                <a:solidFill>
                  <a:srgbClr val="000000"/>
                </a:solidFill>
                <a:effectLst/>
              </a:rPr>
              <a:t>  </a:t>
            </a:r>
          </a:p>
          <a:p>
            <a:pPr algn="just"/>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tensorflow</a:t>
            </a:r>
            <a:r>
              <a:rPr lang="en-US" b="1" i="0" dirty="0">
                <a:solidFill>
                  <a:srgbClr val="000000"/>
                </a:solidFill>
                <a:effectLst/>
              </a:rPr>
              <a:t> as </a:t>
            </a:r>
            <a:r>
              <a:rPr lang="en-US" b="1" i="0" dirty="0" err="1">
                <a:solidFill>
                  <a:srgbClr val="000000"/>
                </a:solidFill>
                <a:effectLst/>
              </a:rPr>
              <a:t>tf</a:t>
            </a:r>
            <a:r>
              <a:rPr lang="en-US" b="1" i="0" dirty="0">
                <a:solidFill>
                  <a:srgbClr val="000000"/>
                </a:solidFill>
                <a:effectLst/>
              </a:rPr>
              <a:t>  </a:t>
            </a:r>
          </a:p>
          <a:p>
            <a:pPr algn="just"/>
            <a:endParaRPr lang="en-US" b="1" dirty="0">
              <a:solidFill>
                <a:srgbClr val="000000"/>
              </a:solidFill>
            </a:endParaRPr>
          </a:p>
          <a:p>
            <a:pPr algn="just"/>
            <a:r>
              <a:rPr lang="en-US" sz="2400" b="1" i="0" dirty="0">
                <a:effectLst/>
              </a:rPr>
              <a:t>Create a tensor of n-dimension:</a:t>
            </a:r>
          </a:p>
          <a:p>
            <a:pPr algn="just"/>
            <a:endParaRPr lang="en-US" sz="2400" b="1" i="0" dirty="0">
              <a:effectLst/>
            </a:endParaRPr>
          </a:p>
          <a:p>
            <a:pPr algn="just"/>
            <a:r>
              <a:rPr lang="en-US" b="0" i="0" dirty="0">
                <a:solidFill>
                  <a:srgbClr val="333333"/>
                </a:solidFill>
                <a:effectLst/>
              </a:rPr>
              <a:t>We begin with the creation of a tensor with one dimension, namely a scalar.</a:t>
            </a:r>
          </a:p>
          <a:p>
            <a:pPr algn="just"/>
            <a:endParaRPr lang="en-US" b="0" i="0" dirty="0">
              <a:solidFill>
                <a:srgbClr val="333333"/>
              </a:solidFill>
              <a:effectLst/>
            </a:endParaRPr>
          </a:p>
          <a:p>
            <a:pPr algn="just"/>
            <a:r>
              <a:rPr lang="en-US" b="1" i="0" dirty="0">
                <a:solidFill>
                  <a:srgbClr val="333333"/>
                </a:solidFill>
                <a:effectLst/>
              </a:rPr>
              <a:t>To create a tensor, we can use </a:t>
            </a:r>
            <a:r>
              <a:rPr lang="en-US" b="1" i="0" dirty="0" err="1">
                <a:solidFill>
                  <a:srgbClr val="333333"/>
                </a:solidFill>
                <a:effectLst/>
              </a:rPr>
              <a:t>tf.constant</a:t>
            </a:r>
            <a:r>
              <a:rPr lang="en-US" b="1" i="0" dirty="0">
                <a:solidFill>
                  <a:srgbClr val="333333"/>
                </a:solidFill>
                <a:effectLst/>
              </a:rPr>
              <a:t> ()</a:t>
            </a:r>
          </a:p>
          <a:p>
            <a:pPr algn="just"/>
            <a:endParaRPr lang="en-US" b="0" i="0" dirty="0">
              <a:solidFill>
                <a:srgbClr val="333333"/>
              </a:solidFill>
              <a:effectLst/>
            </a:endParaRPr>
          </a:p>
          <a:p>
            <a:pPr marL="285750" indent="-285750" algn="just">
              <a:lnSpc>
                <a:spcPct val="150000"/>
              </a:lnSpc>
              <a:buFont typeface="Wingdings" panose="05000000000000000000" pitchFamily="2" charset="2"/>
              <a:buChar char="§"/>
            </a:pPr>
            <a:r>
              <a:rPr lang="en-US" b="0" i="0" dirty="0" err="1">
                <a:solidFill>
                  <a:srgbClr val="000000"/>
                </a:solidFill>
                <a:effectLst/>
              </a:rPr>
              <a:t>tf.constant</a:t>
            </a:r>
            <a:r>
              <a:rPr lang="en-US" b="0" i="0" dirty="0">
                <a:solidFill>
                  <a:srgbClr val="000000"/>
                </a:solidFill>
                <a:effectLst/>
              </a:rPr>
              <a:t>(value, </a:t>
            </a:r>
            <a:r>
              <a:rPr lang="en-US" b="0" i="0" dirty="0" err="1">
                <a:solidFill>
                  <a:srgbClr val="000000"/>
                </a:solidFill>
                <a:effectLst/>
              </a:rPr>
              <a:t>dtype</a:t>
            </a:r>
            <a:r>
              <a:rPr lang="en-US" b="0" i="0" dirty="0">
                <a:solidFill>
                  <a:srgbClr val="000000"/>
                </a:solidFill>
                <a:effectLst/>
              </a:rPr>
              <a:t>, name = </a:t>
            </a:r>
            <a:r>
              <a:rPr lang="en-US" b="0" i="0" dirty="0">
                <a:solidFill>
                  <a:srgbClr val="0000FF"/>
                </a:solidFill>
                <a:effectLst/>
              </a:rPr>
              <a:t>""</a:t>
            </a:r>
            <a:r>
              <a:rPr lang="en-US" b="0" i="0" dirty="0">
                <a:solidFill>
                  <a:srgbClr val="000000"/>
                </a:solidFill>
                <a:effectLst/>
              </a:rPr>
              <a:t>)  </a:t>
            </a:r>
          </a:p>
          <a:p>
            <a:pPr marL="285750" indent="-285750" algn="just">
              <a:lnSpc>
                <a:spcPct val="150000"/>
              </a:lnSpc>
              <a:buFont typeface="Wingdings" panose="05000000000000000000" pitchFamily="2" charset="2"/>
              <a:buChar char="§"/>
            </a:pPr>
            <a:r>
              <a:rPr lang="en-US" b="0" i="0" dirty="0">
                <a:solidFill>
                  <a:srgbClr val="000000"/>
                </a:solidFill>
                <a:effectLst/>
              </a:rPr>
              <a:t>arguments  </a:t>
            </a:r>
          </a:p>
          <a:p>
            <a:pPr marL="285750" indent="-285750" algn="just">
              <a:lnSpc>
                <a:spcPct val="150000"/>
              </a:lnSpc>
              <a:buFont typeface="Wingdings" panose="05000000000000000000" pitchFamily="2" charset="2"/>
              <a:buChar char="§"/>
            </a:pPr>
            <a:r>
              <a:rPr lang="en-US" b="0" i="0" dirty="0">
                <a:solidFill>
                  <a:srgbClr val="000000"/>
                </a:solidFill>
                <a:effectLst/>
              </a:rPr>
              <a:t>`Value`: It is the Value of n dimension to define the tensor. And it is Optional.  </a:t>
            </a:r>
          </a:p>
          <a:p>
            <a:pPr marL="285750" indent="-285750" algn="just">
              <a:lnSpc>
                <a:spcPct val="150000"/>
              </a:lnSpc>
              <a:buFont typeface="Wingdings" panose="05000000000000000000" pitchFamily="2" charset="2"/>
              <a:buChar char="§"/>
            </a:pPr>
            <a:r>
              <a:rPr lang="en-US" b="0" i="0" dirty="0">
                <a:solidFill>
                  <a:srgbClr val="000000"/>
                </a:solidFill>
                <a:effectLst/>
              </a:rPr>
              <a:t>`</a:t>
            </a:r>
            <a:r>
              <a:rPr lang="en-US" b="0" i="0" dirty="0" err="1">
                <a:solidFill>
                  <a:srgbClr val="000000"/>
                </a:solidFill>
                <a:effectLst/>
              </a:rPr>
              <a:t>dtype</a:t>
            </a:r>
            <a:r>
              <a:rPr lang="en-US" b="0" i="0" dirty="0">
                <a:solidFill>
                  <a:srgbClr val="000000"/>
                </a:solidFill>
                <a:effectLst/>
              </a:rPr>
              <a:t>`: Define the type of data:   </a:t>
            </a:r>
          </a:p>
          <a:p>
            <a:pPr marL="285750" indent="-285750" algn="just">
              <a:lnSpc>
                <a:spcPct val="150000"/>
              </a:lnSpc>
              <a:buFont typeface="Wingdings" panose="05000000000000000000" pitchFamily="2" charset="2"/>
              <a:buChar char="§"/>
            </a:pPr>
            <a:r>
              <a:rPr lang="en-US" b="0" i="0" dirty="0">
                <a:solidFill>
                  <a:srgbClr val="000000"/>
                </a:solidFill>
                <a:effectLst/>
              </a:rPr>
              <a:t>`</a:t>
            </a:r>
            <a:r>
              <a:rPr lang="en-US" b="0" i="0" dirty="0" err="1">
                <a:solidFill>
                  <a:srgbClr val="000000"/>
                </a:solidFill>
                <a:effectLst/>
              </a:rPr>
              <a:t>tf.string</a:t>
            </a:r>
            <a:r>
              <a:rPr lang="en-US" b="0" i="0" dirty="0">
                <a:solidFill>
                  <a:srgbClr val="000000"/>
                </a:solidFill>
                <a:effectLst/>
              </a:rPr>
              <a:t>`: String variable   </a:t>
            </a:r>
          </a:p>
          <a:p>
            <a:pPr marL="285750" indent="-285750" algn="just">
              <a:lnSpc>
                <a:spcPct val="150000"/>
              </a:lnSpc>
              <a:buFont typeface="Wingdings" panose="05000000000000000000" pitchFamily="2" charset="2"/>
              <a:buChar char="§"/>
            </a:pPr>
            <a:r>
              <a:rPr lang="en-US" b="0" i="0" dirty="0">
                <a:solidFill>
                  <a:srgbClr val="000000"/>
                </a:solidFill>
                <a:effectLst/>
              </a:rPr>
              <a:t>`tf.float32`: Float variable   </a:t>
            </a:r>
          </a:p>
          <a:p>
            <a:pPr marL="285750" indent="-285750" algn="just">
              <a:lnSpc>
                <a:spcPct val="150000"/>
              </a:lnSpc>
              <a:buFont typeface="Wingdings" panose="05000000000000000000" pitchFamily="2" charset="2"/>
              <a:buChar char="§"/>
            </a:pPr>
            <a:r>
              <a:rPr lang="en-US" b="0" i="0" dirty="0">
                <a:solidFill>
                  <a:srgbClr val="000000"/>
                </a:solidFill>
                <a:effectLst/>
              </a:rPr>
              <a:t>`tf.int16`: Integer variable  </a:t>
            </a:r>
          </a:p>
          <a:p>
            <a:pPr marL="285750" indent="-285750" algn="just">
              <a:lnSpc>
                <a:spcPct val="150000"/>
              </a:lnSpc>
              <a:buFont typeface="Wingdings" panose="05000000000000000000" pitchFamily="2" charset="2"/>
              <a:buChar char="§"/>
            </a:pPr>
            <a:r>
              <a:rPr lang="en-US" b="0" i="0" dirty="0">
                <a:solidFill>
                  <a:srgbClr val="0000FF"/>
                </a:solidFill>
                <a:effectLst/>
              </a:rPr>
              <a:t>"name"</a:t>
            </a:r>
            <a:r>
              <a:rPr lang="en-US" b="0" i="0" dirty="0">
                <a:solidFill>
                  <a:srgbClr val="000000"/>
                </a:solidFill>
                <a:effectLst/>
              </a:rPr>
              <a:t>: Name of the tensor. Optional. By </a:t>
            </a:r>
            <a:r>
              <a:rPr lang="en-US" b="1" i="0" dirty="0">
                <a:solidFill>
                  <a:srgbClr val="006699"/>
                </a:solidFill>
                <a:effectLst/>
              </a:rPr>
              <a:t>default</a:t>
            </a:r>
            <a:r>
              <a:rPr lang="en-US" b="0" i="0" dirty="0">
                <a:solidFill>
                  <a:srgbClr val="000000"/>
                </a:solidFill>
                <a:effectLst/>
              </a:rPr>
              <a:t>, `Const_1:</a:t>
            </a:r>
            <a:r>
              <a:rPr lang="en-US" b="0" i="0" dirty="0">
                <a:solidFill>
                  <a:srgbClr val="C00000"/>
                </a:solidFill>
                <a:effectLst/>
              </a:rPr>
              <a:t>0</a:t>
            </a:r>
            <a:r>
              <a:rPr lang="en-US" b="0" i="0" dirty="0">
                <a:solidFill>
                  <a:srgbClr val="000000"/>
                </a:solidFill>
                <a:effectLst/>
              </a:rPr>
              <a:t>`   </a:t>
            </a:r>
          </a:p>
          <a:p>
            <a:pPr algn="just"/>
            <a:endParaRPr lang="en-US" b="1" i="0" dirty="0">
              <a:solidFill>
                <a:srgbClr val="000000"/>
              </a:solidFill>
              <a:effectLst/>
            </a:endParaRPr>
          </a:p>
          <a:p>
            <a:endParaRPr lang="en-IN" dirty="0"/>
          </a:p>
        </p:txBody>
      </p:sp>
    </p:spTree>
    <p:extLst>
      <p:ext uri="{BB962C8B-B14F-4D97-AF65-F5344CB8AC3E}">
        <p14:creationId xmlns:p14="http://schemas.microsoft.com/office/powerpoint/2010/main" val="402464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DDB92-B9A5-9715-7C00-B223B02D3042}"/>
              </a:ext>
            </a:extLst>
          </p:cNvPr>
          <p:cNvSpPr txBox="1"/>
          <p:nvPr/>
        </p:nvSpPr>
        <p:spPr>
          <a:xfrm>
            <a:off x="105878" y="86627"/>
            <a:ext cx="11916076" cy="1754326"/>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333333"/>
                </a:solidFill>
                <a:effectLst/>
              </a:rPr>
              <a:t>Deep learning can refer to having many hidden layers in our neural network. They are deep because they will have been unimaginably slow to train historically, but may take seconds or minutes to prepare using modern techniques and hardware.</a:t>
            </a:r>
          </a:p>
          <a:p>
            <a:pPr marL="285750" indent="-285750">
              <a:buFont typeface="Wingdings" panose="05000000000000000000" pitchFamily="2" charset="2"/>
              <a:buChar char="ü"/>
            </a:pPr>
            <a:r>
              <a:rPr lang="en-US" b="0" i="0" dirty="0">
                <a:solidFill>
                  <a:srgbClr val="333333"/>
                </a:solidFill>
                <a:effectLst/>
              </a:rPr>
              <a:t>A single hidden layer will build a simple network.</a:t>
            </a:r>
          </a:p>
          <a:p>
            <a:pPr marL="285750" indent="-285750">
              <a:buFont typeface="Wingdings" panose="05000000000000000000" pitchFamily="2" charset="2"/>
              <a:buChar char="ü"/>
            </a:pPr>
            <a:r>
              <a:rPr lang="en-US" b="0" i="0" dirty="0">
                <a:solidFill>
                  <a:srgbClr val="333333"/>
                </a:solidFill>
                <a:effectLst/>
              </a:rPr>
              <a:t>The code for the hidden layers of the perceptron is shown below:</a:t>
            </a:r>
          </a:p>
          <a:p>
            <a:pPr marL="285750" indent="-285750">
              <a:buFont typeface="Wingdings" panose="05000000000000000000" pitchFamily="2" charset="2"/>
              <a:buChar char="ü"/>
            </a:pPr>
            <a:endParaRPr lang="en-IN" dirty="0"/>
          </a:p>
        </p:txBody>
      </p:sp>
      <p:sp>
        <p:nvSpPr>
          <p:cNvPr id="4" name="TextBox 3">
            <a:extLst>
              <a:ext uri="{FF2B5EF4-FFF2-40B4-BE49-F238E27FC236}">
                <a16:creationId xmlns:a16="http://schemas.microsoft.com/office/drawing/2014/main" id="{CAA5FD41-7763-3B50-D822-B6A86B9D6890}"/>
              </a:ext>
            </a:extLst>
          </p:cNvPr>
          <p:cNvSpPr txBox="1"/>
          <p:nvPr/>
        </p:nvSpPr>
        <p:spPr>
          <a:xfrm>
            <a:off x="182880" y="2408773"/>
            <a:ext cx="11916076" cy="3693319"/>
          </a:xfrm>
          <a:prstGeom prst="rect">
            <a:avLst/>
          </a:prstGeom>
          <a:noFill/>
        </p:spPr>
        <p:txBody>
          <a:bodyPr wrap="square">
            <a:spAutoFit/>
          </a:bodyPr>
          <a:lstStyle/>
          <a:p>
            <a:pPr algn="just"/>
            <a:r>
              <a:rPr lang="en-IN" b="0" i="0" dirty="0">
                <a:solidFill>
                  <a:srgbClr val="000000"/>
                </a:solidFill>
                <a:effectLst/>
              </a:rPr>
              <a:t>#Importing the essential modules in the hidden layer  </a:t>
            </a:r>
          </a:p>
          <a:p>
            <a:pPr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tensorflow</a:t>
            </a:r>
            <a:r>
              <a:rPr lang="en-IN" b="0" i="0" dirty="0">
                <a:solidFill>
                  <a:srgbClr val="000000"/>
                </a:solidFill>
                <a:effectLst/>
              </a:rPr>
              <a:t> as </a:t>
            </a:r>
            <a:r>
              <a:rPr lang="en-IN" b="0" i="0" dirty="0" err="1">
                <a:solidFill>
                  <a:srgbClr val="000000"/>
                </a:solidFill>
                <a:effectLst/>
              </a:rPr>
              <a:t>tf</a:t>
            </a:r>
            <a:r>
              <a:rPr lang="en-IN" b="0" i="0" dirty="0">
                <a:solidFill>
                  <a:srgbClr val="000000"/>
                </a:solidFill>
                <a:effectLst/>
              </a:rPr>
              <a:t>   </a:t>
            </a:r>
          </a:p>
          <a:p>
            <a:pPr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numpy</a:t>
            </a:r>
            <a:r>
              <a:rPr lang="en-IN" b="0" i="0" dirty="0">
                <a:solidFill>
                  <a:srgbClr val="000000"/>
                </a:solidFill>
                <a:effectLst/>
              </a:rPr>
              <a:t> as np   </a:t>
            </a:r>
          </a:p>
          <a:p>
            <a:pPr algn="just"/>
            <a:r>
              <a:rPr lang="en-IN" b="1" i="0" dirty="0">
                <a:solidFill>
                  <a:srgbClr val="006699"/>
                </a:solidFill>
                <a:effectLst/>
              </a:rPr>
              <a:t>import</a:t>
            </a:r>
            <a:r>
              <a:rPr lang="en-IN" b="0" i="0" dirty="0">
                <a:solidFill>
                  <a:srgbClr val="000000"/>
                </a:solidFill>
                <a:effectLst/>
              </a:rPr>
              <a:t> mat  </a:t>
            </a:r>
          </a:p>
          <a:p>
            <a:pPr algn="just"/>
            <a:r>
              <a:rPr lang="en-IN" b="0" i="0" dirty="0" err="1">
                <a:solidFill>
                  <a:srgbClr val="000000"/>
                </a:solidFill>
                <a:effectLst/>
              </a:rPr>
              <a:t>plotlib.pyplot</a:t>
            </a:r>
            <a:r>
              <a:rPr lang="en-IN" b="0" i="0" dirty="0">
                <a:solidFill>
                  <a:srgbClr val="000000"/>
                </a:solidFill>
                <a:effectLst/>
              </a:rPr>
              <a:t> as </a:t>
            </a:r>
            <a:r>
              <a:rPr lang="en-IN" b="0" i="0" dirty="0" err="1">
                <a:solidFill>
                  <a:srgbClr val="000000"/>
                </a:solidFill>
                <a:effectLst/>
              </a:rPr>
              <a:t>plt</a:t>
            </a:r>
            <a:r>
              <a:rPr lang="en-IN" b="0" i="0" dirty="0">
                <a:solidFill>
                  <a:srgbClr val="000000"/>
                </a:solidFill>
                <a:effectLst/>
              </a:rPr>
              <a:t>   </a:t>
            </a:r>
          </a:p>
          <a:p>
            <a:pPr algn="just"/>
            <a:r>
              <a:rPr lang="en-IN" b="1" i="0" dirty="0">
                <a:solidFill>
                  <a:srgbClr val="006699"/>
                </a:solidFill>
                <a:effectLst/>
              </a:rPr>
              <a:t>import</a:t>
            </a:r>
            <a:r>
              <a:rPr lang="en-IN" b="0" i="0" dirty="0">
                <a:solidFill>
                  <a:srgbClr val="000000"/>
                </a:solidFill>
                <a:effectLst/>
              </a:rPr>
              <a:t> math, random   </a:t>
            </a:r>
          </a:p>
          <a:p>
            <a:pPr algn="just"/>
            <a:r>
              <a:rPr lang="en-IN" b="0" i="0" dirty="0">
                <a:solidFill>
                  <a:srgbClr val="000000"/>
                </a:solidFill>
                <a:effectLst/>
              </a:rPr>
              <a:t>  </a:t>
            </a:r>
          </a:p>
          <a:p>
            <a:pPr algn="just"/>
            <a:r>
              <a:rPr lang="en-IN" b="0" i="0" dirty="0">
                <a:solidFill>
                  <a:srgbClr val="000000"/>
                </a:solidFill>
                <a:effectLst/>
              </a:rPr>
              <a:t>  </a:t>
            </a:r>
          </a:p>
          <a:p>
            <a:pPr algn="just"/>
            <a:r>
              <a:rPr lang="en-IN" b="0" i="0" dirty="0">
                <a:solidFill>
                  <a:srgbClr val="000000"/>
                </a:solidFill>
                <a:effectLst/>
              </a:rPr>
              <a:t>  </a:t>
            </a:r>
          </a:p>
          <a:p>
            <a:pPr algn="just"/>
            <a:r>
              <a:rPr lang="en-IN" b="0" i="0" dirty="0" err="1">
                <a:solidFill>
                  <a:srgbClr val="000000"/>
                </a:solidFill>
                <a:effectLst/>
              </a:rPr>
              <a:t>np.random.seed</a:t>
            </a:r>
            <a:r>
              <a:rPr lang="en-IN" b="0" i="0" dirty="0">
                <a:solidFill>
                  <a:srgbClr val="000000"/>
                </a:solidFill>
                <a:effectLst/>
              </a:rPr>
              <a:t>(</a:t>
            </a:r>
            <a:r>
              <a:rPr lang="en-IN" b="0" i="0" dirty="0">
                <a:solidFill>
                  <a:srgbClr val="C00000"/>
                </a:solidFill>
                <a:effectLst/>
              </a:rPr>
              <a:t>1000</a:t>
            </a:r>
            <a:r>
              <a:rPr lang="en-IN" b="0" i="0" dirty="0">
                <a:solidFill>
                  <a:srgbClr val="000000"/>
                </a:solidFill>
                <a:effectLst/>
              </a:rPr>
              <a:t>)   </a:t>
            </a:r>
          </a:p>
          <a:p>
            <a:pPr algn="just"/>
            <a:r>
              <a:rPr lang="en-IN" b="0" i="0" dirty="0" err="1">
                <a:solidFill>
                  <a:srgbClr val="000000"/>
                </a:solidFill>
                <a:effectLst/>
              </a:rPr>
              <a:t>function_to_learn</a:t>
            </a:r>
            <a:r>
              <a:rPr lang="en-IN" b="0" i="0" dirty="0">
                <a:solidFill>
                  <a:srgbClr val="000000"/>
                </a:solidFill>
                <a:effectLst/>
              </a:rPr>
              <a:t> = lambda x: </a:t>
            </a:r>
            <a:r>
              <a:rPr lang="en-IN" b="0" i="0" dirty="0" err="1">
                <a:solidFill>
                  <a:srgbClr val="000000"/>
                </a:solidFill>
                <a:effectLst/>
              </a:rPr>
              <a:t>np.cos</a:t>
            </a:r>
            <a:r>
              <a:rPr lang="en-IN" b="0" i="0" dirty="0">
                <a:solidFill>
                  <a:srgbClr val="000000"/>
                </a:solidFill>
                <a:effectLst/>
              </a:rPr>
              <a:t>(x) + </a:t>
            </a:r>
            <a:r>
              <a:rPr lang="en-IN" b="0" i="0" dirty="0">
                <a:solidFill>
                  <a:srgbClr val="C00000"/>
                </a:solidFill>
                <a:effectLst/>
              </a:rPr>
              <a:t>0.1</a:t>
            </a:r>
            <a:r>
              <a:rPr lang="en-IN" b="0" i="0" dirty="0">
                <a:solidFill>
                  <a:srgbClr val="000000"/>
                </a:solidFill>
                <a:effectLst/>
              </a:rPr>
              <a:t>*</a:t>
            </a:r>
            <a:r>
              <a:rPr lang="en-IN" b="0" i="0" dirty="0" err="1">
                <a:solidFill>
                  <a:srgbClr val="000000"/>
                </a:solidFill>
                <a:effectLst/>
              </a:rPr>
              <a:t>np.random.randn</a:t>
            </a:r>
            <a:r>
              <a:rPr lang="en-IN" b="0" i="0" dirty="0">
                <a:solidFill>
                  <a:srgbClr val="000000"/>
                </a:solidFill>
                <a:effectLst/>
              </a:rPr>
              <a:t>(*</a:t>
            </a:r>
            <a:r>
              <a:rPr lang="en-IN" b="0" i="0" dirty="0" err="1">
                <a:solidFill>
                  <a:srgbClr val="000000"/>
                </a:solidFill>
                <a:effectLst/>
              </a:rPr>
              <a:t>x.shape</a:t>
            </a:r>
            <a:r>
              <a:rPr lang="en-IN" b="0" i="0" dirty="0">
                <a:solidFill>
                  <a:srgbClr val="000000"/>
                </a:solidFill>
                <a:effectLst/>
              </a:rPr>
              <a:t>)   </a:t>
            </a:r>
          </a:p>
          <a:p>
            <a:pPr algn="just"/>
            <a:r>
              <a:rPr lang="en-IN" b="0" i="0" dirty="0">
                <a:solidFill>
                  <a:srgbClr val="000000"/>
                </a:solidFill>
                <a:effectLst/>
              </a:rPr>
              <a:t>layer_1_neurons = </a:t>
            </a:r>
            <a:r>
              <a:rPr lang="en-IN" b="0" i="0" dirty="0">
                <a:solidFill>
                  <a:srgbClr val="C00000"/>
                </a:solidFill>
                <a:effectLst/>
              </a:rPr>
              <a:t>10</a:t>
            </a:r>
            <a:r>
              <a:rPr lang="en-IN" b="0" i="0" dirty="0">
                <a:solidFill>
                  <a:srgbClr val="000000"/>
                </a:solidFill>
                <a:effectLst/>
              </a:rPr>
              <a:t>   </a:t>
            </a:r>
          </a:p>
          <a:p>
            <a:pPr algn="just"/>
            <a:r>
              <a:rPr lang="en-IN" b="0" i="0" dirty="0" err="1">
                <a:solidFill>
                  <a:srgbClr val="000000"/>
                </a:solidFill>
                <a:effectLst/>
              </a:rPr>
              <a:t>NUM_points</a:t>
            </a:r>
            <a:r>
              <a:rPr lang="en-IN" b="0" i="0" dirty="0">
                <a:solidFill>
                  <a:srgbClr val="000000"/>
                </a:solidFill>
                <a:effectLst/>
              </a:rPr>
              <a:t> = </a:t>
            </a:r>
            <a:r>
              <a:rPr lang="en-IN" b="0" i="0" dirty="0">
                <a:solidFill>
                  <a:srgbClr val="C00000"/>
                </a:solidFill>
                <a:effectLst/>
              </a:rPr>
              <a:t>1000</a:t>
            </a:r>
            <a:r>
              <a:rPr lang="en-IN" b="0" i="0" dirty="0">
                <a:solidFill>
                  <a:srgbClr val="000000"/>
                </a:solidFill>
                <a:effectLst/>
              </a:rPr>
              <a:t>   </a:t>
            </a:r>
          </a:p>
        </p:txBody>
      </p:sp>
    </p:spTree>
    <p:extLst>
      <p:ext uri="{BB962C8B-B14F-4D97-AF65-F5344CB8AC3E}">
        <p14:creationId xmlns:p14="http://schemas.microsoft.com/office/powerpoint/2010/main" val="15531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727B8-332A-3712-1FDD-177FEFC6C490}"/>
              </a:ext>
            </a:extLst>
          </p:cNvPr>
          <p:cNvSpPr txBox="1"/>
          <p:nvPr/>
        </p:nvSpPr>
        <p:spPr>
          <a:xfrm>
            <a:off x="67377" y="0"/>
            <a:ext cx="12050829" cy="6047809"/>
          </a:xfrm>
          <a:prstGeom prst="rect">
            <a:avLst/>
          </a:prstGeom>
          <a:noFill/>
        </p:spPr>
        <p:txBody>
          <a:bodyPr wrap="square" rtlCol="0">
            <a:spAutoFit/>
          </a:bodyPr>
          <a:lstStyle/>
          <a:p>
            <a:pPr lvl="1" algn="just">
              <a:lnSpc>
                <a:spcPct val="150000"/>
              </a:lnSpc>
            </a:pPr>
            <a:r>
              <a:rPr lang="en-IN" b="0" i="0" dirty="0">
                <a:solidFill>
                  <a:srgbClr val="000000"/>
                </a:solidFill>
                <a:effectLst/>
              </a:rPr>
              <a:t>#Train the parameters of hidden layer  </a:t>
            </a:r>
          </a:p>
          <a:p>
            <a:pPr lvl="1" algn="just">
              <a:lnSpc>
                <a:spcPct val="150000"/>
              </a:lnSpc>
            </a:pPr>
            <a:r>
              <a:rPr lang="en-IN" b="0" i="0" dirty="0" err="1">
                <a:solidFill>
                  <a:srgbClr val="000000"/>
                </a:solidFill>
                <a:effectLst/>
              </a:rPr>
              <a:t>batch_size</a:t>
            </a:r>
            <a:r>
              <a:rPr lang="en-IN" b="0" i="0" dirty="0">
                <a:solidFill>
                  <a:srgbClr val="000000"/>
                </a:solidFill>
                <a:effectLst/>
              </a:rPr>
              <a:t> = </a:t>
            </a:r>
            <a:r>
              <a:rPr lang="en-IN" b="0" i="0" dirty="0">
                <a:solidFill>
                  <a:srgbClr val="C00000"/>
                </a:solidFill>
                <a:effectLst/>
              </a:rPr>
              <a:t>100</a:t>
            </a:r>
            <a:r>
              <a:rPr lang="en-IN" b="0" i="0" dirty="0">
                <a:solidFill>
                  <a:srgbClr val="000000"/>
                </a:solidFill>
                <a:effectLst/>
              </a:rPr>
              <a:t>   </a:t>
            </a:r>
          </a:p>
          <a:p>
            <a:pPr lvl="1" algn="just">
              <a:lnSpc>
                <a:spcPct val="150000"/>
              </a:lnSpc>
            </a:pPr>
            <a:r>
              <a:rPr lang="en-IN" b="0" i="0" dirty="0">
                <a:solidFill>
                  <a:srgbClr val="000000"/>
                </a:solidFill>
                <a:effectLst/>
              </a:rPr>
              <a:t>NUM_EPOCHS = </a:t>
            </a:r>
            <a:r>
              <a:rPr lang="en-IN" b="0" i="0" dirty="0">
                <a:solidFill>
                  <a:srgbClr val="C00000"/>
                </a:solidFill>
                <a:effectLst/>
              </a:rPr>
              <a:t>1500</a:t>
            </a:r>
            <a:r>
              <a:rPr lang="en-IN" b="0" i="0" dirty="0">
                <a:solidFill>
                  <a:srgbClr val="000000"/>
                </a:solidFill>
                <a:effectLst/>
              </a:rPr>
              <a:t>   </a:t>
            </a:r>
          </a:p>
          <a:p>
            <a:pPr lvl="1" algn="just"/>
            <a:r>
              <a:rPr lang="en-IN" b="0" i="0" dirty="0">
                <a:solidFill>
                  <a:srgbClr val="000000"/>
                </a:solidFill>
                <a:effectLst/>
              </a:rPr>
              <a:t>  </a:t>
            </a:r>
          </a:p>
          <a:p>
            <a:pPr lvl="1" algn="just"/>
            <a:r>
              <a:rPr lang="en-IN" b="0" i="0" dirty="0" err="1">
                <a:solidFill>
                  <a:srgbClr val="000000"/>
                </a:solidFill>
                <a:effectLst/>
              </a:rPr>
              <a:t>all_x</a:t>
            </a:r>
            <a:r>
              <a:rPr lang="en-IN" b="0" i="0" dirty="0">
                <a:solidFill>
                  <a:srgbClr val="000000"/>
                </a:solidFill>
                <a:effectLst/>
              </a:rPr>
              <a:t> = np.float32(</a:t>
            </a:r>
            <a:r>
              <a:rPr lang="en-IN" b="0" i="0" dirty="0" err="1">
                <a:solidFill>
                  <a:srgbClr val="000000"/>
                </a:solidFill>
                <a:effectLst/>
              </a:rPr>
              <a:t>np.random.uniform</a:t>
            </a:r>
            <a:r>
              <a:rPr lang="en-IN" b="0" i="0" dirty="0">
                <a:solidFill>
                  <a:srgbClr val="000000"/>
                </a:solidFill>
                <a:effectLst/>
              </a:rPr>
              <a:t>(-</a:t>
            </a:r>
            <a:r>
              <a:rPr lang="en-IN" b="0" i="0" dirty="0">
                <a:solidFill>
                  <a:srgbClr val="C00000"/>
                </a:solidFill>
                <a:effectLst/>
              </a:rPr>
              <a:t>2</a:t>
            </a:r>
            <a:r>
              <a:rPr lang="en-IN" b="0" i="0" dirty="0">
                <a:solidFill>
                  <a:srgbClr val="000000"/>
                </a:solidFill>
                <a:effectLst/>
              </a:rPr>
              <a:t>*</a:t>
            </a:r>
            <a:r>
              <a:rPr lang="en-IN" b="0" i="0" dirty="0" err="1">
                <a:solidFill>
                  <a:srgbClr val="000000"/>
                </a:solidFill>
                <a:effectLst/>
              </a:rPr>
              <a:t>math.pi</a:t>
            </a:r>
            <a:r>
              <a:rPr lang="en-IN" b="0" i="0" dirty="0">
                <a:solidFill>
                  <a:srgbClr val="000000"/>
                </a:solidFill>
                <a:effectLst/>
              </a:rPr>
              <a:t>, </a:t>
            </a:r>
            <a:r>
              <a:rPr lang="en-IN" b="0" i="0" dirty="0">
                <a:solidFill>
                  <a:srgbClr val="C00000"/>
                </a:solidFill>
                <a:effectLst/>
              </a:rPr>
              <a:t>2</a:t>
            </a:r>
            <a:r>
              <a:rPr lang="en-IN" b="0" i="0" dirty="0">
                <a:solidFill>
                  <a:srgbClr val="000000"/>
                </a:solidFill>
                <a:effectLst/>
              </a:rPr>
              <a:t>*</a:t>
            </a:r>
            <a:r>
              <a:rPr lang="en-IN" b="0" i="0" dirty="0" err="1">
                <a:solidFill>
                  <a:srgbClr val="000000"/>
                </a:solidFill>
                <a:effectLst/>
              </a:rPr>
              <a:t>math.pi</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 </a:t>
            </a:r>
            <a:r>
              <a:rPr lang="en-IN" b="0" i="0" dirty="0" err="1">
                <a:solidFill>
                  <a:srgbClr val="000000"/>
                </a:solidFill>
                <a:effectLst/>
              </a:rPr>
              <a:t>NUM_points</a:t>
            </a:r>
            <a:r>
              <a:rPr lang="en-IN" b="0" i="0" dirty="0">
                <a:solidFill>
                  <a:srgbClr val="000000"/>
                </a:solidFill>
                <a:effectLst/>
              </a:rPr>
              <a:t>))).T   </a:t>
            </a:r>
          </a:p>
          <a:p>
            <a:pPr lvl="1" algn="just"/>
            <a:r>
              <a:rPr lang="en-IN" b="0" i="0" dirty="0">
                <a:solidFill>
                  <a:srgbClr val="000000"/>
                </a:solidFill>
                <a:effectLst/>
              </a:rPr>
              <a:t>   </a:t>
            </a:r>
            <a:r>
              <a:rPr lang="en-IN" b="0" i="0" dirty="0" err="1">
                <a:solidFill>
                  <a:srgbClr val="000000"/>
                </a:solidFill>
                <a:effectLst/>
              </a:rPr>
              <a:t>np.random.shuffle</a:t>
            </a:r>
            <a:r>
              <a:rPr lang="en-IN" b="0" i="0" dirty="0">
                <a:solidFill>
                  <a:srgbClr val="000000"/>
                </a:solidFill>
                <a:effectLst/>
              </a:rPr>
              <a:t>(</a:t>
            </a:r>
            <a:r>
              <a:rPr lang="en-IN" b="0" i="0" dirty="0" err="1">
                <a:solidFill>
                  <a:srgbClr val="000000"/>
                </a:solidFill>
                <a:effectLst/>
              </a:rPr>
              <a:t>all_x</a:t>
            </a:r>
            <a:r>
              <a:rPr lang="en-IN" b="0" i="0" dirty="0">
                <a:solidFill>
                  <a:srgbClr val="000000"/>
                </a:solidFill>
                <a:effectLst/>
              </a:rPr>
              <a:t>)   </a:t>
            </a:r>
          </a:p>
          <a:p>
            <a:pPr lvl="1" algn="just"/>
            <a:r>
              <a:rPr lang="en-IN" b="0" i="0" dirty="0">
                <a:solidFill>
                  <a:srgbClr val="000000"/>
                </a:solidFill>
                <a:effectLst/>
              </a:rPr>
              <a:t>  </a:t>
            </a:r>
          </a:p>
          <a:p>
            <a:pPr lvl="1" algn="just"/>
            <a:r>
              <a:rPr lang="en-IN" b="0" i="0" dirty="0" err="1">
                <a:solidFill>
                  <a:srgbClr val="000000"/>
                </a:solidFill>
                <a:effectLst/>
              </a:rPr>
              <a:t>train_size</a:t>
            </a:r>
            <a:r>
              <a:rPr lang="en-IN" b="0" i="0" dirty="0">
                <a:solidFill>
                  <a:srgbClr val="000000"/>
                </a:solidFill>
                <a:effectLst/>
              </a:rPr>
              <a:t> = </a:t>
            </a:r>
            <a:r>
              <a:rPr lang="en-IN" b="1" i="0" dirty="0">
                <a:solidFill>
                  <a:srgbClr val="006699"/>
                </a:solidFill>
                <a:effectLst/>
              </a:rPr>
              <a:t>int</a:t>
            </a:r>
            <a:r>
              <a:rPr lang="en-IN" b="0" i="0" dirty="0">
                <a:solidFill>
                  <a:srgbClr val="000000"/>
                </a:solidFill>
                <a:effectLst/>
              </a:rPr>
              <a:t>(</a:t>
            </a:r>
            <a:r>
              <a:rPr lang="en-IN" b="0" i="0" dirty="0">
                <a:solidFill>
                  <a:srgbClr val="C00000"/>
                </a:solidFill>
                <a:effectLst/>
              </a:rPr>
              <a:t>900</a:t>
            </a:r>
            <a:r>
              <a:rPr lang="en-IN" b="0" i="0" dirty="0">
                <a:solidFill>
                  <a:srgbClr val="000000"/>
                </a:solidFill>
                <a:effectLst/>
              </a:rPr>
              <a:t>)   </a:t>
            </a:r>
          </a:p>
          <a:p>
            <a:pPr lvl="1" algn="just"/>
            <a:r>
              <a:rPr lang="en-IN" b="0" i="0" dirty="0">
                <a:solidFill>
                  <a:srgbClr val="000000"/>
                </a:solidFill>
                <a:effectLst/>
              </a:rPr>
              <a:t>#Train the first </a:t>
            </a:r>
            <a:r>
              <a:rPr lang="en-IN" b="0" i="0" dirty="0">
                <a:solidFill>
                  <a:srgbClr val="C00000"/>
                </a:solidFill>
                <a:effectLst/>
              </a:rPr>
              <a:t>700</a:t>
            </a:r>
            <a:r>
              <a:rPr lang="en-IN" b="0" i="0" dirty="0">
                <a:solidFill>
                  <a:srgbClr val="000000"/>
                </a:solidFill>
                <a:effectLst/>
              </a:rPr>
              <a:t> points in the set </a:t>
            </a:r>
            <a:r>
              <a:rPr lang="en-IN" b="0" i="0" dirty="0" err="1">
                <a:solidFill>
                  <a:srgbClr val="000000"/>
                </a:solidFill>
                <a:effectLst/>
              </a:rPr>
              <a:t>x_training</a:t>
            </a:r>
            <a:r>
              <a:rPr lang="en-IN" b="0" i="0" dirty="0">
                <a:solidFill>
                  <a:srgbClr val="000000"/>
                </a:solidFill>
                <a:effectLst/>
              </a:rPr>
              <a:t> = </a:t>
            </a:r>
            <a:r>
              <a:rPr lang="en-IN" b="0" i="0" dirty="0" err="1">
                <a:solidFill>
                  <a:srgbClr val="000000"/>
                </a:solidFill>
                <a:effectLst/>
              </a:rPr>
              <a:t>all_x</a:t>
            </a:r>
            <a:r>
              <a:rPr lang="en-IN" b="0" i="0" dirty="0">
                <a:solidFill>
                  <a:srgbClr val="000000"/>
                </a:solidFill>
                <a:effectLst/>
              </a:rPr>
              <a:t>[:</a:t>
            </a:r>
            <a:r>
              <a:rPr lang="en-IN" b="0" i="0" dirty="0" err="1">
                <a:solidFill>
                  <a:srgbClr val="000000"/>
                </a:solidFill>
                <a:effectLst/>
              </a:rPr>
              <a:t>train_size</a:t>
            </a:r>
            <a:r>
              <a:rPr lang="en-IN" b="0" i="0" dirty="0">
                <a:solidFill>
                  <a:srgbClr val="000000"/>
                </a:solidFill>
                <a:effectLst/>
              </a:rPr>
              <a:t>]  </a:t>
            </a:r>
          </a:p>
          <a:p>
            <a:pPr lvl="1" algn="just"/>
            <a:r>
              <a:rPr lang="en-IN" b="0" i="0" dirty="0" err="1">
                <a:solidFill>
                  <a:srgbClr val="000000"/>
                </a:solidFill>
                <a:effectLst/>
              </a:rPr>
              <a:t>y_training</a:t>
            </a:r>
            <a:r>
              <a:rPr lang="en-IN" b="0" i="0" dirty="0">
                <a:solidFill>
                  <a:srgbClr val="000000"/>
                </a:solidFill>
                <a:effectLst/>
              </a:rPr>
              <a:t> = </a:t>
            </a:r>
            <a:r>
              <a:rPr lang="en-IN" b="0" i="0" dirty="0" err="1">
                <a:solidFill>
                  <a:srgbClr val="000000"/>
                </a:solidFill>
                <a:effectLst/>
              </a:rPr>
              <a:t>function_to_learn</a:t>
            </a:r>
            <a:r>
              <a:rPr lang="en-IN" b="0" i="0" dirty="0">
                <a:solidFill>
                  <a:srgbClr val="000000"/>
                </a:solidFill>
                <a:effectLst/>
              </a:rPr>
              <a:t>(</a:t>
            </a:r>
            <a:r>
              <a:rPr lang="en-IN" b="0" i="0" dirty="0" err="1">
                <a:solidFill>
                  <a:srgbClr val="000000"/>
                </a:solidFill>
                <a:effectLst/>
              </a:rPr>
              <a:t>x_training</a:t>
            </a:r>
            <a:r>
              <a:rPr lang="en-IN" b="0" i="0" dirty="0">
                <a:solidFill>
                  <a:srgbClr val="000000"/>
                </a:solidFill>
                <a:effectLst/>
              </a:rPr>
              <a:t>)  </a:t>
            </a:r>
          </a:p>
          <a:p>
            <a:pPr lvl="1" algn="just"/>
            <a:r>
              <a:rPr lang="en-IN" b="0" i="0" dirty="0">
                <a:solidFill>
                  <a:srgbClr val="000000"/>
                </a:solidFill>
                <a:effectLst/>
              </a:rPr>
              <a:t>  </a:t>
            </a:r>
          </a:p>
          <a:p>
            <a:pPr lvl="1" algn="just"/>
            <a:r>
              <a:rPr lang="en-IN" b="0" i="0" dirty="0">
                <a:solidFill>
                  <a:srgbClr val="000000"/>
                </a:solidFill>
                <a:effectLst/>
              </a:rPr>
              <a:t>#Training the last </a:t>
            </a:r>
            <a:r>
              <a:rPr lang="en-IN" b="0" i="0" dirty="0">
                <a:solidFill>
                  <a:srgbClr val="C00000"/>
                </a:solidFill>
                <a:effectLst/>
              </a:rPr>
              <a:t>300</a:t>
            </a:r>
            <a:r>
              <a:rPr lang="en-IN" b="0" i="0" dirty="0">
                <a:solidFill>
                  <a:srgbClr val="000000"/>
                </a:solidFill>
                <a:effectLst/>
              </a:rPr>
              <a:t> points in the given set </a:t>
            </a:r>
            <a:r>
              <a:rPr lang="en-IN" b="0" i="0" dirty="0" err="1">
                <a:solidFill>
                  <a:srgbClr val="000000"/>
                </a:solidFill>
                <a:effectLst/>
              </a:rPr>
              <a:t>x_validation</a:t>
            </a:r>
            <a:r>
              <a:rPr lang="en-IN" b="0" i="0" dirty="0">
                <a:solidFill>
                  <a:srgbClr val="000000"/>
                </a:solidFill>
                <a:effectLst/>
              </a:rPr>
              <a:t> = </a:t>
            </a:r>
            <a:r>
              <a:rPr lang="en-IN" b="0" i="0" dirty="0" err="1">
                <a:solidFill>
                  <a:srgbClr val="000000"/>
                </a:solidFill>
                <a:effectLst/>
              </a:rPr>
              <a:t>all_x</a:t>
            </a:r>
            <a:r>
              <a:rPr lang="en-IN" b="0" i="0" dirty="0">
                <a:solidFill>
                  <a:srgbClr val="000000"/>
                </a:solidFill>
                <a:effectLst/>
              </a:rPr>
              <a:t>[</a:t>
            </a:r>
            <a:r>
              <a:rPr lang="en-IN" b="0" i="0" dirty="0" err="1">
                <a:solidFill>
                  <a:srgbClr val="000000"/>
                </a:solidFill>
                <a:effectLst/>
              </a:rPr>
              <a:t>train_size</a:t>
            </a:r>
            <a:r>
              <a:rPr lang="en-IN" b="0" i="0" dirty="0">
                <a:solidFill>
                  <a:srgbClr val="000000"/>
                </a:solidFill>
                <a:effectLst/>
              </a:rPr>
              <a:t>:]   </a:t>
            </a:r>
          </a:p>
          <a:p>
            <a:pPr lvl="1" algn="just"/>
            <a:r>
              <a:rPr lang="en-IN" b="0" i="0" dirty="0" err="1">
                <a:solidFill>
                  <a:srgbClr val="000000"/>
                </a:solidFill>
                <a:effectLst/>
              </a:rPr>
              <a:t>y_validation</a:t>
            </a:r>
            <a:r>
              <a:rPr lang="en-IN" b="0" i="0" dirty="0">
                <a:solidFill>
                  <a:srgbClr val="000000"/>
                </a:solidFill>
                <a:effectLst/>
              </a:rPr>
              <a:t> = </a:t>
            </a:r>
            <a:r>
              <a:rPr lang="en-IN" b="0" i="0" dirty="0" err="1">
                <a:solidFill>
                  <a:srgbClr val="000000"/>
                </a:solidFill>
                <a:effectLst/>
              </a:rPr>
              <a:t>function_to_learn</a:t>
            </a:r>
            <a:r>
              <a:rPr lang="en-IN" b="0" i="0" dirty="0">
                <a:solidFill>
                  <a:srgbClr val="000000"/>
                </a:solidFill>
                <a:effectLst/>
              </a:rPr>
              <a:t>(</a:t>
            </a:r>
            <a:r>
              <a:rPr lang="en-IN" b="0" i="0" dirty="0" err="1">
                <a:solidFill>
                  <a:srgbClr val="000000"/>
                </a:solidFill>
                <a:effectLst/>
              </a:rPr>
              <a:t>x_validation</a:t>
            </a:r>
            <a:r>
              <a:rPr lang="en-IN" b="0" i="0" dirty="0">
                <a:solidFill>
                  <a:srgbClr val="000000"/>
                </a:solidFill>
                <a:effectLst/>
              </a:rPr>
              <a:t>)   </a:t>
            </a:r>
          </a:p>
          <a:p>
            <a:pPr lvl="1" algn="just"/>
            <a:r>
              <a:rPr lang="en-IN" b="0" i="0" dirty="0">
                <a:solidFill>
                  <a:srgbClr val="000000"/>
                </a:solidFill>
                <a:effectLst/>
              </a:rPr>
              <a:t>  </a:t>
            </a:r>
          </a:p>
          <a:p>
            <a:pPr lvl="1" algn="just"/>
            <a:r>
              <a:rPr lang="en-IN" b="0" i="0" dirty="0" err="1">
                <a:solidFill>
                  <a:srgbClr val="000000"/>
                </a:solidFill>
                <a:effectLst/>
              </a:rPr>
              <a:t>plt.figure</a:t>
            </a:r>
            <a:r>
              <a:rPr lang="en-IN" b="0" i="0" dirty="0">
                <a:solidFill>
                  <a:srgbClr val="000000"/>
                </a:solidFill>
                <a:effectLst/>
              </a:rPr>
              <a:t>(</a:t>
            </a:r>
            <a:r>
              <a:rPr lang="en-IN" b="0" i="0" dirty="0">
                <a:solidFill>
                  <a:srgbClr val="C00000"/>
                </a:solidFill>
                <a:effectLst/>
              </a:rPr>
              <a:t>1</a:t>
            </a:r>
            <a:r>
              <a:rPr lang="en-IN" b="0" i="0" dirty="0">
                <a:solidFill>
                  <a:srgbClr val="000000"/>
                </a:solidFill>
                <a:effectLst/>
              </a:rPr>
              <a:t>)   </a:t>
            </a:r>
          </a:p>
          <a:p>
            <a:pPr lvl="1" algn="just"/>
            <a:r>
              <a:rPr lang="en-IN" b="0" i="0" dirty="0" err="1">
                <a:solidFill>
                  <a:srgbClr val="000000"/>
                </a:solidFill>
                <a:effectLst/>
              </a:rPr>
              <a:t>plt.scatter</a:t>
            </a:r>
            <a:r>
              <a:rPr lang="en-IN" b="0" i="0" dirty="0">
                <a:solidFill>
                  <a:srgbClr val="000000"/>
                </a:solidFill>
                <a:effectLst/>
              </a:rPr>
              <a:t>(</a:t>
            </a:r>
            <a:r>
              <a:rPr lang="en-IN" b="0" i="0" dirty="0" err="1">
                <a:solidFill>
                  <a:srgbClr val="000000"/>
                </a:solidFill>
                <a:effectLst/>
              </a:rPr>
              <a:t>x_training</a:t>
            </a:r>
            <a:r>
              <a:rPr lang="en-IN" b="0" i="0" dirty="0">
                <a:solidFill>
                  <a:srgbClr val="000000"/>
                </a:solidFill>
                <a:effectLst/>
              </a:rPr>
              <a:t>, </a:t>
            </a:r>
            <a:r>
              <a:rPr lang="en-IN" b="0" i="0" dirty="0" err="1">
                <a:solidFill>
                  <a:srgbClr val="000000"/>
                </a:solidFill>
                <a:effectLst/>
              </a:rPr>
              <a:t>y_training</a:t>
            </a:r>
            <a:r>
              <a:rPr lang="en-IN" b="0" i="0" dirty="0">
                <a:solidFill>
                  <a:srgbClr val="000000"/>
                </a:solidFill>
                <a:effectLst/>
              </a:rPr>
              <a:t>, c = </a:t>
            </a:r>
            <a:r>
              <a:rPr lang="en-IN" b="0" i="0" dirty="0">
                <a:solidFill>
                  <a:srgbClr val="0000FF"/>
                </a:solidFill>
                <a:effectLst/>
              </a:rPr>
              <a:t>'blue'</a:t>
            </a:r>
            <a:r>
              <a:rPr lang="en-IN" b="0" i="0" dirty="0">
                <a:solidFill>
                  <a:srgbClr val="000000"/>
                </a:solidFill>
                <a:effectLst/>
              </a:rPr>
              <a:t>, label = </a:t>
            </a:r>
            <a:r>
              <a:rPr lang="en-IN" b="0" i="0" dirty="0">
                <a:solidFill>
                  <a:srgbClr val="0000FF"/>
                </a:solidFill>
                <a:effectLst/>
              </a:rPr>
              <a:t>'train'</a:t>
            </a:r>
            <a:r>
              <a:rPr lang="en-IN" b="0" i="0" dirty="0">
                <a:solidFill>
                  <a:srgbClr val="000000"/>
                </a:solidFill>
                <a:effectLst/>
              </a:rPr>
              <a:t>)   </a:t>
            </a:r>
          </a:p>
          <a:p>
            <a:pPr lvl="1" algn="just"/>
            <a:r>
              <a:rPr lang="en-IN" b="0" i="0" dirty="0" err="1">
                <a:solidFill>
                  <a:srgbClr val="000000"/>
                </a:solidFill>
                <a:effectLst/>
              </a:rPr>
              <a:t>plt.scatter</a:t>
            </a:r>
            <a:r>
              <a:rPr lang="en-IN" b="0" i="0" dirty="0">
                <a:solidFill>
                  <a:srgbClr val="000000"/>
                </a:solidFill>
                <a:effectLst/>
              </a:rPr>
              <a:t>(</a:t>
            </a:r>
            <a:r>
              <a:rPr lang="en-IN" b="0" i="0" dirty="0" err="1">
                <a:solidFill>
                  <a:srgbClr val="000000"/>
                </a:solidFill>
                <a:effectLst/>
              </a:rPr>
              <a:t>x_validation</a:t>
            </a:r>
            <a:r>
              <a:rPr lang="en-IN" b="0" i="0" dirty="0">
                <a:solidFill>
                  <a:srgbClr val="000000"/>
                </a:solidFill>
                <a:effectLst/>
              </a:rPr>
              <a:t>, </a:t>
            </a:r>
            <a:r>
              <a:rPr lang="en-IN" b="0" i="0" dirty="0" err="1">
                <a:solidFill>
                  <a:srgbClr val="000000"/>
                </a:solidFill>
                <a:effectLst/>
              </a:rPr>
              <a:t>y_validation</a:t>
            </a:r>
            <a:r>
              <a:rPr lang="en-IN" b="0" i="0" dirty="0">
                <a:solidFill>
                  <a:srgbClr val="000000"/>
                </a:solidFill>
                <a:effectLst/>
              </a:rPr>
              <a:t>, c = </a:t>
            </a:r>
            <a:r>
              <a:rPr lang="en-IN" b="0" i="0" dirty="0">
                <a:solidFill>
                  <a:srgbClr val="0000FF"/>
                </a:solidFill>
                <a:effectLst/>
              </a:rPr>
              <a:t>'pink'</a:t>
            </a:r>
            <a:r>
              <a:rPr lang="en-IN" b="0" i="0" dirty="0">
                <a:solidFill>
                  <a:srgbClr val="000000"/>
                </a:solidFill>
                <a:effectLst/>
              </a:rPr>
              <a:t>, label = </a:t>
            </a:r>
            <a:r>
              <a:rPr lang="en-IN" b="0" i="0" dirty="0">
                <a:solidFill>
                  <a:srgbClr val="0000FF"/>
                </a:solidFill>
                <a:effectLst/>
              </a:rPr>
              <a:t>'validation'</a:t>
            </a:r>
            <a:r>
              <a:rPr lang="en-IN" b="0" i="0" dirty="0">
                <a:solidFill>
                  <a:srgbClr val="000000"/>
                </a:solidFill>
                <a:effectLst/>
              </a:rPr>
              <a:t>)   </a:t>
            </a:r>
          </a:p>
          <a:p>
            <a:pPr lvl="1" algn="just"/>
            <a:r>
              <a:rPr lang="en-IN" b="0" i="0" dirty="0" err="1">
                <a:solidFill>
                  <a:srgbClr val="000000"/>
                </a:solidFill>
                <a:effectLst/>
              </a:rPr>
              <a:t>plt.legend</a:t>
            </a:r>
            <a:r>
              <a:rPr lang="en-IN" b="0" i="0" dirty="0">
                <a:solidFill>
                  <a:srgbClr val="000000"/>
                </a:solidFill>
                <a:effectLst/>
              </a:rPr>
              <a:t>()   </a:t>
            </a:r>
          </a:p>
          <a:p>
            <a:pPr lvl="1" algn="just"/>
            <a:r>
              <a:rPr lang="en-IN" b="0" i="0" dirty="0" err="1">
                <a:solidFill>
                  <a:srgbClr val="000000"/>
                </a:solidFill>
                <a:effectLst/>
              </a:rPr>
              <a:t>plt.show</a:t>
            </a:r>
            <a:r>
              <a:rPr lang="en-IN" b="0" i="0" dirty="0">
                <a:solidFill>
                  <a:srgbClr val="000000"/>
                </a:solidFill>
                <a:effectLst/>
              </a:rPr>
              <a:t>()</a:t>
            </a:r>
          </a:p>
          <a:p>
            <a:pPr lvl="1"/>
            <a:endParaRPr lang="en-IN" dirty="0"/>
          </a:p>
        </p:txBody>
      </p:sp>
    </p:spTree>
    <p:extLst>
      <p:ext uri="{BB962C8B-B14F-4D97-AF65-F5344CB8AC3E}">
        <p14:creationId xmlns:p14="http://schemas.microsoft.com/office/powerpoint/2010/main" val="1699204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9CE76D-8ACF-1EC2-26A7-4EE5C46FE27C}"/>
              </a:ext>
            </a:extLst>
          </p:cNvPr>
          <p:cNvSpPr txBox="1"/>
          <p:nvPr/>
        </p:nvSpPr>
        <p:spPr>
          <a:xfrm>
            <a:off x="125128" y="173255"/>
            <a:ext cx="11819824" cy="6697346"/>
          </a:xfrm>
          <a:prstGeom prst="rect">
            <a:avLst/>
          </a:prstGeom>
          <a:noFill/>
        </p:spPr>
        <p:txBody>
          <a:bodyPr wrap="square" rtlCol="0">
            <a:spAutoFit/>
          </a:bodyPr>
          <a:lstStyle/>
          <a:p>
            <a:pPr lvl="1">
              <a:lnSpc>
                <a:spcPct val="150000"/>
              </a:lnSpc>
            </a:pPr>
            <a:r>
              <a:rPr lang="en-IN" b="0" i="0" dirty="0">
                <a:solidFill>
                  <a:srgbClr val="000000"/>
                </a:solidFill>
                <a:effectLst/>
              </a:rPr>
              <a:t>X = </a:t>
            </a:r>
            <a:r>
              <a:rPr lang="en-IN" b="0" i="0" dirty="0" err="1">
                <a:solidFill>
                  <a:srgbClr val="000000"/>
                </a:solidFill>
                <a:effectLst/>
              </a:rPr>
              <a:t>tf.placeholder</a:t>
            </a:r>
            <a:r>
              <a:rPr lang="en-IN" b="0" i="0" dirty="0">
                <a:solidFill>
                  <a:srgbClr val="000000"/>
                </a:solidFill>
                <a:effectLst/>
              </a:rPr>
              <a:t>(tf.float32, [None, </a:t>
            </a:r>
            <a:r>
              <a:rPr lang="en-IN" b="0" i="0" dirty="0">
                <a:solidFill>
                  <a:srgbClr val="C00000"/>
                </a:solidFill>
                <a:effectLst/>
              </a:rPr>
              <a:t>1</a:t>
            </a:r>
            <a:r>
              <a:rPr lang="en-IN" b="0" i="0" dirty="0">
                <a:solidFill>
                  <a:srgbClr val="000000"/>
                </a:solidFill>
                <a:effectLst/>
              </a:rPr>
              <a:t>], name = </a:t>
            </a:r>
            <a:r>
              <a:rPr lang="en-IN" b="0" i="0" dirty="0">
                <a:solidFill>
                  <a:srgbClr val="0000FF"/>
                </a:solidFill>
                <a:effectLst/>
              </a:rPr>
              <a:t>"X"</a:t>
            </a:r>
            <a:r>
              <a:rPr lang="en-IN" b="0" i="0" dirty="0">
                <a:solidFill>
                  <a:srgbClr val="000000"/>
                </a:solidFill>
                <a:effectLst/>
              </a:rPr>
              <a:t>)  </a:t>
            </a:r>
          </a:p>
          <a:p>
            <a:pPr lvl="1">
              <a:lnSpc>
                <a:spcPct val="150000"/>
              </a:lnSpc>
            </a:pPr>
            <a:r>
              <a:rPr lang="en-IN" b="0" i="0" dirty="0">
                <a:solidFill>
                  <a:srgbClr val="000000"/>
                </a:solidFill>
                <a:effectLst/>
              </a:rPr>
              <a:t>Y = </a:t>
            </a:r>
            <a:r>
              <a:rPr lang="en-IN" b="0" i="0" dirty="0" err="1">
                <a:solidFill>
                  <a:srgbClr val="000000"/>
                </a:solidFill>
                <a:effectLst/>
              </a:rPr>
              <a:t>tf.placeholder</a:t>
            </a:r>
            <a:r>
              <a:rPr lang="en-IN" b="0" i="0" dirty="0">
                <a:solidFill>
                  <a:srgbClr val="000000"/>
                </a:solidFill>
                <a:effectLst/>
              </a:rPr>
              <a:t>(tf.float32, [None, </a:t>
            </a:r>
            <a:r>
              <a:rPr lang="en-IN" b="0" i="0" dirty="0">
                <a:solidFill>
                  <a:srgbClr val="C00000"/>
                </a:solidFill>
                <a:effectLst/>
              </a:rPr>
              <a:t>1</a:t>
            </a:r>
            <a:r>
              <a:rPr lang="en-IN" b="0" i="0" dirty="0">
                <a:solidFill>
                  <a:srgbClr val="000000"/>
                </a:solidFill>
                <a:effectLst/>
              </a:rPr>
              <a:t>], name = </a:t>
            </a:r>
            <a:r>
              <a:rPr lang="en-IN" b="0" i="0" dirty="0">
                <a:solidFill>
                  <a:srgbClr val="0000FF"/>
                </a:solidFill>
                <a:effectLst/>
              </a:rPr>
              <a:t>"Y"</a:t>
            </a:r>
            <a:r>
              <a:rPr lang="en-IN" b="0" i="0" dirty="0">
                <a:solidFill>
                  <a:srgbClr val="000000"/>
                </a:solidFill>
                <a:effectLst/>
              </a:rPr>
              <a:t>)  </a:t>
            </a:r>
          </a:p>
          <a:p>
            <a:pPr lvl="1">
              <a:lnSpc>
                <a:spcPct val="150000"/>
              </a:lnSpc>
            </a:pPr>
            <a:r>
              <a:rPr lang="en-IN" b="0" i="0" dirty="0">
                <a:solidFill>
                  <a:srgbClr val="000000"/>
                </a:solidFill>
                <a:effectLst/>
              </a:rPr>
              <a:t>  </a:t>
            </a:r>
          </a:p>
          <a:p>
            <a:pPr lvl="1">
              <a:lnSpc>
                <a:spcPct val="150000"/>
              </a:lnSpc>
            </a:pPr>
            <a:r>
              <a:rPr lang="en-IN" b="0" i="0" dirty="0">
                <a:solidFill>
                  <a:srgbClr val="000000"/>
                </a:solidFill>
                <a:effectLst/>
              </a:rPr>
              <a:t>#first layer   </a:t>
            </a:r>
          </a:p>
          <a:p>
            <a:pPr lvl="1">
              <a:lnSpc>
                <a:spcPct val="150000"/>
              </a:lnSpc>
            </a:pPr>
            <a:r>
              <a:rPr lang="en-IN" b="0" i="0" dirty="0">
                <a:solidFill>
                  <a:srgbClr val="000000"/>
                </a:solidFill>
                <a:effectLst/>
              </a:rPr>
              <a:t>#Number of neurons = </a:t>
            </a:r>
            <a:r>
              <a:rPr lang="en-IN" b="0" i="0" dirty="0">
                <a:solidFill>
                  <a:srgbClr val="C00000"/>
                </a:solidFill>
                <a:effectLst/>
              </a:rPr>
              <a:t>10</a:t>
            </a:r>
            <a:r>
              <a:rPr lang="en-IN" b="0" i="0" dirty="0">
                <a:solidFill>
                  <a:srgbClr val="000000"/>
                </a:solidFill>
                <a:effectLst/>
              </a:rPr>
              <a:t>   </a:t>
            </a:r>
          </a:p>
          <a:p>
            <a:pPr lvl="1">
              <a:lnSpc>
                <a:spcPct val="150000"/>
              </a:lnSpc>
            </a:pPr>
            <a:r>
              <a:rPr lang="en-IN" b="0" i="0" dirty="0" err="1">
                <a:solidFill>
                  <a:srgbClr val="000000"/>
                </a:solidFill>
                <a:effectLst/>
              </a:rPr>
              <a:t>w_h</a:t>
            </a:r>
            <a:r>
              <a:rPr lang="en-IN" b="0" i="0" dirty="0">
                <a:solidFill>
                  <a:srgbClr val="000000"/>
                </a:solidFill>
                <a:effectLst/>
              </a:rPr>
              <a:t> = </a:t>
            </a:r>
            <a:r>
              <a:rPr lang="en-IN" b="0" i="0" dirty="0" err="1">
                <a:solidFill>
                  <a:srgbClr val="000000"/>
                </a:solidFill>
                <a:effectLst/>
              </a:rPr>
              <a:t>tf.Variable</a:t>
            </a:r>
            <a:r>
              <a:rPr lang="en-IN" b="0" i="0" dirty="0">
                <a:solidFill>
                  <a:srgbClr val="000000"/>
                </a:solidFill>
                <a:effectLst/>
              </a:rPr>
              <a:t>(  </a:t>
            </a:r>
          </a:p>
          <a:p>
            <a:pPr lvl="1">
              <a:lnSpc>
                <a:spcPct val="150000"/>
              </a:lnSpc>
            </a:pPr>
            <a:r>
              <a:rPr lang="en-IN" b="0" i="0" dirty="0">
                <a:solidFill>
                  <a:srgbClr val="000000"/>
                </a:solidFill>
                <a:effectLst/>
              </a:rPr>
              <a:t>   </a:t>
            </a:r>
            <a:r>
              <a:rPr lang="en-IN" b="0" i="0" dirty="0" err="1">
                <a:solidFill>
                  <a:srgbClr val="000000"/>
                </a:solidFill>
                <a:effectLst/>
              </a:rPr>
              <a:t>tf.random_uniform</a:t>
            </a:r>
            <a:r>
              <a:rPr lang="en-IN" b="0" i="0" dirty="0">
                <a:solidFill>
                  <a:srgbClr val="000000"/>
                </a:solidFill>
                <a:effectLst/>
              </a:rPr>
              <a:t>([</a:t>
            </a:r>
            <a:r>
              <a:rPr lang="en-IN" b="0" i="0" dirty="0">
                <a:solidFill>
                  <a:srgbClr val="C00000"/>
                </a:solidFill>
                <a:effectLst/>
              </a:rPr>
              <a:t>1</a:t>
            </a:r>
            <a:r>
              <a:rPr lang="en-IN" b="0" i="0" dirty="0">
                <a:solidFill>
                  <a:srgbClr val="000000"/>
                </a:solidFill>
                <a:effectLst/>
              </a:rPr>
              <a:t>, layer_1_neurons],\ </a:t>
            </a:r>
            <a:r>
              <a:rPr lang="en-IN" b="0" i="0" dirty="0" err="1">
                <a:solidFill>
                  <a:srgbClr val="000000"/>
                </a:solidFill>
                <a:effectLst/>
              </a:rPr>
              <a:t>minval</a:t>
            </a:r>
            <a:r>
              <a:rPr lang="en-IN" b="0" i="0" dirty="0">
                <a:solidFill>
                  <a:srgbClr val="000000"/>
                </a:solidFill>
                <a:effectLst/>
              </a:rPr>
              <a:t> = -</a:t>
            </a:r>
            <a:r>
              <a:rPr lang="en-IN" b="0" i="0" dirty="0">
                <a:solidFill>
                  <a:srgbClr val="C00000"/>
                </a:solidFill>
                <a:effectLst/>
              </a:rPr>
              <a:t>1</a:t>
            </a:r>
            <a:r>
              <a:rPr lang="en-IN" b="0" i="0" dirty="0">
                <a:solidFill>
                  <a:srgbClr val="000000"/>
                </a:solidFill>
                <a:effectLst/>
              </a:rPr>
              <a:t>, </a:t>
            </a:r>
            <a:r>
              <a:rPr lang="en-IN" b="0" i="0" dirty="0" err="1">
                <a:solidFill>
                  <a:srgbClr val="000000"/>
                </a:solidFill>
                <a:effectLst/>
              </a:rPr>
              <a:t>maxval</a:t>
            </a:r>
            <a:r>
              <a:rPr lang="en-IN" b="0" i="0" dirty="0">
                <a:solidFill>
                  <a:srgbClr val="000000"/>
                </a:solidFill>
                <a:effectLst/>
              </a:rPr>
              <a:t> = </a:t>
            </a:r>
            <a:r>
              <a:rPr lang="en-IN" b="0" i="0" dirty="0">
                <a:solidFill>
                  <a:srgbClr val="C00000"/>
                </a:solidFill>
                <a:effectLst/>
              </a:rPr>
              <a:t>1</a:t>
            </a:r>
            <a:r>
              <a:rPr lang="en-IN" b="0" i="0" dirty="0">
                <a:solidFill>
                  <a:srgbClr val="000000"/>
                </a:solidFill>
                <a:effectLst/>
              </a:rPr>
              <a:t>, </a:t>
            </a:r>
            <a:r>
              <a:rPr lang="en-IN" b="0" i="0" dirty="0" err="1">
                <a:solidFill>
                  <a:srgbClr val="000000"/>
                </a:solidFill>
                <a:effectLst/>
              </a:rPr>
              <a:t>dtype</a:t>
            </a:r>
            <a:r>
              <a:rPr lang="en-IN" b="0" i="0" dirty="0">
                <a:solidFill>
                  <a:srgbClr val="000000"/>
                </a:solidFill>
                <a:effectLst/>
              </a:rPr>
              <a:t> = tf.float32))   </a:t>
            </a:r>
          </a:p>
          <a:p>
            <a:pPr lvl="1">
              <a:lnSpc>
                <a:spcPct val="150000"/>
              </a:lnSpc>
            </a:pPr>
            <a:r>
              <a:rPr lang="en-IN" b="0" i="0" dirty="0" err="1">
                <a:solidFill>
                  <a:srgbClr val="000000"/>
                </a:solidFill>
                <a:effectLst/>
              </a:rPr>
              <a:t>b_h</a:t>
            </a:r>
            <a:r>
              <a:rPr lang="en-IN" b="0" i="0" dirty="0">
                <a:solidFill>
                  <a:srgbClr val="000000"/>
                </a:solidFill>
                <a:effectLst/>
              </a:rPr>
              <a:t> = </a:t>
            </a:r>
            <a:r>
              <a:rPr lang="en-IN" b="0" i="0" dirty="0" err="1">
                <a:solidFill>
                  <a:srgbClr val="000000"/>
                </a:solidFill>
                <a:effectLst/>
              </a:rPr>
              <a:t>tf.Variable</a:t>
            </a:r>
            <a:r>
              <a:rPr lang="en-IN" b="0" i="0" dirty="0">
                <a:solidFill>
                  <a:srgbClr val="000000"/>
                </a:solidFill>
                <a:effectLst/>
              </a:rPr>
              <a:t>(</a:t>
            </a:r>
            <a:r>
              <a:rPr lang="en-IN" b="0" i="0" dirty="0" err="1">
                <a:solidFill>
                  <a:srgbClr val="000000"/>
                </a:solidFill>
                <a:effectLst/>
              </a:rPr>
              <a:t>tf.zeros</a:t>
            </a:r>
            <a:r>
              <a:rPr lang="en-IN" b="0" i="0" dirty="0">
                <a:solidFill>
                  <a:srgbClr val="000000"/>
                </a:solidFill>
                <a:effectLst/>
              </a:rPr>
              <a:t>([</a:t>
            </a:r>
            <a:r>
              <a:rPr lang="en-IN" b="0" i="0" dirty="0">
                <a:solidFill>
                  <a:srgbClr val="C00000"/>
                </a:solidFill>
                <a:effectLst/>
              </a:rPr>
              <a:t>1</a:t>
            </a:r>
            <a:r>
              <a:rPr lang="en-IN" b="0" i="0" dirty="0">
                <a:solidFill>
                  <a:srgbClr val="000000"/>
                </a:solidFill>
                <a:effectLst/>
              </a:rPr>
              <a:t>, layer_1_neurons], </a:t>
            </a:r>
            <a:r>
              <a:rPr lang="en-IN" b="0" i="0" dirty="0" err="1">
                <a:solidFill>
                  <a:srgbClr val="000000"/>
                </a:solidFill>
                <a:effectLst/>
              </a:rPr>
              <a:t>dtype</a:t>
            </a:r>
            <a:r>
              <a:rPr lang="en-IN" b="0" i="0" dirty="0">
                <a:solidFill>
                  <a:srgbClr val="000000"/>
                </a:solidFill>
                <a:effectLst/>
              </a:rPr>
              <a:t> = tf.float32))   </a:t>
            </a:r>
          </a:p>
          <a:p>
            <a:pPr lvl="1">
              <a:lnSpc>
                <a:spcPct val="150000"/>
              </a:lnSpc>
            </a:pPr>
            <a:r>
              <a:rPr lang="en-IN" b="0" i="0" dirty="0">
                <a:solidFill>
                  <a:srgbClr val="000000"/>
                </a:solidFill>
                <a:effectLst/>
              </a:rPr>
              <a:t>h = </a:t>
            </a:r>
            <a:r>
              <a:rPr lang="en-IN" b="0" i="0" dirty="0" err="1">
                <a:solidFill>
                  <a:srgbClr val="000000"/>
                </a:solidFill>
                <a:effectLst/>
              </a:rPr>
              <a:t>tf.nn.sigmoid</a:t>
            </a:r>
            <a:r>
              <a:rPr lang="en-IN" b="0" i="0" dirty="0">
                <a:solidFill>
                  <a:srgbClr val="000000"/>
                </a:solidFill>
                <a:effectLst/>
              </a:rPr>
              <a:t>(</a:t>
            </a:r>
            <a:r>
              <a:rPr lang="en-IN" b="0" i="0" dirty="0" err="1">
                <a:solidFill>
                  <a:srgbClr val="000000"/>
                </a:solidFill>
                <a:effectLst/>
              </a:rPr>
              <a:t>tf.matmul</a:t>
            </a:r>
            <a:r>
              <a:rPr lang="en-IN" b="0" i="0" dirty="0">
                <a:solidFill>
                  <a:srgbClr val="000000"/>
                </a:solidFill>
                <a:effectLst/>
              </a:rPr>
              <a:t>(X, </a:t>
            </a:r>
            <a:r>
              <a:rPr lang="en-IN" b="0" i="0" dirty="0" err="1">
                <a:solidFill>
                  <a:srgbClr val="000000"/>
                </a:solidFill>
                <a:effectLst/>
              </a:rPr>
              <a:t>w_h</a:t>
            </a:r>
            <a:r>
              <a:rPr lang="en-IN" b="0" i="0" dirty="0">
                <a:solidFill>
                  <a:srgbClr val="000000"/>
                </a:solidFill>
                <a:effectLst/>
              </a:rPr>
              <a:t>) + </a:t>
            </a:r>
            <a:r>
              <a:rPr lang="en-IN" b="0" i="0" dirty="0" err="1">
                <a:solidFill>
                  <a:srgbClr val="000000"/>
                </a:solidFill>
                <a:effectLst/>
              </a:rPr>
              <a:t>b_h</a:t>
            </a:r>
            <a:r>
              <a:rPr lang="en-IN" b="0" i="0" dirty="0">
                <a:solidFill>
                  <a:srgbClr val="000000"/>
                </a:solidFill>
                <a:effectLst/>
              </a:rPr>
              <a:t>)  </a:t>
            </a:r>
          </a:p>
          <a:p>
            <a:pPr lvl="1">
              <a:lnSpc>
                <a:spcPct val="150000"/>
              </a:lnSpc>
            </a:pPr>
            <a:r>
              <a:rPr lang="en-IN" b="0" i="0" dirty="0">
                <a:solidFill>
                  <a:srgbClr val="000000"/>
                </a:solidFill>
                <a:effectLst/>
              </a:rPr>
              <a:t>  </a:t>
            </a:r>
          </a:p>
          <a:p>
            <a:pPr lvl="1">
              <a:lnSpc>
                <a:spcPct val="150000"/>
              </a:lnSpc>
            </a:pPr>
            <a:r>
              <a:rPr lang="en-IN" b="0" i="0" dirty="0">
                <a:solidFill>
                  <a:srgbClr val="000000"/>
                </a:solidFill>
                <a:effectLst/>
              </a:rPr>
              <a:t>#output layer   </a:t>
            </a:r>
          </a:p>
          <a:p>
            <a:pPr lvl="1">
              <a:lnSpc>
                <a:spcPct val="150000"/>
              </a:lnSpc>
            </a:pPr>
            <a:r>
              <a:rPr lang="en-IN" b="0" i="0" dirty="0">
                <a:solidFill>
                  <a:srgbClr val="000000"/>
                </a:solidFill>
                <a:effectLst/>
              </a:rPr>
              <a:t>#Number of neurons = </a:t>
            </a:r>
            <a:r>
              <a:rPr lang="en-IN" b="0" i="0" dirty="0">
                <a:solidFill>
                  <a:srgbClr val="C00000"/>
                </a:solidFill>
                <a:effectLst/>
              </a:rPr>
              <a:t>10</a:t>
            </a:r>
            <a:r>
              <a:rPr lang="en-IN" b="0" i="0" dirty="0">
                <a:solidFill>
                  <a:srgbClr val="000000"/>
                </a:solidFill>
                <a:effectLst/>
              </a:rPr>
              <a:t>   </a:t>
            </a:r>
          </a:p>
          <a:p>
            <a:pPr lvl="1">
              <a:lnSpc>
                <a:spcPct val="150000"/>
              </a:lnSpc>
            </a:pPr>
            <a:r>
              <a:rPr lang="en-IN" b="0" i="0" dirty="0" err="1">
                <a:solidFill>
                  <a:srgbClr val="000000"/>
                </a:solidFill>
                <a:effectLst/>
              </a:rPr>
              <a:t>w_o</a:t>
            </a:r>
            <a:r>
              <a:rPr lang="en-IN" b="0" i="0" dirty="0">
                <a:solidFill>
                  <a:srgbClr val="000000"/>
                </a:solidFill>
                <a:effectLst/>
              </a:rPr>
              <a:t> = </a:t>
            </a:r>
            <a:r>
              <a:rPr lang="en-IN" b="0" i="0" dirty="0" err="1">
                <a:solidFill>
                  <a:srgbClr val="000000"/>
                </a:solidFill>
                <a:effectLst/>
              </a:rPr>
              <a:t>tf.Variable</a:t>
            </a:r>
            <a:r>
              <a:rPr lang="en-IN" b="0" i="0" dirty="0">
                <a:solidFill>
                  <a:srgbClr val="000000"/>
                </a:solidFill>
                <a:effectLst/>
              </a:rPr>
              <a:t>(  </a:t>
            </a:r>
          </a:p>
          <a:p>
            <a:pPr lvl="1">
              <a:lnSpc>
                <a:spcPct val="150000"/>
              </a:lnSpc>
            </a:pPr>
            <a:r>
              <a:rPr lang="en-IN" b="0" i="0" dirty="0">
                <a:solidFill>
                  <a:srgbClr val="000000"/>
                </a:solidFill>
                <a:effectLst/>
              </a:rPr>
              <a:t>   </a:t>
            </a:r>
            <a:r>
              <a:rPr lang="en-IN" b="0" i="0" dirty="0" err="1">
                <a:solidFill>
                  <a:srgbClr val="000000"/>
                </a:solidFill>
                <a:effectLst/>
              </a:rPr>
              <a:t>tf.random_uniform</a:t>
            </a:r>
            <a:r>
              <a:rPr lang="en-IN" b="0" i="0" dirty="0">
                <a:solidFill>
                  <a:srgbClr val="000000"/>
                </a:solidFill>
                <a:effectLst/>
              </a:rPr>
              <a:t>([layer_1_neurons, </a:t>
            </a:r>
            <a:r>
              <a:rPr lang="en-IN" b="0" i="0" dirty="0">
                <a:solidFill>
                  <a:srgbClr val="C00000"/>
                </a:solidFill>
                <a:effectLst/>
              </a:rPr>
              <a:t>1</a:t>
            </a:r>
            <a:r>
              <a:rPr lang="en-IN" b="0" i="0" dirty="0">
                <a:solidFill>
                  <a:srgbClr val="000000"/>
                </a:solidFill>
                <a:effectLst/>
              </a:rPr>
              <a:t>],\ </a:t>
            </a:r>
            <a:r>
              <a:rPr lang="en-IN" b="0" i="0" dirty="0" err="1">
                <a:solidFill>
                  <a:srgbClr val="000000"/>
                </a:solidFill>
                <a:effectLst/>
              </a:rPr>
              <a:t>minval</a:t>
            </a:r>
            <a:r>
              <a:rPr lang="en-IN" b="0" i="0" dirty="0">
                <a:solidFill>
                  <a:srgbClr val="000000"/>
                </a:solidFill>
                <a:effectLst/>
              </a:rPr>
              <a:t> = -</a:t>
            </a:r>
            <a:r>
              <a:rPr lang="en-IN" b="0" i="0" dirty="0">
                <a:solidFill>
                  <a:srgbClr val="C00000"/>
                </a:solidFill>
                <a:effectLst/>
              </a:rPr>
              <a:t>1</a:t>
            </a:r>
            <a:r>
              <a:rPr lang="en-IN" b="0" i="0" dirty="0">
                <a:solidFill>
                  <a:srgbClr val="000000"/>
                </a:solidFill>
                <a:effectLst/>
              </a:rPr>
              <a:t>, </a:t>
            </a:r>
            <a:r>
              <a:rPr lang="en-IN" b="0" i="0" dirty="0" err="1">
                <a:solidFill>
                  <a:srgbClr val="000000"/>
                </a:solidFill>
                <a:effectLst/>
              </a:rPr>
              <a:t>maxval</a:t>
            </a:r>
            <a:r>
              <a:rPr lang="en-IN" b="0" i="0" dirty="0">
                <a:solidFill>
                  <a:srgbClr val="000000"/>
                </a:solidFill>
                <a:effectLst/>
              </a:rPr>
              <a:t> = </a:t>
            </a:r>
            <a:r>
              <a:rPr lang="en-IN" b="0" i="0" dirty="0">
                <a:solidFill>
                  <a:srgbClr val="C00000"/>
                </a:solidFill>
                <a:effectLst/>
              </a:rPr>
              <a:t>1</a:t>
            </a:r>
            <a:r>
              <a:rPr lang="en-IN" b="0" i="0" dirty="0">
                <a:solidFill>
                  <a:srgbClr val="000000"/>
                </a:solidFill>
                <a:effectLst/>
              </a:rPr>
              <a:t>, </a:t>
            </a:r>
            <a:r>
              <a:rPr lang="en-IN" b="0" i="0" dirty="0" err="1">
                <a:solidFill>
                  <a:srgbClr val="000000"/>
                </a:solidFill>
                <a:effectLst/>
              </a:rPr>
              <a:t>dtype</a:t>
            </a:r>
            <a:r>
              <a:rPr lang="en-IN" b="0" i="0" dirty="0">
                <a:solidFill>
                  <a:srgbClr val="000000"/>
                </a:solidFill>
                <a:effectLst/>
              </a:rPr>
              <a:t> = tf.float32))   </a:t>
            </a:r>
          </a:p>
          <a:p>
            <a:pPr lvl="1">
              <a:lnSpc>
                <a:spcPct val="150000"/>
              </a:lnSpc>
            </a:pPr>
            <a:r>
              <a:rPr lang="en-IN" b="0" i="0" dirty="0" err="1">
                <a:solidFill>
                  <a:srgbClr val="000000"/>
                </a:solidFill>
                <a:effectLst/>
              </a:rPr>
              <a:t>b_o</a:t>
            </a:r>
            <a:r>
              <a:rPr lang="en-IN" b="0" i="0" dirty="0">
                <a:solidFill>
                  <a:srgbClr val="000000"/>
                </a:solidFill>
                <a:effectLst/>
              </a:rPr>
              <a:t> = </a:t>
            </a:r>
            <a:r>
              <a:rPr lang="en-IN" b="0" i="0" dirty="0" err="1">
                <a:solidFill>
                  <a:srgbClr val="000000"/>
                </a:solidFill>
                <a:effectLst/>
              </a:rPr>
              <a:t>tf.Variable</a:t>
            </a:r>
            <a:r>
              <a:rPr lang="en-IN" b="0" i="0" dirty="0">
                <a:solidFill>
                  <a:srgbClr val="000000"/>
                </a:solidFill>
                <a:effectLst/>
              </a:rPr>
              <a:t>(</a:t>
            </a:r>
            <a:r>
              <a:rPr lang="en-IN" b="0" i="0" dirty="0" err="1">
                <a:solidFill>
                  <a:srgbClr val="000000"/>
                </a:solidFill>
                <a:effectLst/>
              </a:rPr>
              <a:t>tf.zeros</a:t>
            </a:r>
            <a:r>
              <a:rPr lang="en-IN" b="0" i="0" dirty="0">
                <a:solidFill>
                  <a:srgbClr val="000000"/>
                </a:solidFill>
                <a:effectLst/>
              </a:rPr>
              <a:t>([</a:t>
            </a:r>
            <a:r>
              <a:rPr lang="en-IN" b="0" i="0" dirty="0">
                <a:solidFill>
                  <a:srgbClr val="C00000"/>
                </a:solidFill>
                <a:effectLst/>
              </a:rPr>
              <a:t>1</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 </a:t>
            </a:r>
            <a:r>
              <a:rPr lang="en-IN" b="0" i="0" dirty="0" err="1">
                <a:solidFill>
                  <a:srgbClr val="000000"/>
                </a:solidFill>
                <a:effectLst/>
              </a:rPr>
              <a:t>dtype</a:t>
            </a:r>
            <a:r>
              <a:rPr lang="en-IN" b="0" i="0" dirty="0">
                <a:solidFill>
                  <a:srgbClr val="000000"/>
                </a:solidFill>
                <a:effectLst/>
              </a:rPr>
              <a:t> = tf.float32))</a:t>
            </a:r>
          </a:p>
          <a:p>
            <a:pPr lvl="1">
              <a:lnSpc>
                <a:spcPct val="150000"/>
              </a:lnSpc>
            </a:pPr>
            <a:endParaRPr lang="en-IN" dirty="0"/>
          </a:p>
        </p:txBody>
      </p:sp>
    </p:spTree>
    <p:extLst>
      <p:ext uri="{BB962C8B-B14F-4D97-AF65-F5344CB8AC3E}">
        <p14:creationId xmlns:p14="http://schemas.microsoft.com/office/powerpoint/2010/main" val="2339263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616907-4299-BA3D-F309-24A1C5F42948}"/>
              </a:ext>
            </a:extLst>
          </p:cNvPr>
          <p:cNvSpPr txBox="1"/>
          <p:nvPr/>
        </p:nvSpPr>
        <p:spPr>
          <a:xfrm>
            <a:off x="77002" y="0"/>
            <a:ext cx="12021954" cy="7017306"/>
          </a:xfrm>
          <a:prstGeom prst="rect">
            <a:avLst/>
          </a:prstGeom>
          <a:noFill/>
        </p:spPr>
        <p:txBody>
          <a:bodyPr wrap="square" rtlCol="0">
            <a:spAutoFit/>
          </a:bodyPr>
          <a:lstStyle/>
          <a:p>
            <a:pPr lvl="1"/>
            <a:r>
              <a:rPr lang="en-IN" b="0" i="0" dirty="0">
                <a:solidFill>
                  <a:srgbClr val="000000"/>
                </a:solidFill>
                <a:effectLst/>
              </a:rPr>
              <a:t>#building the model  </a:t>
            </a:r>
          </a:p>
          <a:p>
            <a:pPr lvl="1"/>
            <a:r>
              <a:rPr lang="en-IN" b="0" i="0" dirty="0">
                <a:solidFill>
                  <a:srgbClr val="000000"/>
                </a:solidFill>
                <a:effectLst/>
              </a:rPr>
              <a:t>model = </a:t>
            </a:r>
            <a:r>
              <a:rPr lang="en-IN" b="0" i="0" dirty="0" err="1">
                <a:solidFill>
                  <a:srgbClr val="000000"/>
                </a:solidFill>
                <a:effectLst/>
              </a:rPr>
              <a:t>tf.matmul</a:t>
            </a:r>
            <a:r>
              <a:rPr lang="en-IN" b="0" i="0" dirty="0">
                <a:solidFill>
                  <a:srgbClr val="000000"/>
                </a:solidFill>
                <a:effectLst/>
              </a:rPr>
              <a:t>(h, </a:t>
            </a:r>
            <a:r>
              <a:rPr lang="en-IN" b="0" i="0" dirty="0" err="1">
                <a:solidFill>
                  <a:srgbClr val="000000"/>
                </a:solidFill>
                <a:effectLst/>
              </a:rPr>
              <a:t>w_o</a:t>
            </a:r>
            <a:r>
              <a:rPr lang="en-IN" b="0" i="0" dirty="0">
                <a:solidFill>
                  <a:srgbClr val="000000"/>
                </a:solidFill>
                <a:effectLst/>
              </a:rPr>
              <a:t>) + </a:t>
            </a:r>
            <a:r>
              <a:rPr lang="en-IN" b="0" i="0" dirty="0" err="1">
                <a:solidFill>
                  <a:srgbClr val="000000"/>
                </a:solidFill>
                <a:effectLst/>
              </a:rPr>
              <a:t>b_o</a:t>
            </a:r>
            <a:r>
              <a:rPr lang="en-IN" b="0" i="0" dirty="0">
                <a:solidFill>
                  <a:srgbClr val="000000"/>
                </a:solidFill>
                <a:effectLst/>
              </a:rPr>
              <a:t>   </a:t>
            </a:r>
          </a:p>
          <a:p>
            <a:pPr lvl="1"/>
            <a:r>
              <a:rPr lang="en-IN" b="0" i="0" dirty="0">
                <a:solidFill>
                  <a:srgbClr val="000000"/>
                </a:solidFill>
                <a:effectLst/>
              </a:rPr>
              <a:t>  </a:t>
            </a:r>
          </a:p>
          <a:p>
            <a:pPr lvl="1"/>
            <a:r>
              <a:rPr lang="en-IN" b="0" i="0" dirty="0">
                <a:solidFill>
                  <a:srgbClr val="000000"/>
                </a:solidFill>
                <a:effectLst/>
              </a:rPr>
              <a:t>#minimize the cost function (model - Y)   </a:t>
            </a:r>
          </a:p>
          <a:p>
            <a:pPr lvl="1"/>
            <a:r>
              <a:rPr lang="en-IN" b="0" i="0" dirty="0" err="1">
                <a:solidFill>
                  <a:srgbClr val="000000"/>
                </a:solidFill>
                <a:effectLst/>
              </a:rPr>
              <a:t>train_op</a:t>
            </a:r>
            <a:r>
              <a:rPr lang="en-IN" b="0" i="0" dirty="0">
                <a:solidFill>
                  <a:srgbClr val="000000"/>
                </a:solidFill>
                <a:effectLst/>
              </a:rPr>
              <a:t> = </a:t>
            </a:r>
            <a:r>
              <a:rPr lang="en-IN" b="0" i="0" dirty="0" err="1">
                <a:solidFill>
                  <a:srgbClr val="000000"/>
                </a:solidFill>
                <a:effectLst/>
              </a:rPr>
              <a:t>tf.train.AdamOptimizer</a:t>
            </a:r>
            <a:r>
              <a:rPr lang="en-IN" b="0" i="0" dirty="0">
                <a:solidFill>
                  <a:srgbClr val="000000"/>
                </a:solidFill>
                <a:effectLst/>
              </a:rPr>
              <a:t>().minimize(tf.nn.l2_loss(model - Y))   </a:t>
            </a:r>
          </a:p>
          <a:p>
            <a:pPr lvl="1"/>
            <a:r>
              <a:rPr lang="en-IN" b="0" i="0" dirty="0">
                <a:solidFill>
                  <a:srgbClr val="000000"/>
                </a:solidFill>
                <a:effectLst/>
              </a:rPr>
              <a:t>  </a:t>
            </a:r>
          </a:p>
          <a:p>
            <a:pPr lvl="1"/>
            <a:r>
              <a:rPr lang="en-IN" b="0" i="0" dirty="0">
                <a:solidFill>
                  <a:srgbClr val="000000"/>
                </a:solidFill>
                <a:effectLst/>
              </a:rPr>
              <a:t>#Starting the Learning phase  </a:t>
            </a:r>
          </a:p>
          <a:p>
            <a:pPr lvl="1"/>
            <a:r>
              <a:rPr lang="en-IN" b="0" i="0" dirty="0">
                <a:solidFill>
                  <a:srgbClr val="000000"/>
                </a:solidFill>
                <a:effectLst/>
              </a:rPr>
              <a:t>sess = </a:t>
            </a:r>
            <a:r>
              <a:rPr lang="en-IN" b="0" i="0" dirty="0" err="1">
                <a:solidFill>
                  <a:srgbClr val="000000"/>
                </a:solidFill>
                <a:effectLst/>
              </a:rPr>
              <a:t>tf.Session</a:t>
            </a:r>
            <a:r>
              <a:rPr lang="en-IN" b="0" i="0" dirty="0">
                <a:solidFill>
                  <a:srgbClr val="000000"/>
                </a:solidFill>
                <a:effectLst/>
              </a:rPr>
              <a:t>() </a:t>
            </a:r>
            <a:r>
              <a:rPr lang="en-IN" b="0" i="0" dirty="0" err="1">
                <a:solidFill>
                  <a:srgbClr val="000000"/>
                </a:solidFill>
                <a:effectLst/>
              </a:rPr>
              <a:t>sess.run</a:t>
            </a:r>
            <a:r>
              <a:rPr lang="en-IN" b="0" i="0" dirty="0">
                <a:solidFill>
                  <a:srgbClr val="000000"/>
                </a:solidFill>
                <a:effectLst/>
              </a:rPr>
              <a:t>(</a:t>
            </a:r>
            <a:r>
              <a:rPr lang="en-IN" b="0" i="0" dirty="0" err="1">
                <a:solidFill>
                  <a:srgbClr val="000000"/>
                </a:solidFill>
                <a:effectLst/>
              </a:rPr>
              <a:t>tf.initialize_all_variables</a:t>
            </a:r>
            <a:r>
              <a:rPr lang="en-IN" b="0" i="0" dirty="0">
                <a:solidFill>
                  <a:srgbClr val="000000"/>
                </a:solidFill>
                <a:effectLst/>
              </a:rPr>
              <a:t>())   </a:t>
            </a:r>
          </a:p>
          <a:p>
            <a:pPr lvl="1"/>
            <a:r>
              <a:rPr lang="en-IN" b="0" i="0" dirty="0">
                <a:solidFill>
                  <a:srgbClr val="000000"/>
                </a:solidFill>
                <a:effectLst/>
              </a:rPr>
              <a:t>  </a:t>
            </a:r>
          </a:p>
          <a:p>
            <a:pPr lvl="1"/>
            <a:r>
              <a:rPr lang="en-IN" b="0" i="0" dirty="0">
                <a:solidFill>
                  <a:srgbClr val="000000"/>
                </a:solidFill>
                <a:effectLst/>
              </a:rPr>
              <a:t>errors = []   </a:t>
            </a:r>
          </a:p>
          <a:p>
            <a:pPr lvl="1"/>
            <a:r>
              <a:rPr lang="en-IN" b="1" i="0" dirty="0">
                <a:solidFill>
                  <a:srgbClr val="006699"/>
                </a:solidFill>
                <a:effectLst/>
              </a:rPr>
              <a:t>for</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in range(NUM_EPOCHS):   </a:t>
            </a:r>
          </a:p>
          <a:p>
            <a:pPr lvl="1"/>
            <a:r>
              <a:rPr lang="en-IN" b="0" i="0" dirty="0">
                <a:solidFill>
                  <a:srgbClr val="000000"/>
                </a:solidFill>
                <a:effectLst/>
              </a:rPr>
              <a:t>   </a:t>
            </a:r>
            <a:r>
              <a:rPr lang="en-IN" b="1" i="0" dirty="0">
                <a:solidFill>
                  <a:srgbClr val="006699"/>
                </a:solidFill>
                <a:effectLst/>
              </a:rPr>
              <a:t>for</a:t>
            </a:r>
            <a:r>
              <a:rPr lang="en-IN" b="0" i="0" dirty="0">
                <a:solidFill>
                  <a:srgbClr val="000000"/>
                </a:solidFill>
                <a:effectLst/>
              </a:rPr>
              <a:t> start, end in zip(range(</a:t>
            </a:r>
            <a:r>
              <a:rPr lang="en-IN" b="0" i="0" dirty="0">
                <a:solidFill>
                  <a:srgbClr val="C00000"/>
                </a:solidFill>
                <a:effectLst/>
              </a:rPr>
              <a:t>0</a:t>
            </a:r>
            <a:r>
              <a:rPr lang="en-IN" b="0" i="0" dirty="0">
                <a:solidFill>
                  <a:srgbClr val="000000"/>
                </a:solidFill>
                <a:effectLst/>
              </a:rPr>
              <a:t>, </a:t>
            </a:r>
            <a:r>
              <a:rPr lang="en-IN" b="0" i="0" dirty="0" err="1">
                <a:solidFill>
                  <a:srgbClr val="000000"/>
                </a:solidFill>
                <a:effectLst/>
              </a:rPr>
              <a:t>len</a:t>
            </a:r>
            <a:r>
              <a:rPr lang="en-IN" b="0" i="0" dirty="0">
                <a:solidFill>
                  <a:srgbClr val="000000"/>
                </a:solidFill>
                <a:effectLst/>
              </a:rPr>
              <a:t>(</a:t>
            </a:r>
            <a:r>
              <a:rPr lang="en-IN" b="0" i="0" dirty="0" err="1">
                <a:solidFill>
                  <a:srgbClr val="000000"/>
                </a:solidFill>
                <a:effectLst/>
              </a:rPr>
              <a:t>x_training</a:t>
            </a:r>
            <a:r>
              <a:rPr lang="en-IN" b="0" i="0" dirty="0">
                <a:solidFill>
                  <a:srgbClr val="000000"/>
                </a:solidFill>
                <a:effectLst/>
              </a:rPr>
              <a:t>), </a:t>
            </a:r>
            <a:r>
              <a:rPr lang="en-IN" b="0" i="0" dirty="0" err="1">
                <a:solidFill>
                  <a:srgbClr val="000000"/>
                </a:solidFill>
                <a:effectLst/>
              </a:rPr>
              <a:t>batch_size</a:t>
            </a:r>
            <a:r>
              <a:rPr lang="en-IN" b="0" i="0" dirty="0">
                <a:solidFill>
                  <a:srgbClr val="000000"/>
                </a:solidFill>
                <a:effectLst/>
              </a:rPr>
              <a:t>),\   </a:t>
            </a:r>
          </a:p>
          <a:p>
            <a:pPr lvl="1"/>
            <a:r>
              <a:rPr lang="en-IN" b="0" i="0" dirty="0">
                <a:solidFill>
                  <a:srgbClr val="000000"/>
                </a:solidFill>
                <a:effectLst/>
              </a:rPr>
              <a:t>      range(</a:t>
            </a:r>
            <a:r>
              <a:rPr lang="en-IN" b="0" i="0" dirty="0" err="1">
                <a:solidFill>
                  <a:srgbClr val="000000"/>
                </a:solidFill>
                <a:effectLst/>
              </a:rPr>
              <a:t>batch_size</a:t>
            </a:r>
            <a:r>
              <a:rPr lang="en-IN" b="0" i="0" dirty="0">
                <a:solidFill>
                  <a:srgbClr val="000000"/>
                </a:solidFill>
                <a:effectLst/>
              </a:rPr>
              <a:t>, </a:t>
            </a:r>
            <a:r>
              <a:rPr lang="en-IN" b="0" i="0" dirty="0" err="1">
                <a:solidFill>
                  <a:srgbClr val="000000"/>
                </a:solidFill>
                <a:effectLst/>
              </a:rPr>
              <a:t>len</a:t>
            </a:r>
            <a:r>
              <a:rPr lang="en-IN" b="0" i="0" dirty="0">
                <a:solidFill>
                  <a:srgbClr val="000000"/>
                </a:solidFill>
                <a:effectLst/>
              </a:rPr>
              <a:t>(</a:t>
            </a:r>
            <a:r>
              <a:rPr lang="en-IN" b="0" i="0" dirty="0" err="1">
                <a:solidFill>
                  <a:srgbClr val="000000"/>
                </a:solidFill>
                <a:effectLst/>
              </a:rPr>
              <a:t>x_training</a:t>
            </a:r>
            <a:r>
              <a:rPr lang="en-IN" b="0" i="0" dirty="0">
                <a:solidFill>
                  <a:srgbClr val="000000"/>
                </a:solidFill>
                <a:effectLst/>
              </a:rPr>
              <a:t>), </a:t>
            </a:r>
            <a:r>
              <a:rPr lang="en-IN" b="0" i="0" dirty="0" err="1">
                <a:solidFill>
                  <a:srgbClr val="000000"/>
                </a:solidFill>
                <a:effectLst/>
              </a:rPr>
              <a:t>batch_size</a:t>
            </a:r>
            <a:r>
              <a:rPr lang="en-IN" b="0" i="0" dirty="0">
                <a:solidFill>
                  <a:srgbClr val="000000"/>
                </a:solidFill>
                <a:effectLst/>
              </a:rPr>
              <a:t>)):   </a:t>
            </a:r>
          </a:p>
          <a:p>
            <a:pPr lvl="1"/>
            <a:r>
              <a:rPr lang="en-IN" b="0" i="0" dirty="0">
                <a:solidFill>
                  <a:srgbClr val="000000"/>
                </a:solidFill>
                <a:effectLst/>
              </a:rPr>
              <a:t>      </a:t>
            </a:r>
            <a:r>
              <a:rPr lang="en-IN" b="0" i="0" dirty="0" err="1">
                <a:solidFill>
                  <a:srgbClr val="000000"/>
                </a:solidFill>
                <a:effectLst/>
              </a:rPr>
              <a:t>sess.run</a:t>
            </a:r>
            <a:r>
              <a:rPr lang="en-IN" b="0" i="0" dirty="0">
                <a:solidFill>
                  <a:srgbClr val="000000"/>
                </a:solidFill>
                <a:effectLst/>
              </a:rPr>
              <a:t>(</a:t>
            </a:r>
            <a:r>
              <a:rPr lang="en-IN" b="0" i="0" dirty="0" err="1">
                <a:solidFill>
                  <a:srgbClr val="000000"/>
                </a:solidFill>
                <a:effectLst/>
              </a:rPr>
              <a:t>train_op</a:t>
            </a:r>
            <a:r>
              <a:rPr lang="en-IN" b="0" i="0" dirty="0">
                <a:solidFill>
                  <a:srgbClr val="000000"/>
                </a:solidFill>
                <a:effectLst/>
              </a:rPr>
              <a:t>, </a:t>
            </a:r>
            <a:r>
              <a:rPr lang="en-IN" b="0" i="0" dirty="0" err="1">
                <a:solidFill>
                  <a:srgbClr val="000000"/>
                </a:solidFill>
                <a:effectLst/>
              </a:rPr>
              <a:t>feed_dict</a:t>
            </a:r>
            <a:r>
              <a:rPr lang="en-IN" b="0" i="0" dirty="0">
                <a:solidFill>
                  <a:srgbClr val="000000"/>
                </a:solidFill>
                <a:effectLst/>
              </a:rPr>
              <a:t> = {X: </a:t>
            </a:r>
            <a:r>
              <a:rPr lang="en-IN" b="0" i="0" dirty="0" err="1">
                <a:solidFill>
                  <a:srgbClr val="000000"/>
                </a:solidFill>
                <a:effectLst/>
              </a:rPr>
              <a:t>x_training</a:t>
            </a:r>
            <a:r>
              <a:rPr lang="en-IN" b="0" i="0" dirty="0">
                <a:solidFill>
                  <a:srgbClr val="000000"/>
                </a:solidFill>
                <a:effectLst/>
              </a:rPr>
              <a:t>[</a:t>
            </a:r>
            <a:r>
              <a:rPr lang="en-IN" b="0" i="0" dirty="0" err="1">
                <a:solidFill>
                  <a:srgbClr val="000000"/>
                </a:solidFill>
                <a:effectLst/>
              </a:rPr>
              <a:t>start:end</a:t>
            </a:r>
            <a:r>
              <a:rPr lang="en-IN" b="0" i="0" dirty="0">
                <a:solidFill>
                  <a:srgbClr val="000000"/>
                </a:solidFill>
                <a:effectLst/>
              </a:rPr>
              <a:t>],\ Y: </a:t>
            </a:r>
            <a:r>
              <a:rPr lang="en-IN" b="0" i="0" dirty="0" err="1">
                <a:solidFill>
                  <a:srgbClr val="000000"/>
                </a:solidFill>
                <a:effectLst/>
              </a:rPr>
              <a:t>y_training</a:t>
            </a:r>
            <a:r>
              <a:rPr lang="en-IN" b="0" i="0" dirty="0">
                <a:solidFill>
                  <a:srgbClr val="000000"/>
                </a:solidFill>
                <a:effectLst/>
              </a:rPr>
              <a:t>[</a:t>
            </a:r>
            <a:r>
              <a:rPr lang="en-IN" b="0" i="0" dirty="0" err="1">
                <a:solidFill>
                  <a:srgbClr val="000000"/>
                </a:solidFill>
                <a:effectLst/>
              </a:rPr>
              <a:t>start:end</a:t>
            </a:r>
            <a:r>
              <a:rPr lang="en-IN" b="0" i="0" dirty="0">
                <a:solidFill>
                  <a:srgbClr val="000000"/>
                </a:solidFill>
                <a:effectLst/>
              </a:rPr>
              <a:t>]})  </a:t>
            </a:r>
          </a:p>
          <a:p>
            <a:pPr lvl="1"/>
            <a:r>
              <a:rPr lang="en-IN" b="0" i="0" dirty="0">
                <a:solidFill>
                  <a:srgbClr val="000000"/>
                </a:solidFill>
                <a:effectLst/>
              </a:rPr>
              <a:t>   cost = </a:t>
            </a:r>
            <a:r>
              <a:rPr lang="en-IN" b="0" i="0" dirty="0" err="1">
                <a:solidFill>
                  <a:srgbClr val="000000"/>
                </a:solidFill>
                <a:effectLst/>
              </a:rPr>
              <a:t>sess.run</a:t>
            </a:r>
            <a:r>
              <a:rPr lang="en-IN" b="0" i="0" dirty="0">
                <a:solidFill>
                  <a:srgbClr val="000000"/>
                </a:solidFill>
                <a:effectLst/>
              </a:rPr>
              <a:t>(tf.nn.l2_loss(model - </a:t>
            </a:r>
            <a:r>
              <a:rPr lang="en-IN" b="0" i="0" dirty="0" err="1">
                <a:solidFill>
                  <a:srgbClr val="000000"/>
                </a:solidFill>
                <a:effectLst/>
              </a:rPr>
              <a:t>y_validation</a:t>
            </a:r>
            <a:r>
              <a:rPr lang="en-IN" b="0" i="0" dirty="0">
                <a:solidFill>
                  <a:srgbClr val="000000"/>
                </a:solidFill>
                <a:effectLst/>
              </a:rPr>
              <a:t>),\ </a:t>
            </a:r>
            <a:r>
              <a:rPr lang="en-IN" b="0" i="0" dirty="0" err="1">
                <a:solidFill>
                  <a:srgbClr val="000000"/>
                </a:solidFill>
                <a:effectLst/>
              </a:rPr>
              <a:t>feed_dict</a:t>
            </a:r>
            <a:r>
              <a:rPr lang="en-IN" b="0" i="0" dirty="0">
                <a:solidFill>
                  <a:srgbClr val="000000"/>
                </a:solidFill>
                <a:effectLst/>
              </a:rPr>
              <a:t> = {</a:t>
            </a:r>
            <a:r>
              <a:rPr lang="en-IN" b="0" i="0" dirty="0" err="1">
                <a:solidFill>
                  <a:srgbClr val="000000"/>
                </a:solidFill>
                <a:effectLst/>
              </a:rPr>
              <a:t>X:x_validation</a:t>
            </a:r>
            <a:r>
              <a:rPr lang="en-IN" b="0" i="0" dirty="0">
                <a:solidFill>
                  <a:srgbClr val="000000"/>
                </a:solidFill>
                <a:effectLst/>
              </a:rPr>
              <a:t>})   </a:t>
            </a:r>
          </a:p>
          <a:p>
            <a:pPr lvl="1"/>
            <a:r>
              <a:rPr lang="en-IN" b="0" i="0" dirty="0">
                <a:solidFill>
                  <a:srgbClr val="000000"/>
                </a:solidFill>
                <a:effectLst/>
              </a:rPr>
              <a:t>   </a:t>
            </a:r>
            <a:r>
              <a:rPr lang="en-IN" b="0" i="0" dirty="0" err="1">
                <a:solidFill>
                  <a:srgbClr val="000000"/>
                </a:solidFill>
                <a:effectLst/>
              </a:rPr>
              <a:t>errors.append</a:t>
            </a:r>
            <a:r>
              <a:rPr lang="en-IN" b="0" i="0" dirty="0">
                <a:solidFill>
                  <a:srgbClr val="000000"/>
                </a:solidFill>
                <a:effectLst/>
              </a:rPr>
              <a:t>(cost)   </a:t>
            </a:r>
          </a:p>
          <a:p>
            <a:pPr lvl="1"/>
            <a:r>
              <a:rPr lang="en-IN" b="0" i="0" dirty="0">
                <a:solidFill>
                  <a:srgbClr val="000000"/>
                </a:solidFill>
                <a:effectLst/>
              </a:rPr>
              <a:t>     </a:t>
            </a:r>
          </a:p>
          <a:p>
            <a:pPr lvl="1"/>
            <a:r>
              <a:rPr lang="en-IN" b="0" i="0" dirty="0">
                <a:solidFill>
                  <a:srgbClr val="000000"/>
                </a:solidFill>
                <a:effectLst/>
              </a:rPr>
              <a:t>   </a:t>
            </a:r>
            <a:r>
              <a:rPr lang="en-IN" b="1" i="0" dirty="0">
                <a:solidFill>
                  <a:srgbClr val="006699"/>
                </a:solidFill>
                <a:effectLst/>
              </a:rPr>
              <a:t>if</a:t>
            </a:r>
            <a:r>
              <a:rPr lang="en-IN" b="0" i="0" dirty="0">
                <a:solidFill>
                  <a:srgbClr val="000000"/>
                </a:solidFill>
                <a:effectLst/>
              </a:rPr>
              <a:t> i%</a:t>
            </a:r>
            <a:r>
              <a:rPr lang="en-IN" b="0" i="0" dirty="0">
                <a:solidFill>
                  <a:srgbClr val="C00000"/>
                </a:solidFill>
                <a:effectLst/>
              </a:rPr>
              <a:t>100</a:t>
            </a:r>
            <a:r>
              <a:rPr lang="en-IN" b="0" i="0" dirty="0">
                <a:solidFill>
                  <a:srgbClr val="000000"/>
                </a:solidFill>
                <a:effectLst/>
              </a:rPr>
              <a:t> == </a:t>
            </a:r>
            <a:r>
              <a:rPr lang="en-IN" b="0" i="0" dirty="0">
                <a:solidFill>
                  <a:srgbClr val="C00000"/>
                </a:solidFill>
                <a:effectLst/>
              </a:rPr>
              <a:t>0</a:t>
            </a:r>
            <a:r>
              <a:rPr lang="en-IN" b="0" i="0" dirty="0">
                <a:solidFill>
                  <a:srgbClr val="000000"/>
                </a:solidFill>
                <a:effectLst/>
              </a:rPr>
              <a:t>:   </a:t>
            </a:r>
          </a:p>
          <a:p>
            <a:pPr lvl="1"/>
            <a:r>
              <a:rPr lang="en-IN" b="0" i="0" dirty="0">
                <a:solidFill>
                  <a:srgbClr val="000000"/>
                </a:solidFill>
                <a:effectLst/>
              </a:rPr>
              <a:t>      print(</a:t>
            </a:r>
            <a:r>
              <a:rPr lang="en-IN" b="0" i="0" dirty="0">
                <a:solidFill>
                  <a:srgbClr val="0000FF"/>
                </a:solidFill>
                <a:effectLst/>
              </a:rPr>
              <a:t>"epoch %d, cost = %g"</a:t>
            </a:r>
            <a:r>
              <a:rPr lang="en-IN" b="0" i="0" dirty="0">
                <a:solidFill>
                  <a:srgbClr val="000000"/>
                </a:solidFill>
                <a:effectLst/>
              </a:rPr>
              <a:t> % (</a:t>
            </a:r>
            <a:r>
              <a:rPr lang="en-IN" b="0" i="0" dirty="0" err="1">
                <a:solidFill>
                  <a:srgbClr val="000000"/>
                </a:solidFill>
                <a:effectLst/>
              </a:rPr>
              <a:t>i</a:t>
            </a:r>
            <a:r>
              <a:rPr lang="en-IN" b="0" i="0" dirty="0">
                <a:solidFill>
                  <a:srgbClr val="000000"/>
                </a:solidFill>
                <a:effectLst/>
              </a:rPr>
              <a:t>, cost))   </a:t>
            </a:r>
          </a:p>
          <a:p>
            <a:pPr lvl="1"/>
            <a:r>
              <a:rPr lang="en-IN" b="0" i="0" dirty="0">
                <a:solidFill>
                  <a:srgbClr val="000000"/>
                </a:solidFill>
                <a:effectLst/>
              </a:rPr>
              <a:t>        </a:t>
            </a:r>
          </a:p>
          <a:p>
            <a:pPr lvl="1"/>
            <a:r>
              <a:rPr lang="en-IN" b="0" i="0" dirty="0" err="1">
                <a:solidFill>
                  <a:srgbClr val="000000"/>
                </a:solidFill>
                <a:effectLst/>
              </a:rPr>
              <a:t>plt.plot</a:t>
            </a:r>
            <a:r>
              <a:rPr lang="en-IN" b="0" i="0" dirty="0">
                <a:solidFill>
                  <a:srgbClr val="000000"/>
                </a:solidFill>
                <a:effectLst/>
              </a:rPr>
              <a:t>(</a:t>
            </a:r>
            <a:r>
              <a:rPr lang="en-IN" b="0" i="0" dirty="0" err="1">
                <a:solidFill>
                  <a:srgbClr val="000000"/>
                </a:solidFill>
                <a:effectLst/>
              </a:rPr>
              <a:t>errors,label</a:t>
            </a:r>
            <a:r>
              <a:rPr lang="en-IN" b="0" i="0" dirty="0">
                <a:solidFill>
                  <a:srgbClr val="000000"/>
                </a:solidFill>
                <a:effectLst/>
              </a:rPr>
              <a:t>=</a:t>
            </a:r>
            <a:r>
              <a:rPr lang="en-IN" b="0" i="0" dirty="0">
                <a:solidFill>
                  <a:srgbClr val="0000FF"/>
                </a:solidFill>
                <a:effectLst/>
              </a:rPr>
              <a:t>'MLP Function Approximation'</a:t>
            </a:r>
            <a:r>
              <a:rPr lang="en-IN" b="0" i="0" dirty="0">
                <a:solidFill>
                  <a:srgbClr val="000000"/>
                </a:solidFill>
                <a:effectLst/>
              </a:rPr>
              <a:t>) </a:t>
            </a:r>
            <a:r>
              <a:rPr lang="en-IN" b="0" i="0" dirty="0" err="1">
                <a:solidFill>
                  <a:srgbClr val="000000"/>
                </a:solidFill>
                <a:effectLst/>
              </a:rPr>
              <a:t>plt.xlabel</a:t>
            </a:r>
            <a:r>
              <a:rPr lang="en-IN" b="0" i="0" dirty="0">
                <a:solidFill>
                  <a:srgbClr val="000000"/>
                </a:solidFill>
                <a:effectLst/>
              </a:rPr>
              <a:t>(</a:t>
            </a:r>
            <a:r>
              <a:rPr lang="en-IN" b="0" i="0" dirty="0">
                <a:solidFill>
                  <a:srgbClr val="0000FF"/>
                </a:solidFill>
                <a:effectLst/>
              </a:rPr>
              <a:t>'epochs'</a:t>
            </a:r>
            <a:r>
              <a:rPr lang="en-IN" b="0" i="0" dirty="0">
                <a:solidFill>
                  <a:srgbClr val="000000"/>
                </a:solidFill>
                <a:effectLst/>
              </a:rPr>
              <a:t>)   </a:t>
            </a:r>
          </a:p>
          <a:p>
            <a:pPr lvl="1"/>
            <a:r>
              <a:rPr lang="en-IN" b="0" i="0" dirty="0" err="1">
                <a:solidFill>
                  <a:srgbClr val="000000"/>
                </a:solidFill>
                <a:effectLst/>
              </a:rPr>
              <a:t>plt.ylabel</a:t>
            </a:r>
            <a:r>
              <a:rPr lang="en-IN" b="0" i="0" dirty="0">
                <a:solidFill>
                  <a:srgbClr val="000000"/>
                </a:solidFill>
                <a:effectLst/>
              </a:rPr>
              <a:t>(</a:t>
            </a:r>
            <a:r>
              <a:rPr lang="en-IN" b="0" i="0" dirty="0">
                <a:solidFill>
                  <a:srgbClr val="0000FF"/>
                </a:solidFill>
                <a:effectLst/>
              </a:rPr>
              <a:t>'cost'</a:t>
            </a:r>
            <a:r>
              <a:rPr lang="en-IN" b="0" i="0" dirty="0">
                <a:solidFill>
                  <a:srgbClr val="000000"/>
                </a:solidFill>
                <a:effectLst/>
              </a:rPr>
              <a:t>)   </a:t>
            </a:r>
          </a:p>
          <a:p>
            <a:pPr lvl="1"/>
            <a:r>
              <a:rPr lang="en-IN" b="0" i="0" dirty="0" err="1">
                <a:solidFill>
                  <a:srgbClr val="000000"/>
                </a:solidFill>
                <a:effectLst/>
              </a:rPr>
              <a:t>plt.legend</a:t>
            </a:r>
            <a:r>
              <a:rPr lang="en-IN" b="0" i="0" dirty="0">
                <a:solidFill>
                  <a:srgbClr val="000000"/>
                </a:solidFill>
                <a:effectLst/>
              </a:rPr>
              <a:t>()   </a:t>
            </a:r>
          </a:p>
          <a:p>
            <a:pPr lvl="1"/>
            <a:r>
              <a:rPr lang="en-IN" b="0" i="0" dirty="0" err="1">
                <a:solidFill>
                  <a:srgbClr val="000000"/>
                </a:solidFill>
                <a:effectLst/>
              </a:rPr>
              <a:t>plt.show</a:t>
            </a:r>
            <a:r>
              <a:rPr lang="en-IN" b="0" i="0" dirty="0">
                <a:solidFill>
                  <a:srgbClr val="000000"/>
                </a:solidFill>
                <a:effectLst/>
              </a:rPr>
              <a:t>()</a:t>
            </a:r>
          </a:p>
          <a:p>
            <a:endParaRPr lang="en-IN" dirty="0"/>
          </a:p>
        </p:txBody>
      </p:sp>
    </p:spTree>
    <p:extLst>
      <p:ext uri="{BB962C8B-B14F-4D97-AF65-F5344CB8AC3E}">
        <p14:creationId xmlns:p14="http://schemas.microsoft.com/office/powerpoint/2010/main" val="738413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DC769-4E6B-6D40-DD41-791B1FF507D9}"/>
              </a:ext>
            </a:extLst>
          </p:cNvPr>
          <p:cNvSpPr txBox="1"/>
          <p:nvPr/>
        </p:nvSpPr>
        <p:spPr>
          <a:xfrm>
            <a:off x="86627" y="86627"/>
            <a:ext cx="11887200" cy="1434367"/>
          </a:xfrm>
          <a:prstGeom prst="rect">
            <a:avLst/>
          </a:prstGeom>
          <a:noFill/>
        </p:spPr>
        <p:txBody>
          <a:bodyPr wrap="square" rtlCol="0">
            <a:spAutoFit/>
          </a:bodyPr>
          <a:lstStyle/>
          <a:p>
            <a:pPr algn="just">
              <a:lnSpc>
                <a:spcPct val="150000"/>
              </a:lnSpc>
            </a:pPr>
            <a:r>
              <a:rPr lang="en-US" sz="2400" b="1" i="0" dirty="0">
                <a:solidFill>
                  <a:srgbClr val="333333"/>
                </a:solidFill>
                <a:effectLst/>
              </a:rPr>
              <a:t>Output:</a:t>
            </a:r>
            <a:endParaRPr lang="en-US" sz="2400" b="0" i="0" dirty="0">
              <a:solidFill>
                <a:srgbClr val="333333"/>
              </a:solidFill>
              <a:effectLst/>
            </a:endParaRPr>
          </a:p>
          <a:p>
            <a:pPr algn="just">
              <a:lnSpc>
                <a:spcPct val="150000"/>
              </a:lnSpc>
            </a:pPr>
            <a:r>
              <a:rPr lang="en-US" b="0" i="0" dirty="0">
                <a:solidFill>
                  <a:srgbClr val="333333"/>
                </a:solidFill>
                <a:effectLst/>
              </a:rPr>
              <a:t>Following is the illustration of function layer approximation</a:t>
            </a:r>
          </a:p>
          <a:p>
            <a:pPr>
              <a:lnSpc>
                <a:spcPct val="150000"/>
              </a:lnSpc>
            </a:pPr>
            <a:endParaRPr lang="en-IN" dirty="0"/>
          </a:p>
        </p:txBody>
      </p:sp>
      <p:pic>
        <p:nvPicPr>
          <p:cNvPr id="17410" name="Picture 2" descr="Hidden Layer Perceptron in TensorFlow">
            <a:extLst>
              <a:ext uri="{FF2B5EF4-FFF2-40B4-BE49-F238E27FC236}">
                <a16:creationId xmlns:a16="http://schemas.microsoft.com/office/drawing/2014/main" id="{6BCF064C-3D72-A6FE-F589-8473BFBBA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452" y="1404838"/>
            <a:ext cx="5561096" cy="42156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501263-52D5-C8AF-FF11-B2159E68A034}"/>
              </a:ext>
            </a:extLst>
          </p:cNvPr>
          <p:cNvSpPr txBox="1"/>
          <p:nvPr/>
        </p:nvSpPr>
        <p:spPr>
          <a:xfrm>
            <a:off x="3315452" y="6124694"/>
            <a:ext cx="6102416" cy="400110"/>
          </a:xfrm>
          <a:prstGeom prst="rect">
            <a:avLst/>
          </a:prstGeom>
          <a:noFill/>
        </p:spPr>
        <p:txBody>
          <a:bodyPr wrap="square">
            <a:spAutoFit/>
          </a:bodyPr>
          <a:lstStyle/>
          <a:p>
            <a:r>
              <a:rPr lang="en-US" sz="2000" b="0" i="0" dirty="0">
                <a:solidFill>
                  <a:srgbClr val="333333"/>
                </a:solidFill>
                <a:effectLst/>
              </a:rPr>
              <a:t>Here two data are represented in the shape of W.</a:t>
            </a:r>
            <a:endParaRPr lang="en-IN" sz="2000" dirty="0"/>
          </a:p>
        </p:txBody>
      </p:sp>
    </p:spTree>
    <p:extLst>
      <p:ext uri="{BB962C8B-B14F-4D97-AF65-F5344CB8AC3E}">
        <p14:creationId xmlns:p14="http://schemas.microsoft.com/office/powerpoint/2010/main" val="3341106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B8FAB4-309C-0A36-2902-FBA1FE3A7D47}"/>
              </a:ext>
            </a:extLst>
          </p:cNvPr>
          <p:cNvSpPr txBox="1"/>
          <p:nvPr/>
        </p:nvSpPr>
        <p:spPr>
          <a:xfrm>
            <a:off x="115503" y="134754"/>
            <a:ext cx="11762072" cy="369332"/>
          </a:xfrm>
          <a:prstGeom prst="rect">
            <a:avLst/>
          </a:prstGeom>
          <a:noFill/>
        </p:spPr>
        <p:txBody>
          <a:bodyPr wrap="square" rtlCol="0">
            <a:spAutoFit/>
          </a:bodyPr>
          <a:lstStyle/>
          <a:p>
            <a:r>
              <a:rPr lang="en-US" b="0" i="0" dirty="0">
                <a:solidFill>
                  <a:srgbClr val="333333"/>
                </a:solidFill>
                <a:effectLst/>
              </a:rPr>
              <a:t>The two data are: </a:t>
            </a:r>
            <a:r>
              <a:rPr lang="en-US" b="1" i="0" dirty="0">
                <a:solidFill>
                  <a:srgbClr val="333333"/>
                </a:solidFill>
                <a:effectLst/>
              </a:rPr>
              <a:t>train</a:t>
            </a:r>
            <a:r>
              <a:rPr lang="en-US" b="0" i="0" dirty="0">
                <a:solidFill>
                  <a:srgbClr val="333333"/>
                </a:solidFill>
                <a:effectLst/>
              </a:rPr>
              <a:t> and </a:t>
            </a:r>
            <a:r>
              <a:rPr lang="en-US" b="1" i="0" dirty="0">
                <a:solidFill>
                  <a:srgbClr val="333333"/>
                </a:solidFill>
                <a:effectLst/>
              </a:rPr>
              <a:t>validation</a:t>
            </a:r>
            <a:r>
              <a:rPr lang="en-US" b="0" i="0" dirty="0">
                <a:solidFill>
                  <a:srgbClr val="333333"/>
                </a:solidFill>
                <a:effectLst/>
              </a:rPr>
              <a:t>, which are described in distinct colors as visible in the legend section.</a:t>
            </a:r>
            <a:endParaRPr lang="en-IN" dirty="0"/>
          </a:p>
        </p:txBody>
      </p:sp>
      <p:pic>
        <p:nvPicPr>
          <p:cNvPr id="18434" name="Picture 2" descr="Hidden Layer Perceptron in TensorFlow">
            <a:extLst>
              <a:ext uri="{FF2B5EF4-FFF2-40B4-BE49-F238E27FC236}">
                <a16:creationId xmlns:a16="http://schemas.microsoft.com/office/drawing/2014/main" id="{4C9B332D-5631-A8AF-D226-33F8B93B5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767" y="1324074"/>
            <a:ext cx="6493543" cy="49538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609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5592E-03ED-5A0F-978C-442CAA3F3A4D}"/>
              </a:ext>
            </a:extLst>
          </p:cNvPr>
          <p:cNvSpPr txBox="1"/>
          <p:nvPr/>
        </p:nvSpPr>
        <p:spPr>
          <a:xfrm>
            <a:off x="173255" y="77002"/>
            <a:ext cx="11839073" cy="2816156"/>
          </a:xfrm>
          <a:prstGeom prst="rect">
            <a:avLst/>
          </a:prstGeom>
          <a:noFill/>
        </p:spPr>
        <p:txBody>
          <a:bodyPr wrap="square" rtlCol="0">
            <a:spAutoFit/>
          </a:bodyPr>
          <a:lstStyle/>
          <a:p>
            <a:r>
              <a:rPr lang="en-US" sz="2400" b="1" i="0" dirty="0">
                <a:effectLst/>
              </a:rPr>
              <a:t>Multi-layer Perceptron in TensorFlow:</a:t>
            </a:r>
          </a:p>
          <a:p>
            <a:pPr marL="742950" lvl="1" indent="-285750">
              <a:lnSpc>
                <a:spcPct val="150000"/>
              </a:lnSpc>
              <a:buFont typeface="Wingdings" panose="05000000000000000000" pitchFamily="2" charset="2"/>
              <a:buChar char="q"/>
            </a:pPr>
            <a:r>
              <a:rPr lang="en-US" b="0" i="0" dirty="0">
                <a:solidFill>
                  <a:srgbClr val="333333"/>
                </a:solidFill>
                <a:effectLst/>
              </a:rPr>
              <a:t>Multi-Layer perceptron defines the most complex architecture of artificial neural networks. It is substantially formed from multiple layers of the perceptron. TensorFlow is a very popular deep learning framework released by, and this notebook will guide to build a neural network with this library. If we want to understand what is a Multi-layer perceptron, we have to develop a multi-layer perceptron from scratch using </a:t>
            </a:r>
            <a:r>
              <a:rPr lang="en-US" b="0" i="0" dirty="0" err="1">
                <a:solidFill>
                  <a:srgbClr val="333333"/>
                </a:solidFill>
                <a:effectLst/>
              </a:rPr>
              <a:t>Numpy</a:t>
            </a:r>
            <a:r>
              <a:rPr lang="en-US" b="0" i="0" dirty="0">
                <a:solidFill>
                  <a:srgbClr val="333333"/>
                </a:solidFill>
                <a:effectLst/>
              </a:rPr>
              <a:t>.</a:t>
            </a:r>
          </a:p>
          <a:p>
            <a:pPr marL="742950" lvl="1" indent="-285750">
              <a:lnSpc>
                <a:spcPct val="150000"/>
              </a:lnSpc>
              <a:buFont typeface="Wingdings" panose="05000000000000000000" pitchFamily="2" charset="2"/>
              <a:buChar char="q"/>
            </a:pPr>
            <a:r>
              <a:rPr lang="en-US" b="0" i="0" dirty="0">
                <a:solidFill>
                  <a:srgbClr val="333333"/>
                </a:solidFill>
                <a:effectLst/>
              </a:rPr>
              <a:t>The pictorial representation of multi-layer perceptron learning is as shown below</a:t>
            </a:r>
          </a:p>
          <a:p>
            <a:endParaRPr lang="en-IN" dirty="0"/>
          </a:p>
        </p:txBody>
      </p:sp>
      <p:pic>
        <p:nvPicPr>
          <p:cNvPr id="19458" name="Picture 2" descr="Multi-layer Perceptron in TensorFlow">
            <a:extLst>
              <a:ext uri="{FF2B5EF4-FFF2-40B4-BE49-F238E27FC236}">
                <a16:creationId xmlns:a16="http://schemas.microsoft.com/office/drawing/2014/main" id="{56C309F9-D4D2-0397-E689-932068730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937" y="3089272"/>
            <a:ext cx="5458126" cy="32748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9974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D5BA2E-9EF3-DEBC-6380-E17E84981648}"/>
              </a:ext>
            </a:extLst>
          </p:cNvPr>
          <p:cNvSpPr txBox="1"/>
          <p:nvPr/>
        </p:nvSpPr>
        <p:spPr>
          <a:xfrm>
            <a:off x="182880" y="154004"/>
            <a:ext cx="11733196" cy="66018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b="0" i="0" dirty="0">
                <a:solidFill>
                  <a:srgbClr val="333333"/>
                </a:solidFill>
                <a:effectLst/>
              </a:rPr>
              <a:t>MLP networks are used for supervised learning format. A typical learning algorithm for MLP networks is also called </a:t>
            </a:r>
            <a:r>
              <a:rPr lang="en-US" b="1" i="0" dirty="0">
                <a:solidFill>
                  <a:srgbClr val="333333"/>
                </a:solidFill>
                <a:effectLst/>
              </a:rPr>
              <a:t>back propagation's algorithm</a:t>
            </a:r>
            <a:r>
              <a:rPr lang="en-US" b="0" i="0" dirty="0">
                <a:solidFill>
                  <a:srgbClr val="333333"/>
                </a:solidFill>
                <a:effectLst/>
              </a:rPr>
              <a:t>.</a:t>
            </a:r>
          </a:p>
          <a:p>
            <a:pPr marL="285750" indent="-285750" algn="just">
              <a:lnSpc>
                <a:spcPct val="150000"/>
              </a:lnSpc>
              <a:buFont typeface="Wingdings" panose="05000000000000000000" pitchFamily="2" charset="2"/>
              <a:buChar char="q"/>
            </a:pPr>
            <a:r>
              <a:rPr lang="en-US" b="0" i="0" dirty="0">
                <a:solidFill>
                  <a:srgbClr val="333333"/>
                </a:solidFill>
                <a:effectLst/>
              </a:rPr>
              <a:t>A multilayer perceptron (MLP) is a feed forward artificial neural network that generates a set of outputs from a set of inputs. An MLP is characterized by several layers of input nodes connected as a directed graph between the input nodes connected as a directed graph between the input and output layers. MLP uses backpropagation for training the network. MLP is a deep learning method.</a:t>
            </a:r>
          </a:p>
          <a:p>
            <a:pPr>
              <a:lnSpc>
                <a:spcPct val="150000"/>
              </a:lnSpc>
            </a:pPr>
            <a:endParaRPr lang="en-IN" dirty="0"/>
          </a:p>
          <a:p>
            <a:pPr>
              <a:lnSpc>
                <a:spcPct val="150000"/>
              </a:lnSpc>
            </a:pPr>
            <a:r>
              <a:rPr lang="en-US" b="1" i="0" dirty="0">
                <a:solidFill>
                  <a:srgbClr val="333333"/>
                </a:solidFill>
                <a:effectLst/>
              </a:rPr>
              <a:t>Now, we are focusing on the implementation with MLP for an image classification problem.</a:t>
            </a:r>
            <a:endParaRPr lang="en-IN" b="1" i="0" dirty="0">
              <a:solidFill>
                <a:srgbClr val="333333"/>
              </a:solidFill>
              <a:effectLst/>
            </a:endParaRPr>
          </a:p>
          <a:p>
            <a:pPr>
              <a:lnSpc>
                <a:spcPct val="150000"/>
              </a:lnSpc>
            </a:pPr>
            <a:endParaRPr lang="en-IN" dirty="0">
              <a:solidFill>
                <a:srgbClr val="333333"/>
              </a:solidFill>
            </a:endParaRPr>
          </a:p>
          <a:p>
            <a:pPr lvl="1">
              <a:lnSpc>
                <a:spcPct val="150000"/>
              </a:lnSpc>
            </a:pPr>
            <a:r>
              <a:rPr lang="en-IN" b="0" i="0" dirty="0">
                <a:solidFill>
                  <a:srgbClr val="000000"/>
                </a:solidFill>
                <a:effectLst/>
              </a:rPr>
              <a:t># Import MINST data   </a:t>
            </a:r>
          </a:p>
          <a:p>
            <a:pPr lvl="1">
              <a:lnSpc>
                <a:spcPct val="150000"/>
              </a:lnSpc>
            </a:pPr>
            <a:r>
              <a:rPr lang="en-IN" b="0" i="0" dirty="0">
                <a:solidFill>
                  <a:srgbClr val="000000"/>
                </a:solidFill>
                <a:effectLst/>
              </a:rPr>
              <a:t>from </a:t>
            </a:r>
            <a:r>
              <a:rPr lang="en-IN" b="0" i="0" dirty="0" err="1">
                <a:solidFill>
                  <a:srgbClr val="000000"/>
                </a:solidFill>
                <a:effectLst/>
              </a:rPr>
              <a:t>tensorflow.examples.tutorials.mnist</a:t>
            </a:r>
            <a:r>
              <a:rPr lang="en-IN" b="0" i="0" dirty="0">
                <a:solidFill>
                  <a:srgbClr val="000000"/>
                </a:solidFill>
                <a:effectLst/>
              </a:rPr>
              <a:t> </a:t>
            </a:r>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input_data</a:t>
            </a:r>
            <a:r>
              <a:rPr lang="en-IN" b="0" i="0" dirty="0">
                <a:solidFill>
                  <a:srgbClr val="000000"/>
                </a:solidFill>
                <a:effectLst/>
              </a:rPr>
              <a:t>   </a:t>
            </a:r>
          </a:p>
          <a:p>
            <a:pPr lvl="1">
              <a:lnSpc>
                <a:spcPct val="150000"/>
              </a:lnSpc>
            </a:pPr>
            <a:r>
              <a:rPr lang="en-IN" b="0" i="0" dirty="0" err="1">
                <a:solidFill>
                  <a:srgbClr val="000000"/>
                </a:solidFill>
                <a:effectLst/>
              </a:rPr>
              <a:t>mnist</a:t>
            </a:r>
            <a:r>
              <a:rPr lang="en-IN" b="0" i="0" dirty="0">
                <a:solidFill>
                  <a:srgbClr val="000000"/>
                </a:solidFill>
                <a:effectLst/>
              </a:rPr>
              <a:t> = </a:t>
            </a:r>
            <a:r>
              <a:rPr lang="en-IN" b="0" i="0" dirty="0" err="1">
                <a:solidFill>
                  <a:srgbClr val="000000"/>
                </a:solidFill>
                <a:effectLst/>
              </a:rPr>
              <a:t>input_data.read_data_sets</a:t>
            </a:r>
            <a:r>
              <a:rPr lang="en-IN" b="0" i="0" dirty="0">
                <a:solidFill>
                  <a:srgbClr val="000000"/>
                </a:solidFill>
                <a:effectLst/>
              </a:rPr>
              <a:t>(</a:t>
            </a:r>
            <a:r>
              <a:rPr lang="en-IN" b="0" i="0" dirty="0">
                <a:solidFill>
                  <a:srgbClr val="0000FF"/>
                </a:solidFill>
                <a:effectLst/>
              </a:rPr>
              <a:t>"/</a:t>
            </a:r>
            <a:r>
              <a:rPr lang="en-IN" b="0" i="0" dirty="0" err="1">
                <a:solidFill>
                  <a:srgbClr val="0000FF"/>
                </a:solidFill>
                <a:effectLst/>
              </a:rPr>
              <a:t>tmp</a:t>
            </a:r>
            <a:r>
              <a:rPr lang="en-IN" b="0" i="0" dirty="0">
                <a:solidFill>
                  <a:srgbClr val="0000FF"/>
                </a:solidFill>
                <a:effectLst/>
              </a:rPr>
              <a:t>/data/"</a:t>
            </a:r>
            <a:r>
              <a:rPr lang="en-IN" b="0" i="0" dirty="0">
                <a:solidFill>
                  <a:srgbClr val="000000"/>
                </a:solidFill>
                <a:effectLst/>
              </a:rPr>
              <a:t>, </a:t>
            </a:r>
            <a:r>
              <a:rPr lang="en-IN" b="0" i="0" dirty="0" err="1">
                <a:solidFill>
                  <a:srgbClr val="000000"/>
                </a:solidFill>
                <a:effectLst/>
              </a:rPr>
              <a:t>one_hot</a:t>
            </a:r>
            <a:r>
              <a:rPr lang="en-IN" b="0" i="0" dirty="0">
                <a:solidFill>
                  <a:srgbClr val="000000"/>
                </a:solidFill>
                <a:effectLst/>
              </a:rPr>
              <a:t> = True)   </a:t>
            </a:r>
          </a:p>
          <a:p>
            <a:pPr lvl="1">
              <a:lnSpc>
                <a:spcPct val="150000"/>
              </a:lnSpc>
            </a:pPr>
            <a:r>
              <a:rPr lang="en-IN" b="0" i="0" dirty="0">
                <a:solidFill>
                  <a:srgbClr val="000000"/>
                </a:solidFill>
                <a:effectLst/>
              </a:rPr>
              <a:t>  </a:t>
            </a:r>
          </a:p>
          <a:p>
            <a:pPr lvl="1">
              <a:lnSpc>
                <a:spcPct val="150000"/>
              </a:lnSpc>
            </a:pPr>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tensorflow</a:t>
            </a:r>
            <a:r>
              <a:rPr lang="en-IN" b="0" i="0" dirty="0">
                <a:solidFill>
                  <a:srgbClr val="000000"/>
                </a:solidFill>
                <a:effectLst/>
              </a:rPr>
              <a:t> as </a:t>
            </a:r>
            <a:r>
              <a:rPr lang="en-IN" b="0" i="0" dirty="0" err="1">
                <a:solidFill>
                  <a:srgbClr val="000000"/>
                </a:solidFill>
                <a:effectLst/>
              </a:rPr>
              <a:t>tf</a:t>
            </a:r>
            <a:r>
              <a:rPr lang="en-IN" b="0" i="0" dirty="0">
                <a:solidFill>
                  <a:srgbClr val="000000"/>
                </a:solidFill>
                <a:effectLst/>
              </a:rPr>
              <a:t>   </a:t>
            </a:r>
          </a:p>
          <a:p>
            <a:pPr lvl="1">
              <a:lnSpc>
                <a:spcPct val="150000"/>
              </a:lnSpc>
            </a:pPr>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matplotlib.pyplot</a:t>
            </a:r>
            <a:r>
              <a:rPr lang="en-IN" b="0" i="0" dirty="0">
                <a:solidFill>
                  <a:srgbClr val="000000"/>
                </a:solidFill>
                <a:effectLst/>
              </a:rPr>
              <a:t> as </a:t>
            </a:r>
            <a:r>
              <a:rPr lang="en-IN" b="0" i="0" dirty="0" err="1">
                <a:solidFill>
                  <a:srgbClr val="000000"/>
                </a:solidFill>
                <a:effectLst/>
              </a:rPr>
              <a:t>plt</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38373607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C83712-906A-E858-DC21-398AC25D178F}"/>
              </a:ext>
            </a:extLst>
          </p:cNvPr>
          <p:cNvSpPr txBox="1"/>
          <p:nvPr/>
        </p:nvSpPr>
        <p:spPr>
          <a:xfrm>
            <a:off x="144379" y="115503"/>
            <a:ext cx="11800573" cy="5909310"/>
          </a:xfrm>
          <a:prstGeom prst="rect">
            <a:avLst/>
          </a:prstGeom>
          <a:noFill/>
        </p:spPr>
        <p:txBody>
          <a:bodyPr wrap="square" rtlCol="0">
            <a:spAutoFit/>
          </a:bodyPr>
          <a:lstStyle/>
          <a:p>
            <a:pPr lvl="1" algn="just"/>
            <a:r>
              <a:rPr lang="en-IN" b="0" i="0" dirty="0">
                <a:solidFill>
                  <a:srgbClr val="000000"/>
                </a:solidFill>
                <a:effectLst/>
              </a:rPr>
              <a:t># Parameters   </a:t>
            </a:r>
          </a:p>
          <a:p>
            <a:pPr lvl="1" algn="just"/>
            <a:r>
              <a:rPr lang="en-IN" b="0" i="0" dirty="0" err="1">
                <a:solidFill>
                  <a:srgbClr val="000000"/>
                </a:solidFill>
                <a:effectLst/>
              </a:rPr>
              <a:t>learning_rate</a:t>
            </a:r>
            <a:r>
              <a:rPr lang="en-IN" b="0" i="0" dirty="0">
                <a:solidFill>
                  <a:srgbClr val="000000"/>
                </a:solidFill>
                <a:effectLst/>
              </a:rPr>
              <a:t> = </a:t>
            </a:r>
            <a:r>
              <a:rPr lang="en-IN" b="0" i="0" dirty="0">
                <a:solidFill>
                  <a:srgbClr val="C00000"/>
                </a:solidFill>
                <a:effectLst/>
              </a:rPr>
              <a:t>0.001</a:t>
            </a:r>
            <a:r>
              <a:rPr lang="en-IN" b="0" i="0" dirty="0">
                <a:solidFill>
                  <a:srgbClr val="000000"/>
                </a:solidFill>
                <a:effectLst/>
              </a:rPr>
              <a:t>   </a:t>
            </a:r>
          </a:p>
          <a:p>
            <a:pPr lvl="1" algn="just"/>
            <a:r>
              <a:rPr lang="en-IN" b="0" i="0" dirty="0" err="1">
                <a:solidFill>
                  <a:srgbClr val="000000"/>
                </a:solidFill>
                <a:effectLst/>
              </a:rPr>
              <a:t>training_epochs</a:t>
            </a:r>
            <a:r>
              <a:rPr lang="en-IN" b="0" i="0" dirty="0">
                <a:solidFill>
                  <a:srgbClr val="000000"/>
                </a:solidFill>
                <a:effectLst/>
              </a:rPr>
              <a:t> = </a:t>
            </a:r>
            <a:r>
              <a:rPr lang="en-IN" b="0" i="0" dirty="0">
                <a:solidFill>
                  <a:srgbClr val="C00000"/>
                </a:solidFill>
                <a:effectLst/>
              </a:rPr>
              <a:t>20</a:t>
            </a:r>
            <a:r>
              <a:rPr lang="en-IN" b="0" i="0" dirty="0">
                <a:solidFill>
                  <a:srgbClr val="000000"/>
                </a:solidFill>
                <a:effectLst/>
              </a:rPr>
              <a:t>   </a:t>
            </a:r>
          </a:p>
          <a:p>
            <a:pPr lvl="1" algn="just"/>
            <a:r>
              <a:rPr lang="en-IN" b="0" i="0" dirty="0" err="1">
                <a:solidFill>
                  <a:srgbClr val="000000"/>
                </a:solidFill>
                <a:effectLst/>
              </a:rPr>
              <a:t>batch_size</a:t>
            </a:r>
            <a:r>
              <a:rPr lang="en-IN" b="0" i="0" dirty="0">
                <a:solidFill>
                  <a:srgbClr val="000000"/>
                </a:solidFill>
                <a:effectLst/>
              </a:rPr>
              <a:t> = </a:t>
            </a:r>
            <a:r>
              <a:rPr lang="en-IN" b="0" i="0" dirty="0">
                <a:solidFill>
                  <a:srgbClr val="C00000"/>
                </a:solidFill>
                <a:effectLst/>
              </a:rPr>
              <a:t>100</a:t>
            </a:r>
            <a:r>
              <a:rPr lang="en-IN" b="0" i="0" dirty="0">
                <a:solidFill>
                  <a:srgbClr val="000000"/>
                </a:solidFill>
                <a:effectLst/>
              </a:rPr>
              <a:t>   </a:t>
            </a:r>
          </a:p>
          <a:p>
            <a:pPr lvl="1" algn="just"/>
            <a:r>
              <a:rPr lang="en-IN" b="0" i="0" dirty="0" err="1">
                <a:solidFill>
                  <a:srgbClr val="000000"/>
                </a:solidFill>
                <a:effectLst/>
              </a:rPr>
              <a:t>display_step</a:t>
            </a:r>
            <a:r>
              <a:rPr lang="en-IN" b="0" i="0" dirty="0">
                <a:solidFill>
                  <a:srgbClr val="000000"/>
                </a:solidFill>
                <a:effectLst/>
              </a:rPr>
              <a:t> = </a:t>
            </a:r>
            <a:r>
              <a:rPr lang="en-IN" b="0" i="0" dirty="0">
                <a:solidFill>
                  <a:srgbClr val="C00000"/>
                </a:solidFill>
                <a:effectLst/>
              </a:rPr>
              <a:t>1</a:t>
            </a:r>
            <a:r>
              <a:rPr lang="en-IN" b="0" i="0" dirty="0">
                <a:solidFill>
                  <a:srgbClr val="000000"/>
                </a:solidFill>
                <a:effectLst/>
              </a:rPr>
              <a:t>   </a:t>
            </a:r>
          </a:p>
          <a:p>
            <a:pPr lvl="1" algn="just"/>
            <a:endParaRPr lang="en-IN" b="0" i="0" dirty="0">
              <a:solidFill>
                <a:srgbClr val="000000"/>
              </a:solidFill>
              <a:effectLst/>
            </a:endParaRPr>
          </a:p>
          <a:p>
            <a:pPr lvl="1" algn="just"/>
            <a:r>
              <a:rPr lang="en-IN" b="0" i="0" dirty="0">
                <a:solidFill>
                  <a:srgbClr val="000000"/>
                </a:solidFill>
                <a:effectLst/>
              </a:rPr>
              <a:t>  </a:t>
            </a:r>
          </a:p>
          <a:p>
            <a:pPr lvl="1" algn="just"/>
            <a:r>
              <a:rPr lang="en-IN" b="0" i="0" dirty="0">
                <a:solidFill>
                  <a:srgbClr val="000000"/>
                </a:solidFill>
                <a:effectLst/>
              </a:rPr>
              <a:t># Network Parameters   </a:t>
            </a:r>
          </a:p>
          <a:p>
            <a:pPr lvl="1" algn="just"/>
            <a:r>
              <a:rPr lang="en-IN" b="0" i="0" dirty="0">
                <a:solidFill>
                  <a:srgbClr val="000000"/>
                </a:solidFill>
                <a:effectLst/>
              </a:rPr>
              <a:t>n_hidden_1 = </a:t>
            </a:r>
            <a:r>
              <a:rPr lang="en-IN" b="0" i="0" dirty="0">
                <a:solidFill>
                  <a:srgbClr val="C00000"/>
                </a:solidFill>
                <a:effectLst/>
              </a:rPr>
              <a:t>256</a:t>
            </a:r>
            <a:r>
              <a:rPr lang="en-IN" b="0" i="0" dirty="0">
                <a:solidFill>
                  <a:srgbClr val="000000"/>
                </a:solidFill>
                <a:effectLst/>
              </a:rPr>
              <a:t>   </a:t>
            </a:r>
          </a:p>
          <a:p>
            <a:pPr lvl="1" algn="just"/>
            <a:endParaRPr lang="en-IN" b="0" i="0" dirty="0">
              <a:solidFill>
                <a:srgbClr val="000000"/>
              </a:solidFill>
              <a:effectLst/>
            </a:endParaRPr>
          </a:p>
          <a:p>
            <a:pPr lvl="1" algn="just"/>
            <a:r>
              <a:rPr lang="en-IN" b="0" i="0" dirty="0">
                <a:solidFill>
                  <a:srgbClr val="000000"/>
                </a:solidFill>
                <a:effectLst/>
              </a:rPr>
              <a:t>  </a:t>
            </a:r>
          </a:p>
          <a:p>
            <a:pPr lvl="1" algn="just"/>
            <a:r>
              <a:rPr lang="en-IN" b="0" i="0" dirty="0">
                <a:solidFill>
                  <a:srgbClr val="000000"/>
                </a:solidFill>
                <a:effectLst/>
              </a:rPr>
              <a:t># 1st layer </a:t>
            </a:r>
            <a:r>
              <a:rPr lang="en-IN" b="0" i="0" dirty="0" err="1">
                <a:solidFill>
                  <a:srgbClr val="000000"/>
                </a:solidFill>
                <a:effectLst/>
              </a:rPr>
              <a:t>num</a:t>
            </a:r>
            <a:r>
              <a:rPr lang="en-IN" b="0" i="0" dirty="0">
                <a:solidFill>
                  <a:srgbClr val="000000"/>
                </a:solidFill>
                <a:effectLst/>
              </a:rPr>
              <a:t> features  </a:t>
            </a:r>
          </a:p>
          <a:p>
            <a:pPr lvl="1" algn="just"/>
            <a:r>
              <a:rPr lang="en-IN" b="0" i="0" dirty="0">
                <a:solidFill>
                  <a:srgbClr val="000000"/>
                </a:solidFill>
                <a:effectLst/>
              </a:rPr>
              <a:t>n_hidden_2 = </a:t>
            </a:r>
            <a:r>
              <a:rPr lang="en-IN" b="0" i="0" dirty="0">
                <a:solidFill>
                  <a:srgbClr val="C00000"/>
                </a:solidFill>
                <a:effectLst/>
              </a:rPr>
              <a:t>256</a:t>
            </a:r>
            <a:r>
              <a:rPr lang="en-IN" b="0" i="0" dirty="0">
                <a:solidFill>
                  <a:srgbClr val="000000"/>
                </a:solidFill>
                <a:effectLst/>
              </a:rPr>
              <a:t> # 2nd layer </a:t>
            </a:r>
            <a:r>
              <a:rPr lang="en-IN" b="0" i="0" dirty="0" err="1">
                <a:solidFill>
                  <a:srgbClr val="000000"/>
                </a:solidFill>
                <a:effectLst/>
              </a:rPr>
              <a:t>num</a:t>
            </a:r>
            <a:r>
              <a:rPr lang="en-IN" b="0" i="0" dirty="0">
                <a:solidFill>
                  <a:srgbClr val="000000"/>
                </a:solidFill>
                <a:effectLst/>
              </a:rPr>
              <a:t> features   </a:t>
            </a:r>
          </a:p>
          <a:p>
            <a:pPr lvl="1" algn="just"/>
            <a:r>
              <a:rPr lang="en-IN" b="0" i="0" dirty="0" err="1">
                <a:solidFill>
                  <a:srgbClr val="000000"/>
                </a:solidFill>
                <a:effectLst/>
              </a:rPr>
              <a:t>n_input</a:t>
            </a:r>
            <a:r>
              <a:rPr lang="en-IN" b="0" i="0" dirty="0">
                <a:solidFill>
                  <a:srgbClr val="000000"/>
                </a:solidFill>
                <a:effectLst/>
              </a:rPr>
              <a:t> = </a:t>
            </a:r>
            <a:r>
              <a:rPr lang="en-IN" b="0" i="0" dirty="0">
                <a:solidFill>
                  <a:srgbClr val="C00000"/>
                </a:solidFill>
                <a:effectLst/>
              </a:rPr>
              <a:t>784</a:t>
            </a:r>
            <a:r>
              <a:rPr lang="en-IN" b="0" i="0" dirty="0">
                <a:solidFill>
                  <a:srgbClr val="000000"/>
                </a:solidFill>
                <a:effectLst/>
              </a:rPr>
              <a:t> # MNIST data input (</a:t>
            </a:r>
            <a:r>
              <a:rPr lang="en-IN" b="0" i="0" dirty="0" err="1">
                <a:solidFill>
                  <a:srgbClr val="000000"/>
                </a:solidFill>
                <a:effectLst/>
              </a:rPr>
              <a:t>img</a:t>
            </a:r>
            <a:r>
              <a:rPr lang="en-IN" b="0" i="0" dirty="0">
                <a:solidFill>
                  <a:srgbClr val="000000"/>
                </a:solidFill>
                <a:effectLst/>
              </a:rPr>
              <a:t> shape: </a:t>
            </a:r>
            <a:r>
              <a:rPr lang="en-IN" b="0" i="0" dirty="0">
                <a:solidFill>
                  <a:srgbClr val="C00000"/>
                </a:solidFill>
                <a:effectLst/>
              </a:rPr>
              <a:t>28</a:t>
            </a:r>
            <a:r>
              <a:rPr lang="en-IN" b="0" i="0" dirty="0">
                <a:solidFill>
                  <a:srgbClr val="000000"/>
                </a:solidFill>
                <a:effectLst/>
              </a:rPr>
              <a:t>*</a:t>
            </a:r>
            <a:r>
              <a:rPr lang="en-IN" b="0" i="0" dirty="0">
                <a:solidFill>
                  <a:srgbClr val="C00000"/>
                </a:solidFill>
                <a:effectLst/>
              </a:rPr>
              <a:t>28</a:t>
            </a:r>
            <a:r>
              <a:rPr lang="en-IN" b="0" i="0" dirty="0">
                <a:solidFill>
                  <a:srgbClr val="000000"/>
                </a:solidFill>
                <a:effectLst/>
              </a:rPr>
              <a:t>) </a:t>
            </a:r>
            <a:r>
              <a:rPr lang="en-IN" b="0" i="0" dirty="0" err="1">
                <a:solidFill>
                  <a:srgbClr val="000000"/>
                </a:solidFill>
                <a:effectLst/>
              </a:rPr>
              <a:t>n_classes</a:t>
            </a:r>
            <a:r>
              <a:rPr lang="en-IN" b="0" i="0" dirty="0">
                <a:solidFill>
                  <a:srgbClr val="000000"/>
                </a:solidFill>
                <a:effectLst/>
              </a:rPr>
              <a:t> = </a:t>
            </a:r>
            <a:r>
              <a:rPr lang="en-IN" b="0" i="0" dirty="0">
                <a:solidFill>
                  <a:srgbClr val="C00000"/>
                </a:solidFill>
                <a:effectLst/>
              </a:rPr>
              <a:t>10</a:t>
            </a:r>
            <a:r>
              <a:rPr lang="en-IN" b="0" i="0" dirty="0">
                <a:solidFill>
                  <a:srgbClr val="000000"/>
                </a:solidFill>
                <a:effectLst/>
              </a:rPr>
              <a:t>   </a:t>
            </a:r>
          </a:p>
          <a:p>
            <a:pPr lvl="1" algn="just"/>
            <a:r>
              <a:rPr lang="en-IN" b="0" i="0" dirty="0">
                <a:solidFill>
                  <a:srgbClr val="000000"/>
                </a:solidFill>
                <a:effectLst/>
              </a:rPr>
              <a:t># MNIST total classes (</a:t>
            </a:r>
            <a:r>
              <a:rPr lang="en-IN" b="0" i="0" dirty="0">
                <a:solidFill>
                  <a:srgbClr val="C00000"/>
                </a:solidFill>
                <a:effectLst/>
              </a:rPr>
              <a:t>0</a:t>
            </a:r>
            <a:r>
              <a:rPr lang="en-IN" b="0" i="0" dirty="0">
                <a:solidFill>
                  <a:srgbClr val="000000"/>
                </a:solidFill>
                <a:effectLst/>
              </a:rPr>
              <a:t>-</a:t>
            </a:r>
            <a:r>
              <a:rPr lang="en-IN" b="0" i="0" dirty="0">
                <a:solidFill>
                  <a:srgbClr val="C00000"/>
                </a:solidFill>
                <a:effectLst/>
              </a:rPr>
              <a:t>9</a:t>
            </a:r>
            <a:r>
              <a:rPr lang="en-IN" b="0" i="0" dirty="0">
                <a:solidFill>
                  <a:srgbClr val="000000"/>
                </a:solidFill>
                <a:effectLst/>
              </a:rPr>
              <a:t> digits)   </a:t>
            </a:r>
          </a:p>
          <a:p>
            <a:pPr lvl="1" algn="just"/>
            <a:endParaRPr lang="en-IN" b="0" i="0" dirty="0">
              <a:solidFill>
                <a:srgbClr val="000000"/>
              </a:solidFill>
              <a:effectLst/>
            </a:endParaRPr>
          </a:p>
          <a:p>
            <a:pPr lvl="1" algn="just"/>
            <a:r>
              <a:rPr lang="en-IN" b="0" i="0" dirty="0">
                <a:solidFill>
                  <a:srgbClr val="000000"/>
                </a:solidFill>
                <a:effectLst/>
              </a:rPr>
              <a:t>  </a:t>
            </a:r>
          </a:p>
          <a:p>
            <a:pPr lvl="1" algn="just"/>
            <a:r>
              <a:rPr lang="en-IN" b="0" i="0" dirty="0">
                <a:solidFill>
                  <a:srgbClr val="000000"/>
                </a:solidFill>
                <a:effectLst/>
              </a:rPr>
              <a:t># </a:t>
            </a:r>
            <a:r>
              <a:rPr lang="en-IN" b="0" i="0" dirty="0" err="1">
                <a:solidFill>
                  <a:srgbClr val="000000"/>
                </a:solidFill>
                <a:effectLst/>
              </a:rPr>
              <a:t>tf</a:t>
            </a:r>
            <a:r>
              <a:rPr lang="en-IN" b="0" i="0" dirty="0">
                <a:solidFill>
                  <a:srgbClr val="000000"/>
                </a:solidFill>
                <a:effectLst/>
              </a:rPr>
              <a:t> Graph input   </a:t>
            </a:r>
          </a:p>
          <a:p>
            <a:pPr lvl="1" algn="just"/>
            <a:r>
              <a:rPr lang="en-IN" b="0" i="0" dirty="0">
                <a:solidFill>
                  <a:srgbClr val="000000"/>
                </a:solidFill>
                <a:effectLst/>
              </a:rPr>
              <a:t>x = </a:t>
            </a:r>
            <a:r>
              <a:rPr lang="en-IN" b="0" i="0" dirty="0" err="1">
                <a:solidFill>
                  <a:srgbClr val="000000"/>
                </a:solidFill>
                <a:effectLst/>
              </a:rPr>
              <a:t>tf.placeholder</a:t>
            </a:r>
            <a:r>
              <a:rPr lang="en-IN" b="0" i="0" dirty="0">
                <a:solidFill>
                  <a:srgbClr val="000000"/>
                </a:solidFill>
                <a:effectLst/>
              </a:rPr>
              <a:t>(</a:t>
            </a:r>
            <a:r>
              <a:rPr lang="en-IN" b="0" i="0" dirty="0">
                <a:solidFill>
                  <a:srgbClr val="0000FF"/>
                </a:solidFill>
                <a:effectLst/>
              </a:rPr>
              <a:t>"float"</a:t>
            </a:r>
            <a:r>
              <a:rPr lang="en-IN" b="0" i="0" dirty="0">
                <a:solidFill>
                  <a:srgbClr val="000000"/>
                </a:solidFill>
                <a:effectLst/>
              </a:rPr>
              <a:t>, [None, </a:t>
            </a:r>
            <a:r>
              <a:rPr lang="en-IN" b="0" i="0" dirty="0" err="1">
                <a:solidFill>
                  <a:srgbClr val="000000"/>
                </a:solidFill>
                <a:effectLst/>
              </a:rPr>
              <a:t>n_input</a:t>
            </a:r>
            <a:r>
              <a:rPr lang="en-IN" b="0" i="0" dirty="0">
                <a:solidFill>
                  <a:srgbClr val="000000"/>
                </a:solidFill>
                <a:effectLst/>
              </a:rPr>
              <a:t>])   </a:t>
            </a:r>
          </a:p>
          <a:p>
            <a:pPr lvl="1" algn="just"/>
            <a:r>
              <a:rPr lang="en-IN" b="0" i="0" dirty="0">
                <a:solidFill>
                  <a:srgbClr val="000000"/>
                </a:solidFill>
                <a:effectLst/>
              </a:rPr>
              <a:t>y = </a:t>
            </a:r>
            <a:r>
              <a:rPr lang="en-IN" b="0" i="0" dirty="0" err="1">
                <a:solidFill>
                  <a:srgbClr val="000000"/>
                </a:solidFill>
                <a:effectLst/>
              </a:rPr>
              <a:t>tf.placeholder</a:t>
            </a:r>
            <a:r>
              <a:rPr lang="en-IN" b="0" i="0" dirty="0">
                <a:solidFill>
                  <a:srgbClr val="000000"/>
                </a:solidFill>
                <a:effectLst/>
              </a:rPr>
              <a:t>(</a:t>
            </a:r>
            <a:r>
              <a:rPr lang="en-IN" b="0" i="0" dirty="0">
                <a:solidFill>
                  <a:srgbClr val="0000FF"/>
                </a:solidFill>
                <a:effectLst/>
              </a:rPr>
              <a:t>"float"</a:t>
            </a:r>
            <a:r>
              <a:rPr lang="en-IN" b="0" i="0" dirty="0">
                <a:solidFill>
                  <a:srgbClr val="000000"/>
                </a:solidFill>
                <a:effectLst/>
              </a:rPr>
              <a:t>, [None, </a:t>
            </a:r>
            <a:r>
              <a:rPr lang="en-IN" b="0" i="0" dirty="0" err="1">
                <a:solidFill>
                  <a:srgbClr val="000000"/>
                </a:solidFill>
                <a:effectLst/>
              </a:rPr>
              <a:t>n_classes</a:t>
            </a:r>
            <a:r>
              <a:rPr lang="en-IN" b="0" i="0" dirty="0">
                <a:solidFill>
                  <a:srgbClr val="000000"/>
                </a:solidFill>
                <a:effectLst/>
              </a:rPr>
              <a:t>])</a:t>
            </a:r>
          </a:p>
          <a:p>
            <a:pPr lvl="1"/>
            <a:endParaRPr lang="en-IN" dirty="0"/>
          </a:p>
        </p:txBody>
      </p:sp>
    </p:spTree>
    <p:extLst>
      <p:ext uri="{BB962C8B-B14F-4D97-AF65-F5344CB8AC3E}">
        <p14:creationId xmlns:p14="http://schemas.microsoft.com/office/powerpoint/2010/main" val="39486746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B22089-E1AB-7E1A-57E3-6A46994186AD}"/>
              </a:ext>
            </a:extLst>
          </p:cNvPr>
          <p:cNvSpPr txBox="1"/>
          <p:nvPr/>
        </p:nvSpPr>
        <p:spPr>
          <a:xfrm>
            <a:off x="105878" y="96253"/>
            <a:ext cx="11954577" cy="5770811"/>
          </a:xfrm>
          <a:prstGeom prst="rect">
            <a:avLst/>
          </a:prstGeom>
          <a:noFill/>
        </p:spPr>
        <p:txBody>
          <a:bodyPr wrap="square" rtlCol="0">
            <a:spAutoFit/>
          </a:bodyPr>
          <a:lstStyle/>
          <a:p>
            <a:pPr lvl="1" algn="just">
              <a:lnSpc>
                <a:spcPct val="150000"/>
              </a:lnSpc>
            </a:pPr>
            <a:r>
              <a:rPr lang="en-IN" b="0" i="0" dirty="0">
                <a:solidFill>
                  <a:srgbClr val="000000"/>
                </a:solidFill>
                <a:effectLst/>
              </a:rPr>
              <a:t># weights layer </a:t>
            </a:r>
            <a:r>
              <a:rPr lang="en-IN" b="0" i="0" dirty="0">
                <a:solidFill>
                  <a:srgbClr val="C00000"/>
                </a:solidFill>
                <a:effectLst/>
              </a:rPr>
              <a:t>1</a:t>
            </a:r>
            <a:r>
              <a:rPr lang="en-IN" b="0" i="0" dirty="0">
                <a:solidFill>
                  <a:srgbClr val="000000"/>
                </a:solidFill>
                <a:effectLst/>
              </a:rPr>
              <a:t>   </a:t>
            </a:r>
          </a:p>
          <a:p>
            <a:pPr lvl="1" algn="just">
              <a:lnSpc>
                <a:spcPct val="150000"/>
              </a:lnSpc>
            </a:pPr>
            <a:r>
              <a:rPr lang="en-IN" b="0" i="0" dirty="0">
                <a:solidFill>
                  <a:srgbClr val="000000"/>
                </a:solidFill>
                <a:effectLst/>
              </a:rPr>
              <a:t>h = </a:t>
            </a:r>
            <a:r>
              <a:rPr lang="en-IN" b="0" i="0" dirty="0" err="1">
                <a:solidFill>
                  <a:srgbClr val="000000"/>
                </a:solidFill>
                <a:effectLst/>
              </a:rPr>
              <a:t>tf.Variable</a:t>
            </a:r>
            <a:r>
              <a:rPr lang="en-IN" b="0" i="0" dirty="0">
                <a:solidFill>
                  <a:srgbClr val="000000"/>
                </a:solidFill>
                <a:effectLst/>
              </a:rPr>
              <a:t>(</a:t>
            </a:r>
            <a:r>
              <a:rPr lang="en-IN" b="0" i="0" dirty="0" err="1">
                <a:solidFill>
                  <a:srgbClr val="000000"/>
                </a:solidFill>
                <a:effectLst/>
              </a:rPr>
              <a:t>tf.random_normal</a:t>
            </a:r>
            <a:r>
              <a:rPr lang="en-IN" b="0" i="0" dirty="0">
                <a:solidFill>
                  <a:srgbClr val="000000"/>
                </a:solidFill>
                <a:effectLst/>
              </a:rPr>
              <a:t>([</a:t>
            </a:r>
            <a:r>
              <a:rPr lang="en-IN" b="0" i="0" dirty="0" err="1">
                <a:solidFill>
                  <a:srgbClr val="000000"/>
                </a:solidFill>
                <a:effectLst/>
              </a:rPr>
              <a:t>n_input</a:t>
            </a:r>
            <a:r>
              <a:rPr lang="en-IN" b="0" i="0" dirty="0">
                <a:solidFill>
                  <a:srgbClr val="000000"/>
                </a:solidFill>
                <a:effectLst/>
              </a:rPr>
              <a:t>, n_hidden_1])) # bias layer </a:t>
            </a:r>
            <a:r>
              <a:rPr lang="en-IN" b="0" i="0" dirty="0">
                <a:solidFill>
                  <a:srgbClr val="C00000"/>
                </a:solidFill>
                <a:effectLst/>
              </a:rPr>
              <a:t>1</a:t>
            </a:r>
            <a:r>
              <a:rPr lang="en-IN" b="0" i="0" dirty="0">
                <a:solidFill>
                  <a:srgbClr val="000000"/>
                </a:solidFill>
                <a:effectLst/>
              </a:rPr>
              <a:t>   </a:t>
            </a:r>
          </a:p>
          <a:p>
            <a:pPr lvl="1" algn="just">
              <a:lnSpc>
                <a:spcPct val="150000"/>
              </a:lnSpc>
            </a:pPr>
            <a:r>
              <a:rPr lang="en-IN" b="0" i="0" dirty="0">
                <a:solidFill>
                  <a:srgbClr val="000000"/>
                </a:solidFill>
                <a:effectLst/>
              </a:rPr>
              <a:t>bias_layer_1 = </a:t>
            </a:r>
            <a:r>
              <a:rPr lang="en-IN" b="0" i="0" dirty="0" err="1">
                <a:solidFill>
                  <a:srgbClr val="000000"/>
                </a:solidFill>
                <a:effectLst/>
              </a:rPr>
              <a:t>tf.Variable</a:t>
            </a:r>
            <a:r>
              <a:rPr lang="en-IN" b="0" i="0" dirty="0">
                <a:solidFill>
                  <a:srgbClr val="000000"/>
                </a:solidFill>
                <a:effectLst/>
              </a:rPr>
              <a:t>(</a:t>
            </a:r>
            <a:r>
              <a:rPr lang="en-IN" b="0" i="0" dirty="0" err="1">
                <a:solidFill>
                  <a:srgbClr val="000000"/>
                </a:solidFill>
                <a:effectLst/>
              </a:rPr>
              <a:t>tf.random_normal</a:t>
            </a:r>
            <a:r>
              <a:rPr lang="en-IN" b="0" i="0" dirty="0">
                <a:solidFill>
                  <a:srgbClr val="000000"/>
                </a:solidFill>
                <a:effectLst/>
              </a:rPr>
              <a:t>([n_hidden_1]))   </a:t>
            </a:r>
          </a:p>
          <a:p>
            <a:pPr lvl="1" algn="just">
              <a:lnSpc>
                <a:spcPct val="150000"/>
              </a:lnSpc>
            </a:pPr>
            <a:r>
              <a:rPr lang="en-IN" b="0" i="0" dirty="0">
                <a:solidFill>
                  <a:srgbClr val="000000"/>
                </a:solidFill>
                <a:effectLst/>
              </a:rPr>
              <a:t># layer </a:t>
            </a:r>
            <a:r>
              <a:rPr lang="en-IN" b="0" i="0" dirty="0">
                <a:solidFill>
                  <a:srgbClr val="C00000"/>
                </a:solidFill>
                <a:effectLst/>
              </a:rPr>
              <a:t>1</a:t>
            </a:r>
            <a:r>
              <a:rPr lang="en-IN" b="0" i="0" dirty="0">
                <a:solidFill>
                  <a:srgbClr val="000000"/>
                </a:solidFill>
                <a:effectLst/>
              </a:rPr>
              <a:t> layer_1 = </a:t>
            </a:r>
            <a:r>
              <a:rPr lang="en-IN" b="0" i="0" dirty="0" err="1">
                <a:solidFill>
                  <a:srgbClr val="000000"/>
                </a:solidFill>
                <a:effectLst/>
              </a:rPr>
              <a:t>tf.nn.sigmoid</a:t>
            </a:r>
            <a:r>
              <a:rPr lang="en-IN" b="0" i="0" dirty="0">
                <a:solidFill>
                  <a:srgbClr val="000000"/>
                </a:solidFill>
                <a:effectLst/>
              </a:rPr>
              <a:t>(</a:t>
            </a:r>
            <a:r>
              <a:rPr lang="en-IN" b="0" i="0" dirty="0" err="1">
                <a:solidFill>
                  <a:srgbClr val="000000"/>
                </a:solidFill>
                <a:effectLst/>
              </a:rPr>
              <a:t>tf.add</a:t>
            </a:r>
            <a:r>
              <a:rPr lang="en-IN" b="0" i="0" dirty="0">
                <a:solidFill>
                  <a:srgbClr val="000000"/>
                </a:solidFill>
                <a:effectLst/>
              </a:rPr>
              <a:t>(</a:t>
            </a:r>
            <a:r>
              <a:rPr lang="en-IN" b="0" i="0" dirty="0" err="1">
                <a:solidFill>
                  <a:srgbClr val="000000"/>
                </a:solidFill>
                <a:effectLst/>
              </a:rPr>
              <a:t>tf.matmul</a:t>
            </a:r>
            <a:r>
              <a:rPr lang="en-IN" b="0" i="0" dirty="0">
                <a:solidFill>
                  <a:srgbClr val="000000"/>
                </a:solidFill>
                <a:effectLst/>
              </a:rPr>
              <a:t>(x, h), bias_layer_1))   </a:t>
            </a:r>
          </a:p>
          <a:p>
            <a:pPr lvl="1" algn="just">
              <a:lnSpc>
                <a:spcPct val="150000"/>
              </a:lnSpc>
            </a:pPr>
            <a:r>
              <a:rPr lang="en-IN" b="0" i="0" dirty="0">
                <a:solidFill>
                  <a:srgbClr val="000000"/>
                </a:solidFill>
                <a:effectLst/>
              </a:rPr>
              <a:t>  </a:t>
            </a:r>
          </a:p>
          <a:p>
            <a:pPr lvl="1" algn="just">
              <a:lnSpc>
                <a:spcPct val="150000"/>
              </a:lnSpc>
            </a:pPr>
            <a:r>
              <a:rPr lang="en-IN" b="0" i="0" dirty="0">
                <a:solidFill>
                  <a:srgbClr val="000000"/>
                </a:solidFill>
                <a:effectLst/>
              </a:rPr>
              <a:t># weights layer </a:t>
            </a:r>
            <a:r>
              <a:rPr lang="en-IN" b="0" i="0" dirty="0">
                <a:solidFill>
                  <a:srgbClr val="C00000"/>
                </a:solidFill>
                <a:effectLst/>
              </a:rPr>
              <a:t>2</a:t>
            </a:r>
            <a:r>
              <a:rPr lang="en-IN" b="0" i="0" dirty="0">
                <a:solidFill>
                  <a:srgbClr val="000000"/>
                </a:solidFill>
                <a:effectLst/>
              </a:rPr>
              <a:t>   </a:t>
            </a:r>
          </a:p>
          <a:p>
            <a:pPr lvl="1" algn="just">
              <a:lnSpc>
                <a:spcPct val="150000"/>
              </a:lnSpc>
            </a:pPr>
            <a:r>
              <a:rPr lang="en-IN" b="0" i="0" dirty="0">
                <a:solidFill>
                  <a:srgbClr val="000000"/>
                </a:solidFill>
                <a:effectLst/>
              </a:rPr>
              <a:t>w = </a:t>
            </a:r>
            <a:r>
              <a:rPr lang="en-IN" b="0" i="0" dirty="0" err="1">
                <a:solidFill>
                  <a:srgbClr val="000000"/>
                </a:solidFill>
                <a:effectLst/>
              </a:rPr>
              <a:t>tf.Variable</a:t>
            </a:r>
            <a:r>
              <a:rPr lang="en-IN" b="0" i="0" dirty="0">
                <a:solidFill>
                  <a:srgbClr val="000000"/>
                </a:solidFill>
                <a:effectLst/>
              </a:rPr>
              <a:t>(</a:t>
            </a:r>
            <a:r>
              <a:rPr lang="en-IN" b="0" i="0" dirty="0" err="1">
                <a:solidFill>
                  <a:srgbClr val="000000"/>
                </a:solidFill>
                <a:effectLst/>
              </a:rPr>
              <a:t>tf.random_normal</a:t>
            </a:r>
            <a:r>
              <a:rPr lang="en-IN" b="0" i="0" dirty="0">
                <a:solidFill>
                  <a:srgbClr val="000000"/>
                </a:solidFill>
                <a:effectLst/>
              </a:rPr>
              <a:t>([n_hidden_1, n_hidden_2]))   </a:t>
            </a:r>
          </a:p>
          <a:p>
            <a:pPr lvl="1" algn="just">
              <a:lnSpc>
                <a:spcPct val="150000"/>
              </a:lnSpc>
            </a:pPr>
            <a:r>
              <a:rPr lang="en-IN" b="0" i="0" dirty="0">
                <a:solidFill>
                  <a:srgbClr val="000000"/>
                </a:solidFill>
                <a:effectLst/>
              </a:rPr>
              <a:t>  </a:t>
            </a:r>
          </a:p>
          <a:p>
            <a:pPr lvl="1" algn="just">
              <a:lnSpc>
                <a:spcPct val="150000"/>
              </a:lnSpc>
            </a:pPr>
            <a:r>
              <a:rPr lang="en-IN" b="0" i="0" dirty="0">
                <a:solidFill>
                  <a:srgbClr val="000000"/>
                </a:solidFill>
                <a:effectLst/>
              </a:rPr>
              <a:t># bias layer </a:t>
            </a:r>
            <a:r>
              <a:rPr lang="en-IN" b="0" i="0" dirty="0">
                <a:solidFill>
                  <a:srgbClr val="C00000"/>
                </a:solidFill>
                <a:effectLst/>
              </a:rPr>
              <a:t>2</a:t>
            </a:r>
            <a:r>
              <a:rPr lang="en-IN" b="0" i="0" dirty="0">
                <a:solidFill>
                  <a:srgbClr val="000000"/>
                </a:solidFill>
                <a:effectLst/>
              </a:rPr>
              <a:t>   </a:t>
            </a:r>
          </a:p>
          <a:p>
            <a:pPr lvl="1" algn="just">
              <a:lnSpc>
                <a:spcPct val="150000"/>
              </a:lnSpc>
            </a:pPr>
            <a:r>
              <a:rPr lang="en-IN" b="0" i="0" dirty="0">
                <a:solidFill>
                  <a:srgbClr val="000000"/>
                </a:solidFill>
                <a:effectLst/>
              </a:rPr>
              <a:t>bias_layer_2 = </a:t>
            </a:r>
            <a:r>
              <a:rPr lang="en-IN" b="0" i="0" dirty="0" err="1">
                <a:solidFill>
                  <a:srgbClr val="000000"/>
                </a:solidFill>
                <a:effectLst/>
              </a:rPr>
              <a:t>tf.Variable</a:t>
            </a:r>
            <a:r>
              <a:rPr lang="en-IN" b="0" i="0" dirty="0">
                <a:solidFill>
                  <a:srgbClr val="000000"/>
                </a:solidFill>
                <a:effectLst/>
              </a:rPr>
              <a:t>(</a:t>
            </a:r>
            <a:r>
              <a:rPr lang="en-IN" b="0" i="0" dirty="0" err="1">
                <a:solidFill>
                  <a:srgbClr val="000000"/>
                </a:solidFill>
                <a:effectLst/>
              </a:rPr>
              <a:t>tf.random_normal</a:t>
            </a:r>
            <a:r>
              <a:rPr lang="en-IN" b="0" i="0" dirty="0">
                <a:solidFill>
                  <a:srgbClr val="000000"/>
                </a:solidFill>
                <a:effectLst/>
              </a:rPr>
              <a:t>([n_hidden_2]))   </a:t>
            </a:r>
          </a:p>
          <a:p>
            <a:pPr lvl="1" algn="just">
              <a:lnSpc>
                <a:spcPct val="150000"/>
              </a:lnSpc>
            </a:pPr>
            <a:r>
              <a:rPr lang="en-IN" b="0" i="0" dirty="0">
                <a:solidFill>
                  <a:srgbClr val="000000"/>
                </a:solidFill>
                <a:effectLst/>
              </a:rPr>
              <a:t>  </a:t>
            </a:r>
          </a:p>
          <a:p>
            <a:pPr lvl="1" algn="just">
              <a:lnSpc>
                <a:spcPct val="150000"/>
              </a:lnSpc>
            </a:pPr>
            <a:r>
              <a:rPr lang="en-IN" b="0" i="0" dirty="0">
                <a:solidFill>
                  <a:srgbClr val="000000"/>
                </a:solidFill>
                <a:effectLst/>
              </a:rPr>
              <a:t># layer </a:t>
            </a:r>
            <a:r>
              <a:rPr lang="en-IN" b="0" i="0" dirty="0">
                <a:solidFill>
                  <a:srgbClr val="C00000"/>
                </a:solidFill>
                <a:effectLst/>
              </a:rPr>
              <a:t>2</a:t>
            </a:r>
            <a:r>
              <a:rPr lang="en-IN" b="0" i="0" dirty="0">
                <a:solidFill>
                  <a:srgbClr val="000000"/>
                </a:solidFill>
                <a:effectLst/>
              </a:rPr>
              <a:t>   </a:t>
            </a:r>
          </a:p>
          <a:p>
            <a:pPr lvl="1" algn="just">
              <a:lnSpc>
                <a:spcPct val="150000"/>
              </a:lnSpc>
            </a:pPr>
            <a:r>
              <a:rPr lang="en-IN" b="0" i="0" dirty="0">
                <a:solidFill>
                  <a:srgbClr val="000000"/>
                </a:solidFill>
                <a:effectLst/>
              </a:rPr>
              <a:t>layer_2 = </a:t>
            </a:r>
            <a:r>
              <a:rPr lang="en-IN" b="0" i="0" dirty="0" err="1">
                <a:solidFill>
                  <a:srgbClr val="000000"/>
                </a:solidFill>
                <a:effectLst/>
              </a:rPr>
              <a:t>tf.nn.sigmoid</a:t>
            </a:r>
            <a:r>
              <a:rPr lang="en-IN" b="0" i="0" dirty="0">
                <a:solidFill>
                  <a:srgbClr val="000000"/>
                </a:solidFill>
                <a:effectLst/>
              </a:rPr>
              <a:t>(</a:t>
            </a:r>
            <a:r>
              <a:rPr lang="en-IN" b="0" i="0" dirty="0" err="1">
                <a:solidFill>
                  <a:srgbClr val="000000"/>
                </a:solidFill>
                <a:effectLst/>
              </a:rPr>
              <a:t>tf.add</a:t>
            </a:r>
            <a:r>
              <a:rPr lang="en-IN" b="0" i="0" dirty="0">
                <a:solidFill>
                  <a:srgbClr val="000000"/>
                </a:solidFill>
                <a:effectLst/>
              </a:rPr>
              <a:t>(</a:t>
            </a:r>
            <a:r>
              <a:rPr lang="en-IN" b="0" i="0" dirty="0" err="1">
                <a:solidFill>
                  <a:srgbClr val="000000"/>
                </a:solidFill>
                <a:effectLst/>
              </a:rPr>
              <a:t>tf.matmul</a:t>
            </a:r>
            <a:r>
              <a:rPr lang="en-IN" b="0" i="0" dirty="0">
                <a:solidFill>
                  <a:srgbClr val="000000"/>
                </a:solidFill>
                <a:effectLst/>
              </a:rPr>
              <a:t>(layer_1, w), bias_layer_2))</a:t>
            </a:r>
          </a:p>
          <a:p>
            <a:endParaRPr lang="en-IN" dirty="0"/>
          </a:p>
        </p:txBody>
      </p:sp>
    </p:spTree>
    <p:extLst>
      <p:ext uri="{BB962C8B-B14F-4D97-AF65-F5344CB8AC3E}">
        <p14:creationId xmlns:p14="http://schemas.microsoft.com/office/powerpoint/2010/main" val="66511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985CF-7121-806B-E9E7-0369FEF041C5}"/>
              </a:ext>
            </a:extLst>
          </p:cNvPr>
          <p:cNvSpPr txBox="1"/>
          <p:nvPr/>
        </p:nvSpPr>
        <p:spPr>
          <a:xfrm>
            <a:off x="96253" y="96253"/>
            <a:ext cx="11954576" cy="3277820"/>
          </a:xfrm>
          <a:prstGeom prst="rect">
            <a:avLst/>
          </a:prstGeom>
          <a:noFill/>
        </p:spPr>
        <p:txBody>
          <a:bodyPr wrap="square" rtlCol="0">
            <a:spAutoFit/>
          </a:bodyPr>
          <a:lstStyle/>
          <a:p>
            <a:pPr algn="just"/>
            <a:r>
              <a:rPr lang="en-US" b="0" i="0" dirty="0">
                <a:solidFill>
                  <a:srgbClr val="333333"/>
                </a:solidFill>
                <a:effectLst/>
              </a:rPr>
              <a:t>To create a tensor of dimension 0, We have to run below code.</a:t>
            </a:r>
          </a:p>
          <a:p>
            <a:pPr lvl="1" algn="just">
              <a:lnSpc>
                <a:spcPct val="150000"/>
              </a:lnSpc>
            </a:pPr>
            <a:r>
              <a:rPr lang="en-US" b="0" i="0" dirty="0">
                <a:solidFill>
                  <a:srgbClr val="000000"/>
                </a:solidFill>
                <a:effectLst/>
              </a:rPr>
              <a:t>## rank </a:t>
            </a:r>
            <a:r>
              <a:rPr lang="en-US" b="0" i="0" dirty="0">
                <a:solidFill>
                  <a:srgbClr val="C00000"/>
                </a:solidFill>
                <a:effectLst/>
              </a:rPr>
              <a:t>0</a:t>
            </a:r>
            <a:r>
              <a:rPr lang="en-US" b="0" i="0" dirty="0">
                <a:solidFill>
                  <a:srgbClr val="000000"/>
                </a:solidFill>
                <a:effectLst/>
              </a:rPr>
              <a:t>  </a:t>
            </a:r>
          </a:p>
          <a:p>
            <a:pPr lvl="1" algn="just">
              <a:lnSpc>
                <a:spcPct val="150000"/>
              </a:lnSpc>
            </a:pPr>
            <a:r>
              <a:rPr lang="en-US" b="0" i="0" dirty="0">
                <a:solidFill>
                  <a:srgbClr val="000000"/>
                </a:solidFill>
                <a:effectLst/>
              </a:rPr>
              <a:t>## Default name  </a:t>
            </a:r>
          </a:p>
          <a:p>
            <a:pPr lvl="1" algn="just">
              <a:lnSpc>
                <a:spcPct val="150000"/>
              </a:lnSpc>
            </a:pPr>
            <a:r>
              <a:rPr lang="en-US" b="0" i="0" dirty="0">
                <a:solidFill>
                  <a:srgbClr val="000000"/>
                </a:solidFill>
                <a:effectLst/>
              </a:rPr>
              <a:t>r1=</a:t>
            </a:r>
            <a:r>
              <a:rPr lang="en-US" b="0" i="0" dirty="0" err="1">
                <a:solidFill>
                  <a:srgbClr val="000000"/>
                </a:solidFill>
                <a:effectLst/>
              </a:rPr>
              <a:t>tf.constant</a:t>
            </a:r>
            <a:r>
              <a:rPr lang="en-US" b="0" i="0" dirty="0">
                <a:solidFill>
                  <a:srgbClr val="000000"/>
                </a:solidFill>
                <a:effectLst/>
              </a:rPr>
              <a:t> (</a:t>
            </a:r>
            <a:r>
              <a:rPr lang="en-US" b="0" i="0" dirty="0">
                <a:solidFill>
                  <a:srgbClr val="C00000"/>
                </a:solidFill>
                <a:effectLst/>
              </a:rPr>
              <a:t>1</a:t>
            </a:r>
            <a:r>
              <a:rPr lang="en-US" b="0" i="0" dirty="0">
                <a:solidFill>
                  <a:srgbClr val="000000"/>
                </a:solidFill>
                <a:effectLst/>
              </a:rPr>
              <a:t>, tf.int18)  </a:t>
            </a:r>
          </a:p>
          <a:p>
            <a:pPr lvl="1" algn="just">
              <a:lnSpc>
                <a:spcPct val="150000"/>
              </a:lnSpc>
            </a:pPr>
            <a:r>
              <a:rPr lang="en-US" b="0" i="0" dirty="0">
                <a:solidFill>
                  <a:srgbClr val="000000"/>
                </a:solidFill>
                <a:effectLst/>
              </a:rPr>
              <a:t>print (r1)  </a:t>
            </a:r>
          </a:p>
          <a:p>
            <a:pPr algn="just">
              <a:lnSpc>
                <a:spcPct val="150000"/>
              </a:lnSpc>
            </a:pPr>
            <a:r>
              <a:rPr lang="en-IN" sz="2400" b="1" i="0" dirty="0">
                <a:solidFill>
                  <a:srgbClr val="333333"/>
                </a:solidFill>
                <a:effectLst/>
              </a:rPr>
              <a:t>Output:</a:t>
            </a:r>
          </a:p>
          <a:p>
            <a:pPr algn="just">
              <a:lnSpc>
                <a:spcPct val="150000"/>
              </a:lnSpc>
            </a:pPr>
            <a:r>
              <a:rPr lang="en-US" b="0" i="0" dirty="0">
                <a:solidFill>
                  <a:srgbClr val="000000"/>
                </a:solidFill>
                <a:effectLst/>
              </a:rPr>
              <a:t>Tensor ("Const: 0", shape= (), </a:t>
            </a:r>
            <a:r>
              <a:rPr lang="en-US" b="0" i="0" dirty="0" err="1">
                <a:solidFill>
                  <a:srgbClr val="000000"/>
                </a:solidFill>
                <a:effectLst/>
              </a:rPr>
              <a:t>dtype</a:t>
            </a:r>
            <a:r>
              <a:rPr lang="en-US" b="0" i="0" dirty="0">
                <a:solidFill>
                  <a:srgbClr val="000000"/>
                </a:solidFill>
                <a:effectLst/>
              </a:rPr>
              <a:t>=int18</a:t>
            </a:r>
          </a:p>
          <a:p>
            <a:endParaRPr lang="en-IN" dirty="0"/>
          </a:p>
        </p:txBody>
      </p:sp>
      <p:pic>
        <p:nvPicPr>
          <p:cNvPr id="3074" name="Picture 2" descr="TensorFlow Basics">
            <a:extLst>
              <a:ext uri="{FF2B5EF4-FFF2-40B4-BE49-F238E27FC236}">
                <a16:creationId xmlns:a16="http://schemas.microsoft.com/office/drawing/2014/main" id="{6466DC09-9EC9-ABE3-8CBD-1C780E9B0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982" y="3483928"/>
            <a:ext cx="5500036" cy="29537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01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A5BADF-9BC5-01B5-2BAD-CFA513B0D387}"/>
              </a:ext>
            </a:extLst>
          </p:cNvPr>
          <p:cNvSpPr txBox="1"/>
          <p:nvPr/>
        </p:nvSpPr>
        <p:spPr>
          <a:xfrm>
            <a:off x="154004" y="96253"/>
            <a:ext cx="11829449" cy="5866350"/>
          </a:xfrm>
          <a:prstGeom prst="rect">
            <a:avLst/>
          </a:prstGeom>
          <a:noFill/>
        </p:spPr>
        <p:txBody>
          <a:bodyPr wrap="square" rtlCol="0">
            <a:spAutoFit/>
          </a:bodyPr>
          <a:lstStyle/>
          <a:p>
            <a:pPr lvl="1" algn="just">
              <a:lnSpc>
                <a:spcPct val="150000"/>
              </a:lnSpc>
            </a:pPr>
            <a:r>
              <a:rPr lang="en-IN" b="0" i="0" dirty="0">
                <a:solidFill>
                  <a:srgbClr val="000000"/>
                </a:solidFill>
                <a:effectLst/>
                <a:latin typeface="inter-regular"/>
              </a:rPr>
              <a:t># weights output layer   </a:t>
            </a:r>
          </a:p>
          <a:p>
            <a:pPr lvl="1" algn="just">
              <a:lnSpc>
                <a:spcPct val="150000"/>
              </a:lnSpc>
            </a:pPr>
            <a:r>
              <a:rPr lang="en-IN" b="0" i="0" dirty="0">
                <a:solidFill>
                  <a:srgbClr val="000000"/>
                </a:solidFill>
                <a:effectLst/>
                <a:latin typeface="inter-regular"/>
              </a:rPr>
              <a:t>output = </a:t>
            </a:r>
            <a:r>
              <a:rPr lang="en-IN" b="0" i="0" dirty="0" err="1">
                <a:solidFill>
                  <a:srgbClr val="000000"/>
                </a:solidFill>
                <a:effectLst/>
                <a:latin typeface="inter-regular"/>
              </a:rPr>
              <a:t>tf.Variable</a:t>
            </a:r>
            <a:r>
              <a:rPr lang="en-IN" b="0" i="0" dirty="0">
                <a:solidFill>
                  <a:srgbClr val="000000"/>
                </a:solidFill>
                <a:effectLst/>
                <a:latin typeface="inter-regular"/>
              </a:rPr>
              <a:t>(</a:t>
            </a:r>
            <a:r>
              <a:rPr lang="en-IN" b="0" i="0" dirty="0" err="1">
                <a:solidFill>
                  <a:srgbClr val="000000"/>
                </a:solidFill>
                <a:effectLst/>
                <a:latin typeface="inter-regular"/>
              </a:rPr>
              <a:t>tf.random_normal</a:t>
            </a:r>
            <a:r>
              <a:rPr lang="en-IN" b="0" i="0" dirty="0">
                <a:solidFill>
                  <a:srgbClr val="000000"/>
                </a:solidFill>
                <a:effectLst/>
                <a:latin typeface="inter-regular"/>
              </a:rPr>
              <a:t>([n_hidden_2, </a:t>
            </a:r>
            <a:r>
              <a:rPr lang="en-IN" b="0" i="0" dirty="0" err="1">
                <a:solidFill>
                  <a:srgbClr val="000000"/>
                </a:solidFill>
                <a:effectLst/>
                <a:latin typeface="inter-regular"/>
              </a:rPr>
              <a:t>n_classes</a:t>
            </a:r>
            <a:r>
              <a:rPr lang="en-IN" b="0" i="0" dirty="0">
                <a:solidFill>
                  <a:srgbClr val="000000"/>
                </a:solidFill>
                <a:effectLst/>
                <a:latin typeface="inter-regular"/>
              </a:rPr>
              <a:t>]))   </a:t>
            </a:r>
          </a:p>
          <a:p>
            <a:pPr lvl="1" algn="just">
              <a:lnSpc>
                <a:spcPct val="150000"/>
              </a:lnSpc>
            </a:pPr>
            <a:r>
              <a:rPr lang="en-IN" b="0" i="0" dirty="0">
                <a:solidFill>
                  <a:srgbClr val="000000"/>
                </a:solidFill>
                <a:effectLst/>
                <a:latin typeface="inter-regular"/>
              </a:rPr>
              <a:t>  </a:t>
            </a:r>
          </a:p>
          <a:p>
            <a:pPr lvl="1" algn="just">
              <a:lnSpc>
                <a:spcPct val="150000"/>
              </a:lnSpc>
            </a:pPr>
            <a:r>
              <a:rPr lang="en-IN" b="0" i="0" dirty="0">
                <a:solidFill>
                  <a:srgbClr val="000000"/>
                </a:solidFill>
                <a:effectLst/>
                <a:latin typeface="inter-regular"/>
              </a:rPr>
              <a:t># bias output layer   </a:t>
            </a:r>
          </a:p>
          <a:p>
            <a:pPr lvl="1" algn="just">
              <a:lnSpc>
                <a:spcPct val="150000"/>
              </a:lnSpc>
            </a:pPr>
            <a:r>
              <a:rPr lang="en-IN" b="0" i="0" dirty="0" err="1">
                <a:solidFill>
                  <a:srgbClr val="000000"/>
                </a:solidFill>
                <a:effectLst/>
                <a:latin typeface="inter-regular"/>
              </a:rPr>
              <a:t>bias_output</a:t>
            </a:r>
            <a:r>
              <a:rPr lang="en-IN" b="0" i="0" dirty="0">
                <a:solidFill>
                  <a:srgbClr val="000000"/>
                </a:solidFill>
                <a:effectLst/>
                <a:latin typeface="inter-regular"/>
              </a:rPr>
              <a:t> = </a:t>
            </a:r>
            <a:r>
              <a:rPr lang="en-IN" b="0" i="0" dirty="0" err="1">
                <a:solidFill>
                  <a:srgbClr val="000000"/>
                </a:solidFill>
                <a:effectLst/>
                <a:latin typeface="inter-regular"/>
              </a:rPr>
              <a:t>tf.Variable</a:t>
            </a:r>
            <a:r>
              <a:rPr lang="en-IN" b="0" i="0" dirty="0">
                <a:solidFill>
                  <a:srgbClr val="000000"/>
                </a:solidFill>
                <a:effectLst/>
                <a:latin typeface="inter-regular"/>
              </a:rPr>
              <a:t>(</a:t>
            </a:r>
            <a:r>
              <a:rPr lang="en-IN" b="0" i="0" dirty="0" err="1">
                <a:solidFill>
                  <a:srgbClr val="000000"/>
                </a:solidFill>
                <a:effectLst/>
                <a:latin typeface="inter-regular"/>
              </a:rPr>
              <a:t>tf.random_normal</a:t>
            </a:r>
            <a:r>
              <a:rPr lang="en-IN" b="0" i="0" dirty="0">
                <a:solidFill>
                  <a:srgbClr val="000000"/>
                </a:solidFill>
                <a:effectLst/>
                <a:latin typeface="inter-regular"/>
              </a:rPr>
              <a:t>([</a:t>
            </a:r>
            <a:r>
              <a:rPr lang="en-IN" b="0" i="0" dirty="0" err="1">
                <a:solidFill>
                  <a:srgbClr val="000000"/>
                </a:solidFill>
                <a:effectLst/>
                <a:latin typeface="inter-regular"/>
              </a:rPr>
              <a:t>n_classes</a:t>
            </a:r>
            <a:r>
              <a:rPr lang="en-IN" b="0" i="0" dirty="0">
                <a:solidFill>
                  <a:srgbClr val="000000"/>
                </a:solidFill>
                <a:effectLst/>
                <a:latin typeface="inter-regular"/>
              </a:rPr>
              <a:t>])) # output layer   </a:t>
            </a:r>
          </a:p>
          <a:p>
            <a:pPr lvl="1" algn="just">
              <a:lnSpc>
                <a:spcPct val="150000"/>
              </a:lnSpc>
            </a:pPr>
            <a:r>
              <a:rPr lang="en-IN" b="0" i="0" dirty="0" err="1">
                <a:solidFill>
                  <a:srgbClr val="000000"/>
                </a:solidFill>
                <a:effectLst/>
                <a:latin typeface="inter-regular"/>
              </a:rPr>
              <a:t>output_layer</a:t>
            </a:r>
            <a:r>
              <a:rPr lang="en-IN" b="0" i="0" dirty="0">
                <a:solidFill>
                  <a:srgbClr val="000000"/>
                </a:solidFill>
                <a:effectLst/>
                <a:latin typeface="inter-regular"/>
              </a:rPr>
              <a:t> = </a:t>
            </a:r>
            <a:r>
              <a:rPr lang="en-IN" b="0" i="0" dirty="0" err="1">
                <a:solidFill>
                  <a:srgbClr val="000000"/>
                </a:solidFill>
                <a:effectLst/>
                <a:latin typeface="inter-regular"/>
              </a:rPr>
              <a:t>tf.matmul</a:t>
            </a:r>
            <a:r>
              <a:rPr lang="en-IN" b="0" i="0" dirty="0">
                <a:solidFill>
                  <a:srgbClr val="000000"/>
                </a:solidFill>
                <a:effectLst/>
                <a:latin typeface="inter-regular"/>
              </a:rPr>
              <a:t>(layer_2, output) + </a:t>
            </a:r>
            <a:r>
              <a:rPr lang="en-IN" b="0" i="0" dirty="0" err="1">
                <a:solidFill>
                  <a:srgbClr val="000000"/>
                </a:solidFill>
                <a:effectLst/>
                <a:latin typeface="inter-regular"/>
              </a:rPr>
              <a:t>bias_output</a:t>
            </a:r>
            <a:r>
              <a:rPr lang="en-IN" b="0" i="0" dirty="0">
                <a:solidFill>
                  <a:srgbClr val="000000"/>
                </a:solidFill>
                <a:effectLst/>
                <a:latin typeface="inter-regular"/>
              </a:rPr>
              <a:t>  </a:t>
            </a:r>
          </a:p>
          <a:p>
            <a:pPr lvl="1" algn="just">
              <a:lnSpc>
                <a:spcPct val="150000"/>
              </a:lnSpc>
            </a:pPr>
            <a:r>
              <a:rPr lang="en-IN" b="0" i="0" dirty="0">
                <a:solidFill>
                  <a:srgbClr val="000000"/>
                </a:solidFill>
                <a:effectLst/>
                <a:latin typeface="inter-regular"/>
              </a:rPr>
              <a:t>  </a:t>
            </a:r>
          </a:p>
          <a:p>
            <a:pPr lvl="1" algn="just">
              <a:lnSpc>
                <a:spcPct val="150000"/>
              </a:lnSpc>
            </a:pPr>
            <a:r>
              <a:rPr lang="en-IN" b="0" i="0" dirty="0">
                <a:solidFill>
                  <a:srgbClr val="000000"/>
                </a:solidFill>
                <a:effectLst/>
                <a:latin typeface="inter-regular"/>
              </a:rPr>
              <a:t># cost function   </a:t>
            </a:r>
          </a:p>
          <a:p>
            <a:pPr lvl="1" algn="just">
              <a:lnSpc>
                <a:spcPct val="150000"/>
              </a:lnSpc>
            </a:pPr>
            <a:r>
              <a:rPr lang="en-IN" b="0" i="0" dirty="0">
                <a:solidFill>
                  <a:srgbClr val="000000"/>
                </a:solidFill>
                <a:effectLst/>
                <a:latin typeface="inter-regular"/>
              </a:rPr>
              <a:t>cost = </a:t>
            </a:r>
            <a:r>
              <a:rPr lang="en-IN" b="0" i="0" dirty="0" err="1">
                <a:solidFill>
                  <a:srgbClr val="000000"/>
                </a:solidFill>
                <a:effectLst/>
                <a:latin typeface="inter-regular"/>
              </a:rPr>
              <a:t>tf.reduce_mean</a:t>
            </a:r>
            <a:r>
              <a:rPr lang="en-IN" b="0" i="0" dirty="0">
                <a:solidFill>
                  <a:srgbClr val="000000"/>
                </a:solidFill>
                <a:effectLst/>
                <a:latin typeface="inter-regular"/>
              </a:rPr>
              <a:t>(</a:t>
            </a:r>
            <a:r>
              <a:rPr lang="en-IN" b="0" i="0" dirty="0" err="1">
                <a:solidFill>
                  <a:srgbClr val="000000"/>
                </a:solidFill>
                <a:effectLst/>
                <a:latin typeface="inter-regular"/>
              </a:rPr>
              <a:t>tf.nn.sigmoid_cross_entropy_with_logits</a:t>
            </a:r>
            <a:r>
              <a:rPr lang="en-IN" b="0" i="0" dirty="0">
                <a:solidFill>
                  <a:srgbClr val="000000"/>
                </a:solidFill>
                <a:effectLst/>
                <a:latin typeface="inter-regular"/>
              </a:rPr>
              <a:t>(logits = </a:t>
            </a:r>
            <a:r>
              <a:rPr lang="en-IN" b="0" i="0" dirty="0" err="1">
                <a:solidFill>
                  <a:srgbClr val="000000"/>
                </a:solidFill>
                <a:effectLst/>
                <a:latin typeface="inter-regular"/>
              </a:rPr>
              <a:t>output_layer</a:t>
            </a:r>
            <a:r>
              <a:rPr lang="en-IN" b="0" i="0" dirty="0">
                <a:solidFill>
                  <a:srgbClr val="000000"/>
                </a:solidFill>
                <a:effectLst/>
                <a:latin typeface="inter-regular"/>
              </a:rPr>
              <a:t>, labels = y))   </a:t>
            </a:r>
          </a:p>
          <a:p>
            <a:pPr lvl="1" algn="just">
              <a:lnSpc>
                <a:spcPct val="150000"/>
              </a:lnSpc>
            </a:pPr>
            <a:r>
              <a:rPr lang="en-IN" b="0" i="0" dirty="0">
                <a:solidFill>
                  <a:srgbClr val="000000"/>
                </a:solidFill>
                <a:effectLst/>
                <a:latin typeface="inter-regular"/>
              </a:rPr>
              <a:t>  </a:t>
            </a:r>
          </a:p>
          <a:p>
            <a:pPr lvl="1" algn="just">
              <a:lnSpc>
                <a:spcPct val="150000"/>
              </a:lnSpc>
            </a:pPr>
            <a:r>
              <a:rPr lang="en-IN" b="0" i="0" dirty="0">
                <a:solidFill>
                  <a:srgbClr val="000000"/>
                </a:solidFill>
                <a:effectLst/>
                <a:latin typeface="inter-regular"/>
              </a:rPr>
              <a:t>#cost = </a:t>
            </a:r>
            <a:r>
              <a:rPr lang="en-IN" b="0" i="0" dirty="0" err="1">
                <a:solidFill>
                  <a:srgbClr val="000000"/>
                </a:solidFill>
                <a:effectLst/>
                <a:latin typeface="inter-regular"/>
              </a:rPr>
              <a:t>tf.reduce_mean</a:t>
            </a:r>
            <a:r>
              <a:rPr lang="en-IN" b="0" i="0" dirty="0">
                <a:solidFill>
                  <a:srgbClr val="000000"/>
                </a:solidFill>
                <a:effectLst/>
                <a:latin typeface="inter-regular"/>
              </a:rPr>
              <a:t>(</a:t>
            </a:r>
            <a:r>
              <a:rPr lang="en-IN" b="0" i="0" dirty="0" err="1">
                <a:solidFill>
                  <a:srgbClr val="000000"/>
                </a:solidFill>
                <a:effectLst/>
                <a:latin typeface="inter-regular"/>
              </a:rPr>
              <a:t>tf.nn.sigmoid_cross_entropy_with_logits</a:t>
            </a:r>
            <a:r>
              <a:rPr lang="en-IN" b="0" i="0" dirty="0">
                <a:solidFill>
                  <a:srgbClr val="000000"/>
                </a:solidFill>
                <a:effectLst/>
                <a:latin typeface="inter-regular"/>
              </a:rPr>
              <a:t>(</a:t>
            </a:r>
            <a:r>
              <a:rPr lang="en-IN" b="0" i="0" dirty="0" err="1">
                <a:solidFill>
                  <a:srgbClr val="000000"/>
                </a:solidFill>
                <a:effectLst/>
                <a:latin typeface="inter-regular"/>
              </a:rPr>
              <a:t>output_layer</a:t>
            </a:r>
            <a:r>
              <a:rPr lang="en-IN" b="0" i="0" dirty="0">
                <a:solidFill>
                  <a:srgbClr val="000000"/>
                </a:solidFill>
                <a:effectLst/>
                <a:latin typeface="inter-regular"/>
              </a:rPr>
              <a:t>, y))   </a:t>
            </a:r>
          </a:p>
          <a:p>
            <a:pPr lvl="1" algn="just">
              <a:lnSpc>
                <a:spcPct val="150000"/>
              </a:lnSpc>
            </a:pPr>
            <a:r>
              <a:rPr lang="en-IN" b="0" i="0" dirty="0">
                <a:solidFill>
                  <a:srgbClr val="000000"/>
                </a:solidFill>
                <a:effectLst/>
                <a:latin typeface="inter-regular"/>
              </a:rPr>
              <a:t># optimizer   </a:t>
            </a:r>
          </a:p>
          <a:p>
            <a:pPr lvl="1" algn="just">
              <a:lnSpc>
                <a:spcPct val="150000"/>
              </a:lnSpc>
            </a:pPr>
            <a:r>
              <a:rPr lang="en-IN" b="0" i="0" dirty="0">
                <a:solidFill>
                  <a:srgbClr val="000000"/>
                </a:solidFill>
                <a:effectLst/>
                <a:latin typeface="inter-regular"/>
              </a:rPr>
              <a:t>optimizer = </a:t>
            </a:r>
            <a:r>
              <a:rPr lang="en-IN" b="0" i="0" dirty="0" err="1">
                <a:solidFill>
                  <a:srgbClr val="000000"/>
                </a:solidFill>
                <a:effectLst/>
                <a:latin typeface="inter-regular"/>
              </a:rPr>
              <a:t>tf.train.AdamOptimizer</a:t>
            </a:r>
            <a:r>
              <a:rPr lang="en-IN" b="0" i="0" dirty="0">
                <a:solidFill>
                  <a:srgbClr val="000000"/>
                </a:solidFill>
                <a:effectLst/>
                <a:latin typeface="inter-regular"/>
              </a:rPr>
              <a:t>(</a:t>
            </a:r>
            <a:r>
              <a:rPr lang="en-IN" b="0" i="0" dirty="0" err="1">
                <a:solidFill>
                  <a:srgbClr val="000000"/>
                </a:solidFill>
                <a:effectLst/>
                <a:latin typeface="inter-regular"/>
              </a:rPr>
              <a:t>learning_rate</a:t>
            </a:r>
            <a:r>
              <a:rPr lang="en-IN" b="0" i="0" dirty="0">
                <a:solidFill>
                  <a:srgbClr val="000000"/>
                </a:solidFill>
                <a:effectLst/>
                <a:latin typeface="inter-regular"/>
              </a:rPr>
              <a:t> = </a:t>
            </a:r>
            <a:r>
              <a:rPr lang="en-IN" b="0" i="0" dirty="0" err="1">
                <a:solidFill>
                  <a:srgbClr val="000000"/>
                </a:solidFill>
                <a:effectLst/>
                <a:latin typeface="inter-regular"/>
              </a:rPr>
              <a:t>learning_rate</a:t>
            </a:r>
            <a:r>
              <a:rPr lang="en-IN" b="0" i="0" dirty="0">
                <a:solidFill>
                  <a:srgbClr val="000000"/>
                </a:solidFill>
                <a:effectLst/>
                <a:latin typeface="inter-regular"/>
              </a:rPr>
              <a:t>).minimize(cost)</a:t>
            </a:r>
          </a:p>
          <a:p>
            <a:pPr lvl="1">
              <a:lnSpc>
                <a:spcPct val="150000"/>
              </a:lnSpc>
            </a:pPr>
            <a:endParaRPr lang="en-IN" dirty="0"/>
          </a:p>
        </p:txBody>
      </p:sp>
    </p:spTree>
    <p:extLst>
      <p:ext uri="{BB962C8B-B14F-4D97-AF65-F5344CB8AC3E}">
        <p14:creationId xmlns:p14="http://schemas.microsoft.com/office/powerpoint/2010/main" val="26960630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69B32-AF05-304F-AFFF-8447376E8877}"/>
              </a:ext>
            </a:extLst>
          </p:cNvPr>
          <p:cNvSpPr txBox="1"/>
          <p:nvPr/>
        </p:nvSpPr>
        <p:spPr>
          <a:xfrm>
            <a:off x="144379" y="154004"/>
            <a:ext cx="11829448" cy="5866350"/>
          </a:xfrm>
          <a:prstGeom prst="rect">
            <a:avLst/>
          </a:prstGeom>
          <a:noFill/>
        </p:spPr>
        <p:txBody>
          <a:bodyPr wrap="square" rtlCol="0">
            <a:spAutoFit/>
          </a:bodyPr>
          <a:lstStyle/>
          <a:p>
            <a:pPr lvl="1">
              <a:lnSpc>
                <a:spcPct val="150000"/>
              </a:lnSpc>
            </a:pPr>
            <a:r>
              <a:rPr lang="en-IN" b="0" i="0" dirty="0">
                <a:solidFill>
                  <a:srgbClr val="000000"/>
                </a:solidFill>
                <a:effectLst/>
                <a:latin typeface="inter-regular"/>
              </a:rPr>
              <a:t># optimizer = </a:t>
            </a:r>
            <a:r>
              <a:rPr lang="en-IN" b="0" i="0" dirty="0" err="1">
                <a:solidFill>
                  <a:srgbClr val="000000"/>
                </a:solidFill>
                <a:effectLst/>
                <a:latin typeface="inter-regular"/>
              </a:rPr>
              <a:t>tf.train.GradientDescentOptimizer</a:t>
            </a:r>
            <a:r>
              <a:rPr lang="en-IN" b="0" i="0" dirty="0">
                <a:solidFill>
                  <a:srgbClr val="000000"/>
                </a:solidFill>
                <a:effectLst/>
                <a:latin typeface="inter-regular"/>
              </a:rPr>
              <a:t>(  </a:t>
            </a:r>
          </a:p>
          <a:p>
            <a:pPr lvl="1">
              <a:lnSpc>
                <a:spcPct val="150000"/>
              </a:lnSpc>
            </a:pPr>
            <a:r>
              <a:rPr lang="en-IN" b="0" i="0" dirty="0">
                <a:solidFill>
                  <a:srgbClr val="000000"/>
                </a:solidFill>
                <a:effectLst/>
                <a:latin typeface="inter-regular"/>
              </a:rPr>
              <a:t>   </a:t>
            </a:r>
            <a:r>
              <a:rPr lang="en-IN" b="0" i="0" dirty="0" err="1">
                <a:solidFill>
                  <a:srgbClr val="000000"/>
                </a:solidFill>
                <a:effectLst/>
                <a:latin typeface="inter-regular"/>
              </a:rPr>
              <a:t>learning_rate</a:t>
            </a:r>
            <a:r>
              <a:rPr lang="en-IN" b="0" i="0" dirty="0">
                <a:solidFill>
                  <a:srgbClr val="000000"/>
                </a:solidFill>
                <a:effectLst/>
                <a:latin typeface="inter-regular"/>
              </a:rPr>
              <a:t> = </a:t>
            </a:r>
            <a:r>
              <a:rPr lang="en-IN" b="0" i="0" dirty="0" err="1">
                <a:solidFill>
                  <a:srgbClr val="000000"/>
                </a:solidFill>
                <a:effectLst/>
                <a:latin typeface="inter-regular"/>
              </a:rPr>
              <a:t>learning_rate</a:t>
            </a:r>
            <a:r>
              <a:rPr lang="en-IN" b="0" i="0" dirty="0">
                <a:solidFill>
                  <a:srgbClr val="000000"/>
                </a:solidFill>
                <a:effectLst/>
                <a:latin typeface="inter-regular"/>
              </a:rPr>
              <a:t>).minimize(cost)   </a:t>
            </a:r>
          </a:p>
          <a:p>
            <a:pPr lvl="1">
              <a:lnSpc>
                <a:spcPct val="150000"/>
              </a:lnSpc>
            </a:pPr>
            <a:r>
              <a:rPr lang="en-IN" b="0" i="0" dirty="0">
                <a:solidFill>
                  <a:srgbClr val="000000"/>
                </a:solidFill>
                <a:effectLst/>
                <a:latin typeface="inter-regular"/>
              </a:rPr>
              <a:t>  </a:t>
            </a:r>
          </a:p>
          <a:p>
            <a:pPr lvl="1">
              <a:lnSpc>
                <a:spcPct val="150000"/>
              </a:lnSpc>
            </a:pPr>
            <a:r>
              <a:rPr lang="en-IN" b="0" i="0" dirty="0">
                <a:solidFill>
                  <a:srgbClr val="000000"/>
                </a:solidFill>
                <a:effectLst/>
                <a:latin typeface="inter-regular"/>
              </a:rPr>
              <a:t># Plot settings   </a:t>
            </a:r>
          </a:p>
          <a:p>
            <a:pPr lvl="1">
              <a:lnSpc>
                <a:spcPct val="150000"/>
              </a:lnSpc>
            </a:pPr>
            <a:r>
              <a:rPr lang="en-IN" b="0" i="0" dirty="0" err="1">
                <a:solidFill>
                  <a:srgbClr val="000000"/>
                </a:solidFill>
                <a:effectLst/>
                <a:latin typeface="inter-regular"/>
              </a:rPr>
              <a:t>avg_set</a:t>
            </a:r>
            <a:r>
              <a:rPr lang="en-IN" b="0" i="0" dirty="0">
                <a:solidFill>
                  <a:srgbClr val="000000"/>
                </a:solidFill>
                <a:effectLst/>
                <a:latin typeface="inter-regular"/>
              </a:rPr>
              <a:t> = []   </a:t>
            </a:r>
          </a:p>
          <a:p>
            <a:pPr lvl="1">
              <a:lnSpc>
                <a:spcPct val="150000"/>
              </a:lnSpc>
            </a:pPr>
            <a:r>
              <a:rPr lang="en-IN" b="0" i="0" dirty="0" err="1">
                <a:solidFill>
                  <a:srgbClr val="000000"/>
                </a:solidFill>
                <a:effectLst/>
                <a:latin typeface="inter-regular"/>
              </a:rPr>
              <a:t>epoch_set</a:t>
            </a:r>
            <a:r>
              <a:rPr lang="en-IN" b="0" i="0" dirty="0">
                <a:solidFill>
                  <a:srgbClr val="000000"/>
                </a:solidFill>
                <a:effectLst/>
                <a:latin typeface="inter-regular"/>
              </a:rPr>
              <a:t> = []   </a:t>
            </a:r>
          </a:p>
          <a:p>
            <a:pPr lvl="1">
              <a:lnSpc>
                <a:spcPct val="150000"/>
              </a:lnSpc>
            </a:pPr>
            <a:r>
              <a:rPr lang="en-IN" b="0" i="0" dirty="0">
                <a:solidFill>
                  <a:srgbClr val="000000"/>
                </a:solidFill>
                <a:effectLst/>
                <a:latin typeface="inter-regular"/>
              </a:rPr>
              <a:t>  </a:t>
            </a:r>
          </a:p>
          <a:p>
            <a:pPr lvl="1">
              <a:lnSpc>
                <a:spcPct val="150000"/>
              </a:lnSpc>
            </a:pPr>
            <a:r>
              <a:rPr lang="en-IN" b="0" i="0" dirty="0">
                <a:solidFill>
                  <a:srgbClr val="000000"/>
                </a:solidFill>
                <a:effectLst/>
                <a:latin typeface="inter-regular"/>
              </a:rPr>
              <a:t># Initializing the variables   </a:t>
            </a:r>
          </a:p>
          <a:p>
            <a:pPr lvl="1">
              <a:lnSpc>
                <a:spcPct val="150000"/>
              </a:lnSpc>
            </a:pPr>
            <a:r>
              <a:rPr lang="en-IN" b="0" i="0" dirty="0" err="1">
                <a:solidFill>
                  <a:srgbClr val="000000"/>
                </a:solidFill>
                <a:effectLst/>
                <a:latin typeface="inter-regular"/>
              </a:rPr>
              <a:t>init</a:t>
            </a:r>
            <a:r>
              <a:rPr lang="en-IN" b="0" i="0" dirty="0">
                <a:solidFill>
                  <a:srgbClr val="000000"/>
                </a:solidFill>
                <a:effectLst/>
                <a:latin typeface="inter-regular"/>
              </a:rPr>
              <a:t> = </a:t>
            </a:r>
            <a:r>
              <a:rPr lang="en-IN" b="0" i="0" dirty="0" err="1">
                <a:solidFill>
                  <a:srgbClr val="000000"/>
                </a:solidFill>
                <a:effectLst/>
                <a:latin typeface="inter-regular"/>
              </a:rPr>
              <a:t>tf.global_variables_initializer</a:t>
            </a:r>
            <a:r>
              <a:rPr lang="en-IN" b="0" i="0" dirty="0">
                <a:solidFill>
                  <a:srgbClr val="000000"/>
                </a:solidFill>
                <a:effectLst/>
                <a:latin typeface="inter-regular"/>
              </a:rPr>
              <a:t>()   </a:t>
            </a:r>
          </a:p>
          <a:p>
            <a:pPr lvl="1">
              <a:lnSpc>
                <a:spcPct val="150000"/>
              </a:lnSpc>
            </a:pPr>
            <a:r>
              <a:rPr lang="en-IN" b="0" i="0" dirty="0">
                <a:solidFill>
                  <a:srgbClr val="000000"/>
                </a:solidFill>
                <a:effectLst/>
                <a:latin typeface="inter-regular"/>
              </a:rPr>
              <a:t>  </a:t>
            </a:r>
          </a:p>
          <a:p>
            <a:pPr lvl="1">
              <a:lnSpc>
                <a:spcPct val="150000"/>
              </a:lnSpc>
            </a:pPr>
            <a:r>
              <a:rPr lang="en-IN" b="0" i="0" dirty="0">
                <a:solidFill>
                  <a:srgbClr val="000000"/>
                </a:solidFill>
                <a:effectLst/>
                <a:latin typeface="inter-regular"/>
              </a:rPr>
              <a:t># Launch the graph   </a:t>
            </a:r>
          </a:p>
          <a:p>
            <a:pPr lvl="1">
              <a:lnSpc>
                <a:spcPct val="150000"/>
              </a:lnSpc>
            </a:pPr>
            <a:r>
              <a:rPr lang="en-IN" b="0" i="0" dirty="0">
                <a:solidFill>
                  <a:srgbClr val="000000"/>
                </a:solidFill>
                <a:effectLst/>
                <a:latin typeface="inter-regular"/>
              </a:rPr>
              <a:t>with </a:t>
            </a:r>
            <a:r>
              <a:rPr lang="en-IN" b="0" i="0" dirty="0" err="1">
                <a:solidFill>
                  <a:srgbClr val="000000"/>
                </a:solidFill>
                <a:effectLst/>
                <a:latin typeface="inter-regular"/>
              </a:rPr>
              <a:t>tf.Session</a:t>
            </a:r>
            <a:r>
              <a:rPr lang="en-IN" b="0" i="0" dirty="0">
                <a:solidFill>
                  <a:srgbClr val="000000"/>
                </a:solidFill>
                <a:effectLst/>
                <a:latin typeface="inter-regular"/>
              </a:rPr>
              <a:t>() as sess:   </a:t>
            </a:r>
          </a:p>
          <a:p>
            <a:pPr lvl="1">
              <a:lnSpc>
                <a:spcPct val="150000"/>
              </a:lnSpc>
            </a:pPr>
            <a:r>
              <a:rPr lang="en-IN" b="0" i="0" dirty="0">
                <a:solidFill>
                  <a:srgbClr val="000000"/>
                </a:solidFill>
                <a:effectLst/>
                <a:latin typeface="inter-regular"/>
              </a:rPr>
              <a:t>   </a:t>
            </a:r>
            <a:r>
              <a:rPr lang="en-IN" b="0" i="0" dirty="0" err="1">
                <a:solidFill>
                  <a:srgbClr val="000000"/>
                </a:solidFill>
                <a:effectLst/>
                <a:latin typeface="inter-regular"/>
              </a:rPr>
              <a:t>sess.run</a:t>
            </a:r>
            <a:r>
              <a:rPr lang="en-IN" b="0" i="0" dirty="0">
                <a:solidFill>
                  <a:srgbClr val="000000"/>
                </a:solidFill>
                <a:effectLst/>
                <a:latin typeface="inter-regular"/>
              </a:rPr>
              <a:t>(</a:t>
            </a:r>
            <a:r>
              <a:rPr lang="en-IN" b="0" i="0" dirty="0" err="1">
                <a:solidFill>
                  <a:srgbClr val="000000"/>
                </a:solidFill>
                <a:effectLst/>
                <a:latin typeface="inter-regular"/>
              </a:rPr>
              <a:t>init</a:t>
            </a:r>
            <a:r>
              <a:rPr lang="en-IN" b="0" i="0" dirty="0">
                <a:solidFill>
                  <a:srgbClr val="000000"/>
                </a:solidFill>
                <a:effectLst/>
                <a:latin typeface="inter-regular"/>
              </a:rPr>
              <a:t>)   </a:t>
            </a:r>
          </a:p>
          <a:p>
            <a:pPr lvl="1">
              <a:lnSpc>
                <a:spcPct val="150000"/>
              </a:lnSpc>
            </a:pPr>
            <a:endParaRPr lang="en-IN" dirty="0"/>
          </a:p>
        </p:txBody>
      </p:sp>
    </p:spTree>
    <p:extLst>
      <p:ext uri="{BB962C8B-B14F-4D97-AF65-F5344CB8AC3E}">
        <p14:creationId xmlns:p14="http://schemas.microsoft.com/office/powerpoint/2010/main" val="15204342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8E8BB4-D1CE-A874-2B85-BF05B0F050F9}"/>
              </a:ext>
            </a:extLst>
          </p:cNvPr>
          <p:cNvSpPr txBox="1"/>
          <p:nvPr/>
        </p:nvSpPr>
        <p:spPr>
          <a:xfrm>
            <a:off x="154004" y="144379"/>
            <a:ext cx="11810198" cy="6740307"/>
          </a:xfrm>
          <a:prstGeom prst="rect">
            <a:avLst/>
          </a:prstGeom>
          <a:noFill/>
        </p:spPr>
        <p:txBody>
          <a:bodyPr wrap="square" rtlCol="0">
            <a:spAutoFit/>
          </a:bodyPr>
          <a:lstStyle/>
          <a:p>
            <a:pPr lvl="1"/>
            <a:r>
              <a:rPr lang="en-IN" b="0" i="0" dirty="0">
                <a:solidFill>
                  <a:srgbClr val="000000"/>
                </a:solidFill>
                <a:effectLst/>
                <a:latin typeface="inter-regular"/>
              </a:rPr>
              <a:t># Training cycle </a:t>
            </a:r>
          </a:p>
          <a:p>
            <a:pPr lvl="1"/>
            <a:r>
              <a:rPr lang="en-IN" b="0" i="0" dirty="0">
                <a:solidFill>
                  <a:srgbClr val="000000"/>
                </a:solidFill>
                <a:effectLst/>
                <a:latin typeface="inter-regular"/>
              </a:rPr>
              <a:t> </a:t>
            </a:r>
          </a:p>
          <a:p>
            <a:pPr lvl="1"/>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epoch in range(</a:t>
            </a:r>
            <a:r>
              <a:rPr lang="en-IN" b="0" i="0" dirty="0" err="1">
                <a:solidFill>
                  <a:srgbClr val="000000"/>
                </a:solidFill>
                <a:effectLst/>
                <a:latin typeface="inter-regular"/>
              </a:rPr>
              <a:t>training_epochs</a:t>
            </a:r>
            <a:r>
              <a:rPr lang="en-IN" b="0" i="0" dirty="0">
                <a:solidFill>
                  <a:srgbClr val="000000"/>
                </a:solidFill>
                <a:effectLst/>
                <a:latin typeface="inter-regular"/>
              </a:rPr>
              <a:t>):   </a:t>
            </a:r>
          </a:p>
          <a:p>
            <a:pPr lvl="1"/>
            <a:r>
              <a:rPr lang="en-IN" b="0" i="0" dirty="0">
                <a:solidFill>
                  <a:srgbClr val="000000"/>
                </a:solidFill>
                <a:effectLst/>
                <a:latin typeface="inter-regular"/>
              </a:rPr>
              <a:t>      </a:t>
            </a:r>
            <a:r>
              <a:rPr lang="en-IN" b="0" i="0" dirty="0" err="1">
                <a:solidFill>
                  <a:srgbClr val="000000"/>
                </a:solidFill>
                <a:effectLst/>
                <a:latin typeface="inter-regular"/>
              </a:rPr>
              <a:t>avg_cost</a:t>
            </a:r>
            <a:r>
              <a:rPr lang="en-IN" b="0" i="0" dirty="0">
                <a:solidFill>
                  <a:srgbClr val="000000"/>
                </a:solidFill>
                <a:effectLst/>
                <a:latin typeface="inter-regular"/>
              </a:rPr>
              <a:t> = </a:t>
            </a:r>
            <a:r>
              <a:rPr lang="en-IN" b="0" i="0" dirty="0">
                <a:solidFill>
                  <a:srgbClr val="C00000"/>
                </a:solidFill>
                <a:effectLst/>
                <a:latin typeface="inter-regular"/>
              </a:rPr>
              <a:t>0</a:t>
            </a:r>
            <a:r>
              <a:rPr lang="en-IN" b="0" i="0" dirty="0">
                <a:solidFill>
                  <a:srgbClr val="000000"/>
                </a:solidFill>
                <a:effectLst/>
                <a:latin typeface="inter-regular"/>
              </a:rPr>
              <a:t>.   </a:t>
            </a:r>
          </a:p>
          <a:p>
            <a:pPr lvl="1"/>
            <a:r>
              <a:rPr lang="en-IN" b="0" i="0" dirty="0">
                <a:solidFill>
                  <a:srgbClr val="000000"/>
                </a:solidFill>
                <a:effectLst/>
                <a:latin typeface="inter-regular"/>
              </a:rPr>
              <a:t>      </a:t>
            </a:r>
            <a:r>
              <a:rPr lang="en-IN" b="0" i="0" dirty="0" err="1">
                <a:solidFill>
                  <a:srgbClr val="000000"/>
                </a:solidFill>
                <a:effectLst/>
                <a:latin typeface="inter-regular"/>
              </a:rPr>
              <a:t>total_batch</a:t>
            </a:r>
            <a:r>
              <a:rPr lang="en-IN" b="0" i="0" dirty="0">
                <a:solidFill>
                  <a:srgbClr val="000000"/>
                </a:solidFill>
                <a:effectLst/>
                <a:latin typeface="inter-regular"/>
              </a:rPr>
              <a:t> =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err="1">
                <a:solidFill>
                  <a:srgbClr val="000000"/>
                </a:solidFill>
                <a:effectLst/>
                <a:latin typeface="inter-regular"/>
              </a:rPr>
              <a:t>mnist.train.num_examples</a:t>
            </a:r>
            <a:r>
              <a:rPr lang="en-IN" b="0" i="0" dirty="0">
                <a:solidFill>
                  <a:srgbClr val="000000"/>
                </a:solidFill>
                <a:effectLst/>
                <a:latin typeface="inter-regular"/>
              </a:rPr>
              <a:t> / </a:t>
            </a:r>
            <a:r>
              <a:rPr lang="en-IN" b="0" i="0" dirty="0" err="1">
                <a:solidFill>
                  <a:srgbClr val="000000"/>
                </a:solidFill>
                <a:effectLst/>
                <a:latin typeface="inter-regular"/>
              </a:rPr>
              <a:t>batch_size</a:t>
            </a:r>
            <a:r>
              <a:rPr lang="en-IN" b="0" i="0" dirty="0">
                <a:solidFill>
                  <a:srgbClr val="000000"/>
                </a:solidFill>
                <a:effectLst/>
                <a:latin typeface="inter-regular"/>
              </a:rPr>
              <a:t>)   </a:t>
            </a:r>
          </a:p>
          <a:p>
            <a:pPr lvl="1"/>
            <a:r>
              <a:rPr lang="en-IN" b="0" i="0" dirty="0">
                <a:solidFill>
                  <a:srgbClr val="000000"/>
                </a:solidFill>
                <a:effectLst/>
                <a:latin typeface="inter-regular"/>
              </a:rPr>
              <a:t>        </a:t>
            </a:r>
          </a:p>
          <a:p>
            <a:pPr lvl="1"/>
            <a:r>
              <a:rPr lang="en-IN" b="0" i="0" dirty="0">
                <a:solidFill>
                  <a:srgbClr val="000000"/>
                </a:solidFill>
                <a:effectLst/>
                <a:latin typeface="inter-regular"/>
              </a:rPr>
              <a:t>      # Loop over all batches</a:t>
            </a:r>
          </a:p>
          <a:p>
            <a:pPr lvl="1"/>
            <a:r>
              <a:rPr lang="en-IN" b="0" i="0" dirty="0">
                <a:solidFill>
                  <a:srgbClr val="000000"/>
                </a:solidFill>
                <a:effectLst/>
                <a:latin typeface="inter-regular"/>
              </a:rPr>
              <a:t>   </a:t>
            </a:r>
          </a:p>
          <a:p>
            <a:pPr lvl="1"/>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in range(</a:t>
            </a:r>
            <a:r>
              <a:rPr lang="en-IN" b="0" i="0" dirty="0" err="1">
                <a:solidFill>
                  <a:srgbClr val="000000"/>
                </a:solidFill>
                <a:effectLst/>
                <a:latin typeface="inter-regular"/>
              </a:rPr>
              <a:t>total_batch</a:t>
            </a:r>
            <a:r>
              <a:rPr lang="en-IN" b="0" i="0" dirty="0">
                <a:solidFill>
                  <a:srgbClr val="000000"/>
                </a:solidFill>
                <a:effectLst/>
                <a:latin typeface="inter-regular"/>
              </a:rPr>
              <a:t>):   </a:t>
            </a:r>
          </a:p>
          <a:p>
            <a:pPr lvl="1"/>
            <a:r>
              <a:rPr lang="en-IN" b="0" i="0" dirty="0">
                <a:solidFill>
                  <a:srgbClr val="000000"/>
                </a:solidFill>
                <a:effectLst/>
                <a:latin typeface="inter-regular"/>
              </a:rPr>
              <a:t>         </a:t>
            </a:r>
            <a:r>
              <a:rPr lang="en-IN" b="0" i="0" dirty="0" err="1">
                <a:solidFill>
                  <a:srgbClr val="000000"/>
                </a:solidFill>
                <a:effectLst/>
                <a:latin typeface="inter-regular"/>
              </a:rPr>
              <a:t>batch_xs</a:t>
            </a:r>
            <a:r>
              <a:rPr lang="en-IN" b="0" i="0" dirty="0">
                <a:solidFill>
                  <a:srgbClr val="000000"/>
                </a:solidFill>
                <a:effectLst/>
                <a:latin typeface="inter-regular"/>
              </a:rPr>
              <a:t>, </a:t>
            </a:r>
            <a:r>
              <a:rPr lang="en-IN" b="0" i="0" dirty="0" err="1">
                <a:solidFill>
                  <a:srgbClr val="000000"/>
                </a:solidFill>
                <a:effectLst/>
                <a:latin typeface="inter-regular"/>
              </a:rPr>
              <a:t>batch_ys</a:t>
            </a:r>
            <a:r>
              <a:rPr lang="en-IN" b="0" i="0" dirty="0">
                <a:solidFill>
                  <a:srgbClr val="000000"/>
                </a:solidFill>
                <a:effectLst/>
                <a:latin typeface="inter-regular"/>
              </a:rPr>
              <a:t> = </a:t>
            </a:r>
            <a:r>
              <a:rPr lang="en-IN" b="0" i="0" dirty="0" err="1">
                <a:solidFill>
                  <a:srgbClr val="000000"/>
                </a:solidFill>
                <a:effectLst/>
                <a:latin typeface="inter-regular"/>
              </a:rPr>
              <a:t>mnist.train.next_batch</a:t>
            </a:r>
            <a:r>
              <a:rPr lang="en-IN" b="0" i="0" dirty="0">
                <a:solidFill>
                  <a:srgbClr val="000000"/>
                </a:solidFill>
                <a:effectLst/>
                <a:latin typeface="inter-regular"/>
              </a:rPr>
              <a:t>(</a:t>
            </a:r>
            <a:r>
              <a:rPr lang="en-IN" b="0" i="0" dirty="0" err="1">
                <a:solidFill>
                  <a:srgbClr val="000000"/>
                </a:solidFill>
                <a:effectLst/>
                <a:latin typeface="inter-regular"/>
              </a:rPr>
              <a:t>batch_size</a:t>
            </a:r>
            <a:r>
              <a:rPr lang="en-IN" b="0" i="0" dirty="0">
                <a:solidFill>
                  <a:srgbClr val="000000"/>
                </a:solidFill>
                <a:effectLst/>
                <a:latin typeface="inter-regular"/>
              </a:rPr>
              <a:t>)   </a:t>
            </a:r>
          </a:p>
          <a:p>
            <a:pPr lvl="1"/>
            <a:r>
              <a:rPr lang="en-IN" b="0" i="0" dirty="0">
                <a:solidFill>
                  <a:srgbClr val="000000"/>
                </a:solidFill>
                <a:effectLst/>
                <a:latin typeface="inter-regular"/>
              </a:rPr>
              <a:t>         # Fit training using batch data </a:t>
            </a:r>
            <a:r>
              <a:rPr lang="en-IN" b="0" i="0" dirty="0" err="1">
                <a:solidFill>
                  <a:srgbClr val="000000"/>
                </a:solidFill>
                <a:effectLst/>
                <a:latin typeface="inter-regular"/>
              </a:rPr>
              <a:t>sess.run</a:t>
            </a:r>
            <a:r>
              <a:rPr lang="en-IN" b="0" i="0" dirty="0">
                <a:solidFill>
                  <a:srgbClr val="000000"/>
                </a:solidFill>
                <a:effectLst/>
                <a:latin typeface="inter-regular"/>
              </a:rPr>
              <a:t>(optimizer, </a:t>
            </a:r>
            <a:r>
              <a:rPr lang="en-IN" b="0" i="0" dirty="0" err="1">
                <a:solidFill>
                  <a:srgbClr val="000000"/>
                </a:solidFill>
                <a:effectLst/>
                <a:latin typeface="inter-regular"/>
              </a:rPr>
              <a:t>feed_dict</a:t>
            </a:r>
            <a:r>
              <a:rPr lang="en-IN" b="0" i="0" dirty="0">
                <a:solidFill>
                  <a:srgbClr val="000000"/>
                </a:solidFill>
                <a:effectLst/>
                <a:latin typeface="inter-regular"/>
              </a:rPr>
              <a:t> = {  </a:t>
            </a:r>
          </a:p>
          <a:p>
            <a:pPr lvl="1"/>
            <a:r>
              <a:rPr lang="en-IN" b="0" i="0" dirty="0">
                <a:solidFill>
                  <a:srgbClr val="000000"/>
                </a:solidFill>
                <a:effectLst/>
                <a:latin typeface="inter-regular"/>
              </a:rPr>
              <a:t>            x: </a:t>
            </a:r>
            <a:r>
              <a:rPr lang="en-IN" b="0" i="0" dirty="0" err="1">
                <a:solidFill>
                  <a:srgbClr val="000000"/>
                </a:solidFill>
                <a:effectLst/>
                <a:latin typeface="inter-regular"/>
              </a:rPr>
              <a:t>batch_xs</a:t>
            </a:r>
            <a:r>
              <a:rPr lang="en-IN" b="0" i="0" dirty="0">
                <a:solidFill>
                  <a:srgbClr val="000000"/>
                </a:solidFill>
                <a:effectLst/>
                <a:latin typeface="inter-regular"/>
              </a:rPr>
              <a:t>, y: </a:t>
            </a:r>
            <a:r>
              <a:rPr lang="en-IN" b="0" i="0" dirty="0" err="1">
                <a:solidFill>
                  <a:srgbClr val="000000"/>
                </a:solidFill>
                <a:effectLst/>
                <a:latin typeface="inter-regular"/>
              </a:rPr>
              <a:t>batch_ys</a:t>
            </a:r>
            <a:r>
              <a:rPr lang="en-IN" b="0" i="0" dirty="0">
                <a:solidFill>
                  <a:srgbClr val="000000"/>
                </a:solidFill>
                <a:effectLst/>
                <a:latin typeface="inter-regular"/>
              </a:rPr>
              <a:t>})   </a:t>
            </a:r>
          </a:p>
          <a:p>
            <a:pPr lvl="1"/>
            <a:r>
              <a:rPr lang="en-IN" b="0" i="0" dirty="0">
                <a:solidFill>
                  <a:srgbClr val="000000"/>
                </a:solidFill>
                <a:effectLst/>
                <a:latin typeface="inter-regular"/>
              </a:rPr>
              <a:t>         # Compute average loss   </a:t>
            </a:r>
          </a:p>
          <a:p>
            <a:pPr lvl="1"/>
            <a:r>
              <a:rPr lang="en-IN" b="0" i="0" dirty="0">
                <a:solidFill>
                  <a:srgbClr val="000000"/>
                </a:solidFill>
                <a:effectLst/>
                <a:latin typeface="inter-regular"/>
              </a:rPr>
              <a:t>         </a:t>
            </a:r>
            <a:r>
              <a:rPr lang="en-IN" b="0" i="0" dirty="0" err="1">
                <a:solidFill>
                  <a:srgbClr val="000000"/>
                </a:solidFill>
                <a:effectLst/>
                <a:latin typeface="inter-regular"/>
              </a:rPr>
              <a:t>avg_cost</a:t>
            </a:r>
            <a:r>
              <a:rPr lang="en-IN" b="0" i="0" dirty="0">
                <a:solidFill>
                  <a:srgbClr val="000000"/>
                </a:solidFill>
                <a:effectLst/>
                <a:latin typeface="inter-regular"/>
              </a:rPr>
              <a:t> += </a:t>
            </a:r>
            <a:r>
              <a:rPr lang="en-IN" b="0" i="0" dirty="0" err="1">
                <a:solidFill>
                  <a:srgbClr val="000000"/>
                </a:solidFill>
                <a:effectLst/>
                <a:latin typeface="inter-regular"/>
              </a:rPr>
              <a:t>sess.run</a:t>
            </a:r>
            <a:r>
              <a:rPr lang="en-IN" b="0" i="0" dirty="0">
                <a:solidFill>
                  <a:srgbClr val="000000"/>
                </a:solidFill>
                <a:effectLst/>
                <a:latin typeface="inter-regular"/>
              </a:rPr>
              <a:t>(cost, </a:t>
            </a:r>
            <a:r>
              <a:rPr lang="en-IN" b="0" i="0" dirty="0" err="1">
                <a:solidFill>
                  <a:srgbClr val="000000"/>
                </a:solidFill>
                <a:effectLst/>
                <a:latin typeface="inter-regular"/>
              </a:rPr>
              <a:t>feed_dict</a:t>
            </a:r>
            <a:r>
              <a:rPr lang="en-IN" b="0" i="0" dirty="0">
                <a:solidFill>
                  <a:srgbClr val="000000"/>
                </a:solidFill>
                <a:effectLst/>
                <a:latin typeface="inter-regular"/>
              </a:rPr>
              <a:t> = {x: </a:t>
            </a:r>
            <a:r>
              <a:rPr lang="en-IN" b="0" i="0" dirty="0" err="1">
                <a:solidFill>
                  <a:srgbClr val="000000"/>
                </a:solidFill>
                <a:effectLst/>
                <a:latin typeface="inter-regular"/>
              </a:rPr>
              <a:t>batch_xs</a:t>
            </a:r>
            <a:r>
              <a:rPr lang="en-IN" b="0" i="0" dirty="0">
                <a:solidFill>
                  <a:srgbClr val="000000"/>
                </a:solidFill>
                <a:effectLst/>
                <a:latin typeface="inter-regular"/>
              </a:rPr>
              <a:t>, y: </a:t>
            </a:r>
            <a:r>
              <a:rPr lang="en-IN" b="0" i="0" dirty="0" err="1">
                <a:solidFill>
                  <a:srgbClr val="000000"/>
                </a:solidFill>
                <a:effectLst/>
                <a:latin typeface="inter-regular"/>
              </a:rPr>
              <a:t>batch_ys</a:t>
            </a:r>
            <a:r>
              <a:rPr lang="en-IN" b="0" i="0" dirty="0">
                <a:solidFill>
                  <a:srgbClr val="000000"/>
                </a:solidFill>
                <a:effectLst/>
                <a:latin typeface="inter-regular"/>
              </a:rPr>
              <a:t>}) / </a:t>
            </a:r>
            <a:r>
              <a:rPr lang="en-IN" b="0" i="0" dirty="0" err="1">
                <a:solidFill>
                  <a:srgbClr val="000000"/>
                </a:solidFill>
                <a:effectLst/>
                <a:latin typeface="inter-regular"/>
              </a:rPr>
              <a:t>total_batch</a:t>
            </a:r>
            <a:r>
              <a:rPr lang="en-IN" b="0" i="0" dirty="0">
                <a:solidFill>
                  <a:srgbClr val="000000"/>
                </a:solidFill>
                <a:effectLst/>
                <a:latin typeface="inter-regular"/>
              </a:rPr>
              <a:t>  </a:t>
            </a:r>
          </a:p>
          <a:p>
            <a:pPr lvl="1"/>
            <a:r>
              <a:rPr lang="en-IN" b="0" i="0" dirty="0">
                <a:solidFill>
                  <a:srgbClr val="000000"/>
                </a:solidFill>
                <a:effectLst/>
                <a:latin typeface="inter-regular"/>
              </a:rPr>
              <a:t>      </a:t>
            </a:r>
          </a:p>
          <a:p>
            <a:pPr lvl="1"/>
            <a:r>
              <a:rPr lang="en-IN" b="0" i="0" dirty="0">
                <a:solidFill>
                  <a:srgbClr val="000000"/>
                </a:solidFill>
                <a:effectLst/>
                <a:latin typeface="inter-regular"/>
              </a:rPr>
              <a:t># Display logs per epoch step</a:t>
            </a:r>
          </a:p>
          <a:p>
            <a:pPr lvl="1"/>
            <a:r>
              <a:rPr lang="en-IN" b="0" i="0" dirty="0">
                <a:solidFill>
                  <a:srgbClr val="000000"/>
                </a:solidFill>
                <a:effectLst/>
                <a:latin typeface="inter-regular"/>
              </a:rPr>
              <a:t>   </a:t>
            </a:r>
          </a:p>
          <a:p>
            <a:pPr lvl="1"/>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epoch % </a:t>
            </a:r>
            <a:r>
              <a:rPr lang="en-IN" b="0" i="0" dirty="0" err="1">
                <a:solidFill>
                  <a:srgbClr val="000000"/>
                </a:solidFill>
                <a:effectLst/>
                <a:latin typeface="inter-regular"/>
              </a:rPr>
              <a:t>display_step</a:t>
            </a:r>
            <a:r>
              <a:rPr lang="en-IN" b="0" i="0" dirty="0">
                <a:solidFill>
                  <a:srgbClr val="000000"/>
                </a:solidFill>
                <a:effectLst/>
                <a:latin typeface="inter-regular"/>
              </a:rPr>
              <a:t> == </a:t>
            </a:r>
            <a:r>
              <a:rPr lang="en-IN" b="0" i="0" dirty="0">
                <a:solidFill>
                  <a:srgbClr val="C00000"/>
                </a:solidFill>
                <a:effectLst/>
                <a:latin typeface="inter-regular"/>
              </a:rPr>
              <a:t>0</a:t>
            </a:r>
            <a:r>
              <a:rPr lang="en-IN" b="0" i="0" dirty="0">
                <a:solidFill>
                  <a:srgbClr val="000000"/>
                </a:solidFill>
                <a:effectLst/>
                <a:latin typeface="inter-regular"/>
              </a:rPr>
              <a:t>:   </a:t>
            </a:r>
          </a:p>
          <a:p>
            <a:pPr lvl="1"/>
            <a:r>
              <a:rPr lang="en-IN" b="0" i="0" dirty="0">
                <a:solidFill>
                  <a:srgbClr val="000000"/>
                </a:solidFill>
                <a:effectLst/>
                <a:latin typeface="inter-regular"/>
              </a:rPr>
              <a:t>         print   </a:t>
            </a:r>
          </a:p>
          <a:p>
            <a:pPr lvl="1"/>
            <a:r>
              <a:rPr lang="en-IN" b="0" i="0" dirty="0">
                <a:solidFill>
                  <a:srgbClr val="000000"/>
                </a:solidFill>
                <a:effectLst/>
                <a:latin typeface="inter-regular"/>
              </a:rPr>
              <a:t>         Epoch:</a:t>
            </a:r>
            <a:r>
              <a:rPr lang="en-IN" b="0" i="0" dirty="0">
                <a:solidFill>
                  <a:srgbClr val="0000FF"/>
                </a:solidFill>
                <a:effectLst/>
                <a:latin typeface="inter-regular"/>
              </a:rPr>
              <a:t>", '%04d' % (epoch + 1), "</a:t>
            </a:r>
            <a:r>
              <a:rPr lang="en-IN" b="0" i="0" dirty="0">
                <a:solidFill>
                  <a:srgbClr val="000000"/>
                </a:solidFill>
                <a:effectLst/>
                <a:latin typeface="inter-regular"/>
              </a:rPr>
              <a:t>cost=</a:t>
            </a:r>
            <a:r>
              <a:rPr lang="en-IN" b="0" i="0" dirty="0">
                <a:solidFill>
                  <a:srgbClr val="0000FF"/>
                </a:solidFill>
                <a:effectLst/>
                <a:latin typeface="inter-regular"/>
              </a:rPr>
              <a:t>", "</a:t>
            </a:r>
            <a:r>
              <a:rPr lang="en-IN" b="0" i="0" dirty="0">
                <a:solidFill>
                  <a:srgbClr val="000000"/>
                </a:solidFill>
                <a:effectLst/>
                <a:latin typeface="inter-regular"/>
              </a:rPr>
              <a:t>{:.9f}".format(</a:t>
            </a:r>
            <a:r>
              <a:rPr lang="en-IN" b="0" i="0" dirty="0" err="1">
                <a:solidFill>
                  <a:srgbClr val="000000"/>
                </a:solidFill>
                <a:effectLst/>
                <a:latin typeface="inter-regular"/>
              </a:rPr>
              <a:t>avg_cost</a:t>
            </a:r>
            <a:r>
              <a:rPr lang="en-IN" b="0" i="0" dirty="0">
                <a:solidFill>
                  <a:srgbClr val="000000"/>
                </a:solidFill>
                <a:effectLst/>
                <a:latin typeface="inter-regular"/>
              </a:rPr>
              <a:t>)  </a:t>
            </a:r>
          </a:p>
          <a:p>
            <a:pPr lvl="1"/>
            <a:r>
              <a:rPr lang="en-IN" b="0" i="0" dirty="0">
                <a:solidFill>
                  <a:srgbClr val="000000"/>
                </a:solidFill>
                <a:effectLst/>
                <a:latin typeface="inter-regular"/>
              </a:rPr>
              <a:t>      </a:t>
            </a:r>
            <a:r>
              <a:rPr lang="en-IN" b="0" i="0" dirty="0" err="1">
                <a:solidFill>
                  <a:srgbClr val="000000"/>
                </a:solidFill>
                <a:effectLst/>
                <a:latin typeface="inter-regular"/>
              </a:rPr>
              <a:t>avg_set.append</a:t>
            </a:r>
            <a:r>
              <a:rPr lang="en-IN" b="0" i="0" dirty="0">
                <a:solidFill>
                  <a:srgbClr val="000000"/>
                </a:solidFill>
                <a:effectLst/>
                <a:latin typeface="inter-regular"/>
              </a:rPr>
              <a:t>(</a:t>
            </a:r>
            <a:r>
              <a:rPr lang="en-IN" b="0" i="0" dirty="0" err="1">
                <a:solidFill>
                  <a:srgbClr val="000000"/>
                </a:solidFill>
                <a:effectLst/>
                <a:latin typeface="inter-regular"/>
              </a:rPr>
              <a:t>avg_cost</a:t>
            </a:r>
            <a:r>
              <a:rPr lang="en-IN" b="0" i="0" dirty="0">
                <a:solidFill>
                  <a:srgbClr val="000000"/>
                </a:solidFill>
                <a:effectLst/>
                <a:latin typeface="inter-regular"/>
              </a:rPr>
              <a:t>)   </a:t>
            </a:r>
          </a:p>
          <a:p>
            <a:pPr lvl="1"/>
            <a:r>
              <a:rPr lang="en-IN" b="0" i="0" dirty="0">
                <a:solidFill>
                  <a:srgbClr val="000000"/>
                </a:solidFill>
                <a:effectLst/>
                <a:latin typeface="inter-regular"/>
              </a:rPr>
              <a:t>      </a:t>
            </a:r>
            <a:r>
              <a:rPr lang="en-IN" b="0" i="0" dirty="0" err="1">
                <a:solidFill>
                  <a:srgbClr val="000000"/>
                </a:solidFill>
                <a:effectLst/>
                <a:latin typeface="inter-regular"/>
              </a:rPr>
              <a:t>epoch_set.append</a:t>
            </a:r>
            <a:r>
              <a:rPr lang="en-IN" b="0" i="0" dirty="0">
                <a:solidFill>
                  <a:srgbClr val="000000"/>
                </a:solidFill>
                <a:effectLst/>
                <a:latin typeface="inter-regular"/>
              </a:rPr>
              <a:t>(epoch + </a:t>
            </a:r>
            <a:r>
              <a:rPr lang="en-IN" b="0" i="0" dirty="0">
                <a:solidFill>
                  <a:srgbClr val="C00000"/>
                </a:solidFill>
                <a:effectLst/>
                <a:latin typeface="inter-regular"/>
              </a:rPr>
              <a:t>1</a:t>
            </a:r>
            <a:r>
              <a:rPr lang="en-IN" b="0" i="0" dirty="0">
                <a:solidFill>
                  <a:srgbClr val="000000"/>
                </a:solidFill>
                <a:effectLst/>
                <a:latin typeface="inter-regular"/>
              </a:rPr>
              <a:t>)  </a:t>
            </a:r>
          </a:p>
          <a:p>
            <a:pPr lvl="1"/>
            <a:r>
              <a:rPr lang="en-IN" b="0" i="0" dirty="0">
                <a:solidFill>
                  <a:srgbClr val="000000"/>
                </a:solidFill>
                <a:effectLst/>
                <a:latin typeface="inter-regular"/>
              </a:rPr>
              <a:t>   print(</a:t>
            </a:r>
            <a:r>
              <a:rPr lang="en-IN" b="0" i="0" dirty="0">
                <a:solidFill>
                  <a:srgbClr val="0000FF"/>
                </a:solidFill>
                <a:effectLst/>
                <a:latin typeface="inter-regular"/>
              </a:rPr>
              <a:t>"Training phase finished“)</a:t>
            </a:r>
            <a:endParaRPr lang="en-IN" b="0" i="0" dirty="0">
              <a:solidFill>
                <a:srgbClr val="000000"/>
              </a:solidFill>
              <a:effectLst/>
              <a:latin typeface="inter-regular"/>
            </a:endParaRPr>
          </a:p>
          <a:p>
            <a:pPr lvl="1"/>
            <a:endParaRPr lang="en-IN" dirty="0"/>
          </a:p>
        </p:txBody>
      </p:sp>
    </p:spTree>
    <p:extLst>
      <p:ext uri="{BB962C8B-B14F-4D97-AF65-F5344CB8AC3E}">
        <p14:creationId xmlns:p14="http://schemas.microsoft.com/office/powerpoint/2010/main" val="33319069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2941B6-7426-CA8A-BA2A-3A1C8864CD0F}"/>
              </a:ext>
            </a:extLst>
          </p:cNvPr>
          <p:cNvSpPr txBox="1"/>
          <p:nvPr/>
        </p:nvSpPr>
        <p:spPr>
          <a:xfrm>
            <a:off x="86627" y="0"/>
            <a:ext cx="11973828" cy="5866350"/>
          </a:xfrm>
          <a:prstGeom prst="rect">
            <a:avLst/>
          </a:prstGeom>
          <a:noFill/>
        </p:spPr>
        <p:txBody>
          <a:bodyPr wrap="square" rtlCol="0">
            <a:spAutoFit/>
          </a:bodyPr>
          <a:lstStyle/>
          <a:p>
            <a:pPr lvl="1">
              <a:lnSpc>
                <a:spcPct val="150000"/>
              </a:lnSpc>
            </a:pPr>
            <a:r>
              <a:rPr lang="en-IN" b="0" i="0" dirty="0">
                <a:solidFill>
                  <a:srgbClr val="000000"/>
                </a:solidFill>
                <a:effectLst/>
              </a:rPr>
              <a:t>   </a:t>
            </a:r>
            <a:r>
              <a:rPr lang="en-IN" b="0" i="0" dirty="0" err="1">
                <a:solidFill>
                  <a:srgbClr val="000000"/>
                </a:solidFill>
                <a:effectLst/>
              </a:rPr>
              <a:t>plt.plot</a:t>
            </a:r>
            <a:r>
              <a:rPr lang="en-IN" b="0" i="0" dirty="0">
                <a:solidFill>
                  <a:srgbClr val="000000"/>
                </a:solidFill>
                <a:effectLst/>
              </a:rPr>
              <a:t>(</a:t>
            </a:r>
            <a:r>
              <a:rPr lang="en-IN" b="0" i="0" dirty="0" err="1">
                <a:solidFill>
                  <a:srgbClr val="000000"/>
                </a:solidFill>
                <a:effectLst/>
              </a:rPr>
              <a:t>epoch_set</a:t>
            </a:r>
            <a:r>
              <a:rPr lang="en-IN" b="0" i="0" dirty="0">
                <a:solidFill>
                  <a:srgbClr val="000000"/>
                </a:solidFill>
                <a:effectLst/>
              </a:rPr>
              <a:t>, </a:t>
            </a:r>
            <a:r>
              <a:rPr lang="en-IN" b="0" i="0" dirty="0" err="1">
                <a:solidFill>
                  <a:srgbClr val="000000"/>
                </a:solidFill>
                <a:effectLst/>
              </a:rPr>
              <a:t>avg_set</a:t>
            </a:r>
            <a:r>
              <a:rPr lang="en-IN" b="0" i="0" dirty="0">
                <a:solidFill>
                  <a:srgbClr val="000000"/>
                </a:solidFill>
                <a:effectLst/>
              </a:rPr>
              <a:t>, </a:t>
            </a:r>
            <a:r>
              <a:rPr lang="en-IN" b="0" i="0" dirty="0">
                <a:solidFill>
                  <a:srgbClr val="0000FF"/>
                </a:solidFill>
                <a:effectLst/>
              </a:rPr>
              <a:t>'o'</a:t>
            </a:r>
            <a:r>
              <a:rPr lang="en-IN" b="0" i="0" dirty="0">
                <a:solidFill>
                  <a:srgbClr val="000000"/>
                </a:solidFill>
                <a:effectLst/>
              </a:rPr>
              <a:t>, label = </a:t>
            </a:r>
            <a:r>
              <a:rPr lang="en-IN" b="0" i="0" dirty="0">
                <a:solidFill>
                  <a:srgbClr val="0000FF"/>
                </a:solidFill>
                <a:effectLst/>
              </a:rPr>
              <a:t>'MLP Training phase'</a:t>
            </a:r>
            <a:r>
              <a:rPr lang="en-IN" b="0" i="0" dirty="0">
                <a:solidFill>
                  <a:srgbClr val="000000"/>
                </a:solidFill>
                <a:effectLst/>
              </a:rPr>
              <a:t>)   </a:t>
            </a:r>
          </a:p>
          <a:p>
            <a:pPr lvl="1">
              <a:lnSpc>
                <a:spcPct val="150000"/>
              </a:lnSpc>
            </a:pPr>
            <a:r>
              <a:rPr lang="en-IN" b="0" i="0" dirty="0">
                <a:solidFill>
                  <a:srgbClr val="000000"/>
                </a:solidFill>
                <a:effectLst/>
              </a:rPr>
              <a:t>   </a:t>
            </a:r>
            <a:r>
              <a:rPr lang="en-IN" b="0" i="0" dirty="0" err="1">
                <a:solidFill>
                  <a:srgbClr val="000000"/>
                </a:solidFill>
                <a:effectLst/>
              </a:rPr>
              <a:t>plt.ylabel</a:t>
            </a:r>
            <a:r>
              <a:rPr lang="en-IN" b="0" i="0" dirty="0">
                <a:solidFill>
                  <a:srgbClr val="000000"/>
                </a:solidFill>
                <a:effectLst/>
              </a:rPr>
              <a:t>(</a:t>
            </a:r>
            <a:r>
              <a:rPr lang="en-IN" b="0" i="0" dirty="0">
                <a:solidFill>
                  <a:srgbClr val="0000FF"/>
                </a:solidFill>
                <a:effectLst/>
              </a:rPr>
              <a:t>'cost'</a:t>
            </a:r>
            <a:r>
              <a:rPr lang="en-IN" b="0" i="0" dirty="0">
                <a:solidFill>
                  <a:srgbClr val="000000"/>
                </a:solidFill>
                <a:effectLst/>
              </a:rPr>
              <a:t>)   </a:t>
            </a:r>
          </a:p>
          <a:p>
            <a:pPr lvl="1">
              <a:lnSpc>
                <a:spcPct val="150000"/>
              </a:lnSpc>
            </a:pPr>
            <a:r>
              <a:rPr lang="en-IN" b="0" i="0" dirty="0">
                <a:solidFill>
                  <a:srgbClr val="000000"/>
                </a:solidFill>
                <a:effectLst/>
              </a:rPr>
              <a:t>   </a:t>
            </a:r>
            <a:r>
              <a:rPr lang="en-IN" b="0" i="0" dirty="0" err="1">
                <a:solidFill>
                  <a:srgbClr val="000000"/>
                </a:solidFill>
                <a:effectLst/>
              </a:rPr>
              <a:t>plt.xlabel</a:t>
            </a:r>
            <a:r>
              <a:rPr lang="en-IN" b="0" i="0" dirty="0">
                <a:solidFill>
                  <a:srgbClr val="000000"/>
                </a:solidFill>
                <a:effectLst/>
              </a:rPr>
              <a:t>(</a:t>
            </a:r>
            <a:r>
              <a:rPr lang="en-IN" b="0" i="0" dirty="0">
                <a:solidFill>
                  <a:srgbClr val="0000FF"/>
                </a:solidFill>
                <a:effectLst/>
              </a:rPr>
              <a:t>'epoch'</a:t>
            </a:r>
            <a:r>
              <a:rPr lang="en-IN" b="0" i="0" dirty="0">
                <a:solidFill>
                  <a:srgbClr val="000000"/>
                </a:solidFill>
                <a:effectLst/>
              </a:rPr>
              <a:t>)   </a:t>
            </a:r>
          </a:p>
          <a:p>
            <a:pPr lvl="1">
              <a:lnSpc>
                <a:spcPct val="150000"/>
              </a:lnSpc>
            </a:pPr>
            <a:r>
              <a:rPr lang="en-IN" b="0" i="0" dirty="0">
                <a:solidFill>
                  <a:srgbClr val="000000"/>
                </a:solidFill>
                <a:effectLst/>
              </a:rPr>
              <a:t>   </a:t>
            </a:r>
            <a:r>
              <a:rPr lang="en-IN" b="0" i="0" dirty="0" err="1">
                <a:solidFill>
                  <a:srgbClr val="000000"/>
                </a:solidFill>
                <a:effectLst/>
              </a:rPr>
              <a:t>plt.legend</a:t>
            </a:r>
            <a:r>
              <a:rPr lang="en-IN" b="0" i="0" dirty="0">
                <a:solidFill>
                  <a:srgbClr val="000000"/>
                </a:solidFill>
                <a:effectLst/>
              </a:rPr>
              <a:t>()   </a:t>
            </a:r>
          </a:p>
          <a:p>
            <a:pPr lvl="1">
              <a:lnSpc>
                <a:spcPct val="150000"/>
              </a:lnSpc>
            </a:pPr>
            <a:r>
              <a:rPr lang="en-IN" b="0" i="0" dirty="0">
                <a:solidFill>
                  <a:srgbClr val="000000"/>
                </a:solidFill>
                <a:effectLst/>
              </a:rPr>
              <a:t>   </a:t>
            </a:r>
            <a:r>
              <a:rPr lang="en-IN" b="0" i="0" dirty="0" err="1">
                <a:solidFill>
                  <a:srgbClr val="000000"/>
                </a:solidFill>
                <a:effectLst/>
              </a:rPr>
              <a:t>plt.show</a:t>
            </a:r>
            <a:r>
              <a:rPr lang="en-IN" b="0" i="0" dirty="0">
                <a:solidFill>
                  <a:srgbClr val="000000"/>
                </a:solidFill>
                <a:effectLst/>
              </a:rPr>
              <a:t>()   </a:t>
            </a:r>
          </a:p>
          <a:p>
            <a:pPr lvl="1">
              <a:lnSpc>
                <a:spcPct val="150000"/>
              </a:lnSpc>
            </a:pPr>
            <a:r>
              <a:rPr lang="en-IN" b="0" i="0" dirty="0">
                <a:solidFill>
                  <a:srgbClr val="000000"/>
                </a:solidFill>
                <a:effectLst/>
              </a:rPr>
              <a:t>     </a:t>
            </a:r>
          </a:p>
          <a:p>
            <a:pPr lvl="1">
              <a:lnSpc>
                <a:spcPct val="150000"/>
              </a:lnSpc>
            </a:pPr>
            <a:r>
              <a:rPr lang="en-IN" b="0" i="0" dirty="0">
                <a:solidFill>
                  <a:srgbClr val="000000"/>
                </a:solidFill>
                <a:effectLst/>
              </a:rPr>
              <a:t>   # Test model   </a:t>
            </a:r>
          </a:p>
          <a:p>
            <a:pPr lvl="1">
              <a:lnSpc>
                <a:spcPct val="150000"/>
              </a:lnSpc>
            </a:pPr>
            <a:r>
              <a:rPr lang="en-IN" b="0" i="0" dirty="0">
                <a:solidFill>
                  <a:srgbClr val="000000"/>
                </a:solidFill>
                <a:effectLst/>
              </a:rPr>
              <a:t>   </a:t>
            </a:r>
            <a:r>
              <a:rPr lang="en-IN" b="0" i="0" dirty="0" err="1">
                <a:solidFill>
                  <a:srgbClr val="000000"/>
                </a:solidFill>
                <a:effectLst/>
              </a:rPr>
              <a:t>correct_prediction</a:t>
            </a:r>
            <a:r>
              <a:rPr lang="en-IN" b="0" i="0" dirty="0">
                <a:solidFill>
                  <a:srgbClr val="000000"/>
                </a:solidFill>
                <a:effectLst/>
              </a:rPr>
              <a:t> = </a:t>
            </a:r>
            <a:r>
              <a:rPr lang="en-IN" b="0" i="0" dirty="0" err="1">
                <a:solidFill>
                  <a:srgbClr val="000000"/>
                </a:solidFill>
                <a:effectLst/>
              </a:rPr>
              <a:t>tf.equal</a:t>
            </a:r>
            <a:r>
              <a:rPr lang="en-IN" b="0" i="0" dirty="0">
                <a:solidFill>
                  <a:srgbClr val="000000"/>
                </a:solidFill>
                <a:effectLst/>
              </a:rPr>
              <a:t>(</a:t>
            </a:r>
            <a:r>
              <a:rPr lang="en-IN" b="0" i="0" dirty="0" err="1">
                <a:solidFill>
                  <a:srgbClr val="000000"/>
                </a:solidFill>
                <a:effectLst/>
              </a:rPr>
              <a:t>tf.argmax</a:t>
            </a:r>
            <a:r>
              <a:rPr lang="en-IN" b="0" i="0" dirty="0">
                <a:solidFill>
                  <a:srgbClr val="000000"/>
                </a:solidFill>
                <a:effectLst/>
              </a:rPr>
              <a:t>(</a:t>
            </a:r>
            <a:r>
              <a:rPr lang="en-IN" b="0" i="0" dirty="0" err="1">
                <a:solidFill>
                  <a:srgbClr val="000000"/>
                </a:solidFill>
                <a:effectLst/>
              </a:rPr>
              <a:t>output_layer</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 </a:t>
            </a:r>
            <a:r>
              <a:rPr lang="en-IN" b="0" i="0" dirty="0" err="1">
                <a:solidFill>
                  <a:srgbClr val="000000"/>
                </a:solidFill>
                <a:effectLst/>
              </a:rPr>
              <a:t>tf.argmax</a:t>
            </a:r>
            <a:r>
              <a:rPr lang="en-IN" b="0" i="0" dirty="0">
                <a:solidFill>
                  <a:srgbClr val="000000"/>
                </a:solidFill>
                <a:effectLst/>
              </a:rPr>
              <a:t>(y, </a:t>
            </a:r>
            <a:r>
              <a:rPr lang="en-IN" b="0" i="0" dirty="0">
                <a:solidFill>
                  <a:srgbClr val="C00000"/>
                </a:solidFill>
                <a:effectLst/>
              </a:rPr>
              <a:t>1</a:t>
            </a:r>
            <a:r>
              <a:rPr lang="en-IN" b="0" i="0" dirty="0">
                <a:solidFill>
                  <a:srgbClr val="000000"/>
                </a:solidFill>
                <a:effectLst/>
              </a:rPr>
              <a:t>))   </a:t>
            </a:r>
          </a:p>
          <a:p>
            <a:pPr lvl="1">
              <a:lnSpc>
                <a:spcPct val="150000"/>
              </a:lnSpc>
            </a:pPr>
            <a:r>
              <a:rPr lang="en-IN" b="0" i="0" dirty="0">
                <a:solidFill>
                  <a:srgbClr val="000000"/>
                </a:solidFill>
                <a:effectLst/>
              </a:rPr>
              <a:t>     </a:t>
            </a:r>
          </a:p>
          <a:p>
            <a:pPr lvl="1">
              <a:lnSpc>
                <a:spcPct val="150000"/>
              </a:lnSpc>
            </a:pPr>
            <a:r>
              <a:rPr lang="en-IN" b="0" i="0" dirty="0">
                <a:solidFill>
                  <a:srgbClr val="000000"/>
                </a:solidFill>
                <a:effectLst/>
              </a:rPr>
              <a:t>   # Calculate accuracy   </a:t>
            </a:r>
          </a:p>
          <a:p>
            <a:pPr lvl="1">
              <a:lnSpc>
                <a:spcPct val="150000"/>
              </a:lnSpc>
            </a:pPr>
            <a:r>
              <a:rPr lang="en-IN" b="0" i="0" dirty="0">
                <a:solidFill>
                  <a:srgbClr val="000000"/>
                </a:solidFill>
                <a:effectLst/>
              </a:rPr>
              <a:t>   accuracy = </a:t>
            </a:r>
            <a:r>
              <a:rPr lang="en-IN" b="0" i="0" dirty="0" err="1">
                <a:solidFill>
                  <a:srgbClr val="000000"/>
                </a:solidFill>
                <a:effectLst/>
              </a:rPr>
              <a:t>tf.reduce_mean</a:t>
            </a:r>
            <a:r>
              <a:rPr lang="en-IN" b="0" i="0" dirty="0">
                <a:solidFill>
                  <a:srgbClr val="000000"/>
                </a:solidFill>
                <a:effectLst/>
              </a:rPr>
              <a:t>(</a:t>
            </a:r>
            <a:r>
              <a:rPr lang="en-IN" b="0" i="0" dirty="0" err="1">
                <a:solidFill>
                  <a:srgbClr val="000000"/>
                </a:solidFill>
                <a:effectLst/>
              </a:rPr>
              <a:t>tf.cast</a:t>
            </a:r>
            <a:r>
              <a:rPr lang="en-IN" b="0" i="0" dirty="0">
                <a:solidFill>
                  <a:srgbClr val="000000"/>
                </a:solidFill>
                <a:effectLst/>
              </a:rPr>
              <a:t>(</a:t>
            </a:r>
            <a:r>
              <a:rPr lang="en-IN" b="0" i="0" dirty="0" err="1">
                <a:solidFill>
                  <a:srgbClr val="000000"/>
                </a:solidFill>
                <a:effectLst/>
              </a:rPr>
              <a:t>correct_prediction</a:t>
            </a:r>
            <a:r>
              <a:rPr lang="en-IN" b="0" i="0" dirty="0">
                <a:solidFill>
                  <a:srgbClr val="000000"/>
                </a:solidFill>
                <a:effectLst/>
              </a:rPr>
              <a:t>, </a:t>
            </a:r>
            <a:r>
              <a:rPr lang="en-IN" b="0" i="0" dirty="0">
                <a:solidFill>
                  <a:srgbClr val="0000FF"/>
                </a:solidFill>
                <a:effectLst/>
              </a:rPr>
              <a:t>"float"</a:t>
            </a:r>
            <a:r>
              <a:rPr lang="en-IN" b="0" i="0" dirty="0">
                <a:solidFill>
                  <a:srgbClr val="000000"/>
                </a:solidFill>
                <a:effectLst/>
              </a:rPr>
              <a:t>))   </a:t>
            </a:r>
          </a:p>
          <a:p>
            <a:pPr lvl="1">
              <a:lnSpc>
                <a:spcPct val="150000"/>
              </a:lnSpc>
            </a:pPr>
            <a:r>
              <a:rPr lang="en-IN" b="0" i="0" dirty="0">
                <a:solidFill>
                  <a:srgbClr val="000000"/>
                </a:solidFill>
                <a:effectLst/>
              </a:rPr>
              <a:t>   print   </a:t>
            </a:r>
          </a:p>
          <a:p>
            <a:pPr lvl="1">
              <a:lnSpc>
                <a:spcPct val="150000"/>
              </a:lnSpc>
            </a:pPr>
            <a:r>
              <a:rPr lang="en-IN" b="0" i="0" dirty="0">
                <a:solidFill>
                  <a:srgbClr val="000000"/>
                </a:solidFill>
                <a:effectLst/>
              </a:rPr>
              <a:t>   </a:t>
            </a:r>
            <a:r>
              <a:rPr lang="en-IN" b="0" i="0" dirty="0">
                <a:solidFill>
                  <a:srgbClr val="0000FF"/>
                </a:solidFill>
                <a:effectLst/>
              </a:rPr>
              <a:t>"Model Accuracy:"</a:t>
            </a:r>
            <a:r>
              <a:rPr lang="en-IN" b="0" i="0" dirty="0">
                <a:solidFill>
                  <a:srgbClr val="000000"/>
                </a:solidFill>
                <a:effectLst/>
              </a:rPr>
              <a:t>, </a:t>
            </a:r>
            <a:r>
              <a:rPr lang="en-IN" b="0" i="0" dirty="0" err="1">
                <a:solidFill>
                  <a:srgbClr val="000000"/>
                </a:solidFill>
                <a:effectLst/>
              </a:rPr>
              <a:t>accuracy.eval</a:t>
            </a:r>
            <a:r>
              <a:rPr lang="en-IN" b="0" i="0" dirty="0">
                <a:solidFill>
                  <a:srgbClr val="000000"/>
                </a:solidFill>
                <a:effectLst/>
              </a:rPr>
              <a:t>({x: </a:t>
            </a:r>
            <a:r>
              <a:rPr lang="en-IN" b="0" i="0" dirty="0" err="1">
                <a:solidFill>
                  <a:srgbClr val="000000"/>
                </a:solidFill>
                <a:effectLst/>
              </a:rPr>
              <a:t>mnist.test.images</a:t>
            </a:r>
            <a:r>
              <a:rPr lang="en-IN" b="0" i="0" dirty="0">
                <a:solidFill>
                  <a:srgbClr val="000000"/>
                </a:solidFill>
                <a:effectLst/>
              </a:rPr>
              <a:t>, y: </a:t>
            </a:r>
            <a:r>
              <a:rPr lang="en-IN" b="0" i="0" dirty="0" err="1">
                <a:solidFill>
                  <a:srgbClr val="000000"/>
                </a:solidFill>
                <a:effectLst/>
              </a:rPr>
              <a:t>mnist.test.labels</a:t>
            </a:r>
            <a:r>
              <a:rPr lang="en-IN" b="0" i="0" dirty="0">
                <a:solidFill>
                  <a:srgbClr val="000000"/>
                </a:solidFill>
                <a:effectLst/>
              </a:rPr>
              <a:t>}) </a:t>
            </a:r>
          </a:p>
          <a:p>
            <a:pPr lvl="1">
              <a:lnSpc>
                <a:spcPct val="150000"/>
              </a:lnSpc>
            </a:pPr>
            <a:endParaRPr lang="en-IN" dirty="0"/>
          </a:p>
        </p:txBody>
      </p:sp>
    </p:spTree>
    <p:extLst>
      <p:ext uri="{BB962C8B-B14F-4D97-AF65-F5344CB8AC3E}">
        <p14:creationId xmlns:p14="http://schemas.microsoft.com/office/powerpoint/2010/main" val="3504541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8F374E-3784-87F8-E984-221548493F11}"/>
              </a:ext>
            </a:extLst>
          </p:cNvPr>
          <p:cNvSpPr txBox="1"/>
          <p:nvPr/>
        </p:nvSpPr>
        <p:spPr>
          <a:xfrm>
            <a:off x="105878" y="154004"/>
            <a:ext cx="11848699" cy="461665"/>
          </a:xfrm>
          <a:prstGeom prst="rect">
            <a:avLst/>
          </a:prstGeom>
          <a:noFill/>
        </p:spPr>
        <p:txBody>
          <a:bodyPr wrap="square" rtlCol="0">
            <a:spAutoFit/>
          </a:bodyPr>
          <a:lstStyle/>
          <a:p>
            <a:r>
              <a:rPr lang="en-US" sz="2400" b="1" i="0" dirty="0">
                <a:solidFill>
                  <a:srgbClr val="333333"/>
                </a:solidFill>
                <a:effectLst/>
              </a:rPr>
              <a:t>The above line of codes generating the following output:</a:t>
            </a:r>
            <a:endParaRPr lang="en-IN" sz="2400" dirty="0"/>
          </a:p>
        </p:txBody>
      </p:sp>
      <p:pic>
        <p:nvPicPr>
          <p:cNvPr id="20482" name="Picture 2" descr="Multi-layer Perceptron in TensorFlow">
            <a:extLst>
              <a:ext uri="{FF2B5EF4-FFF2-40B4-BE49-F238E27FC236}">
                <a16:creationId xmlns:a16="http://schemas.microsoft.com/office/drawing/2014/main" id="{2BBBDC30-663B-038C-308E-3B4DA93C7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50" y="1419725"/>
            <a:ext cx="6229299" cy="46964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7276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7051B3-BC5D-EDDC-939B-EDA9DAB9CC7A}"/>
              </a:ext>
            </a:extLst>
          </p:cNvPr>
          <p:cNvSpPr txBox="1"/>
          <p:nvPr/>
        </p:nvSpPr>
        <p:spPr>
          <a:xfrm>
            <a:off x="86627" y="77002"/>
            <a:ext cx="11935327" cy="6558847"/>
          </a:xfrm>
          <a:prstGeom prst="rect">
            <a:avLst/>
          </a:prstGeom>
          <a:noFill/>
        </p:spPr>
        <p:txBody>
          <a:bodyPr wrap="square" rtlCol="0">
            <a:spAutoFit/>
          </a:bodyPr>
          <a:lstStyle/>
          <a:p>
            <a:pPr>
              <a:lnSpc>
                <a:spcPct val="150000"/>
              </a:lnSpc>
            </a:pPr>
            <a:r>
              <a:rPr lang="en-US" sz="2400" b="1" i="0" dirty="0">
                <a:effectLst/>
              </a:rPr>
              <a:t>Creating an interactive section:</a:t>
            </a:r>
          </a:p>
          <a:p>
            <a:pPr algn="just">
              <a:lnSpc>
                <a:spcPct val="150000"/>
              </a:lnSpc>
            </a:pPr>
            <a:r>
              <a:rPr lang="en-US" b="0" i="0" dirty="0">
                <a:solidFill>
                  <a:srgbClr val="333333"/>
                </a:solidFill>
                <a:effectLst/>
              </a:rPr>
              <a:t>We have two basic options when using TensorFlow to run our code:</a:t>
            </a:r>
          </a:p>
          <a:p>
            <a:pPr marL="285750" indent="-285750" algn="just">
              <a:lnSpc>
                <a:spcPct val="150000"/>
              </a:lnSpc>
              <a:buFont typeface="Wingdings" panose="05000000000000000000" pitchFamily="2" charset="2"/>
              <a:buChar char="ü"/>
            </a:pPr>
            <a:r>
              <a:rPr lang="en-US" b="0" i="0" dirty="0">
                <a:solidFill>
                  <a:srgbClr val="000000"/>
                </a:solidFill>
                <a:effectLst/>
              </a:rPr>
              <a:t>Build graphs and run sessions [Do all the set-up and then execute a session to implement a session to evaluate tensors and run operations].</a:t>
            </a:r>
          </a:p>
          <a:p>
            <a:pPr marL="285750" indent="-285750" algn="just">
              <a:lnSpc>
                <a:spcPct val="150000"/>
              </a:lnSpc>
              <a:buFont typeface="Wingdings" panose="05000000000000000000" pitchFamily="2" charset="2"/>
              <a:buChar char="ü"/>
            </a:pPr>
            <a:r>
              <a:rPr lang="en-US" b="0" i="0" dirty="0">
                <a:solidFill>
                  <a:srgbClr val="000000"/>
                </a:solidFill>
                <a:effectLst/>
              </a:rPr>
              <a:t>Create our coding and run on the fly.</a:t>
            </a:r>
          </a:p>
          <a:p>
            <a:pPr algn="just">
              <a:lnSpc>
                <a:spcPct val="150000"/>
              </a:lnSpc>
            </a:pPr>
            <a:r>
              <a:rPr lang="en-US" b="0" i="0" dirty="0">
                <a:solidFill>
                  <a:srgbClr val="333333"/>
                </a:solidFill>
                <a:effectLst/>
              </a:rPr>
              <a:t>For this first part, we will use the interactive session that is more suitable for an environment like Jupiter notebook.</a:t>
            </a:r>
          </a:p>
          <a:p>
            <a:pPr lvl="1" algn="just">
              <a:lnSpc>
                <a:spcPct val="150000"/>
              </a:lnSpc>
            </a:pPr>
            <a:r>
              <a:rPr lang="en-US" b="1" i="0" dirty="0" err="1">
                <a:solidFill>
                  <a:srgbClr val="000000"/>
                </a:solidFill>
                <a:effectLst/>
              </a:rPr>
              <a:t>sess</a:t>
            </a:r>
            <a:r>
              <a:rPr lang="en-US" b="1" i="0" dirty="0">
                <a:solidFill>
                  <a:srgbClr val="000000"/>
                </a:solidFill>
                <a:effectLst/>
              </a:rPr>
              <a:t> = </a:t>
            </a:r>
            <a:r>
              <a:rPr lang="en-US" b="1" i="0" dirty="0" err="1">
                <a:solidFill>
                  <a:srgbClr val="000000"/>
                </a:solidFill>
                <a:effectLst/>
              </a:rPr>
              <a:t>tf.InteractiveSession</a:t>
            </a:r>
            <a:r>
              <a:rPr lang="en-US" b="1" i="0" dirty="0">
                <a:solidFill>
                  <a:srgbClr val="000000"/>
                </a:solidFill>
                <a:effectLst/>
              </a:rPr>
              <a:t>()  </a:t>
            </a:r>
          </a:p>
          <a:p>
            <a:pPr lvl="1" algn="just">
              <a:lnSpc>
                <a:spcPct val="150000"/>
              </a:lnSpc>
            </a:pPr>
            <a:endParaRPr lang="en-US" b="1" i="0" dirty="0">
              <a:solidFill>
                <a:srgbClr val="000000"/>
              </a:solidFill>
              <a:effectLst/>
            </a:endParaRPr>
          </a:p>
          <a:p>
            <a:pPr algn="just">
              <a:lnSpc>
                <a:spcPct val="150000"/>
              </a:lnSpc>
            </a:pPr>
            <a:r>
              <a:rPr lang="en-US" sz="2400" b="1" i="0" dirty="0">
                <a:effectLst/>
              </a:rPr>
              <a:t>Creating placeholders:</a:t>
            </a:r>
          </a:p>
          <a:p>
            <a:pPr algn="just">
              <a:lnSpc>
                <a:spcPct val="150000"/>
              </a:lnSpc>
            </a:pPr>
            <a:r>
              <a:rPr lang="en-US" b="0" i="0" dirty="0">
                <a:solidFill>
                  <a:srgbClr val="333333"/>
                </a:solidFill>
                <a:effectLst/>
              </a:rPr>
              <a:t>It's a best practice to create placeholder before variable assignments when using TensorFlow. Here we'll create placeholders to inputs ("</a:t>
            </a:r>
            <a:r>
              <a:rPr lang="en-US" b="0" i="0" dirty="0" err="1">
                <a:solidFill>
                  <a:srgbClr val="333333"/>
                </a:solidFill>
                <a:effectLst/>
              </a:rPr>
              <a:t>Xs</a:t>
            </a:r>
            <a:r>
              <a:rPr lang="en-US" b="0" i="0" dirty="0">
                <a:solidFill>
                  <a:srgbClr val="333333"/>
                </a:solidFill>
                <a:effectLst/>
              </a:rPr>
              <a:t>") and outputs ("Ys").</a:t>
            </a:r>
          </a:p>
          <a:p>
            <a:pPr algn="just">
              <a:lnSpc>
                <a:spcPct val="150000"/>
              </a:lnSpc>
            </a:pPr>
            <a:r>
              <a:rPr lang="en-US" b="0" i="0" dirty="0">
                <a:solidFill>
                  <a:srgbClr val="333333"/>
                </a:solidFill>
                <a:effectLst/>
              </a:rPr>
              <a:t>Placeholder "X": Represent the 'space' allocated input or the images.</a:t>
            </a:r>
          </a:p>
          <a:p>
            <a:pPr marL="742950" lvl="1" indent="-285750" algn="just">
              <a:lnSpc>
                <a:spcPct val="150000"/>
              </a:lnSpc>
              <a:buFont typeface="Wingdings" panose="05000000000000000000" pitchFamily="2" charset="2"/>
              <a:buChar char="ü"/>
            </a:pPr>
            <a:r>
              <a:rPr lang="en-US" b="0" i="0" dirty="0">
                <a:solidFill>
                  <a:srgbClr val="000000"/>
                </a:solidFill>
                <a:effectLst/>
              </a:rPr>
              <a:t>Each input has 784 pixels distributed by a 28 width x 28 height matrix.</a:t>
            </a:r>
          </a:p>
          <a:p>
            <a:pPr marL="742950" lvl="1" indent="-285750" algn="just">
              <a:lnSpc>
                <a:spcPct val="150000"/>
              </a:lnSpc>
              <a:buFont typeface="Wingdings" panose="05000000000000000000" pitchFamily="2" charset="2"/>
              <a:buChar char="ü"/>
            </a:pPr>
            <a:r>
              <a:rPr lang="en-US" b="0" i="0" dirty="0">
                <a:solidFill>
                  <a:srgbClr val="000000"/>
                </a:solidFill>
                <a:effectLst/>
              </a:rPr>
              <a:t>The 'shape' argument defines the tensor size by its dimensions.</a:t>
            </a:r>
          </a:p>
          <a:p>
            <a:pPr>
              <a:lnSpc>
                <a:spcPct val="150000"/>
              </a:lnSpc>
            </a:pPr>
            <a:endParaRPr lang="en-IN" dirty="0"/>
          </a:p>
        </p:txBody>
      </p:sp>
    </p:spTree>
    <p:extLst>
      <p:ext uri="{BB962C8B-B14F-4D97-AF65-F5344CB8AC3E}">
        <p14:creationId xmlns:p14="http://schemas.microsoft.com/office/powerpoint/2010/main" val="33638600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FFAFB-E511-D94F-FA52-FA27B524F6E8}"/>
              </a:ext>
            </a:extLst>
          </p:cNvPr>
          <p:cNvSpPr txBox="1"/>
          <p:nvPr/>
        </p:nvSpPr>
        <p:spPr>
          <a:xfrm>
            <a:off x="96253" y="86627"/>
            <a:ext cx="11819823" cy="6535554"/>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467DF2E8-E01C-1DF5-8044-0B7CF206A035}"/>
              </a:ext>
            </a:extLst>
          </p:cNvPr>
          <p:cNvSpPr txBox="1"/>
          <p:nvPr/>
        </p:nvSpPr>
        <p:spPr>
          <a:xfrm>
            <a:off x="96253" y="86627"/>
            <a:ext cx="11925701" cy="5853910"/>
          </a:xfrm>
          <a:prstGeom prst="rect">
            <a:avLst/>
          </a:prstGeom>
          <a:noFill/>
        </p:spPr>
        <p:txBody>
          <a:bodyPr wrap="square" rtlCol="0">
            <a:spAutoFit/>
          </a:bodyPr>
          <a:lstStyle/>
          <a:p>
            <a:r>
              <a:rPr lang="en-IN" sz="2000" b="1" dirty="0"/>
              <a:t>CASE STUDY:</a:t>
            </a:r>
          </a:p>
          <a:p>
            <a:endParaRPr lang="en-IN" sz="2000" b="1" dirty="0"/>
          </a:p>
          <a:p>
            <a:r>
              <a:rPr lang="en-IN" sz="2000" b="1" dirty="0"/>
              <a:t>CLASSIFY HANDWRITTEN DIGITS WITH TENSORFLOW:</a:t>
            </a:r>
          </a:p>
          <a:p>
            <a:endParaRPr lang="en-IN" sz="2000" b="1" dirty="0"/>
          </a:p>
          <a:p>
            <a:endParaRPr lang="en-IN" sz="2000" b="1" dirty="0"/>
          </a:p>
          <a:p>
            <a:pPr>
              <a:lnSpc>
                <a:spcPct val="200000"/>
              </a:lnSpc>
            </a:pPr>
            <a:r>
              <a:rPr lang="en-IN" sz="2000" b="1" dirty="0"/>
              <a:t>PROBLEM STATEMENT : </a:t>
            </a:r>
          </a:p>
          <a:p>
            <a:pPr marL="342900" indent="-342900">
              <a:lnSpc>
                <a:spcPct val="200000"/>
              </a:lnSpc>
              <a:buFont typeface="Arial" panose="020B0604020202020204" pitchFamily="34" charset="0"/>
              <a:buChar char="•"/>
            </a:pPr>
            <a:r>
              <a:rPr lang="en-US" sz="2000" b="1" dirty="0"/>
              <a:t>Classifying handwritten digits is the basic problem of the machine learning and can be solved in many ways here we will implement them by using TensorFlow</a:t>
            </a:r>
          </a:p>
          <a:p>
            <a:pPr marL="342900" indent="-342900">
              <a:lnSpc>
                <a:spcPct val="200000"/>
              </a:lnSpc>
              <a:buFont typeface="Arial" panose="020B0604020202020204" pitchFamily="34" charset="0"/>
              <a:buChar char="•"/>
            </a:pPr>
            <a:r>
              <a:rPr lang="en-US" sz="2000" b="1" dirty="0"/>
              <a:t>Using a Linear Classifier Algorithm with </a:t>
            </a:r>
            <a:r>
              <a:rPr lang="en-US" sz="2000" b="1" dirty="0" err="1"/>
              <a:t>tf.contrib.learn</a:t>
            </a:r>
            <a:r>
              <a:rPr lang="en-US" sz="2000" b="1" dirty="0"/>
              <a:t> </a:t>
            </a:r>
          </a:p>
          <a:p>
            <a:pPr marL="342900" indent="-342900">
              <a:lnSpc>
                <a:spcPct val="200000"/>
              </a:lnSpc>
              <a:buFont typeface="Arial" panose="020B0604020202020204" pitchFamily="34" charset="0"/>
              <a:buChar char="•"/>
            </a:pPr>
            <a:r>
              <a:rPr lang="en-US" sz="2000" b="1" dirty="0"/>
              <a:t>linear classifier achieves the classification of handwritten digits by making a choice based on the value of a linear combination of the features also known as feature values and is typically presented to the machine in a vector called a feature vector.</a:t>
            </a:r>
            <a:endParaRPr lang="en-IN" sz="2000" b="1" dirty="0"/>
          </a:p>
        </p:txBody>
      </p:sp>
    </p:spTree>
    <p:extLst>
      <p:ext uri="{BB962C8B-B14F-4D97-AF65-F5344CB8AC3E}">
        <p14:creationId xmlns:p14="http://schemas.microsoft.com/office/powerpoint/2010/main" val="28712123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1323C5-6491-5869-1EC6-AED82502136A}"/>
              </a:ext>
            </a:extLst>
          </p:cNvPr>
          <p:cNvSpPr txBox="1"/>
          <p:nvPr/>
        </p:nvSpPr>
        <p:spPr>
          <a:xfrm>
            <a:off x="4430027" y="1174282"/>
            <a:ext cx="3331946" cy="4247317"/>
          </a:xfrm>
          <a:prstGeom prst="rect">
            <a:avLst/>
          </a:prstGeom>
          <a:noFill/>
        </p:spPr>
        <p:txBody>
          <a:bodyPr wrap="square" rtlCol="0">
            <a:spAutoFit/>
          </a:bodyPr>
          <a:lstStyle/>
          <a:p>
            <a:pPr>
              <a:lnSpc>
                <a:spcPct val="200000"/>
              </a:lnSpc>
            </a:pPr>
            <a:r>
              <a:rPr lang="en-IN" b="1" dirty="0"/>
              <a:t>Modules required :</a:t>
            </a:r>
          </a:p>
          <a:p>
            <a:pPr>
              <a:lnSpc>
                <a:spcPct val="200000"/>
              </a:lnSpc>
            </a:pPr>
            <a:endParaRPr lang="en-IN" b="1" dirty="0"/>
          </a:p>
          <a:p>
            <a:r>
              <a:rPr lang="en-IN" b="1" dirty="0"/>
              <a:t>NumPy: </a:t>
            </a:r>
          </a:p>
          <a:p>
            <a:r>
              <a:rPr lang="en-IN" b="1" dirty="0"/>
              <a:t>$ pip install </a:t>
            </a:r>
            <a:r>
              <a:rPr lang="en-IN" b="1" dirty="0" err="1"/>
              <a:t>numpy</a:t>
            </a:r>
            <a:endParaRPr lang="en-IN" b="1" dirty="0"/>
          </a:p>
          <a:p>
            <a:endParaRPr lang="en-IN" b="1" dirty="0"/>
          </a:p>
          <a:p>
            <a:r>
              <a:rPr lang="en-IN" b="1" dirty="0"/>
              <a:t> </a:t>
            </a:r>
          </a:p>
          <a:p>
            <a:r>
              <a:rPr lang="en-IN" b="1" dirty="0"/>
              <a:t>Matplotlib: </a:t>
            </a:r>
          </a:p>
          <a:p>
            <a:r>
              <a:rPr lang="en-IN" b="1" dirty="0"/>
              <a:t>$ pip install matplotlib</a:t>
            </a:r>
          </a:p>
          <a:p>
            <a:endParaRPr lang="en-IN" b="1" dirty="0"/>
          </a:p>
          <a:p>
            <a:endParaRPr lang="en-IN" b="1" dirty="0"/>
          </a:p>
          <a:p>
            <a:r>
              <a:rPr lang="en-IN" b="1" dirty="0"/>
              <a:t> </a:t>
            </a:r>
          </a:p>
          <a:p>
            <a:r>
              <a:rPr lang="en-IN" b="1" dirty="0" err="1"/>
              <a:t>Tensorflow</a:t>
            </a:r>
            <a:r>
              <a:rPr lang="en-IN" b="1" dirty="0"/>
              <a:t>: </a:t>
            </a:r>
          </a:p>
          <a:p>
            <a:r>
              <a:rPr lang="en-IN" b="1" dirty="0"/>
              <a:t>$ pip install </a:t>
            </a:r>
            <a:r>
              <a:rPr lang="en-IN" b="1" dirty="0" err="1"/>
              <a:t>tensorflow</a:t>
            </a:r>
            <a:r>
              <a:rPr lang="en-IN" b="1" dirty="0"/>
              <a:t> </a:t>
            </a:r>
          </a:p>
        </p:txBody>
      </p:sp>
    </p:spTree>
    <p:extLst>
      <p:ext uri="{BB962C8B-B14F-4D97-AF65-F5344CB8AC3E}">
        <p14:creationId xmlns:p14="http://schemas.microsoft.com/office/powerpoint/2010/main" val="3658636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BEF4B3-C524-59F2-461A-BA7898921FBE}"/>
              </a:ext>
            </a:extLst>
          </p:cNvPr>
          <p:cNvSpPr txBox="1"/>
          <p:nvPr/>
        </p:nvSpPr>
        <p:spPr>
          <a:xfrm>
            <a:off x="77002" y="77002"/>
            <a:ext cx="11964202" cy="6186309"/>
          </a:xfrm>
          <a:prstGeom prst="rect">
            <a:avLst/>
          </a:prstGeom>
          <a:noFill/>
        </p:spPr>
        <p:txBody>
          <a:bodyPr wrap="square" rtlCol="0">
            <a:spAutoFit/>
          </a:bodyPr>
          <a:lstStyle/>
          <a:p>
            <a:r>
              <a:rPr lang="en-IN" b="1" dirty="0"/>
              <a:t>Steps to follow</a:t>
            </a:r>
          </a:p>
          <a:p>
            <a:r>
              <a:rPr lang="en-IN" b="1" dirty="0"/>
              <a:t>Step 1 : Importing all dependence </a:t>
            </a:r>
          </a:p>
          <a:p>
            <a:r>
              <a:rPr lang="en-IN" dirty="0"/>
              <a:t>    </a:t>
            </a:r>
          </a:p>
          <a:p>
            <a:endParaRPr lang="en-IN" dirty="0"/>
          </a:p>
          <a:p>
            <a:r>
              <a:rPr lang="en-IN" dirty="0"/>
              <a:t>import </a:t>
            </a:r>
            <a:r>
              <a:rPr lang="en-IN" dirty="0" err="1"/>
              <a:t>numpy</a:t>
            </a:r>
            <a:r>
              <a:rPr lang="en-IN" dirty="0"/>
              <a:t> as np</a:t>
            </a:r>
          </a:p>
          <a:p>
            <a:r>
              <a:rPr lang="en-IN" dirty="0"/>
              <a:t>import </a:t>
            </a:r>
            <a:r>
              <a:rPr lang="en-IN" dirty="0" err="1"/>
              <a:t>matplotlib.pyplot</a:t>
            </a:r>
            <a:r>
              <a:rPr lang="en-IN" dirty="0"/>
              <a:t> as </a:t>
            </a:r>
            <a:r>
              <a:rPr lang="en-IN" dirty="0" err="1"/>
              <a:t>plt</a:t>
            </a:r>
            <a:endParaRPr lang="en-IN" dirty="0"/>
          </a:p>
          <a:p>
            <a:r>
              <a:rPr lang="en-IN" dirty="0"/>
              <a:t>import </a:t>
            </a:r>
            <a:r>
              <a:rPr lang="en-IN" dirty="0" err="1"/>
              <a:t>tensorflow</a:t>
            </a:r>
            <a:r>
              <a:rPr lang="en-IN" dirty="0"/>
              <a:t> as </a:t>
            </a:r>
            <a:r>
              <a:rPr lang="en-IN" dirty="0" err="1"/>
              <a:t>tf</a:t>
            </a:r>
            <a:endParaRPr lang="en-IN" dirty="0"/>
          </a:p>
          <a:p>
            <a:r>
              <a:rPr lang="en-IN" dirty="0"/>
              <a:t> </a:t>
            </a:r>
          </a:p>
          <a:p>
            <a:r>
              <a:rPr lang="en-IN" dirty="0"/>
              <a:t>learn = </a:t>
            </a:r>
            <a:r>
              <a:rPr lang="en-IN" dirty="0" err="1"/>
              <a:t>tf.contrib.learn</a:t>
            </a:r>
            <a:endParaRPr lang="en-IN" dirty="0"/>
          </a:p>
          <a:p>
            <a:r>
              <a:rPr lang="en-IN" dirty="0"/>
              <a:t> </a:t>
            </a:r>
          </a:p>
          <a:p>
            <a:r>
              <a:rPr lang="en-IN" dirty="0" err="1"/>
              <a:t>tf.logging.set_verbosity</a:t>
            </a:r>
            <a:r>
              <a:rPr lang="en-IN" dirty="0"/>
              <a:t>(</a:t>
            </a:r>
            <a:r>
              <a:rPr lang="en-IN" dirty="0" err="1"/>
              <a:t>tf.logging.ERROR</a:t>
            </a:r>
            <a:r>
              <a:rPr lang="en-IN" dirty="0"/>
              <a:t>)</a:t>
            </a:r>
          </a:p>
          <a:p>
            <a:endParaRPr lang="en-IN" dirty="0"/>
          </a:p>
          <a:p>
            <a:endParaRPr lang="en-IN" dirty="0"/>
          </a:p>
          <a:p>
            <a:r>
              <a:rPr lang="en-IN" b="1" dirty="0"/>
              <a:t>Step 2 : Importing Dataset using MNIST Data </a:t>
            </a:r>
          </a:p>
          <a:p>
            <a:endParaRPr lang="en-IN" dirty="0"/>
          </a:p>
          <a:p>
            <a:r>
              <a:rPr lang="en-IN" dirty="0" err="1"/>
              <a:t>mnist</a:t>
            </a:r>
            <a:r>
              <a:rPr lang="en-IN" dirty="0"/>
              <a:t> = </a:t>
            </a:r>
            <a:r>
              <a:rPr lang="en-IN" dirty="0" err="1"/>
              <a:t>learn.datasets.load_dataset</a:t>
            </a:r>
            <a:r>
              <a:rPr lang="en-IN" dirty="0"/>
              <a:t>('</a:t>
            </a:r>
            <a:r>
              <a:rPr lang="en-IN" dirty="0" err="1"/>
              <a:t>mnist</a:t>
            </a:r>
            <a:r>
              <a:rPr lang="en-IN" dirty="0"/>
              <a:t>')</a:t>
            </a:r>
          </a:p>
          <a:p>
            <a:r>
              <a:rPr lang="en-IN" dirty="0"/>
              <a:t>data = </a:t>
            </a:r>
            <a:r>
              <a:rPr lang="en-IN" dirty="0" err="1"/>
              <a:t>mnist.train.images</a:t>
            </a:r>
            <a:endParaRPr lang="en-IN" dirty="0"/>
          </a:p>
          <a:p>
            <a:r>
              <a:rPr lang="en-IN" dirty="0"/>
              <a:t>labels = </a:t>
            </a:r>
            <a:r>
              <a:rPr lang="en-IN" dirty="0" err="1"/>
              <a:t>np.asarray</a:t>
            </a:r>
            <a:r>
              <a:rPr lang="en-IN" dirty="0"/>
              <a:t>(</a:t>
            </a:r>
            <a:r>
              <a:rPr lang="en-IN" dirty="0" err="1"/>
              <a:t>mnist.train.labels</a:t>
            </a:r>
            <a:r>
              <a:rPr lang="en-IN" dirty="0"/>
              <a:t>, </a:t>
            </a:r>
            <a:r>
              <a:rPr lang="en-IN" dirty="0" err="1"/>
              <a:t>dtype</a:t>
            </a:r>
            <a:r>
              <a:rPr lang="en-IN" dirty="0"/>
              <a:t>=np.int32)</a:t>
            </a:r>
          </a:p>
          <a:p>
            <a:r>
              <a:rPr lang="en-IN" dirty="0" err="1"/>
              <a:t>test_data</a:t>
            </a:r>
            <a:r>
              <a:rPr lang="en-IN" dirty="0"/>
              <a:t> = </a:t>
            </a:r>
            <a:r>
              <a:rPr lang="en-IN" dirty="0" err="1"/>
              <a:t>mnist.test.images</a:t>
            </a:r>
            <a:endParaRPr lang="en-IN" dirty="0"/>
          </a:p>
          <a:p>
            <a:r>
              <a:rPr lang="en-IN" dirty="0" err="1"/>
              <a:t>test_labels</a:t>
            </a:r>
            <a:r>
              <a:rPr lang="en-IN" dirty="0"/>
              <a:t> = </a:t>
            </a:r>
            <a:r>
              <a:rPr lang="en-IN" dirty="0" err="1"/>
              <a:t>np.asarray</a:t>
            </a:r>
            <a:r>
              <a:rPr lang="en-IN" dirty="0"/>
              <a:t>(</a:t>
            </a:r>
            <a:r>
              <a:rPr lang="en-IN" dirty="0" err="1"/>
              <a:t>mnist.test.labels</a:t>
            </a:r>
            <a:r>
              <a:rPr lang="en-IN" dirty="0"/>
              <a:t>, </a:t>
            </a:r>
            <a:r>
              <a:rPr lang="en-IN" dirty="0" err="1"/>
              <a:t>dtype</a:t>
            </a:r>
            <a:r>
              <a:rPr lang="en-IN" dirty="0"/>
              <a:t>=np.int32)</a:t>
            </a:r>
          </a:p>
          <a:p>
            <a:endParaRPr lang="en-IN" dirty="0"/>
          </a:p>
          <a:p>
            <a:endParaRPr lang="en-IN" dirty="0"/>
          </a:p>
        </p:txBody>
      </p:sp>
    </p:spTree>
    <p:extLst>
      <p:ext uri="{BB962C8B-B14F-4D97-AF65-F5344CB8AC3E}">
        <p14:creationId xmlns:p14="http://schemas.microsoft.com/office/powerpoint/2010/main" val="4181791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86DC8-531E-F680-68C4-FE3A4CA7EBD3}"/>
              </a:ext>
            </a:extLst>
          </p:cNvPr>
          <p:cNvSpPr txBox="1"/>
          <p:nvPr/>
        </p:nvSpPr>
        <p:spPr>
          <a:xfrm>
            <a:off x="96253" y="125128"/>
            <a:ext cx="11973827" cy="6494085"/>
          </a:xfrm>
          <a:prstGeom prst="rect">
            <a:avLst/>
          </a:prstGeom>
          <a:noFill/>
        </p:spPr>
        <p:txBody>
          <a:bodyPr wrap="square" rtlCol="0">
            <a:spAutoFit/>
          </a:bodyPr>
          <a:lstStyle/>
          <a:p>
            <a:r>
              <a:rPr lang="en-IN" sz="2000" b="1" dirty="0"/>
              <a:t>output : </a:t>
            </a:r>
          </a:p>
          <a:p>
            <a:r>
              <a:rPr lang="en-IN" dirty="0"/>
              <a:t>Extracting MNIST-data/train-images-idx3-ubyte.gz</a:t>
            </a:r>
          </a:p>
          <a:p>
            <a:r>
              <a:rPr lang="en-IN" dirty="0"/>
              <a:t>Extracting MNIST-data/train-labels-idx1-ubyte.gz</a:t>
            </a:r>
          </a:p>
          <a:p>
            <a:r>
              <a:rPr lang="en-IN" dirty="0"/>
              <a:t>Extracting MNIST-data/t10k-images-idx3-ubyte.gz</a:t>
            </a:r>
          </a:p>
          <a:p>
            <a:r>
              <a:rPr lang="en-IN" dirty="0"/>
              <a:t>Extracting MNIST-data/t10k-labels-idx1-ubyte.gz</a:t>
            </a:r>
          </a:p>
          <a:p>
            <a:endParaRPr lang="en-IN" b="1" dirty="0"/>
          </a:p>
          <a:p>
            <a:endParaRPr lang="en-IN" b="1" dirty="0"/>
          </a:p>
          <a:p>
            <a:r>
              <a:rPr lang="en-IN" b="1" dirty="0"/>
              <a:t>Step 3 : Making dataset</a:t>
            </a:r>
          </a:p>
          <a:p>
            <a:r>
              <a:rPr lang="en-IN" dirty="0" err="1"/>
              <a:t>max_examples</a:t>
            </a:r>
            <a:r>
              <a:rPr lang="en-IN" dirty="0"/>
              <a:t> = 10000</a:t>
            </a:r>
          </a:p>
          <a:p>
            <a:r>
              <a:rPr lang="en-IN" dirty="0"/>
              <a:t>data = data[:</a:t>
            </a:r>
            <a:r>
              <a:rPr lang="en-IN" dirty="0" err="1"/>
              <a:t>max_examples</a:t>
            </a:r>
            <a:r>
              <a:rPr lang="en-IN" dirty="0"/>
              <a:t>]</a:t>
            </a:r>
          </a:p>
          <a:p>
            <a:r>
              <a:rPr lang="en-IN" dirty="0"/>
              <a:t>labels = labels[:</a:t>
            </a:r>
            <a:r>
              <a:rPr lang="en-IN" dirty="0" err="1"/>
              <a:t>max_examples</a:t>
            </a:r>
            <a:r>
              <a:rPr lang="en-IN" dirty="0"/>
              <a:t>]</a:t>
            </a:r>
          </a:p>
          <a:p>
            <a:endParaRPr lang="en-IN" dirty="0"/>
          </a:p>
          <a:p>
            <a:endParaRPr lang="en-IN" dirty="0"/>
          </a:p>
          <a:p>
            <a:endParaRPr lang="en-IN" dirty="0"/>
          </a:p>
          <a:p>
            <a:r>
              <a:rPr lang="en-IN" b="1" dirty="0"/>
              <a:t>Step 4 : Displaying dataset using </a:t>
            </a:r>
            <a:r>
              <a:rPr lang="en-IN" b="1" dirty="0" err="1"/>
              <a:t>MatplotLib</a:t>
            </a:r>
            <a:r>
              <a:rPr lang="en-IN" b="1" dirty="0"/>
              <a:t> </a:t>
            </a:r>
          </a:p>
          <a:p>
            <a:endParaRPr lang="en-IN" dirty="0"/>
          </a:p>
          <a:p>
            <a:r>
              <a:rPr lang="en-IN" dirty="0"/>
              <a:t>def display(</a:t>
            </a:r>
            <a:r>
              <a:rPr lang="en-IN" dirty="0" err="1"/>
              <a:t>i</a:t>
            </a:r>
            <a:r>
              <a:rPr lang="en-IN" dirty="0"/>
              <a:t>):</a:t>
            </a:r>
          </a:p>
          <a:p>
            <a:r>
              <a:rPr lang="en-IN" dirty="0"/>
              <a:t>    </a:t>
            </a:r>
            <a:r>
              <a:rPr lang="en-IN" dirty="0" err="1"/>
              <a:t>img</a:t>
            </a:r>
            <a:r>
              <a:rPr lang="en-IN" dirty="0"/>
              <a:t> = </a:t>
            </a:r>
            <a:r>
              <a:rPr lang="en-IN" dirty="0" err="1"/>
              <a:t>test_data</a:t>
            </a:r>
            <a:r>
              <a:rPr lang="en-IN" dirty="0"/>
              <a:t>[</a:t>
            </a:r>
            <a:r>
              <a:rPr lang="en-IN" dirty="0" err="1"/>
              <a:t>i</a:t>
            </a:r>
            <a:r>
              <a:rPr lang="en-IN" dirty="0"/>
              <a:t>]</a:t>
            </a:r>
          </a:p>
          <a:p>
            <a:r>
              <a:rPr lang="en-IN" dirty="0"/>
              <a:t>    </a:t>
            </a:r>
            <a:r>
              <a:rPr lang="en-IN" dirty="0" err="1"/>
              <a:t>plt.title</a:t>
            </a:r>
            <a:r>
              <a:rPr lang="en-IN" dirty="0"/>
              <a:t>('label : {}'.format(</a:t>
            </a:r>
            <a:r>
              <a:rPr lang="en-IN" dirty="0" err="1"/>
              <a:t>test_labels</a:t>
            </a:r>
            <a:r>
              <a:rPr lang="en-IN" dirty="0"/>
              <a:t>[</a:t>
            </a:r>
            <a:r>
              <a:rPr lang="en-IN" dirty="0" err="1"/>
              <a:t>i</a:t>
            </a:r>
            <a:r>
              <a:rPr lang="en-IN" dirty="0"/>
              <a:t>]))</a:t>
            </a:r>
          </a:p>
          <a:p>
            <a:r>
              <a:rPr lang="en-IN" dirty="0"/>
              <a:t>    </a:t>
            </a:r>
            <a:r>
              <a:rPr lang="en-IN" dirty="0" err="1"/>
              <a:t>plt.imshow</a:t>
            </a:r>
            <a:r>
              <a:rPr lang="en-IN" dirty="0"/>
              <a:t>(</a:t>
            </a:r>
            <a:r>
              <a:rPr lang="en-IN" dirty="0" err="1"/>
              <a:t>img.reshape</a:t>
            </a:r>
            <a:r>
              <a:rPr lang="en-IN" dirty="0"/>
              <a:t>((28, 28)))</a:t>
            </a:r>
          </a:p>
          <a:p>
            <a:r>
              <a:rPr lang="en-IN" dirty="0"/>
              <a:t>     </a:t>
            </a:r>
          </a:p>
          <a:p>
            <a:endParaRPr lang="en-IN" dirty="0"/>
          </a:p>
          <a:p>
            <a:endParaRPr lang="en-IN" dirty="0"/>
          </a:p>
        </p:txBody>
      </p:sp>
    </p:spTree>
    <p:extLst>
      <p:ext uri="{BB962C8B-B14F-4D97-AF65-F5344CB8AC3E}">
        <p14:creationId xmlns:p14="http://schemas.microsoft.com/office/powerpoint/2010/main" val="123308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655CB-6DFB-0BEB-9AC4-964766239D1E}"/>
              </a:ext>
            </a:extLst>
          </p:cNvPr>
          <p:cNvSpPr txBox="1"/>
          <p:nvPr/>
        </p:nvSpPr>
        <p:spPr>
          <a:xfrm>
            <a:off x="134754" y="173255"/>
            <a:ext cx="11877574" cy="5508559"/>
          </a:xfrm>
          <a:prstGeom prst="rect">
            <a:avLst/>
          </a:prstGeom>
          <a:noFill/>
        </p:spPr>
        <p:txBody>
          <a:bodyPr wrap="square" rtlCol="0">
            <a:spAutoFit/>
          </a:bodyPr>
          <a:lstStyle/>
          <a:p>
            <a:pPr lvl="1">
              <a:lnSpc>
                <a:spcPct val="150000"/>
              </a:lnSpc>
            </a:pPr>
            <a:r>
              <a:rPr lang="en-US" b="0" i="0" dirty="0">
                <a:solidFill>
                  <a:srgbClr val="000000"/>
                </a:solidFill>
                <a:effectLst/>
              </a:rPr>
              <a:t># Named </a:t>
            </a:r>
            <a:r>
              <a:rPr lang="en-US" b="0" i="0" dirty="0" err="1">
                <a:solidFill>
                  <a:srgbClr val="000000"/>
                </a:solidFill>
                <a:effectLst/>
              </a:rPr>
              <a:t>my_scalar</a:t>
            </a:r>
            <a:r>
              <a:rPr lang="en-US" b="0" i="0" dirty="0">
                <a:solidFill>
                  <a:srgbClr val="000000"/>
                </a:solidFill>
                <a:effectLst/>
              </a:rPr>
              <a:t>  </a:t>
            </a:r>
          </a:p>
          <a:p>
            <a:pPr lvl="1">
              <a:lnSpc>
                <a:spcPct val="150000"/>
              </a:lnSpc>
            </a:pPr>
            <a:r>
              <a:rPr lang="en-US" b="0" i="0" dirty="0">
                <a:solidFill>
                  <a:srgbClr val="000000"/>
                </a:solidFill>
                <a:effectLst/>
              </a:rPr>
              <a:t>r2 = </a:t>
            </a:r>
            <a:r>
              <a:rPr lang="en-US" b="0" i="0" dirty="0" err="1">
                <a:solidFill>
                  <a:srgbClr val="000000"/>
                </a:solidFill>
                <a:effectLst/>
              </a:rPr>
              <a:t>tf.constant</a:t>
            </a:r>
            <a:r>
              <a:rPr lang="en-US" b="0" i="0" dirty="0">
                <a:solidFill>
                  <a:srgbClr val="000000"/>
                </a:solidFill>
                <a:effectLst/>
              </a:rPr>
              <a:t>(</a:t>
            </a:r>
            <a:r>
              <a:rPr lang="en-US" b="0" i="0" dirty="0">
                <a:solidFill>
                  <a:srgbClr val="C00000"/>
                </a:solidFill>
                <a:effectLst/>
              </a:rPr>
              <a:t>1</a:t>
            </a:r>
            <a:r>
              <a:rPr lang="en-US" b="0" i="0" dirty="0">
                <a:solidFill>
                  <a:srgbClr val="000000"/>
                </a:solidFill>
                <a:effectLst/>
              </a:rPr>
              <a:t>, tf.int18, name = </a:t>
            </a:r>
            <a:r>
              <a:rPr lang="en-US" b="0" i="0" dirty="0">
                <a:solidFill>
                  <a:srgbClr val="0000FF"/>
                </a:solidFill>
                <a:effectLst/>
              </a:rPr>
              <a:t>"</a:t>
            </a:r>
            <a:r>
              <a:rPr lang="en-US" b="0" i="0" dirty="0" err="1">
                <a:solidFill>
                  <a:srgbClr val="0000FF"/>
                </a:solidFill>
                <a:effectLst/>
              </a:rPr>
              <a:t>my_scalar</a:t>
            </a:r>
            <a:r>
              <a:rPr lang="en-US" b="0" i="0" dirty="0">
                <a:solidFill>
                  <a:srgbClr val="0000FF"/>
                </a:solidFill>
                <a:effectLst/>
              </a:rPr>
              <a:t>"</a:t>
            </a:r>
            <a:r>
              <a:rPr lang="en-US" b="0" i="0" dirty="0">
                <a:solidFill>
                  <a:srgbClr val="000000"/>
                </a:solidFill>
                <a:effectLst/>
              </a:rPr>
              <a:t>)   </a:t>
            </a:r>
          </a:p>
          <a:p>
            <a:pPr lvl="1">
              <a:lnSpc>
                <a:spcPct val="150000"/>
              </a:lnSpc>
            </a:pPr>
            <a:r>
              <a:rPr lang="en-US" b="0" i="0" dirty="0">
                <a:solidFill>
                  <a:srgbClr val="000000"/>
                </a:solidFill>
                <a:effectLst/>
              </a:rPr>
              <a:t>print(r2)  </a:t>
            </a:r>
          </a:p>
          <a:p>
            <a:endParaRPr lang="en-IN" dirty="0"/>
          </a:p>
          <a:p>
            <a:r>
              <a:rPr lang="en-IN" sz="2400" b="1" i="0" dirty="0">
                <a:solidFill>
                  <a:srgbClr val="333333"/>
                </a:solidFill>
                <a:effectLst/>
              </a:rPr>
              <a:t>Output:</a:t>
            </a:r>
          </a:p>
          <a:p>
            <a:endParaRPr lang="en-IN" b="1" dirty="0">
              <a:solidFill>
                <a:srgbClr val="333333"/>
              </a:solidFill>
            </a:endParaRPr>
          </a:p>
          <a:p>
            <a:r>
              <a:rPr lang="en-US" dirty="0"/>
              <a:t>Tensor ("my_scalar:0", shape=( ), </a:t>
            </a:r>
            <a:r>
              <a:rPr lang="en-US" dirty="0" err="1"/>
              <a:t>dtype</a:t>
            </a:r>
            <a:r>
              <a:rPr lang="en-US" dirty="0"/>
              <a:t>=int18</a:t>
            </a:r>
          </a:p>
          <a:p>
            <a:endParaRPr lang="en-US" dirty="0"/>
          </a:p>
          <a:p>
            <a:endParaRPr lang="en-US" dirty="0"/>
          </a:p>
          <a:p>
            <a:endParaRPr lang="en-US" dirty="0"/>
          </a:p>
          <a:p>
            <a:pPr marL="285750" indent="-285750">
              <a:lnSpc>
                <a:spcPct val="200000"/>
              </a:lnSpc>
              <a:buFont typeface="Wingdings" panose="05000000000000000000" pitchFamily="2" charset="2"/>
              <a:buChar char="ü"/>
            </a:pPr>
            <a:r>
              <a:rPr lang="en-US" b="0" i="0" dirty="0">
                <a:solidFill>
                  <a:srgbClr val="333333"/>
                </a:solidFill>
                <a:effectLst/>
              </a:rPr>
              <a:t>Each tensor is displayed by the name of tensor. Each tensor object is generated with</a:t>
            </a:r>
            <a:br>
              <a:rPr lang="en-US" dirty="0"/>
            </a:br>
            <a:r>
              <a:rPr lang="en-US" b="0" i="0" dirty="0">
                <a:solidFill>
                  <a:srgbClr val="333333"/>
                </a:solidFill>
                <a:effectLst/>
              </a:rPr>
              <a:t>a unique label (name),</a:t>
            </a:r>
            <a:br>
              <a:rPr lang="en-US" dirty="0"/>
            </a:br>
            <a:r>
              <a:rPr lang="en-US" b="0" i="0" dirty="0">
                <a:solidFill>
                  <a:srgbClr val="333333"/>
                </a:solidFill>
                <a:effectLst/>
              </a:rPr>
              <a:t>a dimension (shape)</a:t>
            </a:r>
            <a:br>
              <a:rPr lang="en-US" dirty="0"/>
            </a:br>
            <a:r>
              <a:rPr lang="en-US" b="0" i="0" dirty="0">
                <a:solidFill>
                  <a:srgbClr val="333333"/>
                </a:solidFill>
                <a:effectLst/>
              </a:rPr>
              <a:t>a data type (</a:t>
            </a:r>
            <a:r>
              <a:rPr lang="en-US" b="0" i="0" dirty="0" err="1">
                <a:solidFill>
                  <a:srgbClr val="333333"/>
                </a:solidFill>
                <a:effectLst/>
              </a:rPr>
              <a:t>dtype</a:t>
            </a:r>
            <a:r>
              <a:rPr lang="en-US" b="0" i="0" dirty="0">
                <a:solidFill>
                  <a:srgbClr val="333333"/>
                </a:solidFill>
                <a:effectLst/>
              </a:rPr>
              <a:t>).</a:t>
            </a:r>
            <a:endParaRPr lang="en-US" dirty="0"/>
          </a:p>
        </p:txBody>
      </p:sp>
    </p:spTree>
    <p:extLst>
      <p:ext uri="{BB962C8B-B14F-4D97-AF65-F5344CB8AC3E}">
        <p14:creationId xmlns:p14="http://schemas.microsoft.com/office/powerpoint/2010/main" val="4005925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E4EAD1-2628-EBEB-C6F6-EBE6A21279D5}"/>
              </a:ext>
            </a:extLst>
          </p:cNvPr>
          <p:cNvSpPr txBox="1"/>
          <p:nvPr/>
        </p:nvSpPr>
        <p:spPr>
          <a:xfrm>
            <a:off x="134754" y="67377"/>
            <a:ext cx="11848699" cy="2400657"/>
          </a:xfrm>
          <a:prstGeom prst="rect">
            <a:avLst/>
          </a:prstGeom>
          <a:noFill/>
        </p:spPr>
        <p:txBody>
          <a:bodyPr wrap="square" rtlCol="0">
            <a:spAutoFit/>
          </a:bodyPr>
          <a:lstStyle/>
          <a:p>
            <a:r>
              <a:rPr lang="en-US" dirty="0"/>
              <a:t># image in TensorFlow is 28 by 28 </a:t>
            </a:r>
            <a:r>
              <a:rPr lang="en-US" dirty="0" err="1"/>
              <a:t>px</a:t>
            </a:r>
            <a:endParaRPr lang="en-US" dirty="0"/>
          </a:p>
          <a:p>
            <a:r>
              <a:rPr lang="en-US" dirty="0"/>
              <a:t>display(0)</a:t>
            </a:r>
          </a:p>
          <a:p>
            <a:endParaRPr lang="en-US" dirty="0"/>
          </a:p>
          <a:p>
            <a:r>
              <a:rPr lang="en-US" dirty="0"/>
              <a:t>To display data we can use this function – display(0) </a:t>
            </a:r>
          </a:p>
          <a:p>
            <a:endParaRPr lang="en-US" dirty="0"/>
          </a:p>
          <a:p>
            <a:r>
              <a:rPr lang="en-US" sz="2400" b="1" dirty="0"/>
              <a:t>output : </a:t>
            </a:r>
          </a:p>
          <a:p>
            <a:endParaRPr lang="en-US" dirty="0"/>
          </a:p>
          <a:p>
            <a:endParaRPr lang="en-IN" dirty="0"/>
          </a:p>
        </p:txBody>
      </p:sp>
      <p:pic>
        <p:nvPicPr>
          <p:cNvPr id="21506" name="Picture 2">
            <a:extLst>
              <a:ext uri="{FF2B5EF4-FFF2-40B4-BE49-F238E27FC236}">
                <a16:creationId xmlns:a16="http://schemas.microsoft.com/office/drawing/2014/main" id="{20836B6B-5213-9AED-6E8B-0A71903D4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554" y="2142824"/>
            <a:ext cx="3819875" cy="40177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7585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735571-CBF4-E78A-2A32-4528166BA4A2}"/>
              </a:ext>
            </a:extLst>
          </p:cNvPr>
          <p:cNvSpPr txBox="1"/>
          <p:nvPr/>
        </p:nvSpPr>
        <p:spPr>
          <a:xfrm>
            <a:off x="134754" y="163629"/>
            <a:ext cx="11800572" cy="5909310"/>
          </a:xfrm>
          <a:prstGeom prst="rect">
            <a:avLst/>
          </a:prstGeom>
          <a:noFill/>
        </p:spPr>
        <p:txBody>
          <a:bodyPr wrap="square" rtlCol="0">
            <a:spAutoFit/>
          </a:bodyPr>
          <a:lstStyle/>
          <a:p>
            <a:r>
              <a:rPr lang="en-IN" b="1" dirty="0"/>
              <a:t>Step 5 : Fitting data, using linear classifier </a:t>
            </a:r>
          </a:p>
          <a:p>
            <a:r>
              <a:rPr lang="en-IN" dirty="0"/>
              <a:t> </a:t>
            </a:r>
          </a:p>
          <a:p>
            <a:endParaRPr lang="en-IN" dirty="0"/>
          </a:p>
          <a:p>
            <a:r>
              <a:rPr lang="en-IN" dirty="0" err="1"/>
              <a:t>feature_columns</a:t>
            </a:r>
            <a:r>
              <a:rPr lang="en-IN" dirty="0"/>
              <a:t> = </a:t>
            </a:r>
            <a:r>
              <a:rPr lang="en-IN" dirty="0" err="1"/>
              <a:t>learn.infer_real_valued_columns_from_input</a:t>
            </a:r>
            <a:r>
              <a:rPr lang="en-IN" dirty="0"/>
              <a:t>(data)</a:t>
            </a:r>
          </a:p>
          <a:p>
            <a:r>
              <a:rPr lang="en-IN" dirty="0"/>
              <a:t>classifier = </a:t>
            </a:r>
            <a:r>
              <a:rPr lang="en-IN" dirty="0" err="1"/>
              <a:t>learn.LinearClassifier</a:t>
            </a:r>
            <a:r>
              <a:rPr lang="en-IN" dirty="0"/>
              <a:t>(</a:t>
            </a:r>
            <a:r>
              <a:rPr lang="en-IN" dirty="0" err="1"/>
              <a:t>n_classes</a:t>
            </a:r>
            <a:r>
              <a:rPr lang="en-IN" dirty="0"/>
              <a:t>=10,</a:t>
            </a:r>
          </a:p>
          <a:p>
            <a:r>
              <a:rPr lang="en-IN" dirty="0"/>
              <a:t>                                    </a:t>
            </a:r>
            <a:r>
              <a:rPr lang="en-IN" dirty="0" err="1"/>
              <a:t>feature_columns</a:t>
            </a:r>
            <a:r>
              <a:rPr lang="en-IN" dirty="0"/>
              <a:t>=</a:t>
            </a:r>
            <a:r>
              <a:rPr lang="en-IN" dirty="0" err="1"/>
              <a:t>feature_columns</a:t>
            </a:r>
            <a:r>
              <a:rPr lang="en-IN" dirty="0"/>
              <a:t>)</a:t>
            </a:r>
          </a:p>
          <a:p>
            <a:r>
              <a:rPr lang="en-IN" dirty="0" err="1"/>
              <a:t>classifier.fit</a:t>
            </a:r>
            <a:r>
              <a:rPr lang="en-IN" dirty="0"/>
              <a:t>(data, labels, </a:t>
            </a:r>
            <a:r>
              <a:rPr lang="en-IN" dirty="0" err="1"/>
              <a:t>batch_size</a:t>
            </a:r>
            <a:r>
              <a:rPr lang="en-IN" dirty="0"/>
              <a:t>=100, steps=1000)</a:t>
            </a:r>
          </a:p>
          <a:p>
            <a:endParaRPr lang="en-IN" dirty="0"/>
          </a:p>
          <a:p>
            <a:endParaRPr lang="en-IN" dirty="0"/>
          </a:p>
          <a:p>
            <a:endParaRPr lang="en-IN" dirty="0"/>
          </a:p>
          <a:p>
            <a:r>
              <a:rPr lang="en-IN" b="1" dirty="0"/>
              <a:t>Step 6 : Evaluate accuracy </a:t>
            </a:r>
          </a:p>
          <a:p>
            <a:r>
              <a:rPr lang="en-IN" dirty="0"/>
              <a:t> </a:t>
            </a:r>
          </a:p>
          <a:p>
            <a:endParaRPr lang="en-IN" dirty="0"/>
          </a:p>
          <a:p>
            <a:r>
              <a:rPr lang="en-IN" dirty="0" err="1"/>
              <a:t>classifier.evaluate</a:t>
            </a:r>
            <a:r>
              <a:rPr lang="en-IN" dirty="0"/>
              <a:t>(</a:t>
            </a:r>
            <a:r>
              <a:rPr lang="en-IN" dirty="0" err="1"/>
              <a:t>test_data</a:t>
            </a:r>
            <a:r>
              <a:rPr lang="en-IN" dirty="0"/>
              <a:t>, </a:t>
            </a:r>
            <a:r>
              <a:rPr lang="en-IN" dirty="0" err="1"/>
              <a:t>test_labels</a:t>
            </a:r>
            <a:r>
              <a:rPr lang="en-IN" dirty="0"/>
              <a:t>)</a:t>
            </a:r>
          </a:p>
          <a:p>
            <a:r>
              <a:rPr lang="en-IN" dirty="0"/>
              <a:t>print(</a:t>
            </a:r>
            <a:r>
              <a:rPr lang="en-IN" dirty="0" err="1"/>
              <a:t>classifier.evaluate</a:t>
            </a:r>
            <a:r>
              <a:rPr lang="en-IN" dirty="0"/>
              <a:t>(</a:t>
            </a:r>
            <a:r>
              <a:rPr lang="en-IN" dirty="0" err="1"/>
              <a:t>test_data</a:t>
            </a:r>
            <a:r>
              <a:rPr lang="en-IN" dirty="0"/>
              <a:t>, </a:t>
            </a:r>
            <a:r>
              <a:rPr lang="en-IN" dirty="0" err="1"/>
              <a:t>test_labels</a:t>
            </a:r>
            <a:r>
              <a:rPr lang="en-IN" dirty="0"/>
              <a:t>)["accuracy"])</a:t>
            </a:r>
          </a:p>
          <a:p>
            <a:endParaRPr lang="en-IN" dirty="0"/>
          </a:p>
          <a:p>
            <a:endParaRPr lang="en-IN" b="1" dirty="0"/>
          </a:p>
          <a:p>
            <a:r>
              <a:rPr lang="en-IN" b="1" dirty="0"/>
              <a:t>Output : </a:t>
            </a:r>
          </a:p>
          <a:p>
            <a:r>
              <a:rPr lang="en-IN" dirty="0"/>
              <a:t> </a:t>
            </a:r>
          </a:p>
          <a:p>
            <a:endParaRPr lang="en-IN" dirty="0"/>
          </a:p>
          <a:p>
            <a:pPr lvl="1"/>
            <a:r>
              <a:rPr lang="en-IN" dirty="0"/>
              <a:t>0.9137</a:t>
            </a:r>
          </a:p>
        </p:txBody>
      </p:sp>
    </p:spTree>
    <p:extLst>
      <p:ext uri="{BB962C8B-B14F-4D97-AF65-F5344CB8AC3E}">
        <p14:creationId xmlns:p14="http://schemas.microsoft.com/office/powerpoint/2010/main" val="29447520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BFBDC-8281-C498-0CF7-61CFA20125B0}"/>
              </a:ext>
            </a:extLst>
          </p:cNvPr>
          <p:cNvSpPr txBox="1"/>
          <p:nvPr/>
        </p:nvSpPr>
        <p:spPr>
          <a:xfrm>
            <a:off x="125128" y="163629"/>
            <a:ext cx="11829449" cy="3970318"/>
          </a:xfrm>
          <a:prstGeom prst="rect">
            <a:avLst/>
          </a:prstGeom>
          <a:noFill/>
        </p:spPr>
        <p:txBody>
          <a:bodyPr wrap="square" rtlCol="0">
            <a:spAutoFit/>
          </a:bodyPr>
          <a:lstStyle/>
          <a:p>
            <a:r>
              <a:rPr lang="en-IN" b="1" dirty="0"/>
              <a:t>Step 7 : Predicting data </a:t>
            </a:r>
          </a:p>
          <a:p>
            <a:r>
              <a:rPr lang="en-IN" dirty="0"/>
              <a:t> </a:t>
            </a:r>
          </a:p>
          <a:p>
            <a:endParaRPr lang="en-IN" dirty="0"/>
          </a:p>
          <a:p>
            <a:r>
              <a:rPr lang="en-IN" dirty="0"/>
              <a:t>prediction = </a:t>
            </a:r>
            <a:r>
              <a:rPr lang="en-IN" dirty="0" err="1"/>
              <a:t>classifier.predict</a:t>
            </a:r>
            <a:r>
              <a:rPr lang="en-IN" dirty="0"/>
              <a:t>(</a:t>
            </a:r>
            <a:r>
              <a:rPr lang="en-IN" dirty="0" err="1"/>
              <a:t>np.array</a:t>
            </a:r>
            <a:r>
              <a:rPr lang="en-IN" dirty="0"/>
              <a:t>([</a:t>
            </a:r>
            <a:r>
              <a:rPr lang="en-IN" dirty="0" err="1"/>
              <a:t>test_data</a:t>
            </a:r>
            <a:r>
              <a:rPr lang="en-IN" dirty="0"/>
              <a:t>[0]],</a:t>
            </a:r>
          </a:p>
          <a:p>
            <a:r>
              <a:rPr lang="en-IN" dirty="0"/>
              <a:t>                                         </a:t>
            </a:r>
            <a:r>
              <a:rPr lang="en-IN" dirty="0" err="1"/>
              <a:t>dtype</a:t>
            </a:r>
            <a:r>
              <a:rPr lang="en-IN" dirty="0"/>
              <a:t>=float),</a:t>
            </a:r>
          </a:p>
          <a:p>
            <a:r>
              <a:rPr lang="en-IN" dirty="0"/>
              <a:t>                                         </a:t>
            </a:r>
            <a:r>
              <a:rPr lang="en-IN" dirty="0" err="1"/>
              <a:t>as_iterable</a:t>
            </a:r>
            <a:r>
              <a:rPr lang="en-IN" dirty="0"/>
              <a:t>=False)</a:t>
            </a:r>
          </a:p>
          <a:p>
            <a:r>
              <a:rPr lang="en-IN" dirty="0"/>
              <a:t>print("prediction : {}, label : {}".format(prediction,</a:t>
            </a:r>
          </a:p>
          <a:p>
            <a:r>
              <a:rPr lang="en-IN" dirty="0"/>
              <a:t>      </a:t>
            </a:r>
            <a:r>
              <a:rPr lang="en-IN" dirty="0" err="1"/>
              <a:t>test_labels</a:t>
            </a:r>
            <a:r>
              <a:rPr lang="en-IN" dirty="0"/>
              <a:t>[0]) )</a:t>
            </a:r>
          </a:p>
          <a:p>
            <a:endParaRPr lang="en-IN" dirty="0"/>
          </a:p>
          <a:p>
            <a:endParaRPr lang="en-IN" dirty="0"/>
          </a:p>
          <a:p>
            <a:r>
              <a:rPr lang="en-IN" b="1" dirty="0"/>
              <a:t>Output : </a:t>
            </a:r>
          </a:p>
          <a:p>
            <a:r>
              <a:rPr lang="en-IN" dirty="0"/>
              <a:t> </a:t>
            </a:r>
          </a:p>
          <a:p>
            <a:endParaRPr lang="en-IN" dirty="0"/>
          </a:p>
          <a:p>
            <a:r>
              <a:rPr lang="en-IN" dirty="0"/>
              <a:t>prediction : [7], label : 7</a:t>
            </a:r>
          </a:p>
        </p:txBody>
      </p:sp>
    </p:spTree>
    <p:extLst>
      <p:ext uri="{BB962C8B-B14F-4D97-AF65-F5344CB8AC3E}">
        <p14:creationId xmlns:p14="http://schemas.microsoft.com/office/powerpoint/2010/main" val="27028315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2B63AF-5246-6391-7F65-6C05CCB28D93}"/>
              </a:ext>
            </a:extLst>
          </p:cNvPr>
          <p:cNvSpPr txBox="1"/>
          <p:nvPr/>
        </p:nvSpPr>
        <p:spPr>
          <a:xfrm>
            <a:off x="105878" y="144379"/>
            <a:ext cx="11858324" cy="6186309"/>
          </a:xfrm>
          <a:prstGeom prst="rect">
            <a:avLst/>
          </a:prstGeom>
          <a:noFill/>
        </p:spPr>
        <p:txBody>
          <a:bodyPr wrap="square" rtlCol="0">
            <a:spAutoFit/>
          </a:bodyPr>
          <a:lstStyle/>
          <a:p>
            <a:r>
              <a:rPr lang="en-IN" b="1" dirty="0"/>
              <a:t>Full Code for classifying handwritten </a:t>
            </a:r>
          </a:p>
          <a:p>
            <a:r>
              <a:rPr lang="en-IN" dirty="0"/>
              <a:t> </a:t>
            </a:r>
          </a:p>
          <a:p>
            <a:pPr lvl="1"/>
            <a:endParaRPr lang="en-IN" dirty="0"/>
          </a:p>
          <a:p>
            <a:pPr lvl="1"/>
            <a:r>
              <a:rPr lang="en-IN" dirty="0"/>
              <a:t># importing libraries</a:t>
            </a:r>
          </a:p>
          <a:p>
            <a:pPr lvl="1"/>
            <a:r>
              <a:rPr lang="en-IN" dirty="0"/>
              <a:t>import </a:t>
            </a:r>
            <a:r>
              <a:rPr lang="en-IN" dirty="0" err="1"/>
              <a:t>numpy</a:t>
            </a:r>
            <a:r>
              <a:rPr lang="en-IN" dirty="0"/>
              <a:t> as np</a:t>
            </a:r>
          </a:p>
          <a:p>
            <a:pPr lvl="1"/>
            <a:r>
              <a:rPr lang="en-IN" dirty="0"/>
              <a:t>import </a:t>
            </a:r>
            <a:r>
              <a:rPr lang="en-IN" dirty="0" err="1"/>
              <a:t>matplotlib.pyplot</a:t>
            </a:r>
            <a:r>
              <a:rPr lang="en-IN" dirty="0"/>
              <a:t> as </a:t>
            </a:r>
            <a:r>
              <a:rPr lang="en-IN" dirty="0" err="1"/>
              <a:t>plt</a:t>
            </a:r>
            <a:endParaRPr lang="en-IN" dirty="0"/>
          </a:p>
          <a:p>
            <a:pPr lvl="1"/>
            <a:r>
              <a:rPr lang="en-IN" dirty="0"/>
              <a:t>import </a:t>
            </a:r>
            <a:r>
              <a:rPr lang="en-IN" dirty="0" err="1"/>
              <a:t>tensorflow</a:t>
            </a:r>
            <a:r>
              <a:rPr lang="en-IN" dirty="0"/>
              <a:t> as </a:t>
            </a:r>
            <a:r>
              <a:rPr lang="en-IN" dirty="0" err="1"/>
              <a:t>tf</a:t>
            </a:r>
            <a:endParaRPr lang="en-IN" dirty="0"/>
          </a:p>
          <a:p>
            <a:pPr lvl="1"/>
            <a:r>
              <a:rPr lang="en-IN" dirty="0"/>
              <a:t> </a:t>
            </a:r>
          </a:p>
          <a:p>
            <a:pPr lvl="1"/>
            <a:r>
              <a:rPr lang="en-IN" dirty="0"/>
              <a:t>learn = </a:t>
            </a:r>
            <a:r>
              <a:rPr lang="en-IN" dirty="0" err="1"/>
              <a:t>tf.contrib.learn</a:t>
            </a:r>
            <a:endParaRPr lang="en-IN" dirty="0"/>
          </a:p>
          <a:p>
            <a:pPr lvl="1"/>
            <a:r>
              <a:rPr lang="en-IN" dirty="0" err="1"/>
              <a:t>tf.logging.set_verbosity</a:t>
            </a:r>
            <a:r>
              <a:rPr lang="en-IN" dirty="0"/>
              <a:t>(</a:t>
            </a:r>
            <a:r>
              <a:rPr lang="en-IN" dirty="0" err="1"/>
              <a:t>tf.logging.ERROR</a:t>
            </a:r>
            <a:r>
              <a:rPr lang="en-IN" dirty="0"/>
              <a:t>)\</a:t>
            </a:r>
          </a:p>
          <a:p>
            <a:pPr lvl="1"/>
            <a:r>
              <a:rPr lang="en-IN" dirty="0"/>
              <a:t> </a:t>
            </a:r>
          </a:p>
          <a:p>
            <a:pPr lvl="1"/>
            <a:r>
              <a:rPr lang="en-IN" dirty="0"/>
              <a:t># importing dataset using MNIST</a:t>
            </a:r>
          </a:p>
          <a:p>
            <a:pPr lvl="1"/>
            <a:r>
              <a:rPr lang="en-IN" dirty="0"/>
              <a:t># this is how </a:t>
            </a:r>
            <a:r>
              <a:rPr lang="en-IN" dirty="0" err="1"/>
              <a:t>mnist</a:t>
            </a:r>
            <a:r>
              <a:rPr lang="en-IN" dirty="0"/>
              <a:t> is used </a:t>
            </a:r>
            <a:r>
              <a:rPr lang="en-IN" dirty="0" err="1"/>
              <a:t>mnist</a:t>
            </a:r>
            <a:r>
              <a:rPr lang="en-IN" dirty="0"/>
              <a:t> contain test and train dataset</a:t>
            </a:r>
          </a:p>
          <a:p>
            <a:pPr lvl="1"/>
            <a:r>
              <a:rPr lang="en-IN" dirty="0" err="1"/>
              <a:t>mnist</a:t>
            </a:r>
            <a:r>
              <a:rPr lang="en-IN" dirty="0"/>
              <a:t> = </a:t>
            </a:r>
            <a:r>
              <a:rPr lang="en-IN" dirty="0" err="1"/>
              <a:t>learn.datasets.load_dataset</a:t>
            </a:r>
            <a:r>
              <a:rPr lang="en-IN" dirty="0"/>
              <a:t>('</a:t>
            </a:r>
            <a:r>
              <a:rPr lang="en-IN" dirty="0" err="1"/>
              <a:t>mnist</a:t>
            </a:r>
            <a:r>
              <a:rPr lang="en-IN" dirty="0"/>
              <a:t>')</a:t>
            </a:r>
          </a:p>
          <a:p>
            <a:pPr lvl="1"/>
            <a:r>
              <a:rPr lang="en-IN" dirty="0"/>
              <a:t>data = </a:t>
            </a:r>
            <a:r>
              <a:rPr lang="en-IN" dirty="0" err="1"/>
              <a:t>mnist.train.images</a:t>
            </a:r>
            <a:endParaRPr lang="en-IN" dirty="0"/>
          </a:p>
          <a:p>
            <a:pPr lvl="1"/>
            <a:r>
              <a:rPr lang="en-IN" dirty="0"/>
              <a:t>labels = </a:t>
            </a:r>
            <a:r>
              <a:rPr lang="en-IN" dirty="0" err="1"/>
              <a:t>np.asarray</a:t>
            </a:r>
            <a:r>
              <a:rPr lang="en-IN" dirty="0"/>
              <a:t>(</a:t>
            </a:r>
            <a:r>
              <a:rPr lang="en-IN" dirty="0" err="1"/>
              <a:t>mnist.train.labels</a:t>
            </a:r>
            <a:r>
              <a:rPr lang="en-IN" dirty="0"/>
              <a:t>, </a:t>
            </a:r>
            <a:r>
              <a:rPr lang="en-IN" dirty="0" err="1"/>
              <a:t>dtype</a:t>
            </a:r>
            <a:r>
              <a:rPr lang="en-IN" dirty="0"/>
              <a:t> = np.int32)</a:t>
            </a:r>
          </a:p>
          <a:p>
            <a:pPr lvl="1"/>
            <a:r>
              <a:rPr lang="en-IN" dirty="0" err="1"/>
              <a:t>test_data</a:t>
            </a:r>
            <a:r>
              <a:rPr lang="en-IN" dirty="0"/>
              <a:t> = </a:t>
            </a:r>
            <a:r>
              <a:rPr lang="en-IN" dirty="0" err="1"/>
              <a:t>mnist.test.images</a:t>
            </a:r>
            <a:endParaRPr lang="en-IN" dirty="0"/>
          </a:p>
          <a:p>
            <a:pPr lvl="1"/>
            <a:r>
              <a:rPr lang="en-IN" dirty="0" err="1"/>
              <a:t>test_labels</a:t>
            </a:r>
            <a:r>
              <a:rPr lang="en-IN" dirty="0"/>
              <a:t> = </a:t>
            </a:r>
            <a:r>
              <a:rPr lang="en-IN" dirty="0" err="1"/>
              <a:t>np.asarray</a:t>
            </a:r>
            <a:r>
              <a:rPr lang="en-IN" dirty="0"/>
              <a:t>(</a:t>
            </a:r>
            <a:r>
              <a:rPr lang="en-IN" dirty="0" err="1"/>
              <a:t>mnist.test.labels</a:t>
            </a:r>
            <a:r>
              <a:rPr lang="en-IN" dirty="0"/>
              <a:t>, </a:t>
            </a:r>
            <a:r>
              <a:rPr lang="en-IN" dirty="0" err="1"/>
              <a:t>dtype</a:t>
            </a:r>
            <a:r>
              <a:rPr lang="en-IN" dirty="0"/>
              <a:t> = np.int32)</a:t>
            </a:r>
          </a:p>
          <a:p>
            <a:pPr lvl="1"/>
            <a:r>
              <a:rPr lang="en-IN" dirty="0"/>
              <a:t> </a:t>
            </a:r>
          </a:p>
          <a:p>
            <a:pPr lvl="1"/>
            <a:r>
              <a:rPr lang="en-IN" dirty="0" err="1"/>
              <a:t>max_examples</a:t>
            </a:r>
            <a:r>
              <a:rPr lang="en-IN" dirty="0"/>
              <a:t> = 10000</a:t>
            </a:r>
          </a:p>
          <a:p>
            <a:pPr lvl="1"/>
            <a:r>
              <a:rPr lang="en-IN" dirty="0"/>
              <a:t>data = data[:</a:t>
            </a:r>
            <a:r>
              <a:rPr lang="en-IN" dirty="0" err="1"/>
              <a:t>max_examples</a:t>
            </a:r>
            <a:r>
              <a:rPr lang="en-IN" dirty="0"/>
              <a:t>]</a:t>
            </a:r>
          </a:p>
          <a:p>
            <a:pPr lvl="1"/>
            <a:r>
              <a:rPr lang="en-IN" dirty="0"/>
              <a:t>labels = labels[:</a:t>
            </a:r>
            <a:r>
              <a:rPr lang="en-IN" dirty="0" err="1"/>
              <a:t>max_examples</a:t>
            </a:r>
            <a:r>
              <a:rPr lang="en-IN" dirty="0"/>
              <a:t>]</a:t>
            </a:r>
          </a:p>
        </p:txBody>
      </p:sp>
    </p:spTree>
    <p:extLst>
      <p:ext uri="{BB962C8B-B14F-4D97-AF65-F5344CB8AC3E}">
        <p14:creationId xmlns:p14="http://schemas.microsoft.com/office/powerpoint/2010/main" val="31455009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37B8B2-72A1-DD47-5BEC-225BA6EA746E}"/>
              </a:ext>
            </a:extLst>
          </p:cNvPr>
          <p:cNvSpPr txBox="1"/>
          <p:nvPr/>
        </p:nvSpPr>
        <p:spPr>
          <a:xfrm>
            <a:off x="221381" y="182880"/>
            <a:ext cx="11685070" cy="4524315"/>
          </a:xfrm>
          <a:prstGeom prst="rect">
            <a:avLst/>
          </a:prstGeom>
          <a:noFill/>
        </p:spPr>
        <p:txBody>
          <a:bodyPr wrap="square" rtlCol="0">
            <a:spAutoFit/>
          </a:bodyPr>
          <a:lstStyle/>
          <a:p>
            <a:endParaRPr lang="en-IN" dirty="0"/>
          </a:p>
          <a:p>
            <a:r>
              <a:rPr lang="en-IN" dirty="0"/>
              <a:t># displaying dataset using Matplotlib</a:t>
            </a:r>
          </a:p>
          <a:p>
            <a:r>
              <a:rPr lang="en-IN" dirty="0"/>
              <a:t>def display(</a:t>
            </a:r>
            <a:r>
              <a:rPr lang="en-IN" dirty="0" err="1"/>
              <a:t>i</a:t>
            </a:r>
            <a:r>
              <a:rPr lang="en-IN" dirty="0"/>
              <a:t>):</a:t>
            </a:r>
          </a:p>
          <a:p>
            <a:r>
              <a:rPr lang="en-IN" dirty="0"/>
              <a:t>    </a:t>
            </a:r>
            <a:r>
              <a:rPr lang="en-IN" dirty="0" err="1"/>
              <a:t>img</a:t>
            </a:r>
            <a:r>
              <a:rPr lang="en-IN" dirty="0"/>
              <a:t> = </a:t>
            </a:r>
            <a:r>
              <a:rPr lang="en-IN" dirty="0" err="1"/>
              <a:t>test_data</a:t>
            </a:r>
            <a:r>
              <a:rPr lang="en-IN" dirty="0"/>
              <a:t>[</a:t>
            </a:r>
            <a:r>
              <a:rPr lang="en-IN" dirty="0" err="1"/>
              <a:t>i</a:t>
            </a:r>
            <a:r>
              <a:rPr lang="en-IN" dirty="0"/>
              <a:t>]</a:t>
            </a:r>
          </a:p>
          <a:p>
            <a:r>
              <a:rPr lang="en-IN" dirty="0"/>
              <a:t>    </a:t>
            </a:r>
            <a:r>
              <a:rPr lang="en-IN" dirty="0" err="1"/>
              <a:t>plt.title</a:t>
            </a:r>
            <a:r>
              <a:rPr lang="en-IN" dirty="0"/>
              <a:t>('label : {}'.format(</a:t>
            </a:r>
            <a:r>
              <a:rPr lang="en-IN" dirty="0" err="1"/>
              <a:t>test_labels</a:t>
            </a:r>
            <a:r>
              <a:rPr lang="en-IN" dirty="0"/>
              <a:t>[</a:t>
            </a:r>
            <a:r>
              <a:rPr lang="en-IN" dirty="0" err="1"/>
              <a:t>i</a:t>
            </a:r>
            <a:r>
              <a:rPr lang="en-IN" dirty="0"/>
              <a:t>]))</a:t>
            </a:r>
          </a:p>
          <a:p>
            <a:r>
              <a:rPr lang="en-IN" dirty="0"/>
              <a:t>    </a:t>
            </a:r>
            <a:r>
              <a:rPr lang="en-IN" dirty="0" err="1"/>
              <a:t>plt.imshow</a:t>
            </a:r>
            <a:r>
              <a:rPr lang="en-IN" dirty="0"/>
              <a:t>(</a:t>
            </a:r>
            <a:r>
              <a:rPr lang="en-IN" dirty="0" err="1"/>
              <a:t>img.reshape</a:t>
            </a:r>
            <a:r>
              <a:rPr lang="en-IN" dirty="0"/>
              <a:t>((28, 28)))</a:t>
            </a:r>
          </a:p>
          <a:p>
            <a:r>
              <a:rPr lang="en-IN" dirty="0"/>
              <a:t>     </a:t>
            </a:r>
          </a:p>
          <a:p>
            <a:endParaRPr lang="en-IN" dirty="0"/>
          </a:p>
          <a:p>
            <a:endParaRPr lang="en-IN" dirty="0"/>
          </a:p>
          <a:p>
            <a:r>
              <a:rPr lang="en-IN" dirty="0"/>
              <a:t># </a:t>
            </a:r>
            <a:r>
              <a:rPr lang="en-IN" dirty="0" err="1"/>
              <a:t>img</a:t>
            </a:r>
            <a:r>
              <a:rPr lang="en-IN" dirty="0"/>
              <a:t> in </a:t>
            </a:r>
            <a:r>
              <a:rPr lang="en-IN" dirty="0" err="1"/>
              <a:t>tf</a:t>
            </a:r>
            <a:r>
              <a:rPr lang="en-IN" dirty="0"/>
              <a:t> is 28 by 28 </a:t>
            </a:r>
            <a:r>
              <a:rPr lang="en-IN" dirty="0" err="1"/>
              <a:t>px</a:t>
            </a:r>
            <a:endParaRPr lang="en-IN" dirty="0"/>
          </a:p>
          <a:p>
            <a:r>
              <a:rPr lang="en-IN" dirty="0"/>
              <a:t># fitting linear classifier</a:t>
            </a:r>
          </a:p>
          <a:p>
            <a:r>
              <a:rPr lang="en-IN" dirty="0" err="1"/>
              <a:t>feature_columns</a:t>
            </a:r>
            <a:r>
              <a:rPr lang="en-IN" dirty="0"/>
              <a:t> = </a:t>
            </a:r>
            <a:r>
              <a:rPr lang="en-IN" dirty="0" err="1"/>
              <a:t>learn.infer_real_valued_columns_from_input</a:t>
            </a:r>
            <a:r>
              <a:rPr lang="en-IN" dirty="0"/>
              <a:t>(data)</a:t>
            </a:r>
          </a:p>
          <a:p>
            <a:r>
              <a:rPr lang="en-IN" dirty="0"/>
              <a:t>classifier = </a:t>
            </a:r>
            <a:r>
              <a:rPr lang="en-IN" dirty="0" err="1"/>
              <a:t>learn.LinearClassifier</a:t>
            </a:r>
            <a:r>
              <a:rPr lang="en-IN" dirty="0"/>
              <a:t>(</a:t>
            </a:r>
            <a:r>
              <a:rPr lang="en-IN" dirty="0" err="1"/>
              <a:t>n_classes</a:t>
            </a:r>
            <a:r>
              <a:rPr lang="en-IN" dirty="0"/>
              <a:t> = 10,</a:t>
            </a:r>
          </a:p>
          <a:p>
            <a:r>
              <a:rPr lang="en-IN" dirty="0"/>
              <a:t>                                    </a:t>
            </a:r>
            <a:r>
              <a:rPr lang="en-IN" dirty="0" err="1"/>
              <a:t>feature_columns</a:t>
            </a:r>
            <a:r>
              <a:rPr lang="en-IN" dirty="0"/>
              <a:t> = </a:t>
            </a:r>
            <a:r>
              <a:rPr lang="en-IN" dirty="0" err="1"/>
              <a:t>feature_columns</a:t>
            </a:r>
            <a:r>
              <a:rPr lang="en-IN" dirty="0"/>
              <a:t>)</a:t>
            </a:r>
          </a:p>
          <a:p>
            <a:r>
              <a:rPr lang="en-IN" dirty="0" err="1"/>
              <a:t>classifier.fit</a:t>
            </a:r>
            <a:r>
              <a:rPr lang="en-IN" dirty="0"/>
              <a:t>(data, labels, </a:t>
            </a:r>
            <a:r>
              <a:rPr lang="en-IN" dirty="0" err="1"/>
              <a:t>batch_size</a:t>
            </a:r>
            <a:r>
              <a:rPr lang="en-IN" dirty="0"/>
              <a:t> = 100, steps = 1000)</a:t>
            </a:r>
          </a:p>
          <a:p>
            <a:r>
              <a:rPr lang="en-IN" dirty="0"/>
              <a:t> </a:t>
            </a:r>
          </a:p>
        </p:txBody>
      </p:sp>
    </p:spTree>
    <p:extLst>
      <p:ext uri="{BB962C8B-B14F-4D97-AF65-F5344CB8AC3E}">
        <p14:creationId xmlns:p14="http://schemas.microsoft.com/office/powerpoint/2010/main" val="16090781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113D-8B16-E00D-69F6-3B19FFA978D1}"/>
              </a:ext>
            </a:extLst>
          </p:cNvPr>
          <p:cNvSpPr txBox="1"/>
          <p:nvPr/>
        </p:nvSpPr>
        <p:spPr>
          <a:xfrm>
            <a:off x="173255" y="134754"/>
            <a:ext cx="11521440" cy="5355312"/>
          </a:xfrm>
          <a:prstGeom prst="rect">
            <a:avLst/>
          </a:prstGeom>
          <a:noFill/>
        </p:spPr>
        <p:txBody>
          <a:bodyPr wrap="square" rtlCol="0">
            <a:spAutoFit/>
          </a:bodyPr>
          <a:lstStyle/>
          <a:p>
            <a:r>
              <a:rPr lang="en-IN" dirty="0"/>
              <a:t># Evaluate accuracy</a:t>
            </a:r>
          </a:p>
          <a:p>
            <a:r>
              <a:rPr lang="en-IN" dirty="0" err="1"/>
              <a:t>classifier.evaluate</a:t>
            </a:r>
            <a:r>
              <a:rPr lang="en-IN" dirty="0"/>
              <a:t>(</a:t>
            </a:r>
            <a:r>
              <a:rPr lang="en-IN" dirty="0" err="1"/>
              <a:t>test_data</a:t>
            </a:r>
            <a:r>
              <a:rPr lang="en-IN" dirty="0"/>
              <a:t>, </a:t>
            </a:r>
            <a:r>
              <a:rPr lang="en-IN" dirty="0" err="1"/>
              <a:t>test_labels</a:t>
            </a:r>
            <a:r>
              <a:rPr lang="en-IN" dirty="0"/>
              <a:t>)</a:t>
            </a:r>
          </a:p>
          <a:p>
            <a:r>
              <a:rPr lang="en-IN" dirty="0"/>
              <a:t>print(</a:t>
            </a:r>
            <a:r>
              <a:rPr lang="en-IN" dirty="0" err="1"/>
              <a:t>classifier.evaluate</a:t>
            </a:r>
            <a:r>
              <a:rPr lang="en-IN" dirty="0"/>
              <a:t>(</a:t>
            </a:r>
            <a:r>
              <a:rPr lang="en-IN" dirty="0" err="1"/>
              <a:t>test_data</a:t>
            </a:r>
            <a:r>
              <a:rPr lang="en-IN" dirty="0"/>
              <a:t>, </a:t>
            </a:r>
            <a:r>
              <a:rPr lang="en-IN" dirty="0" err="1"/>
              <a:t>test_labels</a:t>
            </a:r>
            <a:r>
              <a:rPr lang="en-IN" dirty="0"/>
              <a:t>)["accuracy"])</a:t>
            </a:r>
          </a:p>
          <a:p>
            <a:r>
              <a:rPr lang="en-IN" dirty="0"/>
              <a:t> </a:t>
            </a:r>
          </a:p>
          <a:p>
            <a:r>
              <a:rPr lang="en-IN" dirty="0"/>
              <a:t>prediction = </a:t>
            </a:r>
            <a:r>
              <a:rPr lang="en-IN" dirty="0" err="1"/>
              <a:t>classifier.predict</a:t>
            </a:r>
            <a:r>
              <a:rPr lang="en-IN" dirty="0"/>
              <a:t>(</a:t>
            </a:r>
            <a:r>
              <a:rPr lang="en-IN" dirty="0" err="1"/>
              <a:t>np.array</a:t>
            </a:r>
            <a:r>
              <a:rPr lang="en-IN" dirty="0"/>
              <a:t>([</a:t>
            </a:r>
            <a:r>
              <a:rPr lang="en-IN" dirty="0" err="1"/>
              <a:t>test_data</a:t>
            </a:r>
            <a:r>
              <a:rPr lang="en-IN" dirty="0"/>
              <a:t>[0]],</a:t>
            </a:r>
          </a:p>
          <a:p>
            <a:r>
              <a:rPr lang="en-IN" dirty="0"/>
              <a:t>                                         </a:t>
            </a:r>
            <a:r>
              <a:rPr lang="en-IN" dirty="0" err="1"/>
              <a:t>dtype</a:t>
            </a:r>
            <a:r>
              <a:rPr lang="en-IN" dirty="0"/>
              <a:t>=float),</a:t>
            </a:r>
          </a:p>
          <a:p>
            <a:r>
              <a:rPr lang="en-IN" dirty="0"/>
              <a:t>                                         </a:t>
            </a:r>
            <a:r>
              <a:rPr lang="en-IN" dirty="0" err="1"/>
              <a:t>as_iterable</a:t>
            </a:r>
            <a:r>
              <a:rPr lang="en-IN" dirty="0"/>
              <a:t>=False)</a:t>
            </a:r>
          </a:p>
          <a:p>
            <a:endParaRPr lang="en-IN" dirty="0"/>
          </a:p>
          <a:p>
            <a:endParaRPr lang="en-IN" dirty="0"/>
          </a:p>
          <a:p>
            <a:r>
              <a:rPr lang="en-IN" dirty="0"/>
              <a:t>print("prediction : {}, label : {}".format(prediction,</a:t>
            </a:r>
          </a:p>
          <a:p>
            <a:r>
              <a:rPr lang="en-IN" dirty="0"/>
              <a:t>      </a:t>
            </a:r>
            <a:r>
              <a:rPr lang="en-IN" dirty="0" err="1"/>
              <a:t>test_labels</a:t>
            </a:r>
            <a:r>
              <a:rPr lang="en-IN" dirty="0"/>
              <a:t>[0]) )</a:t>
            </a:r>
          </a:p>
          <a:p>
            <a:endParaRPr lang="en-IN" dirty="0"/>
          </a:p>
          <a:p>
            <a:endParaRPr lang="en-IN" dirty="0"/>
          </a:p>
          <a:p>
            <a:endParaRPr lang="en-IN" dirty="0"/>
          </a:p>
          <a:p>
            <a:endParaRPr lang="en-IN" dirty="0"/>
          </a:p>
          <a:p>
            <a:r>
              <a:rPr lang="en-IN" dirty="0"/>
              <a:t> </a:t>
            </a:r>
          </a:p>
          <a:p>
            <a:r>
              <a:rPr lang="en-IN" dirty="0"/>
              <a:t>if prediction == </a:t>
            </a:r>
            <a:r>
              <a:rPr lang="en-IN" dirty="0" err="1"/>
              <a:t>test_labels</a:t>
            </a:r>
            <a:r>
              <a:rPr lang="en-IN" dirty="0"/>
              <a:t>[0]:</a:t>
            </a:r>
          </a:p>
          <a:p>
            <a:r>
              <a:rPr lang="en-IN" dirty="0"/>
              <a:t>     display(0)</a:t>
            </a:r>
          </a:p>
          <a:p>
            <a:endParaRPr lang="en-IN" dirty="0"/>
          </a:p>
        </p:txBody>
      </p:sp>
    </p:spTree>
    <p:extLst>
      <p:ext uri="{BB962C8B-B14F-4D97-AF65-F5344CB8AC3E}">
        <p14:creationId xmlns:p14="http://schemas.microsoft.com/office/powerpoint/2010/main" val="31837712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5D751-8478-2930-B4B8-006F46395991}"/>
              </a:ext>
            </a:extLst>
          </p:cNvPr>
          <p:cNvSpPr txBox="1"/>
          <p:nvPr/>
        </p:nvSpPr>
        <p:spPr>
          <a:xfrm>
            <a:off x="4687503" y="2721114"/>
            <a:ext cx="4398745" cy="7078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000" dirty="0"/>
              <a:t>THE END</a:t>
            </a:r>
          </a:p>
        </p:txBody>
      </p:sp>
    </p:spTree>
    <p:extLst>
      <p:ext uri="{BB962C8B-B14F-4D97-AF65-F5344CB8AC3E}">
        <p14:creationId xmlns:p14="http://schemas.microsoft.com/office/powerpoint/2010/main" val="57939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2C41E-5689-C1F4-1551-7A1C23B7DFD8}"/>
              </a:ext>
            </a:extLst>
          </p:cNvPr>
          <p:cNvSpPr txBox="1"/>
          <p:nvPr/>
        </p:nvSpPr>
        <p:spPr>
          <a:xfrm>
            <a:off x="86627" y="115503"/>
            <a:ext cx="11954577" cy="5173852"/>
          </a:xfrm>
          <a:prstGeom prst="rect">
            <a:avLst/>
          </a:prstGeom>
          <a:noFill/>
        </p:spPr>
        <p:txBody>
          <a:bodyPr wrap="square" rtlCol="0">
            <a:spAutoFit/>
          </a:bodyPr>
          <a:lstStyle/>
          <a:p>
            <a:pPr algn="just">
              <a:lnSpc>
                <a:spcPct val="150000"/>
              </a:lnSpc>
            </a:pPr>
            <a:r>
              <a:rPr lang="en-IN" b="0" i="0" dirty="0">
                <a:solidFill>
                  <a:srgbClr val="333333"/>
                </a:solidFill>
                <a:effectLst/>
              </a:rPr>
              <a:t>We can define a tensor with decimal values or with a string to change the type of the data.</a:t>
            </a:r>
          </a:p>
          <a:p>
            <a:pPr lvl="1" algn="just">
              <a:lnSpc>
                <a:spcPct val="150000"/>
              </a:lnSpc>
            </a:pPr>
            <a:r>
              <a:rPr lang="en-IN" b="0" i="0" dirty="0">
                <a:solidFill>
                  <a:srgbClr val="000000"/>
                </a:solidFill>
                <a:effectLst/>
              </a:rPr>
              <a:t>#Decimal data  </a:t>
            </a:r>
          </a:p>
          <a:p>
            <a:pPr lvl="1" algn="just">
              <a:lnSpc>
                <a:spcPct val="150000"/>
              </a:lnSpc>
            </a:pPr>
            <a:r>
              <a:rPr lang="en-IN" b="0" i="0" dirty="0">
                <a:solidFill>
                  <a:srgbClr val="000000"/>
                </a:solidFill>
                <a:effectLst/>
              </a:rPr>
              <a:t>q1_decimal = </a:t>
            </a:r>
            <a:r>
              <a:rPr lang="en-IN" b="0" i="0" dirty="0" err="1">
                <a:solidFill>
                  <a:srgbClr val="000000"/>
                </a:solidFill>
                <a:effectLst/>
              </a:rPr>
              <a:t>tf.constant</a:t>
            </a:r>
            <a:r>
              <a:rPr lang="en-IN" b="0" i="0" dirty="0">
                <a:solidFill>
                  <a:srgbClr val="000000"/>
                </a:solidFill>
                <a:effectLst/>
              </a:rPr>
              <a:t>(</a:t>
            </a:r>
            <a:r>
              <a:rPr lang="en-IN" b="0" i="0" dirty="0">
                <a:solidFill>
                  <a:srgbClr val="C00000"/>
                </a:solidFill>
                <a:effectLst/>
              </a:rPr>
              <a:t>1.12345</a:t>
            </a:r>
            <a:r>
              <a:rPr lang="en-IN" b="0" i="0" dirty="0">
                <a:solidFill>
                  <a:srgbClr val="000000"/>
                </a:solidFill>
                <a:effectLst/>
              </a:rPr>
              <a:t>, tf.float32)  </a:t>
            </a:r>
          </a:p>
          <a:p>
            <a:pPr lvl="1" algn="just">
              <a:lnSpc>
                <a:spcPct val="150000"/>
              </a:lnSpc>
            </a:pPr>
            <a:r>
              <a:rPr lang="en-IN" b="0" i="0" dirty="0">
                <a:solidFill>
                  <a:srgbClr val="000000"/>
                </a:solidFill>
                <a:effectLst/>
              </a:rPr>
              <a:t>print(q1_decimal)  </a:t>
            </a:r>
          </a:p>
          <a:p>
            <a:pPr lvl="1" algn="just">
              <a:lnSpc>
                <a:spcPct val="150000"/>
              </a:lnSpc>
            </a:pPr>
            <a:r>
              <a:rPr lang="en-IN" b="0" i="0" dirty="0">
                <a:solidFill>
                  <a:srgbClr val="000000"/>
                </a:solidFill>
                <a:effectLst/>
              </a:rPr>
              <a:t>#String data  </a:t>
            </a:r>
          </a:p>
          <a:p>
            <a:pPr lvl="1" algn="just">
              <a:lnSpc>
                <a:spcPct val="150000"/>
              </a:lnSpc>
            </a:pPr>
            <a:r>
              <a:rPr lang="en-IN" b="0" i="0" dirty="0">
                <a:solidFill>
                  <a:srgbClr val="000000"/>
                </a:solidFill>
                <a:effectLst/>
              </a:rPr>
              <a:t>q1_string = </a:t>
            </a:r>
            <a:r>
              <a:rPr lang="en-IN" b="0" i="0" dirty="0" err="1">
                <a:solidFill>
                  <a:srgbClr val="000000"/>
                </a:solidFill>
                <a:effectLst/>
              </a:rPr>
              <a:t>tf.constant</a:t>
            </a:r>
            <a:r>
              <a:rPr lang="en-IN" b="0" i="0" dirty="0">
                <a:solidFill>
                  <a:srgbClr val="000000"/>
                </a:solidFill>
                <a:effectLst/>
              </a:rPr>
              <a:t>(</a:t>
            </a:r>
            <a:r>
              <a:rPr lang="en-IN" b="0" i="0" dirty="0">
                <a:solidFill>
                  <a:srgbClr val="0000FF"/>
                </a:solidFill>
                <a:effectLst/>
              </a:rPr>
              <a:t>"</a:t>
            </a:r>
            <a:r>
              <a:rPr lang="en-IN" b="0" i="0" dirty="0" err="1">
                <a:solidFill>
                  <a:srgbClr val="0000FF"/>
                </a:solidFill>
                <a:effectLst/>
              </a:rPr>
              <a:t>JavaTpoint</a:t>
            </a:r>
            <a:r>
              <a:rPr lang="en-IN" b="0" i="0" dirty="0">
                <a:solidFill>
                  <a:srgbClr val="0000FF"/>
                </a:solidFill>
                <a:effectLst/>
              </a:rPr>
              <a:t>"</a:t>
            </a:r>
            <a:r>
              <a:rPr lang="en-IN" b="0" i="0" dirty="0">
                <a:solidFill>
                  <a:srgbClr val="000000"/>
                </a:solidFill>
                <a:effectLst/>
              </a:rPr>
              <a:t>, </a:t>
            </a:r>
            <a:r>
              <a:rPr lang="en-IN" b="0" i="0" dirty="0" err="1">
                <a:solidFill>
                  <a:srgbClr val="000000"/>
                </a:solidFill>
                <a:effectLst/>
              </a:rPr>
              <a:t>tf.string</a:t>
            </a:r>
            <a:r>
              <a:rPr lang="en-IN" b="0" i="0" dirty="0">
                <a:solidFill>
                  <a:srgbClr val="000000"/>
                </a:solidFill>
                <a:effectLst/>
              </a:rPr>
              <a:t>)  </a:t>
            </a:r>
          </a:p>
          <a:p>
            <a:pPr lvl="1" algn="just">
              <a:lnSpc>
                <a:spcPct val="150000"/>
              </a:lnSpc>
            </a:pPr>
            <a:r>
              <a:rPr lang="en-IN" b="0" i="0" dirty="0">
                <a:solidFill>
                  <a:srgbClr val="000000"/>
                </a:solidFill>
                <a:effectLst/>
              </a:rPr>
              <a:t>print(q1_string)</a:t>
            </a:r>
          </a:p>
          <a:p>
            <a:pPr>
              <a:lnSpc>
                <a:spcPct val="150000"/>
              </a:lnSpc>
            </a:pPr>
            <a:endParaRPr lang="en-IN" dirty="0"/>
          </a:p>
          <a:p>
            <a:pPr>
              <a:lnSpc>
                <a:spcPct val="150000"/>
              </a:lnSpc>
            </a:pPr>
            <a:r>
              <a:rPr lang="en-IN" sz="2400" b="1" i="0" dirty="0">
                <a:solidFill>
                  <a:srgbClr val="333333"/>
                </a:solidFill>
                <a:effectLst/>
              </a:rPr>
              <a:t>Output:</a:t>
            </a:r>
          </a:p>
          <a:p>
            <a:pPr>
              <a:lnSpc>
                <a:spcPct val="150000"/>
              </a:lnSpc>
            </a:pPr>
            <a:endParaRPr lang="en-IN" b="1" dirty="0">
              <a:solidFill>
                <a:srgbClr val="333333"/>
              </a:solidFill>
            </a:endParaRPr>
          </a:p>
          <a:p>
            <a:pPr>
              <a:lnSpc>
                <a:spcPct val="150000"/>
              </a:lnSpc>
            </a:pPr>
            <a:r>
              <a:rPr lang="en-US" b="1" dirty="0"/>
              <a:t>Tensor("Const_1:0", shape=(), </a:t>
            </a:r>
            <a:r>
              <a:rPr lang="en-US" b="1" dirty="0" err="1"/>
              <a:t>dtype</a:t>
            </a:r>
            <a:r>
              <a:rPr lang="en-US" b="1" dirty="0"/>
              <a:t>=float32)</a:t>
            </a:r>
          </a:p>
          <a:p>
            <a:pPr>
              <a:lnSpc>
                <a:spcPct val="150000"/>
              </a:lnSpc>
            </a:pPr>
            <a:r>
              <a:rPr lang="en-US" b="1" dirty="0"/>
              <a:t>Tensor("Const_2:0", shape=(), </a:t>
            </a:r>
            <a:r>
              <a:rPr lang="en-US" b="1" dirty="0" err="1"/>
              <a:t>dtype</a:t>
            </a:r>
            <a:r>
              <a:rPr lang="en-US" b="1" dirty="0"/>
              <a:t>=string)</a:t>
            </a:r>
            <a:endParaRPr lang="en-IN" b="1" dirty="0"/>
          </a:p>
        </p:txBody>
      </p:sp>
    </p:spTree>
    <p:extLst>
      <p:ext uri="{BB962C8B-B14F-4D97-AF65-F5344CB8AC3E}">
        <p14:creationId xmlns:p14="http://schemas.microsoft.com/office/powerpoint/2010/main" val="125543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9401</Words>
  <Application>Microsoft Office PowerPoint</Application>
  <PresentationFormat>Widescreen</PresentationFormat>
  <Paragraphs>977</Paragraphs>
  <Slides>86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Calibri Light</vt:lpstr>
      <vt:lpstr>inter-bold</vt:lpstr>
      <vt:lpstr>inter-regular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bhuvanesh chellvam</dc:creator>
  <cp:lastModifiedBy>bhuvanesh chellvam</cp:lastModifiedBy>
  <cp:revision>113</cp:revision>
  <dcterms:created xsi:type="dcterms:W3CDTF">2023-05-05T06:45:37Z</dcterms:created>
  <dcterms:modified xsi:type="dcterms:W3CDTF">2023-05-05T12:33:59Z</dcterms:modified>
</cp:coreProperties>
</file>