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0" r:id="rId8"/>
    <p:sldId id="264" r:id="rId9"/>
    <p:sldId id="265" r:id="rId10"/>
    <p:sldId id="261"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6" r:id="rId71"/>
    <p:sldId id="327" r:id="rId72"/>
    <p:sldId id="328" r:id="rId73"/>
    <p:sldId id="329" r:id="rId74"/>
    <p:sldId id="330" r:id="rId75"/>
    <p:sldId id="331" r:id="rId76"/>
    <p:sldId id="332" r:id="rId77"/>
    <p:sldId id="333" r:id="rId78"/>
    <p:sldId id="334" r:id="rId79"/>
    <p:sldId id="325"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ESH KC" userId="df5499a37cae8259" providerId="LiveId" clId="{CB81E487-A6DB-4E7E-8B64-54C3686E7787}"/>
    <pc:docChg chg="modSld modMainMaster">
      <pc:chgData name="RAKESH KC" userId="df5499a37cae8259" providerId="LiveId" clId="{CB81E487-A6DB-4E7E-8B64-54C3686E7787}" dt="2023-05-20T10:55:11.705" v="4"/>
      <pc:docMkLst>
        <pc:docMk/>
      </pc:docMkLst>
      <pc:sldChg chg="setBg">
        <pc:chgData name="RAKESH KC" userId="df5499a37cae8259" providerId="LiveId" clId="{CB81E487-A6DB-4E7E-8B64-54C3686E7787}" dt="2023-05-20T10:55:11.705" v="4"/>
        <pc:sldMkLst>
          <pc:docMk/>
          <pc:sldMk cId="542002668" sldId="256"/>
        </pc:sldMkLst>
      </pc:sldChg>
      <pc:sldMasterChg chg="setBg modSldLayout">
        <pc:chgData name="RAKESH KC" userId="df5499a37cae8259" providerId="LiveId" clId="{CB81E487-A6DB-4E7E-8B64-54C3686E7787}" dt="2023-05-20T10:55:11.705" v="4"/>
        <pc:sldMasterMkLst>
          <pc:docMk/>
          <pc:sldMasterMk cId="510266171" sldId="2147483648"/>
        </pc:sldMasterMkLst>
        <pc:sldLayoutChg chg="setBg">
          <pc:chgData name="RAKESH KC" userId="df5499a37cae8259" providerId="LiveId" clId="{CB81E487-A6DB-4E7E-8B64-54C3686E7787}" dt="2023-05-20T10:55:11.705" v="4"/>
          <pc:sldLayoutMkLst>
            <pc:docMk/>
            <pc:sldMasterMk cId="510266171" sldId="2147483648"/>
            <pc:sldLayoutMk cId="2702192196" sldId="2147483649"/>
          </pc:sldLayoutMkLst>
        </pc:sldLayoutChg>
        <pc:sldLayoutChg chg="setBg">
          <pc:chgData name="RAKESH KC" userId="df5499a37cae8259" providerId="LiveId" clId="{CB81E487-A6DB-4E7E-8B64-54C3686E7787}" dt="2023-05-20T10:55:11.705" v="4"/>
          <pc:sldLayoutMkLst>
            <pc:docMk/>
            <pc:sldMasterMk cId="510266171" sldId="2147483648"/>
            <pc:sldLayoutMk cId="2641697538" sldId="2147483650"/>
          </pc:sldLayoutMkLst>
        </pc:sldLayoutChg>
        <pc:sldLayoutChg chg="setBg">
          <pc:chgData name="RAKESH KC" userId="df5499a37cae8259" providerId="LiveId" clId="{CB81E487-A6DB-4E7E-8B64-54C3686E7787}" dt="2023-05-20T10:55:11.705" v="4"/>
          <pc:sldLayoutMkLst>
            <pc:docMk/>
            <pc:sldMasterMk cId="510266171" sldId="2147483648"/>
            <pc:sldLayoutMk cId="169864174" sldId="2147483651"/>
          </pc:sldLayoutMkLst>
        </pc:sldLayoutChg>
        <pc:sldLayoutChg chg="setBg">
          <pc:chgData name="RAKESH KC" userId="df5499a37cae8259" providerId="LiveId" clId="{CB81E487-A6DB-4E7E-8B64-54C3686E7787}" dt="2023-05-20T10:55:11.705" v="4"/>
          <pc:sldLayoutMkLst>
            <pc:docMk/>
            <pc:sldMasterMk cId="510266171" sldId="2147483648"/>
            <pc:sldLayoutMk cId="588797960" sldId="2147483652"/>
          </pc:sldLayoutMkLst>
        </pc:sldLayoutChg>
        <pc:sldLayoutChg chg="setBg">
          <pc:chgData name="RAKESH KC" userId="df5499a37cae8259" providerId="LiveId" clId="{CB81E487-A6DB-4E7E-8B64-54C3686E7787}" dt="2023-05-20T10:55:11.705" v="4"/>
          <pc:sldLayoutMkLst>
            <pc:docMk/>
            <pc:sldMasterMk cId="510266171" sldId="2147483648"/>
            <pc:sldLayoutMk cId="1045839988" sldId="2147483653"/>
          </pc:sldLayoutMkLst>
        </pc:sldLayoutChg>
        <pc:sldLayoutChg chg="setBg">
          <pc:chgData name="RAKESH KC" userId="df5499a37cae8259" providerId="LiveId" clId="{CB81E487-A6DB-4E7E-8B64-54C3686E7787}" dt="2023-05-20T10:55:11.705" v="4"/>
          <pc:sldLayoutMkLst>
            <pc:docMk/>
            <pc:sldMasterMk cId="510266171" sldId="2147483648"/>
            <pc:sldLayoutMk cId="1209818320" sldId="2147483654"/>
          </pc:sldLayoutMkLst>
        </pc:sldLayoutChg>
        <pc:sldLayoutChg chg="setBg">
          <pc:chgData name="RAKESH KC" userId="df5499a37cae8259" providerId="LiveId" clId="{CB81E487-A6DB-4E7E-8B64-54C3686E7787}" dt="2023-05-20T10:55:11.705" v="4"/>
          <pc:sldLayoutMkLst>
            <pc:docMk/>
            <pc:sldMasterMk cId="510266171" sldId="2147483648"/>
            <pc:sldLayoutMk cId="4214861269" sldId="2147483655"/>
          </pc:sldLayoutMkLst>
        </pc:sldLayoutChg>
        <pc:sldLayoutChg chg="setBg">
          <pc:chgData name="RAKESH KC" userId="df5499a37cae8259" providerId="LiveId" clId="{CB81E487-A6DB-4E7E-8B64-54C3686E7787}" dt="2023-05-20T10:55:11.705" v="4"/>
          <pc:sldLayoutMkLst>
            <pc:docMk/>
            <pc:sldMasterMk cId="510266171" sldId="2147483648"/>
            <pc:sldLayoutMk cId="1258489342" sldId="2147483656"/>
          </pc:sldLayoutMkLst>
        </pc:sldLayoutChg>
        <pc:sldLayoutChg chg="setBg">
          <pc:chgData name="RAKESH KC" userId="df5499a37cae8259" providerId="LiveId" clId="{CB81E487-A6DB-4E7E-8B64-54C3686E7787}" dt="2023-05-20T10:55:11.705" v="4"/>
          <pc:sldLayoutMkLst>
            <pc:docMk/>
            <pc:sldMasterMk cId="510266171" sldId="2147483648"/>
            <pc:sldLayoutMk cId="2696615024" sldId="2147483657"/>
          </pc:sldLayoutMkLst>
        </pc:sldLayoutChg>
        <pc:sldLayoutChg chg="setBg">
          <pc:chgData name="RAKESH KC" userId="df5499a37cae8259" providerId="LiveId" clId="{CB81E487-A6DB-4E7E-8B64-54C3686E7787}" dt="2023-05-20T10:55:11.705" v="4"/>
          <pc:sldLayoutMkLst>
            <pc:docMk/>
            <pc:sldMasterMk cId="510266171" sldId="2147483648"/>
            <pc:sldLayoutMk cId="2981327893" sldId="2147483658"/>
          </pc:sldLayoutMkLst>
        </pc:sldLayoutChg>
        <pc:sldLayoutChg chg="setBg">
          <pc:chgData name="RAKESH KC" userId="df5499a37cae8259" providerId="LiveId" clId="{CB81E487-A6DB-4E7E-8B64-54C3686E7787}" dt="2023-05-20T10:55:11.705" v="4"/>
          <pc:sldLayoutMkLst>
            <pc:docMk/>
            <pc:sldMasterMk cId="510266171" sldId="2147483648"/>
            <pc:sldLayoutMk cId="4175070284" sldId="214748365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44E064-00B9-4334-8049-E89175404667}"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111B19EC-CF1C-4B97-AF94-4D21C8C96E33}">
      <dgm:prSet/>
      <dgm:spPr/>
      <dgm:t>
        <a:bodyPr/>
        <a:lstStyle/>
        <a:p>
          <a:r>
            <a:rPr lang="en-US" b="1" i="0"/>
            <a:t>Clustering</a:t>
          </a:r>
          <a:r>
            <a:rPr lang="en-US" b="0" i="0"/>
            <a:t>: Clustering is a method of grouping the objects into clusters such that objects with most similarities remains into a group and has less or no similarities with the objects of another group. Cluster analysis finds the commonalities between the data objects and categorizes them as per the presence and absence of those commonalities.</a:t>
          </a:r>
          <a:endParaRPr lang="en-IN"/>
        </a:p>
      </dgm:t>
    </dgm:pt>
    <dgm:pt modelId="{5FB9E133-C8E0-42A8-9C73-8305FE0E2F4B}" type="parTrans" cxnId="{289491CD-4D0D-4C6B-B731-BF7BA5CEAC04}">
      <dgm:prSet/>
      <dgm:spPr/>
      <dgm:t>
        <a:bodyPr/>
        <a:lstStyle/>
        <a:p>
          <a:endParaRPr lang="en-IN"/>
        </a:p>
      </dgm:t>
    </dgm:pt>
    <dgm:pt modelId="{F3800986-B5C0-4585-8F9D-7DAB4293D4AC}" type="sibTrans" cxnId="{289491CD-4D0D-4C6B-B731-BF7BA5CEAC04}">
      <dgm:prSet/>
      <dgm:spPr/>
      <dgm:t>
        <a:bodyPr/>
        <a:lstStyle/>
        <a:p>
          <a:endParaRPr lang="en-IN"/>
        </a:p>
      </dgm:t>
    </dgm:pt>
    <dgm:pt modelId="{E1C8B7CF-9A77-4997-9C87-6CB2D37E3486}">
      <dgm:prSet/>
      <dgm:spPr/>
      <dgm:t>
        <a:bodyPr/>
        <a:lstStyle/>
        <a:p>
          <a:r>
            <a:rPr lang="en-US" b="1" i="0"/>
            <a:t>Association</a:t>
          </a:r>
          <a:r>
            <a:rPr lang="en-US" b="0" i="0"/>
            <a:t>: An association rule is an unsupervised learning method which is used for finding the relationships between variables in the large database. It determines the set of items that occurs together in the dataset. Association rule makes marketing strategy more effective. Such as people who buy X item (suppose a bread) are also tend to purchase Y (Butter/Jam) item. A typical example of Association rule is Market Basket Analysis.</a:t>
          </a:r>
          <a:endParaRPr lang="en-IN"/>
        </a:p>
      </dgm:t>
    </dgm:pt>
    <dgm:pt modelId="{4287D9BF-25DC-436F-82B6-5C2572F45C48}" type="parTrans" cxnId="{D6948B69-2F63-478D-978F-4D02C8CFEF74}">
      <dgm:prSet/>
      <dgm:spPr/>
      <dgm:t>
        <a:bodyPr/>
        <a:lstStyle/>
        <a:p>
          <a:endParaRPr lang="en-IN"/>
        </a:p>
      </dgm:t>
    </dgm:pt>
    <dgm:pt modelId="{74879CDF-4F80-4AEC-BBDF-E4356DCC1FA4}" type="sibTrans" cxnId="{D6948B69-2F63-478D-978F-4D02C8CFEF74}">
      <dgm:prSet/>
      <dgm:spPr/>
      <dgm:t>
        <a:bodyPr/>
        <a:lstStyle/>
        <a:p>
          <a:endParaRPr lang="en-IN"/>
        </a:p>
      </dgm:t>
    </dgm:pt>
    <dgm:pt modelId="{3F9839B5-18CE-4A66-8BA9-DB89786CFD83}" type="pres">
      <dgm:prSet presAssocID="{0944E064-00B9-4334-8049-E89175404667}" presName="linear" presStyleCnt="0">
        <dgm:presLayoutVars>
          <dgm:animLvl val="lvl"/>
          <dgm:resizeHandles val="exact"/>
        </dgm:presLayoutVars>
      </dgm:prSet>
      <dgm:spPr/>
    </dgm:pt>
    <dgm:pt modelId="{1F7ACDCB-8BD2-4E0F-BE27-F3D46826BB3F}" type="pres">
      <dgm:prSet presAssocID="{111B19EC-CF1C-4B97-AF94-4D21C8C96E33}" presName="parentText" presStyleLbl="node1" presStyleIdx="0" presStyleCnt="2">
        <dgm:presLayoutVars>
          <dgm:chMax val="0"/>
          <dgm:bulletEnabled val="1"/>
        </dgm:presLayoutVars>
      </dgm:prSet>
      <dgm:spPr/>
    </dgm:pt>
    <dgm:pt modelId="{EC02E8B4-1B51-4FD8-8ABB-DAFAAB9EC4A6}" type="pres">
      <dgm:prSet presAssocID="{F3800986-B5C0-4585-8F9D-7DAB4293D4AC}" presName="spacer" presStyleCnt="0"/>
      <dgm:spPr/>
    </dgm:pt>
    <dgm:pt modelId="{844C3E11-CC65-454C-9A2F-DC5AB4AADBD3}" type="pres">
      <dgm:prSet presAssocID="{E1C8B7CF-9A77-4997-9C87-6CB2D37E3486}" presName="parentText" presStyleLbl="node1" presStyleIdx="1" presStyleCnt="2">
        <dgm:presLayoutVars>
          <dgm:chMax val="0"/>
          <dgm:bulletEnabled val="1"/>
        </dgm:presLayoutVars>
      </dgm:prSet>
      <dgm:spPr/>
    </dgm:pt>
  </dgm:ptLst>
  <dgm:cxnLst>
    <dgm:cxn modelId="{4878191A-E987-431C-B96F-8CBB8E3D1D38}" type="presOf" srcId="{0944E064-00B9-4334-8049-E89175404667}" destId="{3F9839B5-18CE-4A66-8BA9-DB89786CFD83}" srcOrd="0" destOrd="0" presId="urn:microsoft.com/office/officeart/2005/8/layout/vList2"/>
    <dgm:cxn modelId="{8772E630-4822-4573-96C0-4D99B0891065}" type="presOf" srcId="{E1C8B7CF-9A77-4997-9C87-6CB2D37E3486}" destId="{844C3E11-CC65-454C-9A2F-DC5AB4AADBD3}" srcOrd="0" destOrd="0" presId="urn:microsoft.com/office/officeart/2005/8/layout/vList2"/>
    <dgm:cxn modelId="{793CE73B-2F5E-4828-9E0F-5EB3FC9F24BE}" type="presOf" srcId="{111B19EC-CF1C-4B97-AF94-4D21C8C96E33}" destId="{1F7ACDCB-8BD2-4E0F-BE27-F3D46826BB3F}" srcOrd="0" destOrd="0" presId="urn:microsoft.com/office/officeart/2005/8/layout/vList2"/>
    <dgm:cxn modelId="{D6948B69-2F63-478D-978F-4D02C8CFEF74}" srcId="{0944E064-00B9-4334-8049-E89175404667}" destId="{E1C8B7CF-9A77-4997-9C87-6CB2D37E3486}" srcOrd="1" destOrd="0" parTransId="{4287D9BF-25DC-436F-82B6-5C2572F45C48}" sibTransId="{74879CDF-4F80-4AEC-BBDF-E4356DCC1FA4}"/>
    <dgm:cxn modelId="{289491CD-4D0D-4C6B-B731-BF7BA5CEAC04}" srcId="{0944E064-00B9-4334-8049-E89175404667}" destId="{111B19EC-CF1C-4B97-AF94-4D21C8C96E33}" srcOrd="0" destOrd="0" parTransId="{5FB9E133-C8E0-42A8-9C73-8305FE0E2F4B}" sibTransId="{F3800986-B5C0-4585-8F9D-7DAB4293D4AC}"/>
    <dgm:cxn modelId="{F30DB756-1F98-43F3-A484-48D6FDDB96B0}" type="presParOf" srcId="{3F9839B5-18CE-4A66-8BA9-DB89786CFD83}" destId="{1F7ACDCB-8BD2-4E0F-BE27-F3D46826BB3F}" srcOrd="0" destOrd="0" presId="urn:microsoft.com/office/officeart/2005/8/layout/vList2"/>
    <dgm:cxn modelId="{829FE202-DCE6-4BD7-9559-1CF68891F8BD}" type="presParOf" srcId="{3F9839B5-18CE-4A66-8BA9-DB89786CFD83}" destId="{EC02E8B4-1B51-4FD8-8ABB-DAFAAB9EC4A6}" srcOrd="1" destOrd="0" presId="urn:microsoft.com/office/officeart/2005/8/layout/vList2"/>
    <dgm:cxn modelId="{14540664-ED23-44B0-B0DB-F336CD04E647}" type="presParOf" srcId="{3F9839B5-18CE-4A66-8BA9-DB89786CFD83}" destId="{844C3E11-CC65-454C-9A2F-DC5AB4AADBD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5C8A13-D649-4E02-ACCA-1F30F2D7BC5C}"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52D99039-B97A-4AA1-BB51-67BC848785B1}">
      <dgm:prSet/>
      <dgm:spPr/>
      <dgm:t>
        <a:bodyPr/>
        <a:lstStyle/>
        <a:p>
          <a:r>
            <a:rPr lang="en-US" b="1" i="0"/>
            <a:t>Using this Dendrogram, we will now determine the optimal number of clusters for our model. For this, we will find the maximum vertical distance that does not cut any horizontal bar. Consider the below diagram:</a:t>
          </a:r>
          <a:endParaRPr lang="en-IN"/>
        </a:p>
      </dgm:t>
    </dgm:pt>
    <dgm:pt modelId="{0DE40F63-3A7F-4F5A-AA28-11A8099EFB22}" type="parTrans" cxnId="{829A09CB-5C69-4FA1-83D6-0FA075627C0A}">
      <dgm:prSet/>
      <dgm:spPr/>
      <dgm:t>
        <a:bodyPr/>
        <a:lstStyle/>
        <a:p>
          <a:endParaRPr lang="en-IN"/>
        </a:p>
      </dgm:t>
    </dgm:pt>
    <dgm:pt modelId="{8F343B9B-8481-4EC8-B1B3-5DCBBBDF495D}" type="sibTrans" cxnId="{829A09CB-5C69-4FA1-83D6-0FA075627C0A}">
      <dgm:prSet/>
      <dgm:spPr/>
      <dgm:t>
        <a:bodyPr/>
        <a:lstStyle/>
        <a:p>
          <a:endParaRPr lang="en-IN"/>
        </a:p>
      </dgm:t>
    </dgm:pt>
    <dgm:pt modelId="{FE010E5E-721A-435E-A09D-DCF3B54603CB}" type="pres">
      <dgm:prSet presAssocID="{D25C8A13-D649-4E02-ACCA-1F30F2D7BC5C}" presName="linear" presStyleCnt="0">
        <dgm:presLayoutVars>
          <dgm:animLvl val="lvl"/>
          <dgm:resizeHandles val="exact"/>
        </dgm:presLayoutVars>
      </dgm:prSet>
      <dgm:spPr/>
    </dgm:pt>
    <dgm:pt modelId="{3A4AE9F9-EC43-4C84-B1F8-4493A28DF05B}" type="pres">
      <dgm:prSet presAssocID="{52D99039-B97A-4AA1-BB51-67BC848785B1}" presName="parentText" presStyleLbl="node1" presStyleIdx="0" presStyleCnt="1">
        <dgm:presLayoutVars>
          <dgm:chMax val="0"/>
          <dgm:bulletEnabled val="1"/>
        </dgm:presLayoutVars>
      </dgm:prSet>
      <dgm:spPr/>
    </dgm:pt>
  </dgm:ptLst>
  <dgm:cxnLst>
    <dgm:cxn modelId="{11BB352A-54EC-4ED1-A87B-F1E54EA25921}" type="presOf" srcId="{D25C8A13-D649-4E02-ACCA-1F30F2D7BC5C}" destId="{FE010E5E-721A-435E-A09D-DCF3B54603CB}" srcOrd="0" destOrd="0" presId="urn:microsoft.com/office/officeart/2005/8/layout/vList2"/>
    <dgm:cxn modelId="{BABFF5AC-6EE2-4833-A439-BCD5FD6F7D80}" type="presOf" srcId="{52D99039-B97A-4AA1-BB51-67BC848785B1}" destId="{3A4AE9F9-EC43-4C84-B1F8-4493A28DF05B}" srcOrd="0" destOrd="0" presId="urn:microsoft.com/office/officeart/2005/8/layout/vList2"/>
    <dgm:cxn modelId="{829A09CB-5C69-4FA1-83D6-0FA075627C0A}" srcId="{D25C8A13-D649-4E02-ACCA-1F30F2D7BC5C}" destId="{52D99039-B97A-4AA1-BB51-67BC848785B1}" srcOrd="0" destOrd="0" parTransId="{0DE40F63-3A7F-4F5A-AA28-11A8099EFB22}" sibTransId="{8F343B9B-8481-4EC8-B1B3-5DCBBBDF495D}"/>
    <dgm:cxn modelId="{5147BFF9-8D75-4FF7-A618-D331E9C9000E}" type="presParOf" srcId="{FE010E5E-721A-435E-A09D-DCF3B54603CB}" destId="{3A4AE9F9-EC43-4C84-B1F8-4493A28DF05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B13C9D-BB6C-4C8A-8A9F-1E9769268BBE}"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15F331D8-2C3C-460E-B195-8C8807F53E41}">
      <dgm:prSet custT="1"/>
      <dgm:spPr/>
      <dgm:t>
        <a:bodyPr/>
        <a:lstStyle/>
        <a:p>
          <a:pPr algn="l">
            <a:lnSpc>
              <a:spcPct val="100000"/>
            </a:lnSpc>
          </a:pPr>
          <a:r>
            <a:rPr lang="en-US" sz="1800" b="0" i="0" dirty="0"/>
            <a:t>In the above diagram, we have shown the vertical distances that are not cutting their horizontal bars. As we can visualize, the 4</a:t>
          </a:r>
          <a:r>
            <a:rPr lang="en-US" sz="1800" b="0" i="0" baseline="30000" dirty="0"/>
            <a:t>th</a:t>
          </a:r>
          <a:r>
            <a:rPr lang="en-US" sz="1800" b="0" i="0" dirty="0"/>
            <a:t> distance is looking the maximum, so according to this, </a:t>
          </a:r>
          <a:r>
            <a:rPr lang="en-US" sz="1800" b="1" i="0" dirty="0"/>
            <a:t>the number of clusters will be 5</a:t>
          </a:r>
          <a:r>
            <a:rPr lang="en-US" sz="1800" b="0" i="0" dirty="0"/>
            <a:t>(the vertical lines in this range). We can also take the 2</a:t>
          </a:r>
          <a:r>
            <a:rPr lang="en-US" sz="1800" b="0" i="0" baseline="30000" dirty="0"/>
            <a:t>nd</a:t>
          </a:r>
          <a:r>
            <a:rPr lang="en-US" sz="1800" b="0" i="0" dirty="0"/>
            <a:t> number as it approximately equals the 4</a:t>
          </a:r>
          <a:r>
            <a:rPr lang="en-US" sz="1800" b="0" i="0" baseline="30000" dirty="0"/>
            <a:t>th</a:t>
          </a:r>
          <a:r>
            <a:rPr lang="en-US" sz="1800" b="0" i="0" dirty="0"/>
            <a:t> distance, but we will consider the 5 clusters because the same we calculated in the K-means algorithm.</a:t>
          </a:r>
          <a:endParaRPr lang="en-IN" sz="1800" dirty="0"/>
        </a:p>
      </dgm:t>
    </dgm:pt>
    <dgm:pt modelId="{587929E6-865D-4995-808D-D4A6029352F0}" type="parTrans" cxnId="{71669345-8DA0-4D31-982F-99FDBD57538A}">
      <dgm:prSet/>
      <dgm:spPr/>
      <dgm:t>
        <a:bodyPr/>
        <a:lstStyle/>
        <a:p>
          <a:endParaRPr lang="en-IN"/>
        </a:p>
      </dgm:t>
    </dgm:pt>
    <dgm:pt modelId="{CBF03D7F-AF24-4365-86B8-F0EC06D99030}" type="sibTrans" cxnId="{71669345-8DA0-4D31-982F-99FDBD57538A}">
      <dgm:prSet/>
      <dgm:spPr/>
      <dgm:t>
        <a:bodyPr/>
        <a:lstStyle/>
        <a:p>
          <a:endParaRPr lang="en-IN"/>
        </a:p>
      </dgm:t>
    </dgm:pt>
    <dgm:pt modelId="{3F1DE5F5-AFF2-4C8D-B40E-8B530A062D55}" type="pres">
      <dgm:prSet presAssocID="{47B13C9D-BB6C-4C8A-8A9F-1E9769268BBE}" presName="linear" presStyleCnt="0">
        <dgm:presLayoutVars>
          <dgm:animLvl val="lvl"/>
          <dgm:resizeHandles val="exact"/>
        </dgm:presLayoutVars>
      </dgm:prSet>
      <dgm:spPr/>
    </dgm:pt>
    <dgm:pt modelId="{A18EDF41-3965-4261-8C36-26764378D5F0}" type="pres">
      <dgm:prSet presAssocID="{15F331D8-2C3C-460E-B195-8C8807F53E41}" presName="parentText" presStyleLbl="node1" presStyleIdx="0" presStyleCnt="1" custLinFactNeighborX="-1252" custLinFactNeighborY="-779">
        <dgm:presLayoutVars>
          <dgm:chMax val="0"/>
          <dgm:bulletEnabled val="1"/>
        </dgm:presLayoutVars>
      </dgm:prSet>
      <dgm:spPr/>
    </dgm:pt>
  </dgm:ptLst>
  <dgm:cxnLst>
    <dgm:cxn modelId="{F2AB031A-DB9A-4E2A-BA97-A19C7FFF2A71}" type="presOf" srcId="{15F331D8-2C3C-460E-B195-8C8807F53E41}" destId="{A18EDF41-3965-4261-8C36-26764378D5F0}" srcOrd="0" destOrd="0" presId="urn:microsoft.com/office/officeart/2005/8/layout/vList2"/>
    <dgm:cxn modelId="{71669345-8DA0-4D31-982F-99FDBD57538A}" srcId="{47B13C9D-BB6C-4C8A-8A9F-1E9769268BBE}" destId="{15F331D8-2C3C-460E-B195-8C8807F53E41}" srcOrd="0" destOrd="0" parTransId="{587929E6-865D-4995-808D-D4A6029352F0}" sibTransId="{CBF03D7F-AF24-4365-86B8-F0EC06D99030}"/>
    <dgm:cxn modelId="{43C60F9D-5B0D-4837-BA5A-4219850F9A43}" type="presOf" srcId="{47B13C9D-BB6C-4C8A-8A9F-1E9769268BBE}" destId="{3F1DE5F5-AFF2-4C8D-B40E-8B530A062D55}" srcOrd="0" destOrd="0" presId="urn:microsoft.com/office/officeart/2005/8/layout/vList2"/>
    <dgm:cxn modelId="{0D47A292-2FCD-4917-B7EF-E1D1A231027F}" type="presParOf" srcId="{3F1DE5F5-AFF2-4C8D-B40E-8B530A062D55}" destId="{A18EDF41-3965-4261-8C36-26764378D5F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C7D825-30B2-4C0A-8BE6-E644E30AADF9}"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9C9ADD8D-1321-4353-9E03-9952CA589B89}">
      <dgm:prSet/>
      <dgm:spPr/>
      <dgm:t>
        <a:bodyPr/>
        <a:lstStyle/>
        <a:p>
          <a:r>
            <a:rPr lang="en-US" b="0" i="0"/>
            <a:t>As we can see in the above image, the </a:t>
          </a:r>
          <a:r>
            <a:rPr lang="en-US" b="1" i="0"/>
            <a:t>y_pred</a:t>
          </a:r>
          <a:r>
            <a:rPr lang="en-US" b="0" i="0"/>
            <a:t> shows the clusters value, which means the customer id 1 belongs to the 5</a:t>
          </a:r>
          <a:r>
            <a:rPr lang="en-US" b="0" i="0" baseline="30000"/>
            <a:t>th</a:t>
          </a:r>
          <a:r>
            <a:rPr lang="en-US" b="0" i="0"/>
            <a:t> cluster (as indexing starts from 0, so 4 means 5</a:t>
          </a:r>
          <a:r>
            <a:rPr lang="en-US" b="0" i="0" baseline="30000"/>
            <a:t>th</a:t>
          </a:r>
          <a:r>
            <a:rPr lang="en-US" b="0" i="0"/>
            <a:t> cluster), the customer id 2 belongs to 4</a:t>
          </a:r>
          <a:r>
            <a:rPr lang="en-US" b="0" i="0" baseline="30000"/>
            <a:t>th</a:t>
          </a:r>
          <a:r>
            <a:rPr lang="en-US" b="0" i="0"/>
            <a:t> cluster, and so on.</a:t>
          </a:r>
          <a:endParaRPr lang="en-IN"/>
        </a:p>
      </dgm:t>
    </dgm:pt>
    <dgm:pt modelId="{D876D4B1-26B2-48D2-8FF4-EF7B875565AD}" type="parTrans" cxnId="{F86D140A-6128-4E97-8D11-A18991ACD648}">
      <dgm:prSet/>
      <dgm:spPr/>
      <dgm:t>
        <a:bodyPr/>
        <a:lstStyle/>
        <a:p>
          <a:endParaRPr lang="en-IN"/>
        </a:p>
      </dgm:t>
    </dgm:pt>
    <dgm:pt modelId="{776B90A2-F4DF-423D-8FF0-01AFE20FF9EB}" type="sibTrans" cxnId="{F86D140A-6128-4E97-8D11-A18991ACD648}">
      <dgm:prSet/>
      <dgm:spPr/>
      <dgm:t>
        <a:bodyPr/>
        <a:lstStyle/>
        <a:p>
          <a:endParaRPr lang="en-IN"/>
        </a:p>
      </dgm:t>
    </dgm:pt>
    <dgm:pt modelId="{043A5E25-1276-4A4C-89E2-1C6E5CC28425}" type="pres">
      <dgm:prSet presAssocID="{C9C7D825-30B2-4C0A-8BE6-E644E30AADF9}" presName="linear" presStyleCnt="0">
        <dgm:presLayoutVars>
          <dgm:animLvl val="lvl"/>
          <dgm:resizeHandles val="exact"/>
        </dgm:presLayoutVars>
      </dgm:prSet>
      <dgm:spPr/>
    </dgm:pt>
    <dgm:pt modelId="{B24E99EC-EDD1-42DF-A49A-783DEB65ACFB}" type="pres">
      <dgm:prSet presAssocID="{9C9ADD8D-1321-4353-9E03-9952CA589B89}" presName="parentText" presStyleLbl="node1" presStyleIdx="0" presStyleCnt="1">
        <dgm:presLayoutVars>
          <dgm:chMax val="0"/>
          <dgm:bulletEnabled val="1"/>
        </dgm:presLayoutVars>
      </dgm:prSet>
      <dgm:spPr/>
    </dgm:pt>
  </dgm:ptLst>
  <dgm:cxnLst>
    <dgm:cxn modelId="{F86D140A-6128-4E97-8D11-A18991ACD648}" srcId="{C9C7D825-30B2-4C0A-8BE6-E644E30AADF9}" destId="{9C9ADD8D-1321-4353-9E03-9952CA589B89}" srcOrd="0" destOrd="0" parTransId="{D876D4B1-26B2-48D2-8FF4-EF7B875565AD}" sibTransId="{776B90A2-F4DF-423D-8FF0-01AFE20FF9EB}"/>
    <dgm:cxn modelId="{6E8F552D-01CC-4E71-8BA1-D67E52C46D2A}" type="presOf" srcId="{9C9ADD8D-1321-4353-9E03-9952CA589B89}" destId="{B24E99EC-EDD1-42DF-A49A-783DEB65ACFB}" srcOrd="0" destOrd="0" presId="urn:microsoft.com/office/officeart/2005/8/layout/vList2"/>
    <dgm:cxn modelId="{18AC95B3-881B-47C0-B55B-3D12575E1B5B}" type="presOf" srcId="{C9C7D825-30B2-4C0A-8BE6-E644E30AADF9}" destId="{043A5E25-1276-4A4C-89E2-1C6E5CC28425}" srcOrd="0" destOrd="0" presId="urn:microsoft.com/office/officeart/2005/8/layout/vList2"/>
    <dgm:cxn modelId="{50AAC6AE-794F-4B29-94B6-00B168BB1F4B}" type="presParOf" srcId="{043A5E25-1276-4A4C-89E2-1C6E5CC28425}" destId="{B24E99EC-EDD1-42DF-A49A-783DEB65ACF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29E38C8-257C-458C-AEBA-E604140E0885}"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D85510E7-BF4E-49AB-903E-CD2294DEE410}">
      <dgm:prSet/>
      <dgm:spPr/>
      <dgm:t>
        <a:bodyPr/>
        <a:lstStyle/>
        <a:p>
          <a:r>
            <a:rPr lang="en-US" b="0" i="0"/>
            <a:t>From the image, it is clear that points left side of the line is near to the K1 or blue centroid, and points to the right of the line are close to the yellow centroid. Let's color them as blue and yellow for clear visualization.</a:t>
          </a:r>
          <a:endParaRPr lang="en-IN"/>
        </a:p>
      </dgm:t>
    </dgm:pt>
    <dgm:pt modelId="{DA204CC9-96FF-42E2-A547-31865273C240}" type="parTrans" cxnId="{3A1EBB73-EF48-40F1-8B9A-15F1DF7E82AB}">
      <dgm:prSet/>
      <dgm:spPr/>
      <dgm:t>
        <a:bodyPr/>
        <a:lstStyle/>
        <a:p>
          <a:endParaRPr lang="en-IN"/>
        </a:p>
      </dgm:t>
    </dgm:pt>
    <dgm:pt modelId="{4ED914E7-5A93-4008-ADE9-90EA9886BD81}" type="sibTrans" cxnId="{3A1EBB73-EF48-40F1-8B9A-15F1DF7E82AB}">
      <dgm:prSet/>
      <dgm:spPr/>
      <dgm:t>
        <a:bodyPr/>
        <a:lstStyle/>
        <a:p>
          <a:endParaRPr lang="en-IN"/>
        </a:p>
      </dgm:t>
    </dgm:pt>
    <dgm:pt modelId="{28C5BFE8-EA7B-4B2A-9936-AD0B2E28CE73}" type="pres">
      <dgm:prSet presAssocID="{729E38C8-257C-458C-AEBA-E604140E0885}" presName="linear" presStyleCnt="0">
        <dgm:presLayoutVars>
          <dgm:animLvl val="lvl"/>
          <dgm:resizeHandles val="exact"/>
        </dgm:presLayoutVars>
      </dgm:prSet>
      <dgm:spPr/>
    </dgm:pt>
    <dgm:pt modelId="{62B9F731-C28C-4C15-9A0F-D1F3660192EC}" type="pres">
      <dgm:prSet presAssocID="{D85510E7-BF4E-49AB-903E-CD2294DEE410}" presName="parentText" presStyleLbl="node1" presStyleIdx="0" presStyleCnt="1">
        <dgm:presLayoutVars>
          <dgm:chMax val="0"/>
          <dgm:bulletEnabled val="1"/>
        </dgm:presLayoutVars>
      </dgm:prSet>
      <dgm:spPr/>
    </dgm:pt>
  </dgm:ptLst>
  <dgm:cxnLst>
    <dgm:cxn modelId="{3A1EBB73-EF48-40F1-8B9A-15F1DF7E82AB}" srcId="{729E38C8-257C-458C-AEBA-E604140E0885}" destId="{D85510E7-BF4E-49AB-903E-CD2294DEE410}" srcOrd="0" destOrd="0" parTransId="{DA204CC9-96FF-42E2-A547-31865273C240}" sibTransId="{4ED914E7-5A93-4008-ADE9-90EA9886BD81}"/>
    <dgm:cxn modelId="{681FBC79-CA9E-4DF5-90EF-D552EC62D6B0}" type="presOf" srcId="{D85510E7-BF4E-49AB-903E-CD2294DEE410}" destId="{62B9F731-C28C-4C15-9A0F-D1F3660192EC}" srcOrd="0" destOrd="0" presId="urn:microsoft.com/office/officeart/2005/8/layout/vList2"/>
    <dgm:cxn modelId="{B5B333E1-80F0-41D3-ABA6-089173DD2CBA}" type="presOf" srcId="{729E38C8-257C-458C-AEBA-E604140E0885}" destId="{28C5BFE8-EA7B-4B2A-9936-AD0B2E28CE73}" srcOrd="0" destOrd="0" presId="urn:microsoft.com/office/officeart/2005/8/layout/vList2"/>
    <dgm:cxn modelId="{AE9E910A-D421-4852-A55A-88A7A8037B7A}" type="presParOf" srcId="{28C5BFE8-EA7B-4B2A-9936-AD0B2E28CE73}" destId="{62B9F731-C28C-4C15-9A0F-D1F3660192E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C37744-03B3-4DB5-A579-1D49E7267A3F}"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03F814E5-AC8E-443E-9803-313D7F97AF63}">
      <dgm:prSet/>
      <dgm:spPr/>
      <dgm:t>
        <a:bodyPr/>
        <a:lstStyle/>
        <a:p>
          <a:r>
            <a:rPr lang="en-US" b="0" i="0"/>
            <a:t>From the above image, we can see, one yellow point is on the left side of the line, and two blue points are right to the line. So, these three points will be assigned to new centroids.</a:t>
          </a:r>
          <a:endParaRPr lang="en-IN"/>
        </a:p>
      </dgm:t>
    </dgm:pt>
    <dgm:pt modelId="{931E30FC-02DF-4D3E-8EB0-4D1B5878D24F}" type="parTrans" cxnId="{454AD062-E868-4E6F-953B-ACBFE31FB030}">
      <dgm:prSet/>
      <dgm:spPr/>
      <dgm:t>
        <a:bodyPr/>
        <a:lstStyle/>
        <a:p>
          <a:endParaRPr lang="en-IN"/>
        </a:p>
      </dgm:t>
    </dgm:pt>
    <dgm:pt modelId="{7EFED35F-6541-4D95-BC98-72365BA13128}" type="sibTrans" cxnId="{454AD062-E868-4E6F-953B-ACBFE31FB030}">
      <dgm:prSet/>
      <dgm:spPr/>
      <dgm:t>
        <a:bodyPr/>
        <a:lstStyle/>
        <a:p>
          <a:endParaRPr lang="en-IN"/>
        </a:p>
      </dgm:t>
    </dgm:pt>
    <dgm:pt modelId="{67E908AF-0DA5-42F4-88A5-3FAAB3252DAF}" type="pres">
      <dgm:prSet presAssocID="{5CC37744-03B3-4DB5-A579-1D49E7267A3F}" presName="linear" presStyleCnt="0">
        <dgm:presLayoutVars>
          <dgm:animLvl val="lvl"/>
          <dgm:resizeHandles val="exact"/>
        </dgm:presLayoutVars>
      </dgm:prSet>
      <dgm:spPr/>
    </dgm:pt>
    <dgm:pt modelId="{9AB178C6-00AF-4A1C-814F-30B0848E397C}" type="pres">
      <dgm:prSet presAssocID="{03F814E5-AC8E-443E-9803-313D7F97AF63}" presName="parentText" presStyleLbl="node1" presStyleIdx="0" presStyleCnt="1">
        <dgm:presLayoutVars>
          <dgm:chMax val="0"/>
          <dgm:bulletEnabled val="1"/>
        </dgm:presLayoutVars>
      </dgm:prSet>
      <dgm:spPr/>
    </dgm:pt>
  </dgm:ptLst>
  <dgm:cxnLst>
    <dgm:cxn modelId="{5A3A4C15-CDA3-4645-A877-B416A9CD2E2F}" type="presOf" srcId="{03F814E5-AC8E-443E-9803-313D7F97AF63}" destId="{9AB178C6-00AF-4A1C-814F-30B0848E397C}" srcOrd="0" destOrd="0" presId="urn:microsoft.com/office/officeart/2005/8/layout/vList2"/>
    <dgm:cxn modelId="{454AD062-E868-4E6F-953B-ACBFE31FB030}" srcId="{5CC37744-03B3-4DB5-A579-1D49E7267A3F}" destId="{03F814E5-AC8E-443E-9803-313D7F97AF63}" srcOrd="0" destOrd="0" parTransId="{931E30FC-02DF-4D3E-8EB0-4D1B5878D24F}" sibTransId="{7EFED35F-6541-4D95-BC98-72365BA13128}"/>
    <dgm:cxn modelId="{5A60DB4C-67EF-448C-8496-06D5A00C91F6}" type="presOf" srcId="{5CC37744-03B3-4DB5-A579-1D49E7267A3F}" destId="{67E908AF-0DA5-42F4-88A5-3FAAB3252DAF}" srcOrd="0" destOrd="0" presId="urn:microsoft.com/office/officeart/2005/8/layout/vList2"/>
    <dgm:cxn modelId="{9B31068D-BCD5-4970-9BE2-F3024EC0D61A}" type="presParOf" srcId="{67E908AF-0DA5-42F4-88A5-3FAAB3252DAF}" destId="{9AB178C6-00AF-4A1C-814F-30B0848E397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E142F9-204E-4659-AD15-978ABA0AA819}"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2D3E32FA-DEA3-44DD-A8B1-07F6815077CA}">
      <dgm:prSet/>
      <dgm:spPr/>
      <dgm:t>
        <a:bodyPr/>
        <a:lstStyle/>
        <a:p>
          <a:r>
            <a:rPr lang="en-US" b="0" i="0"/>
            <a:t>Note: We can choose the number of clusters equal to the given data points. If we choose the number of clusters equal to the data points, then the value of WCSS becomes zero, and that will be the endpoint of the plot.</a:t>
          </a:r>
          <a:endParaRPr lang="en-IN"/>
        </a:p>
      </dgm:t>
    </dgm:pt>
    <dgm:pt modelId="{82241117-34D7-4A7E-914E-ED8395246E40}" type="parTrans" cxnId="{E6D2851D-8682-40C5-8EE4-54239588C755}">
      <dgm:prSet/>
      <dgm:spPr/>
      <dgm:t>
        <a:bodyPr/>
        <a:lstStyle/>
        <a:p>
          <a:endParaRPr lang="en-IN"/>
        </a:p>
      </dgm:t>
    </dgm:pt>
    <dgm:pt modelId="{52EA7171-6C97-43E0-A2E9-3B2C5BAF0C60}" type="sibTrans" cxnId="{E6D2851D-8682-40C5-8EE4-54239588C755}">
      <dgm:prSet/>
      <dgm:spPr/>
      <dgm:t>
        <a:bodyPr/>
        <a:lstStyle/>
        <a:p>
          <a:endParaRPr lang="en-IN"/>
        </a:p>
      </dgm:t>
    </dgm:pt>
    <dgm:pt modelId="{0F1E537E-7499-4E00-BCB1-D01BAE3B4122}" type="pres">
      <dgm:prSet presAssocID="{B6E142F9-204E-4659-AD15-978ABA0AA819}" presName="linear" presStyleCnt="0">
        <dgm:presLayoutVars>
          <dgm:animLvl val="lvl"/>
          <dgm:resizeHandles val="exact"/>
        </dgm:presLayoutVars>
      </dgm:prSet>
      <dgm:spPr/>
    </dgm:pt>
    <dgm:pt modelId="{05253C06-41E7-407F-9F05-1C31112347EB}" type="pres">
      <dgm:prSet presAssocID="{2D3E32FA-DEA3-44DD-A8B1-07F6815077CA}" presName="parentText" presStyleLbl="node1" presStyleIdx="0" presStyleCnt="1">
        <dgm:presLayoutVars>
          <dgm:chMax val="0"/>
          <dgm:bulletEnabled val="1"/>
        </dgm:presLayoutVars>
      </dgm:prSet>
      <dgm:spPr/>
    </dgm:pt>
  </dgm:ptLst>
  <dgm:cxnLst>
    <dgm:cxn modelId="{E6D2851D-8682-40C5-8EE4-54239588C755}" srcId="{B6E142F9-204E-4659-AD15-978ABA0AA819}" destId="{2D3E32FA-DEA3-44DD-A8B1-07F6815077CA}" srcOrd="0" destOrd="0" parTransId="{82241117-34D7-4A7E-914E-ED8395246E40}" sibTransId="{52EA7171-6C97-43E0-A2E9-3B2C5BAF0C60}"/>
    <dgm:cxn modelId="{456A32AD-2D91-4894-8D35-9C818EFD81E2}" type="presOf" srcId="{2D3E32FA-DEA3-44DD-A8B1-07F6815077CA}" destId="{05253C06-41E7-407F-9F05-1C31112347EB}" srcOrd="0" destOrd="0" presId="urn:microsoft.com/office/officeart/2005/8/layout/vList2"/>
    <dgm:cxn modelId="{8FDC75C9-D400-4D49-AF81-742C18C45787}" type="presOf" srcId="{B6E142F9-204E-4659-AD15-978ABA0AA819}" destId="{0F1E537E-7499-4E00-BCB1-D01BAE3B4122}" srcOrd="0" destOrd="0" presId="urn:microsoft.com/office/officeart/2005/8/layout/vList2"/>
    <dgm:cxn modelId="{4665C5AD-563A-42F2-A008-D434ADE45CB7}" type="presParOf" srcId="{0F1E537E-7499-4E00-BCB1-D01BAE3B4122}" destId="{05253C06-41E7-407F-9F05-1C31112347E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7ACDCB-8BD2-4E0F-BE27-F3D46826BB3F}">
      <dsp:nvSpPr>
        <dsp:cNvPr id="0" name=""/>
        <dsp:cNvSpPr/>
      </dsp:nvSpPr>
      <dsp:spPr>
        <a:xfrm>
          <a:off x="0" y="195858"/>
          <a:ext cx="6097604" cy="19047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Clustering</a:t>
          </a:r>
          <a:r>
            <a:rPr lang="en-US" sz="1600" b="0" i="0" kern="1200"/>
            <a:t>: Clustering is a method of grouping the objects into clusters such that objects with most similarities remains into a group and has less or no similarities with the objects of another group. Cluster analysis finds the commonalities between the data objects and categorizes them as per the presence and absence of those commonalities.</a:t>
          </a:r>
          <a:endParaRPr lang="en-IN" sz="1600" kern="1200"/>
        </a:p>
      </dsp:txBody>
      <dsp:txXfrm>
        <a:off x="92983" y="288841"/>
        <a:ext cx="5911638" cy="1718794"/>
      </dsp:txXfrm>
    </dsp:sp>
    <dsp:sp modelId="{844C3E11-CC65-454C-9A2F-DC5AB4AADBD3}">
      <dsp:nvSpPr>
        <dsp:cNvPr id="0" name=""/>
        <dsp:cNvSpPr/>
      </dsp:nvSpPr>
      <dsp:spPr>
        <a:xfrm>
          <a:off x="0" y="2146698"/>
          <a:ext cx="6097604" cy="19047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Association</a:t>
          </a:r>
          <a:r>
            <a:rPr lang="en-US" sz="1600" b="0" i="0" kern="1200"/>
            <a:t>: An association rule is an unsupervised learning method which is used for finding the relationships between variables in the large database. It determines the set of items that occurs together in the dataset. Association rule makes marketing strategy more effective. Such as people who buy X item (suppose a bread) are also tend to purchase Y (Butter/Jam) item. A typical example of Association rule is Market Basket Analysis.</a:t>
          </a:r>
          <a:endParaRPr lang="en-IN" sz="1600" kern="1200"/>
        </a:p>
      </dsp:txBody>
      <dsp:txXfrm>
        <a:off x="92983" y="2239681"/>
        <a:ext cx="5911638" cy="17187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AE9F9-EC43-4C84-B1F8-4493A28DF05B}">
      <dsp:nvSpPr>
        <dsp:cNvPr id="0" name=""/>
        <dsp:cNvSpPr/>
      </dsp:nvSpPr>
      <dsp:spPr>
        <a:xfrm>
          <a:off x="0" y="37542"/>
          <a:ext cx="4815039" cy="19562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Using this Dendrogram, we will now determine the optimal number of clusters for our model. For this, we will find the maximum vertical distance that does not cut any horizontal bar. Consider the below diagram:</a:t>
          </a:r>
          <a:endParaRPr lang="en-IN" sz="1900" kern="1200"/>
        </a:p>
      </dsp:txBody>
      <dsp:txXfrm>
        <a:off x="95496" y="133038"/>
        <a:ext cx="4624047" cy="17652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EDF41-3965-4261-8C36-26764378D5F0}">
      <dsp:nvSpPr>
        <dsp:cNvPr id="0" name=""/>
        <dsp:cNvSpPr/>
      </dsp:nvSpPr>
      <dsp:spPr>
        <a:xfrm>
          <a:off x="0" y="31640"/>
          <a:ext cx="4612907" cy="357435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dirty="0"/>
            <a:t>In the above diagram, we have shown the vertical distances that are not cutting their horizontal bars. As we can visualize, the 4</a:t>
          </a:r>
          <a:r>
            <a:rPr lang="en-US" sz="1800" b="0" i="0" kern="1200" baseline="30000" dirty="0"/>
            <a:t>th</a:t>
          </a:r>
          <a:r>
            <a:rPr lang="en-US" sz="1800" b="0" i="0" kern="1200" dirty="0"/>
            <a:t> distance is looking the maximum, so according to this, </a:t>
          </a:r>
          <a:r>
            <a:rPr lang="en-US" sz="1800" b="1" i="0" kern="1200" dirty="0"/>
            <a:t>the number of clusters will be 5</a:t>
          </a:r>
          <a:r>
            <a:rPr lang="en-US" sz="1800" b="0" i="0" kern="1200" dirty="0"/>
            <a:t>(the vertical lines in this range). We can also take the 2</a:t>
          </a:r>
          <a:r>
            <a:rPr lang="en-US" sz="1800" b="0" i="0" kern="1200" baseline="30000" dirty="0"/>
            <a:t>nd</a:t>
          </a:r>
          <a:r>
            <a:rPr lang="en-US" sz="1800" b="0" i="0" kern="1200" dirty="0"/>
            <a:t> number as it approximately equals the 4</a:t>
          </a:r>
          <a:r>
            <a:rPr lang="en-US" sz="1800" b="0" i="0" kern="1200" baseline="30000" dirty="0"/>
            <a:t>th</a:t>
          </a:r>
          <a:r>
            <a:rPr lang="en-US" sz="1800" b="0" i="0" kern="1200" dirty="0"/>
            <a:t> distance, but we will consider the 5 clusters because the same we calculated in the K-means algorithm.</a:t>
          </a:r>
          <a:endParaRPr lang="en-IN" sz="1800" kern="1200" dirty="0"/>
        </a:p>
      </dsp:txBody>
      <dsp:txXfrm>
        <a:off x="174485" y="206125"/>
        <a:ext cx="4263937" cy="3225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4E99EC-EDD1-42DF-A49A-783DEB65ACFB}">
      <dsp:nvSpPr>
        <dsp:cNvPr id="0" name=""/>
        <dsp:cNvSpPr/>
      </dsp:nvSpPr>
      <dsp:spPr>
        <a:xfrm>
          <a:off x="0" y="2733"/>
          <a:ext cx="5190423" cy="14718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As we can see in the above image, the </a:t>
          </a:r>
          <a:r>
            <a:rPr lang="en-US" sz="1700" b="1" i="0" kern="1200"/>
            <a:t>y_pred</a:t>
          </a:r>
          <a:r>
            <a:rPr lang="en-US" sz="1700" b="0" i="0" kern="1200"/>
            <a:t> shows the clusters value, which means the customer id 1 belongs to the 5</a:t>
          </a:r>
          <a:r>
            <a:rPr lang="en-US" sz="1700" b="0" i="0" kern="1200" baseline="30000"/>
            <a:t>th</a:t>
          </a:r>
          <a:r>
            <a:rPr lang="en-US" sz="1700" b="0" i="0" kern="1200"/>
            <a:t> cluster (as indexing starts from 0, so 4 means 5</a:t>
          </a:r>
          <a:r>
            <a:rPr lang="en-US" sz="1700" b="0" i="0" kern="1200" baseline="30000"/>
            <a:t>th</a:t>
          </a:r>
          <a:r>
            <a:rPr lang="en-US" sz="1700" b="0" i="0" kern="1200"/>
            <a:t> cluster), the customer id 2 belongs to 4</a:t>
          </a:r>
          <a:r>
            <a:rPr lang="en-US" sz="1700" b="0" i="0" kern="1200" baseline="30000"/>
            <a:t>th</a:t>
          </a:r>
          <a:r>
            <a:rPr lang="en-US" sz="1700" b="0" i="0" kern="1200"/>
            <a:t> cluster, and so on.</a:t>
          </a:r>
          <a:endParaRPr lang="en-IN" sz="1700" kern="1200"/>
        </a:p>
      </dsp:txBody>
      <dsp:txXfrm>
        <a:off x="71850" y="74583"/>
        <a:ext cx="5046723" cy="13281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9F731-C28C-4C15-9A0F-D1F3660192EC}">
      <dsp:nvSpPr>
        <dsp:cNvPr id="0" name=""/>
        <dsp:cNvSpPr/>
      </dsp:nvSpPr>
      <dsp:spPr>
        <a:xfrm>
          <a:off x="0" y="160244"/>
          <a:ext cx="6451333" cy="879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From the image, it is clear that points left side of the line is near to the K1 or blue centroid, and points to the right of the line are close to the yellow centroid. Let's color them as blue and yellow for clear visualization.</a:t>
          </a:r>
          <a:endParaRPr lang="en-IN" sz="1600" kern="1200"/>
        </a:p>
      </dsp:txBody>
      <dsp:txXfrm>
        <a:off x="42950" y="203194"/>
        <a:ext cx="6365433" cy="7939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178C6-00AF-4A1C-814F-30B0848E397C}">
      <dsp:nvSpPr>
        <dsp:cNvPr id="0" name=""/>
        <dsp:cNvSpPr/>
      </dsp:nvSpPr>
      <dsp:spPr>
        <a:xfrm>
          <a:off x="0" y="21744"/>
          <a:ext cx="6097604" cy="879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From the above image, we can see, one yellow point is on the left side of the line, and two blue points are right to the line. So, these three points will be assigned to new centroids.</a:t>
          </a:r>
          <a:endParaRPr lang="en-IN" sz="1600" kern="1200"/>
        </a:p>
      </dsp:txBody>
      <dsp:txXfrm>
        <a:off x="42950" y="64694"/>
        <a:ext cx="6011704" cy="7939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53C06-41E7-407F-9F05-1C31112347EB}">
      <dsp:nvSpPr>
        <dsp:cNvPr id="0" name=""/>
        <dsp:cNvSpPr/>
      </dsp:nvSpPr>
      <dsp:spPr>
        <a:xfrm>
          <a:off x="0" y="2733"/>
          <a:ext cx="4983480" cy="14718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Note: We can choose the number of clusters equal to the given data points. If we choose the number of clusters equal to the data points, then the value of WCSS becomes zero, and that will be the endpoint of the plot.</a:t>
          </a:r>
          <a:endParaRPr lang="en-IN" sz="1700" kern="1200"/>
        </a:p>
      </dsp:txBody>
      <dsp:txXfrm>
        <a:off x="71850" y="74583"/>
        <a:ext cx="4839780" cy="13281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84FC-8807-54E8-A4EB-E77A122D49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EAAD05-CE45-105B-CFE1-F44154806F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AE7F53-18AE-A53D-064B-B3E07D332E66}"/>
              </a:ext>
            </a:extLst>
          </p:cNvPr>
          <p:cNvSpPr>
            <a:spLocks noGrp="1"/>
          </p:cNvSpPr>
          <p:nvPr>
            <p:ph type="dt" sz="half" idx="10"/>
          </p:nvPr>
        </p:nvSpPr>
        <p:spPr/>
        <p:txBody>
          <a:bodyPr/>
          <a:lstStyle/>
          <a:p>
            <a:fld id="{FB73DA42-67C4-488B-85F8-D497667C57A6}" type="datetimeFigureOut">
              <a:rPr lang="en-IN" smtClean="0"/>
              <a:t>20-05-2023</a:t>
            </a:fld>
            <a:endParaRPr lang="en-IN"/>
          </a:p>
        </p:txBody>
      </p:sp>
      <p:sp>
        <p:nvSpPr>
          <p:cNvPr id="5" name="Footer Placeholder 4">
            <a:extLst>
              <a:ext uri="{FF2B5EF4-FFF2-40B4-BE49-F238E27FC236}">
                <a16:creationId xmlns:a16="http://schemas.microsoft.com/office/drawing/2014/main" id="{9D0D18D8-A032-7CCB-549B-1B20F87CE8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FFBF27-220D-A80D-572C-8A5AE3352E7D}"/>
              </a:ext>
            </a:extLst>
          </p:cNvPr>
          <p:cNvSpPr>
            <a:spLocks noGrp="1"/>
          </p:cNvSpPr>
          <p:nvPr>
            <p:ph type="sldNum" sz="quarter" idx="12"/>
          </p:nvPr>
        </p:nvSpPr>
        <p:spPr/>
        <p:txBody>
          <a:bodyPr/>
          <a:lstStyle/>
          <a:p>
            <a:fld id="{92E67B3F-75C0-4256-93BB-FA08E0493940}" type="slidenum">
              <a:rPr lang="en-IN" smtClean="0"/>
              <a:t>‹#›</a:t>
            </a:fld>
            <a:endParaRPr lang="en-IN"/>
          </a:p>
        </p:txBody>
      </p:sp>
    </p:spTree>
    <p:extLst>
      <p:ext uri="{BB962C8B-B14F-4D97-AF65-F5344CB8AC3E}">
        <p14:creationId xmlns:p14="http://schemas.microsoft.com/office/powerpoint/2010/main" val="2702192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97EAA-FC71-E06C-0ECA-59D758BE74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21BD6D-3471-F897-6A22-3F10770F56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928C60-196B-2EB7-8BC9-0F3F80AB461A}"/>
              </a:ext>
            </a:extLst>
          </p:cNvPr>
          <p:cNvSpPr>
            <a:spLocks noGrp="1"/>
          </p:cNvSpPr>
          <p:nvPr>
            <p:ph type="dt" sz="half" idx="10"/>
          </p:nvPr>
        </p:nvSpPr>
        <p:spPr/>
        <p:txBody>
          <a:bodyPr/>
          <a:lstStyle/>
          <a:p>
            <a:fld id="{FB73DA42-67C4-488B-85F8-D497667C57A6}" type="datetimeFigureOut">
              <a:rPr lang="en-IN" smtClean="0"/>
              <a:t>20-05-2023</a:t>
            </a:fld>
            <a:endParaRPr lang="en-IN"/>
          </a:p>
        </p:txBody>
      </p:sp>
      <p:sp>
        <p:nvSpPr>
          <p:cNvPr id="5" name="Footer Placeholder 4">
            <a:extLst>
              <a:ext uri="{FF2B5EF4-FFF2-40B4-BE49-F238E27FC236}">
                <a16:creationId xmlns:a16="http://schemas.microsoft.com/office/drawing/2014/main" id="{41CE4E92-C06C-3D31-8BF8-127FACCCDF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37ABEC-1324-C7FB-A097-9EE0B46679D6}"/>
              </a:ext>
            </a:extLst>
          </p:cNvPr>
          <p:cNvSpPr>
            <a:spLocks noGrp="1"/>
          </p:cNvSpPr>
          <p:nvPr>
            <p:ph type="sldNum" sz="quarter" idx="12"/>
          </p:nvPr>
        </p:nvSpPr>
        <p:spPr/>
        <p:txBody>
          <a:bodyPr/>
          <a:lstStyle/>
          <a:p>
            <a:fld id="{92E67B3F-75C0-4256-93BB-FA08E0493940}" type="slidenum">
              <a:rPr lang="en-IN" smtClean="0"/>
              <a:t>‹#›</a:t>
            </a:fld>
            <a:endParaRPr lang="en-IN"/>
          </a:p>
        </p:txBody>
      </p:sp>
    </p:spTree>
    <p:extLst>
      <p:ext uri="{BB962C8B-B14F-4D97-AF65-F5344CB8AC3E}">
        <p14:creationId xmlns:p14="http://schemas.microsoft.com/office/powerpoint/2010/main" val="2981327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6F434E-FF2F-10DB-736A-71D2741A04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C8C475-821B-8923-5B95-93BD3532C9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67C692-0DE4-FB2D-A0F2-147AA3D4B879}"/>
              </a:ext>
            </a:extLst>
          </p:cNvPr>
          <p:cNvSpPr>
            <a:spLocks noGrp="1"/>
          </p:cNvSpPr>
          <p:nvPr>
            <p:ph type="dt" sz="half" idx="10"/>
          </p:nvPr>
        </p:nvSpPr>
        <p:spPr/>
        <p:txBody>
          <a:bodyPr/>
          <a:lstStyle/>
          <a:p>
            <a:fld id="{FB73DA42-67C4-488B-85F8-D497667C57A6}" type="datetimeFigureOut">
              <a:rPr lang="en-IN" smtClean="0"/>
              <a:t>20-05-2023</a:t>
            </a:fld>
            <a:endParaRPr lang="en-IN"/>
          </a:p>
        </p:txBody>
      </p:sp>
      <p:sp>
        <p:nvSpPr>
          <p:cNvPr id="5" name="Footer Placeholder 4">
            <a:extLst>
              <a:ext uri="{FF2B5EF4-FFF2-40B4-BE49-F238E27FC236}">
                <a16:creationId xmlns:a16="http://schemas.microsoft.com/office/drawing/2014/main" id="{EA7CFC60-C43F-7471-1309-A665BA9425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79D62-FE11-443E-E07D-8B888E0C6FA3}"/>
              </a:ext>
            </a:extLst>
          </p:cNvPr>
          <p:cNvSpPr>
            <a:spLocks noGrp="1"/>
          </p:cNvSpPr>
          <p:nvPr>
            <p:ph type="sldNum" sz="quarter" idx="12"/>
          </p:nvPr>
        </p:nvSpPr>
        <p:spPr/>
        <p:txBody>
          <a:bodyPr/>
          <a:lstStyle/>
          <a:p>
            <a:fld id="{92E67B3F-75C0-4256-93BB-FA08E0493940}" type="slidenum">
              <a:rPr lang="en-IN" smtClean="0"/>
              <a:t>‹#›</a:t>
            </a:fld>
            <a:endParaRPr lang="en-IN"/>
          </a:p>
        </p:txBody>
      </p:sp>
    </p:spTree>
    <p:extLst>
      <p:ext uri="{BB962C8B-B14F-4D97-AF65-F5344CB8AC3E}">
        <p14:creationId xmlns:p14="http://schemas.microsoft.com/office/powerpoint/2010/main" val="4175070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5329A-BCF3-8F9F-D1EB-A15EDDE7B1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764B3A-3FE0-A840-AD86-2606583C80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F9ABD7-F537-4601-B9D6-F86376D12796}"/>
              </a:ext>
            </a:extLst>
          </p:cNvPr>
          <p:cNvSpPr>
            <a:spLocks noGrp="1"/>
          </p:cNvSpPr>
          <p:nvPr>
            <p:ph type="dt" sz="half" idx="10"/>
          </p:nvPr>
        </p:nvSpPr>
        <p:spPr/>
        <p:txBody>
          <a:bodyPr/>
          <a:lstStyle/>
          <a:p>
            <a:fld id="{FB73DA42-67C4-488B-85F8-D497667C57A6}" type="datetimeFigureOut">
              <a:rPr lang="en-IN" smtClean="0"/>
              <a:t>20-05-2023</a:t>
            </a:fld>
            <a:endParaRPr lang="en-IN"/>
          </a:p>
        </p:txBody>
      </p:sp>
      <p:sp>
        <p:nvSpPr>
          <p:cNvPr id="5" name="Footer Placeholder 4">
            <a:extLst>
              <a:ext uri="{FF2B5EF4-FFF2-40B4-BE49-F238E27FC236}">
                <a16:creationId xmlns:a16="http://schemas.microsoft.com/office/drawing/2014/main" id="{588BB96C-C808-9E29-53D5-4A6DDBD6ED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76F575-35BF-526B-85FB-D250787C5987}"/>
              </a:ext>
            </a:extLst>
          </p:cNvPr>
          <p:cNvSpPr>
            <a:spLocks noGrp="1"/>
          </p:cNvSpPr>
          <p:nvPr>
            <p:ph type="sldNum" sz="quarter" idx="12"/>
          </p:nvPr>
        </p:nvSpPr>
        <p:spPr/>
        <p:txBody>
          <a:bodyPr/>
          <a:lstStyle/>
          <a:p>
            <a:fld id="{92E67B3F-75C0-4256-93BB-FA08E0493940}" type="slidenum">
              <a:rPr lang="en-IN" smtClean="0"/>
              <a:t>‹#›</a:t>
            </a:fld>
            <a:endParaRPr lang="en-IN"/>
          </a:p>
        </p:txBody>
      </p:sp>
    </p:spTree>
    <p:extLst>
      <p:ext uri="{BB962C8B-B14F-4D97-AF65-F5344CB8AC3E}">
        <p14:creationId xmlns:p14="http://schemas.microsoft.com/office/powerpoint/2010/main" val="264169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44EB9-5320-5F2A-3340-DF0BE574C7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AB595C-4F85-4550-F861-9106247F69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087DD8-3CFC-14BF-47BE-30EF161A4A8E}"/>
              </a:ext>
            </a:extLst>
          </p:cNvPr>
          <p:cNvSpPr>
            <a:spLocks noGrp="1"/>
          </p:cNvSpPr>
          <p:nvPr>
            <p:ph type="dt" sz="half" idx="10"/>
          </p:nvPr>
        </p:nvSpPr>
        <p:spPr/>
        <p:txBody>
          <a:bodyPr/>
          <a:lstStyle/>
          <a:p>
            <a:fld id="{FB73DA42-67C4-488B-85F8-D497667C57A6}" type="datetimeFigureOut">
              <a:rPr lang="en-IN" smtClean="0"/>
              <a:t>20-05-2023</a:t>
            </a:fld>
            <a:endParaRPr lang="en-IN"/>
          </a:p>
        </p:txBody>
      </p:sp>
      <p:sp>
        <p:nvSpPr>
          <p:cNvPr id="5" name="Footer Placeholder 4">
            <a:extLst>
              <a:ext uri="{FF2B5EF4-FFF2-40B4-BE49-F238E27FC236}">
                <a16:creationId xmlns:a16="http://schemas.microsoft.com/office/drawing/2014/main" id="{3F26357E-355C-A7BD-2367-D995E2D9A1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08226D-2D6B-DC23-39A3-4B395ADFD5CB}"/>
              </a:ext>
            </a:extLst>
          </p:cNvPr>
          <p:cNvSpPr>
            <a:spLocks noGrp="1"/>
          </p:cNvSpPr>
          <p:nvPr>
            <p:ph type="sldNum" sz="quarter" idx="12"/>
          </p:nvPr>
        </p:nvSpPr>
        <p:spPr/>
        <p:txBody>
          <a:bodyPr/>
          <a:lstStyle/>
          <a:p>
            <a:fld id="{92E67B3F-75C0-4256-93BB-FA08E0493940}" type="slidenum">
              <a:rPr lang="en-IN" smtClean="0"/>
              <a:t>‹#›</a:t>
            </a:fld>
            <a:endParaRPr lang="en-IN"/>
          </a:p>
        </p:txBody>
      </p:sp>
    </p:spTree>
    <p:extLst>
      <p:ext uri="{BB962C8B-B14F-4D97-AF65-F5344CB8AC3E}">
        <p14:creationId xmlns:p14="http://schemas.microsoft.com/office/powerpoint/2010/main" val="169864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874D6-1AF3-7E2B-9EF2-018969AC44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34FB12-9BE8-2BA0-3E58-FF52AD43CC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D09647-7E0C-CAA2-74F1-1B74EED2D4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7EC97A-E58A-B4CB-2ADE-EB18CB07F5D4}"/>
              </a:ext>
            </a:extLst>
          </p:cNvPr>
          <p:cNvSpPr>
            <a:spLocks noGrp="1"/>
          </p:cNvSpPr>
          <p:nvPr>
            <p:ph type="dt" sz="half" idx="10"/>
          </p:nvPr>
        </p:nvSpPr>
        <p:spPr/>
        <p:txBody>
          <a:bodyPr/>
          <a:lstStyle/>
          <a:p>
            <a:fld id="{FB73DA42-67C4-488B-85F8-D497667C57A6}" type="datetimeFigureOut">
              <a:rPr lang="en-IN" smtClean="0"/>
              <a:t>20-05-2023</a:t>
            </a:fld>
            <a:endParaRPr lang="en-IN"/>
          </a:p>
        </p:txBody>
      </p:sp>
      <p:sp>
        <p:nvSpPr>
          <p:cNvPr id="6" name="Footer Placeholder 5">
            <a:extLst>
              <a:ext uri="{FF2B5EF4-FFF2-40B4-BE49-F238E27FC236}">
                <a16:creationId xmlns:a16="http://schemas.microsoft.com/office/drawing/2014/main" id="{EA74F09D-7010-BB7F-F757-D5AFE716C4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106093-98F2-ADA6-9BCE-D2B1CF33C65A}"/>
              </a:ext>
            </a:extLst>
          </p:cNvPr>
          <p:cNvSpPr>
            <a:spLocks noGrp="1"/>
          </p:cNvSpPr>
          <p:nvPr>
            <p:ph type="sldNum" sz="quarter" idx="12"/>
          </p:nvPr>
        </p:nvSpPr>
        <p:spPr/>
        <p:txBody>
          <a:bodyPr/>
          <a:lstStyle/>
          <a:p>
            <a:fld id="{92E67B3F-75C0-4256-93BB-FA08E0493940}" type="slidenum">
              <a:rPr lang="en-IN" smtClean="0"/>
              <a:t>‹#›</a:t>
            </a:fld>
            <a:endParaRPr lang="en-IN"/>
          </a:p>
        </p:txBody>
      </p:sp>
    </p:spTree>
    <p:extLst>
      <p:ext uri="{BB962C8B-B14F-4D97-AF65-F5344CB8AC3E}">
        <p14:creationId xmlns:p14="http://schemas.microsoft.com/office/powerpoint/2010/main" val="588797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4779C-333B-DF02-2778-C522EFF10F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121150-7BE0-633D-B922-E896310CEF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43714D-A87D-ED90-0437-4499A53E45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54E8A3-2CA1-B076-E5D5-51236A892A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90A8B2-104E-8744-EA31-55B016A088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5318A8-C3CF-DFCD-C089-74F5D1E79792}"/>
              </a:ext>
            </a:extLst>
          </p:cNvPr>
          <p:cNvSpPr>
            <a:spLocks noGrp="1"/>
          </p:cNvSpPr>
          <p:nvPr>
            <p:ph type="dt" sz="half" idx="10"/>
          </p:nvPr>
        </p:nvSpPr>
        <p:spPr/>
        <p:txBody>
          <a:bodyPr/>
          <a:lstStyle/>
          <a:p>
            <a:fld id="{FB73DA42-67C4-488B-85F8-D497667C57A6}" type="datetimeFigureOut">
              <a:rPr lang="en-IN" smtClean="0"/>
              <a:t>20-05-2023</a:t>
            </a:fld>
            <a:endParaRPr lang="en-IN"/>
          </a:p>
        </p:txBody>
      </p:sp>
      <p:sp>
        <p:nvSpPr>
          <p:cNvPr id="8" name="Footer Placeholder 7">
            <a:extLst>
              <a:ext uri="{FF2B5EF4-FFF2-40B4-BE49-F238E27FC236}">
                <a16:creationId xmlns:a16="http://schemas.microsoft.com/office/drawing/2014/main" id="{EEC25C01-8FF6-FDC7-5EA6-98AEFE2F50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DBB5B4-9AAA-390D-CFA1-DEC6BCE6A72D}"/>
              </a:ext>
            </a:extLst>
          </p:cNvPr>
          <p:cNvSpPr>
            <a:spLocks noGrp="1"/>
          </p:cNvSpPr>
          <p:nvPr>
            <p:ph type="sldNum" sz="quarter" idx="12"/>
          </p:nvPr>
        </p:nvSpPr>
        <p:spPr/>
        <p:txBody>
          <a:bodyPr/>
          <a:lstStyle/>
          <a:p>
            <a:fld id="{92E67B3F-75C0-4256-93BB-FA08E0493940}" type="slidenum">
              <a:rPr lang="en-IN" smtClean="0"/>
              <a:t>‹#›</a:t>
            </a:fld>
            <a:endParaRPr lang="en-IN"/>
          </a:p>
        </p:txBody>
      </p:sp>
    </p:spTree>
    <p:extLst>
      <p:ext uri="{BB962C8B-B14F-4D97-AF65-F5344CB8AC3E}">
        <p14:creationId xmlns:p14="http://schemas.microsoft.com/office/powerpoint/2010/main" val="104583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0E367-12C9-67BC-7B67-AD8DB9D24A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E0BAC2-4126-77F8-B90E-1BA2433B80FB}"/>
              </a:ext>
            </a:extLst>
          </p:cNvPr>
          <p:cNvSpPr>
            <a:spLocks noGrp="1"/>
          </p:cNvSpPr>
          <p:nvPr>
            <p:ph type="dt" sz="half" idx="10"/>
          </p:nvPr>
        </p:nvSpPr>
        <p:spPr/>
        <p:txBody>
          <a:bodyPr/>
          <a:lstStyle/>
          <a:p>
            <a:fld id="{FB73DA42-67C4-488B-85F8-D497667C57A6}" type="datetimeFigureOut">
              <a:rPr lang="en-IN" smtClean="0"/>
              <a:t>20-05-2023</a:t>
            </a:fld>
            <a:endParaRPr lang="en-IN"/>
          </a:p>
        </p:txBody>
      </p:sp>
      <p:sp>
        <p:nvSpPr>
          <p:cNvPr id="4" name="Footer Placeholder 3">
            <a:extLst>
              <a:ext uri="{FF2B5EF4-FFF2-40B4-BE49-F238E27FC236}">
                <a16:creationId xmlns:a16="http://schemas.microsoft.com/office/drawing/2014/main" id="{9C674065-C4E7-F696-9C09-DACDC71709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30539A-DB75-1408-64EF-C7CDD68A65CD}"/>
              </a:ext>
            </a:extLst>
          </p:cNvPr>
          <p:cNvSpPr>
            <a:spLocks noGrp="1"/>
          </p:cNvSpPr>
          <p:nvPr>
            <p:ph type="sldNum" sz="quarter" idx="12"/>
          </p:nvPr>
        </p:nvSpPr>
        <p:spPr/>
        <p:txBody>
          <a:bodyPr/>
          <a:lstStyle/>
          <a:p>
            <a:fld id="{92E67B3F-75C0-4256-93BB-FA08E0493940}" type="slidenum">
              <a:rPr lang="en-IN" smtClean="0"/>
              <a:t>‹#›</a:t>
            </a:fld>
            <a:endParaRPr lang="en-IN"/>
          </a:p>
        </p:txBody>
      </p:sp>
    </p:spTree>
    <p:extLst>
      <p:ext uri="{BB962C8B-B14F-4D97-AF65-F5344CB8AC3E}">
        <p14:creationId xmlns:p14="http://schemas.microsoft.com/office/powerpoint/2010/main" val="1209818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C253B1-2E7C-2D1B-9E46-6ECBBCF97F69}"/>
              </a:ext>
            </a:extLst>
          </p:cNvPr>
          <p:cNvSpPr>
            <a:spLocks noGrp="1"/>
          </p:cNvSpPr>
          <p:nvPr>
            <p:ph type="dt" sz="half" idx="10"/>
          </p:nvPr>
        </p:nvSpPr>
        <p:spPr/>
        <p:txBody>
          <a:bodyPr/>
          <a:lstStyle/>
          <a:p>
            <a:fld id="{FB73DA42-67C4-488B-85F8-D497667C57A6}" type="datetimeFigureOut">
              <a:rPr lang="en-IN" smtClean="0"/>
              <a:t>20-05-2023</a:t>
            </a:fld>
            <a:endParaRPr lang="en-IN"/>
          </a:p>
        </p:txBody>
      </p:sp>
      <p:sp>
        <p:nvSpPr>
          <p:cNvPr id="3" name="Footer Placeholder 2">
            <a:extLst>
              <a:ext uri="{FF2B5EF4-FFF2-40B4-BE49-F238E27FC236}">
                <a16:creationId xmlns:a16="http://schemas.microsoft.com/office/drawing/2014/main" id="{9F39190B-2774-AF57-C35E-812BEFB9E2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5EF2FA-1EA4-DDAA-29E1-9B5760AA9A26}"/>
              </a:ext>
            </a:extLst>
          </p:cNvPr>
          <p:cNvSpPr>
            <a:spLocks noGrp="1"/>
          </p:cNvSpPr>
          <p:nvPr>
            <p:ph type="sldNum" sz="quarter" idx="12"/>
          </p:nvPr>
        </p:nvSpPr>
        <p:spPr/>
        <p:txBody>
          <a:bodyPr/>
          <a:lstStyle/>
          <a:p>
            <a:fld id="{92E67B3F-75C0-4256-93BB-FA08E0493940}" type="slidenum">
              <a:rPr lang="en-IN" smtClean="0"/>
              <a:t>‹#›</a:t>
            </a:fld>
            <a:endParaRPr lang="en-IN"/>
          </a:p>
        </p:txBody>
      </p:sp>
    </p:spTree>
    <p:extLst>
      <p:ext uri="{BB962C8B-B14F-4D97-AF65-F5344CB8AC3E}">
        <p14:creationId xmlns:p14="http://schemas.microsoft.com/office/powerpoint/2010/main" val="4214861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A200B-CF63-3470-AE49-0054A591C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4321E7-4A3E-442D-AAF9-9C858B54D4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5E1164-A07D-237B-30EE-11D76514F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825B61-2626-101B-1CA3-21A7E6454C32}"/>
              </a:ext>
            </a:extLst>
          </p:cNvPr>
          <p:cNvSpPr>
            <a:spLocks noGrp="1"/>
          </p:cNvSpPr>
          <p:nvPr>
            <p:ph type="dt" sz="half" idx="10"/>
          </p:nvPr>
        </p:nvSpPr>
        <p:spPr/>
        <p:txBody>
          <a:bodyPr/>
          <a:lstStyle/>
          <a:p>
            <a:fld id="{FB73DA42-67C4-488B-85F8-D497667C57A6}" type="datetimeFigureOut">
              <a:rPr lang="en-IN" smtClean="0"/>
              <a:t>20-05-2023</a:t>
            </a:fld>
            <a:endParaRPr lang="en-IN"/>
          </a:p>
        </p:txBody>
      </p:sp>
      <p:sp>
        <p:nvSpPr>
          <p:cNvPr id="6" name="Footer Placeholder 5">
            <a:extLst>
              <a:ext uri="{FF2B5EF4-FFF2-40B4-BE49-F238E27FC236}">
                <a16:creationId xmlns:a16="http://schemas.microsoft.com/office/drawing/2014/main" id="{64F90928-7B5A-64B9-C2F4-AAE24832C5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2EDC7F-049E-0FD7-4F03-4577994F00D9}"/>
              </a:ext>
            </a:extLst>
          </p:cNvPr>
          <p:cNvSpPr>
            <a:spLocks noGrp="1"/>
          </p:cNvSpPr>
          <p:nvPr>
            <p:ph type="sldNum" sz="quarter" idx="12"/>
          </p:nvPr>
        </p:nvSpPr>
        <p:spPr/>
        <p:txBody>
          <a:bodyPr/>
          <a:lstStyle/>
          <a:p>
            <a:fld id="{92E67B3F-75C0-4256-93BB-FA08E0493940}" type="slidenum">
              <a:rPr lang="en-IN" smtClean="0"/>
              <a:t>‹#›</a:t>
            </a:fld>
            <a:endParaRPr lang="en-IN"/>
          </a:p>
        </p:txBody>
      </p:sp>
    </p:spTree>
    <p:extLst>
      <p:ext uri="{BB962C8B-B14F-4D97-AF65-F5344CB8AC3E}">
        <p14:creationId xmlns:p14="http://schemas.microsoft.com/office/powerpoint/2010/main" val="1258489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82AA-B715-A974-EBA9-97F755232F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7B1CDD-2170-70F1-5E45-33AEB820C6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36A716-CB74-0DDC-CA1E-708C9BACB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CF71E-5C4B-70DC-D794-E6DFFFFD6CD9}"/>
              </a:ext>
            </a:extLst>
          </p:cNvPr>
          <p:cNvSpPr>
            <a:spLocks noGrp="1"/>
          </p:cNvSpPr>
          <p:nvPr>
            <p:ph type="dt" sz="half" idx="10"/>
          </p:nvPr>
        </p:nvSpPr>
        <p:spPr/>
        <p:txBody>
          <a:bodyPr/>
          <a:lstStyle/>
          <a:p>
            <a:fld id="{FB73DA42-67C4-488B-85F8-D497667C57A6}" type="datetimeFigureOut">
              <a:rPr lang="en-IN" smtClean="0"/>
              <a:t>20-05-2023</a:t>
            </a:fld>
            <a:endParaRPr lang="en-IN"/>
          </a:p>
        </p:txBody>
      </p:sp>
      <p:sp>
        <p:nvSpPr>
          <p:cNvPr id="6" name="Footer Placeholder 5">
            <a:extLst>
              <a:ext uri="{FF2B5EF4-FFF2-40B4-BE49-F238E27FC236}">
                <a16:creationId xmlns:a16="http://schemas.microsoft.com/office/drawing/2014/main" id="{ABCBE23A-3915-421F-8C06-73CBCA47CE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04DA32-7B66-92B0-47BD-106151AE6085}"/>
              </a:ext>
            </a:extLst>
          </p:cNvPr>
          <p:cNvSpPr>
            <a:spLocks noGrp="1"/>
          </p:cNvSpPr>
          <p:nvPr>
            <p:ph type="sldNum" sz="quarter" idx="12"/>
          </p:nvPr>
        </p:nvSpPr>
        <p:spPr/>
        <p:txBody>
          <a:bodyPr/>
          <a:lstStyle/>
          <a:p>
            <a:fld id="{92E67B3F-75C0-4256-93BB-FA08E0493940}" type="slidenum">
              <a:rPr lang="en-IN" smtClean="0"/>
              <a:t>‹#›</a:t>
            </a:fld>
            <a:endParaRPr lang="en-IN"/>
          </a:p>
        </p:txBody>
      </p:sp>
    </p:spTree>
    <p:extLst>
      <p:ext uri="{BB962C8B-B14F-4D97-AF65-F5344CB8AC3E}">
        <p14:creationId xmlns:p14="http://schemas.microsoft.com/office/powerpoint/2010/main" val="2696615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C9376F-2AD3-5B29-B304-9C6F0E283D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1D20BF-D1EC-4484-37D5-B4544291A2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0854D5-DB70-0C79-871C-D7AAB8FCA9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DA42-67C4-488B-85F8-D497667C57A6}" type="datetimeFigureOut">
              <a:rPr lang="en-IN" smtClean="0"/>
              <a:t>20-05-2023</a:t>
            </a:fld>
            <a:endParaRPr lang="en-IN"/>
          </a:p>
        </p:txBody>
      </p:sp>
      <p:sp>
        <p:nvSpPr>
          <p:cNvPr id="5" name="Footer Placeholder 4">
            <a:extLst>
              <a:ext uri="{FF2B5EF4-FFF2-40B4-BE49-F238E27FC236}">
                <a16:creationId xmlns:a16="http://schemas.microsoft.com/office/drawing/2014/main" id="{AD715F59-5A7E-1CC8-3897-40F1A382DE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F0564F-25D0-36B3-8A26-B03BF2B992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67B3F-75C0-4256-93BB-FA08E0493940}" type="slidenum">
              <a:rPr lang="en-IN" smtClean="0"/>
              <a:t>‹#›</a:t>
            </a:fld>
            <a:endParaRPr lang="en-IN"/>
          </a:p>
        </p:txBody>
      </p:sp>
    </p:spTree>
    <p:extLst>
      <p:ext uri="{BB962C8B-B14F-4D97-AF65-F5344CB8AC3E}">
        <p14:creationId xmlns:p14="http://schemas.microsoft.com/office/powerpoint/2010/main" val="510266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javatpoint.com/k-means-clustering-algorithm-in-machine-learnin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javatpoint.com/fuzzy-logic"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javatpoint.com/k-means-clustering-algorithm-in-machine-learning"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www.javatpoint.com/matplotlib" TargetMode="External"/><Relationship Id="rId2" Type="http://schemas.openxmlformats.org/officeDocument/2006/relationships/hyperlink" Target="https://www.javatpoint.com/numpy-tutorial" TargetMode="External"/><Relationship Id="rId1" Type="http://schemas.openxmlformats.org/officeDocument/2006/relationships/slideLayout" Target="../slideLayouts/slideLayout7.xml"/><Relationship Id="rId4" Type="http://schemas.openxmlformats.org/officeDocument/2006/relationships/hyperlink" Target="https://www.javatpoint.com/python-pandas"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s://www.javatpoint.com/unsupervised-machine-learning"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8.xml.rels><?xml version="1.0" encoding="UTF-8" standalone="yes"?>
<Relationships xmlns="http://schemas.openxmlformats.org/package/2006/relationships"><Relationship Id="rId2" Type="http://schemas.openxmlformats.org/officeDocument/2006/relationships/hyperlink" Target="https://www.javatpoint.com/python-tutorial" TargetMode="Externa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hyperlink" Target="https://www.javatpoint.com/machine-learning" TargetMode="Externa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hyperlink" Target="https://www.javatpoint.com/artificial-neural-network" TargetMode="Externa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javatpoint.com/unsupervised-machine-learni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D4FA65-D482-2C19-A126-54746FB79E9D}"/>
              </a:ext>
            </a:extLst>
          </p:cNvPr>
          <p:cNvSpPr txBox="1"/>
          <p:nvPr/>
        </p:nvSpPr>
        <p:spPr>
          <a:xfrm>
            <a:off x="2146434" y="2936557"/>
            <a:ext cx="7440328" cy="98488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4000" b="1" i="0" dirty="0">
                <a:effectLst/>
              </a:rPr>
              <a:t>Unsupervised Machine Learning</a:t>
            </a:r>
          </a:p>
          <a:p>
            <a:endParaRPr lang="en-IN" dirty="0"/>
          </a:p>
        </p:txBody>
      </p:sp>
    </p:spTree>
    <p:extLst>
      <p:ext uri="{BB962C8B-B14F-4D97-AF65-F5344CB8AC3E}">
        <p14:creationId xmlns:p14="http://schemas.microsoft.com/office/powerpoint/2010/main" val="542002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ADC343-90A9-1CD0-25AA-8307E75E1199}"/>
              </a:ext>
            </a:extLst>
          </p:cNvPr>
          <p:cNvSpPr txBox="1"/>
          <p:nvPr/>
        </p:nvSpPr>
        <p:spPr>
          <a:xfrm>
            <a:off x="125128" y="163629"/>
            <a:ext cx="11800573" cy="1477328"/>
          </a:xfrm>
          <a:prstGeom prst="rect">
            <a:avLst/>
          </a:prstGeom>
          <a:noFill/>
        </p:spPr>
        <p:txBody>
          <a:bodyPr wrap="square" rtlCol="0">
            <a:spAutoFit/>
          </a:bodyPr>
          <a:lstStyle/>
          <a:p>
            <a:r>
              <a:rPr lang="en-US" b="0" i="0" dirty="0">
                <a:solidFill>
                  <a:srgbClr val="333333"/>
                </a:solidFill>
                <a:effectLst/>
              </a:rPr>
              <a:t>The below diagram explains the working of the clustering algorithm. We can see the different fruits are divided into several groups with similar properties.</a:t>
            </a:r>
          </a:p>
          <a:p>
            <a:endParaRPr lang="en-IN" dirty="0"/>
          </a:p>
          <a:p>
            <a:endParaRPr lang="en-IN" dirty="0"/>
          </a:p>
          <a:p>
            <a:endParaRPr lang="en-IN" dirty="0"/>
          </a:p>
        </p:txBody>
      </p:sp>
      <p:pic>
        <p:nvPicPr>
          <p:cNvPr id="3074" name="Picture 2" descr="Clustering in Machine Learning">
            <a:extLst>
              <a:ext uri="{FF2B5EF4-FFF2-40B4-BE49-F238E27FC236}">
                <a16:creationId xmlns:a16="http://schemas.microsoft.com/office/drawing/2014/main" id="{4D747374-653E-3F4D-704B-A111F5523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932" y="1533228"/>
            <a:ext cx="7294215" cy="48579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987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1D1BB1-41BA-6CE4-437B-75EA677ABE65}"/>
              </a:ext>
            </a:extLst>
          </p:cNvPr>
          <p:cNvSpPr txBox="1"/>
          <p:nvPr/>
        </p:nvSpPr>
        <p:spPr>
          <a:xfrm>
            <a:off x="86627" y="173255"/>
            <a:ext cx="11848699" cy="6832640"/>
          </a:xfrm>
          <a:prstGeom prst="rect">
            <a:avLst/>
          </a:prstGeom>
          <a:noFill/>
        </p:spPr>
        <p:txBody>
          <a:bodyPr wrap="square" rtlCol="0">
            <a:spAutoFit/>
          </a:bodyPr>
          <a:lstStyle/>
          <a:p>
            <a:pPr algn="just">
              <a:lnSpc>
                <a:spcPct val="250000"/>
              </a:lnSpc>
            </a:pPr>
            <a:r>
              <a:rPr lang="en-US" sz="2400" b="1" i="0" dirty="0">
                <a:effectLst/>
              </a:rPr>
              <a:t>Types of Clustering Methods</a:t>
            </a:r>
          </a:p>
          <a:p>
            <a:pPr marL="285750" indent="-285750">
              <a:lnSpc>
                <a:spcPct val="250000"/>
              </a:lnSpc>
              <a:buFont typeface="Arial" panose="020B0604020202020204" pitchFamily="34" charset="0"/>
              <a:buChar char="•"/>
            </a:pPr>
            <a:r>
              <a:rPr lang="en-US" b="0" i="0" dirty="0">
                <a:solidFill>
                  <a:srgbClr val="333333"/>
                </a:solidFill>
                <a:effectLst/>
              </a:rPr>
              <a:t>The clustering methods are broadly divided into </a:t>
            </a:r>
            <a:r>
              <a:rPr lang="en-US" b="1" i="0" dirty="0">
                <a:solidFill>
                  <a:srgbClr val="333333"/>
                </a:solidFill>
                <a:effectLst/>
              </a:rPr>
              <a:t>Hard clustering</a:t>
            </a:r>
            <a:r>
              <a:rPr lang="en-US" b="0" i="0" dirty="0">
                <a:solidFill>
                  <a:srgbClr val="333333"/>
                </a:solidFill>
                <a:effectLst/>
              </a:rPr>
              <a:t> (datapoint belongs to only one group) and </a:t>
            </a:r>
            <a:r>
              <a:rPr lang="en-US" b="1" i="0" dirty="0">
                <a:solidFill>
                  <a:srgbClr val="333333"/>
                </a:solidFill>
                <a:effectLst/>
              </a:rPr>
              <a:t>Soft Clustering</a:t>
            </a:r>
            <a:r>
              <a:rPr lang="en-US" b="0" i="0" dirty="0">
                <a:solidFill>
                  <a:srgbClr val="333333"/>
                </a:solidFill>
                <a:effectLst/>
              </a:rPr>
              <a:t> (data points can belong to another group also). But there are also other various approaches of Clustering exist. Below are the main clustering methods used in Machine learning:</a:t>
            </a:r>
          </a:p>
          <a:p>
            <a:pPr marL="1200150" lvl="2" indent="-285750" algn="just">
              <a:lnSpc>
                <a:spcPct val="250000"/>
              </a:lnSpc>
              <a:buFont typeface="Wingdings" panose="05000000000000000000" pitchFamily="2" charset="2"/>
              <a:buChar char="ü"/>
            </a:pPr>
            <a:r>
              <a:rPr lang="en-US" b="1" i="0" dirty="0">
                <a:solidFill>
                  <a:srgbClr val="000000"/>
                </a:solidFill>
                <a:effectLst/>
              </a:rPr>
              <a:t>Partitioning Clustering</a:t>
            </a:r>
            <a:endParaRPr lang="en-US" b="0" i="0" dirty="0">
              <a:solidFill>
                <a:srgbClr val="000000"/>
              </a:solidFill>
              <a:effectLst/>
            </a:endParaRPr>
          </a:p>
          <a:p>
            <a:pPr marL="1200150" lvl="2" indent="-285750" algn="just">
              <a:lnSpc>
                <a:spcPct val="250000"/>
              </a:lnSpc>
              <a:buFont typeface="Wingdings" panose="05000000000000000000" pitchFamily="2" charset="2"/>
              <a:buChar char="ü"/>
            </a:pPr>
            <a:r>
              <a:rPr lang="en-US" b="1" i="0" dirty="0">
                <a:solidFill>
                  <a:srgbClr val="000000"/>
                </a:solidFill>
                <a:effectLst/>
              </a:rPr>
              <a:t>Density-Based Clustering</a:t>
            </a:r>
            <a:endParaRPr lang="en-US" b="0" i="0" dirty="0">
              <a:solidFill>
                <a:srgbClr val="000000"/>
              </a:solidFill>
              <a:effectLst/>
            </a:endParaRPr>
          </a:p>
          <a:p>
            <a:pPr marL="1200150" lvl="2" indent="-285750" algn="just">
              <a:lnSpc>
                <a:spcPct val="250000"/>
              </a:lnSpc>
              <a:buFont typeface="Wingdings" panose="05000000000000000000" pitchFamily="2" charset="2"/>
              <a:buChar char="ü"/>
            </a:pPr>
            <a:r>
              <a:rPr lang="en-US" b="1" i="0" dirty="0">
                <a:solidFill>
                  <a:srgbClr val="000000"/>
                </a:solidFill>
                <a:effectLst/>
              </a:rPr>
              <a:t>Distribution Model-Based Clustering</a:t>
            </a:r>
            <a:endParaRPr lang="en-US" b="0" i="0" dirty="0">
              <a:solidFill>
                <a:srgbClr val="000000"/>
              </a:solidFill>
              <a:effectLst/>
            </a:endParaRPr>
          </a:p>
          <a:p>
            <a:pPr marL="1200150" lvl="2" indent="-285750" algn="just">
              <a:lnSpc>
                <a:spcPct val="250000"/>
              </a:lnSpc>
              <a:buFont typeface="Wingdings" panose="05000000000000000000" pitchFamily="2" charset="2"/>
              <a:buChar char="ü"/>
            </a:pPr>
            <a:r>
              <a:rPr lang="en-US" b="1" i="0" dirty="0">
                <a:solidFill>
                  <a:srgbClr val="000000"/>
                </a:solidFill>
                <a:effectLst/>
              </a:rPr>
              <a:t>Hierarchical Clustering</a:t>
            </a:r>
            <a:endParaRPr lang="en-US" b="0" i="0" dirty="0">
              <a:solidFill>
                <a:srgbClr val="000000"/>
              </a:solidFill>
              <a:effectLst/>
            </a:endParaRPr>
          </a:p>
          <a:p>
            <a:pPr marL="1200150" lvl="2" indent="-285750" algn="just">
              <a:lnSpc>
                <a:spcPct val="250000"/>
              </a:lnSpc>
              <a:buFont typeface="Wingdings" panose="05000000000000000000" pitchFamily="2" charset="2"/>
              <a:buChar char="ü"/>
            </a:pPr>
            <a:r>
              <a:rPr lang="en-US" b="1" i="0" dirty="0">
                <a:solidFill>
                  <a:srgbClr val="000000"/>
                </a:solidFill>
                <a:effectLst/>
              </a:rPr>
              <a:t>Fuzzy Clustering</a:t>
            </a:r>
            <a:endParaRPr lang="en-US" b="0" i="0" dirty="0">
              <a:solidFill>
                <a:srgbClr val="000000"/>
              </a:solidFill>
              <a:effectLst/>
            </a:endParaRPr>
          </a:p>
          <a:p>
            <a:endParaRPr lang="en-IN" dirty="0"/>
          </a:p>
        </p:txBody>
      </p:sp>
    </p:spTree>
    <p:extLst>
      <p:ext uri="{BB962C8B-B14F-4D97-AF65-F5344CB8AC3E}">
        <p14:creationId xmlns:p14="http://schemas.microsoft.com/office/powerpoint/2010/main" val="2853908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57D653-BB53-27C5-070E-03EF36BBDD99}"/>
              </a:ext>
            </a:extLst>
          </p:cNvPr>
          <p:cNvSpPr txBox="1"/>
          <p:nvPr/>
        </p:nvSpPr>
        <p:spPr>
          <a:xfrm>
            <a:off x="173255" y="173255"/>
            <a:ext cx="11848699" cy="2816156"/>
          </a:xfrm>
          <a:prstGeom prst="rect">
            <a:avLst/>
          </a:prstGeom>
          <a:noFill/>
        </p:spPr>
        <p:txBody>
          <a:bodyPr wrap="square" rtlCol="0">
            <a:spAutoFit/>
          </a:bodyPr>
          <a:lstStyle/>
          <a:p>
            <a:r>
              <a:rPr lang="en-US" sz="2400" b="1" i="0" dirty="0">
                <a:effectLst/>
              </a:rPr>
              <a:t>Partitioning Clustering : </a:t>
            </a:r>
          </a:p>
          <a:p>
            <a:pPr marL="285750" indent="-285750">
              <a:lnSpc>
                <a:spcPct val="150000"/>
              </a:lnSpc>
              <a:buFont typeface="Wingdings" panose="05000000000000000000" pitchFamily="2" charset="2"/>
              <a:buChar char="ü"/>
            </a:pPr>
            <a:r>
              <a:rPr lang="en-US" b="0" i="0" dirty="0">
                <a:solidFill>
                  <a:srgbClr val="333333"/>
                </a:solidFill>
                <a:effectLst/>
              </a:rPr>
              <a:t>It is a type of clustering that divides the data into non-hierarchical groups. It is also known as the </a:t>
            </a:r>
            <a:r>
              <a:rPr lang="en-US" b="1" i="0" dirty="0">
                <a:solidFill>
                  <a:srgbClr val="333333"/>
                </a:solidFill>
                <a:effectLst/>
              </a:rPr>
              <a:t>centroid-based method</a:t>
            </a:r>
            <a:r>
              <a:rPr lang="en-US" b="0" i="0" dirty="0">
                <a:solidFill>
                  <a:srgbClr val="333333"/>
                </a:solidFill>
                <a:effectLst/>
              </a:rPr>
              <a:t>. The most common example of partitioning clustering is the </a:t>
            </a:r>
            <a:r>
              <a:rPr lang="en-US" b="1" i="0" u="none" strike="noStrike" dirty="0">
                <a:solidFill>
                  <a:srgbClr val="008000"/>
                </a:solidFill>
                <a:effectLst/>
                <a:hlinkClick r:id="rId2"/>
              </a:rPr>
              <a:t>K-Means Clustering algorithm</a:t>
            </a:r>
            <a:r>
              <a:rPr lang="en-US" b="0" i="0" dirty="0">
                <a:solidFill>
                  <a:srgbClr val="333333"/>
                </a:solidFill>
                <a:effectLst/>
              </a:rPr>
              <a:t>.</a:t>
            </a:r>
          </a:p>
          <a:p>
            <a:pPr marL="285750" indent="-285750">
              <a:lnSpc>
                <a:spcPct val="150000"/>
              </a:lnSpc>
              <a:buFont typeface="Wingdings" panose="05000000000000000000" pitchFamily="2" charset="2"/>
              <a:buChar char="ü"/>
            </a:pPr>
            <a:r>
              <a:rPr lang="en-US" b="0" i="0" dirty="0">
                <a:solidFill>
                  <a:srgbClr val="333333"/>
                </a:solidFill>
                <a:effectLst/>
              </a:rPr>
              <a:t>In this type, the dataset is divided into a set of k groups, where K is used to define the number of pre-defined groups. The cluster center is created in such a way that the distance between the data points of one cluster is minimum as compared to another cluster centroid.</a:t>
            </a:r>
          </a:p>
          <a:p>
            <a:endParaRPr lang="en-IN" dirty="0"/>
          </a:p>
        </p:txBody>
      </p:sp>
      <p:pic>
        <p:nvPicPr>
          <p:cNvPr id="4098" name="Picture 2" descr="Clustering in Machine Learning">
            <a:extLst>
              <a:ext uri="{FF2B5EF4-FFF2-40B4-BE49-F238E27FC236}">
                <a16:creationId xmlns:a16="http://schemas.microsoft.com/office/drawing/2014/main" id="{B676F9AE-4686-A61A-763E-03BE54200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7724" y="2536621"/>
            <a:ext cx="4298482" cy="38256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35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45D431-97DB-D925-E065-CA46AC9A1DB9}"/>
              </a:ext>
            </a:extLst>
          </p:cNvPr>
          <p:cNvSpPr txBox="1"/>
          <p:nvPr/>
        </p:nvSpPr>
        <p:spPr>
          <a:xfrm>
            <a:off x="240632" y="240632"/>
            <a:ext cx="11713945" cy="2816156"/>
          </a:xfrm>
          <a:prstGeom prst="rect">
            <a:avLst/>
          </a:prstGeom>
          <a:noFill/>
        </p:spPr>
        <p:txBody>
          <a:bodyPr wrap="square" rtlCol="0">
            <a:spAutoFit/>
          </a:bodyPr>
          <a:lstStyle/>
          <a:p>
            <a:pPr algn="just"/>
            <a:r>
              <a:rPr lang="en-US" sz="2400" b="1" i="0" dirty="0">
                <a:effectLst/>
              </a:rPr>
              <a:t>Density-Based Clustering : </a:t>
            </a:r>
          </a:p>
          <a:p>
            <a:pPr marL="285750" indent="-285750" algn="just">
              <a:lnSpc>
                <a:spcPct val="150000"/>
              </a:lnSpc>
              <a:buFont typeface="Wingdings" panose="05000000000000000000" pitchFamily="2" charset="2"/>
              <a:buChar char="ü"/>
            </a:pPr>
            <a:r>
              <a:rPr lang="en-US" b="0" i="0" dirty="0">
                <a:solidFill>
                  <a:srgbClr val="333333"/>
                </a:solidFill>
                <a:effectLst/>
              </a:rPr>
              <a:t>The density-based clustering method connects the highly-dense areas into clusters, and the arbitrarily shaped distributions are formed as long as the dense region can be connected. This algorithm does it by identifying different clusters in the dataset and connects the areas of high densities into clusters. The dense areas in data space are divided from each other by sparser areas.</a:t>
            </a:r>
          </a:p>
          <a:p>
            <a:pPr marL="285750" indent="-285750" algn="just">
              <a:lnSpc>
                <a:spcPct val="150000"/>
              </a:lnSpc>
              <a:buFont typeface="Wingdings" panose="05000000000000000000" pitchFamily="2" charset="2"/>
              <a:buChar char="ü"/>
            </a:pPr>
            <a:r>
              <a:rPr lang="en-US" b="0" i="0" dirty="0">
                <a:solidFill>
                  <a:srgbClr val="333333"/>
                </a:solidFill>
                <a:effectLst/>
              </a:rPr>
              <a:t>These algorithms can face difficulty in clustering the data points if the dataset has varying densities and high dimensions.</a:t>
            </a:r>
          </a:p>
          <a:p>
            <a:endParaRPr lang="en-IN" dirty="0"/>
          </a:p>
        </p:txBody>
      </p:sp>
      <p:pic>
        <p:nvPicPr>
          <p:cNvPr id="5122" name="Picture 2" descr="Clustering in Machine Learning">
            <a:extLst>
              <a:ext uri="{FF2B5EF4-FFF2-40B4-BE49-F238E27FC236}">
                <a16:creationId xmlns:a16="http://schemas.microsoft.com/office/drawing/2014/main" id="{4695E6AA-B7C2-7644-9CBF-6012F9775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8730" y="3056788"/>
            <a:ext cx="4182980" cy="33777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849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EF4FAE-D907-ADA2-7483-50D9332F5940}"/>
              </a:ext>
            </a:extLst>
          </p:cNvPr>
          <p:cNvSpPr txBox="1"/>
          <p:nvPr/>
        </p:nvSpPr>
        <p:spPr>
          <a:xfrm>
            <a:off x="96253" y="211756"/>
            <a:ext cx="11935326" cy="2400657"/>
          </a:xfrm>
          <a:prstGeom prst="rect">
            <a:avLst/>
          </a:prstGeom>
          <a:noFill/>
        </p:spPr>
        <p:txBody>
          <a:bodyPr wrap="square" rtlCol="0">
            <a:spAutoFit/>
          </a:bodyPr>
          <a:lstStyle/>
          <a:p>
            <a:pPr algn="just"/>
            <a:r>
              <a:rPr lang="en-US" sz="2400" b="1" i="0" dirty="0">
                <a:effectLst/>
              </a:rPr>
              <a:t>Distribution Model-Based Clustering :</a:t>
            </a:r>
          </a:p>
          <a:p>
            <a:pPr marL="285750" indent="-285750" algn="just">
              <a:lnSpc>
                <a:spcPct val="200000"/>
              </a:lnSpc>
              <a:buFont typeface="Wingdings" panose="05000000000000000000" pitchFamily="2" charset="2"/>
              <a:buChar char="ü"/>
            </a:pPr>
            <a:r>
              <a:rPr lang="en-US" b="0" i="0" dirty="0">
                <a:solidFill>
                  <a:srgbClr val="333333"/>
                </a:solidFill>
                <a:effectLst/>
              </a:rPr>
              <a:t>In the distribution model-based clustering method, the data is divided based on the probability of how a dataset belongs to a particular distribution. The grouping is done by assuming some distributions commonly </a:t>
            </a:r>
            <a:r>
              <a:rPr lang="en-US" b="1" i="0" dirty="0">
                <a:solidFill>
                  <a:srgbClr val="333333"/>
                </a:solidFill>
                <a:effectLst/>
              </a:rPr>
              <a:t>Gaussian Distribution</a:t>
            </a:r>
            <a:r>
              <a:rPr lang="en-US" b="0" i="0" dirty="0">
                <a:solidFill>
                  <a:srgbClr val="333333"/>
                </a:solidFill>
                <a:effectLst/>
              </a:rPr>
              <a:t>.</a:t>
            </a:r>
          </a:p>
          <a:p>
            <a:pPr marL="285750" indent="-285750" algn="just">
              <a:lnSpc>
                <a:spcPct val="200000"/>
              </a:lnSpc>
              <a:buFont typeface="Wingdings" panose="05000000000000000000" pitchFamily="2" charset="2"/>
              <a:buChar char="ü"/>
            </a:pPr>
            <a:r>
              <a:rPr lang="en-US" b="0" i="0" dirty="0">
                <a:solidFill>
                  <a:srgbClr val="333333"/>
                </a:solidFill>
                <a:effectLst/>
              </a:rPr>
              <a:t>The example of this type is the </a:t>
            </a:r>
            <a:r>
              <a:rPr lang="en-US" b="1" i="0" dirty="0">
                <a:solidFill>
                  <a:srgbClr val="333333"/>
                </a:solidFill>
                <a:effectLst/>
              </a:rPr>
              <a:t>Expectation-Maximization Clustering algorithm</a:t>
            </a:r>
            <a:r>
              <a:rPr lang="en-US" b="0" i="0" dirty="0">
                <a:solidFill>
                  <a:srgbClr val="333333"/>
                </a:solidFill>
                <a:effectLst/>
              </a:rPr>
              <a:t> that uses Gaussian Mixture Models (GMM).</a:t>
            </a:r>
          </a:p>
          <a:p>
            <a:endParaRPr lang="en-IN" dirty="0"/>
          </a:p>
        </p:txBody>
      </p:sp>
      <p:pic>
        <p:nvPicPr>
          <p:cNvPr id="6146" name="Picture 2" descr="Clustering in Machine Learning">
            <a:extLst>
              <a:ext uri="{FF2B5EF4-FFF2-40B4-BE49-F238E27FC236}">
                <a16:creationId xmlns:a16="http://schemas.microsoft.com/office/drawing/2014/main" id="{05558FBF-7B7C-D863-007B-DD82B57742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605" y="2284140"/>
            <a:ext cx="7264622" cy="39228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791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A1E450-1CC8-F284-D905-187313E004AD}"/>
              </a:ext>
            </a:extLst>
          </p:cNvPr>
          <p:cNvSpPr txBox="1"/>
          <p:nvPr/>
        </p:nvSpPr>
        <p:spPr>
          <a:xfrm>
            <a:off x="134754" y="192505"/>
            <a:ext cx="11781322" cy="3096360"/>
          </a:xfrm>
          <a:prstGeom prst="rect">
            <a:avLst/>
          </a:prstGeom>
          <a:noFill/>
        </p:spPr>
        <p:txBody>
          <a:bodyPr wrap="square" rtlCol="0">
            <a:spAutoFit/>
          </a:bodyPr>
          <a:lstStyle/>
          <a:p>
            <a:pPr algn="just">
              <a:lnSpc>
                <a:spcPct val="150000"/>
              </a:lnSpc>
            </a:pPr>
            <a:r>
              <a:rPr lang="en-US" sz="2400" b="1" i="0" dirty="0">
                <a:effectLst/>
              </a:rPr>
              <a:t>Hierarchical Clustering :</a:t>
            </a:r>
          </a:p>
          <a:p>
            <a:pPr marL="742950" lvl="1" indent="-285750" algn="just">
              <a:lnSpc>
                <a:spcPct val="150000"/>
              </a:lnSpc>
              <a:buFont typeface="Wingdings" panose="05000000000000000000" pitchFamily="2" charset="2"/>
              <a:buChar char="ü"/>
            </a:pPr>
            <a:r>
              <a:rPr lang="en-US" b="0" i="0" dirty="0">
                <a:solidFill>
                  <a:srgbClr val="333333"/>
                </a:solidFill>
                <a:effectLst/>
              </a:rPr>
              <a:t>Hierarchical clustering can be used as an alternative for the partitioned clustering as there is no requirement of pre-specifying the number of clusters to be created. In this technique, the dataset is divided into clusters to create a tree-like structure, which is also called a </a:t>
            </a:r>
            <a:r>
              <a:rPr lang="en-US" b="1" i="0" dirty="0">
                <a:solidFill>
                  <a:srgbClr val="333333"/>
                </a:solidFill>
                <a:effectLst/>
              </a:rPr>
              <a:t>dendrogram</a:t>
            </a:r>
            <a:r>
              <a:rPr lang="en-US" b="0" i="0" dirty="0">
                <a:solidFill>
                  <a:srgbClr val="333333"/>
                </a:solidFill>
                <a:effectLst/>
              </a:rPr>
              <a:t>. The observations or any number of clusters can be selected by cutting the tree at the correct level. The most common example of this method is the </a:t>
            </a:r>
            <a:r>
              <a:rPr lang="en-US" b="1" i="0" dirty="0">
                <a:solidFill>
                  <a:srgbClr val="333333"/>
                </a:solidFill>
                <a:effectLst/>
              </a:rPr>
              <a:t>Agglomerative Hierarchical algorithm</a:t>
            </a:r>
            <a:r>
              <a:rPr lang="en-US" b="0" i="0" dirty="0">
                <a:solidFill>
                  <a:srgbClr val="333333"/>
                </a:solidFill>
                <a:effectLst/>
              </a:rPr>
              <a:t>.</a:t>
            </a:r>
          </a:p>
          <a:p>
            <a:pPr>
              <a:lnSpc>
                <a:spcPct val="150000"/>
              </a:lnSpc>
            </a:pPr>
            <a:endParaRPr lang="en-IN" dirty="0"/>
          </a:p>
        </p:txBody>
      </p:sp>
      <p:pic>
        <p:nvPicPr>
          <p:cNvPr id="7170" name="Picture 2" descr="Clustering in Machine Learning">
            <a:extLst>
              <a:ext uri="{FF2B5EF4-FFF2-40B4-BE49-F238E27FC236}">
                <a16:creationId xmlns:a16="http://schemas.microsoft.com/office/drawing/2014/main" id="{730605B6-F156-7074-8EB1-BF4BAAE19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4717" y="3012305"/>
            <a:ext cx="5282565" cy="34653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583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378633-A86D-18FE-AEE7-B90CE8128DC4}"/>
              </a:ext>
            </a:extLst>
          </p:cNvPr>
          <p:cNvSpPr txBox="1"/>
          <p:nvPr/>
        </p:nvSpPr>
        <p:spPr>
          <a:xfrm>
            <a:off x="125128" y="134754"/>
            <a:ext cx="11819824" cy="5632311"/>
          </a:xfrm>
          <a:prstGeom prst="rect">
            <a:avLst/>
          </a:prstGeom>
          <a:noFill/>
        </p:spPr>
        <p:txBody>
          <a:bodyPr wrap="square" rtlCol="0">
            <a:spAutoFit/>
          </a:bodyPr>
          <a:lstStyle/>
          <a:p>
            <a:pPr algn="just"/>
            <a:r>
              <a:rPr lang="en-US" sz="2400" b="1" i="0" dirty="0">
                <a:effectLst/>
              </a:rPr>
              <a:t>Fuzzy Clustering :</a:t>
            </a:r>
          </a:p>
          <a:p>
            <a:pPr algn="just"/>
            <a:endParaRPr lang="en-US" sz="2400" b="1" dirty="0"/>
          </a:p>
          <a:p>
            <a:pPr algn="just"/>
            <a:endParaRPr lang="en-US" sz="2400" b="1" i="0" dirty="0">
              <a:effectLst/>
            </a:endParaRPr>
          </a:p>
          <a:p>
            <a:pPr marL="742950" lvl="1" indent="-285750">
              <a:lnSpc>
                <a:spcPct val="150000"/>
              </a:lnSpc>
              <a:buFont typeface="Wingdings" panose="05000000000000000000" pitchFamily="2" charset="2"/>
              <a:buChar char="ü"/>
            </a:pPr>
            <a:r>
              <a:rPr lang="en-US" b="1" i="0" u="sng" strike="noStrike" dirty="0">
                <a:effectLst/>
                <a:hlinkClick r:id="rId2">
                  <a:extLst>
                    <a:ext uri="{A12FA001-AC4F-418D-AE19-62706E023703}">
                      <ahyp:hlinkClr xmlns:ahyp="http://schemas.microsoft.com/office/drawing/2018/hyperlinkcolor" val="tx"/>
                    </a:ext>
                  </a:extLst>
                </a:hlinkClick>
              </a:rPr>
              <a:t>Fuzzy</a:t>
            </a:r>
            <a:r>
              <a:rPr lang="en-US" b="1" i="0" u="sng" dirty="0">
                <a:effectLst/>
              </a:rPr>
              <a:t> clustering </a:t>
            </a:r>
            <a:r>
              <a:rPr lang="en-US" b="0" i="0" dirty="0">
                <a:solidFill>
                  <a:srgbClr val="333333"/>
                </a:solidFill>
                <a:effectLst/>
              </a:rPr>
              <a:t>is a type of soft method in which a data object may belong to more than one group or cluster. </a:t>
            </a:r>
          </a:p>
          <a:p>
            <a:pPr marL="742950" lvl="1" indent="-285750">
              <a:lnSpc>
                <a:spcPct val="150000"/>
              </a:lnSpc>
              <a:buFont typeface="Wingdings" panose="05000000000000000000" pitchFamily="2" charset="2"/>
              <a:buChar char="ü"/>
            </a:pPr>
            <a:endParaRPr lang="en-US" dirty="0">
              <a:solidFill>
                <a:srgbClr val="333333"/>
              </a:solidFill>
            </a:endParaRPr>
          </a:p>
          <a:p>
            <a:pPr marL="742950" lvl="1" indent="-285750">
              <a:lnSpc>
                <a:spcPct val="150000"/>
              </a:lnSpc>
              <a:buFont typeface="Wingdings" panose="05000000000000000000" pitchFamily="2" charset="2"/>
              <a:buChar char="ü"/>
            </a:pPr>
            <a:endParaRPr lang="en-US" b="0" i="0" dirty="0">
              <a:solidFill>
                <a:srgbClr val="333333"/>
              </a:solidFill>
              <a:effectLst/>
            </a:endParaRPr>
          </a:p>
          <a:p>
            <a:pPr marL="742950" lvl="1" indent="-285750">
              <a:lnSpc>
                <a:spcPct val="150000"/>
              </a:lnSpc>
              <a:buFont typeface="Wingdings" panose="05000000000000000000" pitchFamily="2" charset="2"/>
              <a:buChar char="ü"/>
            </a:pPr>
            <a:r>
              <a:rPr lang="en-US" b="0" i="0" dirty="0">
                <a:solidFill>
                  <a:srgbClr val="333333"/>
                </a:solidFill>
                <a:effectLst/>
              </a:rPr>
              <a:t>Each dataset has a set of membership coefficients, which depend on the degree of membership to be in a cluster. </a:t>
            </a:r>
          </a:p>
          <a:p>
            <a:pPr marL="742950" lvl="1" indent="-285750">
              <a:lnSpc>
                <a:spcPct val="150000"/>
              </a:lnSpc>
              <a:buFont typeface="Wingdings" panose="05000000000000000000" pitchFamily="2" charset="2"/>
              <a:buChar char="ü"/>
            </a:pPr>
            <a:endParaRPr lang="en-US" dirty="0">
              <a:solidFill>
                <a:srgbClr val="333333"/>
              </a:solidFill>
            </a:endParaRPr>
          </a:p>
          <a:p>
            <a:pPr marL="742950" lvl="1" indent="-285750">
              <a:lnSpc>
                <a:spcPct val="150000"/>
              </a:lnSpc>
              <a:buFont typeface="Wingdings" panose="05000000000000000000" pitchFamily="2" charset="2"/>
              <a:buChar char="ü"/>
            </a:pPr>
            <a:endParaRPr lang="en-US" b="1" i="0" dirty="0">
              <a:solidFill>
                <a:srgbClr val="333333"/>
              </a:solidFill>
              <a:effectLst/>
            </a:endParaRPr>
          </a:p>
          <a:p>
            <a:pPr marL="742950" lvl="1" indent="-285750">
              <a:lnSpc>
                <a:spcPct val="150000"/>
              </a:lnSpc>
              <a:buFont typeface="Wingdings" panose="05000000000000000000" pitchFamily="2" charset="2"/>
              <a:buChar char="ü"/>
            </a:pPr>
            <a:r>
              <a:rPr lang="en-US" b="1" i="0" dirty="0">
                <a:solidFill>
                  <a:srgbClr val="333333"/>
                </a:solidFill>
                <a:effectLst/>
              </a:rPr>
              <a:t>Fuzzy C-means algorithm</a:t>
            </a:r>
            <a:r>
              <a:rPr lang="en-US" b="0" i="0" dirty="0">
                <a:solidFill>
                  <a:srgbClr val="333333"/>
                </a:solidFill>
                <a:effectLst/>
              </a:rPr>
              <a:t> is the example of this type of clustering;</a:t>
            </a:r>
          </a:p>
          <a:p>
            <a:pPr marL="742950" lvl="1" indent="-285750">
              <a:lnSpc>
                <a:spcPct val="150000"/>
              </a:lnSpc>
              <a:buFont typeface="Wingdings" panose="05000000000000000000" pitchFamily="2" charset="2"/>
              <a:buChar char="ü"/>
            </a:pPr>
            <a:endParaRPr lang="en-US" dirty="0">
              <a:solidFill>
                <a:srgbClr val="333333"/>
              </a:solidFill>
            </a:endParaRPr>
          </a:p>
          <a:p>
            <a:pPr marL="742950" lvl="1" indent="-285750">
              <a:lnSpc>
                <a:spcPct val="150000"/>
              </a:lnSpc>
              <a:buFont typeface="Wingdings" panose="05000000000000000000" pitchFamily="2" charset="2"/>
              <a:buChar char="ü"/>
            </a:pPr>
            <a:endParaRPr lang="en-US" b="0" i="0" dirty="0">
              <a:solidFill>
                <a:srgbClr val="333333"/>
              </a:solidFill>
              <a:effectLst/>
            </a:endParaRPr>
          </a:p>
          <a:p>
            <a:pPr marL="742950" lvl="1" indent="-285750">
              <a:lnSpc>
                <a:spcPct val="150000"/>
              </a:lnSpc>
              <a:buFont typeface="Wingdings" panose="05000000000000000000" pitchFamily="2" charset="2"/>
              <a:buChar char="ü"/>
            </a:pPr>
            <a:r>
              <a:rPr lang="en-US" b="0" i="0" dirty="0">
                <a:solidFill>
                  <a:srgbClr val="333333"/>
                </a:solidFill>
                <a:effectLst/>
              </a:rPr>
              <a:t> </a:t>
            </a:r>
            <a:r>
              <a:rPr lang="en-US" dirty="0">
                <a:solidFill>
                  <a:srgbClr val="333333"/>
                </a:solidFill>
              </a:rPr>
              <a:t>It </a:t>
            </a:r>
            <a:r>
              <a:rPr lang="en-US" b="0" i="0" dirty="0">
                <a:solidFill>
                  <a:srgbClr val="333333"/>
                </a:solidFill>
                <a:effectLst/>
              </a:rPr>
              <a:t>is sometimes also known as the Fuzzy k-means algorithm.</a:t>
            </a:r>
          </a:p>
          <a:p>
            <a:endParaRPr lang="en-IN" dirty="0"/>
          </a:p>
        </p:txBody>
      </p:sp>
    </p:spTree>
    <p:extLst>
      <p:ext uri="{BB962C8B-B14F-4D97-AF65-F5344CB8AC3E}">
        <p14:creationId xmlns:p14="http://schemas.microsoft.com/office/powerpoint/2010/main" val="2533813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FFBE0A-B12D-73EF-196D-F8C1F710BF31}"/>
              </a:ext>
            </a:extLst>
          </p:cNvPr>
          <p:cNvSpPr txBox="1"/>
          <p:nvPr/>
        </p:nvSpPr>
        <p:spPr>
          <a:xfrm>
            <a:off x="0" y="0"/>
            <a:ext cx="12192000" cy="6370975"/>
          </a:xfrm>
          <a:prstGeom prst="rect">
            <a:avLst/>
          </a:prstGeom>
          <a:noFill/>
        </p:spPr>
        <p:txBody>
          <a:bodyPr wrap="square" rtlCol="0">
            <a:spAutoFit/>
          </a:bodyPr>
          <a:lstStyle/>
          <a:p>
            <a:pPr algn="just"/>
            <a:r>
              <a:rPr lang="en-US" sz="2400" b="1" i="0" dirty="0">
                <a:effectLst/>
              </a:rPr>
              <a:t>Clustering Algorithms : </a:t>
            </a:r>
          </a:p>
          <a:p>
            <a:pPr algn="just"/>
            <a:endParaRPr lang="en-US" sz="2400" b="1" i="0" dirty="0">
              <a:effectLst/>
            </a:endParaRPr>
          </a:p>
          <a:p>
            <a:pPr marL="285750" indent="-285750" algn="just">
              <a:buFont typeface="Wingdings" panose="05000000000000000000" pitchFamily="2" charset="2"/>
              <a:buChar char="ü"/>
            </a:pPr>
            <a:r>
              <a:rPr lang="en-US" b="0" i="0" dirty="0">
                <a:solidFill>
                  <a:srgbClr val="333333"/>
                </a:solidFill>
                <a:effectLst/>
              </a:rPr>
              <a:t>The Clustering algorithms can be divided based on their models that are explained above. There are different types of clustering algorithms published, but only a few are commonly used. The clustering algorithm is based on the kind of data that we are using. Such as, some algorithms need to guess the number of clusters in the given dataset, whereas some are required to find the minimum distance between the observation of the dataset.</a:t>
            </a:r>
          </a:p>
          <a:p>
            <a:pPr algn="just"/>
            <a:endParaRPr lang="en-US" b="0" i="0" dirty="0">
              <a:solidFill>
                <a:srgbClr val="333333"/>
              </a:solidFill>
              <a:effectLst/>
            </a:endParaRPr>
          </a:p>
          <a:p>
            <a:pPr algn="just"/>
            <a:r>
              <a:rPr lang="en-US" b="0" i="0" dirty="0">
                <a:solidFill>
                  <a:srgbClr val="333333"/>
                </a:solidFill>
                <a:effectLst/>
              </a:rPr>
              <a:t>Here we are discussing mainly popular Clustering algorithms that are widely used in machine learning:</a:t>
            </a:r>
          </a:p>
          <a:p>
            <a:pPr algn="just"/>
            <a:endParaRPr lang="en-US" b="0" i="0" dirty="0">
              <a:solidFill>
                <a:srgbClr val="333333"/>
              </a:solidFill>
              <a:effectLst/>
            </a:endParaRPr>
          </a:p>
          <a:p>
            <a:pPr marL="742950" lvl="1" indent="-285750">
              <a:buFont typeface="Wingdings" panose="05000000000000000000" pitchFamily="2" charset="2"/>
              <a:buChar char="ü"/>
            </a:pPr>
            <a:r>
              <a:rPr lang="en-US" b="1" i="0" dirty="0">
                <a:solidFill>
                  <a:srgbClr val="000000"/>
                </a:solidFill>
                <a:effectLst/>
              </a:rPr>
              <a:t>K-Means algorithm:</a:t>
            </a:r>
            <a:r>
              <a:rPr lang="en-US" b="0" i="0" dirty="0">
                <a:solidFill>
                  <a:srgbClr val="000000"/>
                </a:solidFill>
                <a:effectLst/>
              </a:rPr>
              <a:t> The k-means algorithm is one of the most popular clustering algorithms. It classifies the dataset by dividing the samples into different clusters of equal variances. The number of clusters must be specified in this algorithm. It is fast with fewer computations required, with the linear complexity of </a:t>
            </a:r>
            <a:r>
              <a:rPr lang="en-US" b="1" i="0" dirty="0">
                <a:solidFill>
                  <a:srgbClr val="000000"/>
                </a:solidFill>
                <a:effectLst/>
              </a:rPr>
              <a:t>O(n).</a:t>
            </a:r>
          </a:p>
          <a:p>
            <a:pPr marL="742950" lvl="1" indent="-285750">
              <a:buFont typeface="Wingdings" panose="05000000000000000000" pitchFamily="2" charset="2"/>
              <a:buChar char="ü"/>
            </a:pPr>
            <a:endParaRPr lang="en-US" b="0" i="0" dirty="0">
              <a:solidFill>
                <a:srgbClr val="000000"/>
              </a:solidFill>
              <a:effectLst/>
            </a:endParaRPr>
          </a:p>
          <a:p>
            <a:pPr marL="742950" lvl="1" indent="-285750">
              <a:buFont typeface="Wingdings" panose="05000000000000000000" pitchFamily="2" charset="2"/>
              <a:buChar char="ü"/>
            </a:pPr>
            <a:r>
              <a:rPr lang="en-US" b="1" i="0" dirty="0">
                <a:solidFill>
                  <a:srgbClr val="000000"/>
                </a:solidFill>
                <a:effectLst/>
              </a:rPr>
              <a:t>Mean-shift algorithm:</a:t>
            </a:r>
            <a:r>
              <a:rPr lang="en-US" b="0" i="0" dirty="0">
                <a:solidFill>
                  <a:srgbClr val="000000"/>
                </a:solidFill>
                <a:effectLst/>
              </a:rPr>
              <a:t> Mean-shift algorithm tries to find the dense areas in the smooth density of data points. It is an example of a centroid-based model, that works on updating the candidates for centroid to be the center of the points within a given region.</a:t>
            </a:r>
          </a:p>
          <a:p>
            <a:pPr marL="742950" lvl="1" indent="-285750">
              <a:buFont typeface="Wingdings" panose="05000000000000000000" pitchFamily="2" charset="2"/>
              <a:buChar char="ü"/>
            </a:pPr>
            <a:endParaRPr lang="en-US" b="0" i="0" dirty="0">
              <a:solidFill>
                <a:srgbClr val="000000"/>
              </a:solidFill>
              <a:effectLst/>
            </a:endParaRPr>
          </a:p>
          <a:p>
            <a:pPr marL="742950" lvl="1" indent="-285750">
              <a:buFont typeface="Wingdings" panose="05000000000000000000" pitchFamily="2" charset="2"/>
              <a:buChar char="ü"/>
            </a:pPr>
            <a:r>
              <a:rPr lang="en-US" b="1" i="0" dirty="0">
                <a:solidFill>
                  <a:srgbClr val="000000"/>
                </a:solidFill>
                <a:effectLst/>
              </a:rPr>
              <a:t>DBSCAN Algorithm:</a:t>
            </a:r>
            <a:r>
              <a:rPr lang="en-US" b="0" i="0" dirty="0">
                <a:solidFill>
                  <a:srgbClr val="000000"/>
                </a:solidFill>
                <a:effectLst/>
              </a:rPr>
              <a:t> It stands </a:t>
            </a:r>
            <a:r>
              <a:rPr lang="en-US" b="1" i="0" dirty="0">
                <a:solidFill>
                  <a:srgbClr val="000000"/>
                </a:solidFill>
                <a:effectLst/>
              </a:rPr>
              <a:t>for Density-Based Spatial Clustering of Applications with Noise</a:t>
            </a:r>
            <a:r>
              <a:rPr lang="en-US" b="0" i="0" dirty="0">
                <a:solidFill>
                  <a:srgbClr val="000000"/>
                </a:solidFill>
                <a:effectLst/>
              </a:rPr>
              <a:t>. It is an example of a density-based model similar to the mean-shift, but with some remarkable advantages. In this algorithm, the areas of high density are separated by the areas of low density. Because of this, the clusters can be found in any arbitrary shape.</a:t>
            </a:r>
          </a:p>
          <a:p>
            <a:br>
              <a:rPr lang="en-US" dirty="0"/>
            </a:br>
            <a:endParaRPr lang="en-IN" dirty="0"/>
          </a:p>
        </p:txBody>
      </p:sp>
    </p:spTree>
    <p:extLst>
      <p:ext uri="{BB962C8B-B14F-4D97-AF65-F5344CB8AC3E}">
        <p14:creationId xmlns:p14="http://schemas.microsoft.com/office/powerpoint/2010/main" val="1258302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4CCA79-88FC-78CD-4E34-657F2A80B706}"/>
              </a:ext>
            </a:extLst>
          </p:cNvPr>
          <p:cNvSpPr txBox="1"/>
          <p:nvPr/>
        </p:nvSpPr>
        <p:spPr>
          <a:xfrm>
            <a:off x="77002" y="163629"/>
            <a:ext cx="11867950" cy="5909310"/>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en-US" b="1" i="0" dirty="0">
                <a:solidFill>
                  <a:srgbClr val="000000"/>
                </a:solidFill>
                <a:effectLst/>
              </a:rPr>
              <a:t>Expectation-Maximization Clustering using GMM:</a:t>
            </a:r>
            <a:r>
              <a:rPr lang="en-US" b="0" i="0" dirty="0">
                <a:solidFill>
                  <a:srgbClr val="000000"/>
                </a:solidFill>
                <a:effectLst/>
              </a:rPr>
              <a:t> This algorithm can be used as an alternative for the k-means algorithm or for those cases where K-means can be failed. In GMM, it is assumed that the data points are Gaussian distributed.</a:t>
            </a:r>
          </a:p>
          <a:p>
            <a:pPr marL="285750" indent="-285750">
              <a:lnSpc>
                <a:spcPct val="200000"/>
              </a:lnSpc>
              <a:buFont typeface="Wingdings" panose="05000000000000000000" pitchFamily="2" charset="2"/>
              <a:buChar char="ü"/>
            </a:pPr>
            <a:endParaRPr lang="en-US" b="0" i="0" dirty="0">
              <a:solidFill>
                <a:srgbClr val="000000"/>
              </a:solidFill>
              <a:effectLst/>
            </a:endParaRPr>
          </a:p>
          <a:p>
            <a:pPr marL="285750" indent="-285750">
              <a:lnSpc>
                <a:spcPct val="200000"/>
              </a:lnSpc>
              <a:buFont typeface="Wingdings" panose="05000000000000000000" pitchFamily="2" charset="2"/>
              <a:buChar char="ü"/>
            </a:pPr>
            <a:r>
              <a:rPr lang="en-US" b="1" i="0" dirty="0">
                <a:solidFill>
                  <a:srgbClr val="000000"/>
                </a:solidFill>
                <a:effectLst/>
              </a:rPr>
              <a:t>Agglomerative Hierarchical algorithm:</a:t>
            </a:r>
            <a:r>
              <a:rPr lang="en-US" b="0" i="0" dirty="0">
                <a:solidFill>
                  <a:srgbClr val="000000"/>
                </a:solidFill>
                <a:effectLst/>
              </a:rPr>
              <a:t> The Agglomerative hierarchical algorithm performs the bottom-up hierarchical clustering. In this, each data point is treated as a single cluster at the outset and then successively merged. The cluster hierarchy can be represented as a tree-structure.</a:t>
            </a:r>
          </a:p>
          <a:p>
            <a:pPr marL="285750" indent="-285750">
              <a:lnSpc>
                <a:spcPct val="200000"/>
              </a:lnSpc>
              <a:buFont typeface="Wingdings" panose="05000000000000000000" pitchFamily="2" charset="2"/>
              <a:buChar char="ü"/>
            </a:pPr>
            <a:endParaRPr lang="en-US" b="0" i="0" dirty="0">
              <a:solidFill>
                <a:srgbClr val="000000"/>
              </a:solidFill>
              <a:effectLst/>
            </a:endParaRPr>
          </a:p>
          <a:p>
            <a:pPr marL="285750" indent="-285750">
              <a:lnSpc>
                <a:spcPct val="200000"/>
              </a:lnSpc>
              <a:buFont typeface="Wingdings" panose="05000000000000000000" pitchFamily="2" charset="2"/>
              <a:buChar char="ü"/>
            </a:pPr>
            <a:r>
              <a:rPr lang="en-US" b="1" i="0" dirty="0">
                <a:solidFill>
                  <a:srgbClr val="000000"/>
                </a:solidFill>
                <a:effectLst/>
              </a:rPr>
              <a:t>Affinity Propagation:</a:t>
            </a:r>
            <a:r>
              <a:rPr lang="en-US" b="0" i="0" dirty="0">
                <a:solidFill>
                  <a:srgbClr val="000000"/>
                </a:solidFill>
                <a:effectLst/>
              </a:rPr>
              <a:t> It is different from other clustering algorithms as it does not require to specify the number of clusters. In this, each data point sends a message between the pair of data points until convergence. It has O(N</a:t>
            </a:r>
            <a:r>
              <a:rPr lang="en-US" b="0" i="0" baseline="30000" dirty="0">
                <a:solidFill>
                  <a:srgbClr val="000000"/>
                </a:solidFill>
                <a:effectLst/>
              </a:rPr>
              <a:t>2</a:t>
            </a:r>
            <a:r>
              <a:rPr lang="en-US" b="0" i="0" dirty="0">
                <a:solidFill>
                  <a:srgbClr val="000000"/>
                </a:solidFill>
                <a:effectLst/>
              </a:rPr>
              <a:t>T) time complexity, which is the main drawback of this algorithm.</a:t>
            </a:r>
          </a:p>
          <a:p>
            <a:endParaRPr lang="en-IN" dirty="0"/>
          </a:p>
        </p:txBody>
      </p:sp>
    </p:spTree>
    <p:extLst>
      <p:ext uri="{BB962C8B-B14F-4D97-AF65-F5344CB8AC3E}">
        <p14:creationId xmlns:p14="http://schemas.microsoft.com/office/powerpoint/2010/main" val="1672498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B7B602-AA56-4969-622B-96202C14B183}"/>
              </a:ext>
            </a:extLst>
          </p:cNvPr>
          <p:cNvSpPr txBox="1"/>
          <p:nvPr/>
        </p:nvSpPr>
        <p:spPr>
          <a:xfrm>
            <a:off x="192505" y="173255"/>
            <a:ext cx="11713946" cy="6740307"/>
          </a:xfrm>
          <a:prstGeom prst="rect">
            <a:avLst/>
          </a:prstGeom>
          <a:noFill/>
        </p:spPr>
        <p:txBody>
          <a:bodyPr wrap="square" rtlCol="0">
            <a:spAutoFit/>
          </a:bodyPr>
          <a:lstStyle/>
          <a:p>
            <a:pPr algn="just">
              <a:lnSpc>
                <a:spcPct val="150000"/>
              </a:lnSpc>
            </a:pPr>
            <a:r>
              <a:rPr lang="en-US" sz="2400" b="1" i="0" dirty="0">
                <a:effectLst/>
              </a:rPr>
              <a:t>Applications of Clustering:</a:t>
            </a:r>
          </a:p>
          <a:p>
            <a:pPr algn="just">
              <a:lnSpc>
                <a:spcPct val="150000"/>
              </a:lnSpc>
            </a:pPr>
            <a:r>
              <a:rPr lang="en-US" b="0" i="0" dirty="0">
                <a:solidFill>
                  <a:srgbClr val="333333"/>
                </a:solidFill>
                <a:effectLst/>
              </a:rPr>
              <a:t>Below are some commonly known applications of clustering technique in Machine Learning:</a:t>
            </a:r>
          </a:p>
          <a:p>
            <a:pPr algn="just">
              <a:lnSpc>
                <a:spcPct val="150000"/>
              </a:lnSpc>
            </a:pPr>
            <a:endParaRPr lang="en-US" b="0" i="0" dirty="0">
              <a:solidFill>
                <a:srgbClr val="333333"/>
              </a:solidFill>
              <a:effectLst/>
            </a:endParaRPr>
          </a:p>
          <a:p>
            <a:pPr marL="742950" lvl="1" indent="-285750" algn="just">
              <a:lnSpc>
                <a:spcPct val="150000"/>
              </a:lnSpc>
              <a:buFont typeface="Wingdings" panose="05000000000000000000" pitchFamily="2" charset="2"/>
              <a:buChar char="ü"/>
            </a:pPr>
            <a:r>
              <a:rPr lang="en-US" b="1" i="0" dirty="0">
                <a:solidFill>
                  <a:srgbClr val="000000"/>
                </a:solidFill>
                <a:effectLst/>
              </a:rPr>
              <a:t>In Identification of Cancer Cells:</a:t>
            </a:r>
            <a:r>
              <a:rPr lang="en-US" b="0" i="0" dirty="0">
                <a:solidFill>
                  <a:srgbClr val="000000"/>
                </a:solidFill>
                <a:effectLst/>
              </a:rPr>
              <a:t> The clustering algorithms are widely used for the identification of cancerous cells. It divides the cancerous and non-cancerous data sets into different groups.</a:t>
            </a:r>
          </a:p>
          <a:p>
            <a:pPr marL="742950" lvl="1" indent="-285750" algn="just">
              <a:lnSpc>
                <a:spcPct val="150000"/>
              </a:lnSpc>
              <a:buFont typeface="Wingdings" panose="05000000000000000000" pitchFamily="2" charset="2"/>
              <a:buChar char="ü"/>
            </a:pPr>
            <a:r>
              <a:rPr lang="en-US" b="1" i="0" dirty="0">
                <a:solidFill>
                  <a:srgbClr val="000000"/>
                </a:solidFill>
                <a:effectLst/>
              </a:rPr>
              <a:t>In Search Engines:</a:t>
            </a:r>
            <a:r>
              <a:rPr lang="en-US" b="0" i="0" dirty="0">
                <a:solidFill>
                  <a:srgbClr val="000000"/>
                </a:solidFill>
                <a:effectLst/>
              </a:rPr>
              <a:t> Search engines also work on the clustering technique. The search result appears based on the closest object to the search query. It does it by grouping similar data objects in one group that is far from the other dissimilar objects. The accurate result of a query depends on the quality of the clustering algorithm used.</a:t>
            </a:r>
          </a:p>
          <a:p>
            <a:pPr marL="742950" lvl="1" indent="-285750" algn="just">
              <a:lnSpc>
                <a:spcPct val="150000"/>
              </a:lnSpc>
              <a:buFont typeface="Wingdings" panose="05000000000000000000" pitchFamily="2" charset="2"/>
              <a:buChar char="ü"/>
            </a:pPr>
            <a:r>
              <a:rPr lang="en-US" b="1" i="0" dirty="0">
                <a:solidFill>
                  <a:srgbClr val="000000"/>
                </a:solidFill>
                <a:effectLst/>
              </a:rPr>
              <a:t>Customer Segmentation:</a:t>
            </a:r>
            <a:r>
              <a:rPr lang="en-US" b="0" i="0" dirty="0">
                <a:solidFill>
                  <a:srgbClr val="000000"/>
                </a:solidFill>
                <a:effectLst/>
              </a:rPr>
              <a:t> It is used in market research to segment the customers based on their choice and preferences.</a:t>
            </a:r>
          </a:p>
          <a:p>
            <a:pPr marL="742950" lvl="1" indent="-285750" algn="just">
              <a:lnSpc>
                <a:spcPct val="150000"/>
              </a:lnSpc>
              <a:buFont typeface="Wingdings" panose="05000000000000000000" pitchFamily="2" charset="2"/>
              <a:buChar char="ü"/>
            </a:pPr>
            <a:r>
              <a:rPr lang="en-US" b="1" i="0" dirty="0">
                <a:solidFill>
                  <a:srgbClr val="000000"/>
                </a:solidFill>
                <a:effectLst/>
              </a:rPr>
              <a:t>In Biology:</a:t>
            </a:r>
            <a:r>
              <a:rPr lang="en-US" b="0" i="0" dirty="0">
                <a:solidFill>
                  <a:srgbClr val="000000"/>
                </a:solidFill>
                <a:effectLst/>
              </a:rPr>
              <a:t> It is used in the biology stream to classify different species of plants and animals using the image recognition technique.</a:t>
            </a:r>
          </a:p>
          <a:p>
            <a:pPr marL="742950" lvl="1" indent="-285750" algn="just">
              <a:lnSpc>
                <a:spcPct val="150000"/>
              </a:lnSpc>
              <a:buFont typeface="Wingdings" panose="05000000000000000000" pitchFamily="2" charset="2"/>
              <a:buChar char="ü"/>
            </a:pPr>
            <a:r>
              <a:rPr lang="en-US" b="1" i="0" dirty="0">
                <a:solidFill>
                  <a:srgbClr val="000000"/>
                </a:solidFill>
                <a:effectLst/>
              </a:rPr>
              <a:t>In Land Use:</a:t>
            </a:r>
            <a:r>
              <a:rPr lang="en-US" b="0" i="0" dirty="0">
                <a:solidFill>
                  <a:srgbClr val="000000"/>
                </a:solidFill>
                <a:effectLst/>
              </a:rPr>
              <a:t> The clustering technique is used in identifying the area of similar lands use in the GIS database. This can be very useful to find that for what purpose the particular land should be used, that means for which purpose it is more suitable.</a:t>
            </a:r>
          </a:p>
          <a:p>
            <a:endParaRPr lang="en-IN" dirty="0"/>
          </a:p>
        </p:txBody>
      </p:sp>
    </p:spTree>
    <p:extLst>
      <p:ext uri="{BB962C8B-B14F-4D97-AF65-F5344CB8AC3E}">
        <p14:creationId xmlns:p14="http://schemas.microsoft.com/office/powerpoint/2010/main" val="260904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79D488-8A57-C894-04F1-3FAC258A209A}"/>
              </a:ext>
            </a:extLst>
          </p:cNvPr>
          <p:cNvSpPr txBox="1"/>
          <p:nvPr/>
        </p:nvSpPr>
        <p:spPr>
          <a:xfrm>
            <a:off x="134754" y="115503"/>
            <a:ext cx="11867949" cy="6555641"/>
          </a:xfrm>
          <a:prstGeom prst="rect">
            <a:avLst/>
          </a:prstGeom>
          <a:noFill/>
        </p:spPr>
        <p:txBody>
          <a:bodyPr wrap="square" rtlCol="0">
            <a:spAutoFit/>
          </a:bodyPr>
          <a:lstStyle/>
          <a:p>
            <a:pPr algn="just"/>
            <a:r>
              <a:rPr lang="en-US" sz="2400" b="1" i="0" dirty="0">
                <a:effectLst/>
              </a:rPr>
              <a:t>What is Unsupervised Learning?</a:t>
            </a:r>
          </a:p>
          <a:p>
            <a:pPr algn="just"/>
            <a:endParaRPr lang="en-US" dirty="0">
              <a:solidFill>
                <a:srgbClr val="610B38"/>
              </a:solidFill>
              <a:latin typeface="erdana"/>
            </a:endParaRPr>
          </a:p>
          <a:p>
            <a:pPr marL="285750" indent="-285750" algn="just">
              <a:lnSpc>
                <a:spcPct val="200000"/>
              </a:lnSpc>
              <a:buFont typeface="Wingdings" panose="05000000000000000000" pitchFamily="2" charset="2"/>
              <a:buChar char="ü"/>
            </a:pPr>
            <a:r>
              <a:rPr lang="en-US" b="0" i="0" dirty="0">
                <a:solidFill>
                  <a:srgbClr val="333333"/>
                </a:solidFill>
                <a:effectLst/>
                <a:latin typeface="inter-regular"/>
              </a:rPr>
              <a:t>There may be many cases in which we do not have labeled data and need to find the hidden patterns from the given dataset. So, to solve such types of cases in machine learning, we need unsupervised learning techniques.</a:t>
            </a:r>
          </a:p>
          <a:p>
            <a:pPr algn="just">
              <a:lnSpc>
                <a:spcPct val="200000"/>
              </a:lnSpc>
            </a:pPr>
            <a:endParaRPr lang="en-US" b="0" i="0" dirty="0">
              <a:solidFill>
                <a:srgbClr val="610B38"/>
              </a:solidFill>
              <a:effectLst/>
              <a:latin typeface="erdana"/>
            </a:endParaRPr>
          </a:p>
          <a:p>
            <a:pPr marL="742950" lvl="1" indent="-285750" algn="just">
              <a:lnSpc>
                <a:spcPct val="200000"/>
              </a:lnSpc>
              <a:buFont typeface="Wingdings" panose="05000000000000000000" pitchFamily="2" charset="2"/>
              <a:buChar char="ü"/>
            </a:pPr>
            <a:r>
              <a:rPr lang="en-US" b="0" i="0" dirty="0">
                <a:solidFill>
                  <a:srgbClr val="333333"/>
                </a:solidFill>
                <a:effectLst/>
                <a:latin typeface="inter-regular"/>
              </a:rPr>
              <a:t>As the name suggests, unsupervised learning is a machine learning technique in which models are not supervised using training dataset. Instead, models itself find the hidden patterns and insights from the given data. It can be compared to learning which takes place in the human brain while learning new things. </a:t>
            </a:r>
          </a:p>
          <a:p>
            <a:pPr marL="742950" lvl="1" indent="-285750" algn="just">
              <a:lnSpc>
                <a:spcPct val="200000"/>
              </a:lnSpc>
              <a:buFont typeface="Wingdings" panose="05000000000000000000" pitchFamily="2" charset="2"/>
              <a:buChar char="ü"/>
            </a:pPr>
            <a:r>
              <a:rPr lang="en-US" b="0" i="0" dirty="0">
                <a:solidFill>
                  <a:srgbClr val="333333"/>
                </a:solidFill>
                <a:effectLst/>
              </a:rPr>
              <a:t>Unsupervised learning cannot be directly applied to a regression or classification problem because unlike supervised learning, we have the input data but no corresponding output data. The goal of unsupervised learning is to </a:t>
            </a:r>
            <a:r>
              <a:rPr lang="en-US" b="1" i="0" dirty="0">
                <a:solidFill>
                  <a:srgbClr val="333333"/>
                </a:solidFill>
                <a:effectLst/>
              </a:rPr>
              <a:t>find the underlying structure of dataset, group that data according to similarities, and represent that dataset in a compressed format</a:t>
            </a:r>
            <a:r>
              <a:rPr lang="en-US" b="0" i="0" dirty="0">
                <a:solidFill>
                  <a:srgbClr val="333333"/>
                </a:solidFill>
                <a:effectLst/>
              </a:rPr>
              <a:t>.</a:t>
            </a:r>
          </a:p>
          <a:p>
            <a:endParaRPr lang="en-IN" dirty="0"/>
          </a:p>
        </p:txBody>
      </p:sp>
    </p:spTree>
    <p:extLst>
      <p:ext uri="{BB962C8B-B14F-4D97-AF65-F5344CB8AC3E}">
        <p14:creationId xmlns:p14="http://schemas.microsoft.com/office/powerpoint/2010/main" val="1819592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D9344C-0404-10BC-87C7-45A48F9962CC}"/>
              </a:ext>
            </a:extLst>
          </p:cNvPr>
          <p:cNvSpPr txBox="1"/>
          <p:nvPr/>
        </p:nvSpPr>
        <p:spPr>
          <a:xfrm>
            <a:off x="1232034" y="2444115"/>
            <a:ext cx="11223057" cy="98488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4000" b="1" i="0" dirty="0">
                <a:effectLst/>
              </a:rPr>
              <a:t>Hierarchical Clustering in Machine Learning</a:t>
            </a:r>
          </a:p>
          <a:p>
            <a:endParaRPr lang="en-IN" dirty="0"/>
          </a:p>
        </p:txBody>
      </p:sp>
    </p:spTree>
    <p:extLst>
      <p:ext uri="{BB962C8B-B14F-4D97-AF65-F5344CB8AC3E}">
        <p14:creationId xmlns:p14="http://schemas.microsoft.com/office/powerpoint/2010/main" val="2185430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223257-56CF-5E48-B835-34D4ECF9C01D}"/>
              </a:ext>
            </a:extLst>
          </p:cNvPr>
          <p:cNvSpPr txBox="1"/>
          <p:nvPr/>
        </p:nvSpPr>
        <p:spPr>
          <a:xfrm>
            <a:off x="211756" y="221381"/>
            <a:ext cx="11723570" cy="6832640"/>
          </a:xfrm>
          <a:prstGeom prst="rect">
            <a:avLst/>
          </a:prstGeom>
          <a:noFill/>
        </p:spPr>
        <p:txBody>
          <a:bodyPr wrap="square" rtlCol="0">
            <a:spAutoFit/>
          </a:bodyPr>
          <a:lstStyle/>
          <a:p>
            <a:r>
              <a:rPr lang="en-US" sz="2400" b="1" i="0" dirty="0">
                <a:effectLst/>
              </a:rPr>
              <a:t>Hierarchical Clustering in Machine Learning: </a:t>
            </a:r>
          </a:p>
          <a:p>
            <a:pPr algn="just"/>
            <a:endParaRPr lang="en-US" b="0" i="0" dirty="0">
              <a:solidFill>
                <a:srgbClr val="610B38"/>
              </a:solidFill>
              <a:effectLst/>
            </a:endParaRPr>
          </a:p>
          <a:p>
            <a:pPr marL="742950" lvl="1" indent="-285750">
              <a:lnSpc>
                <a:spcPct val="150000"/>
              </a:lnSpc>
              <a:buFont typeface="Courier New" panose="02070309020205020404" pitchFamily="49" charset="0"/>
              <a:buChar char="o"/>
            </a:pPr>
            <a:r>
              <a:rPr lang="en-US" b="0" i="0" dirty="0">
                <a:solidFill>
                  <a:srgbClr val="333333"/>
                </a:solidFill>
                <a:effectLst/>
              </a:rPr>
              <a:t>Hierarchical clustering is another unsupervised machine learning algorithm, which is used to group the unlabeled datasets into a cluster and also known as </a:t>
            </a:r>
            <a:r>
              <a:rPr lang="en-US" b="1" i="0" dirty="0">
                <a:solidFill>
                  <a:srgbClr val="333333"/>
                </a:solidFill>
                <a:effectLst/>
              </a:rPr>
              <a:t>hierarchical cluster analysis</a:t>
            </a:r>
            <a:r>
              <a:rPr lang="en-US" b="0" i="0" dirty="0">
                <a:solidFill>
                  <a:srgbClr val="333333"/>
                </a:solidFill>
                <a:effectLst/>
              </a:rPr>
              <a:t> or HCA.</a:t>
            </a:r>
          </a:p>
          <a:p>
            <a:pPr marL="742950" lvl="1" indent="-285750">
              <a:lnSpc>
                <a:spcPct val="150000"/>
              </a:lnSpc>
              <a:buFont typeface="Courier New" panose="02070309020205020404" pitchFamily="49" charset="0"/>
              <a:buChar char="o"/>
            </a:pPr>
            <a:r>
              <a:rPr lang="en-US" b="0" i="0" dirty="0">
                <a:solidFill>
                  <a:srgbClr val="333333"/>
                </a:solidFill>
                <a:effectLst/>
              </a:rPr>
              <a:t>In this algorithm, we develop the hierarchy of clusters in the form of a tree, and this tree-shaped structure is known as the </a:t>
            </a:r>
            <a:r>
              <a:rPr lang="en-US" b="1" i="0" dirty="0">
                <a:solidFill>
                  <a:srgbClr val="333333"/>
                </a:solidFill>
                <a:effectLst/>
              </a:rPr>
              <a:t>dendrogram</a:t>
            </a:r>
            <a:r>
              <a:rPr lang="en-US" b="0" i="0" dirty="0">
                <a:solidFill>
                  <a:srgbClr val="333333"/>
                </a:solidFill>
                <a:effectLst/>
              </a:rPr>
              <a:t>.</a:t>
            </a:r>
          </a:p>
          <a:p>
            <a:pPr marL="742950" lvl="1" indent="-285750">
              <a:lnSpc>
                <a:spcPct val="150000"/>
              </a:lnSpc>
              <a:buFont typeface="Courier New" panose="02070309020205020404" pitchFamily="49" charset="0"/>
              <a:buChar char="o"/>
            </a:pPr>
            <a:r>
              <a:rPr lang="en-US" b="0" i="0" dirty="0">
                <a:solidFill>
                  <a:srgbClr val="333333"/>
                </a:solidFill>
                <a:effectLst/>
              </a:rPr>
              <a:t>Sometimes the results of K-means clustering and hierarchical clustering may look similar, but they both differ depending on how they work. As there is no requirement to predetermine the number of clusters as we did in the K-Means algorithm</a:t>
            </a:r>
          </a:p>
          <a:p>
            <a:pPr lvl="1">
              <a:lnSpc>
                <a:spcPct val="150000"/>
              </a:lnSpc>
            </a:pPr>
            <a:endParaRPr lang="en-US" dirty="0">
              <a:solidFill>
                <a:srgbClr val="333333"/>
              </a:solidFill>
            </a:endParaRPr>
          </a:p>
          <a:p>
            <a:pPr lvl="1">
              <a:lnSpc>
                <a:spcPct val="150000"/>
              </a:lnSpc>
            </a:pPr>
            <a:r>
              <a:rPr lang="en-US" b="1" i="0" dirty="0">
                <a:solidFill>
                  <a:srgbClr val="333333"/>
                </a:solidFill>
                <a:effectLst/>
              </a:rPr>
              <a:t>The hierarchical clustering technique has two approaches:</a:t>
            </a:r>
            <a:endParaRPr lang="en-IN" b="1" i="0" dirty="0">
              <a:solidFill>
                <a:srgbClr val="333333"/>
              </a:solidFill>
              <a:effectLst/>
            </a:endParaRPr>
          </a:p>
          <a:p>
            <a:pPr>
              <a:lnSpc>
                <a:spcPct val="150000"/>
              </a:lnSpc>
            </a:pPr>
            <a:endParaRPr lang="en-IN" dirty="0">
              <a:solidFill>
                <a:srgbClr val="333333"/>
              </a:solidFill>
            </a:endParaRPr>
          </a:p>
          <a:p>
            <a:pPr marL="742950" lvl="1" indent="-285750">
              <a:lnSpc>
                <a:spcPct val="150000"/>
              </a:lnSpc>
              <a:buFont typeface="Wingdings" panose="05000000000000000000" pitchFamily="2" charset="2"/>
              <a:buChar char="ü"/>
            </a:pPr>
            <a:r>
              <a:rPr lang="en-US" b="1" i="0" dirty="0">
                <a:solidFill>
                  <a:srgbClr val="000000"/>
                </a:solidFill>
                <a:effectLst/>
              </a:rPr>
              <a:t>Agglomerative:</a:t>
            </a:r>
            <a:r>
              <a:rPr lang="en-US" b="0" i="0" dirty="0">
                <a:solidFill>
                  <a:srgbClr val="000000"/>
                </a:solidFill>
                <a:effectLst/>
              </a:rPr>
              <a:t> Agglomerative is a </a:t>
            </a:r>
            <a:r>
              <a:rPr lang="en-US" b="1" i="0" dirty="0">
                <a:solidFill>
                  <a:srgbClr val="000000"/>
                </a:solidFill>
                <a:effectLst/>
              </a:rPr>
              <a:t>bottom-up</a:t>
            </a:r>
            <a:r>
              <a:rPr lang="en-US" b="0" i="0" dirty="0">
                <a:solidFill>
                  <a:srgbClr val="000000"/>
                </a:solidFill>
                <a:effectLst/>
              </a:rPr>
              <a:t> approach, in which the algorithm starts with taking all data points as single clusters and merging them until one cluster is left.</a:t>
            </a:r>
          </a:p>
          <a:p>
            <a:pPr marL="742950" lvl="1" indent="-285750">
              <a:lnSpc>
                <a:spcPct val="150000"/>
              </a:lnSpc>
              <a:buFont typeface="Wingdings" panose="05000000000000000000" pitchFamily="2" charset="2"/>
              <a:buChar char="ü"/>
            </a:pPr>
            <a:endParaRPr lang="en-US" b="0" i="0" dirty="0">
              <a:solidFill>
                <a:srgbClr val="000000"/>
              </a:solidFill>
              <a:effectLst/>
            </a:endParaRPr>
          </a:p>
          <a:p>
            <a:pPr marL="742950" lvl="1" indent="-285750">
              <a:lnSpc>
                <a:spcPct val="150000"/>
              </a:lnSpc>
              <a:buFont typeface="Wingdings" panose="05000000000000000000" pitchFamily="2" charset="2"/>
              <a:buChar char="ü"/>
            </a:pPr>
            <a:r>
              <a:rPr lang="en-US" b="1" i="0" dirty="0">
                <a:solidFill>
                  <a:srgbClr val="000000"/>
                </a:solidFill>
                <a:effectLst/>
              </a:rPr>
              <a:t>Divisive:</a:t>
            </a:r>
            <a:r>
              <a:rPr lang="en-US" b="0" i="0" dirty="0">
                <a:solidFill>
                  <a:srgbClr val="000000"/>
                </a:solidFill>
                <a:effectLst/>
              </a:rPr>
              <a:t> Divisive algorithm is the reverse of the agglomerative algorithm as it is a </a:t>
            </a:r>
            <a:r>
              <a:rPr lang="en-US" b="1" i="0" dirty="0">
                <a:solidFill>
                  <a:srgbClr val="000000"/>
                </a:solidFill>
                <a:effectLst/>
              </a:rPr>
              <a:t>top-down approach.</a:t>
            </a:r>
            <a:endParaRPr lang="en-US" b="0" i="0" dirty="0">
              <a:solidFill>
                <a:srgbClr val="000000"/>
              </a:solidFill>
              <a:effectLst/>
            </a:endParaRPr>
          </a:p>
          <a:p>
            <a:endParaRPr lang="en-IN" dirty="0"/>
          </a:p>
        </p:txBody>
      </p:sp>
    </p:spTree>
    <p:extLst>
      <p:ext uri="{BB962C8B-B14F-4D97-AF65-F5344CB8AC3E}">
        <p14:creationId xmlns:p14="http://schemas.microsoft.com/office/powerpoint/2010/main" val="441277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9FE2BC-AD28-3964-0E03-6AF78EF016BC}"/>
              </a:ext>
            </a:extLst>
          </p:cNvPr>
          <p:cNvSpPr txBox="1"/>
          <p:nvPr/>
        </p:nvSpPr>
        <p:spPr>
          <a:xfrm>
            <a:off x="96253" y="105878"/>
            <a:ext cx="11973827" cy="6047809"/>
          </a:xfrm>
          <a:prstGeom prst="rect">
            <a:avLst/>
          </a:prstGeom>
          <a:noFill/>
        </p:spPr>
        <p:txBody>
          <a:bodyPr wrap="square" rtlCol="0">
            <a:spAutoFit/>
          </a:bodyPr>
          <a:lstStyle/>
          <a:p>
            <a:pPr algn="just">
              <a:lnSpc>
                <a:spcPct val="150000"/>
              </a:lnSpc>
            </a:pPr>
            <a:r>
              <a:rPr lang="en-US" sz="2400" b="1" i="0" dirty="0">
                <a:effectLst/>
              </a:rPr>
              <a:t>Why hierarchical clustering?</a:t>
            </a:r>
          </a:p>
          <a:p>
            <a:pPr marL="285750" indent="-285750">
              <a:lnSpc>
                <a:spcPct val="150000"/>
              </a:lnSpc>
              <a:buFont typeface="Wingdings" panose="05000000000000000000" pitchFamily="2" charset="2"/>
              <a:buChar char="ü"/>
            </a:pPr>
            <a:r>
              <a:rPr lang="en-US" b="0" i="0" dirty="0">
                <a:solidFill>
                  <a:srgbClr val="333333"/>
                </a:solidFill>
                <a:effectLst/>
              </a:rPr>
              <a:t>As we already have other </a:t>
            </a:r>
            <a:r>
              <a:rPr lang="en-US" b="1" i="0" u="sng" dirty="0">
                <a:solidFill>
                  <a:srgbClr val="333333"/>
                </a:solidFill>
                <a:effectLst/>
              </a:rPr>
              <a:t>clustering algorithm </a:t>
            </a:r>
            <a:r>
              <a:rPr lang="en-US" b="0" i="0" dirty="0">
                <a:solidFill>
                  <a:srgbClr val="333333"/>
                </a:solidFill>
                <a:effectLst/>
              </a:rPr>
              <a:t>such as</a:t>
            </a:r>
            <a:r>
              <a:rPr lang="en-US" b="0" i="0" dirty="0">
                <a:effectLst/>
              </a:rPr>
              <a:t> </a:t>
            </a:r>
            <a:r>
              <a:rPr lang="en-US" b="1" i="0" strike="noStrike" dirty="0">
                <a:effectLst/>
                <a:hlinkClick r:id="rId2">
                  <a:extLst>
                    <a:ext uri="{A12FA001-AC4F-418D-AE19-62706E023703}">
                      <ahyp:hlinkClr xmlns:ahyp="http://schemas.microsoft.com/office/drawing/2018/hyperlinkcolor" val="tx"/>
                    </a:ext>
                  </a:extLst>
                </a:hlinkClick>
              </a:rPr>
              <a:t>K-Means Clustering</a:t>
            </a:r>
            <a:r>
              <a:rPr lang="en-US" b="0" i="0" dirty="0">
                <a:solidFill>
                  <a:srgbClr val="333333"/>
                </a:solidFill>
                <a:effectLst/>
              </a:rPr>
              <a:t>, then why we need hierarchical clustering? So, as we have seen in the K-means clustering that there are some challenges with this algorithm, which are a predetermined number of clusters, and it always tries to create the clusters of the same size. To solve these two challenges, we can opt for the hierarchical </a:t>
            </a:r>
            <a:r>
              <a:rPr lang="en-US" b="1" i="0" dirty="0">
                <a:effectLst/>
              </a:rPr>
              <a:t>clustering</a:t>
            </a:r>
            <a:r>
              <a:rPr lang="en-US" b="0" i="0" dirty="0">
                <a:solidFill>
                  <a:srgbClr val="333333"/>
                </a:solidFill>
                <a:effectLst/>
              </a:rPr>
              <a:t> algorithm because, in this algorithm, we don't need to have knowledge about the predefined number of clusters.</a:t>
            </a:r>
            <a:endParaRPr lang="en-IN" dirty="0"/>
          </a:p>
          <a:p>
            <a:pPr>
              <a:lnSpc>
                <a:spcPct val="150000"/>
              </a:lnSpc>
            </a:pPr>
            <a:endParaRPr lang="en-IN" dirty="0"/>
          </a:p>
          <a:p>
            <a:pPr algn="just">
              <a:lnSpc>
                <a:spcPct val="150000"/>
              </a:lnSpc>
            </a:pPr>
            <a:r>
              <a:rPr lang="en-US" sz="2400" b="1" i="0" dirty="0">
                <a:effectLst/>
              </a:rPr>
              <a:t>Agglomerative Hierarchical clustering</a:t>
            </a:r>
          </a:p>
          <a:p>
            <a:pPr marL="285750" indent="-285750">
              <a:lnSpc>
                <a:spcPct val="150000"/>
              </a:lnSpc>
              <a:buFont typeface="Wingdings" panose="05000000000000000000" pitchFamily="2" charset="2"/>
              <a:buChar char="ü"/>
            </a:pPr>
            <a:r>
              <a:rPr lang="en-US" b="0" i="0" dirty="0">
                <a:solidFill>
                  <a:srgbClr val="333333"/>
                </a:solidFill>
                <a:effectLst/>
              </a:rPr>
              <a:t>The agglomerative hierarchical clustering algorithm is a popular example of HCA. To group the datasets into clusters, it follows the </a:t>
            </a:r>
            <a:r>
              <a:rPr lang="en-US" b="1" i="0" dirty="0">
                <a:solidFill>
                  <a:srgbClr val="333333"/>
                </a:solidFill>
                <a:effectLst/>
              </a:rPr>
              <a:t>bottom-up approach</a:t>
            </a:r>
            <a:r>
              <a:rPr lang="en-US" b="0" i="0" dirty="0">
                <a:solidFill>
                  <a:srgbClr val="333333"/>
                </a:solidFill>
                <a:effectLst/>
              </a:rPr>
              <a:t>. It means, this algorithm considers each dataset as a single cluster at the beginning, and then start combining the closest pair of clusters together. It does this until all the clusters are merged into a single cluster that contains all the datasets.</a:t>
            </a:r>
          </a:p>
          <a:p>
            <a:pPr marL="285750" indent="-285750">
              <a:lnSpc>
                <a:spcPct val="150000"/>
              </a:lnSpc>
              <a:buFont typeface="Wingdings" panose="05000000000000000000" pitchFamily="2" charset="2"/>
              <a:buChar char="ü"/>
            </a:pPr>
            <a:r>
              <a:rPr lang="en-US" b="0" i="0" dirty="0">
                <a:solidFill>
                  <a:srgbClr val="333333"/>
                </a:solidFill>
                <a:effectLst/>
              </a:rPr>
              <a:t>This hierarchy of clusters is represented in the form of the dendrogram.</a:t>
            </a:r>
          </a:p>
          <a:p>
            <a:endParaRPr lang="en-IN" dirty="0"/>
          </a:p>
        </p:txBody>
      </p:sp>
    </p:spTree>
    <p:extLst>
      <p:ext uri="{BB962C8B-B14F-4D97-AF65-F5344CB8AC3E}">
        <p14:creationId xmlns:p14="http://schemas.microsoft.com/office/powerpoint/2010/main" val="3149734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1FE973-43A2-790C-F2A3-3B02ED40A2B6}"/>
              </a:ext>
            </a:extLst>
          </p:cNvPr>
          <p:cNvSpPr txBox="1"/>
          <p:nvPr/>
        </p:nvSpPr>
        <p:spPr>
          <a:xfrm>
            <a:off x="182880" y="221381"/>
            <a:ext cx="11752446" cy="1938992"/>
          </a:xfrm>
          <a:prstGeom prst="rect">
            <a:avLst/>
          </a:prstGeom>
          <a:noFill/>
        </p:spPr>
        <p:txBody>
          <a:bodyPr wrap="square" rtlCol="0">
            <a:spAutoFit/>
          </a:bodyPr>
          <a:lstStyle/>
          <a:p>
            <a:r>
              <a:rPr lang="en-US" sz="2400" b="1" i="0" dirty="0">
                <a:effectLst/>
              </a:rPr>
              <a:t>How the Agglomerative Hierarchical clustering Work?</a:t>
            </a:r>
          </a:p>
          <a:p>
            <a:endParaRPr lang="en-US" sz="2400" b="1" i="0" dirty="0">
              <a:effectLst/>
            </a:endParaRPr>
          </a:p>
          <a:p>
            <a:r>
              <a:rPr lang="en-US" b="0" i="0" dirty="0">
                <a:solidFill>
                  <a:srgbClr val="333333"/>
                </a:solidFill>
                <a:effectLst/>
              </a:rPr>
              <a:t>The working of the AHC algorithm can be explained using the below steps:</a:t>
            </a:r>
          </a:p>
          <a:p>
            <a:endParaRPr lang="en-US" b="0" i="0" dirty="0">
              <a:solidFill>
                <a:srgbClr val="333333"/>
              </a:solidFill>
              <a:effectLst/>
            </a:endParaRPr>
          </a:p>
          <a:p>
            <a:pPr>
              <a:buFont typeface="Arial" panose="020B0604020202020204" pitchFamily="34" charset="0"/>
              <a:buChar char="•"/>
            </a:pPr>
            <a:r>
              <a:rPr lang="en-US" b="1" i="0" dirty="0">
                <a:solidFill>
                  <a:srgbClr val="000000"/>
                </a:solidFill>
                <a:effectLst/>
              </a:rPr>
              <a:t>Step-1:</a:t>
            </a:r>
            <a:r>
              <a:rPr lang="en-US" b="0" i="0" dirty="0">
                <a:solidFill>
                  <a:srgbClr val="000000"/>
                </a:solidFill>
                <a:effectLst/>
              </a:rPr>
              <a:t> Create each data point as a single cluster. Let's say there are N data points, so the number of clusters will also be N.</a:t>
            </a:r>
          </a:p>
          <a:p>
            <a:endParaRPr lang="en-IN" dirty="0"/>
          </a:p>
        </p:txBody>
      </p:sp>
      <p:pic>
        <p:nvPicPr>
          <p:cNvPr id="8194" name="Picture 2" descr="Hierarchical Clustering in Machine Learning">
            <a:extLst>
              <a:ext uri="{FF2B5EF4-FFF2-40B4-BE49-F238E27FC236}">
                <a16:creationId xmlns:a16="http://schemas.microsoft.com/office/drawing/2014/main" id="{2F5A3CD7-70A9-4ECE-CB5D-7BEB096179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586" y="2160373"/>
            <a:ext cx="5348705" cy="42121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774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8E6040-2422-E172-C9E8-4408B52AEBA7}"/>
              </a:ext>
            </a:extLst>
          </p:cNvPr>
          <p:cNvSpPr txBox="1"/>
          <p:nvPr/>
        </p:nvSpPr>
        <p:spPr>
          <a:xfrm>
            <a:off x="192505" y="182880"/>
            <a:ext cx="11762072" cy="369332"/>
          </a:xfrm>
          <a:prstGeom prst="rect">
            <a:avLst/>
          </a:prstGeom>
          <a:noFill/>
        </p:spPr>
        <p:txBody>
          <a:bodyPr wrap="square" rtlCol="0">
            <a:spAutoFit/>
          </a:bodyPr>
          <a:lstStyle/>
          <a:p>
            <a:pPr marL="285750" indent="-285750">
              <a:buFont typeface="Wingdings" panose="05000000000000000000" pitchFamily="2" charset="2"/>
              <a:buChar char="ü"/>
            </a:pPr>
            <a:r>
              <a:rPr lang="en-US" b="1" i="0" dirty="0">
                <a:solidFill>
                  <a:srgbClr val="000000"/>
                </a:solidFill>
                <a:effectLst/>
              </a:rPr>
              <a:t>Step-2:</a:t>
            </a:r>
            <a:r>
              <a:rPr lang="en-US" b="0" i="0" dirty="0">
                <a:solidFill>
                  <a:srgbClr val="000000"/>
                </a:solidFill>
                <a:effectLst/>
              </a:rPr>
              <a:t> Take two closest data points or clusters and merge them to form one cluster. So, there will now be N-1 clusters.</a:t>
            </a:r>
            <a:endParaRPr lang="en-IN" dirty="0"/>
          </a:p>
        </p:txBody>
      </p:sp>
      <p:pic>
        <p:nvPicPr>
          <p:cNvPr id="9218" name="Picture 2" descr="Hierarchical Clustering in Machine Learning">
            <a:extLst>
              <a:ext uri="{FF2B5EF4-FFF2-40B4-BE49-F238E27FC236}">
                <a16:creationId xmlns:a16="http://schemas.microsoft.com/office/drawing/2014/main" id="{EFB9E33E-85F6-8DCA-7BDE-F54FFAA73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6646" y="1620805"/>
            <a:ext cx="5458707" cy="42987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722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93E9ED-D6D3-DF0C-AFA8-984E0390E32B}"/>
              </a:ext>
            </a:extLst>
          </p:cNvPr>
          <p:cNvSpPr txBox="1"/>
          <p:nvPr/>
        </p:nvSpPr>
        <p:spPr>
          <a:xfrm>
            <a:off x="202131" y="154004"/>
            <a:ext cx="11771696" cy="923330"/>
          </a:xfrm>
          <a:prstGeom prst="rect">
            <a:avLst/>
          </a:prstGeom>
          <a:noFill/>
        </p:spPr>
        <p:txBody>
          <a:bodyPr wrap="square" rtlCol="0">
            <a:spAutoFit/>
          </a:bodyPr>
          <a:lstStyle/>
          <a:p>
            <a:pPr marL="285750" indent="-285750">
              <a:buFont typeface="Wingdings" panose="05000000000000000000" pitchFamily="2" charset="2"/>
              <a:buChar char="ü"/>
            </a:pPr>
            <a:r>
              <a:rPr lang="en-US" b="1" i="0" dirty="0">
                <a:solidFill>
                  <a:srgbClr val="000000"/>
                </a:solidFill>
                <a:effectLst/>
              </a:rPr>
              <a:t>Step-3</a:t>
            </a:r>
            <a:r>
              <a:rPr lang="en-US" b="0" i="0" dirty="0">
                <a:solidFill>
                  <a:srgbClr val="000000"/>
                </a:solidFill>
                <a:effectLst/>
              </a:rPr>
              <a:t>: Again, take the two closest clusters and merge them together to form one cluster. </a:t>
            </a:r>
          </a:p>
          <a:p>
            <a:pPr marL="285750" indent="-285750">
              <a:buFont typeface="Wingdings" panose="05000000000000000000" pitchFamily="2" charset="2"/>
              <a:buChar char="ü"/>
            </a:pPr>
            <a:endParaRPr lang="en-US" dirty="0">
              <a:solidFill>
                <a:srgbClr val="000000"/>
              </a:solidFill>
            </a:endParaRPr>
          </a:p>
          <a:p>
            <a:pPr marL="285750" indent="-285750">
              <a:buFont typeface="Wingdings" panose="05000000000000000000" pitchFamily="2" charset="2"/>
              <a:buChar char="ü"/>
            </a:pPr>
            <a:r>
              <a:rPr lang="en-US" b="0" i="0" dirty="0">
                <a:solidFill>
                  <a:srgbClr val="000000"/>
                </a:solidFill>
                <a:effectLst/>
              </a:rPr>
              <a:t>There will be N-2 clusters.</a:t>
            </a:r>
            <a:endParaRPr lang="en-IN" dirty="0"/>
          </a:p>
        </p:txBody>
      </p:sp>
      <p:pic>
        <p:nvPicPr>
          <p:cNvPr id="10242" name="Picture 2" descr="Hierarchical Clustering in Machine Learning">
            <a:extLst>
              <a:ext uri="{FF2B5EF4-FFF2-40B4-BE49-F238E27FC236}">
                <a16:creationId xmlns:a16="http://schemas.microsoft.com/office/drawing/2014/main" id="{2E656700-A2DF-87FE-E7F0-E97167786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426" y="1880685"/>
            <a:ext cx="5263148" cy="41447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41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EE50F3-14B4-E43F-66F3-7FBB0DF6F242}"/>
              </a:ext>
            </a:extLst>
          </p:cNvPr>
          <p:cNvSpPr txBox="1"/>
          <p:nvPr/>
        </p:nvSpPr>
        <p:spPr>
          <a:xfrm>
            <a:off x="202131" y="211756"/>
            <a:ext cx="11839073" cy="369332"/>
          </a:xfrm>
          <a:prstGeom prst="rect">
            <a:avLst/>
          </a:prstGeom>
          <a:noFill/>
        </p:spPr>
        <p:txBody>
          <a:bodyPr wrap="square" rtlCol="0">
            <a:spAutoFit/>
          </a:bodyPr>
          <a:lstStyle/>
          <a:p>
            <a:pPr marL="285750" indent="-285750">
              <a:buFont typeface="Wingdings" panose="05000000000000000000" pitchFamily="2" charset="2"/>
              <a:buChar char="ü"/>
            </a:pPr>
            <a:r>
              <a:rPr lang="en-US" b="1" i="0" dirty="0">
                <a:solidFill>
                  <a:srgbClr val="000000"/>
                </a:solidFill>
                <a:effectLst/>
              </a:rPr>
              <a:t>Step-4:</a:t>
            </a:r>
            <a:r>
              <a:rPr lang="en-US" b="0" i="0" dirty="0">
                <a:solidFill>
                  <a:srgbClr val="000000"/>
                </a:solidFill>
                <a:effectLst/>
              </a:rPr>
              <a:t> Repeat Step 3 until only one cluster left. So, we will get the following clusters. Consider the below images:</a:t>
            </a:r>
            <a:endParaRPr lang="en-IN" dirty="0"/>
          </a:p>
        </p:txBody>
      </p:sp>
      <p:pic>
        <p:nvPicPr>
          <p:cNvPr id="11266" name="Picture 2" descr="Hierarchical Clustering in Machine Learning">
            <a:extLst>
              <a:ext uri="{FF2B5EF4-FFF2-40B4-BE49-F238E27FC236}">
                <a16:creationId xmlns:a16="http://schemas.microsoft.com/office/drawing/2014/main" id="{7BBA4F55-E7FF-9775-183C-D5BB893DF5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14927"/>
            <a:ext cx="3315100" cy="26106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68" name="Picture 4" descr="Hierarchical Clustering in Machine Learning">
            <a:extLst>
              <a:ext uri="{FF2B5EF4-FFF2-40B4-BE49-F238E27FC236}">
                <a16:creationId xmlns:a16="http://schemas.microsoft.com/office/drawing/2014/main" id="{5C6FE33F-576F-9826-113C-73C733E2D8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5872" y="1320059"/>
            <a:ext cx="3562551" cy="28055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70" name="Picture 6" descr="Hierarchical Clustering in Machine Learning">
            <a:extLst>
              <a:ext uri="{FF2B5EF4-FFF2-40B4-BE49-F238E27FC236}">
                <a16:creationId xmlns:a16="http://schemas.microsoft.com/office/drawing/2014/main" id="{BB01EF20-2665-9455-3F00-69B5553211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2348" y="1125193"/>
            <a:ext cx="3810000" cy="30003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A2D11E0-1CEB-03A9-F404-D13D2DB33152}"/>
              </a:ext>
            </a:extLst>
          </p:cNvPr>
          <p:cNvSpPr txBox="1"/>
          <p:nvPr/>
        </p:nvSpPr>
        <p:spPr>
          <a:xfrm>
            <a:off x="202131" y="4532478"/>
            <a:ext cx="11839073" cy="1754326"/>
          </a:xfrm>
          <a:prstGeom prst="rect">
            <a:avLst/>
          </a:prstGeom>
          <a:noFill/>
        </p:spPr>
        <p:txBody>
          <a:bodyPr wrap="square">
            <a:spAutoFit/>
          </a:bodyPr>
          <a:lstStyle/>
          <a:p>
            <a:pPr marL="285750" indent="-285750">
              <a:buFont typeface="Wingdings" panose="05000000000000000000" pitchFamily="2" charset="2"/>
              <a:buChar char="ü"/>
            </a:pPr>
            <a:r>
              <a:rPr lang="en-US" b="1" i="0" dirty="0">
                <a:solidFill>
                  <a:srgbClr val="000000"/>
                </a:solidFill>
                <a:effectLst/>
              </a:rPr>
              <a:t>Step-5:</a:t>
            </a:r>
            <a:r>
              <a:rPr lang="en-US" b="0" i="0" dirty="0">
                <a:solidFill>
                  <a:srgbClr val="000000"/>
                </a:solidFill>
                <a:effectLst/>
              </a:rPr>
              <a:t> Once all the clusters are combined into one big cluster, develop the dendrogram to divide the clusters as per the problem.</a:t>
            </a:r>
          </a:p>
          <a:p>
            <a:pPr algn="just">
              <a:buFont typeface="Arial" panose="020B0604020202020204" pitchFamily="34" charset="0"/>
              <a:buChar char="•"/>
            </a:pPr>
            <a:endParaRPr lang="en-US" dirty="0">
              <a:solidFill>
                <a:srgbClr val="000000"/>
              </a:solidFill>
            </a:endParaRPr>
          </a:p>
          <a:p>
            <a:pPr algn="just">
              <a:buFont typeface="Arial" panose="020B0604020202020204" pitchFamily="34" charset="0"/>
              <a:buChar char="•"/>
            </a:pPr>
            <a:endParaRPr lang="en-US" b="0" i="0" dirty="0">
              <a:solidFill>
                <a:srgbClr val="000000"/>
              </a:solidFill>
              <a:effectLst/>
            </a:endParaRPr>
          </a:p>
          <a:p>
            <a:pPr algn="just"/>
            <a:endParaRPr lang="en-US" b="0" i="0" dirty="0">
              <a:solidFill>
                <a:srgbClr val="000000"/>
              </a:solidFill>
              <a:effectLst/>
            </a:endParaRPr>
          </a:p>
          <a:p>
            <a:pPr algn="just"/>
            <a:r>
              <a:rPr lang="en-US" b="1" i="0" dirty="0">
                <a:solidFill>
                  <a:srgbClr val="333333"/>
                </a:solidFill>
                <a:effectLst/>
              </a:rPr>
              <a:t>Note: To better understand hierarchical clustering, it is advised to have a look on k-means clustering</a:t>
            </a:r>
          </a:p>
        </p:txBody>
      </p:sp>
    </p:spTree>
    <p:extLst>
      <p:ext uri="{BB962C8B-B14F-4D97-AF65-F5344CB8AC3E}">
        <p14:creationId xmlns:p14="http://schemas.microsoft.com/office/powerpoint/2010/main" val="3789543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24CCB4-CA3F-45ED-7BBC-BC0345E64102}"/>
              </a:ext>
            </a:extLst>
          </p:cNvPr>
          <p:cNvSpPr txBox="1"/>
          <p:nvPr/>
        </p:nvSpPr>
        <p:spPr>
          <a:xfrm>
            <a:off x="192505" y="182880"/>
            <a:ext cx="11742821" cy="3416320"/>
          </a:xfrm>
          <a:prstGeom prst="rect">
            <a:avLst/>
          </a:prstGeom>
          <a:noFill/>
        </p:spPr>
        <p:txBody>
          <a:bodyPr wrap="square" rtlCol="0">
            <a:spAutoFit/>
          </a:bodyPr>
          <a:lstStyle/>
          <a:p>
            <a:pPr algn="just">
              <a:lnSpc>
                <a:spcPct val="150000"/>
              </a:lnSpc>
            </a:pPr>
            <a:r>
              <a:rPr lang="en-US" sz="2400" b="1" i="0" dirty="0">
                <a:effectLst/>
              </a:rPr>
              <a:t>Measure for the distance between two clusters :</a:t>
            </a:r>
          </a:p>
          <a:p>
            <a:pPr marL="285750" indent="-285750">
              <a:lnSpc>
                <a:spcPct val="150000"/>
              </a:lnSpc>
              <a:buFont typeface="Wingdings" panose="05000000000000000000" pitchFamily="2" charset="2"/>
              <a:buChar char="ü"/>
            </a:pPr>
            <a:r>
              <a:rPr lang="en-US" b="0" i="0" dirty="0">
                <a:solidFill>
                  <a:srgbClr val="333333"/>
                </a:solidFill>
                <a:effectLst/>
              </a:rPr>
              <a:t>As we have seen, the </a:t>
            </a:r>
            <a:r>
              <a:rPr lang="en-US" b="1" i="0" dirty="0">
                <a:solidFill>
                  <a:srgbClr val="333333"/>
                </a:solidFill>
                <a:effectLst/>
              </a:rPr>
              <a:t>closest distance</a:t>
            </a:r>
            <a:r>
              <a:rPr lang="en-US" b="0" i="0" dirty="0">
                <a:solidFill>
                  <a:srgbClr val="333333"/>
                </a:solidFill>
                <a:effectLst/>
              </a:rPr>
              <a:t> between the two clusters is crucial for the hierarchical clustering. There are various ways to calculate the distance between two clusters, and these ways decide the rule for clustering. These measures are called </a:t>
            </a:r>
            <a:r>
              <a:rPr lang="en-US" b="1" i="0" dirty="0">
                <a:solidFill>
                  <a:srgbClr val="333333"/>
                </a:solidFill>
                <a:effectLst/>
              </a:rPr>
              <a:t>Linkage methods</a:t>
            </a:r>
            <a:r>
              <a:rPr lang="en-US" b="0" i="0" dirty="0">
                <a:solidFill>
                  <a:srgbClr val="333333"/>
                </a:solidFill>
                <a:effectLst/>
              </a:rPr>
              <a:t>. </a:t>
            </a:r>
          </a:p>
          <a:p>
            <a:pPr>
              <a:lnSpc>
                <a:spcPct val="150000"/>
              </a:lnSpc>
            </a:pPr>
            <a:endParaRPr lang="en-US" b="0" i="0" dirty="0">
              <a:solidFill>
                <a:srgbClr val="333333"/>
              </a:solidFill>
              <a:effectLst/>
            </a:endParaRPr>
          </a:p>
          <a:p>
            <a:pPr marL="285750" indent="-285750">
              <a:lnSpc>
                <a:spcPct val="150000"/>
              </a:lnSpc>
              <a:buFont typeface="Wingdings" panose="05000000000000000000" pitchFamily="2" charset="2"/>
              <a:buChar char="ü"/>
            </a:pPr>
            <a:r>
              <a:rPr lang="en-US" b="1" i="0" dirty="0">
                <a:solidFill>
                  <a:srgbClr val="000000"/>
                </a:solidFill>
                <a:effectLst/>
              </a:rPr>
              <a:t>Single Linkage:</a:t>
            </a:r>
            <a:r>
              <a:rPr lang="en-US" b="0" i="0" dirty="0">
                <a:solidFill>
                  <a:srgbClr val="000000"/>
                </a:solidFill>
                <a:effectLst/>
              </a:rPr>
              <a:t> It is the Shortest Distance between the closest points of the clusters. </a:t>
            </a:r>
          </a:p>
          <a:p>
            <a:pPr algn="just">
              <a:lnSpc>
                <a:spcPct val="150000"/>
              </a:lnSpc>
              <a:buFont typeface="+mj-lt"/>
              <a:buAutoNum type="arabicPeriod"/>
            </a:pPr>
            <a:endParaRPr lang="en-US" dirty="0">
              <a:solidFill>
                <a:srgbClr val="000000"/>
              </a:solidFill>
              <a:latin typeface="inter-regular"/>
            </a:endParaRPr>
          </a:p>
          <a:p>
            <a:endParaRPr lang="en-IN" dirty="0"/>
          </a:p>
        </p:txBody>
      </p:sp>
      <p:pic>
        <p:nvPicPr>
          <p:cNvPr id="12290" name="Picture 2" descr="Hierarchical Clustering in Machine Learning">
            <a:extLst>
              <a:ext uri="{FF2B5EF4-FFF2-40B4-BE49-F238E27FC236}">
                <a16:creationId xmlns:a16="http://schemas.microsoft.com/office/drawing/2014/main" id="{9754B7E5-BC4A-D69C-D6DF-84B04EE75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8573" y="3294247"/>
            <a:ext cx="4134853" cy="32561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044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166CD1-E846-2DE8-556E-2C1E8F4CEB63}"/>
              </a:ext>
            </a:extLst>
          </p:cNvPr>
          <p:cNvSpPr txBox="1"/>
          <p:nvPr/>
        </p:nvSpPr>
        <p:spPr>
          <a:xfrm>
            <a:off x="154004" y="125128"/>
            <a:ext cx="11752447" cy="880369"/>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b="1" i="0" dirty="0">
                <a:solidFill>
                  <a:srgbClr val="000000"/>
                </a:solidFill>
                <a:effectLst/>
              </a:rPr>
              <a:t>Complete Linkage:</a:t>
            </a:r>
            <a:r>
              <a:rPr lang="en-US" b="0" i="0" dirty="0">
                <a:solidFill>
                  <a:srgbClr val="000000"/>
                </a:solidFill>
                <a:effectLst/>
              </a:rPr>
              <a:t> It is the farthest distance between the two points of two different clusters. </a:t>
            </a:r>
          </a:p>
          <a:p>
            <a:pPr marL="285750" indent="-285750">
              <a:lnSpc>
                <a:spcPct val="150000"/>
              </a:lnSpc>
              <a:buFont typeface="Wingdings" panose="05000000000000000000" pitchFamily="2" charset="2"/>
              <a:buChar char="ü"/>
            </a:pPr>
            <a:r>
              <a:rPr lang="en-US" b="0" i="0" dirty="0">
                <a:solidFill>
                  <a:srgbClr val="000000"/>
                </a:solidFill>
                <a:effectLst/>
              </a:rPr>
              <a:t>It is one of the popular linkage methods as it forms tighter clusters than single-linkage.</a:t>
            </a:r>
            <a:endParaRPr lang="en-IN" dirty="0"/>
          </a:p>
        </p:txBody>
      </p:sp>
      <p:pic>
        <p:nvPicPr>
          <p:cNvPr id="13314" name="Picture 2" descr="Hierarchical Clustering in Machine Learning">
            <a:extLst>
              <a:ext uri="{FF2B5EF4-FFF2-40B4-BE49-F238E27FC236}">
                <a16:creationId xmlns:a16="http://schemas.microsoft.com/office/drawing/2014/main" id="{79AFA161-FBA5-0B2D-1368-B47CA3480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7771" y="1871062"/>
            <a:ext cx="4456458" cy="35094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075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78B5B8-08D2-2FA7-1705-719B9540186A}"/>
              </a:ext>
            </a:extLst>
          </p:cNvPr>
          <p:cNvSpPr txBox="1"/>
          <p:nvPr/>
        </p:nvSpPr>
        <p:spPr>
          <a:xfrm>
            <a:off x="0" y="182880"/>
            <a:ext cx="12031579" cy="2031325"/>
          </a:xfrm>
          <a:prstGeom prst="rect">
            <a:avLst/>
          </a:prstGeom>
          <a:noFill/>
        </p:spPr>
        <p:txBody>
          <a:bodyPr wrap="square" rtlCol="0">
            <a:spAutoFit/>
          </a:bodyPr>
          <a:lstStyle/>
          <a:p>
            <a:pPr marL="285750" indent="-285750">
              <a:buFont typeface="Wingdings" panose="05000000000000000000" pitchFamily="2" charset="2"/>
              <a:buChar char="ü"/>
            </a:pPr>
            <a:r>
              <a:rPr lang="en-US" b="1" i="0" dirty="0">
                <a:solidFill>
                  <a:srgbClr val="000000"/>
                </a:solidFill>
                <a:effectLst/>
              </a:rPr>
              <a:t>Average Linkage:</a:t>
            </a:r>
            <a:r>
              <a:rPr lang="en-US" b="0" i="0" dirty="0">
                <a:solidFill>
                  <a:srgbClr val="000000"/>
                </a:solidFill>
                <a:effectLst/>
              </a:rPr>
              <a:t> It is the linkage method in which the distance between each pair of datasets is added up and then divided by the total number of datasets to calculate the average distance between two clusters. It is also one of the most popular linkage methods.</a:t>
            </a:r>
          </a:p>
          <a:p>
            <a:pPr marL="285750" indent="-285750">
              <a:buFont typeface="Wingdings" panose="05000000000000000000" pitchFamily="2" charset="2"/>
              <a:buChar char="ü"/>
            </a:pPr>
            <a:endParaRPr lang="en-US" b="0" i="0" dirty="0">
              <a:solidFill>
                <a:srgbClr val="000000"/>
              </a:solidFill>
              <a:effectLst/>
            </a:endParaRPr>
          </a:p>
          <a:p>
            <a:pPr marL="285750" indent="-285750">
              <a:buFont typeface="Wingdings" panose="05000000000000000000" pitchFamily="2" charset="2"/>
              <a:buChar char="ü"/>
            </a:pPr>
            <a:r>
              <a:rPr lang="en-US" b="1" i="0" dirty="0">
                <a:solidFill>
                  <a:srgbClr val="000000"/>
                </a:solidFill>
                <a:effectLst/>
              </a:rPr>
              <a:t>Centroid Linkage:</a:t>
            </a:r>
            <a:r>
              <a:rPr lang="en-US" b="0" i="0" dirty="0">
                <a:solidFill>
                  <a:srgbClr val="000000"/>
                </a:solidFill>
                <a:effectLst/>
              </a:rPr>
              <a:t> It is the linkage method in which the distance between the centroid of the clusters is calculated. Consider the below image:</a:t>
            </a:r>
          </a:p>
          <a:p>
            <a:endParaRPr lang="en-IN" dirty="0"/>
          </a:p>
        </p:txBody>
      </p:sp>
      <p:pic>
        <p:nvPicPr>
          <p:cNvPr id="14338" name="Picture 2" descr="Hierarchical Clustering in Machine Learning">
            <a:extLst>
              <a:ext uri="{FF2B5EF4-FFF2-40B4-BE49-F238E27FC236}">
                <a16:creationId xmlns:a16="http://schemas.microsoft.com/office/drawing/2014/main" id="{69845FAD-0F3C-1E8E-4288-A83EB62D8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8884" y="2515954"/>
            <a:ext cx="4334232" cy="34132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290759C-2F17-EE36-BF87-F8E68B2AF7DE}"/>
              </a:ext>
            </a:extLst>
          </p:cNvPr>
          <p:cNvSpPr txBox="1"/>
          <p:nvPr/>
        </p:nvSpPr>
        <p:spPr>
          <a:xfrm>
            <a:off x="385012" y="5929162"/>
            <a:ext cx="11646567" cy="369332"/>
          </a:xfrm>
          <a:prstGeom prst="rect">
            <a:avLst/>
          </a:prstGeom>
          <a:noFill/>
        </p:spPr>
        <p:txBody>
          <a:bodyPr wrap="square">
            <a:spAutoFit/>
          </a:bodyPr>
          <a:lstStyle/>
          <a:p>
            <a:r>
              <a:rPr lang="en-US" b="1" i="0" dirty="0">
                <a:solidFill>
                  <a:srgbClr val="333333"/>
                </a:solidFill>
                <a:effectLst/>
              </a:rPr>
              <a:t>From the above-given approaches, we can apply any of them according to the type of problem or business requirement.</a:t>
            </a:r>
            <a:endParaRPr lang="en-IN" b="1" dirty="0"/>
          </a:p>
        </p:txBody>
      </p:sp>
    </p:spTree>
    <p:extLst>
      <p:ext uri="{BB962C8B-B14F-4D97-AF65-F5344CB8AC3E}">
        <p14:creationId xmlns:p14="http://schemas.microsoft.com/office/powerpoint/2010/main" val="1864461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CC39A1-8A5C-0D72-BC81-B3A57B648EDE}"/>
              </a:ext>
            </a:extLst>
          </p:cNvPr>
          <p:cNvSpPr txBox="1"/>
          <p:nvPr/>
        </p:nvSpPr>
        <p:spPr>
          <a:xfrm>
            <a:off x="221381" y="202131"/>
            <a:ext cx="11656194" cy="2126864"/>
          </a:xfrm>
          <a:prstGeom prst="rect">
            <a:avLst/>
          </a:prstGeom>
          <a:noFill/>
        </p:spPr>
        <p:txBody>
          <a:bodyPr wrap="square" rtlCol="0">
            <a:spAutoFit/>
          </a:bodyPr>
          <a:lstStyle/>
          <a:p>
            <a:pPr>
              <a:lnSpc>
                <a:spcPct val="150000"/>
              </a:lnSpc>
            </a:pPr>
            <a:r>
              <a:rPr lang="en-US" b="1" i="0" dirty="0">
                <a:solidFill>
                  <a:srgbClr val="333333"/>
                </a:solidFill>
                <a:effectLst/>
              </a:rPr>
              <a:t>Example:</a:t>
            </a:r>
            <a:r>
              <a:rPr lang="en-US" b="0" i="0" dirty="0">
                <a:solidFill>
                  <a:srgbClr val="333333"/>
                </a:solidFill>
                <a:effectLst/>
              </a:rPr>
              <a:t> Suppose the unsupervised learning algorithm is given an input dataset containing images of different types of cats and dogs. The algorithm is never trained upon the given dataset, which means it does not have any idea about the features of the dataset. The task of the unsupervised learning algorithm is to identify the image features on their own. Unsupervised learning algorithm will perform this task by clustering the image dataset into the groups according to similarities between images.</a:t>
            </a:r>
            <a:endParaRPr lang="en-IN" dirty="0"/>
          </a:p>
        </p:txBody>
      </p:sp>
      <p:pic>
        <p:nvPicPr>
          <p:cNvPr id="1026" name="Picture 2" descr="Supervised Machine learning">
            <a:extLst>
              <a:ext uri="{FF2B5EF4-FFF2-40B4-BE49-F238E27FC236}">
                <a16:creationId xmlns:a16="http://schemas.microsoft.com/office/drawing/2014/main" id="{C401F293-F692-90D9-AF92-906E79445F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738" y="2454492"/>
            <a:ext cx="4746859" cy="39721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98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4B08FE-D69F-F415-BD2B-D67D0A360FA7}"/>
              </a:ext>
            </a:extLst>
          </p:cNvPr>
          <p:cNvSpPr txBox="1"/>
          <p:nvPr/>
        </p:nvSpPr>
        <p:spPr>
          <a:xfrm>
            <a:off x="240632" y="173256"/>
            <a:ext cx="11704320" cy="2354491"/>
          </a:xfrm>
          <a:prstGeom prst="rect">
            <a:avLst/>
          </a:prstGeom>
          <a:noFill/>
        </p:spPr>
        <p:txBody>
          <a:bodyPr wrap="square" rtlCol="0">
            <a:spAutoFit/>
          </a:bodyPr>
          <a:lstStyle/>
          <a:p>
            <a:pPr algn="just"/>
            <a:r>
              <a:rPr lang="en-US" sz="2400" b="1" i="0" dirty="0">
                <a:effectLst/>
              </a:rPr>
              <a:t>Working of Dendrogram in Hierarchical clustering :</a:t>
            </a:r>
          </a:p>
          <a:p>
            <a:pPr algn="just"/>
            <a:endParaRPr lang="en-US" sz="2400" b="1" i="0" dirty="0">
              <a:effectLst/>
            </a:endParaRPr>
          </a:p>
          <a:p>
            <a:pPr marL="285750" indent="-285750" algn="just">
              <a:lnSpc>
                <a:spcPct val="150000"/>
              </a:lnSpc>
              <a:buFont typeface="Wingdings" panose="05000000000000000000" pitchFamily="2" charset="2"/>
              <a:buChar char="ü"/>
            </a:pPr>
            <a:r>
              <a:rPr lang="en-US" b="0" i="0" dirty="0">
                <a:solidFill>
                  <a:srgbClr val="333333"/>
                </a:solidFill>
                <a:effectLst/>
              </a:rPr>
              <a:t>The dendrogram is a tree-like structure that is mainly used to store each step as a memory that the HC algorithm performs. In the dendrogram plot, the Y-axis shows the Euclidean distances between the data points, and the x-axis shows all the data points of the given dataset.</a:t>
            </a:r>
          </a:p>
          <a:p>
            <a:endParaRPr lang="en-IN" dirty="0"/>
          </a:p>
        </p:txBody>
      </p:sp>
      <p:pic>
        <p:nvPicPr>
          <p:cNvPr id="15362" name="Picture 2" descr="Hierarchical Clustering in Machine Learning">
            <a:extLst>
              <a:ext uri="{FF2B5EF4-FFF2-40B4-BE49-F238E27FC236}">
                <a16:creationId xmlns:a16="http://schemas.microsoft.com/office/drawing/2014/main" id="{F3985239-B195-B588-EB78-92A3C55A9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856" y="2556622"/>
            <a:ext cx="7726781" cy="31525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D417C2C-0259-9A1E-EE93-CF4EAAA7C025}"/>
              </a:ext>
            </a:extLst>
          </p:cNvPr>
          <p:cNvSpPr txBox="1"/>
          <p:nvPr/>
        </p:nvSpPr>
        <p:spPr>
          <a:xfrm>
            <a:off x="240632" y="5901654"/>
            <a:ext cx="11790946" cy="646331"/>
          </a:xfrm>
          <a:prstGeom prst="rect">
            <a:avLst/>
          </a:prstGeom>
          <a:noFill/>
        </p:spPr>
        <p:txBody>
          <a:bodyPr wrap="square">
            <a:spAutoFit/>
          </a:bodyPr>
          <a:lstStyle/>
          <a:p>
            <a:r>
              <a:rPr lang="en-US" b="1" i="0" dirty="0">
                <a:solidFill>
                  <a:srgbClr val="333333"/>
                </a:solidFill>
                <a:effectLst/>
              </a:rPr>
              <a:t>In the above diagram, the left part is showing how clusters are created in agglomerative clustering, and the right part is showing the corresponding dendrogram.</a:t>
            </a:r>
            <a:endParaRPr lang="en-IN" b="1" dirty="0"/>
          </a:p>
        </p:txBody>
      </p:sp>
    </p:spTree>
    <p:extLst>
      <p:ext uri="{BB962C8B-B14F-4D97-AF65-F5344CB8AC3E}">
        <p14:creationId xmlns:p14="http://schemas.microsoft.com/office/powerpoint/2010/main" val="711104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7C5BD8-5BC0-9078-8672-52E5D2299968}"/>
              </a:ext>
            </a:extLst>
          </p:cNvPr>
          <p:cNvSpPr txBox="1"/>
          <p:nvPr/>
        </p:nvSpPr>
        <p:spPr>
          <a:xfrm>
            <a:off x="163629" y="221381"/>
            <a:ext cx="11819824" cy="5632311"/>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ü"/>
            </a:pPr>
            <a:r>
              <a:rPr lang="en-US" b="0" i="0" dirty="0">
                <a:solidFill>
                  <a:srgbClr val="000000"/>
                </a:solidFill>
                <a:effectLst/>
              </a:rPr>
              <a:t>As we have discussed above, firstly, the datapoints P2 and P3 combine together and form a cluster, correspondingly a dendrogram is created, which connects P2 and P3 with a rectangular shape. The </a:t>
            </a:r>
            <a:r>
              <a:rPr lang="en-US" b="0" i="0" dirty="0" err="1">
                <a:solidFill>
                  <a:srgbClr val="000000"/>
                </a:solidFill>
                <a:effectLst/>
              </a:rPr>
              <a:t>hight</a:t>
            </a:r>
            <a:r>
              <a:rPr lang="en-US" b="0" i="0" dirty="0">
                <a:solidFill>
                  <a:srgbClr val="000000"/>
                </a:solidFill>
                <a:effectLst/>
              </a:rPr>
              <a:t> is decided according to the Euclidean distance between the data points.</a:t>
            </a:r>
          </a:p>
          <a:p>
            <a:pPr marL="285750" indent="-285750" algn="just">
              <a:lnSpc>
                <a:spcPct val="200000"/>
              </a:lnSpc>
              <a:buFont typeface="Wingdings" panose="05000000000000000000" pitchFamily="2" charset="2"/>
              <a:buChar char="ü"/>
            </a:pPr>
            <a:r>
              <a:rPr lang="en-US" b="0" i="0" dirty="0">
                <a:solidFill>
                  <a:srgbClr val="000000"/>
                </a:solidFill>
                <a:effectLst/>
              </a:rPr>
              <a:t>In the next step, P5 and P6 form a cluster, and the corresponding dendrogram is created. It is higher than of previous, as the Euclidean distance between P5 and P6 is a little bit greater than the P2 and P3.</a:t>
            </a:r>
          </a:p>
          <a:p>
            <a:pPr marL="285750" indent="-285750" algn="just">
              <a:lnSpc>
                <a:spcPct val="250000"/>
              </a:lnSpc>
              <a:buFont typeface="Wingdings" panose="05000000000000000000" pitchFamily="2" charset="2"/>
              <a:buChar char="ü"/>
            </a:pPr>
            <a:r>
              <a:rPr lang="en-US" b="0" i="0" dirty="0">
                <a:solidFill>
                  <a:srgbClr val="000000"/>
                </a:solidFill>
                <a:effectLst/>
              </a:rPr>
              <a:t>Again, two new dendrograms are created that combine P1, P2, and P3 in one dendrogram, and P4, P5, and P6, in another dendrogram.</a:t>
            </a:r>
          </a:p>
          <a:p>
            <a:pPr marL="285750" indent="-285750" algn="just">
              <a:lnSpc>
                <a:spcPct val="200000"/>
              </a:lnSpc>
              <a:buFont typeface="Wingdings" panose="05000000000000000000" pitchFamily="2" charset="2"/>
              <a:buChar char="ü"/>
            </a:pPr>
            <a:r>
              <a:rPr lang="en-US" b="0" i="0" dirty="0">
                <a:solidFill>
                  <a:srgbClr val="000000"/>
                </a:solidFill>
                <a:effectLst/>
              </a:rPr>
              <a:t>At last, the final dendrogram is created that combines all the data points together.</a:t>
            </a:r>
          </a:p>
          <a:p>
            <a:pPr marL="285750" indent="-285750" algn="just">
              <a:lnSpc>
                <a:spcPct val="200000"/>
              </a:lnSpc>
              <a:buFont typeface="Wingdings" panose="05000000000000000000" pitchFamily="2" charset="2"/>
              <a:buChar char="ü"/>
            </a:pPr>
            <a:r>
              <a:rPr lang="en-US" b="0" i="0" dirty="0">
                <a:solidFill>
                  <a:srgbClr val="333333"/>
                </a:solidFill>
                <a:effectLst/>
              </a:rPr>
              <a:t>We can cut the dendrogram tree structure at any level as per our requirement.</a:t>
            </a:r>
          </a:p>
          <a:p>
            <a:endParaRPr lang="en-IN" dirty="0"/>
          </a:p>
        </p:txBody>
      </p:sp>
    </p:spTree>
    <p:extLst>
      <p:ext uri="{BB962C8B-B14F-4D97-AF65-F5344CB8AC3E}">
        <p14:creationId xmlns:p14="http://schemas.microsoft.com/office/powerpoint/2010/main" val="2439100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3C9B6B-2E71-59E8-7400-571F9DAE94BC}"/>
              </a:ext>
            </a:extLst>
          </p:cNvPr>
          <p:cNvSpPr txBox="1"/>
          <p:nvPr/>
        </p:nvSpPr>
        <p:spPr>
          <a:xfrm>
            <a:off x="173255" y="173255"/>
            <a:ext cx="11636943" cy="6417141"/>
          </a:xfrm>
          <a:prstGeom prst="rect">
            <a:avLst/>
          </a:prstGeom>
          <a:noFill/>
        </p:spPr>
        <p:txBody>
          <a:bodyPr wrap="square" rtlCol="0">
            <a:spAutoFit/>
          </a:bodyPr>
          <a:lstStyle/>
          <a:p>
            <a:pPr algn="just"/>
            <a:r>
              <a:rPr lang="en-US" sz="2400" b="1" i="0" dirty="0">
                <a:effectLst/>
              </a:rPr>
              <a:t>Python Implementation of Agglomerative Hierarchical Clustering : </a:t>
            </a:r>
          </a:p>
          <a:p>
            <a:pPr algn="just"/>
            <a:r>
              <a:rPr lang="en-US" b="0" i="0" dirty="0">
                <a:solidFill>
                  <a:srgbClr val="333333"/>
                </a:solidFill>
                <a:effectLst/>
              </a:rPr>
              <a:t>Now we will see the practical implementation of the agglomerative hierarchical clustering algorithm using Python. </a:t>
            </a:r>
          </a:p>
          <a:p>
            <a:pPr marL="285750" indent="-285750" algn="just">
              <a:buFont typeface="Wingdings" panose="05000000000000000000" pitchFamily="2" charset="2"/>
              <a:buChar char="ü"/>
            </a:pPr>
            <a:endParaRPr lang="en-US" dirty="0">
              <a:solidFill>
                <a:srgbClr val="333333"/>
              </a:solidFill>
            </a:endParaRPr>
          </a:p>
          <a:p>
            <a:pPr marL="285750" indent="-285750" algn="just">
              <a:buFont typeface="Wingdings" panose="05000000000000000000" pitchFamily="2" charset="2"/>
              <a:buChar char="ü"/>
            </a:pPr>
            <a:r>
              <a:rPr lang="en-US" b="0" i="0" dirty="0">
                <a:solidFill>
                  <a:srgbClr val="333333"/>
                </a:solidFill>
                <a:effectLst/>
              </a:rPr>
              <a:t>To implement this, we will use the same dataset problem that we have used in the previous topic of K-means clustering so that we can compare both concepts easily.</a:t>
            </a:r>
          </a:p>
          <a:p>
            <a:pPr marL="285750" indent="-285750" algn="just">
              <a:buFont typeface="Wingdings" panose="05000000000000000000" pitchFamily="2" charset="2"/>
              <a:buChar char="ü"/>
            </a:pPr>
            <a:endParaRPr lang="en-US" b="0" i="0" dirty="0">
              <a:solidFill>
                <a:srgbClr val="333333"/>
              </a:solidFill>
              <a:effectLst/>
            </a:endParaRPr>
          </a:p>
          <a:p>
            <a:pPr marL="285750" indent="-285750" algn="just">
              <a:buFont typeface="Wingdings" panose="05000000000000000000" pitchFamily="2" charset="2"/>
              <a:buChar char="ü"/>
            </a:pPr>
            <a:r>
              <a:rPr lang="en-US" b="0" i="0" dirty="0">
                <a:solidFill>
                  <a:srgbClr val="333333"/>
                </a:solidFill>
                <a:effectLst/>
              </a:rPr>
              <a:t>The dataset is containing the information of customers that have visited a mall for shopping. So, the mall owner wants to find some patterns or some particular behavior of his customers using the dataset information.</a:t>
            </a:r>
          </a:p>
          <a:p>
            <a:endParaRPr lang="en-IN" dirty="0"/>
          </a:p>
          <a:p>
            <a:pPr>
              <a:lnSpc>
                <a:spcPct val="150000"/>
              </a:lnSpc>
            </a:pPr>
            <a:endParaRPr lang="en-IN" dirty="0"/>
          </a:p>
          <a:p>
            <a:pPr algn="just">
              <a:lnSpc>
                <a:spcPct val="150000"/>
              </a:lnSpc>
            </a:pPr>
            <a:r>
              <a:rPr lang="en-US" sz="2400" b="1" i="0" dirty="0">
                <a:effectLst/>
              </a:rPr>
              <a:t>Steps for implementation of AHC using Python:</a:t>
            </a:r>
          </a:p>
          <a:p>
            <a:pPr algn="just">
              <a:lnSpc>
                <a:spcPct val="150000"/>
              </a:lnSpc>
            </a:pPr>
            <a:r>
              <a:rPr lang="en-US" b="0" i="0" dirty="0">
                <a:solidFill>
                  <a:srgbClr val="333333"/>
                </a:solidFill>
                <a:effectLst/>
              </a:rPr>
              <a:t>The steps for implementation will be the same as the k-means clustering, except for some changes such as the method to find the number of clusters. Below are the steps:</a:t>
            </a:r>
          </a:p>
          <a:p>
            <a:pPr marL="742950" lvl="1" indent="-285750" algn="just">
              <a:lnSpc>
                <a:spcPct val="150000"/>
              </a:lnSpc>
              <a:buFont typeface="Wingdings" panose="05000000000000000000" pitchFamily="2" charset="2"/>
              <a:buChar char="ü"/>
            </a:pPr>
            <a:r>
              <a:rPr lang="en-US" b="1" i="0" dirty="0">
                <a:solidFill>
                  <a:srgbClr val="000000"/>
                </a:solidFill>
                <a:effectLst/>
              </a:rPr>
              <a:t>Data Pre-processing</a:t>
            </a:r>
            <a:endParaRPr lang="en-US" b="0" i="0" dirty="0">
              <a:solidFill>
                <a:srgbClr val="000000"/>
              </a:solidFill>
              <a:effectLst/>
            </a:endParaRPr>
          </a:p>
          <a:p>
            <a:pPr marL="742950" lvl="1" indent="-285750" algn="just">
              <a:lnSpc>
                <a:spcPct val="150000"/>
              </a:lnSpc>
              <a:buFont typeface="Wingdings" panose="05000000000000000000" pitchFamily="2" charset="2"/>
              <a:buChar char="ü"/>
            </a:pPr>
            <a:r>
              <a:rPr lang="en-US" b="1" i="0" dirty="0">
                <a:solidFill>
                  <a:srgbClr val="000000"/>
                </a:solidFill>
                <a:effectLst/>
              </a:rPr>
              <a:t>Finding the optimal number of clusters using the Dendrogram</a:t>
            </a:r>
            <a:endParaRPr lang="en-US" b="0" i="0" dirty="0">
              <a:solidFill>
                <a:srgbClr val="000000"/>
              </a:solidFill>
              <a:effectLst/>
            </a:endParaRPr>
          </a:p>
          <a:p>
            <a:pPr marL="742950" lvl="1" indent="-285750" algn="just">
              <a:lnSpc>
                <a:spcPct val="150000"/>
              </a:lnSpc>
              <a:buFont typeface="Wingdings" panose="05000000000000000000" pitchFamily="2" charset="2"/>
              <a:buChar char="ü"/>
            </a:pPr>
            <a:r>
              <a:rPr lang="en-US" b="1" i="0" dirty="0">
                <a:solidFill>
                  <a:srgbClr val="000000"/>
                </a:solidFill>
                <a:effectLst/>
              </a:rPr>
              <a:t>Training the hierarchical clustering model</a:t>
            </a:r>
            <a:endParaRPr lang="en-US" b="0" i="0" dirty="0">
              <a:solidFill>
                <a:srgbClr val="000000"/>
              </a:solidFill>
              <a:effectLst/>
            </a:endParaRPr>
          </a:p>
          <a:p>
            <a:pPr marL="742950" lvl="1" indent="-285750" algn="just">
              <a:lnSpc>
                <a:spcPct val="150000"/>
              </a:lnSpc>
              <a:buFont typeface="Wingdings" panose="05000000000000000000" pitchFamily="2" charset="2"/>
              <a:buChar char="ü"/>
            </a:pPr>
            <a:r>
              <a:rPr lang="en-US" b="1" i="0" dirty="0">
                <a:solidFill>
                  <a:srgbClr val="000000"/>
                </a:solidFill>
                <a:effectLst/>
              </a:rPr>
              <a:t>Visualizing the clusters</a:t>
            </a:r>
            <a:endParaRPr lang="en-US" b="0" i="0" dirty="0">
              <a:solidFill>
                <a:srgbClr val="000000"/>
              </a:solidFill>
              <a:effectLst/>
            </a:endParaRPr>
          </a:p>
          <a:p>
            <a:endParaRPr lang="en-IN" dirty="0"/>
          </a:p>
        </p:txBody>
      </p:sp>
    </p:spTree>
    <p:extLst>
      <p:ext uri="{BB962C8B-B14F-4D97-AF65-F5344CB8AC3E}">
        <p14:creationId xmlns:p14="http://schemas.microsoft.com/office/powerpoint/2010/main" val="1680592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B0272B-1870-BEFF-6CB4-2888F09D16E0}"/>
              </a:ext>
            </a:extLst>
          </p:cNvPr>
          <p:cNvSpPr txBox="1"/>
          <p:nvPr/>
        </p:nvSpPr>
        <p:spPr>
          <a:xfrm>
            <a:off x="258278" y="152400"/>
            <a:ext cx="11896825" cy="6679933"/>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30546704-B94C-633F-029E-8EB864659B5F}"/>
              </a:ext>
            </a:extLst>
          </p:cNvPr>
          <p:cNvSpPr txBox="1"/>
          <p:nvPr/>
        </p:nvSpPr>
        <p:spPr>
          <a:xfrm>
            <a:off x="105878" y="0"/>
            <a:ext cx="11896825" cy="6679933"/>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658AC408-96D0-6BA3-726A-621C2B2C672C}"/>
              </a:ext>
            </a:extLst>
          </p:cNvPr>
          <p:cNvSpPr txBox="1"/>
          <p:nvPr/>
        </p:nvSpPr>
        <p:spPr>
          <a:xfrm>
            <a:off x="258278" y="152400"/>
            <a:ext cx="11896825" cy="6143348"/>
          </a:xfrm>
          <a:prstGeom prst="rect">
            <a:avLst/>
          </a:prstGeom>
          <a:noFill/>
        </p:spPr>
        <p:txBody>
          <a:bodyPr wrap="square" rtlCol="0">
            <a:spAutoFit/>
          </a:bodyPr>
          <a:lstStyle/>
          <a:p>
            <a:pPr algn="just">
              <a:lnSpc>
                <a:spcPct val="150000"/>
              </a:lnSpc>
            </a:pPr>
            <a:r>
              <a:rPr lang="en-US" sz="2400" b="1" i="0" dirty="0">
                <a:effectLst/>
              </a:rPr>
              <a:t>Data Pre-processing Steps:</a:t>
            </a:r>
          </a:p>
          <a:p>
            <a:pPr algn="just">
              <a:lnSpc>
                <a:spcPct val="150000"/>
              </a:lnSpc>
            </a:pPr>
            <a:endParaRPr lang="en-US" sz="2400" b="1" i="0" dirty="0">
              <a:effectLst/>
            </a:endParaRPr>
          </a:p>
          <a:p>
            <a:pPr algn="just">
              <a:lnSpc>
                <a:spcPct val="150000"/>
              </a:lnSpc>
            </a:pPr>
            <a:r>
              <a:rPr lang="en-US" b="0" i="0" dirty="0">
                <a:solidFill>
                  <a:srgbClr val="333333"/>
                </a:solidFill>
                <a:effectLst/>
              </a:rPr>
              <a:t>In this step, we will import the libraries and datasets for our model.</a:t>
            </a:r>
          </a:p>
          <a:p>
            <a:pPr algn="just">
              <a:lnSpc>
                <a:spcPct val="150000"/>
              </a:lnSpc>
            </a:pPr>
            <a:endParaRPr lang="en-US" b="0" i="0" dirty="0">
              <a:solidFill>
                <a:srgbClr val="333333"/>
              </a:solidFill>
              <a:effectLst/>
            </a:endParaRPr>
          </a:p>
          <a:p>
            <a:pPr algn="just">
              <a:lnSpc>
                <a:spcPct val="150000"/>
              </a:lnSpc>
              <a:buFont typeface="Arial" panose="020B0604020202020204" pitchFamily="34" charset="0"/>
              <a:buChar char="•"/>
            </a:pPr>
            <a:r>
              <a:rPr lang="en-US" b="1" i="0" dirty="0">
                <a:solidFill>
                  <a:srgbClr val="000000"/>
                </a:solidFill>
                <a:effectLst/>
              </a:rPr>
              <a:t>Importing the libraries</a:t>
            </a:r>
          </a:p>
          <a:p>
            <a:pPr lvl="1" algn="just">
              <a:lnSpc>
                <a:spcPct val="150000"/>
              </a:lnSpc>
            </a:pPr>
            <a:endParaRPr lang="en-US" b="0" i="0" dirty="0">
              <a:solidFill>
                <a:srgbClr val="000000"/>
              </a:solidFill>
              <a:effectLst/>
            </a:endParaRPr>
          </a:p>
          <a:p>
            <a:pPr lvl="1" algn="just">
              <a:lnSpc>
                <a:spcPct val="150000"/>
              </a:lnSpc>
            </a:pPr>
            <a:r>
              <a:rPr lang="en-US" b="0" i="0" dirty="0">
                <a:solidFill>
                  <a:srgbClr val="000000"/>
                </a:solidFill>
                <a:effectLst/>
              </a:rPr>
              <a:t># Importing the libraries  </a:t>
            </a:r>
          </a:p>
          <a:p>
            <a:pPr lvl="1" algn="just">
              <a:lnSpc>
                <a:spcPct val="150000"/>
              </a:lnSpc>
            </a:pPr>
            <a:endParaRPr lang="en-US" b="0" i="0" dirty="0">
              <a:solidFill>
                <a:srgbClr val="000000"/>
              </a:solidFill>
              <a:effectLst/>
            </a:endParaRPr>
          </a:p>
          <a:p>
            <a:pPr lvl="1" algn="just">
              <a:lnSpc>
                <a:spcPct val="150000"/>
              </a:lnSpc>
            </a:pPr>
            <a:r>
              <a:rPr lang="en-US" b="1" i="0" dirty="0">
                <a:solidFill>
                  <a:srgbClr val="006699"/>
                </a:solidFill>
                <a:effectLst/>
              </a:rPr>
              <a:t>import</a:t>
            </a:r>
            <a:r>
              <a:rPr lang="en-US" b="0" i="0" dirty="0">
                <a:solidFill>
                  <a:srgbClr val="000000"/>
                </a:solidFill>
                <a:effectLst/>
              </a:rPr>
              <a:t> </a:t>
            </a:r>
            <a:r>
              <a:rPr lang="en-US" b="0" i="0" dirty="0" err="1">
                <a:solidFill>
                  <a:srgbClr val="000000"/>
                </a:solidFill>
                <a:effectLst/>
              </a:rPr>
              <a:t>numpy</a:t>
            </a:r>
            <a:r>
              <a:rPr lang="en-US" b="0" i="0" dirty="0">
                <a:solidFill>
                  <a:srgbClr val="000000"/>
                </a:solidFill>
                <a:effectLst/>
              </a:rPr>
              <a:t> as nm  </a:t>
            </a:r>
          </a:p>
          <a:p>
            <a:pPr lvl="1" algn="just">
              <a:lnSpc>
                <a:spcPct val="150000"/>
              </a:lnSpc>
            </a:pPr>
            <a:r>
              <a:rPr lang="en-US" b="1" i="0" dirty="0">
                <a:solidFill>
                  <a:srgbClr val="006699"/>
                </a:solidFill>
                <a:effectLst/>
              </a:rPr>
              <a:t>import</a:t>
            </a:r>
            <a:r>
              <a:rPr lang="en-US" b="0" i="0" dirty="0">
                <a:solidFill>
                  <a:srgbClr val="000000"/>
                </a:solidFill>
                <a:effectLst/>
              </a:rPr>
              <a:t> </a:t>
            </a:r>
            <a:r>
              <a:rPr lang="en-US" b="0" i="0" dirty="0" err="1">
                <a:solidFill>
                  <a:srgbClr val="000000"/>
                </a:solidFill>
                <a:effectLst/>
              </a:rPr>
              <a:t>matplotlib.pyplot</a:t>
            </a:r>
            <a:r>
              <a:rPr lang="en-US" b="0" i="0" dirty="0">
                <a:solidFill>
                  <a:srgbClr val="000000"/>
                </a:solidFill>
                <a:effectLst/>
              </a:rPr>
              <a:t> as </a:t>
            </a:r>
            <a:r>
              <a:rPr lang="en-US" b="0" i="0" dirty="0" err="1">
                <a:solidFill>
                  <a:srgbClr val="000000"/>
                </a:solidFill>
                <a:effectLst/>
              </a:rPr>
              <a:t>mtp</a:t>
            </a:r>
            <a:r>
              <a:rPr lang="en-US" b="0" i="0" dirty="0">
                <a:solidFill>
                  <a:srgbClr val="000000"/>
                </a:solidFill>
                <a:effectLst/>
              </a:rPr>
              <a:t>  </a:t>
            </a:r>
          </a:p>
          <a:p>
            <a:pPr lvl="1" algn="just">
              <a:lnSpc>
                <a:spcPct val="150000"/>
              </a:lnSpc>
            </a:pPr>
            <a:r>
              <a:rPr lang="en-US" b="1" i="0" dirty="0">
                <a:solidFill>
                  <a:srgbClr val="006699"/>
                </a:solidFill>
                <a:effectLst/>
              </a:rPr>
              <a:t>import</a:t>
            </a:r>
            <a:r>
              <a:rPr lang="en-US" b="0" i="0" dirty="0">
                <a:solidFill>
                  <a:srgbClr val="000000"/>
                </a:solidFill>
                <a:effectLst/>
              </a:rPr>
              <a:t> pandas as pd  </a:t>
            </a:r>
          </a:p>
          <a:p>
            <a:pPr lvl="1" algn="just">
              <a:lnSpc>
                <a:spcPct val="150000"/>
              </a:lnSpc>
            </a:pPr>
            <a:endParaRPr lang="en-US" b="0" i="0" dirty="0">
              <a:solidFill>
                <a:srgbClr val="000000"/>
              </a:solidFill>
              <a:effectLst/>
            </a:endParaRPr>
          </a:p>
          <a:p>
            <a:pPr marL="285750" indent="-285750" algn="just">
              <a:lnSpc>
                <a:spcPct val="150000"/>
              </a:lnSpc>
              <a:buFont typeface="Arial" panose="020B0604020202020204" pitchFamily="34" charset="0"/>
              <a:buChar char="•"/>
            </a:pPr>
            <a:r>
              <a:rPr lang="en-US" b="0" i="0" dirty="0">
                <a:effectLst/>
              </a:rPr>
              <a:t>The above lines of code are used to import the libraries to perform specific tasks, such as </a:t>
            </a:r>
            <a:r>
              <a:rPr lang="en-US" b="1" i="0" u="none" strike="noStrike" dirty="0" err="1">
                <a:effectLst/>
                <a:hlinkClick r:id="rId2">
                  <a:extLst>
                    <a:ext uri="{A12FA001-AC4F-418D-AE19-62706E023703}">
                      <ahyp:hlinkClr xmlns:ahyp="http://schemas.microsoft.com/office/drawing/2018/hyperlinkcolor" val="tx"/>
                    </a:ext>
                  </a:extLst>
                </a:hlinkClick>
              </a:rPr>
              <a:t>numpy</a:t>
            </a:r>
            <a:r>
              <a:rPr lang="en-US" b="0" i="0" dirty="0">
                <a:effectLst/>
              </a:rPr>
              <a:t> for the Mathematical operations, </a:t>
            </a:r>
            <a:r>
              <a:rPr lang="en-US" b="1" i="0" u="none" strike="noStrike" dirty="0">
                <a:effectLst/>
                <a:hlinkClick r:id="rId3">
                  <a:extLst>
                    <a:ext uri="{A12FA001-AC4F-418D-AE19-62706E023703}">
                      <ahyp:hlinkClr xmlns:ahyp="http://schemas.microsoft.com/office/drawing/2018/hyperlinkcolor" val="tx"/>
                    </a:ext>
                  </a:extLst>
                </a:hlinkClick>
              </a:rPr>
              <a:t>matplotlib</a:t>
            </a:r>
            <a:r>
              <a:rPr lang="en-US" b="0" i="0" dirty="0">
                <a:effectLst/>
              </a:rPr>
              <a:t> for drawing the graphs or scatter plot, and </a:t>
            </a:r>
            <a:r>
              <a:rPr lang="en-US" b="1" i="0" u="none" strike="noStrike" dirty="0">
                <a:effectLst/>
                <a:hlinkClick r:id="rId4">
                  <a:extLst>
                    <a:ext uri="{A12FA001-AC4F-418D-AE19-62706E023703}">
                      <ahyp:hlinkClr xmlns:ahyp="http://schemas.microsoft.com/office/drawing/2018/hyperlinkcolor" val="tx"/>
                    </a:ext>
                  </a:extLst>
                </a:hlinkClick>
              </a:rPr>
              <a:t>pandas</a:t>
            </a:r>
            <a:r>
              <a:rPr lang="en-US" b="0" i="0" dirty="0">
                <a:effectLst/>
              </a:rPr>
              <a:t> for importing the dataset.</a:t>
            </a:r>
          </a:p>
        </p:txBody>
      </p:sp>
    </p:spTree>
    <p:extLst>
      <p:ext uri="{BB962C8B-B14F-4D97-AF65-F5344CB8AC3E}">
        <p14:creationId xmlns:p14="http://schemas.microsoft.com/office/powerpoint/2010/main" val="1657617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B5B8C7-7925-05FF-A8F6-D9E003FC0AD0}"/>
              </a:ext>
            </a:extLst>
          </p:cNvPr>
          <p:cNvSpPr txBox="1"/>
          <p:nvPr/>
        </p:nvSpPr>
        <p:spPr>
          <a:xfrm>
            <a:off x="154004" y="173255"/>
            <a:ext cx="11790948" cy="2769989"/>
          </a:xfrm>
          <a:prstGeom prst="rect">
            <a:avLst/>
          </a:prstGeom>
          <a:noFill/>
        </p:spPr>
        <p:txBody>
          <a:bodyPr wrap="square" rtlCol="0">
            <a:spAutoFit/>
          </a:bodyPr>
          <a:lstStyle/>
          <a:p>
            <a:pPr algn="just"/>
            <a:r>
              <a:rPr lang="en-US" sz="2400" b="1" i="0" dirty="0">
                <a:solidFill>
                  <a:srgbClr val="000000"/>
                </a:solidFill>
                <a:effectLst/>
              </a:rPr>
              <a:t>Importing the dataset:</a:t>
            </a:r>
          </a:p>
          <a:p>
            <a:pPr algn="just"/>
            <a:endParaRPr lang="en-US" sz="2400" b="0" i="0" dirty="0">
              <a:solidFill>
                <a:srgbClr val="000000"/>
              </a:solidFill>
              <a:effectLst/>
            </a:endParaRPr>
          </a:p>
          <a:p>
            <a:pPr lvl="1" algn="just"/>
            <a:r>
              <a:rPr lang="en-US" b="0" i="0" dirty="0">
                <a:solidFill>
                  <a:srgbClr val="000000"/>
                </a:solidFill>
                <a:effectLst/>
              </a:rPr>
              <a:t># Importing the dataset  </a:t>
            </a:r>
          </a:p>
          <a:p>
            <a:pPr lvl="1" algn="just"/>
            <a:r>
              <a:rPr lang="en-US" b="0" i="0" dirty="0">
                <a:solidFill>
                  <a:srgbClr val="000000"/>
                </a:solidFill>
                <a:effectLst/>
              </a:rPr>
              <a:t>dataset = </a:t>
            </a:r>
            <a:r>
              <a:rPr lang="en-US" b="0" i="0" dirty="0" err="1">
                <a:solidFill>
                  <a:srgbClr val="000000"/>
                </a:solidFill>
                <a:effectLst/>
              </a:rPr>
              <a:t>pd.read_csv</a:t>
            </a:r>
            <a:r>
              <a:rPr lang="en-US" b="0" i="0" dirty="0">
                <a:solidFill>
                  <a:srgbClr val="000000"/>
                </a:solidFill>
                <a:effectLst/>
              </a:rPr>
              <a:t>(</a:t>
            </a:r>
            <a:r>
              <a:rPr lang="en-US" b="0" i="0" dirty="0">
                <a:solidFill>
                  <a:srgbClr val="0000FF"/>
                </a:solidFill>
                <a:effectLst/>
              </a:rPr>
              <a:t>'Mall_Customers_data.csv’</a:t>
            </a:r>
            <a:r>
              <a:rPr lang="en-US" b="0" i="0" dirty="0">
                <a:solidFill>
                  <a:srgbClr val="000000"/>
                </a:solidFill>
                <a:effectLst/>
              </a:rPr>
              <a:t>)  </a:t>
            </a:r>
          </a:p>
          <a:p>
            <a:pPr algn="just"/>
            <a:endParaRPr lang="en-US" b="0" i="0" dirty="0">
              <a:solidFill>
                <a:srgbClr val="000000"/>
              </a:solidFill>
              <a:effectLst/>
            </a:endParaRPr>
          </a:p>
          <a:p>
            <a:pPr algn="just"/>
            <a:r>
              <a:rPr lang="en-US" b="0" i="0" dirty="0">
                <a:solidFill>
                  <a:srgbClr val="333333"/>
                </a:solidFill>
                <a:effectLst/>
              </a:rPr>
              <a:t>As discussed above, we have imported the same dataset of </a:t>
            </a:r>
            <a:r>
              <a:rPr lang="en-US" b="1" i="0" dirty="0">
                <a:solidFill>
                  <a:srgbClr val="333333"/>
                </a:solidFill>
                <a:effectLst/>
              </a:rPr>
              <a:t>Mall_Customers_data.csv,</a:t>
            </a:r>
            <a:r>
              <a:rPr lang="en-US" b="0" i="0" dirty="0">
                <a:solidFill>
                  <a:srgbClr val="333333"/>
                </a:solidFill>
                <a:effectLst/>
              </a:rPr>
              <a:t> as we did in k-means clustering. </a:t>
            </a:r>
          </a:p>
          <a:p>
            <a:pPr algn="just"/>
            <a:endParaRPr lang="en-US" dirty="0">
              <a:solidFill>
                <a:srgbClr val="333333"/>
              </a:solidFill>
            </a:endParaRPr>
          </a:p>
          <a:p>
            <a:pPr algn="just"/>
            <a:endParaRPr lang="en-US" dirty="0">
              <a:solidFill>
                <a:srgbClr val="333333"/>
              </a:solidFill>
            </a:endParaRPr>
          </a:p>
          <a:p>
            <a:pPr algn="just"/>
            <a:endParaRPr lang="en-IN" dirty="0"/>
          </a:p>
        </p:txBody>
      </p:sp>
      <p:pic>
        <p:nvPicPr>
          <p:cNvPr id="4" name="Picture 3">
            <a:extLst>
              <a:ext uri="{FF2B5EF4-FFF2-40B4-BE49-F238E27FC236}">
                <a16:creationId xmlns:a16="http://schemas.microsoft.com/office/drawing/2014/main" id="{441CF270-E41B-0AD2-F6FB-C899D24DB4BC}"/>
              </a:ext>
            </a:extLst>
          </p:cNvPr>
          <p:cNvPicPr>
            <a:picLocks noChangeAspect="1"/>
          </p:cNvPicPr>
          <p:nvPr/>
        </p:nvPicPr>
        <p:blipFill>
          <a:blip r:embed="rId2"/>
          <a:stretch>
            <a:fillRect/>
          </a:stretch>
        </p:blipFill>
        <p:spPr>
          <a:xfrm>
            <a:off x="3136633" y="2172103"/>
            <a:ext cx="4919713" cy="44277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850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55E06F-2ABC-CD5E-9791-BE23A4C3AF68}"/>
              </a:ext>
            </a:extLst>
          </p:cNvPr>
          <p:cNvSpPr txBox="1"/>
          <p:nvPr/>
        </p:nvSpPr>
        <p:spPr>
          <a:xfrm>
            <a:off x="144379" y="154003"/>
            <a:ext cx="11858324" cy="4735271"/>
          </a:xfrm>
          <a:prstGeom prst="rect">
            <a:avLst/>
          </a:prstGeom>
          <a:noFill/>
        </p:spPr>
        <p:txBody>
          <a:bodyPr wrap="square">
            <a:spAutoFit/>
          </a:bodyPr>
          <a:lstStyle/>
          <a:p>
            <a:pPr algn="just"/>
            <a:r>
              <a:rPr lang="en-US" sz="2400" b="1" i="0" dirty="0">
                <a:solidFill>
                  <a:srgbClr val="000000"/>
                </a:solidFill>
                <a:effectLst/>
              </a:rPr>
              <a:t>Extracting the matrix of features:</a:t>
            </a:r>
          </a:p>
          <a:p>
            <a:pPr algn="just">
              <a:lnSpc>
                <a:spcPct val="250000"/>
              </a:lnSpc>
            </a:pPr>
            <a:endParaRPr lang="en-US" sz="2400" b="0" i="0" dirty="0">
              <a:solidFill>
                <a:srgbClr val="000000"/>
              </a:solidFill>
              <a:effectLst/>
            </a:endParaRPr>
          </a:p>
          <a:p>
            <a:pPr algn="just">
              <a:lnSpc>
                <a:spcPct val="250000"/>
              </a:lnSpc>
            </a:pPr>
            <a:r>
              <a:rPr lang="en-US" b="0" i="0" dirty="0">
                <a:solidFill>
                  <a:srgbClr val="333333"/>
                </a:solidFill>
                <a:effectLst/>
              </a:rPr>
              <a:t>Here we will extract only the matrix of features as we don't have any further information about the dependent variable. Code is given below:</a:t>
            </a:r>
          </a:p>
          <a:p>
            <a:pPr algn="just">
              <a:lnSpc>
                <a:spcPct val="250000"/>
              </a:lnSpc>
            </a:pPr>
            <a:r>
              <a:rPr lang="en-US" b="1" i="0" dirty="0">
                <a:solidFill>
                  <a:srgbClr val="000000"/>
                </a:solidFill>
                <a:effectLst/>
              </a:rPr>
              <a:t>x = </a:t>
            </a:r>
            <a:r>
              <a:rPr lang="en-US" b="1" i="0" dirty="0" err="1">
                <a:solidFill>
                  <a:srgbClr val="000000"/>
                </a:solidFill>
                <a:effectLst/>
              </a:rPr>
              <a:t>dataset.iloc</a:t>
            </a:r>
            <a:r>
              <a:rPr lang="en-US" b="1" i="0" dirty="0">
                <a:solidFill>
                  <a:srgbClr val="000000"/>
                </a:solidFill>
                <a:effectLst/>
              </a:rPr>
              <a:t>[:, [</a:t>
            </a:r>
            <a:r>
              <a:rPr lang="en-US" b="1" i="0" dirty="0">
                <a:solidFill>
                  <a:srgbClr val="C00000"/>
                </a:solidFill>
                <a:effectLst/>
              </a:rPr>
              <a:t>3</a:t>
            </a:r>
            <a:r>
              <a:rPr lang="en-US" b="1" i="0" dirty="0">
                <a:solidFill>
                  <a:srgbClr val="000000"/>
                </a:solidFill>
                <a:effectLst/>
              </a:rPr>
              <a:t>, </a:t>
            </a:r>
            <a:r>
              <a:rPr lang="en-US" b="1" i="0" dirty="0">
                <a:solidFill>
                  <a:srgbClr val="C00000"/>
                </a:solidFill>
                <a:effectLst/>
              </a:rPr>
              <a:t>4</a:t>
            </a:r>
            <a:r>
              <a:rPr lang="en-US" b="1" i="0" dirty="0">
                <a:solidFill>
                  <a:srgbClr val="000000"/>
                </a:solidFill>
                <a:effectLst/>
              </a:rPr>
              <a:t>]].values  </a:t>
            </a:r>
          </a:p>
          <a:p>
            <a:pPr marL="285750" indent="-285750" algn="just">
              <a:lnSpc>
                <a:spcPct val="250000"/>
              </a:lnSpc>
              <a:buFont typeface="Wingdings" panose="05000000000000000000" pitchFamily="2" charset="2"/>
              <a:buChar char="ü"/>
            </a:pPr>
            <a:r>
              <a:rPr lang="en-US" b="0" i="0" dirty="0">
                <a:solidFill>
                  <a:srgbClr val="333333"/>
                </a:solidFill>
                <a:effectLst/>
              </a:rPr>
              <a:t>Here we have extracted only 3 and 4 columns as we will use a 2D plot to see the clusters. So, we are considering the Annual income and spending score as the matrix of features.</a:t>
            </a:r>
          </a:p>
        </p:txBody>
      </p:sp>
    </p:spTree>
    <p:extLst>
      <p:ext uri="{BB962C8B-B14F-4D97-AF65-F5344CB8AC3E}">
        <p14:creationId xmlns:p14="http://schemas.microsoft.com/office/powerpoint/2010/main" val="3492994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5324F-CC85-FE7C-9F33-3CE00864B829}"/>
              </a:ext>
            </a:extLst>
          </p:cNvPr>
          <p:cNvSpPr txBox="1"/>
          <p:nvPr/>
        </p:nvSpPr>
        <p:spPr>
          <a:xfrm>
            <a:off x="105878" y="77002"/>
            <a:ext cx="11925701" cy="6971139"/>
          </a:xfrm>
          <a:prstGeom prst="rect">
            <a:avLst/>
          </a:prstGeom>
          <a:noFill/>
        </p:spPr>
        <p:txBody>
          <a:bodyPr wrap="square" rtlCol="0">
            <a:spAutoFit/>
          </a:bodyPr>
          <a:lstStyle/>
          <a:p>
            <a:pPr algn="just"/>
            <a:r>
              <a:rPr lang="en-US" sz="2400" b="1" i="0" dirty="0">
                <a:effectLst/>
              </a:rPr>
              <a:t>Step-2: Finding the optimal number of clusters using the Dendrogram :</a:t>
            </a:r>
          </a:p>
          <a:p>
            <a:pPr algn="just">
              <a:lnSpc>
                <a:spcPct val="150000"/>
              </a:lnSpc>
            </a:pPr>
            <a:r>
              <a:rPr lang="en-US" b="0" i="0" dirty="0">
                <a:solidFill>
                  <a:srgbClr val="333333"/>
                </a:solidFill>
                <a:effectLst/>
              </a:rPr>
              <a:t>Now we will find the optimal number of clusters using the Dendrogram for our model. For this, we are going to use </a:t>
            </a:r>
            <a:r>
              <a:rPr lang="en-US" b="1" i="0" dirty="0" err="1">
                <a:solidFill>
                  <a:srgbClr val="333333"/>
                </a:solidFill>
                <a:effectLst/>
              </a:rPr>
              <a:t>scipy</a:t>
            </a:r>
            <a:r>
              <a:rPr lang="en-US" b="0" i="0" dirty="0">
                <a:solidFill>
                  <a:srgbClr val="333333"/>
                </a:solidFill>
                <a:effectLst/>
              </a:rPr>
              <a:t> library as it provides a function that will directly return the dendrogram for our code. Consider the below lines of code:</a:t>
            </a:r>
          </a:p>
          <a:p>
            <a:pPr lvl="1" algn="just">
              <a:lnSpc>
                <a:spcPct val="150000"/>
              </a:lnSpc>
            </a:pPr>
            <a:r>
              <a:rPr lang="en-US" b="0" i="0" dirty="0">
                <a:solidFill>
                  <a:srgbClr val="000000"/>
                </a:solidFill>
                <a:effectLst/>
              </a:rPr>
              <a:t>#Finding the optimal number of clusters using the dendrogram  </a:t>
            </a:r>
          </a:p>
          <a:p>
            <a:pPr lvl="1" algn="just">
              <a:lnSpc>
                <a:spcPct val="150000"/>
              </a:lnSpc>
            </a:pPr>
            <a:r>
              <a:rPr lang="en-US" i="0" dirty="0">
                <a:solidFill>
                  <a:srgbClr val="006699"/>
                </a:solidFill>
                <a:effectLst/>
              </a:rPr>
              <a:t>import</a:t>
            </a:r>
            <a:r>
              <a:rPr lang="en-US" i="0" dirty="0">
                <a:solidFill>
                  <a:srgbClr val="000000"/>
                </a:solidFill>
                <a:effectLst/>
              </a:rPr>
              <a:t> </a:t>
            </a:r>
            <a:r>
              <a:rPr lang="en-US" i="0" dirty="0" err="1">
                <a:solidFill>
                  <a:srgbClr val="000000"/>
                </a:solidFill>
                <a:effectLst/>
              </a:rPr>
              <a:t>scipy.cluster.hierarchy</a:t>
            </a:r>
            <a:r>
              <a:rPr lang="en-US" i="0" dirty="0">
                <a:solidFill>
                  <a:srgbClr val="000000"/>
                </a:solidFill>
                <a:effectLst/>
              </a:rPr>
              <a:t> as </a:t>
            </a:r>
            <a:r>
              <a:rPr lang="en-US" i="0" dirty="0" err="1">
                <a:solidFill>
                  <a:srgbClr val="000000"/>
                </a:solidFill>
                <a:effectLst/>
              </a:rPr>
              <a:t>shc</a:t>
            </a:r>
            <a:r>
              <a:rPr lang="en-US" i="0" dirty="0">
                <a:solidFill>
                  <a:srgbClr val="000000"/>
                </a:solidFill>
                <a:effectLst/>
              </a:rPr>
              <a:t>  </a:t>
            </a:r>
          </a:p>
          <a:p>
            <a:pPr lvl="1" algn="just">
              <a:lnSpc>
                <a:spcPct val="150000"/>
              </a:lnSpc>
            </a:pPr>
            <a:r>
              <a:rPr lang="en-US" b="0" i="0" dirty="0" err="1">
                <a:solidFill>
                  <a:srgbClr val="000000"/>
                </a:solidFill>
                <a:effectLst/>
              </a:rPr>
              <a:t>dendro</a:t>
            </a:r>
            <a:r>
              <a:rPr lang="en-US" b="0" i="0" dirty="0">
                <a:solidFill>
                  <a:srgbClr val="000000"/>
                </a:solidFill>
                <a:effectLst/>
              </a:rPr>
              <a:t> = </a:t>
            </a:r>
            <a:r>
              <a:rPr lang="en-US" b="0" i="0" dirty="0" err="1">
                <a:solidFill>
                  <a:srgbClr val="000000"/>
                </a:solidFill>
                <a:effectLst/>
              </a:rPr>
              <a:t>shc.dendrogram</a:t>
            </a:r>
            <a:r>
              <a:rPr lang="en-US" b="0" i="0" dirty="0">
                <a:solidFill>
                  <a:srgbClr val="000000"/>
                </a:solidFill>
                <a:effectLst/>
              </a:rPr>
              <a:t>(</a:t>
            </a:r>
            <a:r>
              <a:rPr lang="en-US" b="0" i="0" dirty="0" err="1">
                <a:solidFill>
                  <a:srgbClr val="000000"/>
                </a:solidFill>
                <a:effectLst/>
              </a:rPr>
              <a:t>shc.linkage</a:t>
            </a:r>
            <a:r>
              <a:rPr lang="en-US" b="0" i="0" dirty="0">
                <a:solidFill>
                  <a:srgbClr val="000000"/>
                </a:solidFill>
                <a:effectLst/>
              </a:rPr>
              <a:t>(x, method=</a:t>
            </a:r>
            <a:r>
              <a:rPr lang="en-US" b="0" i="0" dirty="0">
                <a:solidFill>
                  <a:srgbClr val="0000FF"/>
                </a:solidFill>
                <a:effectLst/>
              </a:rPr>
              <a:t>"ward"</a:t>
            </a:r>
            <a:r>
              <a:rPr lang="en-US" b="0" i="0" dirty="0">
                <a:solidFill>
                  <a:srgbClr val="000000"/>
                </a:solidFill>
                <a:effectLst/>
              </a:rPr>
              <a:t>))  </a:t>
            </a:r>
          </a:p>
          <a:p>
            <a:pPr lvl="1" algn="just">
              <a:lnSpc>
                <a:spcPct val="150000"/>
              </a:lnSpc>
            </a:pPr>
            <a:r>
              <a:rPr lang="en-US" b="0" i="0" dirty="0" err="1">
                <a:solidFill>
                  <a:srgbClr val="000000"/>
                </a:solidFill>
                <a:effectLst/>
              </a:rPr>
              <a:t>mtp.title</a:t>
            </a:r>
            <a:r>
              <a:rPr lang="en-US" b="0" i="0" dirty="0">
                <a:solidFill>
                  <a:srgbClr val="000000"/>
                </a:solidFill>
                <a:effectLst/>
              </a:rPr>
              <a:t>(</a:t>
            </a:r>
            <a:r>
              <a:rPr lang="en-US" b="0" i="0" dirty="0">
                <a:solidFill>
                  <a:srgbClr val="0000FF"/>
                </a:solidFill>
                <a:effectLst/>
              </a:rPr>
              <a:t>"</a:t>
            </a:r>
            <a:r>
              <a:rPr lang="en-US" b="0" i="0" dirty="0" err="1">
                <a:solidFill>
                  <a:srgbClr val="0000FF"/>
                </a:solidFill>
                <a:effectLst/>
              </a:rPr>
              <a:t>Dendrogrma</a:t>
            </a:r>
            <a:r>
              <a:rPr lang="en-US" b="0" i="0" dirty="0">
                <a:solidFill>
                  <a:srgbClr val="0000FF"/>
                </a:solidFill>
                <a:effectLst/>
              </a:rPr>
              <a:t> Plot"</a:t>
            </a:r>
            <a:r>
              <a:rPr lang="en-US" b="0" i="0" dirty="0">
                <a:solidFill>
                  <a:srgbClr val="000000"/>
                </a:solidFill>
                <a:effectLst/>
              </a:rPr>
              <a:t>)  </a:t>
            </a:r>
          </a:p>
          <a:p>
            <a:pPr lvl="1" algn="just">
              <a:lnSpc>
                <a:spcPct val="150000"/>
              </a:lnSpc>
            </a:pPr>
            <a:r>
              <a:rPr lang="en-US" b="0" i="0" dirty="0" err="1">
                <a:solidFill>
                  <a:srgbClr val="000000"/>
                </a:solidFill>
                <a:effectLst/>
              </a:rPr>
              <a:t>mtp.ylabel</a:t>
            </a:r>
            <a:r>
              <a:rPr lang="en-US" b="0" i="0" dirty="0">
                <a:solidFill>
                  <a:srgbClr val="000000"/>
                </a:solidFill>
                <a:effectLst/>
              </a:rPr>
              <a:t>(</a:t>
            </a:r>
            <a:r>
              <a:rPr lang="en-US" b="0" i="0" dirty="0">
                <a:solidFill>
                  <a:srgbClr val="0000FF"/>
                </a:solidFill>
                <a:effectLst/>
              </a:rPr>
              <a:t>"Euclidean Distances"</a:t>
            </a:r>
            <a:r>
              <a:rPr lang="en-US" b="0" i="0" dirty="0">
                <a:solidFill>
                  <a:srgbClr val="000000"/>
                </a:solidFill>
                <a:effectLst/>
              </a:rPr>
              <a:t>)  </a:t>
            </a:r>
          </a:p>
          <a:p>
            <a:pPr lvl="1" algn="just">
              <a:lnSpc>
                <a:spcPct val="150000"/>
              </a:lnSpc>
            </a:pPr>
            <a:r>
              <a:rPr lang="en-US" b="0" i="0" dirty="0" err="1">
                <a:solidFill>
                  <a:srgbClr val="000000"/>
                </a:solidFill>
                <a:effectLst/>
              </a:rPr>
              <a:t>mtp.xlabel</a:t>
            </a:r>
            <a:r>
              <a:rPr lang="en-US" b="0" i="0" dirty="0">
                <a:solidFill>
                  <a:srgbClr val="000000"/>
                </a:solidFill>
                <a:effectLst/>
              </a:rPr>
              <a:t>(</a:t>
            </a:r>
            <a:r>
              <a:rPr lang="en-US" b="0" i="0" dirty="0">
                <a:solidFill>
                  <a:srgbClr val="0000FF"/>
                </a:solidFill>
                <a:effectLst/>
              </a:rPr>
              <a:t>"Customers"</a:t>
            </a:r>
            <a:r>
              <a:rPr lang="en-US" b="0" i="0" dirty="0">
                <a:solidFill>
                  <a:srgbClr val="000000"/>
                </a:solidFill>
                <a:effectLst/>
              </a:rPr>
              <a:t>)  </a:t>
            </a:r>
          </a:p>
          <a:p>
            <a:pPr lvl="1" algn="just">
              <a:lnSpc>
                <a:spcPct val="150000"/>
              </a:lnSpc>
            </a:pPr>
            <a:r>
              <a:rPr lang="en-US" b="0" i="0" dirty="0" err="1">
                <a:solidFill>
                  <a:srgbClr val="000000"/>
                </a:solidFill>
                <a:effectLst/>
              </a:rPr>
              <a:t>mtp.show</a:t>
            </a:r>
            <a:r>
              <a:rPr lang="en-US" b="0" i="0" dirty="0">
                <a:solidFill>
                  <a:srgbClr val="000000"/>
                </a:solidFill>
                <a:effectLst/>
              </a:rPr>
              <a:t>()  </a:t>
            </a:r>
          </a:p>
          <a:p>
            <a:pPr marL="285750" indent="-285750" algn="just">
              <a:lnSpc>
                <a:spcPct val="150000"/>
              </a:lnSpc>
              <a:buFont typeface="Arial" panose="020B0604020202020204" pitchFamily="34" charset="0"/>
              <a:buChar char="•"/>
            </a:pPr>
            <a:r>
              <a:rPr lang="en-US" b="0" i="0" dirty="0">
                <a:solidFill>
                  <a:srgbClr val="333333"/>
                </a:solidFill>
                <a:effectLst/>
              </a:rPr>
              <a:t>In the above lines of code, we have imported the </a:t>
            </a:r>
            <a:r>
              <a:rPr lang="en-US" b="1" i="0" dirty="0">
                <a:solidFill>
                  <a:srgbClr val="333333"/>
                </a:solidFill>
                <a:effectLst/>
              </a:rPr>
              <a:t>hierarchy</a:t>
            </a:r>
            <a:r>
              <a:rPr lang="en-US" b="0" i="0" dirty="0">
                <a:solidFill>
                  <a:srgbClr val="333333"/>
                </a:solidFill>
                <a:effectLst/>
              </a:rPr>
              <a:t> module of </a:t>
            </a:r>
            <a:r>
              <a:rPr lang="en-US" b="0" i="0" dirty="0" err="1">
                <a:solidFill>
                  <a:srgbClr val="333333"/>
                </a:solidFill>
                <a:effectLst/>
              </a:rPr>
              <a:t>scipy</a:t>
            </a:r>
            <a:r>
              <a:rPr lang="en-US" b="0" i="0" dirty="0">
                <a:solidFill>
                  <a:srgbClr val="333333"/>
                </a:solidFill>
                <a:effectLst/>
              </a:rPr>
              <a:t> library. This module provides us a method </a:t>
            </a:r>
            <a:r>
              <a:rPr lang="en-US" b="1" i="0" dirty="0" err="1">
                <a:solidFill>
                  <a:srgbClr val="333333"/>
                </a:solidFill>
                <a:effectLst/>
              </a:rPr>
              <a:t>shc.denrogram</a:t>
            </a:r>
            <a:r>
              <a:rPr lang="en-US" b="1" i="0" dirty="0">
                <a:solidFill>
                  <a:srgbClr val="333333"/>
                </a:solidFill>
                <a:effectLst/>
              </a:rPr>
              <a:t>(),</a:t>
            </a:r>
            <a:r>
              <a:rPr lang="en-US" b="0" i="0" dirty="0">
                <a:solidFill>
                  <a:srgbClr val="333333"/>
                </a:solidFill>
                <a:effectLst/>
              </a:rPr>
              <a:t> which takes the </a:t>
            </a:r>
            <a:r>
              <a:rPr lang="en-US" b="1" i="0" dirty="0">
                <a:solidFill>
                  <a:srgbClr val="333333"/>
                </a:solidFill>
                <a:effectLst/>
              </a:rPr>
              <a:t>linkage()</a:t>
            </a:r>
            <a:r>
              <a:rPr lang="en-US" b="0" i="0" dirty="0">
                <a:solidFill>
                  <a:srgbClr val="333333"/>
                </a:solidFill>
                <a:effectLst/>
              </a:rPr>
              <a:t> as a parameter. The linkage function is used to define the distance between two clusters, so here we have passed the x(matrix of features), and method "</a:t>
            </a:r>
            <a:r>
              <a:rPr lang="en-US" b="1" i="0" dirty="0">
                <a:solidFill>
                  <a:srgbClr val="333333"/>
                </a:solidFill>
                <a:effectLst/>
              </a:rPr>
              <a:t>ward</a:t>
            </a:r>
            <a:r>
              <a:rPr lang="en-US" b="0" i="0" dirty="0">
                <a:solidFill>
                  <a:srgbClr val="333333"/>
                </a:solidFill>
                <a:effectLst/>
              </a:rPr>
              <a:t>," the popular method of linkage in hierarchical clustering.</a:t>
            </a:r>
          </a:p>
          <a:p>
            <a:pPr marL="285750" indent="-285750" algn="just">
              <a:lnSpc>
                <a:spcPct val="150000"/>
              </a:lnSpc>
              <a:buFont typeface="Arial" panose="020B0604020202020204" pitchFamily="34" charset="0"/>
              <a:buChar char="•"/>
            </a:pPr>
            <a:r>
              <a:rPr lang="en-US" b="0" i="0" dirty="0">
                <a:solidFill>
                  <a:srgbClr val="333333"/>
                </a:solidFill>
                <a:effectLst/>
              </a:rPr>
              <a:t>The remaining lines of code are to describe the labels for the dendrogram plot.</a:t>
            </a:r>
          </a:p>
          <a:p>
            <a:endParaRPr lang="en-IN" dirty="0"/>
          </a:p>
        </p:txBody>
      </p:sp>
    </p:spTree>
    <p:extLst>
      <p:ext uri="{BB962C8B-B14F-4D97-AF65-F5344CB8AC3E}">
        <p14:creationId xmlns:p14="http://schemas.microsoft.com/office/powerpoint/2010/main" val="2918764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DFA6D5-FC8D-46DC-8892-A2ED990C132F}"/>
              </a:ext>
            </a:extLst>
          </p:cNvPr>
          <p:cNvSpPr txBox="1"/>
          <p:nvPr/>
        </p:nvSpPr>
        <p:spPr>
          <a:xfrm>
            <a:off x="134754" y="115503"/>
            <a:ext cx="11781322" cy="1434367"/>
          </a:xfrm>
          <a:prstGeom prst="rect">
            <a:avLst/>
          </a:prstGeom>
          <a:noFill/>
        </p:spPr>
        <p:txBody>
          <a:bodyPr wrap="square" rtlCol="0">
            <a:spAutoFit/>
          </a:bodyPr>
          <a:lstStyle/>
          <a:p>
            <a:pPr algn="just">
              <a:lnSpc>
                <a:spcPct val="150000"/>
              </a:lnSpc>
            </a:pPr>
            <a:r>
              <a:rPr lang="en-US" sz="2400" b="1" i="0" dirty="0">
                <a:solidFill>
                  <a:srgbClr val="333333"/>
                </a:solidFill>
                <a:effectLst/>
              </a:rPr>
              <a:t>Output:</a:t>
            </a:r>
          </a:p>
          <a:p>
            <a:pPr algn="just">
              <a:lnSpc>
                <a:spcPct val="150000"/>
              </a:lnSpc>
            </a:pPr>
            <a:r>
              <a:rPr lang="en-US" b="0" i="0" dirty="0">
                <a:solidFill>
                  <a:srgbClr val="333333"/>
                </a:solidFill>
                <a:effectLst/>
              </a:rPr>
              <a:t>By executing the above lines of code, we will get the below output</a:t>
            </a:r>
            <a:r>
              <a:rPr lang="en-US" b="1" i="0" dirty="0">
                <a:solidFill>
                  <a:srgbClr val="333333"/>
                </a:solidFill>
                <a:effectLst/>
              </a:rPr>
              <a:t>:</a:t>
            </a:r>
            <a:endParaRPr lang="en-US" b="0" i="0" dirty="0">
              <a:solidFill>
                <a:srgbClr val="333333"/>
              </a:solidFill>
              <a:effectLst/>
            </a:endParaRPr>
          </a:p>
          <a:p>
            <a:pPr>
              <a:lnSpc>
                <a:spcPct val="150000"/>
              </a:lnSpc>
            </a:pPr>
            <a:endParaRPr lang="en-IN" dirty="0"/>
          </a:p>
        </p:txBody>
      </p:sp>
      <p:pic>
        <p:nvPicPr>
          <p:cNvPr id="4" name="Picture 3">
            <a:extLst>
              <a:ext uri="{FF2B5EF4-FFF2-40B4-BE49-F238E27FC236}">
                <a16:creationId xmlns:a16="http://schemas.microsoft.com/office/drawing/2014/main" id="{B8AC4549-949E-86C3-E1BE-D235B24EC137}"/>
              </a:ext>
            </a:extLst>
          </p:cNvPr>
          <p:cNvPicPr>
            <a:picLocks noChangeAspect="1"/>
          </p:cNvPicPr>
          <p:nvPr/>
        </p:nvPicPr>
        <p:blipFill>
          <a:blip r:embed="rId2"/>
          <a:stretch>
            <a:fillRect/>
          </a:stretch>
        </p:blipFill>
        <p:spPr>
          <a:xfrm>
            <a:off x="436646" y="1549871"/>
            <a:ext cx="5867901" cy="4182760"/>
          </a:xfrm>
          <a:prstGeom prst="rect">
            <a:avLst/>
          </a:prstGeom>
          <a:ln>
            <a:noFill/>
          </a:ln>
          <a:effectLst>
            <a:outerShdw blurRad="292100" dist="139700" dir="2700000" algn="tl" rotWithShape="0">
              <a:srgbClr val="333333">
                <a:alpha val="65000"/>
              </a:srgbClr>
            </a:outerShdw>
          </a:effectLst>
        </p:spPr>
      </p:pic>
      <p:graphicFrame>
        <p:nvGraphicFramePr>
          <p:cNvPr id="7" name="Diagram 6">
            <a:extLst>
              <a:ext uri="{FF2B5EF4-FFF2-40B4-BE49-F238E27FC236}">
                <a16:creationId xmlns:a16="http://schemas.microsoft.com/office/drawing/2014/main" id="{D6B285E7-24DB-706B-1F44-49D59FAC4D74}"/>
              </a:ext>
            </a:extLst>
          </p:cNvPr>
          <p:cNvGraphicFramePr/>
          <p:nvPr>
            <p:extLst>
              <p:ext uri="{D42A27DB-BD31-4B8C-83A1-F6EECF244321}">
                <p14:modId xmlns:p14="http://schemas.microsoft.com/office/powerpoint/2010/main" val="2838659422"/>
              </p:ext>
            </p:extLst>
          </p:nvPr>
        </p:nvGraphicFramePr>
        <p:xfrm>
          <a:off x="6940315" y="2625588"/>
          <a:ext cx="4815039" cy="2031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2175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4C5EAA-F14C-9D7C-F649-59DFCB275B94}"/>
              </a:ext>
            </a:extLst>
          </p:cNvPr>
          <p:cNvPicPr>
            <a:picLocks noChangeAspect="1"/>
          </p:cNvPicPr>
          <p:nvPr/>
        </p:nvPicPr>
        <p:blipFill>
          <a:blip r:embed="rId2"/>
          <a:stretch>
            <a:fillRect/>
          </a:stretch>
        </p:blipFill>
        <p:spPr>
          <a:xfrm>
            <a:off x="119914" y="1020028"/>
            <a:ext cx="6262410" cy="4456748"/>
          </a:xfrm>
          <a:prstGeom prst="rect">
            <a:avLst/>
          </a:prstGeom>
          <a:ln>
            <a:noFill/>
          </a:ln>
          <a:effectLst>
            <a:outerShdw blurRad="292100" dist="139700" dir="2700000" algn="tl" rotWithShape="0">
              <a:srgbClr val="333333">
                <a:alpha val="65000"/>
              </a:srgbClr>
            </a:outerShdw>
          </a:effectLst>
        </p:spPr>
      </p:pic>
      <p:graphicFrame>
        <p:nvGraphicFramePr>
          <p:cNvPr id="7" name="Diagram 6">
            <a:extLst>
              <a:ext uri="{FF2B5EF4-FFF2-40B4-BE49-F238E27FC236}">
                <a16:creationId xmlns:a16="http://schemas.microsoft.com/office/drawing/2014/main" id="{6DDA7781-E9A6-3A87-DD18-0C4C2CB60581}"/>
              </a:ext>
            </a:extLst>
          </p:cNvPr>
          <p:cNvGraphicFramePr/>
          <p:nvPr>
            <p:extLst>
              <p:ext uri="{D42A27DB-BD31-4B8C-83A1-F6EECF244321}">
                <p14:modId xmlns:p14="http://schemas.microsoft.com/office/powerpoint/2010/main" val="1496266878"/>
              </p:ext>
            </p:extLst>
          </p:nvPr>
        </p:nvGraphicFramePr>
        <p:xfrm>
          <a:off x="6725653" y="1609355"/>
          <a:ext cx="4612907" cy="3693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5486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98572D-D539-5FBA-9B0B-1976BB5F5CC6}"/>
              </a:ext>
            </a:extLst>
          </p:cNvPr>
          <p:cNvSpPr txBox="1"/>
          <p:nvPr/>
        </p:nvSpPr>
        <p:spPr>
          <a:xfrm>
            <a:off x="77002" y="77002"/>
            <a:ext cx="12021954" cy="7294305"/>
          </a:xfrm>
          <a:prstGeom prst="rect">
            <a:avLst/>
          </a:prstGeom>
          <a:noFill/>
        </p:spPr>
        <p:txBody>
          <a:bodyPr wrap="square" rtlCol="0">
            <a:spAutoFit/>
          </a:bodyPr>
          <a:lstStyle/>
          <a:p>
            <a:pPr algn="just">
              <a:lnSpc>
                <a:spcPct val="150000"/>
              </a:lnSpc>
            </a:pPr>
            <a:r>
              <a:rPr lang="en-US" sz="2400" b="1" i="0" dirty="0">
                <a:effectLst/>
              </a:rPr>
              <a:t>Step-3: Training the hierarchical clustering model :</a:t>
            </a:r>
          </a:p>
          <a:p>
            <a:pPr algn="just">
              <a:lnSpc>
                <a:spcPct val="150000"/>
              </a:lnSpc>
            </a:pPr>
            <a:r>
              <a:rPr lang="en-US" b="0" i="0" dirty="0">
                <a:solidFill>
                  <a:srgbClr val="333333"/>
                </a:solidFill>
                <a:effectLst/>
              </a:rPr>
              <a:t>As we know the required optimal number of clusters, we can now train our model. The code is given below:</a:t>
            </a:r>
          </a:p>
          <a:p>
            <a:pPr lvl="2" algn="just">
              <a:lnSpc>
                <a:spcPct val="150000"/>
              </a:lnSpc>
            </a:pPr>
            <a:r>
              <a:rPr lang="en-US" b="0" i="0" dirty="0">
                <a:solidFill>
                  <a:srgbClr val="000000"/>
                </a:solidFill>
                <a:effectLst/>
              </a:rPr>
              <a:t>#training the hierarchical model on dataset  </a:t>
            </a:r>
          </a:p>
          <a:p>
            <a:pPr lvl="2" algn="just">
              <a:lnSpc>
                <a:spcPct val="150000"/>
              </a:lnSpc>
            </a:pPr>
            <a:r>
              <a:rPr lang="en-US" b="1" i="0" dirty="0">
                <a:solidFill>
                  <a:srgbClr val="000000"/>
                </a:solidFill>
                <a:effectLst/>
              </a:rPr>
              <a:t>from </a:t>
            </a:r>
            <a:r>
              <a:rPr lang="en-US" b="1" i="0" dirty="0" err="1">
                <a:solidFill>
                  <a:srgbClr val="000000"/>
                </a:solidFill>
                <a:effectLst/>
              </a:rPr>
              <a:t>sklearn.cluster</a:t>
            </a:r>
            <a:r>
              <a:rPr lang="en-US" b="1" i="0" dirty="0">
                <a:solidFill>
                  <a:srgbClr val="000000"/>
                </a:solidFill>
                <a:effectLst/>
              </a:rPr>
              <a:t> </a:t>
            </a:r>
            <a:r>
              <a:rPr lang="en-US" b="1" i="0" dirty="0">
                <a:solidFill>
                  <a:srgbClr val="006699"/>
                </a:solidFill>
                <a:effectLst/>
              </a:rPr>
              <a:t>import</a:t>
            </a:r>
            <a:r>
              <a:rPr lang="en-US" b="1" i="0" dirty="0">
                <a:solidFill>
                  <a:srgbClr val="000000"/>
                </a:solidFill>
                <a:effectLst/>
              </a:rPr>
              <a:t> </a:t>
            </a:r>
            <a:r>
              <a:rPr lang="en-US" b="1" i="0" dirty="0" err="1">
                <a:solidFill>
                  <a:srgbClr val="000000"/>
                </a:solidFill>
                <a:effectLst/>
              </a:rPr>
              <a:t>AgglomerativeClustering</a:t>
            </a:r>
            <a:r>
              <a:rPr lang="en-US" b="1" i="0" dirty="0">
                <a:solidFill>
                  <a:srgbClr val="000000"/>
                </a:solidFill>
                <a:effectLst/>
              </a:rPr>
              <a:t>  </a:t>
            </a:r>
          </a:p>
          <a:p>
            <a:pPr lvl="2" algn="just">
              <a:lnSpc>
                <a:spcPct val="150000"/>
              </a:lnSpc>
            </a:pPr>
            <a:r>
              <a:rPr lang="en-US" b="0" i="0" dirty="0" err="1">
                <a:solidFill>
                  <a:srgbClr val="000000"/>
                </a:solidFill>
                <a:effectLst/>
              </a:rPr>
              <a:t>hc</a:t>
            </a:r>
            <a:r>
              <a:rPr lang="en-US" b="0" i="0" dirty="0">
                <a:solidFill>
                  <a:srgbClr val="000000"/>
                </a:solidFill>
                <a:effectLst/>
              </a:rPr>
              <a:t>= </a:t>
            </a:r>
            <a:r>
              <a:rPr lang="en-US" b="0" i="0" dirty="0" err="1">
                <a:solidFill>
                  <a:srgbClr val="000000"/>
                </a:solidFill>
                <a:effectLst/>
              </a:rPr>
              <a:t>AgglomerativeClustering</a:t>
            </a:r>
            <a:r>
              <a:rPr lang="en-US" b="0" i="0" dirty="0">
                <a:solidFill>
                  <a:srgbClr val="000000"/>
                </a:solidFill>
                <a:effectLst/>
              </a:rPr>
              <a:t>(</a:t>
            </a:r>
            <a:r>
              <a:rPr lang="en-US" b="0" i="0" dirty="0" err="1">
                <a:solidFill>
                  <a:srgbClr val="000000"/>
                </a:solidFill>
                <a:effectLst/>
              </a:rPr>
              <a:t>n_clusters</a:t>
            </a:r>
            <a:r>
              <a:rPr lang="en-US" b="0" i="0" dirty="0">
                <a:solidFill>
                  <a:srgbClr val="000000"/>
                </a:solidFill>
                <a:effectLst/>
              </a:rPr>
              <a:t>=</a:t>
            </a:r>
            <a:r>
              <a:rPr lang="en-US" b="0" i="0" dirty="0">
                <a:solidFill>
                  <a:srgbClr val="C00000"/>
                </a:solidFill>
                <a:effectLst/>
              </a:rPr>
              <a:t>5</a:t>
            </a:r>
            <a:r>
              <a:rPr lang="en-US" b="0" i="0" dirty="0">
                <a:solidFill>
                  <a:srgbClr val="000000"/>
                </a:solidFill>
                <a:effectLst/>
              </a:rPr>
              <a:t>, affinity=</a:t>
            </a:r>
            <a:r>
              <a:rPr lang="en-US" b="0" i="0" dirty="0">
                <a:solidFill>
                  <a:srgbClr val="0000FF"/>
                </a:solidFill>
                <a:effectLst/>
              </a:rPr>
              <a:t>'</a:t>
            </a:r>
            <a:r>
              <a:rPr lang="en-US" b="0" i="0" dirty="0" err="1">
                <a:solidFill>
                  <a:srgbClr val="0000FF"/>
                </a:solidFill>
                <a:effectLst/>
              </a:rPr>
              <a:t>euclidean</a:t>
            </a:r>
            <a:r>
              <a:rPr lang="en-US" b="0" i="0" dirty="0">
                <a:solidFill>
                  <a:srgbClr val="0000FF"/>
                </a:solidFill>
                <a:effectLst/>
              </a:rPr>
              <a:t>'</a:t>
            </a:r>
            <a:r>
              <a:rPr lang="en-US" b="0" i="0" dirty="0">
                <a:solidFill>
                  <a:srgbClr val="000000"/>
                </a:solidFill>
                <a:effectLst/>
              </a:rPr>
              <a:t>, linkage=</a:t>
            </a:r>
            <a:r>
              <a:rPr lang="en-US" b="0" i="0" dirty="0">
                <a:solidFill>
                  <a:srgbClr val="0000FF"/>
                </a:solidFill>
                <a:effectLst/>
              </a:rPr>
              <a:t>'ward'</a:t>
            </a:r>
            <a:r>
              <a:rPr lang="en-US" b="0" i="0" dirty="0">
                <a:solidFill>
                  <a:srgbClr val="000000"/>
                </a:solidFill>
                <a:effectLst/>
              </a:rPr>
              <a:t>)  </a:t>
            </a:r>
          </a:p>
          <a:p>
            <a:pPr lvl="2" algn="just">
              <a:lnSpc>
                <a:spcPct val="150000"/>
              </a:lnSpc>
            </a:pPr>
            <a:r>
              <a:rPr lang="en-US" b="0" i="0" dirty="0" err="1">
                <a:solidFill>
                  <a:srgbClr val="000000"/>
                </a:solidFill>
                <a:effectLst/>
              </a:rPr>
              <a:t>y_pred</a:t>
            </a:r>
            <a:r>
              <a:rPr lang="en-US" b="0" i="0" dirty="0">
                <a:solidFill>
                  <a:srgbClr val="000000"/>
                </a:solidFill>
                <a:effectLst/>
              </a:rPr>
              <a:t>= </a:t>
            </a:r>
            <a:r>
              <a:rPr lang="en-US" b="0" i="0" dirty="0" err="1">
                <a:solidFill>
                  <a:srgbClr val="000000"/>
                </a:solidFill>
                <a:effectLst/>
              </a:rPr>
              <a:t>hc.fit_predict</a:t>
            </a:r>
            <a:r>
              <a:rPr lang="en-US" b="0" i="0" dirty="0">
                <a:solidFill>
                  <a:srgbClr val="000000"/>
                </a:solidFill>
                <a:effectLst/>
              </a:rPr>
              <a:t>(x)  </a:t>
            </a:r>
          </a:p>
          <a:p>
            <a:pPr marL="285750" indent="-285750" algn="just">
              <a:lnSpc>
                <a:spcPct val="150000"/>
              </a:lnSpc>
              <a:buFont typeface="Wingdings" panose="05000000000000000000" pitchFamily="2" charset="2"/>
              <a:buChar char="ü"/>
            </a:pPr>
            <a:r>
              <a:rPr lang="en-US" b="0" i="0" dirty="0">
                <a:solidFill>
                  <a:srgbClr val="333333"/>
                </a:solidFill>
                <a:effectLst/>
              </a:rPr>
              <a:t>In the above code, we have imported the </a:t>
            </a:r>
            <a:r>
              <a:rPr lang="en-US" b="1" i="0" dirty="0" err="1">
                <a:solidFill>
                  <a:srgbClr val="333333"/>
                </a:solidFill>
                <a:effectLst/>
              </a:rPr>
              <a:t>AgglomerativeClustering</a:t>
            </a:r>
            <a:r>
              <a:rPr lang="en-US" b="0" i="0" dirty="0">
                <a:solidFill>
                  <a:srgbClr val="333333"/>
                </a:solidFill>
                <a:effectLst/>
              </a:rPr>
              <a:t> class of cluster module of scikit learn library.</a:t>
            </a:r>
          </a:p>
          <a:p>
            <a:pPr marL="285750" indent="-285750" algn="just">
              <a:lnSpc>
                <a:spcPct val="150000"/>
              </a:lnSpc>
              <a:buFont typeface="Wingdings" panose="05000000000000000000" pitchFamily="2" charset="2"/>
              <a:buChar char="ü"/>
            </a:pPr>
            <a:r>
              <a:rPr lang="en-US" b="0" i="0" dirty="0">
                <a:solidFill>
                  <a:srgbClr val="333333"/>
                </a:solidFill>
                <a:effectLst/>
              </a:rPr>
              <a:t>Then we have created the object of this class named as </a:t>
            </a:r>
            <a:r>
              <a:rPr lang="en-US" b="1" i="0" dirty="0" err="1">
                <a:solidFill>
                  <a:srgbClr val="333333"/>
                </a:solidFill>
                <a:effectLst/>
              </a:rPr>
              <a:t>hc</a:t>
            </a:r>
            <a:r>
              <a:rPr lang="en-US" b="1" i="0" dirty="0">
                <a:solidFill>
                  <a:srgbClr val="333333"/>
                </a:solidFill>
                <a:effectLst/>
              </a:rPr>
              <a:t>.</a:t>
            </a:r>
            <a:r>
              <a:rPr lang="en-US" b="0" i="0" dirty="0">
                <a:solidFill>
                  <a:srgbClr val="333333"/>
                </a:solidFill>
                <a:effectLst/>
              </a:rPr>
              <a:t> The </a:t>
            </a:r>
            <a:r>
              <a:rPr lang="en-US" b="0" i="0" dirty="0" err="1">
                <a:solidFill>
                  <a:srgbClr val="333333"/>
                </a:solidFill>
                <a:effectLst/>
              </a:rPr>
              <a:t>AgglomerativeClustering</a:t>
            </a:r>
            <a:r>
              <a:rPr lang="en-US" b="0" i="0" dirty="0">
                <a:solidFill>
                  <a:srgbClr val="333333"/>
                </a:solidFill>
                <a:effectLst/>
              </a:rPr>
              <a:t> class takes the following parameters:</a:t>
            </a:r>
          </a:p>
          <a:p>
            <a:pPr marL="285750" indent="-285750" algn="just">
              <a:lnSpc>
                <a:spcPct val="150000"/>
              </a:lnSpc>
              <a:buFont typeface="Wingdings" panose="05000000000000000000" pitchFamily="2" charset="2"/>
              <a:buChar char="ü"/>
            </a:pPr>
            <a:r>
              <a:rPr lang="en-US" b="1" i="0" dirty="0" err="1">
                <a:solidFill>
                  <a:srgbClr val="000000"/>
                </a:solidFill>
                <a:effectLst/>
              </a:rPr>
              <a:t>n_clusters</a:t>
            </a:r>
            <a:r>
              <a:rPr lang="en-US" b="1" i="0" dirty="0">
                <a:solidFill>
                  <a:srgbClr val="000000"/>
                </a:solidFill>
                <a:effectLst/>
              </a:rPr>
              <a:t>=5</a:t>
            </a:r>
            <a:r>
              <a:rPr lang="en-US" b="0" i="0" dirty="0">
                <a:solidFill>
                  <a:srgbClr val="000000"/>
                </a:solidFill>
                <a:effectLst/>
              </a:rPr>
              <a:t>: It defines the number of clusters, and we have taken here 5 because it is the optimal number of clusters.</a:t>
            </a:r>
          </a:p>
          <a:p>
            <a:pPr marL="285750" indent="-285750" algn="just">
              <a:lnSpc>
                <a:spcPct val="150000"/>
              </a:lnSpc>
              <a:buFont typeface="Wingdings" panose="05000000000000000000" pitchFamily="2" charset="2"/>
              <a:buChar char="ü"/>
            </a:pPr>
            <a:r>
              <a:rPr lang="en-US" b="1" i="0" dirty="0">
                <a:solidFill>
                  <a:srgbClr val="000000"/>
                </a:solidFill>
                <a:effectLst/>
              </a:rPr>
              <a:t>affinity='</a:t>
            </a:r>
            <a:r>
              <a:rPr lang="en-US" b="1" i="0" dirty="0" err="1">
                <a:solidFill>
                  <a:srgbClr val="000000"/>
                </a:solidFill>
                <a:effectLst/>
              </a:rPr>
              <a:t>euclidean</a:t>
            </a:r>
            <a:r>
              <a:rPr lang="en-US" b="1" i="0" dirty="0">
                <a:solidFill>
                  <a:srgbClr val="000000"/>
                </a:solidFill>
                <a:effectLst/>
              </a:rPr>
              <a:t>'</a:t>
            </a:r>
            <a:r>
              <a:rPr lang="en-US" b="0" i="0" dirty="0">
                <a:solidFill>
                  <a:srgbClr val="000000"/>
                </a:solidFill>
                <a:effectLst/>
              </a:rPr>
              <a:t>: It is a metric used to compute the linkage.</a:t>
            </a:r>
          </a:p>
          <a:p>
            <a:pPr marL="285750" indent="-285750" algn="just">
              <a:lnSpc>
                <a:spcPct val="150000"/>
              </a:lnSpc>
              <a:buFont typeface="Wingdings" panose="05000000000000000000" pitchFamily="2" charset="2"/>
              <a:buChar char="ü"/>
            </a:pPr>
            <a:r>
              <a:rPr lang="en-US" b="1" i="0" dirty="0">
                <a:solidFill>
                  <a:srgbClr val="000000"/>
                </a:solidFill>
                <a:effectLst/>
              </a:rPr>
              <a:t>linkage='ward'</a:t>
            </a:r>
            <a:r>
              <a:rPr lang="en-US" b="0" i="0" dirty="0">
                <a:solidFill>
                  <a:srgbClr val="000000"/>
                </a:solidFill>
                <a:effectLst/>
              </a:rPr>
              <a:t>: It defines the linkage criteria, here we have used the "ward" linkage. This method is the popular linkage method that we have already used for creating the Dendrogram. It reduces the variance in each cluster.</a:t>
            </a:r>
          </a:p>
          <a:p>
            <a:pPr marL="285750" indent="-285750" algn="just">
              <a:lnSpc>
                <a:spcPct val="150000"/>
              </a:lnSpc>
              <a:buFont typeface="Wingdings" panose="05000000000000000000" pitchFamily="2" charset="2"/>
              <a:buChar char="ü"/>
            </a:pPr>
            <a:r>
              <a:rPr lang="en-US" b="0" i="0" dirty="0">
                <a:solidFill>
                  <a:srgbClr val="333333"/>
                </a:solidFill>
                <a:effectLst/>
              </a:rPr>
              <a:t>In the last line, we have created the dependent variable </a:t>
            </a:r>
            <a:r>
              <a:rPr lang="en-US" b="0" i="0" dirty="0" err="1">
                <a:solidFill>
                  <a:srgbClr val="333333"/>
                </a:solidFill>
                <a:effectLst/>
              </a:rPr>
              <a:t>y_pred</a:t>
            </a:r>
            <a:r>
              <a:rPr lang="en-US" b="0" i="0" dirty="0">
                <a:solidFill>
                  <a:srgbClr val="333333"/>
                </a:solidFill>
                <a:effectLst/>
              </a:rPr>
              <a:t> to fit or train the model. It does train not only the model but also returns the clusters to which each data point belongs.</a:t>
            </a: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34067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79A0D0-4777-42CF-23C1-1560A795F2E2}"/>
              </a:ext>
            </a:extLst>
          </p:cNvPr>
          <p:cNvSpPr txBox="1"/>
          <p:nvPr/>
        </p:nvSpPr>
        <p:spPr>
          <a:xfrm>
            <a:off x="144379" y="211756"/>
            <a:ext cx="11762072" cy="6016391"/>
          </a:xfrm>
          <a:prstGeom prst="rect">
            <a:avLst/>
          </a:prstGeom>
          <a:noFill/>
        </p:spPr>
        <p:txBody>
          <a:bodyPr wrap="square" rtlCol="0">
            <a:spAutoFit/>
          </a:bodyPr>
          <a:lstStyle/>
          <a:p>
            <a:pPr algn="just">
              <a:lnSpc>
                <a:spcPct val="200000"/>
              </a:lnSpc>
            </a:pPr>
            <a:r>
              <a:rPr lang="en-US" sz="2400" b="1" i="0" dirty="0">
                <a:effectLst/>
              </a:rPr>
              <a:t>Why use Unsupervised Learning?</a:t>
            </a:r>
          </a:p>
          <a:p>
            <a:pPr algn="just">
              <a:lnSpc>
                <a:spcPct val="200000"/>
              </a:lnSpc>
            </a:pPr>
            <a:r>
              <a:rPr lang="en-US" b="0" i="0" dirty="0">
                <a:solidFill>
                  <a:srgbClr val="333333"/>
                </a:solidFill>
                <a:effectLst/>
                <a:latin typeface="inter-regular"/>
              </a:rPr>
              <a:t>Below are some main reasons which describe the importance of Unsupervised Learning:</a:t>
            </a:r>
          </a:p>
          <a:p>
            <a:pPr marL="285750" indent="-285750" algn="just">
              <a:lnSpc>
                <a:spcPct val="250000"/>
              </a:lnSpc>
              <a:buFont typeface="Wingdings" panose="05000000000000000000" pitchFamily="2" charset="2"/>
              <a:buChar char="ü"/>
            </a:pPr>
            <a:r>
              <a:rPr lang="en-US" b="0" i="0" dirty="0">
                <a:solidFill>
                  <a:srgbClr val="000000"/>
                </a:solidFill>
                <a:effectLst/>
                <a:latin typeface="inter-regular"/>
              </a:rPr>
              <a:t>Unsupervised learning is helpful for finding useful insights from the data.</a:t>
            </a:r>
          </a:p>
          <a:p>
            <a:pPr marL="285750" indent="-285750" algn="just">
              <a:lnSpc>
                <a:spcPct val="250000"/>
              </a:lnSpc>
              <a:buFont typeface="Wingdings" panose="05000000000000000000" pitchFamily="2" charset="2"/>
              <a:buChar char="ü"/>
            </a:pPr>
            <a:r>
              <a:rPr lang="en-US" b="0" i="0" dirty="0">
                <a:solidFill>
                  <a:srgbClr val="000000"/>
                </a:solidFill>
                <a:effectLst/>
                <a:latin typeface="inter-regular"/>
              </a:rPr>
              <a:t>Unsupervised learning is much similar as a human learns to think by their own experiences, which makes it closer to the real AI.</a:t>
            </a:r>
          </a:p>
          <a:p>
            <a:pPr marL="285750" indent="-285750" algn="just">
              <a:lnSpc>
                <a:spcPct val="250000"/>
              </a:lnSpc>
              <a:buFont typeface="Wingdings" panose="05000000000000000000" pitchFamily="2" charset="2"/>
              <a:buChar char="ü"/>
            </a:pPr>
            <a:r>
              <a:rPr lang="en-US" b="0" i="0" dirty="0">
                <a:solidFill>
                  <a:srgbClr val="000000"/>
                </a:solidFill>
                <a:effectLst/>
                <a:latin typeface="inter-regular"/>
              </a:rPr>
              <a:t>Unsupervised learning works on unlabeled and uncategorized data which make unsupervised learning more important.</a:t>
            </a:r>
          </a:p>
          <a:p>
            <a:pPr marL="285750" indent="-285750" algn="just">
              <a:lnSpc>
                <a:spcPct val="250000"/>
              </a:lnSpc>
              <a:buFont typeface="Wingdings" panose="05000000000000000000" pitchFamily="2" charset="2"/>
              <a:buChar char="ü"/>
            </a:pPr>
            <a:r>
              <a:rPr lang="en-US" b="0" i="0" dirty="0">
                <a:solidFill>
                  <a:srgbClr val="000000"/>
                </a:solidFill>
                <a:effectLst/>
                <a:latin typeface="inter-regular"/>
              </a:rPr>
              <a:t>In real-world, we do not always have input data with the corresponding output so to solve such cases, we need unsupervised learning</a:t>
            </a:r>
          </a:p>
          <a:p>
            <a:pPr>
              <a:lnSpc>
                <a:spcPct val="200000"/>
              </a:lnSpc>
            </a:pPr>
            <a:endParaRPr lang="en-IN" dirty="0"/>
          </a:p>
        </p:txBody>
      </p:sp>
    </p:spTree>
    <p:extLst>
      <p:ext uri="{BB962C8B-B14F-4D97-AF65-F5344CB8AC3E}">
        <p14:creationId xmlns:p14="http://schemas.microsoft.com/office/powerpoint/2010/main" val="2762106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A571BA-BF1E-FBB1-8268-3B05B42E3C27}"/>
              </a:ext>
            </a:extLst>
          </p:cNvPr>
          <p:cNvSpPr txBox="1"/>
          <p:nvPr/>
        </p:nvSpPr>
        <p:spPr>
          <a:xfrm>
            <a:off x="231006" y="134754"/>
            <a:ext cx="11752447" cy="129586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b="0" i="0" dirty="0">
                <a:solidFill>
                  <a:srgbClr val="333333"/>
                </a:solidFill>
                <a:effectLst/>
              </a:rPr>
              <a:t>After executing the above lines of code, we can check the </a:t>
            </a:r>
            <a:r>
              <a:rPr lang="en-US" b="0" i="0" dirty="0" err="1">
                <a:solidFill>
                  <a:srgbClr val="333333"/>
                </a:solidFill>
                <a:effectLst/>
              </a:rPr>
              <a:t>y_pred</a:t>
            </a:r>
            <a:r>
              <a:rPr lang="en-US" b="0" i="0" dirty="0">
                <a:solidFill>
                  <a:srgbClr val="333333"/>
                </a:solidFill>
                <a:effectLst/>
              </a:rPr>
              <a:t> variable. </a:t>
            </a:r>
          </a:p>
          <a:p>
            <a:pPr marL="285750" indent="-285750">
              <a:lnSpc>
                <a:spcPct val="150000"/>
              </a:lnSpc>
              <a:buFont typeface="Wingdings" panose="05000000000000000000" pitchFamily="2" charset="2"/>
              <a:buChar char="ü"/>
            </a:pPr>
            <a:r>
              <a:rPr lang="en-US" b="0" i="0" dirty="0">
                <a:solidFill>
                  <a:srgbClr val="333333"/>
                </a:solidFill>
                <a:effectLst/>
              </a:rPr>
              <a:t>We can compare the original dataset with the </a:t>
            </a:r>
            <a:r>
              <a:rPr lang="en-US" b="0" i="0" dirty="0" err="1">
                <a:solidFill>
                  <a:srgbClr val="333333"/>
                </a:solidFill>
                <a:effectLst/>
              </a:rPr>
              <a:t>y_pred</a:t>
            </a:r>
            <a:r>
              <a:rPr lang="en-US" b="0" i="0" dirty="0">
                <a:solidFill>
                  <a:srgbClr val="333333"/>
                </a:solidFill>
                <a:effectLst/>
              </a:rPr>
              <a:t> variable. </a:t>
            </a:r>
          </a:p>
          <a:p>
            <a:pPr marL="285750" indent="-285750">
              <a:lnSpc>
                <a:spcPct val="150000"/>
              </a:lnSpc>
              <a:buFont typeface="Wingdings" panose="05000000000000000000" pitchFamily="2" charset="2"/>
              <a:buChar char="ü"/>
            </a:pPr>
            <a:r>
              <a:rPr lang="en-US" b="0" i="0" dirty="0">
                <a:solidFill>
                  <a:srgbClr val="333333"/>
                </a:solidFill>
                <a:effectLst/>
              </a:rPr>
              <a:t>Consider the below image:</a:t>
            </a:r>
            <a:endParaRPr lang="en-IN" dirty="0"/>
          </a:p>
        </p:txBody>
      </p:sp>
      <p:pic>
        <p:nvPicPr>
          <p:cNvPr id="4" name="Picture 3">
            <a:extLst>
              <a:ext uri="{FF2B5EF4-FFF2-40B4-BE49-F238E27FC236}">
                <a16:creationId xmlns:a16="http://schemas.microsoft.com/office/drawing/2014/main" id="{2F151A19-E8B6-A0E5-E998-DA30F55E299E}"/>
              </a:ext>
            </a:extLst>
          </p:cNvPr>
          <p:cNvPicPr>
            <a:picLocks noChangeAspect="1"/>
          </p:cNvPicPr>
          <p:nvPr/>
        </p:nvPicPr>
        <p:blipFill>
          <a:blip r:embed="rId2"/>
          <a:stretch>
            <a:fillRect/>
          </a:stretch>
        </p:blipFill>
        <p:spPr>
          <a:xfrm>
            <a:off x="231006" y="1920290"/>
            <a:ext cx="6450573" cy="3922245"/>
          </a:xfrm>
          <a:prstGeom prst="rect">
            <a:avLst/>
          </a:prstGeom>
          <a:ln>
            <a:noFill/>
          </a:ln>
          <a:effectLst>
            <a:outerShdw blurRad="292100" dist="139700" dir="2700000" algn="tl" rotWithShape="0">
              <a:srgbClr val="333333">
                <a:alpha val="65000"/>
              </a:srgbClr>
            </a:outerShdw>
          </a:effectLst>
        </p:spPr>
      </p:pic>
      <p:graphicFrame>
        <p:nvGraphicFramePr>
          <p:cNvPr id="7" name="Diagram 6">
            <a:extLst>
              <a:ext uri="{FF2B5EF4-FFF2-40B4-BE49-F238E27FC236}">
                <a16:creationId xmlns:a16="http://schemas.microsoft.com/office/drawing/2014/main" id="{42A8A44A-E692-4C66-EF81-1AE87B732439}"/>
              </a:ext>
            </a:extLst>
          </p:cNvPr>
          <p:cNvGraphicFramePr/>
          <p:nvPr>
            <p:extLst>
              <p:ext uri="{D42A27DB-BD31-4B8C-83A1-F6EECF244321}">
                <p14:modId xmlns:p14="http://schemas.microsoft.com/office/powerpoint/2010/main" val="3934812993"/>
              </p:ext>
            </p:extLst>
          </p:nvPr>
        </p:nvGraphicFramePr>
        <p:xfrm>
          <a:off x="6793030" y="2763865"/>
          <a:ext cx="5190423" cy="1477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37931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4D4C1E-8774-463E-D1F8-2651FD0FFB63}"/>
              </a:ext>
            </a:extLst>
          </p:cNvPr>
          <p:cNvSpPr txBox="1"/>
          <p:nvPr/>
        </p:nvSpPr>
        <p:spPr>
          <a:xfrm>
            <a:off x="105878" y="134754"/>
            <a:ext cx="11916076" cy="6601807"/>
          </a:xfrm>
          <a:prstGeom prst="rect">
            <a:avLst/>
          </a:prstGeom>
          <a:noFill/>
        </p:spPr>
        <p:txBody>
          <a:bodyPr wrap="square" rtlCol="0">
            <a:spAutoFit/>
          </a:bodyPr>
          <a:lstStyle/>
          <a:p>
            <a:pPr algn="just">
              <a:lnSpc>
                <a:spcPct val="150000"/>
              </a:lnSpc>
            </a:pPr>
            <a:r>
              <a:rPr lang="en-US" sz="2400" b="1" i="0" dirty="0">
                <a:effectLst/>
              </a:rPr>
              <a:t>Step-4: Visualizing the clusters :</a:t>
            </a:r>
          </a:p>
          <a:p>
            <a:pPr marL="285750" indent="-285750" algn="just">
              <a:lnSpc>
                <a:spcPct val="150000"/>
              </a:lnSpc>
              <a:buFont typeface="Wingdings" panose="05000000000000000000" pitchFamily="2" charset="2"/>
              <a:buChar char="ü"/>
            </a:pPr>
            <a:r>
              <a:rPr lang="en-US" b="0" i="0" dirty="0">
                <a:solidFill>
                  <a:srgbClr val="333333"/>
                </a:solidFill>
                <a:effectLst/>
                <a:latin typeface="inter-regular"/>
              </a:rPr>
              <a:t>As we have trained our model successfully, now we can visualize the clusters corresponding to the dataset.</a:t>
            </a:r>
          </a:p>
          <a:p>
            <a:pPr marL="285750" indent="-285750" algn="just">
              <a:lnSpc>
                <a:spcPct val="150000"/>
              </a:lnSpc>
              <a:buFont typeface="Wingdings" panose="05000000000000000000" pitchFamily="2" charset="2"/>
              <a:buChar char="ü"/>
            </a:pPr>
            <a:r>
              <a:rPr lang="en-US" b="0" i="0" dirty="0">
                <a:solidFill>
                  <a:srgbClr val="333333"/>
                </a:solidFill>
                <a:effectLst/>
                <a:latin typeface="inter-regular"/>
              </a:rPr>
              <a:t>Here we will use the same lines of code as we did in k-means clustering, except one change. Here we will not plot the centroid that we did in k-means, because here we have used dendrogram to determine the optimal number of clusters. The code is given below:</a:t>
            </a:r>
          </a:p>
          <a:p>
            <a:pPr algn="just">
              <a:lnSpc>
                <a:spcPct val="150000"/>
              </a:lnSpc>
            </a:pPr>
            <a:endParaRPr lang="en-US" b="0" i="0" dirty="0">
              <a:solidFill>
                <a:srgbClr val="333333"/>
              </a:solidFill>
              <a:effectLst/>
              <a:latin typeface="inter-regular"/>
            </a:endParaRPr>
          </a:p>
          <a:p>
            <a:pPr lvl="2" algn="just"/>
            <a:r>
              <a:rPr lang="en-US" b="1" i="0" dirty="0">
                <a:solidFill>
                  <a:srgbClr val="000000"/>
                </a:solidFill>
                <a:effectLst/>
                <a:latin typeface="inter-regular"/>
              </a:rPr>
              <a:t>#visualizing the clusters </a:t>
            </a:r>
            <a:r>
              <a:rPr lang="en-US" b="0" i="0" dirty="0">
                <a:solidFill>
                  <a:srgbClr val="000000"/>
                </a:solidFill>
                <a:effectLst/>
                <a:latin typeface="inter-regular"/>
              </a:rPr>
              <a:t> </a:t>
            </a:r>
          </a:p>
          <a:p>
            <a:pPr lvl="2" algn="just"/>
            <a:r>
              <a:rPr lang="en-US" b="0" i="0" dirty="0" err="1">
                <a:solidFill>
                  <a:srgbClr val="000000"/>
                </a:solidFill>
                <a:effectLst/>
                <a:latin typeface="inter-regular"/>
              </a:rPr>
              <a:t>mtp.scatter</a:t>
            </a:r>
            <a:r>
              <a:rPr lang="en-US" b="0" i="0" dirty="0">
                <a:solidFill>
                  <a:srgbClr val="000000"/>
                </a:solidFill>
                <a:effectLst/>
                <a:latin typeface="inter-regular"/>
              </a:rPr>
              <a:t>(x[</a:t>
            </a:r>
            <a:r>
              <a:rPr lang="en-US" b="0" i="0" dirty="0" err="1">
                <a:solidFill>
                  <a:srgbClr val="000000"/>
                </a:solidFill>
                <a:effectLst/>
                <a:latin typeface="inter-regular"/>
              </a:rPr>
              <a:t>y_pred</a:t>
            </a:r>
            <a:r>
              <a:rPr lang="en-US" b="0" i="0" dirty="0">
                <a:solidFill>
                  <a:srgbClr val="000000"/>
                </a:solidFill>
                <a:effectLst/>
                <a:latin typeface="inter-regular"/>
              </a:rPr>
              <a:t> == </a:t>
            </a:r>
            <a:r>
              <a:rPr lang="en-US" b="0" i="0" dirty="0">
                <a:solidFill>
                  <a:srgbClr val="C00000"/>
                </a:solidFill>
                <a:effectLst/>
                <a:latin typeface="inter-regular"/>
              </a:rPr>
              <a:t>0</a:t>
            </a:r>
            <a:r>
              <a:rPr lang="en-US" b="0" i="0" dirty="0">
                <a:solidFill>
                  <a:srgbClr val="000000"/>
                </a:solidFill>
                <a:effectLst/>
                <a:latin typeface="inter-regular"/>
              </a:rPr>
              <a:t>, </a:t>
            </a:r>
            <a:r>
              <a:rPr lang="en-US" b="0" i="0" dirty="0">
                <a:solidFill>
                  <a:srgbClr val="C00000"/>
                </a:solidFill>
                <a:effectLst/>
                <a:latin typeface="inter-regular"/>
              </a:rPr>
              <a:t>0</a:t>
            </a:r>
            <a:r>
              <a:rPr lang="en-US" b="0" i="0" dirty="0">
                <a:solidFill>
                  <a:srgbClr val="000000"/>
                </a:solidFill>
                <a:effectLst/>
                <a:latin typeface="inter-regular"/>
              </a:rPr>
              <a:t>], x[</a:t>
            </a:r>
            <a:r>
              <a:rPr lang="en-US" b="0" i="0" dirty="0" err="1">
                <a:solidFill>
                  <a:srgbClr val="000000"/>
                </a:solidFill>
                <a:effectLst/>
                <a:latin typeface="inter-regular"/>
              </a:rPr>
              <a:t>y_pred</a:t>
            </a:r>
            <a:r>
              <a:rPr lang="en-US" b="0" i="0" dirty="0">
                <a:solidFill>
                  <a:srgbClr val="000000"/>
                </a:solidFill>
                <a:effectLst/>
                <a:latin typeface="inter-regular"/>
              </a:rPr>
              <a:t> == </a:t>
            </a:r>
            <a:r>
              <a:rPr lang="en-US" b="0" i="0" dirty="0">
                <a:solidFill>
                  <a:srgbClr val="C00000"/>
                </a:solidFill>
                <a:effectLst/>
                <a:latin typeface="inter-regular"/>
              </a:rPr>
              <a:t>0</a:t>
            </a:r>
            <a:r>
              <a:rPr lang="en-US" b="0" i="0" dirty="0">
                <a:solidFill>
                  <a:srgbClr val="000000"/>
                </a:solidFill>
                <a:effectLst/>
                <a:latin typeface="inter-regular"/>
              </a:rPr>
              <a:t>, </a:t>
            </a:r>
            <a:r>
              <a:rPr lang="en-US" b="0" i="0" dirty="0">
                <a:solidFill>
                  <a:srgbClr val="C00000"/>
                </a:solidFill>
                <a:effectLst/>
                <a:latin typeface="inter-regular"/>
              </a:rPr>
              <a:t>1</a:t>
            </a:r>
            <a:r>
              <a:rPr lang="en-US" b="0" i="0" dirty="0">
                <a:solidFill>
                  <a:srgbClr val="000000"/>
                </a:solidFill>
                <a:effectLst/>
                <a:latin typeface="inter-regular"/>
              </a:rPr>
              <a:t>], s = </a:t>
            </a:r>
            <a:r>
              <a:rPr lang="en-US" b="0" i="0" dirty="0">
                <a:solidFill>
                  <a:srgbClr val="C00000"/>
                </a:solidFill>
                <a:effectLst/>
                <a:latin typeface="inter-regular"/>
              </a:rPr>
              <a:t>100</a:t>
            </a:r>
            <a:r>
              <a:rPr lang="en-US" b="0" i="0" dirty="0">
                <a:solidFill>
                  <a:srgbClr val="000000"/>
                </a:solidFill>
                <a:effectLst/>
                <a:latin typeface="inter-regular"/>
              </a:rPr>
              <a:t>, c = </a:t>
            </a:r>
            <a:r>
              <a:rPr lang="en-US" b="0" i="0" dirty="0">
                <a:solidFill>
                  <a:srgbClr val="0000FF"/>
                </a:solidFill>
                <a:effectLst/>
                <a:latin typeface="inter-regular"/>
              </a:rPr>
              <a:t>'blue'</a:t>
            </a:r>
            <a:r>
              <a:rPr lang="en-US" b="0" i="0" dirty="0">
                <a:solidFill>
                  <a:srgbClr val="000000"/>
                </a:solidFill>
                <a:effectLst/>
                <a:latin typeface="inter-regular"/>
              </a:rPr>
              <a:t>, label = </a:t>
            </a:r>
            <a:r>
              <a:rPr lang="en-US" b="0" i="0" dirty="0">
                <a:solidFill>
                  <a:srgbClr val="0000FF"/>
                </a:solidFill>
                <a:effectLst/>
                <a:latin typeface="inter-regular"/>
              </a:rPr>
              <a:t>'Cluster 1'</a:t>
            </a:r>
            <a:r>
              <a:rPr lang="en-US" b="0" i="0" dirty="0">
                <a:solidFill>
                  <a:srgbClr val="000000"/>
                </a:solidFill>
                <a:effectLst/>
                <a:latin typeface="inter-regular"/>
              </a:rPr>
              <a:t>)  </a:t>
            </a:r>
          </a:p>
          <a:p>
            <a:pPr lvl="2" algn="just"/>
            <a:r>
              <a:rPr lang="en-US" b="0" i="0" dirty="0" err="1">
                <a:solidFill>
                  <a:srgbClr val="000000"/>
                </a:solidFill>
                <a:effectLst/>
                <a:latin typeface="inter-regular"/>
              </a:rPr>
              <a:t>mtp.scatter</a:t>
            </a:r>
            <a:r>
              <a:rPr lang="en-US" b="0" i="0" dirty="0">
                <a:solidFill>
                  <a:srgbClr val="000000"/>
                </a:solidFill>
                <a:effectLst/>
                <a:latin typeface="inter-regular"/>
              </a:rPr>
              <a:t>(x[</a:t>
            </a:r>
            <a:r>
              <a:rPr lang="en-US" b="0" i="0" dirty="0" err="1">
                <a:solidFill>
                  <a:srgbClr val="000000"/>
                </a:solidFill>
                <a:effectLst/>
                <a:latin typeface="inter-regular"/>
              </a:rPr>
              <a:t>y_pred</a:t>
            </a:r>
            <a:r>
              <a:rPr lang="en-US" b="0" i="0" dirty="0">
                <a:solidFill>
                  <a:srgbClr val="000000"/>
                </a:solidFill>
                <a:effectLst/>
                <a:latin typeface="inter-regular"/>
              </a:rPr>
              <a:t> == </a:t>
            </a:r>
            <a:r>
              <a:rPr lang="en-US" b="0" i="0" dirty="0">
                <a:solidFill>
                  <a:srgbClr val="C00000"/>
                </a:solidFill>
                <a:effectLst/>
                <a:latin typeface="inter-regular"/>
              </a:rPr>
              <a:t>1</a:t>
            </a:r>
            <a:r>
              <a:rPr lang="en-US" b="0" i="0" dirty="0">
                <a:solidFill>
                  <a:srgbClr val="000000"/>
                </a:solidFill>
                <a:effectLst/>
                <a:latin typeface="inter-regular"/>
              </a:rPr>
              <a:t>, </a:t>
            </a:r>
            <a:r>
              <a:rPr lang="en-US" b="0" i="0" dirty="0">
                <a:solidFill>
                  <a:srgbClr val="C00000"/>
                </a:solidFill>
                <a:effectLst/>
                <a:latin typeface="inter-regular"/>
              </a:rPr>
              <a:t>0</a:t>
            </a:r>
            <a:r>
              <a:rPr lang="en-US" b="0" i="0" dirty="0">
                <a:solidFill>
                  <a:srgbClr val="000000"/>
                </a:solidFill>
                <a:effectLst/>
                <a:latin typeface="inter-regular"/>
              </a:rPr>
              <a:t>], x[</a:t>
            </a:r>
            <a:r>
              <a:rPr lang="en-US" b="0" i="0" dirty="0" err="1">
                <a:solidFill>
                  <a:srgbClr val="000000"/>
                </a:solidFill>
                <a:effectLst/>
                <a:latin typeface="inter-regular"/>
              </a:rPr>
              <a:t>y_pred</a:t>
            </a:r>
            <a:r>
              <a:rPr lang="en-US" b="0" i="0" dirty="0">
                <a:solidFill>
                  <a:srgbClr val="000000"/>
                </a:solidFill>
                <a:effectLst/>
                <a:latin typeface="inter-regular"/>
              </a:rPr>
              <a:t> == </a:t>
            </a:r>
            <a:r>
              <a:rPr lang="en-US" b="0" i="0" dirty="0">
                <a:solidFill>
                  <a:srgbClr val="C00000"/>
                </a:solidFill>
                <a:effectLst/>
                <a:latin typeface="inter-regular"/>
              </a:rPr>
              <a:t>1</a:t>
            </a:r>
            <a:r>
              <a:rPr lang="en-US" b="0" i="0" dirty="0">
                <a:solidFill>
                  <a:srgbClr val="000000"/>
                </a:solidFill>
                <a:effectLst/>
                <a:latin typeface="inter-regular"/>
              </a:rPr>
              <a:t>, </a:t>
            </a:r>
            <a:r>
              <a:rPr lang="en-US" b="0" i="0" dirty="0">
                <a:solidFill>
                  <a:srgbClr val="C00000"/>
                </a:solidFill>
                <a:effectLst/>
                <a:latin typeface="inter-regular"/>
              </a:rPr>
              <a:t>1</a:t>
            </a:r>
            <a:r>
              <a:rPr lang="en-US" b="0" i="0" dirty="0">
                <a:solidFill>
                  <a:srgbClr val="000000"/>
                </a:solidFill>
                <a:effectLst/>
                <a:latin typeface="inter-regular"/>
              </a:rPr>
              <a:t>], s = </a:t>
            </a:r>
            <a:r>
              <a:rPr lang="en-US" b="0" i="0" dirty="0">
                <a:solidFill>
                  <a:srgbClr val="C00000"/>
                </a:solidFill>
                <a:effectLst/>
                <a:latin typeface="inter-regular"/>
              </a:rPr>
              <a:t>100</a:t>
            </a:r>
            <a:r>
              <a:rPr lang="en-US" b="0" i="0" dirty="0">
                <a:solidFill>
                  <a:srgbClr val="000000"/>
                </a:solidFill>
                <a:effectLst/>
                <a:latin typeface="inter-regular"/>
              </a:rPr>
              <a:t>, c = </a:t>
            </a:r>
            <a:r>
              <a:rPr lang="en-US" b="0" i="0" dirty="0">
                <a:solidFill>
                  <a:srgbClr val="0000FF"/>
                </a:solidFill>
                <a:effectLst/>
                <a:latin typeface="inter-regular"/>
              </a:rPr>
              <a:t>'green'</a:t>
            </a:r>
            <a:r>
              <a:rPr lang="en-US" b="0" i="0" dirty="0">
                <a:solidFill>
                  <a:srgbClr val="000000"/>
                </a:solidFill>
                <a:effectLst/>
                <a:latin typeface="inter-regular"/>
              </a:rPr>
              <a:t>, label = </a:t>
            </a:r>
            <a:r>
              <a:rPr lang="en-US" b="0" i="0" dirty="0">
                <a:solidFill>
                  <a:srgbClr val="0000FF"/>
                </a:solidFill>
                <a:effectLst/>
                <a:latin typeface="inter-regular"/>
              </a:rPr>
              <a:t>'Cluster 2'</a:t>
            </a:r>
            <a:r>
              <a:rPr lang="en-US" b="0" i="0" dirty="0">
                <a:solidFill>
                  <a:srgbClr val="000000"/>
                </a:solidFill>
                <a:effectLst/>
                <a:latin typeface="inter-regular"/>
              </a:rPr>
              <a:t>)  </a:t>
            </a:r>
          </a:p>
          <a:p>
            <a:pPr lvl="2" algn="just"/>
            <a:r>
              <a:rPr lang="en-US" b="0" i="0" dirty="0" err="1">
                <a:solidFill>
                  <a:srgbClr val="000000"/>
                </a:solidFill>
                <a:effectLst/>
                <a:latin typeface="inter-regular"/>
              </a:rPr>
              <a:t>mtp.scatter</a:t>
            </a:r>
            <a:r>
              <a:rPr lang="en-US" b="0" i="0" dirty="0">
                <a:solidFill>
                  <a:srgbClr val="000000"/>
                </a:solidFill>
                <a:effectLst/>
                <a:latin typeface="inter-regular"/>
              </a:rPr>
              <a:t>(x[</a:t>
            </a:r>
            <a:r>
              <a:rPr lang="en-US" b="0" i="0" dirty="0" err="1">
                <a:solidFill>
                  <a:srgbClr val="000000"/>
                </a:solidFill>
                <a:effectLst/>
                <a:latin typeface="inter-regular"/>
              </a:rPr>
              <a:t>y_pred</a:t>
            </a:r>
            <a:r>
              <a:rPr lang="en-US" b="0" i="0" dirty="0">
                <a:solidFill>
                  <a:srgbClr val="000000"/>
                </a:solidFill>
                <a:effectLst/>
                <a:latin typeface="inter-regular"/>
              </a:rPr>
              <a:t>== </a:t>
            </a:r>
            <a:r>
              <a:rPr lang="en-US" b="0" i="0" dirty="0">
                <a:solidFill>
                  <a:srgbClr val="C00000"/>
                </a:solidFill>
                <a:effectLst/>
                <a:latin typeface="inter-regular"/>
              </a:rPr>
              <a:t>2</a:t>
            </a:r>
            <a:r>
              <a:rPr lang="en-US" b="0" i="0" dirty="0">
                <a:solidFill>
                  <a:srgbClr val="000000"/>
                </a:solidFill>
                <a:effectLst/>
                <a:latin typeface="inter-regular"/>
              </a:rPr>
              <a:t>, </a:t>
            </a:r>
            <a:r>
              <a:rPr lang="en-US" b="0" i="0" dirty="0">
                <a:solidFill>
                  <a:srgbClr val="C00000"/>
                </a:solidFill>
                <a:effectLst/>
                <a:latin typeface="inter-regular"/>
              </a:rPr>
              <a:t>0</a:t>
            </a:r>
            <a:r>
              <a:rPr lang="en-US" b="0" i="0" dirty="0">
                <a:solidFill>
                  <a:srgbClr val="000000"/>
                </a:solidFill>
                <a:effectLst/>
                <a:latin typeface="inter-regular"/>
              </a:rPr>
              <a:t>], x[</a:t>
            </a:r>
            <a:r>
              <a:rPr lang="en-US" b="0" i="0" dirty="0" err="1">
                <a:solidFill>
                  <a:srgbClr val="000000"/>
                </a:solidFill>
                <a:effectLst/>
                <a:latin typeface="inter-regular"/>
              </a:rPr>
              <a:t>y_pred</a:t>
            </a:r>
            <a:r>
              <a:rPr lang="en-US" b="0" i="0" dirty="0">
                <a:solidFill>
                  <a:srgbClr val="000000"/>
                </a:solidFill>
                <a:effectLst/>
                <a:latin typeface="inter-regular"/>
              </a:rPr>
              <a:t> == </a:t>
            </a:r>
            <a:r>
              <a:rPr lang="en-US" b="0" i="0" dirty="0">
                <a:solidFill>
                  <a:srgbClr val="C00000"/>
                </a:solidFill>
                <a:effectLst/>
                <a:latin typeface="inter-regular"/>
              </a:rPr>
              <a:t>2</a:t>
            </a:r>
            <a:r>
              <a:rPr lang="en-US" b="0" i="0" dirty="0">
                <a:solidFill>
                  <a:srgbClr val="000000"/>
                </a:solidFill>
                <a:effectLst/>
                <a:latin typeface="inter-regular"/>
              </a:rPr>
              <a:t>, </a:t>
            </a:r>
            <a:r>
              <a:rPr lang="en-US" b="0" i="0" dirty="0">
                <a:solidFill>
                  <a:srgbClr val="C00000"/>
                </a:solidFill>
                <a:effectLst/>
                <a:latin typeface="inter-regular"/>
              </a:rPr>
              <a:t>1</a:t>
            </a:r>
            <a:r>
              <a:rPr lang="en-US" b="0" i="0" dirty="0">
                <a:solidFill>
                  <a:srgbClr val="000000"/>
                </a:solidFill>
                <a:effectLst/>
                <a:latin typeface="inter-regular"/>
              </a:rPr>
              <a:t>], s = </a:t>
            </a:r>
            <a:r>
              <a:rPr lang="en-US" b="0" i="0" dirty="0">
                <a:solidFill>
                  <a:srgbClr val="C00000"/>
                </a:solidFill>
                <a:effectLst/>
                <a:latin typeface="inter-regular"/>
              </a:rPr>
              <a:t>100</a:t>
            </a:r>
            <a:r>
              <a:rPr lang="en-US" b="0" i="0" dirty="0">
                <a:solidFill>
                  <a:srgbClr val="000000"/>
                </a:solidFill>
                <a:effectLst/>
                <a:latin typeface="inter-regular"/>
              </a:rPr>
              <a:t>, c = </a:t>
            </a:r>
            <a:r>
              <a:rPr lang="en-US" b="0" i="0" dirty="0">
                <a:solidFill>
                  <a:srgbClr val="0000FF"/>
                </a:solidFill>
                <a:effectLst/>
                <a:latin typeface="inter-regular"/>
              </a:rPr>
              <a:t>'red'</a:t>
            </a:r>
            <a:r>
              <a:rPr lang="en-US" b="0" i="0" dirty="0">
                <a:solidFill>
                  <a:srgbClr val="000000"/>
                </a:solidFill>
                <a:effectLst/>
                <a:latin typeface="inter-regular"/>
              </a:rPr>
              <a:t>, label = </a:t>
            </a:r>
            <a:r>
              <a:rPr lang="en-US" b="0" i="0" dirty="0">
                <a:solidFill>
                  <a:srgbClr val="0000FF"/>
                </a:solidFill>
                <a:effectLst/>
                <a:latin typeface="inter-regular"/>
              </a:rPr>
              <a:t>'Cluster 3'</a:t>
            </a:r>
            <a:r>
              <a:rPr lang="en-US" b="0" i="0" dirty="0">
                <a:solidFill>
                  <a:srgbClr val="000000"/>
                </a:solidFill>
                <a:effectLst/>
                <a:latin typeface="inter-regular"/>
              </a:rPr>
              <a:t>)  </a:t>
            </a:r>
          </a:p>
          <a:p>
            <a:pPr lvl="2" algn="just"/>
            <a:r>
              <a:rPr lang="en-US" b="0" i="0" dirty="0" err="1">
                <a:solidFill>
                  <a:srgbClr val="000000"/>
                </a:solidFill>
                <a:effectLst/>
                <a:latin typeface="inter-regular"/>
              </a:rPr>
              <a:t>mtp.scatter</a:t>
            </a:r>
            <a:r>
              <a:rPr lang="en-US" b="0" i="0" dirty="0">
                <a:solidFill>
                  <a:srgbClr val="000000"/>
                </a:solidFill>
                <a:effectLst/>
                <a:latin typeface="inter-regular"/>
              </a:rPr>
              <a:t>(x[</a:t>
            </a:r>
            <a:r>
              <a:rPr lang="en-US" b="0" i="0" dirty="0" err="1">
                <a:solidFill>
                  <a:srgbClr val="000000"/>
                </a:solidFill>
                <a:effectLst/>
                <a:latin typeface="inter-regular"/>
              </a:rPr>
              <a:t>y_pred</a:t>
            </a:r>
            <a:r>
              <a:rPr lang="en-US" b="0" i="0" dirty="0">
                <a:solidFill>
                  <a:srgbClr val="000000"/>
                </a:solidFill>
                <a:effectLst/>
                <a:latin typeface="inter-regular"/>
              </a:rPr>
              <a:t> == </a:t>
            </a:r>
            <a:r>
              <a:rPr lang="en-US" b="0" i="0" dirty="0">
                <a:solidFill>
                  <a:srgbClr val="C00000"/>
                </a:solidFill>
                <a:effectLst/>
                <a:latin typeface="inter-regular"/>
              </a:rPr>
              <a:t>3</a:t>
            </a:r>
            <a:r>
              <a:rPr lang="en-US" b="0" i="0" dirty="0">
                <a:solidFill>
                  <a:srgbClr val="000000"/>
                </a:solidFill>
                <a:effectLst/>
                <a:latin typeface="inter-regular"/>
              </a:rPr>
              <a:t>, </a:t>
            </a:r>
            <a:r>
              <a:rPr lang="en-US" b="0" i="0" dirty="0">
                <a:solidFill>
                  <a:srgbClr val="C00000"/>
                </a:solidFill>
                <a:effectLst/>
                <a:latin typeface="inter-regular"/>
              </a:rPr>
              <a:t>0</a:t>
            </a:r>
            <a:r>
              <a:rPr lang="en-US" b="0" i="0" dirty="0">
                <a:solidFill>
                  <a:srgbClr val="000000"/>
                </a:solidFill>
                <a:effectLst/>
                <a:latin typeface="inter-regular"/>
              </a:rPr>
              <a:t>], x[</a:t>
            </a:r>
            <a:r>
              <a:rPr lang="en-US" b="0" i="0" dirty="0" err="1">
                <a:solidFill>
                  <a:srgbClr val="000000"/>
                </a:solidFill>
                <a:effectLst/>
                <a:latin typeface="inter-regular"/>
              </a:rPr>
              <a:t>y_pred</a:t>
            </a:r>
            <a:r>
              <a:rPr lang="en-US" b="0" i="0" dirty="0">
                <a:solidFill>
                  <a:srgbClr val="000000"/>
                </a:solidFill>
                <a:effectLst/>
                <a:latin typeface="inter-regular"/>
              </a:rPr>
              <a:t> == </a:t>
            </a:r>
            <a:r>
              <a:rPr lang="en-US" b="0" i="0" dirty="0">
                <a:solidFill>
                  <a:srgbClr val="C00000"/>
                </a:solidFill>
                <a:effectLst/>
                <a:latin typeface="inter-regular"/>
              </a:rPr>
              <a:t>3</a:t>
            </a:r>
            <a:r>
              <a:rPr lang="en-US" b="0" i="0" dirty="0">
                <a:solidFill>
                  <a:srgbClr val="000000"/>
                </a:solidFill>
                <a:effectLst/>
                <a:latin typeface="inter-regular"/>
              </a:rPr>
              <a:t>, </a:t>
            </a:r>
            <a:r>
              <a:rPr lang="en-US" b="0" i="0" dirty="0">
                <a:solidFill>
                  <a:srgbClr val="C00000"/>
                </a:solidFill>
                <a:effectLst/>
                <a:latin typeface="inter-regular"/>
              </a:rPr>
              <a:t>1</a:t>
            </a:r>
            <a:r>
              <a:rPr lang="en-US" b="0" i="0" dirty="0">
                <a:solidFill>
                  <a:srgbClr val="000000"/>
                </a:solidFill>
                <a:effectLst/>
                <a:latin typeface="inter-regular"/>
              </a:rPr>
              <a:t>], s = </a:t>
            </a:r>
            <a:r>
              <a:rPr lang="en-US" b="0" i="0" dirty="0">
                <a:solidFill>
                  <a:srgbClr val="C00000"/>
                </a:solidFill>
                <a:effectLst/>
                <a:latin typeface="inter-regular"/>
              </a:rPr>
              <a:t>100</a:t>
            </a:r>
            <a:r>
              <a:rPr lang="en-US" b="0" i="0" dirty="0">
                <a:solidFill>
                  <a:srgbClr val="000000"/>
                </a:solidFill>
                <a:effectLst/>
                <a:latin typeface="inter-regular"/>
              </a:rPr>
              <a:t>, c = </a:t>
            </a:r>
            <a:r>
              <a:rPr lang="en-US" b="0" i="0" dirty="0">
                <a:solidFill>
                  <a:srgbClr val="0000FF"/>
                </a:solidFill>
                <a:effectLst/>
                <a:latin typeface="inter-regular"/>
              </a:rPr>
              <a:t>'cyan'</a:t>
            </a:r>
            <a:r>
              <a:rPr lang="en-US" b="0" i="0" dirty="0">
                <a:solidFill>
                  <a:srgbClr val="000000"/>
                </a:solidFill>
                <a:effectLst/>
                <a:latin typeface="inter-regular"/>
              </a:rPr>
              <a:t>, label = </a:t>
            </a:r>
            <a:r>
              <a:rPr lang="en-US" b="0" i="0" dirty="0">
                <a:solidFill>
                  <a:srgbClr val="0000FF"/>
                </a:solidFill>
                <a:effectLst/>
                <a:latin typeface="inter-regular"/>
              </a:rPr>
              <a:t>'Cluster 4'</a:t>
            </a:r>
            <a:r>
              <a:rPr lang="en-US" b="0" i="0" dirty="0">
                <a:solidFill>
                  <a:srgbClr val="000000"/>
                </a:solidFill>
                <a:effectLst/>
                <a:latin typeface="inter-regular"/>
              </a:rPr>
              <a:t>)  </a:t>
            </a:r>
          </a:p>
          <a:p>
            <a:pPr lvl="2" algn="just"/>
            <a:r>
              <a:rPr lang="en-US" b="0" i="0" dirty="0" err="1">
                <a:solidFill>
                  <a:srgbClr val="000000"/>
                </a:solidFill>
                <a:effectLst/>
                <a:latin typeface="inter-regular"/>
              </a:rPr>
              <a:t>mtp.scatter</a:t>
            </a:r>
            <a:r>
              <a:rPr lang="en-US" b="0" i="0" dirty="0">
                <a:solidFill>
                  <a:srgbClr val="000000"/>
                </a:solidFill>
                <a:effectLst/>
                <a:latin typeface="inter-regular"/>
              </a:rPr>
              <a:t>(x[</a:t>
            </a:r>
            <a:r>
              <a:rPr lang="en-US" b="0" i="0" dirty="0" err="1">
                <a:solidFill>
                  <a:srgbClr val="000000"/>
                </a:solidFill>
                <a:effectLst/>
                <a:latin typeface="inter-regular"/>
              </a:rPr>
              <a:t>y_pred</a:t>
            </a:r>
            <a:r>
              <a:rPr lang="en-US" b="0" i="0" dirty="0">
                <a:solidFill>
                  <a:srgbClr val="000000"/>
                </a:solidFill>
                <a:effectLst/>
                <a:latin typeface="inter-regular"/>
              </a:rPr>
              <a:t> == </a:t>
            </a:r>
            <a:r>
              <a:rPr lang="en-US" b="0" i="0" dirty="0">
                <a:solidFill>
                  <a:srgbClr val="C00000"/>
                </a:solidFill>
                <a:effectLst/>
                <a:latin typeface="inter-regular"/>
              </a:rPr>
              <a:t>4</a:t>
            </a:r>
            <a:r>
              <a:rPr lang="en-US" b="0" i="0" dirty="0">
                <a:solidFill>
                  <a:srgbClr val="000000"/>
                </a:solidFill>
                <a:effectLst/>
                <a:latin typeface="inter-regular"/>
              </a:rPr>
              <a:t>, </a:t>
            </a:r>
            <a:r>
              <a:rPr lang="en-US" b="0" i="0" dirty="0">
                <a:solidFill>
                  <a:srgbClr val="C00000"/>
                </a:solidFill>
                <a:effectLst/>
                <a:latin typeface="inter-regular"/>
              </a:rPr>
              <a:t>0</a:t>
            </a:r>
            <a:r>
              <a:rPr lang="en-US" b="0" i="0" dirty="0">
                <a:solidFill>
                  <a:srgbClr val="000000"/>
                </a:solidFill>
                <a:effectLst/>
                <a:latin typeface="inter-regular"/>
              </a:rPr>
              <a:t>], x[</a:t>
            </a:r>
            <a:r>
              <a:rPr lang="en-US" b="0" i="0" dirty="0" err="1">
                <a:solidFill>
                  <a:srgbClr val="000000"/>
                </a:solidFill>
                <a:effectLst/>
                <a:latin typeface="inter-regular"/>
              </a:rPr>
              <a:t>y_pred</a:t>
            </a:r>
            <a:r>
              <a:rPr lang="en-US" b="0" i="0" dirty="0">
                <a:solidFill>
                  <a:srgbClr val="000000"/>
                </a:solidFill>
                <a:effectLst/>
                <a:latin typeface="inter-regular"/>
              </a:rPr>
              <a:t> == </a:t>
            </a:r>
            <a:r>
              <a:rPr lang="en-US" b="0" i="0" dirty="0">
                <a:solidFill>
                  <a:srgbClr val="C00000"/>
                </a:solidFill>
                <a:effectLst/>
                <a:latin typeface="inter-regular"/>
              </a:rPr>
              <a:t>4</a:t>
            </a:r>
            <a:r>
              <a:rPr lang="en-US" b="0" i="0" dirty="0">
                <a:solidFill>
                  <a:srgbClr val="000000"/>
                </a:solidFill>
                <a:effectLst/>
                <a:latin typeface="inter-regular"/>
              </a:rPr>
              <a:t>, </a:t>
            </a:r>
            <a:r>
              <a:rPr lang="en-US" b="0" i="0" dirty="0">
                <a:solidFill>
                  <a:srgbClr val="C00000"/>
                </a:solidFill>
                <a:effectLst/>
                <a:latin typeface="inter-regular"/>
              </a:rPr>
              <a:t>1</a:t>
            </a:r>
            <a:r>
              <a:rPr lang="en-US" b="0" i="0" dirty="0">
                <a:solidFill>
                  <a:srgbClr val="000000"/>
                </a:solidFill>
                <a:effectLst/>
                <a:latin typeface="inter-regular"/>
              </a:rPr>
              <a:t>], s = </a:t>
            </a:r>
            <a:r>
              <a:rPr lang="en-US" b="0" i="0" dirty="0">
                <a:solidFill>
                  <a:srgbClr val="C00000"/>
                </a:solidFill>
                <a:effectLst/>
                <a:latin typeface="inter-regular"/>
              </a:rPr>
              <a:t>100</a:t>
            </a:r>
            <a:r>
              <a:rPr lang="en-US" b="0" i="0" dirty="0">
                <a:solidFill>
                  <a:srgbClr val="000000"/>
                </a:solidFill>
                <a:effectLst/>
                <a:latin typeface="inter-regular"/>
              </a:rPr>
              <a:t>, c = </a:t>
            </a:r>
            <a:r>
              <a:rPr lang="en-US" b="0" i="0" dirty="0">
                <a:solidFill>
                  <a:srgbClr val="0000FF"/>
                </a:solidFill>
                <a:effectLst/>
                <a:latin typeface="inter-regular"/>
              </a:rPr>
              <a:t>'magenta'</a:t>
            </a:r>
            <a:r>
              <a:rPr lang="en-US" b="0" i="0" dirty="0">
                <a:solidFill>
                  <a:srgbClr val="000000"/>
                </a:solidFill>
                <a:effectLst/>
                <a:latin typeface="inter-regular"/>
              </a:rPr>
              <a:t>, label = </a:t>
            </a:r>
            <a:r>
              <a:rPr lang="en-US" b="0" i="0" dirty="0">
                <a:solidFill>
                  <a:srgbClr val="0000FF"/>
                </a:solidFill>
                <a:effectLst/>
                <a:latin typeface="inter-regular"/>
              </a:rPr>
              <a:t>'Cluster 5’</a:t>
            </a:r>
            <a:r>
              <a:rPr lang="en-US" b="0" i="0" dirty="0">
                <a:solidFill>
                  <a:srgbClr val="000000"/>
                </a:solidFill>
                <a:effectLst/>
                <a:latin typeface="inter-regular"/>
              </a:rPr>
              <a:t>)</a:t>
            </a:r>
          </a:p>
          <a:p>
            <a:pPr lvl="2" algn="just"/>
            <a:r>
              <a:rPr lang="en-US" b="0" i="0" dirty="0">
                <a:solidFill>
                  <a:srgbClr val="000000"/>
                </a:solidFill>
                <a:effectLst/>
                <a:latin typeface="inter-regular"/>
              </a:rPr>
              <a:t>  </a:t>
            </a:r>
          </a:p>
          <a:p>
            <a:pPr lvl="2" algn="just"/>
            <a:r>
              <a:rPr lang="en-US" b="0" i="0" dirty="0" err="1">
                <a:solidFill>
                  <a:srgbClr val="000000"/>
                </a:solidFill>
                <a:effectLst/>
                <a:latin typeface="inter-regular"/>
              </a:rPr>
              <a:t>mtp.title</a:t>
            </a:r>
            <a:r>
              <a:rPr lang="en-US" b="0" i="0" dirty="0">
                <a:solidFill>
                  <a:srgbClr val="000000"/>
                </a:solidFill>
                <a:effectLst/>
                <a:latin typeface="inter-regular"/>
              </a:rPr>
              <a:t>(</a:t>
            </a:r>
            <a:r>
              <a:rPr lang="en-US" b="0" i="0" dirty="0">
                <a:solidFill>
                  <a:srgbClr val="0000FF"/>
                </a:solidFill>
                <a:effectLst/>
                <a:latin typeface="inter-regular"/>
              </a:rPr>
              <a:t>'Clusters of customers'</a:t>
            </a:r>
            <a:r>
              <a:rPr lang="en-US" b="0" i="0" dirty="0">
                <a:solidFill>
                  <a:srgbClr val="000000"/>
                </a:solidFill>
                <a:effectLst/>
                <a:latin typeface="inter-regular"/>
              </a:rPr>
              <a:t>)  </a:t>
            </a:r>
          </a:p>
          <a:p>
            <a:pPr lvl="2" algn="just"/>
            <a:r>
              <a:rPr lang="en-US" b="0" i="0" dirty="0" err="1">
                <a:solidFill>
                  <a:srgbClr val="000000"/>
                </a:solidFill>
                <a:effectLst/>
                <a:latin typeface="inter-regular"/>
              </a:rPr>
              <a:t>mtp.xlabel</a:t>
            </a:r>
            <a:r>
              <a:rPr lang="en-US" b="0" i="0" dirty="0">
                <a:solidFill>
                  <a:srgbClr val="000000"/>
                </a:solidFill>
                <a:effectLst/>
                <a:latin typeface="inter-regular"/>
              </a:rPr>
              <a:t>(</a:t>
            </a:r>
            <a:r>
              <a:rPr lang="en-US" b="0" i="0" dirty="0">
                <a:solidFill>
                  <a:srgbClr val="0000FF"/>
                </a:solidFill>
                <a:effectLst/>
                <a:latin typeface="inter-regular"/>
              </a:rPr>
              <a:t>'Annual Income (k$)'</a:t>
            </a:r>
            <a:r>
              <a:rPr lang="en-US" b="0" i="0" dirty="0">
                <a:solidFill>
                  <a:srgbClr val="000000"/>
                </a:solidFill>
                <a:effectLst/>
                <a:latin typeface="inter-regular"/>
              </a:rPr>
              <a:t>)  </a:t>
            </a:r>
          </a:p>
          <a:p>
            <a:pPr lvl="2" algn="just"/>
            <a:r>
              <a:rPr lang="en-US" b="0" i="0" dirty="0" err="1">
                <a:solidFill>
                  <a:srgbClr val="000000"/>
                </a:solidFill>
                <a:effectLst/>
                <a:latin typeface="inter-regular"/>
              </a:rPr>
              <a:t>mtp.ylabel</a:t>
            </a:r>
            <a:r>
              <a:rPr lang="en-US" b="0" i="0" dirty="0">
                <a:solidFill>
                  <a:srgbClr val="000000"/>
                </a:solidFill>
                <a:effectLst/>
                <a:latin typeface="inter-regular"/>
              </a:rPr>
              <a:t>(</a:t>
            </a:r>
            <a:r>
              <a:rPr lang="en-US" b="0" i="0" dirty="0">
                <a:solidFill>
                  <a:srgbClr val="0000FF"/>
                </a:solidFill>
                <a:effectLst/>
                <a:latin typeface="inter-regular"/>
              </a:rPr>
              <a:t>'Spending Score (1-100)'</a:t>
            </a:r>
            <a:r>
              <a:rPr lang="en-US" b="0" i="0" dirty="0">
                <a:solidFill>
                  <a:srgbClr val="000000"/>
                </a:solidFill>
                <a:effectLst/>
                <a:latin typeface="inter-regular"/>
              </a:rPr>
              <a:t>)  </a:t>
            </a:r>
          </a:p>
          <a:p>
            <a:pPr lvl="2" algn="just"/>
            <a:r>
              <a:rPr lang="en-US" b="0" i="0" dirty="0" err="1">
                <a:solidFill>
                  <a:srgbClr val="000000"/>
                </a:solidFill>
                <a:effectLst/>
                <a:latin typeface="inter-regular"/>
              </a:rPr>
              <a:t>mtp.legend</a:t>
            </a:r>
            <a:r>
              <a:rPr lang="en-US" b="0" i="0" dirty="0">
                <a:solidFill>
                  <a:srgbClr val="000000"/>
                </a:solidFill>
                <a:effectLst/>
                <a:latin typeface="inter-regular"/>
              </a:rPr>
              <a:t>()  </a:t>
            </a:r>
          </a:p>
          <a:p>
            <a:pPr lvl="2" algn="just"/>
            <a:endParaRPr lang="en-US" b="0" i="0" dirty="0">
              <a:solidFill>
                <a:srgbClr val="000000"/>
              </a:solidFill>
              <a:effectLst/>
              <a:latin typeface="inter-regular"/>
            </a:endParaRPr>
          </a:p>
          <a:p>
            <a:pPr lvl="2" algn="just"/>
            <a:r>
              <a:rPr lang="en-US" b="0" i="0" dirty="0" err="1">
                <a:solidFill>
                  <a:srgbClr val="000000"/>
                </a:solidFill>
                <a:effectLst/>
                <a:latin typeface="inter-regular"/>
              </a:rPr>
              <a:t>mtp.show</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7589899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F76486-99CF-2D0A-9E54-2F4A215CC6FA}"/>
              </a:ext>
            </a:extLst>
          </p:cNvPr>
          <p:cNvSpPr txBox="1"/>
          <p:nvPr/>
        </p:nvSpPr>
        <p:spPr>
          <a:xfrm>
            <a:off x="211756" y="154004"/>
            <a:ext cx="11781322" cy="461665"/>
          </a:xfrm>
          <a:prstGeom prst="rect">
            <a:avLst/>
          </a:prstGeom>
          <a:noFill/>
        </p:spPr>
        <p:txBody>
          <a:bodyPr wrap="square" rtlCol="0">
            <a:spAutoFit/>
          </a:bodyPr>
          <a:lstStyle/>
          <a:p>
            <a:r>
              <a:rPr lang="en-IN" sz="2400" b="1" dirty="0"/>
              <a:t>Output : </a:t>
            </a:r>
          </a:p>
        </p:txBody>
      </p:sp>
      <p:pic>
        <p:nvPicPr>
          <p:cNvPr id="4" name="Picture 3">
            <a:extLst>
              <a:ext uri="{FF2B5EF4-FFF2-40B4-BE49-F238E27FC236}">
                <a16:creationId xmlns:a16="http://schemas.microsoft.com/office/drawing/2014/main" id="{BBCF0BB4-E678-5694-E0A3-EE56B25605AC}"/>
              </a:ext>
            </a:extLst>
          </p:cNvPr>
          <p:cNvPicPr>
            <a:picLocks noChangeAspect="1"/>
          </p:cNvPicPr>
          <p:nvPr/>
        </p:nvPicPr>
        <p:blipFill>
          <a:blip r:embed="rId2"/>
          <a:stretch>
            <a:fillRect/>
          </a:stretch>
        </p:blipFill>
        <p:spPr>
          <a:xfrm>
            <a:off x="2002054" y="615669"/>
            <a:ext cx="7488455" cy="53516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266505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740FD4-11ED-9246-1D90-6D0A5CA30B6D}"/>
              </a:ext>
            </a:extLst>
          </p:cNvPr>
          <p:cNvSpPr txBox="1"/>
          <p:nvPr/>
        </p:nvSpPr>
        <p:spPr>
          <a:xfrm>
            <a:off x="77002" y="105878"/>
            <a:ext cx="11906451" cy="6605013"/>
          </a:xfrm>
          <a:prstGeom prst="rect">
            <a:avLst/>
          </a:prstGeom>
          <a:noFill/>
        </p:spPr>
        <p:txBody>
          <a:bodyPr wrap="square" rtlCol="0">
            <a:spAutoFit/>
          </a:bodyPr>
          <a:lstStyle/>
          <a:p>
            <a:pPr algn="just"/>
            <a:r>
              <a:rPr lang="en-US" sz="2400" b="1" i="0" dirty="0">
                <a:effectLst/>
              </a:rPr>
              <a:t>K-Means Clustering Algorithm :</a:t>
            </a:r>
          </a:p>
          <a:p>
            <a:pPr algn="just"/>
            <a:endParaRPr lang="en-US" sz="2400" b="1" i="0" dirty="0">
              <a:effectLst/>
            </a:endParaRPr>
          </a:p>
          <a:p>
            <a:pPr marL="285750" indent="-285750" algn="just">
              <a:buFont typeface="Wingdings" panose="05000000000000000000" pitchFamily="2" charset="2"/>
              <a:buChar char="ü"/>
            </a:pPr>
            <a:r>
              <a:rPr lang="en-US" b="0" i="0" dirty="0">
                <a:solidFill>
                  <a:srgbClr val="333333"/>
                </a:solidFill>
                <a:effectLst/>
                <a:latin typeface="inter-regular"/>
              </a:rPr>
              <a:t>K-Means Clustering is an unsupervised learning algorithm that is used to solve the clustering problems in machine learning or data science. In this topic, we will learn what is K-means clustering algorithm, how the algorithm works, along with the Python implementation of k-means clustering.</a:t>
            </a:r>
          </a:p>
          <a:p>
            <a:pPr algn="just"/>
            <a:endParaRPr lang="en-US" b="0" i="0" dirty="0">
              <a:solidFill>
                <a:srgbClr val="333333"/>
              </a:solidFill>
              <a:effectLst/>
              <a:latin typeface="inter-regular"/>
            </a:endParaRPr>
          </a:p>
          <a:p>
            <a:pPr algn="just">
              <a:lnSpc>
                <a:spcPct val="150000"/>
              </a:lnSpc>
            </a:pPr>
            <a:r>
              <a:rPr lang="en-US" sz="2400" b="1" i="0" dirty="0">
                <a:effectLst/>
                <a:latin typeface="erdana"/>
              </a:rPr>
              <a:t>What is K-Means Algorithm?</a:t>
            </a:r>
          </a:p>
          <a:p>
            <a:pPr marL="285750" indent="-285750" algn="just">
              <a:lnSpc>
                <a:spcPct val="150000"/>
              </a:lnSpc>
              <a:buFont typeface="Wingdings" panose="05000000000000000000" pitchFamily="2" charset="2"/>
              <a:buChar char="ü"/>
            </a:pPr>
            <a:r>
              <a:rPr lang="en-US" b="0" i="0" dirty="0">
                <a:solidFill>
                  <a:srgbClr val="333333"/>
                </a:solidFill>
                <a:effectLst/>
                <a:latin typeface="inter-regular"/>
              </a:rPr>
              <a:t>K-Means Clustering is an </a:t>
            </a:r>
            <a:r>
              <a:rPr lang="en-US" b="0" i="0" u="none" strike="noStrike" dirty="0">
                <a:solidFill>
                  <a:srgbClr val="008000"/>
                </a:solidFill>
                <a:effectLst/>
                <a:latin typeface="inter-regular"/>
                <a:hlinkClick r:id="rId2"/>
              </a:rPr>
              <a:t>Unsupervised Learning algorithm</a:t>
            </a:r>
            <a:r>
              <a:rPr lang="en-US" b="0" i="0" dirty="0">
                <a:solidFill>
                  <a:srgbClr val="333333"/>
                </a:solidFill>
                <a:effectLst/>
                <a:latin typeface="inter-regular"/>
              </a:rPr>
              <a:t>, which groups the unlabeled dataset into different clusters. Here K defines the number of pre-defined clusters that need to be created in the process, as if K=2, there will be two clusters, and for K=3, there will be three clusters, and so on.</a:t>
            </a:r>
          </a:p>
          <a:p>
            <a:pPr marL="285750" indent="-285750">
              <a:lnSpc>
                <a:spcPct val="150000"/>
              </a:lnSpc>
              <a:buFont typeface="Wingdings" panose="05000000000000000000" pitchFamily="2" charset="2"/>
              <a:buChar char="ü"/>
            </a:pPr>
            <a:endParaRPr lang="en-IN" dirty="0"/>
          </a:p>
          <a:p>
            <a:pPr marL="285750" indent="-285750" algn="just">
              <a:lnSpc>
                <a:spcPct val="150000"/>
              </a:lnSpc>
              <a:buFont typeface="Wingdings" panose="05000000000000000000" pitchFamily="2" charset="2"/>
              <a:buChar char="ü"/>
            </a:pPr>
            <a:r>
              <a:rPr lang="en-US" b="0" i="0" dirty="0">
                <a:solidFill>
                  <a:srgbClr val="333333"/>
                </a:solidFill>
                <a:effectLst/>
                <a:latin typeface="inter-regular"/>
              </a:rPr>
              <a:t>It allows us to cluster the data into different groups and a convenient way to discover the categories of groups in the unlabeled dataset on its own without the need for any training.</a:t>
            </a:r>
          </a:p>
          <a:p>
            <a:pPr marL="285750" indent="-285750" algn="just">
              <a:lnSpc>
                <a:spcPct val="150000"/>
              </a:lnSpc>
              <a:buFont typeface="Wingdings" panose="05000000000000000000" pitchFamily="2" charset="2"/>
              <a:buChar char="ü"/>
            </a:pPr>
            <a:r>
              <a:rPr lang="en-US" b="0" i="0" dirty="0">
                <a:solidFill>
                  <a:srgbClr val="333333"/>
                </a:solidFill>
                <a:effectLst/>
                <a:latin typeface="inter-regular"/>
              </a:rPr>
              <a:t>It is a centroid-based algorithm, where each cluster is associated with a centroid. The main aim of this algorithm is to minimize the sum of distances between the data point and their corresponding clusters.</a:t>
            </a:r>
          </a:p>
          <a:p>
            <a:pPr marL="285750" indent="-285750">
              <a:lnSpc>
                <a:spcPct val="150000"/>
              </a:lnSpc>
              <a:buFont typeface="Wingdings" panose="05000000000000000000" pitchFamily="2" charset="2"/>
              <a:buChar char="ü"/>
            </a:pPr>
            <a:r>
              <a:rPr lang="en-US" b="0" i="0" dirty="0">
                <a:solidFill>
                  <a:srgbClr val="333333"/>
                </a:solidFill>
                <a:effectLst/>
                <a:latin typeface="inter-regular"/>
              </a:rPr>
              <a:t>The algorithm takes the unlabeled dataset as input, divides the dataset into k-number of clusters, and repeats the process until it does not find the best clusters. The value of k should be predetermined in this algorithm.</a:t>
            </a:r>
            <a:endParaRPr lang="en-IN" dirty="0"/>
          </a:p>
        </p:txBody>
      </p:sp>
    </p:spTree>
    <p:extLst>
      <p:ext uri="{BB962C8B-B14F-4D97-AF65-F5344CB8AC3E}">
        <p14:creationId xmlns:p14="http://schemas.microsoft.com/office/powerpoint/2010/main" val="2026897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5E24F1-E5FF-5F7B-5E5B-BA4E226E5C57}"/>
              </a:ext>
            </a:extLst>
          </p:cNvPr>
          <p:cNvSpPr txBox="1"/>
          <p:nvPr/>
        </p:nvSpPr>
        <p:spPr>
          <a:xfrm>
            <a:off x="163629" y="144379"/>
            <a:ext cx="11713946" cy="3647152"/>
          </a:xfrm>
          <a:prstGeom prst="rect">
            <a:avLst/>
          </a:prstGeom>
          <a:noFill/>
        </p:spPr>
        <p:txBody>
          <a:bodyPr wrap="square" rtlCol="0">
            <a:spAutoFit/>
          </a:bodyPr>
          <a:lstStyle/>
          <a:p>
            <a:pPr algn="just"/>
            <a:r>
              <a:rPr lang="en-US" sz="2400" b="1" i="0" dirty="0">
                <a:solidFill>
                  <a:srgbClr val="333333"/>
                </a:solidFill>
                <a:effectLst/>
              </a:rPr>
              <a:t>The k-means </a:t>
            </a:r>
            <a:r>
              <a:rPr lang="en-US" sz="2400" b="1" i="0" dirty="0">
                <a:effectLst/>
              </a:rPr>
              <a:t>c</a:t>
            </a:r>
            <a:r>
              <a:rPr lang="en-US" sz="2400" b="1" dirty="0"/>
              <a:t>lustering </a:t>
            </a:r>
            <a:r>
              <a:rPr lang="en-US" sz="2400" b="1" i="0" dirty="0">
                <a:solidFill>
                  <a:srgbClr val="333333"/>
                </a:solidFill>
                <a:effectLst/>
              </a:rPr>
              <a:t>algorithm mainly performs two tasks:</a:t>
            </a:r>
          </a:p>
          <a:p>
            <a:pPr marL="285750" indent="-285750" algn="just">
              <a:lnSpc>
                <a:spcPct val="150000"/>
              </a:lnSpc>
              <a:buFont typeface="Wingdings" panose="05000000000000000000" pitchFamily="2" charset="2"/>
              <a:buChar char="ü"/>
            </a:pPr>
            <a:r>
              <a:rPr lang="en-US" b="0" i="0" dirty="0">
                <a:solidFill>
                  <a:srgbClr val="000000"/>
                </a:solidFill>
                <a:effectLst/>
              </a:rPr>
              <a:t>Determines the best value for K center points or centroids by an iterative process.</a:t>
            </a:r>
          </a:p>
          <a:p>
            <a:pPr marL="285750" indent="-285750" algn="just">
              <a:lnSpc>
                <a:spcPct val="150000"/>
              </a:lnSpc>
              <a:buFont typeface="Wingdings" panose="05000000000000000000" pitchFamily="2" charset="2"/>
              <a:buChar char="ü"/>
            </a:pPr>
            <a:r>
              <a:rPr lang="en-US" b="0" i="0" dirty="0">
                <a:solidFill>
                  <a:srgbClr val="000000"/>
                </a:solidFill>
                <a:effectLst/>
              </a:rPr>
              <a:t>Assigns each data point to its closest k-center. Those data points which are near to the particular k-center, create a cluster.</a:t>
            </a:r>
          </a:p>
          <a:p>
            <a:pPr marL="285750" indent="-285750" algn="just">
              <a:lnSpc>
                <a:spcPct val="150000"/>
              </a:lnSpc>
              <a:buFont typeface="Wingdings" panose="05000000000000000000" pitchFamily="2" charset="2"/>
              <a:buChar char="ü"/>
            </a:pPr>
            <a:r>
              <a:rPr lang="en-US" b="0" i="0" dirty="0">
                <a:solidFill>
                  <a:srgbClr val="333333"/>
                </a:solidFill>
                <a:effectLst/>
              </a:rPr>
              <a:t>Hence each cluster has datapoints with some commonalities, and it is away from other clusters.</a:t>
            </a:r>
          </a:p>
          <a:p>
            <a:pPr marL="285750" indent="-285750" algn="just">
              <a:lnSpc>
                <a:spcPct val="150000"/>
              </a:lnSpc>
              <a:buFont typeface="Wingdings" panose="05000000000000000000" pitchFamily="2" charset="2"/>
              <a:buChar char="ü"/>
            </a:pPr>
            <a:r>
              <a:rPr lang="en-US" b="0" i="0" dirty="0">
                <a:solidFill>
                  <a:srgbClr val="333333"/>
                </a:solidFill>
                <a:effectLst/>
              </a:rPr>
              <a:t>The below diagram explains the working of the K-means Clustering Algorithm:</a:t>
            </a:r>
          </a:p>
          <a:p>
            <a:pPr marL="285750" indent="-285750" algn="just">
              <a:lnSpc>
                <a:spcPct val="150000"/>
              </a:lnSpc>
              <a:buFont typeface="Wingdings" panose="05000000000000000000" pitchFamily="2" charset="2"/>
              <a:buChar char="ü"/>
            </a:pPr>
            <a:endParaRPr lang="en-US" dirty="0">
              <a:solidFill>
                <a:srgbClr val="333333"/>
              </a:solidFill>
            </a:endParaRPr>
          </a:p>
          <a:p>
            <a:pPr algn="just">
              <a:lnSpc>
                <a:spcPct val="150000"/>
              </a:lnSpc>
            </a:pPr>
            <a:endParaRPr lang="en-US" b="0" i="0" dirty="0">
              <a:solidFill>
                <a:srgbClr val="333333"/>
              </a:solidFill>
              <a:effectLst/>
            </a:endParaRPr>
          </a:p>
          <a:p>
            <a:endParaRPr lang="en-IN" dirty="0"/>
          </a:p>
        </p:txBody>
      </p:sp>
      <p:pic>
        <p:nvPicPr>
          <p:cNvPr id="6146" name="Picture 2" descr="K-Means Clustering Algorithm">
            <a:extLst>
              <a:ext uri="{FF2B5EF4-FFF2-40B4-BE49-F238E27FC236}">
                <a16:creationId xmlns:a16="http://schemas.microsoft.com/office/drawing/2014/main" id="{9917E646-EFE3-13BD-D7C5-E3306F5F0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480" y="3188118"/>
            <a:ext cx="6235039" cy="31453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561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3BE9FA-DAA1-10C6-C815-D0F09B0C9C37}"/>
              </a:ext>
            </a:extLst>
          </p:cNvPr>
          <p:cNvSpPr txBox="1"/>
          <p:nvPr/>
        </p:nvSpPr>
        <p:spPr>
          <a:xfrm>
            <a:off x="144379" y="115503"/>
            <a:ext cx="11810198" cy="6278642"/>
          </a:xfrm>
          <a:prstGeom prst="rect">
            <a:avLst/>
          </a:prstGeom>
          <a:noFill/>
        </p:spPr>
        <p:txBody>
          <a:bodyPr wrap="square" rtlCol="0">
            <a:spAutoFit/>
          </a:bodyPr>
          <a:lstStyle/>
          <a:p>
            <a:pPr algn="just"/>
            <a:r>
              <a:rPr lang="en-US" sz="2400" b="1" i="0" dirty="0">
                <a:effectLst/>
              </a:rPr>
              <a:t>How does the K-Means Algorithm Work?</a:t>
            </a:r>
          </a:p>
          <a:p>
            <a:pPr algn="just">
              <a:lnSpc>
                <a:spcPct val="250000"/>
              </a:lnSpc>
            </a:pPr>
            <a:r>
              <a:rPr lang="en-US" b="0" i="0" dirty="0">
                <a:solidFill>
                  <a:srgbClr val="333333"/>
                </a:solidFill>
                <a:effectLst/>
              </a:rPr>
              <a:t>The working of the K-Means algorithm is explained in the below steps:</a:t>
            </a:r>
          </a:p>
          <a:p>
            <a:pPr marL="285750" indent="-285750" algn="just">
              <a:lnSpc>
                <a:spcPct val="250000"/>
              </a:lnSpc>
              <a:buFont typeface="Wingdings" panose="05000000000000000000" pitchFamily="2" charset="2"/>
              <a:buChar char="ü"/>
            </a:pPr>
            <a:r>
              <a:rPr lang="en-US" b="1" i="0" dirty="0">
                <a:solidFill>
                  <a:srgbClr val="333333"/>
                </a:solidFill>
                <a:effectLst/>
              </a:rPr>
              <a:t>Step-1:</a:t>
            </a:r>
            <a:r>
              <a:rPr lang="en-US" b="0" i="0" dirty="0">
                <a:solidFill>
                  <a:srgbClr val="333333"/>
                </a:solidFill>
                <a:effectLst/>
              </a:rPr>
              <a:t> Select the number K to decide the number of clusters.</a:t>
            </a:r>
          </a:p>
          <a:p>
            <a:pPr marL="285750" indent="-285750" algn="just">
              <a:lnSpc>
                <a:spcPct val="250000"/>
              </a:lnSpc>
              <a:buFont typeface="Wingdings" panose="05000000000000000000" pitchFamily="2" charset="2"/>
              <a:buChar char="ü"/>
            </a:pPr>
            <a:r>
              <a:rPr lang="en-US" b="1" i="0" dirty="0">
                <a:solidFill>
                  <a:srgbClr val="333333"/>
                </a:solidFill>
                <a:effectLst/>
              </a:rPr>
              <a:t>Step-2:</a:t>
            </a:r>
            <a:r>
              <a:rPr lang="en-US" b="0" i="0" dirty="0">
                <a:solidFill>
                  <a:srgbClr val="333333"/>
                </a:solidFill>
                <a:effectLst/>
              </a:rPr>
              <a:t> Select random K points or centroids. (It can be other from the input dataset).</a:t>
            </a:r>
          </a:p>
          <a:p>
            <a:pPr marL="285750" indent="-285750" algn="just">
              <a:lnSpc>
                <a:spcPct val="250000"/>
              </a:lnSpc>
              <a:buFont typeface="Wingdings" panose="05000000000000000000" pitchFamily="2" charset="2"/>
              <a:buChar char="ü"/>
            </a:pPr>
            <a:r>
              <a:rPr lang="en-US" b="1" i="0" dirty="0">
                <a:solidFill>
                  <a:srgbClr val="333333"/>
                </a:solidFill>
                <a:effectLst/>
              </a:rPr>
              <a:t>Step-3:</a:t>
            </a:r>
            <a:r>
              <a:rPr lang="en-US" b="0" i="0" dirty="0">
                <a:solidFill>
                  <a:srgbClr val="333333"/>
                </a:solidFill>
                <a:effectLst/>
              </a:rPr>
              <a:t> Assign each data point to their closest centroid, which will form the predefined K clusters</a:t>
            </a:r>
          </a:p>
          <a:p>
            <a:pPr marL="285750" indent="-285750" algn="just">
              <a:lnSpc>
                <a:spcPct val="250000"/>
              </a:lnSpc>
              <a:buFont typeface="Wingdings" panose="05000000000000000000" pitchFamily="2" charset="2"/>
              <a:buChar char="ü"/>
            </a:pPr>
            <a:r>
              <a:rPr lang="en-US" b="1" i="0" dirty="0">
                <a:solidFill>
                  <a:srgbClr val="333333"/>
                </a:solidFill>
                <a:effectLst/>
              </a:rPr>
              <a:t>Step-4:</a:t>
            </a:r>
            <a:r>
              <a:rPr lang="en-US" b="0" i="0" dirty="0">
                <a:solidFill>
                  <a:srgbClr val="333333"/>
                </a:solidFill>
                <a:effectLst/>
              </a:rPr>
              <a:t> Calculate the variance and place a new centroid of each cluster.</a:t>
            </a:r>
          </a:p>
          <a:p>
            <a:pPr marL="285750" indent="-285750" algn="just">
              <a:lnSpc>
                <a:spcPct val="250000"/>
              </a:lnSpc>
              <a:buFont typeface="Wingdings" panose="05000000000000000000" pitchFamily="2" charset="2"/>
              <a:buChar char="ü"/>
            </a:pPr>
            <a:r>
              <a:rPr lang="en-US" b="1" i="0" dirty="0">
                <a:solidFill>
                  <a:srgbClr val="333333"/>
                </a:solidFill>
                <a:effectLst/>
              </a:rPr>
              <a:t>Step-5:</a:t>
            </a:r>
            <a:r>
              <a:rPr lang="en-US" b="0" i="0" dirty="0">
                <a:solidFill>
                  <a:srgbClr val="333333"/>
                </a:solidFill>
                <a:effectLst/>
              </a:rPr>
              <a:t> Repeat the third steps, which means reassign each datapoint to the new closest centroid of each cluster.</a:t>
            </a:r>
          </a:p>
          <a:p>
            <a:pPr marL="285750" indent="-285750" algn="just">
              <a:lnSpc>
                <a:spcPct val="250000"/>
              </a:lnSpc>
              <a:buFont typeface="Wingdings" panose="05000000000000000000" pitchFamily="2" charset="2"/>
              <a:buChar char="ü"/>
            </a:pPr>
            <a:r>
              <a:rPr lang="en-US" b="1" i="0" dirty="0">
                <a:solidFill>
                  <a:srgbClr val="333333"/>
                </a:solidFill>
                <a:effectLst/>
              </a:rPr>
              <a:t>Step-6:</a:t>
            </a:r>
            <a:r>
              <a:rPr lang="en-US" b="0" i="0" dirty="0">
                <a:solidFill>
                  <a:srgbClr val="333333"/>
                </a:solidFill>
                <a:effectLst/>
              </a:rPr>
              <a:t> If any reassignment occurs, then go to step-4 else go to FINISH.</a:t>
            </a:r>
          </a:p>
          <a:p>
            <a:pPr marL="285750" indent="-285750" algn="just">
              <a:lnSpc>
                <a:spcPct val="250000"/>
              </a:lnSpc>
              <a:buFont typeface="Wingdings" panose="05000000000000000000" pitchFamily="2" charset="2"/>
              <a:buChar char="ü"/>
            </a:pPr>
            <a:r>
              <a:rPr lang="en-US" b="1" i="0" dirty="0">
                <a:solidFill>
                  <a:srgbClr val="333333"/>
                </a:solidFill>
                <a:effectLst/>
              </a:rPr>
              <a:t>Step-7</a:t>
            </a:r>
            <a:r>
              <a:rPr lang="en-US" b="0" i="0" dirty="0">
                <a:solidFill>
                  <a:srgbClr val="333333"/>
                </a:solidFill>
                <a:effectLst/>
              </a:rPr>
              <a:t>: The model is ready.</a:t>
            </a:r>
          </a:p>
          <a:p>
            <a:endParaRPr lang="en-IN" dirty="0"/>
          </a:p>
        </p:txBody>
      </p:sp>
    </p:spTree>
    <p:extLst>
      <p:ext uri="{BB962C8B-B14F-4D97-AF65-F5344CB8AC3E}">
        <p14:creationId xmlns:p14="http://schemas.microsoft.com/office/powerpoint/2010/main" val="2549693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75B626-CBFD-4CD4-B8A4-261E4CEA12E5}"/>
              </a:ext>
            </a:extLst>
          </p:cNvPr>
          <p:cNvSpPr txBox="1"/>
          <p:nvPr/>
        </p:nvSpPr>
        <p:spPr>
          <a:xfrm>
            <a:off x="125128" y="144379"/>
            <a:ext cx="11848699" cy="369332"/>
          </a:xfrm>
          <a:prstGeom prst="rect">
            <a:avLst/>
          </a:prstGeom>
          <a:noFill/>
        </p:spPr>
        <p:txBody>
          <a:bodyPr wrap="square" rtlCol="0">
            <a:spAutoFit/>
          </a:bodyPr>
          <a:lstStyle/>
          <a:p>
            <a:r>
              <a:rPr lang="en-US" b="0" i="0" dirty="0">
                <a:solidFill>
                  <a:srgbClr val="333333"/>
                </a:solidFill>
                <a:effectLst/>
              </a:rPr>
              <a:t>Suppose we have two variables M1 and M2. The x-y axis scatter plot of these two variables is given below:</a:t>
            </a:r>
            <a:endParaRPr lang="en-IN" dirty="0"/>
          </a:p>
        </p:txBody>
      </p:sp>
      <p:pic>
        <p:nvPicPr>
          <p:cNvPr id="7170" name="Picture 2" descr="K-Means Clustering Algorithm">
            <a:extLst>
              <a:ext uri="{FF2B5EF4-FFF2-40B4-BE49-F238E27FC236}">
                <a16:creationId xmlns:a16="http://schemas.microsoft.com/office/drawing/2014/main" id="{28203E50-CFA0-9997-1621-D7C5F72641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424" y="1321870"/>
            <a:ext cx="4611152" cy="45768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976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0E7F8F-DA6E-057F-E9B3-77352CC7A7A1}"/>
              </a:ext>
            </a:extLst>
          </p:cNvPr>
          <p:cNvSpPr txBox="1"/>
          <p:nvPr/>
        </p:nvSpPr>
        <p:spPr>
          <a:xfrm>
            <a:off x="163629" y="182880"/>
            <a:ext cx="11819824" cy="1754326"/>
          </a:xfrm>
          <a:prstGeom prst="rect">
            <a:avLst/>
          </a:prstGeom>
          <a:noFill/>
        </p:spPr>
        <p:txBody>
          <a:bodyPr wrap="square" rtlCol="0">
            <a:spAutoFit/>
          </a:bodyPr>
          <a:lstStyle/>
          <a:p>
            <a:pPr marL="285750" indent="-285750" algn="just">
              <a:buFont typeface="Wingdings" panose="05000000000000000000" pitchFamily="2" charset="2"/>
              <a:buChar char="ü"/>
            </a:pPr>
            <a:r>
              <a:rPr lang="en-US" b="0" i="0" dirty="0">
                <a:solidFill>
                  <a:srgbClr val="000000"/>
                </a:solidFill>
                <a:effectLst/>
              </a:rPr>
              <a:t>Let's take number k of clusters, i.e., K=2, to identify the dataset and to put them into different clusters. It means here we will try to group these datasets into two different clusters.</a:t>
            </a:r>
          </a:p>
          <a:p>
            <a:pPr algn="just"/>
            <a:endParaRPr lang="en-US" b="0" i="0" dirty="0">
              <a:solidFill>
                <a:srgbClr val="000000"/>
              </a:solidFill>
              <a:effectLst/>
            </a:endParaRPr>
          </a:p>
          <a:p>
            <a:pPr marL="285750" indent="-285750" algn="just">
              <a:buFont typeface="Wingdings" panose="05000000000000000000" pitchFamily="2" charset="2"/>
              <a:buChar char="ü"/>
            </a:pPr>
            <a:r>
              <a:rPr lang="en-US" b="0" i="0" dirty="0">
                <a:solidFill>
                  <a:srgbClr val="000000"/>
                </a:solidFill>
                <a:effectLst/>
              </a:rPr>
              <a:t>We need to choose some random k points or centroid to form the cluster. These points can be either the points from the dataset or any other point. So, here we are selecting the below two points as k points, which are not the part of our dataset. </a:t>
            </a:r>
            <a:endParaRPr lang="en-IN" dirty="0"/>
          </a:p>
        </p:txBody>
      </p:sp>
      <p:pic>
        <p:nvPicPr>
          <p:cNvPr id="8194" name="Picture 2" descr="K-Means Clustering Algorithm">
            <a:extLst>
              <a:ext uri="{FF2B5EF4-FFF2-40B4-BE49-F238E27FC236}">
                <a16:creationId xmlns:a16="http://schemas.microsoft.com/office/drawing/2014/main" id="{53BD80DC-2D81-E1A0-0343-E08A768878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479" y="2043764"/>
            <a:ext cx="4283042" cy="425115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5217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093BC3-B850-E613-8C7B-1805286A865E}"/>
              </a:ext>
            </a:extLst>
          </p:cNvPr>
          <p:cNvSpPr txBox="1"/>
          <p:nvPr/>
        </p:nvSpPr>
        <p:spPr>
          <a:xfrm>
            <a:off x="182880" y="173255"/>
            <a:ext cx="11762072" cy="1477328"/>
          </a:xfrm>
          <a:prstGeom prst="rect">
            <a:avLst/>
          </a:prstGeom>
          <a:noFill/>
        </p:spPr>
        <p:txBody>
          <a:bodyPr wrap="square" rtlCol="0">
            <a:spAutoFit/>
          </a:bodyPr>
          <a:lstStyle/>
          <a:p>
            <a:pPr marL="285750" indent="-285750">
              <a:buFont typeface="Wingdings" panose="05000000000000000000" pitchFamily="2" charset="2"/>
              <a:buChar char="ü"/>
            </a:pPr>
            <a:r>
              <a:rPr lang="en-US" b="0" i="0" dirty="0">
                <a:solidFill>
                  <a:srgbClr val="000000"/>
                </a:solidFill>
                <a:effectLst/>
              </a:rPr>
              <a:t>Now we will assign each data point of the scatter plot to its closest K-point or centroid. We will compute it by applying some mathematics that we have studied to calculate the distance between two points. So, we will draw a median between both the centroids. </a:t>
            </a:r>
          </a:p>
          <a:p>
            <a:pPr marL="285750" indent="-285750">
              <a:buFont typeface="Wingdings" panose="05000000000000000000" pitchFamily="2" charset="2"/>
              <a:buChar char="ü"/>
            </a:pPr>
            <a:endParaRPr lang="en-US" dirty="0">
              <a:solidFill>
                <a:srgbClr val="000000"/>
              </a:solidFill>
            </a:endParaRPr>
          </a:p>
          <a:p>
            <a:pPr marL="285750" indent="-285750">
              <a:buFont typeface="Wingdings" panose="05000000000000000000" pitchFamily="2" charset="2"/>
              <a:buChar char="ü"/>
            </a:pPr>
            <a:r>
              <a:rPr lang="en-US" b="0" i="0" dirty="0">
                <a:solidFill>
                  <a:srgbClr val="000000"/>
                </a:solidFill>
                <a:effectLst/>
              </a:rPr>
              <a:t>Consider the below image:</a:t>
            </a:r>
            <a:endParaRPr lang="en-IN" dirty="0"/>
          </a:p>
        </p:txBody>
      </p:sp>
      <p:pic>
        <p:nvPicPr>
          <p:cNvPr id="9218" name="Picture 2" descr="K-Means Clustering Algorithm">
            <a:extLst>
              <a:ext uri="{FF2B5EF4-FFF2-40B4-BE49-F238E27FC236}">
                <a16:creationId xmlns:a16="http://schemas.microsoft.com/office/drawing/2014/main" id="{57E0FB8A-B1A3-56B7-4562-FA54D83B1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142" y="1929715"/>
            <a:ext cx="4466774" cy="44335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97606E98-D20B-2C78-992B-E794152E7924}"/>
              </a:ext>
            </a:extLst>
          </p:cNvPr>
          <p:cNvGraphicFramePr/>
          <p:nvPr>
            <p:extLst>
              <p:ext uri="{D42A27DB-BD31-4B8C-83A1-F6EECF244321}">
                <p14:modId xmlns:p14="http://schemas.microsoft.com/office/powerpoint/2010/main" val="2361274168"/>
              </p:ext>
            </p:extLst>
          </p:nvPr>
        </p:nvGraphicFramePr>
        <p:xfrm>
          <a:off x="5740667" y="3813019"/>
          <a:ext cx="6451333" cy="1200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70459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4D4277-A7E3-4BBC-1289-7485F77D1991}"/>
              </a:ext>
            </a:extLst>
          </p:cNvPr>
          <p:cNvSpPr txBox="1"/>
          <p:nvPr/>
        </p:nvSpPr>
        <p:spPr>
          <a:xfrm>
            <a:off x="125127" y="86628"/>
            <a:ext cx="11848699" cy="1200329"/>
          </a:xfrm>
          <a:prstGeom prst="rect">
            <a:avLst/>
          </a:prstGeom>
          <a:noFill/>
        </p:spPr>
        <p:txBody>
          <a:bodyPr wrap="square">
            <a:spAutoFit/>
          </a:bodyPr>
          <a:lstStyle/>
          <a:p>
            <a:r>
              <a:rPr lang="en-US" b="0" i="0" dirty="0">
                <a:solidFill>
                  <a:srgbClr val="000000"/>
                </a:solidFill>
                <a:effectLst/>
              </a:rPr>
              <a:t>As we need to find the closest cluster, so we will repeat the process by choosing </a:t>
            </a:r>
            <a:r>
              <a:rPr lang="en-US" b="1" i="0" dirty="0">
                <a:solidFill>
                  <a:srgbClr val="000000"/>
                </a:solidFill>
                <a:effectLst/>
              </a:rPr>
              <a:t>a new centroid</a:t>
            </a:r>
            <a:r>
              <a:rPr lang="en-US" b="0" i="0" dirty="0">
                <a:solidFill>
                  <a:srgbClr val="000000"/>
                </a:solidFill>
                <a:effectLst/>
              </a:rPr>
              <a:t>. </a:t>
            </a:r>
          </a:p>
          <a:p>
            <a:endParaRPr lang="en-US" dirty="0">
              <a:solidFill>
                <a:srgbClr val="000000"/>
              </a:solidFill>
            </a:endParaRPr>
          </a:p>
          <a:p>
            <a:pPr marL="285750" indent="-285750">
              <a:buFont typeface="Wingdings" panose="05000000000000000000" pitchFamily="2" charset="2"/>
              <a:buChar char="ü"/>
            </a:pPr>
            <a:r>
              <a:rPr lang="en-US" b="0" i="0" dirty="0">
                <a:solidFill>
                  <a:srgbClr val="000000"/>
                </a:solidFill>
                <a:effectLst/>
              </a:rPr>
              <a:t>To choose the new centroids, we will compute the center of gravity of these centroids, and will find new centroids as below:</a:t>
            </a:r>
            <a:endParaRPr lang="en-IN" dirty="0"/>
          </a:p>
        </p:txBody>
      </p:sp>
      <p:pic>
        <p:nvPicPr>
          <p:cNvPr id="10242" name="Picture 2" descr="K-Means Clustering Algorithm">
            <a:extLst>
              <a:ext uri="{FF2B5EF4-FFF2-40B4-BE49-F238E27FC236}">
                <a16:creationId xmlns:a16="http://schemas.microsoft.com/office/drawing/2014/main" id="{09C87196-9493-FFD3-079A-D01E64D24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7426" y="1706880"/>
            <a:ext cx="4457148" cy="44239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1692A37-8F0B-6659-F54C-AB396C87D00E}"/>
              </a:ext>
            </a:extLst>
          </p:cNvPr>
          <p:cNvSpPr txBox="1"/>
          <p:nvPr/>
        </p:nvSpPr>
        <p:spPr>
          <a:xfrm>
            <a:off x="125128" y="5904440"/>
            <a:ext cx="11723572" cy="646331"/>
          </a:xfrm>
          <a:prstGeom prst="rect">
            <a:avLst/>
          </a:prstGeom>
          <a:noFill/>
        </p:spPr>
        <p:txBody>
          <a:bodyPr wrap="square">
            <a:spAutoFit/>
          </a:bodyPr>
          <a:lstStyle/>
          <a:p>
            <a:r>
              <a:rPr lang="en-US" b="1" i="0" dirty="0">
                <a:solidFill>
                  <a:srgbClr val="000000"/>
                </a:solidFill>
                <a:effectLst/>
              </a:rPr>
              <a:t>Next, we will reassign each datapoint to the new centroid. For this, we will repeat the same process of finding a median line. The median will be like below image:</a:t>
            </a:r>
            <a:endParaRPr lang="en-IN" b="1" dirty="0"/>
          </a:p>
        </p:txBody>
      </p:sp>
    </p:spTree>
    <p:extLst>
      <p:ext uri="{BB962C8B-B14F-4D97-AF65-F5344CB8AC3E}">
        <p14:creationId xmlns:p14="http://schemas.microsoft.com/office/powerpoint/2010/main" val="3717758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ABCBC7-1656-B1E7-CA74-B766FC6B0C74}"/>
              </a:ext>
            </a:extLst>
          </p:cNvPr>
          <p:cNvSpPr txBox="1"/>
          <p:nvPr/>
        </p:nvSpPr>
        <p:spPr>
          <a:xfrm>
            <a:off x="154004" y="202131"/>
            <a:ext cx="11656194" cy="1938992"/>
          </a:xfrm>
          <a:prstGeom prst="rect">
            <a:avLst/>
          </a:prstGeom>
          <a:noFill/>
        </p:spPr>
        <p:txBody>
          <a:bodyPr wrap="square" rtlCol="0">
            <a:spAutoFit/>
          </a:bodyPr>
          <a:lstStyle/>
          <a:p>
            <a:pPr algn="just"/>
            <a:r>
              <a:rPr lang="en-US" sz="2400" b="1" i="0" dirty="0">
                <a:effectLst/>
              </a:rPr>
              <a:t>Working of Unsupervised Learning :</a:t>
            </a:r>
          </a:p>
          <a:p>
            <a:pPr algn="just"/>
            <a:endParaRPr lang="en-US" sz="2400" b="1" i="0" dirty="0">
              <a:effectLst/>
            </a:endParaRPr>
          </a:p>
          <a:p>
            <a:pPr algn="just"/>
            <a:r>
              <a:rPr lang="en-US" b="0" i="0" dirty="0">
                <a:solidFill>
                  <a:srgbClr val="333333"/>
                </a:solidFill>
                <a:effectLst/>
              </a:rPr>
              <a:t>Working of unsupervised learning can be understood by the below diagram:</a:t>
            </a:r>
          </a:p>
          <a:p>
            <a:pPr algn="just"/>
            <a:endParaRPr lang="en-US" dirty="0">
              <a:solidFill>
                <a:srgbClr val="333333"/>
              </a:solidFill>
            </a:endParaRPr>
          </a:p>
          <a:p>
            <a:pPr algn="just"/>
            <a:endParaRPr lang="en-US" b="0" i="0" dirty="0">
              <a:solidFill>
                <a:srgbClr val="333333"/>
              </a:solidFill>
              <a:effectLst/>
            </a:endParaRPr>
          </a:p>
          <a:p>
            <a:endParaRPr lang="en-IN" dirty="0"/>
          </a:p>
        </p:txBody>
      </p:sp>
      <p:pic>
        <p:nvPicPr>
          <p:cNvPr id="6" name="Picture 5">
            <a:extLst>
              <a:ext uri="{FF2B5EF4-FFF2-40B4-BE49-F238E27FC236}">
                <a16:creationId xmlns:a16="http://schemas.microsoft.com/office/drawing/2014/main" id="{599484AA-06C6-C447-8085-2BCCDBD3D266}"/>
              </a:ext>
            </a:extLst>
          </p:cNvPr>
          <p:cNvPicPr>
            <a:picLocks noChangeAspect="1"/>
          </p:cNvPicPr>
          <p:nvPr/>
        </p:nvPicPr>
        <p:blipFill>
          <a:blip r:embed="rId2"/>
          <a:stretch>
            <a:fillRect/>
          </a:stretch>
        </p:blipFill>
        <p:spPr>
          <a:xfrm>
            <a:off x="381802" y="1768375"/>
            <a:ext cx="4795423" cy="3596567"/>
          </a:xfrm>
          <a:prstGeom prst="rect">
            <a:avLst/>
          </a:prstGeom>
          <a:ln>
            <a:noFill/>
          </a:ln>
          <a:effectLst>
            <a:outerShdw blurRad="292100" dist="139700" dir="2700000" algn="tl" rotWithShape="0">
              <a:srgbClr val="333333">
                <a:alpha val="65000"/>
              </a:srgbClr>
            </a:outerShdw>
          </a:effectLst>
        </p:spPr>
      </p:pic>
      <p:graphicFrame>
        <p:nvGraphicFramePr>
          <p:cNvPr id="9" name="Diagram 8">
            <a:extLst>
              <a:ext uri="{FF2B5EF4-FFF2-40B4-BE49-F238E27FC236}">
                <a16:creationId xmlns:a16="http://schemas.microsoft.com/office/drawing/2014/main" id="{A5E87BFE-0105-F428-04B9-D591A41520F0}"/>
              </a:ext>
            </a:extLst>
          </p:cNvPr>
          <p:cNvGraphicFramePr/>
          <p:nvPr>
            <p:extLst>
              <p:ext uri="{D42A27DB-BD31-4B8C-83A1-F6EECF244321}">
                <p14:modId xmlns:p14="http://schemas.microsoft.com/office/powerpoint/2010/main" val="960160221"/>
              </p:ext>
            </p:extLst>
          </p:nvPr>
        </p:nvGraphicFramePr>
        <p:xfrm>
          <a:off x="5532120" y="1584714"/>
          <a:ext cx="6097604" cy="42473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41436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K-Means Clustering Algorithm">
            <a:extLst>
              <a:ext uri="{FF2B5EF4-FFF2-40B4-BE49-F238E27FC236}">
                <a16:creationId xmlns:a16="http://schemas.microsoft.com/office/drawing/2014/main" id="{4546FAB9-E5E6-B05E-C6FD-602F6ED9E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970" y="1158240"/>
            <a:ext cx="4717030" cy="46819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87BAF26A-43B5-7EFA-5B6A-4E2D98FD465D}"/>
              </a:ext>
            </a:extLst>
          </p:cNvPr>
          <p:cNvGraphicFramePr/>
          <p:nvPr>
            <p:extLst>
              <p:ext uri="{D42A27DB-BD31-4B8C-83A1-F6EECF244321}">
                <p14:modId xmlns:p14="http://schemas.microsoft.com/office/powerpoint/2010/main" val="423458910"/>
              </p:ext>
            </p:extLst>
          </p:nvPr>
        </p:nvGraphicFramePr>
        <p:xfrm>
          <a:off x="5772751" y="3429000"/>
          <a:ext cx="6097604" cy="923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12308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K-Means Clustering Algorithm">
            <a:extLst>
              <a:ext uri="{FF2B5EF4-FFF2-40B4-BE49-F238E27FC236}">
                <a16:creationId xmlns:a16="http://schemas.microsoft.com/office/drawing/2014/main" id="{0A2B679D-A325-47D6-2DEC-21E5D076F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469" y="0"/>
            <a:ext cx="5479061" cy="54382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3702734-08DA-77B8-AECF-D4072D3921C6}"/>
              </a:ext>
            </a:extLst>
          </p:cNvPr>
          <p:cNvSpPr txBox="1"/>
          <p:nvPr/>
        </p:nvSpPr>
        <p:spPr>
          <a:xfrm>
            <a:off x="731520" y="5557870"/>
            <a:ext cx="10963175" cy="369332"/>
          </a:xfrm>
          <a:prstGeom prst="rect">
            <a:avLst/>
          </a:prstGeom>
          <a:noFill/>
        </p:spPr>
        <p:txBody>
          <a:bodyPr wrap="square">
            <a:spAutoFit/>
          </a:bodyPr>
          <a:lstStyle/>
          <a:p>
            <a:r>
              <a:rPr lang="en-US" b="1" i="0" dirty="0">
                <a:solidFill>
                  <a:srgbClr val="333333"/>
                </a:solidFill>
                <a:effectLst/>
              </a:rPr>
              <a:t>As reassignment has taken place, so we will again go to the step-4, which is finding new centroids or K-points.</a:t>
            </a:r>
            <a:endParaRPr lang="en-IN" b="1" dirty="0"/>
          </a:p>
        </p:txBody>
      </p:sp>
    </p:spTree>
    <p:extLst>
      <p:ext uri="{BB962C8B-B14F-4D97-AF65-F5344CB8AC3E}">
        <p14:creationId xmlns:p14="http://schemas.microsoft.com/office/powerpoint/2010/main" val="12389534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38FC19-E507-168B-450F-BA3FD8493DE1}"/>
              </a:ext>
            </a:extLst>
          </p:cNvPr>
          <p:cNvSpPr txBox="1"/>
          <p:nvPr/>
        </p:nvSpPr>
        <p:spPr>
          <a:xfrm>
            <a:off x="202131" y="163629"/>
            <a:ext cx="11713945" cy="646331"/>
          </a:xfrm>
          <a:prstGeom prst="rect">
            <a:avLst/>
          </a:prstGeom>
          <a:noFill/>
        </p:spPr>
        <p:txBody>
          <a:bodyPr wrap="square" rtlCol="0">
            <a:spAutoFit/>
          </a:bodyPr>
          <a:lstStyle/>
          <a:p>
            <a:pPr marL="285750" indent="-285750">
              <a:buFont typeface="Wingdings" panose="05000000000000000000" pitchFamily="2" charset="2"/>
              <a:buChar char="ü"/>
            </a:pPr>
            <a:r>
              <a:rPr lang="en-US" b="0" i="0" dirty="0">
                <a:solidFill>
                  <a:srgbClr val="000000"/>
                </a:solidFill>
                <a:effectLst/>
              </a:rPr>
              <a:t>We will repeat the process by finding the center of gravity of centroids, so the new centroids will be as shown in the below image:</a:t>
            </a:r>
            <a:endParaRPr lang="en-IN" dirty="0"/>
          </a:p>
        </p:txBody>
      </p:sp>
      <p:pic>
        <p:nvPicPr>
          <p:cNvPr id="13314" name="Picture 2" descr="K-Means Clustering Algorithm">
            <a:extLst>
              <a:ext uri="{FF2B5EF4-FFF2-40B4-BE49-F238E27FC236}">
                <a16:creationId xmlns:a16="http://schemas.microsoft.com/office/drawing/2014/main" id="{A4B032BC-2042-75D8-15BC-B2AA0F454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731" y="1264117"/>
            <a:ext cx="4986538" cy="49494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444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DAB60F-E6CA-32A0-704F-32CD6CD191DC}"/>
              </a:ext>
            </a:extLst>
          </p:cNvPr>
          <p:cNvSpPr txBox="1"/>
          <p:nvPr/>
        </p:nvSpPr>
        <p:spPr>
          <a:xfrm>
            <a:off x="202131" y="154004"/>
            <a:ext cx="11819823" cy="923330"/>
          </a:xfrm>
          <a:prstGeom prst="rect">
            <a:avLst/>
          </a:prstGeom>
          <a:noFill/>
        </p:spPr>
        <p:txBody>
          <a:bodyPr wrap="square" rtlCol="0">
            <a:spAutoFit/>
          </a:bodyPr>
          <a:lstStyle/>
          <a:p>
            <a:pPr marL="285750" indent="-285750">
              <a:buFont typeface="Wingdings" panose="05000000000000000000" pitchFamily="2" charset="2"/>
              <a:buChar char="ü"/>
            </a:pPr>
            <a:r>
              <a:rPr lang="en-US" b="0" i="0" dirty="0">
                <a:solidFill>
                  <a:srgbClr val="000000"/>
                </a:solidFill>
                <a:effectLst/>
              </a:rPr>
              <a:t>As we got the new centroids so again will draw the median line and reassign the data points. </a:t>
            </a:r>
          </a:p>
          <a:p>
            <a:pPr marL="285750" indent="-285750">
              <a:buFont typeface="Wingdings" panose="05000000000000000000" pitchFamily="2" charset="2"/>
              <a:buChar char="ü"/>
            </a:pPr>
            <a:endParaRPr lang="en-US" dirty="0">
              <a:solidFill>
                <a:srgbClr val="000000"/>
              </a:solidFill>
            </a:endParaRPr>
          </a:p>
          <a:p>
            <a:pPr marL="285750" indent="-285750">
              <a:buFont typeface="Wingdings" panose="05000000000000000000" pitchFamily="2" charset="2"/>
              <a:buChar char="ü"/>
            </a:pPr>
            <a:r>
              <a:rPr lang="en-US" b="0" i="0" dirty="0">
                <a:solidFill>
                  <a:srgbClr val="000000"/>
                </a:solidFill>
                <a:effectLst/>
              </a:rPr>
              <a:t>So, the image will be:</a:t>
            </a:r>
            <a:endParaRPr lang="en-IN" dirty="0"/>
          </a:p>
        </p:txBody>
      </p:sp>
      <p:pic>
        <p:nvPicPr>
          <p:cNvPr id="14338" name="Picture 2" descr="K-Means Clustering Algorithm">
            <a:extLst>
              <a:ext uri="{FF2B5EF4-FFF2-40B4-BE49-F238E27FC236}">
                <a16:creationId xmlns:a16="http://schemas.microsoft.com/office/drawing/2014/main" id="{0B08002F-E36B-12EC-7C68-931EB6D39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1438" y="1495124"/>
            <a:ext cx="4729124" cy="46939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7133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8A292F-64AB-A57B-38E8-768D384B356D}"/>
              </a:ext>
            </a:extLst>
          </p:cNvPr>
          <p:cNvSpPr txBox="1"/>
          <p:nvPr/>
        </p:nvSpPr>
        <p:spPr>
          <a:xfrm>
            <a:off x="298383" y="192505"/>
            <a:ext cx="11454063" cy="1200329"/>
          </a:xfrm>
          <a:prstGeom prst="rect">
            <a:avLst/>
          </a:prstGeom>
          <a:noFill/>
        </p:spPr>
        <p:txBody>
          <a:bodyPr wrap="square" rtlCol="0">
            <a:spAutoFit/>
          </a:bodyPr>
          <a:lstStyle/>
          <a:p>
            <a:pPr marL="285750" indent="-285750">
              <a:buFont typeface="Wingdings" panose="05000000000000000000" pitchFamily="2" charset="2"/>
              <a:buChar char="ü"/>
            </a:pPr>
            <a:r>
              <a:rPr lang="en-US" b="0" i="0" dirty="0">
                <a:solidFill>
                  <a:srgbClr val="000000"/>
                </a:solidFill>
                <a:effectLst/>
              </a:rPr>
              <a:t>We can see in the above image; there are no dissimilar data points on either side of the line, which means our model is formed. </a:t>
            </a:r>
          </a:p>
          <a:p>
            <a:pPr marL="285750" indent="-285750">
              <a:buFont typeface="Wingdings" panose="05000000000000000000" pitchFamily="2" charset="2"/>
              <a:buChar char="ü"/>
            </a:pPr>
            <a:endParaRPr lang="en-US" dirty="0">
              <a:solidFill>
                <a:srgbClr val="000000"/>
              </a:solidFill>
            </a:endParaRPr>
          </a:p>
          <a:p>
            <a:pPr marL="285750" indent="-285750">
              <a:buFont typeface="Wingdings" panose="05000000000000000000" pitchFamily="2" charset="2"/>
              <a:buChar char="ü"/>
            </a:pPr>
            <a:r>
              <a:rPr lang="en-US" b="0" i="0" dirty="0">
                <a:solidFill>
                  <a:srgbClr val="000000"/>
                </a:solidFill>
                <a:effectLst/>
              </a:rPr>
              <a:t>Consider the below image:</a:t>
            </a:r>
            <a:endParaRPr lang="en-IN" dirty="0"/>
          </a:p>
        </p:txBody>
      </p:sp>
      <p:pic>
        <p:nvPicPr>
          <p:cNvPr id="15362" name="Picture 2" descr="K-Means Clustering Algorithm">
            <a:extLst>
              <a:ext uri="{FF2B5EF4-FFF2-40B4-BE49-F238E27FC236}">
                <a16:creationId xmlns:a16="http://schemas.microsoft.com/office/drawing/2014/main" id="{50D0D1EC-5860-6E3D-6891-EAA53DF3A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1155" y="1911067"/>
            <a:ext cx="5149689" cy="444160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8912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92ED62-F308-930A-5A1A-D658B91D02C0}"/>
              </a:ext>
            </a:extLst>
          </p:cNvPr>
          <p:cNvSpPr txBox="1"/>
          <p:nvPr/>
        </p:nvSpPr>
        <p:spPr>
          <a:xfrm>
            <a:off x="115503" y="105878"/>
            <a:ext cx="11887200" cy="646331"/>
          </a:xfrm>
          <a:prstGeom prst="rect">
            <a:avLst/>
          </a:prstGeom>
          <a:noFill/>
        </p:spPr>
        <p:txBody>
          <a:bodyPr wrap="square" rtlCol="0">
            <a:spAutoFit/>
          </a:bodyPr>
          <a:lstStyle/>
          <a:p>
            <a:pPr marL="285750" indent="-285750" algn="just">
              <a:buFont typeface="Wingdings" panose="05000000000000000000" pitchFamily="2" charset="2"/>
              <a:buChar char="ü"/>
            </a:pPr>
            <a:r>
              <a:rPr lang="en-US" b="0" i="0" dirty="0">
                <a:solidFill>
                  <a:srgbClr val="333333"/>
                </a:solidFill>
                <a:effectLst/>
              </a:rPr>
              <a:t>As our model is ready, so we can now remove the assumed centroids, and the two final clusters will be as shown in the below image:</a:t>
            </a:r>
          </a:p>
        </p:txBody>
      </p:sp>
      <p:pic>
        <p:nvPicPr>
          <p:cNvPr id="16386" name="Picture 2" descr="K-Means Clustering Algorithm">
            <a:extLst>
              <a:ext uri="{FF2B5EF4-FFF2-40B4-BE49-F238E27FC236}">
                <a16:creationId xmlns:a16="http://schemas.microsoft.com/office/drawing/2014/main" id="{78833C03-7A45-6038-66D0-FF5B4869E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3255" y="1795564"/>
            <a:ext cx="5205489" cy="44897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7451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54E0C7-C8FA-FB4A-F88C-233DD40897D9}"/>
              </a:ext>
            </a:extLst>
          </p:cNvPr>
          <p:cNvSpPr txBox="1"/>
          <p:nvPr/>
        </p:nvSpPr>
        <p:spPr>
          <a:xfrm>
            <a:off x="182880" y="154004"/>
            <a:ext cx="11858324" cy="7263527"/>
          </a:xfrm>
          <a:prstGeom prst="rect">
            <a:avLst/>
          </a:prstGeom>
          <a:noFill/>
        </p:spPr>
        <p:txBody>
          <a:bodyPr wrap="square" rtlCol="0">
            <a:spAutoFit/>
          </a:bodyPr>
          <a:lstStyle/>
          <a:p>
            <a:pPr algn="just"/>
            <a:r>
              <a:rPr lang="en-US" sz="2400" b="1" i="0" dirty="0">
                <a:effectLst/>
              </a:rPr>
              <a:t>How to choose the value of "K number of clusters" in K-means Clustering?</a:t>
            </a:r>
          </a:p>
          <a:p>
            <a:pPr algn="just"/>
            <a:endParaRPr lang="en-US" sz="2400" b="1" i="0" dirty="0">
              <a:effectLst/>
            </a:endParaRPr>
          </a:p>
          <a:p>
            <a:pPr marL="285750" indent="-285750" algn="just">
              <a:buFont typeface="Wingdings" panose="05000000000000000000" pitchFamily="2" charset="2"/>
              <a:buChar char="ü"/>
            </a:pPr>
            <a:r>
              <a:rPr lang="en-US" b="0" i="0" dirty="0">
                <a:solidFill>
                  <a:srgbClr val="333333"/>
                </a:solidFill>
                <a:effectLst/>
              </a:rPr>
              <a:t>The performance of the K-means clustering algorithm depends upon highly efficient clusters that it forms. But choosing the optimal number of clusters is a big task. There are some different ways to find the optimal number of clusters, but here we are discussing the most appropriate method to find the number of clusters or value of K. </a:t>
            </a:r>
          </a:p>
          <a:p>
            <a:pPr algn="just"/>
            <a:endParaRPr lang="en-IN" dirty="0"/>
          </a:p>
          <a:p>
            <a:pPr algn="just"/>
            <a:r>
              <a:rPr lang="en-US" sz="2400" b="1" i="0" dirty="0">
                <a:effectLst/>
              </a:rPr>
              <a:t>How to choose the value of "K number of clusters" in K-means Clustering?</a:t>
            </a:r>
          </a:p>
          <a:p>
            <a:pPr algn="just"/>
            <a:endParaRPr lang="en-US" sz="2400" b="1" i="0" dirty="0">
              <a:effectLst/>
            </a:endParaRPr>
          </a:p>
          <a:p>
            <a:pPr marL="285750" indent="-285750" algn="just">
              <a:buFont typeface="Wingdings" panose="05000000000000000000" pitchFamily="2" charset="2"/>
              <a:buChar char="ü"/>
            </a:pPr>
            <a:r>
              <a:rPr lang="en-US" b="0" i="0" dirty="0">
                <a:solidFill>
                  <a:srgbClr val="333333"/>
                </a:solidFill>
                <a:effectLst/>
              </a:rPr>
              <a:t>The performance of the K-means clustering algorithm depends upon highly efficient clusters that it forms. But choosing the optimal number of clusters is a big task. There are some different ways to find the optimal number of clusters, but here we are discussing the most appropriate method to find the number of clusters or value of K. </a:t>
            </a:r>
            <a:endParaRPr lang="en-US" dirty="0">
              <a:solidFill>
                <a:srgbClr val="333333"/>
              </a:solidFill>
            </a:endParaRPr>
          </a:p>
          <a:p>
            <a:pPr algn="just"/>
            <a:endParaRPr lang="en-US" dirty="0">
              <a:solidFill>
                <a:srgbClr val="333333"/>
              </a:solidFill>
            </a:endParaRPr>
          </a:p>
          <a:p>
            <a:pPr algn="just"/>
            <a:endParaRPr lang="en-US" b="0" i="0" dirty="0">
              <a:solidFill>
                <a:srgbClr val="333333"/>
              </a:solidFill>
              <a:effectLst/>
            </a:endParaRPr>
          </a:p>
          <a:p>
            <a:pPr algn="just"/>
            <a:r>
              <a:rPr lang="it-IT" sz="2400" b="1" i="0" dirty="0">
                <a:solidFill>
                  <a:srgbClr val="333333"/>
                </a:solidFill>
                <a:effectLst/>
                <a:highlight>
                  <a:srgbClr val="FFFF00"/>
                </a:highlight>
              </a:rPr>
              <a:t>WCSS= ∑</a:t>
            </a:r>
            <a:r>
              <a:rPr lang="it-IT" sz="2400" b="1" i="0" baseline="-25000" dirty="0">
                <a:solidFill>
                  <a:srgbClr val="333333"/>
                </a:solidFill>
                <a:effectLst/>
                <a:highlight>
                  <a:srgbClr val="FFFF00"/>
                </a:highlight>
              </a:rPr>
              <a:t>Pi in Cluster1</a:t>
            </a:r>
            <a:r>
              <a:rPr lang="it-IT" sz="2400" b="1" i="0" dirty="0">
                <a:solidFill>
                  <a:srgbClr val="333333"/>
                </a:solidFill>
                <a:effectLst/>
                <a:highlight>
                  <a:srgbClr val="FFFF00"/>
                </a:highlight>
              </a:rPr>
              <a:t> distance(P</a:t>
            </a:r>
            <a:r>
              <a:rPr lang="it-IT" sz="2400" b="1" i="0" baseline="-25000" dirty="0">
                <a:solidFill>
                  <a:srgbClr val="333333"/>
                </a:solidFill>
                <a:effectLst/>
                <a:highlight>
                  <a:srgbClr val="FFFF00"/>
                </a:highlight>
              </a:rPr>
              <a:t>i</a:t>
            </a:r>
            <a:r>
              <a:rPr lang="it-IT" sz="2400" b="1" i="0" dirty="0">
                <a:solidFill>
                  <a:srgbClr val="333333"/>
                </a:solidFill>
                <a:effectLst/>
                <a:highlight>
                  <a:srgbClr val="FFFF00"/>
                </a:highlight>
              </a:rPr>
              <a:t> C</a:t>
            </a:r>
            <a:r>
              <a:rPr lang="it-IT" sz="2400" b="1" i="0" baseline="-25000" dirty="0">
                <a:solidFill>
                  <a:srgbClr val="333333"/>
                </a:solidFill>
                <a:effectLst/>
                <a:highlight>
                  <a:srgbClr val="FFFF00"/>
                </a:highlight>
              </a:rPr>
              <a:t>1</a:t>
            </a:r>
            <a:r>
              <a:rPr lang="it-IT" sz="2400" b="1" i="0" dirty="0">
                <a:solidFill>
                  <a:srgbClr val="333333"/>
                </a:solidFill>
                <a:effectLst/>
                <a:highlight>
                  <a:srgbClr val="FFFF00"/>
                </a:highlight>
              </a:rPr>
              <a:t>)</a:t>
            </a:r>
            <a:r>
              <a:rPr lang="it-IT" sz="2400" b="1" i="0" baseline="30000" dirty="0">
                <a:solidFill>
                  <a:srgbClr val="333333"/>
                </a:solidFill>
                <a:effectLst/>
                <a:highlight>
                  <a:srgbClr val="FFFF00"/>
                </a:highlight>
              </a:rPr>
              <a:t>2</a:t>
            </a:r>
            <a:r>
              <a:rPr lang="it-IT" sz="2400" b="1" i="0" dirty="0">
                <a:solidFill>
                  <a:srgbClr val="333333"/>
                </a:solidFill>
                <a:effectLst/>
                <a:highlight>
                  <a:srgbClr val="FFFF00"/>
                </a:highlight>
              </a:rPr>
              <a:t> +∑</a:t>
            </a:r>
            <a:r>
              <a:rPr lang="it-IT" sz="2400" b="1" i="0" baseline="-25000" dirty="0">
                <a:solidFill>
                  <a:srgbClr val="333333"/>
                </a:solidFill>
                <a:effectLst/>
                <a:highlight>
                  <a:srgbClr val="FFFF00"/>
                </a:highlight>
              </a:rPr>
              <a:t>Pi in Cluster2</a:t>
            </a:r>
            <a:r>
              <a:rPr lang="it-IT" sz="2400" b="1" i="0" dirty="0">
                <a:solidFill>
                  <a:srgbClr val="333333"/>
                </a:solidFill>
                <a:effectLst/>
                <a:highlight>
                  <a:srgbClr val="FFFF00"/>
                </a:highlight>
              </a:rPr>
              <a:t>distance(P</a:t>
            </a:r>
            <a:r>
              <a:rPr lang="it-IT" sz="2400" b="1" i="0" baseline="-25000" dirty="0">
                <a:solidFill>
                  <a:srgbClr val="333333"/>
                </a:solidFill>
                <a:effectLst/>
                <a:highlight>
                  <a:srgbClr val="FFFF00"/>
                </a:highlight>
              </a:rPr>
              <a:t>i</a:t>
            </a:r>
            <a:r>
              <a:rPr lang="it-IT" sz="2400" b="1" i="0" dirty="0">
                <a:solidFill>
                  <a:srgbClr val="333333"/>
                </a:solidFill>
                <a:effectLst/>
                <a:highlight>
                  <a:srgbClr val="FFFF00"/>
                </a:highlight>
              </a:rPr>
              <a:t> C</a:t>
            </a:r>
            <a:r>
              <a:rPr lang="it-IT" sz="2400" b="1" i="0" baseline="-25000" dirty="0">
                <a:solidFill>
                  <a:srgbClr val="333333"/>
                </a:solidFill>
                <a:effectLst/>
                <a:highlight>
                  <a:srgbClr val="FFFF00"/>
                </a:highlight>
              </a:rPr>
              <a:t>2</a:t>
            </a:r>
            <a:r>
              <a:rPr lang="it-IT" sz="2400" b="1" i="0" dirty="0">
                <a:solidFill>
                  <a:srgbClr val="333333"/>
                </a:solidFill>
                <a:effectLst/>
                <a:highlight>
                  <a:srgbClr val="FFFF00"/>
                </a:highlight>
              </a:rPr>
              <a:t>)</a:t>
            </a:r>
            <a:r>
              <a:rPr lang="it-IT" sz="2400" b="1" i="0" baseline="30000" dirty="0">
                <a:solidFill>
                  <a:srgbClr val="333333"/>
                </a:solidFill>
                <a:effectLst/>
                <a:highlight>
                  <a:srgbClr val="FFFF00"/>
                </a:highlight>
              </a:rPr>
              <a:t>2</a:t>
            </a:r>
            <a:r>
              <a:rPr lang="it-IT" sz="2400" b="1" i="0" dirty="0">
                <a:solidFill>
                  <a:srgbClr val="333333"/>
                </a:solidFill>
                <a:effectLst/>
                <a:highlight>
                  <a:srgbClr val="FFFF00"/>
                </a:highlight>
              </a:rPr>
              <a:t>+∑</a:t>
            </a:r>
            <a:r>
              <a:rPr lang="it-IT" sz="2400" b="1" i="0" baseline="-25000" dirty="0">
                <a:solidFill>
                  <a:srgbClr val="333333"/>
                </a:solidFill>
                <a:effectLst/>
                <a:highlight>
                  <a:srgbClr val="FFFF00"/>
                </a:highlight>
              </a:rPr>
              <a:t>Pi in CLuster3</a:t>
            </a:r>
            <a:r>
              <a:rPr lang="it-IT" sz="2400" b="1" i="0" dirty="0">
                <a:solidFill>
                  <a:srgbClr val="333333"/>
                </a:solidFill>
                <a:effectLst/>
                <a:highlight>
                  <a:srgbClr val="FFFF00"/>
                </a:highlight>
              </a:rPr>
              <a:t> distance(P</a:t>
            </a:r>
            <a:r>
              <a:rPr lang="it-IT" sz="2400" b="1" i="0" baseline="-25000" dirty="0">
                <a:solidFill>
                  <a:srgbClr val="333333"/>
                </a:solidFill>
                <a:effectLst/>
                <a:highlight>
                  <a:srgbClr val="FFFF00"/>
                </a:highlight>
              </a:rPr>
              <a:t>i</a:t>
            </a:r>
            <a:r>
              <a:rPr lang="it-IT" sz="2400" b="1" i="0" dirty="0">
                <a:solidFill>
                  <a:srgbClr val="333333"/>
                </a:solidFill>
                <a:effectLst/>
                <a:highlight>
                  <a:srgbClr val="FFFF00"/>
                </a:highlight>
              </a:rPr>
              <a:t> C</a:t>
            </a:r>
            <a:r>
              <a:rPr lang="it-IT" sz="2400" b="1" i="0" baseline="-25000" dirty="0">
                <a:solidFill>
                  <a:srgbClr val="333333"/>
                </a:solidFill>
                <a:effectLst/>
                <a:highlight>
                  <a:srgbClr val="FFFF00"/>
                </a:highlight>
              </a:rPr>
              <a:t>3</a:t>
            </a:r>
            <a:r>
              <a:rPr lang="it-IT" sz="2400" b="1" i="0" dirty="0">
                <a:solidFill>
                  <a:srgbClr val="333333"/>
                </a:solidFill>
                <a:effectLst/>
                <a:highlight>
                  <a:srgbClr val="FFFF00"/>
                </a:highlight>
              </a:rPr>
              <a:t>)</a:t>
            </a:r>
            <a:r>
              <a:rPr lang="it-IT" sz="2400" b="1" i="0" baseline="30000" dirty="0">
                <a:solidFill>
                  <a:srgbClr val="333333"/>
                </a:solidFill>
                <a:effectLst/>
                <a:highlight>
                  <a:srgbClr val="FFFF00"/>
                </a:highlight>
              </a:rPr>
              <a:t>2</a:t>
            </a:r>
          </a:p>
          <a:p>
            <a:pPr algn="just"/>
            <a:endParaRPr lang="it-IT" sz="2400" b="1" baseline="30000" dirty="0">
              <a:solidFill>
                <a:srgbClr val="333333"/>
              </a:solidFill>
              <a:highlight>
                <a:srgbClr val="FFFF00"/>
              </a:highlight>
            </a:endParaRPr>
          </a:p>
          <a:p>
            <a:pPr algn="just"/>
            <a:r>
              <a:rPr lang="en-US" b="1" i="0" dirty="0">
                <a:solidFill>
                  <a:srgbClr val="333333"/>
                </a:solidFill>
                <a:effectLst/>
              </a:rPr>
              <a:t>In the above formula of WCSS,</a:t>
            </a:r>
          </a:p>
          <a:p>
            <a:pPr algn="just"/>
            <a:endParaRPr lang="en-US" b="0" i="0" dirty="0">
              <a:solidFill>
                <a:srgbClr val="333333"/>
              </a:solidFill>
              <a:effectLst/>
            </a:endParaRPr>
          </a:p>
          <a:p>
            <a:pPr algn="just"/>
            <a:r>
              <a:rPr lang="en-US" b="1" i="0" dirty="0">
                <a:solidFill>
                  <a:srgbClr val="333333"/>
                </a:solidFill>
                <a:effectLst/>
              </a:rPr>
              <a:t>∑</a:t>
            </a:r>
            <a:r>
              <a:rPr lang="en-US" b="1" i="0" baseline="-25000" dirty="0">
                <a:solidFill>
                  <a:srgbClr val="333333"/>
                </a:solidFill>
                <a:effectLst/>
              </a:rPr>
              <a:t>Pi in Cluster1</a:t>
            </a:r>
            <a:r>
              <a:rPr lang="en-US" b="1" i="0" dirty="0">
                <a:solidFill>
                  <a:srgbClr val="333333"/>
                </a:solidFill>
                <a:effectLst/>
              </a:rPr>
              <a:t> distance(P</a:t>
            </a:r>
            <a:r>
              <a:rPr lang="en-US" b="1" i="0" baseline="-25000" dirty="0">
                <a:solidFill>
                  <a:srgbClr val="333333"/>
                </a:solidFill>
                <a:effectLst/>
              </a:rPr>
              <a:t>i</a:t>
            </a:r>
            <a:r>
              <a:rPr lang="en-US" b="1" i="0" dirty="0">
                <a:solidFill>
                  <a:srgbClr val="333333"/>
                </a:solidFill>
                <a:effectLst/>
              </a:rPr>
              <a:t> C</a:t>
            </a:r>
            <a:r>
              <a:rPr lang="en-US" b="1" i="0" baseline="-25000" dirty="0">
                <a:solidFill>
                  <a:srgbClr val="333333"/>
                </a:solidFill>
                <a:effectLst/>
              </a:rPr>
              <a:t>1</a:t>
            </a:r>
            <a:r>
              <a:rPr lang="en-US" b="1" i="0" dirty="0">
                <a:solidFill>
                  <a:srgbClr val="333333"/>
                </a:solidFill>
                <a:effectLst/>
              </a:rPr>
              <a:t>)</a:t>
            </a:r>
            <a:r>
              <a:rPr lang="en-US" b="1" i="0" baseline="30000" dirty="0">
                <a:solidFill>
                  <a:srgbClr val="333333"/>
                </a:solidFill>
                <a:effectLst/>
              </a:rPr>
              <a:t>2</a:t>
            </a:r>
            <a:r>
              <a:rPr lang="en-US" b="1" i="0" dirty="0">
                <a:solidFill>
                  <a:srgbClr val="333333"/>
                </a:solidFill>
                <a:effectLst/>
              </a:rPr>
              <a:t>: </a:t>
            </a:r>
            <a:r>
              <a:rPr lang="en-US" b="0" i="0" dirty="0">
                <a:solidFill>
                  <a:srgbClr val="333333"/>
                </a:solidFill>
                <a:effectLst/>
              </a:rPr>
              <a:t>It is the sum of the square of the distances between each data point and its centroid within a cluster1 and the same for the other two terms.</a:t>
            </a:r>
          </a:p>
          <a:p>
            <a:pPr algn="just"/>
            <a:endParaRPr lang="en-US" b="0" i="0" dirty="0">
              <a:solidFill>
                <a:srgbClr val="333333"/>
              </a:solidFill>
              <a:effectLst/>
            </a:endParaRPr>
          </a:p>
          <a:p>
            <a:r>
              <a:rPr lang="en-US" b="0" i="0" dirty="0">
                <a:solidFill>
                  <a:srgbClr val="333333"/>
                </a:solidFill>
                <a:effectLst/>
              </a:rPr>
              <a:t>To measure the distance between data points and centroid, we can use any method such </a:t>
            </a:r>
            <a:r>
              <a:rPr lang="en-US" b="1" i="0" dirty="0">
                <a:solidFill>
                  <a:srgbClr val="333333"/>
                </a:solidFill>
                <a:effectLst/>
              </a:rPr>
              <a:t>Euclidean distance or Manhattan.</a:t>
            </a:r>
          </a:p>
          <a:p>
            <a:pPr algn="just"/>
            <a:endParaRPr lang="en-US" sz="2400" b="1" i="0" dirty="0">
              <a:solidFill>
                <a:srgbClr val="333333"/>
              </a:solidFill>
              <a:effectLst/>
              <a:highlight>
                <a:srgbClr val="FFFF00"/>
              </a:highlight>
            </a:endParaRPr>
          </a:p>
          <a:p>
            <a:endParaRPr lang="en-IN" dirty="0"/>
          </a:p>
        </p:txBody>
      </p:sp>
    </p:spTree>
    <p:extLst>
      <p:ext uri="{BB962C8B-B14F-4D97-AF65-F5344CB8AC3E}">
        <p14:creationId xmlns:p14="http://schemas.microsoft.com/office/powerpoint/2010/main" val="4738094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1F189-CE11-D174-27EA-0DDB8C878FC9}"/>
              </a:ext>
            </a:extLst>
          </p:cNvPr>
          <p:cNvSpPr txBox="1"/>
          <p:nvPr/>
        </p:nvSpPr>
        <p:spPr>
          <a:xfrm>
            <a:off x="77002" y="67377"/>
            <a:ext cx="12012329" cy="2492990"/>
          </a:xfrm>
          <a:prstGeom prst="rect">
            <a:avLst/>
          </a:prstGeom>
          <a:noFill/>
        </p:spPr>
        <p:txBody>
          <a:bodyPr wrap="square" rtlCol="0">
            <a:spAutoFit/>
          </a:bodyPr>
          <a:lstStyle/>
          <a:p>
            <a:pPr algn="just"/>
            <a:r>
              <a:rPr lang="en-US" sz="2400" b="1" i="0" dirty="0">
                <a:solidFill>
                  <a:srgbClr val="333333"/>
                </a:solidFill>
                <a:effectLst/>
              </a:rPr>
              <a:t>To find the optimal value of clusters, the elbow method follows the below steps:</a:t>
            </a:r>
          </a:p>
          <a:p>
            <a:pPr marL="342900" indent="-342900" algn="just">
              <a:buFont typeface="Wingdings" panose="05000000000000000000" pitchFamily="2" charset="2"/>
              <a:buChar char="ü"/>
            </a:pPr>
            <a:endParaRPr lang="en-US" sz="2400" b="1" i="0" dirty="0">
              <a:solidFill>
                <a:srgbClr val="333333"/>
              </a:solidFill>
              <a:effectLst/>
            </a:endParaRPr>
          </a:p>
          <a:p>
            <a:pPr marL="285750" indent="-285750" algn="just">
              <a:buFont typeface="Wingdings" panose="05000000000000000000" pitchFamily="2" charset="2"/>
              <a:buChar char="ü"/>
            </a:pPr>
            <a:r>
              <a:rPr lang="en-US" b="0" i="0" dirty="0">
                <a:solidFill>
                  <a:srgbClr val="000000"/>
                </a:solidFill>
                <a:effectLst/>
              </a:rPr>
              <a:t>It executes the K-means clustering on a given dataset for different K values (ranges from 1-10).</a:t>
            </a:r>
          </a:p>
          <a:p>
            <a:pPr marL="285750" indent="-285750" algn="just">
              <a:buFont typeface="Wingdings" panose="05000000000000000000" pitchFamily="2" charset="2"/>
              <a:buChar char="ü"/>
            </a:pPr>
            <a:r>
              <a:rPr lang="en-US" b="0" i="0" dirty="0">
                <a:solidFill>
                  <a:srgbClr val="000000"/>
                </a:solidFill>
                <a:effectLst/>
              </a:rPr>
              <a:t>For each value of K, calculates the WCSS value.</a:t>
            </a:r>
          </a:p>
          <a:p>
            <a:pPr marL="285750" indent="-285750" algn="just">
              <a:buFont typeface="Wingdings" panose="05000000000000000000" pitchFamily="2" charset="2"/>
              <a:buChar char="ü"/>
            </a:pPr>
            <a:r>
              <a:rPr lang="en-US" b="0" i="0" dirty="0">
                <a:solidFill>
                  <a:srgbClr val="000000"/>
                </a:solidFill>
                <a:effectLst/>
              </a:rPr>
              <a:t>Plots a curve between calculated WCSS values and the number of clusters K.</a:t>
            </a:r>
          </a:p>
          <a:p>
            <a:pPr marL="285750" indent="-285750" algn="just">
              <a:buFont typeface="Wingdings" panose="05000000000000000000" pitchFamily="2" charset="2"/>
              <a:buChar char="ü"/>
            </a:pPr>
            <a:r>
              <a:rPr lang="en-US" b="0" i="0" dirty="0">
                <a:solidFill>
                  <a:srgbClr val="000000"/>
                </a:solidFill>
                <a:effectLst/>
              </a:rPr>
              <a:t>The sharp point of bend or a point of the plot looks like an arm, then that point is considered as the best value of K.</a:t>
            </a:r>
          </a:p>
          <a:p>
            <a:pPr marL="285750" indent="-285750" algn="just">
              <a:buFont typeface="Wingdings" panose="05000000000000000000" pitchFamily="2" charset="2"/>
              <a:buChar char="ü"/>
            </a:pPr>
            <a:r>
              <a:rPr lang="en-US" b="0" i="0" dirty="0">
                <a:solidFill>
                  <a:srgbClr val="333333"/>
                </a:solidFill>
                <a:effectLst/>
              </a:rPr>
              <a:t>Since the graph shows the sharp bend, which looks like an elbow, hence it is known as the elbow method. </a:t>
            </a:r>
          </a:p>
          <a:p>
            <a:endParaRPr lang="en-IN" dirty="0"/>
          </a:p>
        </p:txBody>
      </p:sp>
      <p:pic>
        <p:nvPicPr>
          <p:cNvPr id="17410" name="Picture 2" descr="K-Means Clustering Algorithm">
            <a:extLst>
              <a:ext uri="{FF2B5EF4-FFF2-40B4-BE49-F238E27FC236}">
                <a16:creationId xmlns:a16="http://schemas.microsoft.com/office/drawing/2014/main" id="{4BBEB881-79F8-1635-8E23-B811810F03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101" y="2560367"/>
            <a:ext cx="5452311" cy="38602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6FA08847-1A58-F084-10AD-0A10D532C904}"/>
              </a:ext>
            </a:extLst>
          </p:cNvPr>
          <p:cNvGraphicFramePr/>
          <p:nvPr>
            <p:extLst>
              <p:ext uri="{D42A27DB-BD31-4B8C-83A1-F6EECF244321}">
                <p14:modId xmlns:p14="http://schemas.microsoft.com/office/powerpoint/2010/main" val="1091667758"/>
              </p:ext>
            </p:extLst>
          </p:nvPr>
        </p:nvGraphicFramePr>
        <p:xfrm>
          <a:off x="6367511" y="3429000"/>
          <a:ext cx="4983480" cy="1477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12631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3D6051-6B9E-4689-FAD4-80CD30B07D59}"/>
              </a:ext>
            </a:extLst>
          </p:cNvPr>
          <p:cNvSpPr txBox="1"/>
          <p:nvPr/>
        </p:nvSpPr>
        <p:spPr>
          <a:xfrm>
            <a:off x="86627" y="86627"/>
            <a:ext cx="11954577" cy="6832640"/>
          </a:xfrm>
          <a:prstGeom prst="rect">
            <a:avLst/>
          </a:prstGeom>
          <a:noFill/>
        </p:spPr>
        <p:txBody>
          <a:bodyPr wrap="square" rtlCol="0">
            <a:spAutoFit/>
          </a:bodyPr>
          <a:lstStyle/>
          <a:p>
            <a:pPr algn="just"/>
            <a:r>
              <a:rPr lang="en-US" sz="2400" b="1" i="0" dirty="0">
                <a:effectLst/>
              </a:rPr>
              <a:t>Python Implementation of K-means Clustering Algorithm:</a:t>
            </a:r>
          </a:p>
          <a:p>
            <a:pPr marL="285750" indent="-285750" algn="just">
              <a:lnSpc>
                <a:spcPct val="200000"/>
              </a:lnSpc>
              <a:buFont typeface="Wingdings" panose="05000000000000000000" pitchFamily="2" charset="2"/>
              <a:buChar char="Ø"/>
            </a:pPr>
            <a:r>
              <a:rPr lang="en-US" b="0" i="0" dirty="0">
                <a:solidFill>
                  <a:srgbClr val="333333"/>
                </a:solidFill>
                <a:effectLst/>
              </a:rPr>
              <a:t>In the above section, we have discussed the K-means algorithm, now let's see how it can be implemented using </a:t>
            </a:r>
            <a:r>
              <a:rPr lang="en-US" b="0" i="0" u="none" strike="noStrike" dirty="0">
                <a:solidFill>
                  <a:srgbClr val="008000"/>
                </a:solidFill>
                <a:effectLst/>
                <a:hlinkClick r:id="rId2"/>
              </a:rPr>
              <a:t>Python</a:t>
            </a:r>
            <a:r>
              <a:rPr lang="en-US" b="0" i="0" dirty="0">
                <a:solidFill>
                  <a:srgbClr val="333333"/>
                </a:solidFill>
                <a:effectLst/>
              </a:rPr>
              <a:t>.</a:t>
            </a:r>
          </a:p>
          <a:p>
            <a:pPr marL="285750" indent="-285750" algn="just">
              <a:lnSpc>
                <a:spcPct val="200000"/>
              </a:lnSpc>
              <a:buFont typeface="Wingdings" panose="05000000000000000000" pitchFamily="2" charset="2"/>
              <a:buChar char="Ø"/>
            </a:pPr>
            <a:r>
              <a:rPr lang="en-US" b="0" i="0" dirty="0">
                <a:solidFill>
                  <a:srgbClr val="333333"/>
                </a:solidFill>
                <a:effectLst/>
              </a:rPr>
              <a:t>Before implementation, let's understand what type of problem we will solve here. So, we have a dataset of </a:t>
            </a:r>
            <a:r>
              <a:rPr lang="en-US" b="1" i="0" dirty="0" err="1">
                <a:solidFill>
                  <a:srgbClr val="333333"/>
                </a:solidFill>
                <a:effectLst/>
              </a:rPr>
              <a:t>Mall_Customers</a:t>
            </a:r>
            <a:r>
              <a:rPr lang="en-US" b="0" i="0" dirty="0">
                <a:solidFill>
                  <a:srgbClr val="333333"/>
                </a:solidFill>
                <a:effectLst/>
              </a:rPr>
              <a:t>, which is the data of customers who visit the mall and spend there.</a:t>
            </a:r>
          </a:p>
          <a:p>
            <a:pPr marL="285750" indent="-285750" algn="just">
              <a:lnSpc>
                <a:spcPct val="200000"/>
              </a:lnSpc>
              <a:buFont typeface="Wingdings" panose="05000000000000000000" pitchFamily="2" charset="2"/>
              <a:buChar char="Ø"/>
            </a:pPr>
            <a:r>
              <a:rPr lang="en-US" b="0" i="0" dirty="0">
                <a:solidFill>
                  <a:srgbClr val="333333"/>
                </a:solidFill>
                <a:effectLst/>
              </a:rPr>
              <a:t>In the given dataset, we have </a:t>
            </a:r>
            <a:r>
              <a:rPr lang="en-US" b="1" i="0" dirty="0" err="1">
                <a:solidFill>
                  <a:srgbClr val="333333"/>
                </a:solidFill>
                <a:effectLst/>
              </a:rPr>
              <a:t>Customer_Id</a:t>
            </a:r>
            <a:r>
              <a:rPr lang="en-US" b="1" i="0" dirty="0">
                <a:solidFill>
                  <a:srgbClr val="333333"/>
                </a:solidFill>
                <a:effectLst/>
              </a:rPr>
              <a:t>, Gender, Age, Annual Income ($), and Spending Score</a:t>
            </a:r>
            <a:r>
              <a:rPr lang="en-US" b="0" i="0" dirty="0">
                <a:solidFill>
                  <a:srgbClr val="333333"/>
                </a:solidFill>
                <a:effectLst/>
              </a:rPr>
              <a:t> (which is the calculated value of how much a customer has spent in the mall, the more the value, the more he has spent). From this dataset, we need to calculate some patterns, as it is an unsupervised method, so we don't know what to calculate exactly.</a:t>
            </a:r>
          </a:p>
          <a:p>
            <a:pPr algn="just">
              <a:lnSpc>
                <a:spcPct val="200000"/>
              </a:lnSpc>
            </a:pPr>
            <a:r>
              <a:rPr lang="en-US" b="0" i="0" dirty="0">
                <a:solidFill>
                  <a:srgbClr val="333333"/>
                </a:solidFill>
                <a:effectLst/>
              </a:rPr>
              <a:t>The steps to be followed for the implementation are given below:</a:t>
            </a:r>
          </a:p>
          <a:p>
            <a:pPr marL="1200150" lvl="2" indent="-285750" algn="just">
              <a:lnSpc>
                <a:spcPct val="200000"/>
              </a:lnSpc>
              <a:buFont typeface="Wingdings" panose="05000000000000000000" pitchFamily="2" charset="2"/>
              <a:buChar char="ü"/>
            </a:pPr>
            <a:r>
              <a:rPr lang="en-US" b="1" i="0" dirty="0">
                <a:solidFill>
                  <a:srgbClr val="000000"/>
                </a:solidFill>
                <a:effectLst/>
              </a:rPr>
              <a:t>Data Pre-processing</a:t>
            </a:r>
            <a:endParaRPr lang="en-US" b="0" i="0" dirty="0">
              <a:solidFill>
                <a:srgbClr val="000000"/>
              </a:solidFill>
              <a:effectLst/>
            </a:endParaRPr>
          </a:p>
          <a:p>
            <a:pPr marL="1200150" lvl="2" indent="-285750" algn="just">
              <a:lnSpc>
                <a:spcPct val="200000"/>
              </a:lnSpc>
              <a:buFont typeface="Wingdings" panose="05000000000000000000" pitchFamily="2" charset="2"/>
              <a:buChar char="ü"/>
            </a:pPr>
            <a:r>
              <a:rPr lang="en-US" b="1" i="0" dirty="0">
                <a:solidFill>
                  <a:srgbClr val="000000"/>
                </a:solidFill>
                <a:effectLst/>
              </a:rPr>
              <a:t>Finding the optimal number of clusters using the elbow method</a:t>
            </a:r>
            <a:endParaRPr lang="en-US" b="0" i="0" dirty="0">
              <a:solidFill>
                <a:srgbClr val="000000"/>
              </a:solidFill>
              <a:effectLst/>
            </a:endParaRPr>
          </a:p>
          <a:p>
            <a:pPr marL="1200150" lvl="2" indent="-285750" algn="just">
              <a:lnSpc>
                <a:spcPct val="200000"/>
              </a:lnSpc>
              <a:buFont typeface="Wingdings" panose="05000000000000000000" pitchFamily="2" charset="2"/>
              <a:buChar char="ü"/>
            </a:pPr>
            <a:r>
              <a:rPr lang="en-US" b="1" i="0" dirty="0">
                <a:solidFill>
                  <a:srgbClr val="000000"/>
                </a:solidFill>
                <a:effectLst/>
              </a:rPr>
              <a:t>Training the K-means algorithm on the training dataset</a:t>
            </a:r>
            <a:endParaRPr lang="en-US" b="0" i="0" dirty="0">
              <a:solidFill>
                <a:srgbClr val="000000"/>
              </a:solidFill>
              <a:effectLst/>
            </a:endParaRPr>
          </a:p>
          <a:p>
            <a:pPr marL="1200150" lvl="2" indent="-285750" algn="just">
              <a:lnSpc>
                <a:spcPct val="200000"/>
              </a:lnSpc>
              <a:buFont typeface="Wingdings" panose="05000000000000000000" pitchFamily="2" charset="2"/>
              <a:buChar char="ü"/>
            </a:pPr>
            <a:r>
              <a:rPr lang="en-US" b="1" i="0" dirty="0">
                <a:solidFill>
                  <a:srgbClr val="000000"/>
                </a:solidFill>
                <a:effectLst/>
              </a:rPr>
              <a:t>Visualizing the clusters</a:t>
            </a:r>
            <a:endParaRPr lang="en-US" b="0" i="0" dirty="0">
              <a:solidFill>
                <a:srgbClr val="000000"/>
              </a:solidFill>
              <a:effectLst/>
            </a:endParaRPr>
          </a:p>
          <a:p>
            <a:endParaRPr lang="en-IN" dirty="0"/>
          </a:p>
        </p:txBody>
      </p:sp>
    </p:spTree>
    <p:extLst>
      <p:ext uri="{BB962C8B-B14F-4D97-AF65-F5344CB8AC3E}">
        <p14:creationId xmlns:p14="http://schemas.microsoft.com/office/powerpoint/2010/main" val="1034892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9C8854-12AC-998F-23E4-9CC3027EF926}"/>
              </a:ext>
            </a:extLst>
          </p:cNvPr>
          <p:cNvSpPr txBox="1"/>
          <p:nvPr/>
        </p:nvSpPr>
        <p:spPr>
          <a:xfrm>
            <a:off x="154004" y="105878"/>
            <a:ext cx="11858324" cy="5539978"/>
          </a:xfrm>
          <a:prstGeom prst="rect">
            <a:avLst/>
          </a:prstGeom>
          <a:noFill/>
        </p:spPr>
        <p:txBody>
          <a:bodyPr wrap="square" rtlCol="0">
            <a:spAutoFit/>
          </a:bodyPr>
          <a:lstStyle/>
          <a:p>
            <a:pPr algn="just"/>
            <a:r>
              <a:rPr lang="en-US" sz="2400" b="1" i="0" dirty="0">
                <a:effectLst/>
              </a:rPr>
              <a:t>Step-1: Data pre-processing Step:</a:t>
            </a:r>
          </a:p>
          <a:p>
            <a:pPr algn="just"/>
            <a:endParaRPr lang="en-US" sz="2400" b="1" i="0" dirty="0">
              <a:effectLst/>
            </a:endParaRPr>
          </a:p>
          <a:p>
            <a:pPr marL="285750" indent="-285750" algn="just">
              <a:buFont typeface="Wingdings" panose="05000000000000000000" pitchFamily="2" charset="2"/>
              <a:buChar char="ü"/>
            </a:pPr>
            <a:r>
              <a:rPr lang="en-US" b="0" i="0" dirty="0">
                <a:solidFill>
                  <a:srgbClr val="333333"/>
                </a:solidFill>
                <a:effectLst/>
              </a:rPr>
              <a:t>The first step will be the data pre-processing, as we did in our earlier topics of Regression and Classification. </a:t>
            </a:r>
          </a:p>
          <a:p>
            <a:pPr marL="285750" indent="-285750" algn="just">
              <a:buFont typeface="Wingdings" panose="05000000000000000000" pitchFamily="2" charset="2"/>
              <a:buChar char="ü"/>
            </a:pPr>
            <a:r>
              <a:rPr lang="en-US" b="0" i="0" dirty="0">
                <a:solidFill>
                  <a:srgbClr val="333333"/>
                </a:solidFill>
                <a:effectLst/>
              </a:rPr>
              <a:t>But for the clustering problem, it will be different from other models. </a:t>
            </a:r>
          </a:p>
          <a:p>
            <a:pPr marL="285750" indent="-285750" algn="just">
              <a:buFont typeface="Wingdings" panose="05000000000000000000" pitchFamily="2" charset="2"/>
              <a:buChar char="ü"/>
            </a:pPr>
            <a:endParaRPr lang="en-US" dirty="0">
              <a:solidFill>
                <a:srgbClr val="333333"/>
              </a:solidFill>
            </a:endParaRPr>
          </a:p>
          <a:p>
            <a:pPr marL="285750" indent="-285750" algn="just">
              <a:buFont typeface="Wingdings" panose="05000000000000000000" pitchFamily="2" charset="2"/>
              <a:buChar char="ü"/>
            </a:pPr>
            <a:endParaRPr lang="en-US" b="0" i="0" dirty="0">
              <a:solidFill>
                <a:srgbClr val="333333"/>
              </a:solidFill>
              <a:effectLst/>
            </a:endParaRPr>
          </a:p>
          <a:p>
            <a:pPr marL="285750" indent="-285750">
              <a:buFont typeface="Wingdings" panose="05000000000000000000" pitchFamily="2" charset="2"/>
              <a:buChar char="ü"/>
            </a:pPr>
            <a:endParaRPr lang="en-US" dirty="0">
              <a:solidFill>
                <a:srgbClr val="333333"/>
              </a:solidFill>
            </a:endParaRPr>
          </a:p>
          <a:p>
            <a:pPr marL="285750" indent="-285750">
              <a:buFont typeface="Wingdings" panose="05000000000000000000" pitchFamily="2" charset="2"/>
              <a:buChar char="ü"/>
            </a:pPr>
            <a:r>
              <a:rPr lang="en-US" i="0" dirty="0">
                <a:solidFill>
                  <a:srgbClr val="000000"/>
                </a:solidFill>
                <a:effectLst/>
              </a:rPr>
              <a:t>Importing Libraries</a:t>
            </a:r>
          </a:p>
          <a:p>
            <a:br>
              <a:rPr lang="en-US" b="0" i="0" dirty="0">
                <a:solidFill>
                  <a:srgbClr val="000000"/>
                </a:solidFill>
                <a:effectLst/>
                <a:latin typeface="inter-regular"/>
              </a:rPr>
            </a:br>
            <a:endParaRPr lang="en-US" b="0" i="0" dirty="0">
              <a:solidFill>
                <a:srgbClr val="000000"/>
              </a:solidFill>
              <a:effectLst/>
              <a:latin typeface="inter-regular"/>
            </a:endParaRPr>
          </a:p>
          <a:p>
            <a:endParaRPr lang="en-US" dirty="0">
              <a:solidFill>
                <a:srgbClr val="000000"/>
              </a:solidFill>
              <a:latin typeface="inter-regular"/>
            </a:endParaRPr>
          </a:p>
          <a:p>
            <a:endParaRPr lang="en-US" b="0" i="0" dirty="0">
              <a:solidFill>
                <a:srgbClr val="000000"/>
              </a:solidFill>
              <a:effectLst/>
              <a:latin typeface="inter-regular"/>
            </a:endParaRPr>
          </a:p>
          <a:p>
            <a:endParaRPr lang="en-US" b="0" i="0" dirty="0">
              <a:solidFill>
                <a:srgbClr val="000000"/>
              </a:solidFill>
              <a:effectLst/>
              <a:latin typeface="inter-regular"/>
            </a:endParaRPr>
          </a:p>
          <a:p>
            <a:pPr lvl="1"/>
            <a:r>
              <a:rPr lang="en-US" b="0" i="0" dirty="0">
                <a:solidFill>
                  <a:srgbClr val="000000"/>
                </a:solidFill>
                <a:effectLst/>
                <a:latin typeface="inter-regular"/>
              </a:rPr>
              <a:t># importing libraries    </a:t>
            </a:r>
          </a:p>
          <a:p>
            <a:pPr lvl="1"/>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numpy</a:t>
            </a:r>
            <a:r>
              <a:rPr lang="en-US" b="0" i="0" dirty="0">
                <a:solidFill>
                  <a:srgbClr val="000000"/>
                </a:solidFill>
                <a:effectLst/>
                <a:latin typeface="inter-regular"/>
              </a:rPr>
              <a:t> as nm    </a:t>
            </a:r>
          </a:p>
          <a:p>
            <a:pPr lvl="1"/>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matplotlib.pyplot</a:t>
            </a:r>
            <a:r>
              <a:rPr lang="en-US" b="0" i="0" dirty="0">
                <a:solidFill>
                  <a:srgbClr val="000000"/>
                </a:solidFill>
                <a:effectLst/>
                <a:latin typeface="inter-regular"/>
              </a:rPr>
              <a:t> as </a:t>
            </a:r>
            <a:r>
              <a:rPr lang="en-US" b="0" i="0" dirty="0" err="1">
                <a:solidFill>
                  <a:srgbClr val="000000"/>
                </a:solidFill>
                <a:effectLst/>
                <a:latin typeface="inter-regular"/>
              </a:rPr>
              <a:t>mtp</a:t>
            </a:r>
            <a:r>
              <a:rPr lang="en-US" b="0" i="0" dirty="0">
                <a:solidFill>
                  <a:srgbClr val="000000"/>
                </a:solidFill>
                <a:effectLst/>
                <a:latin typeface="inter-regular"/>
              </a:rPr>
              <a:t>    </a:t>
            </a:r>
          </a:p>
          <a:p>
            <a:pPr lvl="1"/>
            <a:r>
              <a:rPr lang="en-US" b="1" i="0" dirty="0">
                <a:solidFill>
                  <a:srgbClr val="006699"/>
                </a:solidFill>
                <a:effectLst/>
                <a:latin typeface="inter-regular"/>
              </a:rPr>
              <a:t>import</a:t>
            </a:r>
            <a:r>
              <a:rPr lang="en-US" b="0" i="0" dirty="0">
                <a:solidFill>
                  <a:srgbClr val="000000"/>
                </a:solidFill>
                <a:effectLst/>
                <a:latin typeface="inter-regular"/>
              </a:rPr>
              <a:t> pandas as pd </a:t>
            </a:r>
          </a:p>
          <a:p>
            <a:pPr algn="just"/>
            <a:endParaRPr lang="en-US" b="0" i="0" dirty="0">
              <a:solidFill>
                <a:srgbClr val="333333"/>
              </a:solidFill>
              <a:effectLst/>
            </a:endParaRPr>
          </a:p>
          <a:p>
            <a:endParaRPr lang="en-IN" dirty="0"/>
          </a:p>
        </p:txBody>
      </p:sp>
    </p:spTree>
    <p:extLst>
      <p:ext uri="{BB962C8B-B14F-4D97-AF65-F5344CB8AC3E}">
        <p14:creationId xmlns:p14="http://schemas.microsoft.com/office/powerpoint/2010/main" val="654176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08045E-961B-AD0C-47FD-716144967C0E}"/>
              </a:ext>
            </a:extLst>
          </p:cNvPr>
          <p:cNvSpPr txBox="1"/>
          <p:nvPr/>
        </p:nvSpPr>
        <p:spPr>
          <a:xfrm>
            <a:off x="163629" y="163629"/>
            <a:ext cx="11839074" cy="6647974"/>
          </a:xfrm>
          <a:prstGeom prst="rect">
            <a:avLst/>
          </a:prstGeom>
          <a:noFill/>
        </p:spPr>
        <p:txBody>
          <a:bodyPr wrap="square" rtlCol="0">
            <a:spAutoFit/>
          </a:bodyPr>
          <a:lstStyle/>
          <a:p>
            <a:pPr algn="just">
              <a:lnSpc>
                <a:spcPct val="200000"/>
              </a:lnSpc>
            </a:pPr>
            <a:r>
              <a:rPr lang="en-IN" sz="2400" b="1" i="0" dirty="0">
                <a:effectLst/>
              </a:rPr>
              <a:t>Unsupervised Learning algorithms:</a:t>
            </a:r>
          </a:p>
          <a:p>
            <a:pPr algn="just">
              <a:lnSpc>
                <a:spcPct val="200000"/>
              </a:lnSpc>
            </a:pPr>
            <a:r>
              <a:rPr lang="en-IN" b="0" i="0" dirty="0">
                <a:solidFill>
                  <a:srgbClr val="333333"/>
                </a:solidFill>
                <a:effectLst/>
              </a:rPr>
              <a:t>Below is the list of some popular unsupervised learning algorithms:</a:t>
            </a:r>
          </a:p>
          <a:p>
            <a:pPr marL="1200150" lvl="2" indent="-285750" algn="just">
              <a:lnSpc>
                <a:spcPct val="200000"/>
              </a:lnSpc>
              <a:buFont typeface="Wingdings" panose="05000000000000000000" pitchFamily="2" charset="2"/>
              <a:buChar char="ü"/>
            </a:pPr>
            <a:r>
              <a:rPr lang="en-IN" b="1" i="0" dirty="0">
                <a:solidFill>
                  <a:srgbClr val="000000"/>
                </a:solidFill>
                <a:effectLst/>
              </a:rPr>
              <a:t>K-means clustering</a:t>
            </a:r>
            <a:endParaRPr lang="en-IN" b="0" i="0" dirty="0">
              <a:solidFill>
                <a:srgbClr val="000000"/>
              </a:solidFill>
              <a:effectLst/>
            </a:endParaRPr>
          </a:p>
          <a:p>
            <a:pPr marL="1200150" lvl="2" indent="-285750" algn="just">
              <a:lnSpc>
                <a:spcPct val="200000"/>
              </a:lnSpc>
              <a:buFont typeface="Wingdings" panose="05000000000000000000" pitchFamily="2" charset="2"/>
              <a:buChar char="ü"/>
            </a:pPr>
            <a:r>
              <a:rPr lang="en-IN" b="1" i="0" dirty="0">
                <a:solidFill>
                  <a:srgbClr val="000000"/>
                </a:solidFill>
                <a:effectLst/>
              </a:rPr>
              <a:t>KNN (k-nearest </a:t>
            </a:r>
            <a:r>
              <a:rPr lang="en-IN" b="1" i="0" dirty="0" err="1">
                <a:solidFill>
                  <a:srgbClr val="000000"/>
                </a:solidFill>
                <a:effectLst/>
              </a:rPr>
              <a:t>neighbors</a:t>
            </a:r>
            <a:r>
              <a:rPr lang="en-IN" b="1" i="0" dirty="0">
                <a:solidFill>
                  <a:srgbClr val="000000"/>
                </a:solidFill>
                <a:effectLst/>
              </a:rPr>
              <a:t>)</a:t>
            </a:r>
            <a:endParaRPr lang="en-IN" b="0" i="0" dirty="0">
              <a:solidFill>
                <a:srgbClr val="000000"/>
              </a:solidFill>
              <a:effectLst/>
            </a:endParaRPr>
          </a:p>
          <a:p>
            <a:pPr marL="1200150" lvl="2" indent="-285750" algn="just">
              <a:lnSpc>
                <a:spcPct val="200000"/>
              </a:lnSpc>
              <a:buFont typeface="Wingdings" panose="05000000000000000000" pitchFamily="2" charset="2"/>
              <a:buChar char="ü"/>
            </a:pPr>
            <a:r>
              <a:rPr lang="en-IN" b="1" i="0" dirty="0">
                <a:solidFill>
                  <a:srgbClr val="000000"/>
                </a:solidFill>
                <a:effectLst/>
              </a:rPr>
              <a:t>Hierarchal clustering</a:t>
            </a:r>
            <a:endParaRPr lang="en-IN" b="0" i="0" dirty="0">
              <a:solidFill>
                <a:srgbClr val="000000"/>
              </a:solidFill>
              <a:effectLst/>
            </a:endParaRPr>
          </a:p>
          <a:p>
            <a:pPr marL="1200150" lvl="2" indent="-285750" algn="just">
              <a:lnSpc>
                <a:spcPct val="200000"/>
              </a:lnSpc>
              <a:buFont typeface="Wingdings" panose="05000000000000000000" pitchFamily="2" charset="2"/>
              <a:buChar char="ü"/>
            </a:pPr>
            <a:r>
              <a:rPr lang="en-IN" b="1" i="0" dirty="0">
                <a:solidFill>
                  <a:srgbClr val="000000"/>
                </a:solidFill>
                <a:effectLst/>
              </a:rPr>
              <a:t>Anomaly detection</a:t>
            </a:r>
            <a:endParaRPr lang="en-IN" b="0" i="0" dirty="0">
              <a:solidFill>
                <a:srgbClr val="000000"/>
              </a:solidFill>
              <a:effectLst/>
            </a:endParaRPr>
          </a:p>
          <a:p>
            <a:pPr marL="1200150" lvl="2" indent="-285750" algn="just">
              <a:lnSpc>
                <a:spcPct val="200000"/>
              </a:lnSpc>
              <a:buFont typeface="Wingdings" panose="05000000000000000000" pitchFamily="2" charset="2"/>
              <a:buChar char="ü"/>
            </a:pPr>
            <a:r>
              <a:rPr lang="en-IN" b="1" i="0" dirty="0">
                <a:solidFill>
                  <a:srgbClr val="000000"/>
                </a:solidFill>
                <a:effectLst/>
              </a:rPr>
              <a:t>Neural Networks</a:t>
            </a:r>
            <a:endParaRPr lang="en-IN" b="0" i="0" dirty="0">
              <a:solidFill>
                <a:srgbClr val="000000"/>
              </a:solidFill>
              <a:effectLst/>
            </a:endParaRPr>
          </a:p>
          <a:p>
            <a:pPr marL="1200150" lvl="2" indent="-285750" algn="just">
              <a:lnSpc>
                <a:spcPct val="200000"/>
              </a:lnSpc>
              <a:buFont typeface="Wingdings" panose="05000000000000000000" pitchFamily="2" charset="2"/>
              <a:buChar char="ü"/>
            </a:pPr>
            <a:r>
              <a:rPr lang="en-IN" b="1" i="0" dirty="0">
                <a:solidFill>
                  <a:srgbClr val="000000"/>
                </a:solidFill>
                <a:effectLst/>
              </a:rPr>
              <a:t>Principle Component Analysis</a:t>
            </a:r>
            <a:endParaRPr lang="en-IN" b="0" i="0" dirty="0">
              <a:solidFill>
                <a:srgbClr val="000000"/>
              </a:solidFill>
              <a:effectLst/>
            </a:endParaRPr>
          </a:p>
          <a:p>
            <a:pPr marL="1200150" lvl="2" indent="-285750" algn="just">
              <a:lnSpc>
                <a:spcPct val="200000"/>
              </a:lnSpc>
              <a:buFont typeface="Wingdings" panose="05000000000000000000" pitchFamily="2" charset="2"/>
              <a:buChar char="ü"/>
            </a:pPr>
            <a:r>
              <a:rPr lang="en-IN" b="1" i="0" dirty="0">
                <a:solidFill>
                  <a:srgbClr val="000000"/>
                </a:solidFill>
                <a:effectLst/>
              </a:rPr>
              <a:t>Independent Component Analysis</a:t>
            </a:r>
            <a:endParaRPr lang="en-IN" b="0" i="0" dirty="0">
              <a:solidFill>
                <a:srgbClr val="000000"/>
              </a:solidFill>
              <a:effectLst/>
            </a:endParaRPr>
          </a:p>
          <a:p>
            <a:pPr marL="1200150" lvl="2" indent="-285750" algn="just">
              <a:lnSpc>
                <a:spcPct val="200000"/>
              </a:lnSpc>
              <a:buFont typeface="Wingdings" panose="05000000000000000000" pitchFamily="2" charset="2"/>
              <a:buChar char="ü"/>
            </a:pPr>
            <a:r>
              <a:rPr lang="en-IN" b="1" i="0" dirty="0" err="1">
                <a:solidFill>
                  <a:srgbClr val="000000"/>
                </a:solidFill>
                <a:effectLst/>
              </a:rPr>
              <a:t>Apriori</a:t>
            </a:r>
            <a:r>
              <a:rPr lang="en-IN" b="1" i="0" dirty="0">
                <a:solidFill>
                  <a:srgbClr val="000000"/>
                </a:solidFill>
                <a:effectLst/>
              </a:rPr>
              <a:t> algorithm</a:t>
            </a:r>
            <a:endParaRPr lang="en-IN" b="0" i="0" dirty="0">
              <a:solidFill>
                <a:srgbClr val="000000"/>
              </a:solidFill>
              <a:effectLst/>
            </a:endParaRPr>
          </a:p>
          <a:p>
            <a:pPr marL="1200150" lvl="2" indent="-285750" algn="just">
              <a:lnSpc>
                <a:spcPct val="200000"/>
              </a:lnSpc>
              <a:buFont typeface="Wingdings" panose="05000000000000000000" pitchFamily="2" charset="2"/>
              <a:buChar char="ü"/>
            </a:pPr>
            <a:r>
              <a:rPr lang="en-IN" b="1" i="0" dirty="0">
                <a:solidFill>
                  <a:srgbClr val="000000"/>
                </a:solidFill>
                <a:effectLst/>
              </a:rPr>
              <a:t>Singular value decomposition</a:t>
            </a:r>
            <a:endParaRPr lang="en-IN" b="0" i="0" dirty="0">
              <a:solidFill>
                <a:srgbClr val="000000"/>
              </a:solidFill>
              <a:effectLst/>
            </a:endParaRPr>
          </a:p>
          <a:p>
            <a:endParaRPr lang="en-IN" dirty="0"/>
          </a:p>
        </p:txBody>
      </p:sp>
    </p:spTree>
    <p:extLst>
      <p:ext uri="{BB962C8B-B14F-4D97-AF65-F5344CB8AC3E}">
        <p14:creationId xmlns:p14="http://schemas.microsoft.com/office/powerpoint/2010/main" val="27913131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F1932B-940F-F924-F1D4-AB950AAFC0B5}"/>
              </a:ext>
            </a:extLst>
          </p:cNvPr>
          <p:cNvSpPr txBox="1"/>
          <p:nvPr/>
        </p:nvSpPr>
        <p:spPr>
          <a:xfrm>
            <a:off x="105878" y="163629"/>
            <a:ext cx="11810198" cy="1754326"/>
          </a:xfrm>
          <a:prstGeom prst="rect">
            <a:avLst/>
          </a:prstGeom>
          <a:noFill/>
        </p:spPr>
        <p:txBody>
          <a:bodyPr wrap="square" rtlCol="0">
            <a:spAutoFit/>
          </a:bodyPr>
          <a:lstStyle/>
          <a:p>
            <a:pPr algn="just"/>
            <a:r>
              <a:rPr lang="en-US" b="0" i="0" dirty="0">
                <a:solidFill>
                  <a:srgbClr val="000000"/>
                </a:solidFill>
                <a:effectLst/>
              </a:rPr>
              <a:t># Importing the dataset  </a:t>
            </a:r>
          </a:p>
          <a:p>
            <a:pPr algn="just"/>
            <a:r>
              <a:rPr lang="en-US" b="0" i="0" dirty="0">
                <a:solidFill>
                  <a:srgbClr val="000000"/>
                </a:solidFill>
                <a:effectLst/>
              </a:rPr>
              <a:t>dataset = </a:t>
            </a:r>
            <a:r>
              <a:rPr lang="en-US" b="0" i="0" dirty="0" err="1">
                <a:solidFill>
                  <a:srgbClr val="000000"/>
                </a:solidFill>
                <a:effectLst/>
              </a:rPr>
              <a:t>pd.read_csv</a:t>
            </a:r>
            <a:r>
              <a:rPr lang="en-US" b="0" i="0" dirty="0">
                <a:solidFill>
                  <a:srgbClr val="000000"/>
                </a:solidFill>
                <a:effectLst/>
              </a:rPr>
              <a:t>(</a:t>
            </a:r>
            <a:r>
              <a:rPr lang="en-US" b="0" i="0" dirty="0">
                <a:solidFill>
                  <a:srgbClr val="0000FF"/>
                </a:solidFill>
                <a:effectLst/>
              </a:rPr>
              <a:t>'Mall_Customers_data.csv’</a:t>
            </a:r>
            <a:r>
              <a:rPr lang="en-US" b="0" i="0" dirty="0">
                <a:solidFill>
                  <a:srgbClr val="000000"/>
                </a:solidFill>
                <a:effectLst/>
              </a:rPr>
              <a:t>)  </a:t>
            </a:r>
          </a:p>
          <a:p>
            <a:pPr algn="just">
              <a:buFont typeface="+mj-lt"/>
              <a:buAutoNum type="arabicPeriod"/>
            </a:pPr>
            <a:endParaRPr lang="en-US" dirty="0">
              <a:solidFill>
                <a:srgbClr val="000000"/>
              </a:solidFill>
            </a:endParaRPr>
          </a:p>
          <a:p>
            <a:pPr algn="just">
              <a:buFont typeface="+mj-lt"/>
              <a:buAutoNum type="arabicPeriod"/>
            </a:pPr>
            <a:endParaRPr lang="en-US" b="0" i="0" dirty="0">
              <a:solidFill>
                <a:srgbClr val="000000"/>
              </a:solidFill>
              <a:effectLst/>
            </a:endParaRPr>
          </a:p>
          <a:p>
            <a:pPr algn="just"/>
            <a:endParaRPr lang="en-US" b="0" i="0" dirty="0">
              <a:solidFill>
                <a:srgbClr val="000000"/>
              </a:solidFill>
              <a:effectLst/>
            </a:endParaRPr>
          </a:p>
          <a:p>
            <a:endParaRPr lang="en-IN" dirty="0"/>
          </a:p>
        </p:txBody>
      </p:sp>
      <p:pic>
        <p:nvPicPr>
          <p:cNvPr id="18434" name="Picture 2" descr="K-Means Clustering Algorithm">
            <a:extLst>
              <a:ext uri="{FF2B5EF4-FFF2-40B4-BE49-F238E27FC236}">
                <a16:creationId xmlns:a16="http://schemas.microsoft.com/office/drawing/2014/main" id="{F7254F0A-BBC0-9E36-2E83-E8EA3BE8E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628" y="986137"/>
            <a:ext cx="4725787" cy="39539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E252C0C-4D90-CE97-50AC-65534EFF6E00}"/>
              </a:ext>
            </a:extLst>
          </p:cNvPr>
          <p:cNvSpPr txBox="1"/>
          <p:nvPr/>
        </p:nvSpPr>
        <p:spPr>
          <a:xfrm>
            <a:off x="16042" y="4994700"/>
            <a:ext cx="12175958" cy="1754326"/>
          </a:xfrm>
          <a:prstGeom prst="rect">
            <a:avLst/>
          </a:prstGeom>
          <a:noFill/>
        </p:spPr>
        <p:txBody>
          <a:bodyPr wrap="square">
            <a:spAutoFit/>
          </a:bodyPr>
          <a:lstStyle/>
          <a:p>
            <a:pPr algn="just"/>
            <a:r>
              <a:rPr lang="en-US" b="1" i="0" dirty="0">
                <a:solidFill>
                  <a:srgbClr val="000000"/>
                </a:solidFill>
                <a:effectLst/>
              </a:rPr>
              <a:t>Extracting Independent Variables</a:t>
            </a:r>
            <a:endParaRPr lang="en-US" b="0" i="0" dirty="0">
              <a:solidFill>
                <a:srgbClr val="000000"/>
              </a:solidFill>
              <a:effectLst/>
            </a:endParaRPr>
          </a:p>
          <a:p>
            <a:pPr marL="285750" indent="-285750" algn="just">
              <a:buFont typeface="Wingdings" panose="05000000000000000000" pitchFamily="2" charset="2"/>
              <a:buChar char="ü"/>
            </a:pPr>
            <a:r>
              <a:rPr lang="en-US" b="0" i="0" dirty="0">
                <a:solidFill>
                  <a:srgbClr val="333333"/>
                </a:solidFill>
                <a:effectLst/>
              </a:rPr>
              <a:t>Here we don't need any dependent variable for data pre-processing step as it is a clustering problem, and we have no idea about what to determine. So we will just add a line of code for the matrix of features.</a:t>
            </a:r>
          </a:p>
          <a:p>
            <a:pPr algn="just"/>
            <a:r>
              <a:rPr lang="en-US" b="1" i="0" dirty="0">
                <a:solidFill>
                  <a:srgbClr val="000000"/>
                </a:solidFill>
                <a:effectLst/>
              </a:rPr>
              <a:t>x = </a:t>
            </a:r>
            <a:r>
              <a:rPr lang="en-US" b="1" i="0" dirty="0" err="1">
                <a:solidFill>
                  <a:srgbClr val="000000"/>
                </a:solidFill>
                <a:effectLst/>
              </a:rPr>
              <a:t>dataset.iloc</a:t>
            </a:r>
            <a:r>
              <a:rPr lang="en-US" b="1" i="0" dirty="0">
                <a:solidFill>
                  <a:srgbClr val="000000"/>
                </a:solidFill>
                <a:effectLst/>
              </a:rPr>
              <a:t>[:, [</a:t>
            </a:r>
            <a:r>
              <a:rPr lang="en-US" b="1" i="0" dirty="0">
                <a:solidFill>
                  <a:srgbClr val="C00000"/>
                </a:solidFill>
                <a:effectLst/>
              </a:rPr>
              <a:t>3</a:t>
            </a:r>
            <a:r>
              <a:rPr lang="en-US" b="1" i="0" dirty="0">
                <a:solidFill>
                  <a:srgbClr val="000000"/>
                </a:solidFill>
                <a:effectLst/>
              </a:rPr>
              <a:t>, </a:t>
            </a:r>
            <a:r>
              <a:rPr lang="en-US" b="1" i="0" dirty="0">
                <a:solidFill>
                  <a:srgbClr val="C00000"/>
                </a:solidFill>
                <a:effectLst/>
              </a:rPr>
              <a:t>4</a:t>
            </a:r>
            <a:r>
              <a:rPr lang="en-US" b="1" i="0" dirty="0">
                <a:solidFill>
                  <a:srgbClr val="000000"/>
                </a:solidFill>
                <a:effectLst/>
              </a:rPr>
              <a:t>]].values  </a:t>
            </a:r>
          </a:p>
          <a:p>
            <a:pPr marL="285750" indent="-285750" algn="just">
              <a:buFont typeface="Wingdings" panose="05000000000000000000" pitchFamily="2" charset="2"/>
              <a:buChar char="ü"/>
            </a:pPr>
            <a:r>
              <a:rPr lang="en-US" b="0" i="0" dirty="0">
                <a:solidFill>
                  <a:srgbClr val="333333"/>
                </a:solidFill>
                <a:effectLst/>
              </a:rPr>
              <a:t>As we can see, we are extracting only 3</a:t>
            </a:r>
            <a:r>
              <a:rPr lang="en-US" b="0" i="0" baseline="30000" dirty="0">
                <a:solidFill>
                  <a:srgbClr val="333333"/>
                </a:solidFill>
                <a:effectLst/>
              </a:rPr>
              <a:t>rd</a:t>
            </a:r>
            <a:r>
              <a:rPr lang="en-US" b="0" i="0" dirty="0">
                <a:solidFill>
                  <a:srgbClr val="333333"/>
                </a:solidFill>
                <a:effectLst/>
              </a:rPr>
              <a:t> and 4</a:t>
            </a:r>
            <a:r>
              <a:rPr lang="en-US" b="0" i="0" baseline="30000" dirty="0">
                <a:solidFill>
                  <a:srgbClr val="333333"/>
                </a:solidFill>
                <a:effectLst/>
              </a:rPr>
              <a:t>th</a:t>
            </a:r>
            <a:r>
              <a:rPr lang="en-US" b="0" i="0" dirty="0">
                <a:solidFill>
                  <a:srgbClr val="333333"/>
                </a:solidFill>
                <a:effectLst/>
              </a:rPr>
              <a:t> feature. It is because we need a 2d plot to visualize the model, and some features are not required, such as </a:t>
            </a:r>
            <a:r>
              <a:rPr lang="en-US" b="0" i="0" dirty="0" err="1">
                <a:solidFill>
                  <a:srgbClr val="333333"/>
                </a:solidFill>
                <a:effectLst/>
              </a:rPr>
              <a:t>customer_id</a:t>
            </a:r>
            <a:r>
              <a:rPr lang="en-US" b="0" i="0" dirty="0">
                <a:solidFill>
                  <a:srgbClr val="333333"/>
                </a:solidFill>
                <a:effectLst/>
              </a:rPr>
              <a:t>.</a:t>
            </a:r>
          </a:p>
        </p:txBody>
      </p:sp>
    </p:spTree>
    <p:extLst>
      <p:ext uri="{BB962C8B-B14F-4D97-AF65-F5344CB8AC3E}">
        <p14:creationId xmlns:p14="http://schemas.microsoft.com/office/powerpoint/2010/main" val="2982370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04D1C6-4153-08F7-669F-3D1D2CF77427}"/>
              </a:ext>
            </a:extLst>
          </p:cNvPr>
          <p:cNvSpPr txBox="1"/>
          <p:nvPr/>
        </p:nvSpPr>
        <p:spPr>
          <a:xfrm>
            <a:off x="77002" y="67377"/>
            <a:ext cx="12012329" cy="7109639"/>
          </a:xfrm>
          <a:prstGeom prst="rect">
            <a:avLst/>
          </a:prstGeom>
          <a:noFill/>
        </p:spPr>
        <p:txBody>
          <a:bodyPr wrap="square" rtlCol="0">
            <a:spAutoFit/>
          </a:bodyPr>
          <a:lstStyle/>
          <a:p>
            <a:pPr algn="just"/>
            <a:r>
              <a:rPr lang="en-US" sz="2400" b="1" i="0" dirty="0">
                <a:effectLst/>
              </a:rPr>
              <a:t>Step-2: Finding the optimal number of clusters using the elbow method:</a:t>
            </a:r>
          </a:p>
          <a:p>
            <a:pPr marL="285750" indent="-285750" algn="just">
              <a:lnSpc>
                <a:spcPct val="150000"/>
              </a:lnSpc>
              <a:buFont typeface="Wingdings" panose="05000000000000000000" pitchFamily="2" charset="2"/>
              <a:buChar char="ü"/>
            </a:pPr>
            <a:r>
              <a:rPr lang="en-US" b="0" i="0" dirty="0">
                <a:solidFill>
                  <a:srgbClr val="333333"/>
                </a:solidFill>
                <a:effectLst/>
              </a:rPr>
              <a:t>In the second step, we will try to find the optimal number of clusters for our clustering problem. So, as discussed above, here we are going to use the elbow method for this purpose.</a:t>
            </a:r>
          </a:p>
          <a:p>
            <a:pPr marL="285750" indent="-285750" algn="just">
              <a:lnSpc>
                <a:spcPct val="150000"/>
              </a:lnSpc>
              <a:buFont typeface="Wingdings" panose="05000000000000000000" pitchFamily="2" charset="2"/>
              <a:buChar char="ü"/>
            </a:pPr>
            <a:r>
              <a:rPr lang="en-US" b="0" i="0" dirty="0">
                <a:solidFill>
                  <a:srgbClr val="333333"/>
                </a:solidFill>
                <a:effectLst/>
              </a:rPr>
              <a:t>As we know, the elbow method uses the WCSS concept to draw the plot by plotting WCSS values on the Y-axis and the number of clusters on the X-axis. So we are going to calculate the value for WCSS for different k values ranging from 1 to 10. </a:t>
            </a:r>
          </a:p>
          <a:p>
            <a:pPr algn="just"/>
            <a:endParaRPr lang="en-US" dirty="0">
              <a:solidFill>
                <a:srgbClr val="333333"/>
              </a:solidFill>
            </a:endParaRPr>
          </a:p>
          <a:p>
            <a:pPr algn="just"/>
            <a:endParaRPr lang="en-US" b="0" i="0" dirty="0">
              <a:solidFill>
                <a:srgbClr val="333333"/>
              </a:solidFill>
              <a:effectLst/>
            </a:endParaRPr>
          </a:p>
          <a:p>
            <a:pPr algn="just"/>
            <a:r>
              <a:rPr lang="en-US" b="0" i="0" dirty="0">
                <a:solidFill>
                  <a:srgbClr val="000000"/>
                </a:solidFill>
                <a:effectLst/>
              </a:rPr>
              <a:t># finding optimal number of clusters using the elbow method  </a:t>
            </a:r>
          </a:p>
          <a:p>
            <a:pPr algn="just"/>
            <a:r>
              <a:rPr lang="en-US" b="1" i="0" dirty="0">
                <a:solidFill>
                  <a:srgbClr val="000000"/>
                </a:solidFill>
                <a:effectLst/>
              </a:rPr>
              <a:t>from </a:t>
            </a:r>
            <a:r>
              <a:rPr lang="en-US" b="1" i="0" dirty="0" err="1">
                <a:solidFill>
                  <a:srgbClr val="000000"/>
                </a:solidFill>
                <a:effectLst/>
              </a:rPr>
              <a:t>sklearn.cluster</a:t>
            </a:r>
            <a:r>
              <a:rPr lang="en-US" b="1" i="0" dirty="0">
                <a:solidFill>
                  <a:srgbClr val="000000"/>
                </a:solidFill>
                <a:effectLst/>
              </a:rPr>
              <a:t> </a:t>
            </a:r>
            <a:r>
              <a:rPr lang="en-US" b="1" i="0" dirty="0">
                <a:solidFill>
                  <a:srgbClr val="006699"/>
                </a:solidFill>
                <a:effectLst/>
              </a:rPr>
              <a:t>import</a:t>
            </a:r>
            <a:r>
              <a:rPr lang="en-US" b="1" i="0" dirty="0">
                <a:solidFill>
                  <a:srgbClr val="000000"/>
                </a:solidFill>
                <a:effectLst/>
              </a:rPr>
              <a:t> </a:t>
            </a:r>
            <a:r>
              <a:rPr lang="en-US" b="1" i="0" dirty="0" err="1">
                <a:solidFill>
                  <a:srgbClr val="000000"/>
                </a:solidFill>
                <a:effectLst/>
              </a:rPr>
              <a:t>KMeans</a:t>
            </a:r>
            <a:r>
              <a:rPr lang="en-US" b="1" i="0" dirty="0">
                <a:solidFill>
                  <a:srgbClr val="000000"/>
                </a:solidFill>
                <a:effectLst/>
              </a:rPr>
              <a:t> </a:t>
            </a:r>
            <a:r>
              <a:rPr lang="en-US" b="0" i="0" dirty="0">
                <a:solidFill>
                  <a:srgbClr val="000000"/>
                </a:solidFill>
                <a:effectLst/>
              </a:rPr>
              <a:t> </a:t>
            </a:r>
          </a:p>
          <a:p>
            <a:pPr algn="just"/>
            <a:r>
              <a:rPr lang="en-US" b="0" i="0" dirty="0" err="1">
                <a:solidFill>
                  <a:srgbClr val="000000"/>
                </a:solidFill>
                <a:effectLst/>
              </a:rPr>
              <a:t>wcss_list</a:t>
            </a:r>
            <a:r>
              <a:rPr lang="en-US" b="0" i="0" dirty="0">
                <a:solidFill>
                  <a:srgbClr val="000000"/>
                </a:solidFill>
                <a:effectLst/>
              </a:rPr>
              <a:t>= []  #Initializing the list </a:t>
            </a:r>
            <a:r>
              <a:rPr lang="en-US" b="1" i="0" dirty="0">
                <a:solidFill>
                  <a:srgbClr val="006699"/>
                </a:solidFill>
                <a:effectLst/>
              </a:rPr>
              <a:t>for</a:t>
            </a:r>
            <a:r>
              <a:rPr lang="en-US" b="0" i="0" dirty="0">
                <a:solidFill>
                  <a:srgbClr val="000000"/>
                </a:solidFill>
                <a:effectLst/>
              </a:rPr>
              <a:t> the values of WCSS  </a:t>
            </a:r>
          </a:p>
          <a:p>
            <a:pPr algn="just"/>
            <a:r>
              <a:rPr lang="en-US" b="0" i="0" dirty="0">
                <a:solidFill>
                  <a:srgbClr val="000000"/>
                </a:solidFill>
                <a:effectLst/>
              </a:rPr>
              <a:t>  </a:t>
            </a:r>
          </a:p>
          <a:p>
            <a:pPr algn="just"/>
            <a:r>
              <a:rPr lang="en-US" b="0" i="0" dirty="0">
                <a:solidFill>
                  <a:srgbClr val="000000"/>
                </a:solidFill>
                <a:effectLst/>
              </a:rPr>
              <a:t># Using </a:t>
            </a:r>
            <a:r>
              <a:rPr lang="en-US" b="1" i="0" dirty="0">
                <a:solidFill>
                  <a:srgbClr val="006699"/>
                </a:solidFill>
                <a:effectLst/>
              </a:rPr>
              <a:t>for</a:t>
            </a:r>
            <a:r>
              <a:rPr lang="en-US" b="0" i="0" dirty="0">
                <a:solidFill>
                  <a:srgbClr val="000000"/>
                </a:solidFill>
                <a:effectLst/>
              </a:rPr>
              <a:t> loop </a:t>
            </a:r>
            <a:r>
              <a:rPr lang="en-US" b="1" i="0" dirty="0">
                <a:solidFill>
                  <a:srgbClr val="006699"/>
                </a:solidFill>
                <a:effectLst/>
              </a:rPr>
              <a:t>for</a:t>
            </a:r>
            <a:r>
              <a:rPr lang="en-US" b="0" i="0" dirty="0">
                <a:solidFill>
                  <a:srgbClr val="000000"/>
                </a:solidFill>
                <a:effectLst/>
              </a:rPr>
              <a:t> iterations from </a:t>
            </a:r>
            <a:r>
              <a:rPr lang="en-US" b="0" i="0" dirty="0">
                <a:solidFill>
                  <a:srgbClr val="C00000"/>
                </a:solidFill>
                <a:effectLst/>
              </a:rPr>
              <a:t>1</a:t>
            </a:r>
            <a:r>
              <a:rPr lang="en-US" b="0" i="0" dirty="0">
                <a:solidFill>
                  <a:srgbClr val="000000"/>
                </a:solidFill>
                <a:effectLst/>
              </a:rPr>
              <a:t> to </a:t>
            </a:r>
            <a:r>
              <a:rPr lang="en-US" b="0" i="0" dirty="0">
                <a:solidFill>
                  <a:srgbClr val="C00000"/>
                </a:solidFill>
                <a:effectLst/>
              </a:rPr>
              <a:t>10</a:t>
            </a:r>
            <a:r>
              <a:rPr lang="en-US" b="0" i="0" dirty="0">
                <a:solidFill>
                  <a:srgbClr val="000000"/>
                </a:solidFill>
                <a:effectLst/>
              </a:rPr>
              <a:t>.  </a:t>
            </a:r>
          </a:p>
          <a:p>
            <a:pPr algn="just"/>
            <a:r>
              <a:rPr lang="en-US" b="1" i="0" dirty="0">
                <a:solidFill>
                  <a:srgbClr val="006699"/>
                </a:solidFill>
                <a:effectLst/>
              </a:rPr>
              <a:t>for</a:t>
            </a:r>
            <a:r>
              <a:rPr lang="en-US" b="0" i="0" dirty="0">
                <a:solidFill>
                  <a:srgbClr val="000000"/>
                </a:solidFill>
                <a:effectLst/>
              </a:rPr>
              <a:t> </a:t>
            </a:r>
            <a:r>
              <a:rPr lang="en-US" b="0" i="0" dirty="0" err="1">
                <a:solidFill>
                  <a:srgbClr val="000000"/>
                </a:solidFill>
                <a:effectLst/>
              </a:rPr>
              <a:t>i</a:t>
            </a:r>
            <a:r>
              <a:rPr lang="en-US" b="0" i="0" dirty="0">
                <a:solidFill>
                  <a:srgbClr val="000000"/>
                </a:solidFill>
                <a:effectLst/>
              </a:rPr>
              <a:t> in range(</a:t>
            </a:r>
            <a:r>
              <a:rPr lang="en-US" b="0" i="0" dirty="0">
                <a:solidFill>
                  <a:srgbClr val="C00000"/>
                </a:solidFill>
                <a:effectLst/>
              </a:rPr>
              <a:t>1</a:t>
            </a:r>
            <a:r>
              <a:rPr lang="en-US" b="0" i="0" dirty="0">
                <a:solidFill>
                  <a:srgbClr val="000000"/>
                </a:solidFill>
                <a:effectLst/>
              </a:rPr>
              <a:t>, </a:t>
            </a:r>
            <a:r>
              <a:rPr lang="en-US" b="0" i="0" dirty="0">
                <a:solidFill>
                  <a:srgbClr val="C00000"/>
                </a:solidFill>
                <a:effectLst/>
              </a:rPr>
              <a:t>11</a:t>
            </a:r>
            <a:r>
              <a:rPr lang="en-US" b="0" i="0" dirty="0">
                <a:solidFill>
                  <a:srgbClr val="000000"/>
                </a:solidFill>
                <a:effectLst/>
              </a:rPr>
              <a:t>):  </a:t>
            </a:r>
          </a:p>
          <a:p>
            <a:pPr algn="just"/>
            <a:r>
              <a:rPr lang="en-US" b="0" i="0" dirty="0">
                <a:solidFill>
                  <a:srgbClr val="000000"/>
                </a:solidFill>
                <a:effectLst/>
              </a:rPr>
              <a:t>    </a:t>
            </a:r>
            <a:r>
              <a:rPr lang="en-US" b="0" i="0" dirty="0" err="1">
                <a:solidFill>
                  <a:srgbClr val="000000"/>
                </a:solidFill>
                <a:effectLst/>
              </a:rPr>
              <a:t>kmeans</a:t>
            </a:r>
            <a:r>
              <a:rPr lang="en-US" b="0" i="0" dirty="0">
                <a:solidFill>
                  <a:srgbClr val="000000"/>
                </a:solidFill>
                <a:effectLst/>
              </a:rPr>
              <a:t> = </a:t>
            </a:r>
            <a:r>
              <a:rPr lang="en-US" b="0" i="0" dirty="0" err="1">
                <a:solidFill>
                  <a:srgbClr val="000000"/>
                </a:solidFill>
                <a:effectLst/>
              </a:rPr>
              <a:t>KMeans</a:t>
            </a:r>
            <a:r>
              <a:rPr lang="en-US" b="0" i="0" dirty="0">
                <a:solidFill>
                  <a:srgbClr val="000000"/>
                </a:solidFill>
                <a:effectLst/>
              </a:rPr>
              <a:t>(</a:t>
            </a:r>
            <a:r>
              <a:rPr lang="en-US" b="0" i="0" dirty="0" err="1">
                <a:solidFill>
                  <a:srgbClr val="000000"/>
                </a:solidFill>
                <a:effectLst/>
              </a:rPr>
              <a:t>n_clusters</a:t>
            </a:r>
            <a:r>
              <a:rPr lang="en-US" b="0" i="0" dirty="0">
                <a:solidFill>
                  <a:srgbClr val="000000"/>
                </a:solidFill>
                <a:effectLst/>
              </a:rPr>
              <a:t>=</a:t>
            </a:r>
            <a:r>
              <a:rPr lang="en-US" b="0" i="0" dirty="0" err="1">
                <a:solidFill>
                  <a:srgbClr val="000000"/>
                </a:solidFill>
                <a:effectLst/>
              </a:rPr>
              <a:t>i</a:t>
            </a:r>
            <a:r>
              <a:rPr lang="en-US" b="0" i="0" dirty="0">
                <a:solidFill>
                  <a:srgbClr val="000000"/>
                </a:solidFill>
                <a:effectLst/>
              </a:rPr>
              <a:t>, </a:t>
            </a:r>
            <a:r>
              <a:rPr lang="en-US" b="0" i="0" dirty="0" err="1">
                <a:solidFill>
                  <a:srgbClr val="000000"/>
                </a:solidFill>
                <a:effectLst/>
              </a:rPr>
              <a:t>init</a:t>
            </a:r>
            <a:r>
              <a:rPr lang="en-US" b="0" i="0" dirty="0">
                <a:solidFill>
                  <a:srgbClr val="000000"/>
                </a:solidFill>
                <a:effectLst/>
              </a:rPr>
              <a:t>=</a:t>
            </a:r>
            <a:r>
              <a:rPr lang="en-US" b="0" i="0" dirty="0">
                <a:solidFill>
                  <a:srgbClr val="0000FF"/>
                </a:solidFill>
                <a:effectLst/>
              </a:rPr>
              <a:t>'k-means++'</a:t>
            </a:r>
            <a:r>
              <a:rPr lang="en-US" b="0" i="0" dirty="0">
                <a:solidFill>
                  <a:srgbClr val="000000"/>
                </a:solidFill>
                <a:effectLst/>
              </a:rPr>
              <a:t>, </a:t>
            </a:r>
            <a:r>
              <a:rPr lang="en-US" b="0" i="0" dirty="0" err="1">
                <a:solidFill>
                  <a:srgbClr val="000000"/>
                </a:solidFill>
                <a:effectLst/>
              </a:rPr>
              <a:t>random_state</a:t>
            </a:r>
            <a:r>
              <a:rPr lang="en-US" b="0" i="0" dirty="0">
                <a:solidFill>
                  <a:srgbClr val="000000"/>
                </a:solidFill>
                <a:effectLst/>
              </a:rPr>
              <a:t>= </a:t>
            </a:r>
            <a:r>
              <a:rPr lang="en-US" b="0" i="0" dirty="0">
                <a:solidFill>
                  <a:srgbClr val="C00000"/>
                </a:solidFill>
                <a:effectLst/>
              </a:rPr>
              <a:t>42</a:t>
            </a:r>
            <a:r>
              <a:rPr lang="en-US" b="0" i="0" dirty="0">
                <a:solidFill>
                  <a:srgbClr val="000000"/>
                </a:solidFill>
                <a:effectLst/>
              </a:rPr>
              <a:t>)  </a:t>
            </a:r>
          </a:p>
          <a:p>
            <a:pPr algn="just"/>
            <a:r>
              <a:rPr lang="en-US" b="0" i="0" dirty="0">
                <a:solidFill>
                  <a:srgbClr val="000000"/>
                </a:solidFill>
                <a:effectLst/>
              </a:rPr>
              <a:t>    </a:t>
            </a:r>
            <a:r>
              <a:rPr lang="en-US" b="0" i="0" dirty="0" err="1">
                <a:solidFill>
                  <a:srgbClr val="000000"/>
                </a:solidFill>
                <a:effectLst/>
              </a:rPr>
              <a:t>kmeans.fit</a:t>
            </a:r>
            <a:r>
              <a:rPr lang="en-US" b="0" i="0" dirty="0">
                <a:solidFill>
                  <a:srgbClr val="000000"/>
                </a:solidFill>
                <a:effectLst/>
              </a:rPr>
              <a:t>(x)  </a:t>
            </a:r>
          </a:p>
          <a:p>
            <a:pPr algn="just"/>
            <a:r>
              <a:rPr lang="en-US" b="0" i="0" dirty="0">
                <a:solidFill>
                  <a:srgbClr val="000000"/>
                </a:solidFill>
                <a:effectLst/>
              </a:rPr>
              <a:t>    </a:t>
            </a:r>
            <a:r>
              <a:rPr lang="en-US" b="0" i="0" dirty="0" err="1">
                <a:solidFill>
                  <a:srgbClr val="000000"/>
                </a:solidFill>
                <a:effectLst/>
              </a:rPr>
              <a:t>wcss_list.append</a:t>
            </a:r>
            <a:r>
              <a:rPr lang="en-US" b="0" i="0" dirty="0">
                <a:solidFill>
                  <a:srgbClr val="000000"/>
                </a:solidFill>
                <a:effectLst/>
              </a:rPr>
              <a:t>(</a:t>
            </a:r>
            <a:r>
              <a:rPr lang="en-US" b="0" i="0" dirty="0" err="1">
                <a:solidFill>
                  <a:srgbClr val="000000"/>
                </a:solidFill>
                <a:effectLst/>
              </a:rPr>
              <a:t>kmeans.inertia</a:t>
            </a:r>
            <a:r>
              <a:rPr lang="en-US" b="0" i="0" dirty="0">
                <a:solidFill>
                  <a:srgbClr val="000000"/>
                </a:solidFill>
                <a:effectLst/>
              </a:rPr>
              <a:t>_)  </a:t>
            </a:r>
          </a:p>
          <a:p>
            <a:pPr algn="just"/>
            <a:endParaRPr lang="en-US" b="0" i="0" dirty="0">
              <a:solidFill>
                <a:srgbClr val="000000"/>
              </a:solidFill>
              <a:effectLst/>
            </a:endParaRPr>
          </a:p>
          <a:p>
            <a:pPr algn="just"/>
            <a:r>
              <a:rPr lang="en-US" b="0" i="0" dirty="0" err="1">
                <a:solidFill>
                  <a:srgbClr val="000000"/>
                </a:solidFill>
                <a:effectLst/>
              </a:rPr>
              <a:t>mtp.plot</a:t>
            </a:r>
            <a:r>
              <a:rPr lang="en-US" b="0" i="0" dirty="0">
                <a:solidFill>
                  <a:srgbClr val="000000"/>
                </a:solidFill>
                <a:effectLst/>
              </a:rPr>
              <a:t>(range(</a:t>
            </a:r>
            <a:r>
              <a:rPr lang="en-US" b="0" i="0" dirty="0">
                <a:solidFill>
                  <a:srgbClr val="C00000"/>
                </a:solidFill>
                <a:effectLst/>
              </a:rPr>
              <a:t>1</a:t>
            </a:r>
            <a:r>
              <a:rPr lang="en-US" b="0" i="0" dirty="0">
                <a:solidFill>
                  <a:srgbClr val="000000"/>
                </a:solidFill>
                <a:effectLst/>
              </a:rPr>
              <a:t>, </a:t>
            </a:r>
            <a:r>
              <a:rPr lang="en-US" b="0" i="0" dirty="0">
                <a:solidFill>
                  <a:srgbClr val="C00000"/>
                </a:solidFill>
                <a:effectLst/>
              </a:rPr>
              <a:t>11</a:t>
            </a:r>
            <a:r>
              <a:rPr lang="en-US" b="0" i="0" dirty="0">
                <a:solidFill>
                  <a:srgbClr val="000000"/>
                </a:solidFill>
                <a:effectLst/>
              </a:rPr>
              <a:t>), </a:t>
            </a:r>
            <a:r>
              <a:rPr lang="en-US" b="0" i="0" dirty="0" err="1">
                <a:solidFill>
                  <a:srgbClr val="000000"/>
                </a:solidFill>
                <a:effectLst/>
              </a:rPr>
              <a:t>wcss_list</a:t>
            </a:r>
            <a:r>
              <a:rPr lang="en-US" b="0" i="0" dirty="0">
                <a:solidFill>
                  <a:srgbClr val="000000"/>
                </a:solidFill>
                <a:effectLst/>
              </a:rPr>
              <a:t>)  </a:t>
            </a:r>
          </a:p>
          <a:p>
            <a:pPr algn="just"/>
            <a:r>
              <a:rPr lang="en-US" b="0" i="0" dirty="0" err="1">
                <a:solidFill>
                  <a:srgbClr val="000000"/>
                </a:solidFill>
                <a:effectLst/>
              </a:rPr>
              <a:t>mtp.title</a:t>
            </a:r>
            <a:r>
              <a:rPr lang="en-US" b="0" i="0" dirty="0">
                <a:solidFill>
                  <a:srgbClr val="000000"/>
                </a:solidFill>
                <a:effectLst/>
              </a:rPr>
              <a:t>(</a:t>
            </a:r>
            <a:r>
              <a:rPr lang="en-US" b="0" i="0" dirty="0">
                <a:solidFill>
                  <a:srgbClr val="0000FF"/>
                </a:solidFill>
                <a:effectLst/>
              </a:rPr>
              <a:t>'The </a:t>
            </a:r>
            <a:r>
              <a:rPr lang="en-US" b="0" i="0" dirty="0" err="1">
                <a:solidFill>
                  <a:srgbClr val="0000FF"/>
                </a:solidFill>
                <a:effectLst/>
              </a:rPr>
              <a:t>Elobw</a:t>
            </a:r>
            <a:r>
              <a:rPr lang="en-US" b="0" i="0" dirty="0">
                <a:solidFill>
                  <a:srgbClr val="0000FF"/>
                </a:solidFill>
                <a:effectLst/>
              </a:rPr>
              <a:t> Method Graph'</a:t>
            </a:r>
            <a:r>
              <a:rPr lang="en-US" b="0" i="0" dirty="0">
                <a:solidFill>
                  <a:srgbClr val="000000"/>
                </a:solidFill>
                <a:effectLst/>
              </a:rPr>
              <a:t>)  </a:t>
            </a:r>
          </a:p>
          <a:p>
            <a:pPr algn="just"/>
            <a:r>
              <a:rPr lang="en-US" b="0" i="0" dirty="0" err="1">
                <a:solidFill>
                  <a:srgbClr val="000000"/>
                </a:solidFill>
                <a:effectLst/>
              </a:rPr>
              <a:t>mtp.xlabel</a:t>
            </a:r>
            <a:r>
              <a:rPr lang="en-US" b="0" i="0" dirty="0">
                <a:solidFill>
                  <a:srgbClr val="000000"/>
                </a:solidFill>
                <a:effectLst/>
              </a:rPr>
              <a:t>(</a:t>
            </a:r>
            <a:r>
              <a:rPr lang="en-US" b="0" i="0" dirty="0">
                <a:solidFill>
                  <a:srgbClr val="0000FF"/>
                </a:solidFill>
                <a:effectLst/>
              </a:rPr>
              <a:t>'Number of clusters(k)'</a:t>
            </a:r>
            <a:r>
              <a:rPr lang="en-US" b="0" i="0" dirty="0">
                <a:solidFill>
                  <a:srgbClr val="000000"/>
                </a:solidFill>
                <a:effectLst/>
              </a:rPr>
              <a:t>)  </a:t>
            </a:r>
          </a:p>
          <a:p>
            <a:pPr algn="just"/>
            <a:r>
              <a:rPr lang="en-US" b="0" i="0" dirty="0" err="1">
                <a:solidFill>
                  <a:srgbClr val="000000"/>
                </a:solidFill>
                <a:effectLst/>
              </a:rPr>
              <a:t>mtp.ylabel</a:t>
            </a:r>
            <a:r>
              <a:rPr lang="en-US" b="0" i="0" dirty="0">
                <a:solidFill>
                  <a:srgbClr val="000000"/>
                </a:solidFill>
                <a:effectLst/>
              </a:rPr>
              <a:t>(</a:t>
            </a:r>
            <a:r>
              <a:rPr lang="en-US" b="0" i="0" dirty="0">
                <a:solidFill>
                  <a:srgbClr val="0000FF"/>
                </a:solidFill>
                <a:effectLst/>
              </a:rPr>
              <a:t>'</a:t>
            </a:r>
            <a:r>
              <a:rPr lang="en-US" b="0" i="0" dirty="0" err="1">
                <a:solidFill>
                  <a:srgbClr val="0000FF"/>
                </a:solidFill>
                <a:effectLst/>
              </a:rPr>
              <a:t>wcss_list</a:t>
            </a:r>
            <a:r>
              <a:rPr lang="en-US" b="0" i="0" dirty="0">
                <a:solidFill>
                  <a:srgbClr val="0000FF"/>
                </a:solidFill>
                <a:effectLst/>
              </a:rPr>
              <a:t>'</a:t>
            </a:r>
            <a:r>
              <a:rPr lang="en-US" b="0" i="0" dirty="0">
                <a:solidFill>
                  <a:srgbClr val="000000"/>
                </a:solidFill>
                <a:effectLst/>
              </a:rPr>
              <a:t>)  </a:t>
            </a:r>
          </a:p>
          <a:p>
            <a:pPr algn="just"/>
            <a:r>
              <a:rPr lang="en-US" b="0" i="0" dirty="0" err="1">
                <a:solidFill>
                  <a:srgbClr val="000000"/>
                </a:solidFill>
                <a:effectLst/>
              </a:rPr>
              <a:t>mtp.show</a:t>
            </a:r>
            <a:r>
              <a:rPr lang="en-US" b="0" i="0" dirty="0">
                <a:solidFill>
                  <a:srgbClr val="000000"/>
                </a:solidFill>
                <a:effectLst/>
              </a:rPr>
              <a:t>()</a:t>
            </a:r>
          </a:p>
          <a:p>
            <a:endParaRPr lang="en-IN" dirty="0"/>
          </a:p>
        </p:txBody>
      </p:sp>
    </p:spTree>
    <p:extLst>
      <p:ext uri="{BB962C8B-B14F-4D97-AF65-F5344CB8AC3E}">
        <p14:creationId xmlns:p14="http://schemas.microsoft.com/office/powerpoint/2010/main" val="7209666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23B795-B320-B9F4-7CC4-155CB1C5EFBA}"/>
              </a:ext>
            </a:extLst>
          </p:cNvPr>
          <p:cNvSpPr txBox="1"/>
          <p:nvPr/>
        </p:nvSpPr>
        <p:spPr>
          <a:xfrm>
            <a:off x="192505" y="144379"/>
            <a:ext cx="11752447" cy="461665"/>
          </a:xfrm>
          <a:prstGeom prst="rect">
            <a:avLst/>
          </a:prstGeom>
          <a:noFill/>
        </p:spPr>
        <p:txBody>
          <a:bodyPr wrap="square" rtlCol="0">
            <a:spAutoFit/>
          </a:bodyPr>
          <a:lstStyle/>
          <a:p>
            <a:r>
              <a:rPr lang="en-IN" sz="2400" b="1" i="0" dirty="0">
                <a:solidFill>
                  <a:srgbClr val="333333"/>
                </a:solidFill>
                <a:effectLst/>
              </a:rPr>
              <a:t>Output:</a:t>
            </a:r>
            <a:r>
              <a:rPr lang="en-IN" sz="2400" b="0" i="0" dirty="0">
                <a:solidFill>
                  <a:srgbClr val="333333"/>
                </a:solidFill>
                <a:effectLst/>
              </a:rPr>
              <a:t> </a:t>
            </a:r>
            <a:endParaRPr lang="en-IN" sz="2400" dirty="0"/>
          </a:p>
        </p:txBody>
      </p:sp>
      <p:pic>
        <p:nvPicPr>
          <p:cNvPr id="19458" name="Picture 2" descr="K-Means Clustering Algorithm">
            <a:extLst>
              <a:ext uri="{FF2B5EF4-FFF2-40B4-BE49-F238E27FC236}">
                <a16:creationId xmlns:a16="http://schemas.microsoft.com/office/drawing/2014/main" id="{67C0D337-E900-ACF5-3595-2FD3AAA74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467" y="835197"/>
            <a:ext cx="6935403" cy="47255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60E5B81-7C0F-CE91-235E-EDD9F8D65940}"/>
              </a:ext>
            </a:extLst>
          </p:cNvPr>
          <p:cNvSpPr txBox="1"/>
          <p:nvPr/>
        </p:nvSpPr>
        <p:spPr>
          <a:xfrm>
            <a:off x="1431758" y="6067289"/>
            <a:ext cx="9569918" cy="369332"/>
          </a:xfrm>
          <a:prstGeom prst="rect">
            <a:avLst/>
          </a:prstGeom>
          <a:noFill/>
        </p:spPr>
        <p:txBody>
          <a:bodyPr wrap="square">
            <a:spAutoFit/>
          </a:bodyPr>
          <a:lstStyle/>
          <a:p>
            <a:r>
              <a:rPr lang="en-US" b="0" i="0" dirty="0">
                <a:solidFill>
                  <a:srgbClr val="333333"/>
                </a:solidFill>
                <a:effectLst/>
              </a:rPr>
              <a:t>From the above plot, we can see the elbow point is at </a:t>
            </a:r>
            <a:r>
              <a:rPr lang="en-US" b="1" i="0" dirty="0">
                <a:solidFill>
                  <a:srgbClr val="333333"/>
                </a:solidFill>
                <a:effectLst/>
              </a:rPr>
              <a:t>5. So the number of clusters here will be 5.</a:t>
            </a:r>
            <a:endParaRPr lang="en-IN" dirty="0"/>
          </a:p>
        </p:txBody>
      </p:sp>
    </p:spTree>
    <p:extLst>
      <p:ext uri="{BB962C8B-B14F-4D97-AF65-F5344CB8AC3E}">
        <p14:creationId xmlns:p14="http://schemas.microsoft.com/office/powerpoint/2010/main" val="15701285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5961F0-4FD9-929A-4887-AF440C3DA1B6}"/>
              </a:ext>
            </a:extLst>
          </p:cNvPr>
          <p:cNvSpPr txBox="1"/>
          <p:nvPr/>
        </p:nvSpPr>
        <p:spPr>
          <a:xfrm>
            <a:off x="105878" y="115503"/>
            <a:ext cx="11993078" cy="4893647"/>
          </a:xfrm>
          <a:prstGeom prst="rect">
            <a:avLst/>
          </a:prstGeom>
          <a:noFill/>
        </p:spPr>
        <p:txBody>
          <a:bodyPr wrap="square" rtlCol="0">
            <a:spAutoFit/>
          </a:bodyPr>
          <a:lstStyle/>
          <a:p>
            <a:pPr algn="just"/>
            <a:r>
              <a:rPr lang="en-US" sz="2400" b="1" i="0" dirty="0">
                <a:effectLst/>
              </a:rPr>
              <a:t>Step- 3: Training the K-means algorithm on the training dataset</a:t>
            </a:r>
          </a:p>
          <a:p>
            <a:pPr marL="285750" indent="-285750" algn="just">
              <a:lnSpc>
                <a:spcPct val="250000"/>
              </a:lnSpc>
              <a:buFont typeface="Wingdings" panose="05000000000000000000" pitchFamily="2" charset="2"/>
              <a:buChar char="ü"/>
            </a:pPr>
            <a:r>
              <a:rPr lang="en-US" b="0" i="0" dirty="0">
                <a:solidFill>
                  <a:srgbClr val="333333"/>
                </a:solidFill>
                <a:effectLst/>
                <a:latin typeface="inter-regular"/>
              </a:rPr>
              <a:t>As we have got the number of clusters, so we can now train the model on the dataset.</a:t>
            </a:r>
          </a:p>
          <a:p>
            <a:pPr marL="285750" indent="-285750" algn="just">
              <a:lnSpc>
                <a:spcPct val="250000"/>
              </a:lnSpc>
              <a:buFont typeface="Wingdings" panose="05000000000000000000" pitchFamily="2" charset="2"/>
              <a:buChar char="ü"/>
            </a:pPr>
            <a:r>
              <a:rPr lang="en-US" b="0" i="0" dirty="0">
                <a:solidFill>
                  <a:srgbClr val="333333"/>
                </a:solidFill>
                <a:effectLst/>
                <a:latin typeface="inter-regular"/>
              </a:rPr>
              <a:t>To train the model, we will use the same two lines of code as we have used in the above section, but here instead of using </a:t>
            </a:r>
            <a:r>
              <a:rPr lang="en-US" b="0" i="0" dirty="0" err="1">
                <a:solidFill>
                  <a:srgbClr val="333333"/>
                </a:solidFill>
                <a:effectLst/>
                <a:latin typeface="inter-regular"/>
              </a:rPr>
              <a:t>i</a:t>
            </a:r>
            <a:r>
              <a:rPr lang="en-US" b="0" i="0" dirty="0">
                <a:solidFill>
                  <a:srgbClr val="333333"/>
                </a:solidFill>
                <a:effectLst/>
                <a:latin typeface="inter-regular"/>
              </a:rPr>
              <a:t>, we will use 5, as we know there are 5 clusters that need to be formed. The code is given below:</a:t>
            </a:r>
          </a:p>
          <a:p>
            <a:pPr algn="just">
              <a:lnSpc>
                <a:spcPct val="250000"/>
              </a:lnSpc>
            </a:pPr>
            <a:r>
              <a:rPr lang="en-US" b="0" i="0" dirty="0">
                <a:solidFill>
                  <a:srgbClr val="000000"/>
                </a:solidFill>
                <a:effectLst/>
                <a:latin typeface="inter-regular"/>
              </a:rPr>
              <a:t># Training the K-means model on a dataset  </a:t>
            </a:r>
          </a:p>
          <a:p>
            <a:pPr algn="just">
              <a:lnSpc>
                <a:spcPct val="250000"/>
              </a:lnSpc>
            </a:pPr>
            <a:r>
              <a:rPr lang="en-US" b="0" i="0" dirty="0" err="1">
                <a:solidFill>
                  <a:srgbClr val="000000"/>
                </a:solidFill>
                <a:effectLst/>
                <a:latin typeface="inter-regular"/>
              </a:rPr>
              <a:t>kmeans</a:t>
            </a:r>
            <a:r>
              <a:rPr lang="en-US" b="0" i="0" dirty="0">
                <a:solidFill>
                  <a:srgbClr val="000000"/>
                </a:solidFill>
                <a:effectLst/>
                <a:latin typeface="inter-regular"/>
              </a:rPr>
              <a:t> = </a:t>
            </a:r>
            <a:r>
              <a:rPr lang="en-US" b="0" i="0" dirty="0" err="1">
                <a:solidFill>
                  <a:srgbClr val="000000"/>
                </a:solidFill>
                <a:effectLst/>
                <a:latin typeface="inter-regular"/>
              </a:rPr>
              <a:t>KMeans</a:t>
            </a:r>
            <a:r>
              <a:rPr lang="en-US" b="0" i="0" dirty="0">
                <a:solidFill>
                  <a:srgbClr val="000000"/>
                </a:solidFill>
                <a:effectLst/>
                <a:latin typeface="inter-regular"/>
              </a:rPr>
              <a:t>(</a:t>
            </a:r>
            <a:r>
              <a:rPr lang="en-US" b="0" i="0" dirty="0" err="1">
                <a:solidFill>
                  <a:srgbClr val="000000"/>
                </a:solidFill>
                <a:effectLst/>
                <a:latin typeface="inter-regular"/>
              </a:rPr>
              <a:t>n_clusters</a:t>
            </a:r>
            <a:r>
              <a:rPr lang="en-US" b="0" i="0" dirty="0">
                <a:solidFill>
                  <a:srgbClr val="000000"/>
                </a:solidFill>
                <a:effectLst/>
                <a:latin typeface="inter-regular"/>
              </a:rPr>
              <a:t>=</a:t>
            </a:r>
            <a:r>
              <a:rPr lang="en-US" b="0" i="0" dirty="0">
                <a:solidFill>
                  <a:srgbClr val="C00000"/>
                </a:solidFill>
                <a:effectLst/>
                <a:latin typeface="inter-regular"/>
              </a:rPr>
              <a:t>5</a:t>
            </a:r>
            <a:r>
              <a:rPr lang="en-US" b="0" i="0" dirty="0">
                <a:solidFill>
                  <a:srgbClr val="000000"/>
                </a:solidFill>
                <a:effectLst/>
                <a:latin typeface="inter-regular"/>
              </a:rPr>
              <a:t>, </a:t>
            </a:r>
            <a:r>
              <a:rPr lang="en-US" b="0" i="0" dirty="0" err="1">
                <a:solidFill>
                  <a:srgbClr val="000000"/>
                </a:solidFill>
                <a:effectLst/>
                <a:latin typeface="inter-regular"/>
              </a:rPr>
              <a:t>init</a:t>
            </a:r>
            <a:r>
              <a:rPr lang="en-US" b="0" i="0" dirty="0">
                <a:solidFill>
                  <a:srgbClr val="000000"/>
                </a:solidFill>
                <a:effectLst/>
                <a:latin typeface="inter-regular"/>
              </a:rPr>
              <a:t>=</a:t>
            </a:r>
            <a:r>
              <a:rPr lang="en-US" b="0" i="0" dirty="0">
                <a:solidFill>
                  <a:srgbClr val="0000FF"/>
                </a:solidFill>
                <a:effectLst/>
                <a:latin typeface="inter-regular"/>
              </a:rPr>
              <a:t>'k-means++'</a:t>
            </a:r>
            <a:r>
              <a:rPr lang="en-US" b="0" i="0" dirty="0">
                <a:solidFill>
                  <a:srgbClr val="000000"/>
                </a:solidFill>
                <a:effectLst/>
                <a:latin typeface="inter-regular"/>
              </a:rPr>
              <a:t>, </a:t>
            </a:r>
            <a:r>
              <a:rPr lang="en-US" b="0" i="0" dirty="0" err="1">
                <a:solidFill>
                  <a:srgbClr val="000000"/>
                </a:solidFill>
                <a:effectLst/>
                <a:latin typeface="inter-regular"/>
              </a:rPr>
              <a:t>random_state</a:t>
            </a:r>
            <a:r>
              <a:rPr lang="en-US" b="0" i="0" dirty="0">
                <a:solidFill>
                  <a:srgbClr val="000000"/>
                </a:solidFill>
                <a:effectLst/>
                <a:latin typeface="inter-regular"/>
              </a:rPr>
              <a:t>= </a:t>
            </a:r>
            <a:r>
              <a:rPr lang="en-US" b="0" i="0" dirty="0">
                <a:solidFill>
                  <a:srgbClr val="C00000"/>
                </a:solidFill>
                <a:effectLst/>
                <a:latin typeface="inter-regular"/>
              </a:rPr>
              <a:t>42</a:t>
            </a:r>
            <a:r>
              <a:rPr lang="en-US" b="0" i="0" dirty="0">
                <a:solidFill>
                  <a:srgbClr val="000000"/>
                </a:solidFill>
                <a:effectLst/>
                <a:latin typeface="inter-regular"/>
              </a:rPr>
              <a:t>)  </a:t>
            </a:r>
          </a:p>
          <a:p>
            <a:pPr algn="just">
              <a:lnSpc>
                <a:spcPct val="250000"/>
              </a:lnSpc>
            </a:pPr>
            <a:r>
              <a:rPr lang="en-US" b="0" i="0" dirty="0" err="1">
                <a:solidFill>
                  <a:srgbClr val="000000"/>
                </a:solidFill>
                <a:effectLst/>
                <a:latin typeface="inter-regular"/>
              </a:rPr>
              <a:t>y_predict</a:t>
            </a:r>
            <a:r>
              <a:rPr lang="en-US" b="0" i="0" dirty="0">
                <a:solidFill>
                  <a:srgbClr val="000000"/>
                </a:solidFill>
                <a:effectLst/>
                <a:latin typeface="inter-regular"/>
              </a:rPr>
              <a:t>= </a:t>
            </a:r>
            <a:r>
              <a:rPr lang="en-US" b="0" i="0" dirty="0" err="1">
                <a:solidFill>
                  <a:srgbClr val="000000"/>
                </a:solidFill>
                <a:effectLst/>
                <a:latin typeface="inter-regular"/>
              </a:rPr>
              <a:t>kmeans.fit_predict</a:t>
            </a:r>
            <a:r>
              <a:rPr lang="en-US" b="0" i="0" dirty="0">
                <a:solidFill>
                  <a:srgbClr val="000000"/>
                </a:solidFill>
                <a:effectLst/>
                <a:latin typeface="inter-regular"/>
              </a:rPr>
              <a:t>(x)  </a:t>
            </a:r>
          </a:p>
          <a:p>
            <a:endParaRPr lang="en-IN" dirty="0"/>
          </a:p>
        </p:txBody>
      </p:sp>
    </p:spTree>
    <p:extLst>
      <p:ext uri="{BB962C8B-B14F-4D97-AF65-F5344CB8AC3E}">
        <p14:creationId xmlns:p14="http://schemas.microsoft.com/office/powerpoint/2010/main" val="4589609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K-Means Clustering Algorithm">
            <a:extLst>
              <a:ext uri="{FF2B5EF4-FFF2-40B4-BE49-F238E27FC236}">
                <a16:creationId xmlns:a16="http://schemas.microsoft.com/office/drawing/2014/main" id="{F7B7F9B8-4DEE-CDBC-AD2B-AB6B54682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184" y="355233"/>
            <a:ext cx="9477375" cy="4857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A22F27-2ACC-8A8E-5368-6692495B1365}"/>
              </a:ext>
            </a:extLst>
          </p:cNvPr>
          <p:cNvSpPr txBox="1"/>
          <p:nvPr/>
        </p:nvSpPr>
        <p:spPr>
          <a:xfrm>
            <a:off x="721895" y="5458939"/>
            <a:ext cx="11935327" cy="646331"/>
          </a:xfrm>
          <a:prstGeom prst="rect">
            <a:avLst/>
          </a:prstGeom>
          <a:noFill/>
        </p:spPr>
        <p:txBody>
          <a:bodyPr wrap="square">
            <a:spAutoFit/>
          </a:bodyPr>
          <a:lstStyle/>
          <a:p>
            <a:pPr algn="just"/>
            <a:r>
              <a:rPr lang="en-US" b="1" i="0" dirty="0">
                <a:solidFill>
                  <a:srgbClr val="333333"/>
                </a:solidFill>
                <a:effectLst/>
              </a:rPr>
              <a:t>From the above image, we can now relate that the </a:t>
            </a:r>
            <a:r>
              <a:rPr lang="en-US" b="1" i="0" dirty="0" err="1">
                <a:solidFill>
                  <a:srgbClr val="333333"/>
                </a:solidFill>
                <a:effectLst/>
              </a:rPr>
              <a:t>CustomerID</a:t>
            </a:r>
            <a:r>
              <a:rPr lang="en-US" b="1" i="0" dirty="0">
                <a:solidFill>
                  <a:srgbClr val="333333"/>
                </a:solidFill>
                <a:effectLst/>
              </a:rPr>
              <a:t> 1 belongs to a cluster 3</a:t>
            </a:r>
          </a:p>
          <a:p>
            <a:pPr algn="just"/>
            <a:r>
              <a:rPr lang="en-US" b="1" i="0" dirty="0">
                <a:solidFill>
                  <a:srgbClr val="333333"/>
                </a:solidFill>
                <a:effectLst/>
              </a:rPr>
              <a:t>(as index starts from 0, hence 2 will be considered as 3), and 2 belongs to cluster 4, and so on.</a:t>
            </a:r>
          </a:p>
        </p:txBody>
      </p:sp>
    </p:spTree>
    <p:extLst>
      <p:ext uri="{BB962C8B-B14F-4D97-AF65-F5344CB8AC3E}">
        <p14:creationId xmlns:p14="http://schemas.microsoft.com/office/powerpoint/2010/main" val="8558526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7FCB3-9175-189B-F1E8-13BDF0C58B02}"/>
              </a:ext>
            </a:extLst>
          </p:cNvPr>
          <p:cNvSpPr txBox="1"/>
          <p:nvPr/>
        </p:nvSpPr>
        <p:spPr>
          <a:xfrm>
            <a:off x="144379" y="182880"/>
            <a:ext cx="11733196" cy="6370975"/>
          </a:xfrm>
          <a:prstGeom prst="rect">
            <a:avLst/>
          </a:prstGeom>
          <a:noFill/>
        </p:spPr>
        <p:txBody>
          <a:bodyPr wrap="square" rtlCol="0">
            <a:spAutoFit/>
          </a:bodyPr>
          <a:lstStyle/>
          <a:p>
            <a:r>
              <a:rPr lang="en-US" sz="2400" b="1" i="0" dirty="0">
                <a:effectLst/>
              </a:rPr>
              <a:t>Step-4: Visualizing the Clusters:</a:t>
            </a:r>
          </a:p>
          <a:p>
            <a:endParaRPr lang="en-US" sz="2400" b="1" i="0" dirty="0">
              <a:effectLst/>
            </a:endParaRPr>
          </a:p>
          <a:p>
            <a:pPr marL="285750" indent="-285750" algn="just">
              <a:buFont typeface="Wingdings" panose="05000000000000000000" pitchFamily="2" charset="2"/>
              <a:buChar char="ü"/>
            </a:pPr>
            <a:r>
              <a:rPr lang="en-US" b="0" i="0" dirty="0">
                <a:solidFill>
                  <a:srgbClr val="333333"/>
                </a:solidFill>
                <a:effectLst/>
              </a:rPr>
              <a:t>The last step is to visualize the clusters. </a:t>
            </a:r>
          </a:p>
          <a:p>
            <a:pPr marL="285750" indent="-285750" algn="just">
              <a:buFont typeface="Wingdings" panose="05000000000000000000" pitchFamily="2" charset="2"/>
              <a:buChar char="ü"/>
            </a:pPr>
            <a:endParaRPr lang="en-US" dirty="0">
              <a:solidFill>
                <a:srgbClr val="333333"/>
              </a:solidFill>
            </a:endParaRPr>
          </a:p>
          <a:p>
            <a:pPr marL="285750" indent="-285750" algn="just">
              <a:buFont typeface="Wingdings" panose="05000000000000000000" pitchFamily="2" charset="2"/>
              <a:buChar char="ü"/>
            </a:pPr>
            <a:r>
              <a:rPr lang="en-US" b="0" i="0" dirty="0">
                <a:solidFill>
                  <a:srgbClr val="333333"/>
                </a:solidFill>
                <a:effectLst/>
              </a:rPr>
              <a:t>As we have 5 clusters for our model, so we will visualize each cluster one by one.</a:t>
            </a:r>
          </a:p>
          <a:p>
            <a:endParaRPr lang="en-US" dirty="0">
              <a:solidFill>
                <a:srgbClr val="333333"/>
              </a:solidFill>
            </a:endParaRPr>
          </a:p>
          <a:p>
            <a:pPr algn="just"/>
            <a:r>
              <a:rPr lang="en-IN" b="0" i="0" dirty="0">
                <a:solidFill>
                  <a:srgbClr val="000000"/>
                </a:solidFill>
                <a:effectLst/>
              </a:rPr>
              <a:t>#visualizing the clusters </a:t>
            </a:r>
          </a:p>
          <a:p>
            <a:pPr algn="just"/>
            <a:r>
              <a:rPr lang="en-IN" b="0" i="0" dirty="0">
                <a:solidFill>
                  <a:srgbClr val="000000"/>
                </a:solidFill>
                <a:effectLst/>
              </a:rPr>
              <a:t> </a:t>
            </a:r>
          </a:p>
          <a:p>
            <a:pPr algn="just"/>
            <a:r>
              <a:rPr lang="en-IN" b="0" i="0" dirty="0" err="1">
                <a:solidFill>
                  <a:srgbClr val="000000"/>
                </a:solidFill>
                <a:effectLst/>
              </a:rPr>
              <a:t>mtp.scatter</a:t>
            </a:r>
            <a:r>
              <a:rPr lang="en-IN" b="0" i="0" dirty="0">
                <a:solidFill>
                  <a:srgbClr val="000000"/>
                </a:solidFill>
                <a:effectLst/>
              </a:rPr>
              <a:t>(x[</a:t>
            </a:r>
            <a:r>
              <a:rPr lang="en-IN" b="0" i="0" dirty="0" err="1">
                <a:solidFill>
                  <a:srgbClr val="000000"/>
                </a:solidFill>
                <a:effectLst/>
              </a:rPr>
              <a:t>y_predict</a:t>
            </a:r>
            <a:r>
              <a:rPr lang="en-IN" b="0" i="0" dirty="0">
                <a:solidFill>
                  <a:srgbClr val="000000"/>
                </a:solidFill>
                <a:effectLst/>
              </a:rPr>
              <a:t> == </a:t>
            </a:r>
            <a:r>
              <a:rPr lang="en-IN" b="0" i="0" dirty="0">
                <a:solidFill>
                  <a:srgbClr val="C00000"/>
                </a:solidFill>
                <a:effectLst/>
              </a:rPr>
              <a:t>0</a:t>
            </a:r>
            <a:r>
              <a:rPr lang="en-IN" b="0" i="0" dirty="0">
                <a:solidFill>
                  <a:srgbClr val="000000"/>
                </a:solidFill>
                <a:effectLst/>
              </a:rPr>
              <a:t>, </a:t>
            </a:r>
            <a:r>
              <a:rPr lang="en-IN" b="0" i="0" dirty="0">
                <a:solidFill>
                  <a:srgbClr val="C00000"/>
                </a:solidFill>
                <a:effectLst/>
              </a:rPr>
              <a:t>0</a:t>
            </a:r>
            <a:r>
              <a:rPr lang="en-IN" b="0" i="0" dirty="0">
                <a:solidFill>
                  <a:srgbClr val="000000"/>
                </a:solidFill>
                <a:effectLst/>
              </a:rPr>
              <a:t>], x[</a:t>
            </a:r>
            <a:r>
              <a:rPr lang="en-IN" b="0" i="0" dirty="0" err="1">
                <a:solidFill>
                  <a:srgbClr val="000000"/>
                </a:solidFill>
                <a:effectLst/>
              </a:rPr>
              <a:t>y_predict</a:t>
            </a:r>
            <a:r>
              <a:rPr lang="en-IN" b="0" i="0" dirty="0">
                <a:solidFill>
                  <a:srgbClr val="000000"/>
                </a:solidFill>
                <a:effectLst/>
              </a:rPr>
              <a:t> == </a:t>
            </a:r>
            <a:r>
              <a:rPr lang="en-IN" b="0" i="0" dirty="0">
                <a:solidFill>
                  <a:srgbClr val="C00000"/>
                </a:solidFill>
                <a:effectLst/>
              </a:rPr>
              <a:t>0</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 s = </a:t>
            </a:r>
            <a:r>
              <a:rPr lang="en-IN" b="0" i="0" dirty="0">
                <a:solidFill>
                  <a:srgbClr val="C00000"/>
                </a:solidFill>
                <a:effectLst/>
              </a:rPr>
              <a:t>100</a:t>
            </a:r>
            <a:r>
              <a:rPr lang="en-IN" b="0" i="0" dirty="0">
                <a:solidFill>
                  <a:srgbClr val="000000"/>
                </a:solidFill>
                <a:effectLst/>
              </a:rPr>
              <a:t>, c = </a:t>
            </a:r>
            <a:r>
              <a:rPr lang="en-IN" b="0" i="0" dirty="0">
                <a:solidFill>
                  <a:srgbClr val="0000FF"/>
                </a:solidFill>
                <a:effectLst/>
              </a:rPr>
              <a:t>'blue'</a:t>
            </a:r>
            <a:r>
              <a:rPr lang="en-IN" b="0" i="0" dirty="0">
                <a:solidFill>
                  <a:srgbClr val="000000"/>
                </a:solidFill>
                <a:effectLst/>
              </a:rPr>
              <a:t>, label = </a:t>
            </a:r>
            <a:r>
              <a:rPr lang="en-IN" b="0" i="0" dirty="0">
                <a:solidFill>
                  <a:srgbClr val="0000FF"/>
                </a:solidFill>
                <a:effectLst/>
              </a:rPr>
              <a:t>'Cluster 1'</a:t>
            </a:r>
            <a:r>
              <a:rPr lang="en-IN" b="0" i="0" dirty="0">
                <a:solidFill>
                  <a:srgbClr val="000000"/>
                </a:solidFill>
                <a:effectLst/>
              </a:rPr>
              <a:t>) #</a:t>
            </a:r>
            <a:r>
              <a:rPr lang="en-IN" b="1" i="0" dirty="0">
                <a:solidFill>
                  <a:srgbClr val="006699"/>
                </a:solidFill>
                <a:effectLst/>
              </a:rPr>
              <a:t>for</a:t>
            </a:r>
            <a:r>
              <a:rPr lang="en-IN" b="0" i="0" dirty="0">
                <a:solidFill>
                  <a:srgbClr val="000000"/>
                </a:solidFill>
                <a:effectLst/>
              </a:rPr>
              <a:t> first cluster  </a:t>
            </a:r>
          </a:p>
          <a:p>
            <a:pPr algn="just"/>
            <a:r>
              <a:rPr lang="en-IN" b="0" i="0" dirty="0" err="1">
                <a:solidFill>
                  <a:srgbClr val="000000"/>
                </a:solidFill>
                <a:effectLst/>
              </a:rPr>
              <a:t>mtp.scatter</a:t>
            </a:r>
            <a:r>
              <a:rPr lang="en-IN" b="0" i="0" dirty="0">
                <a:solidFill>
                  <a:srgbClr val="000000"/>
                </a:solidFill>
                <a:effectLst/>
              </a:rPr>
              <a:t>(x[</a:t>
            </a:r>
            <a:r>
              <a:rPr lang="en-IN" b="0" i="0" dirty="0" err="1">
                <a:solidFill>
                  <a:srgbClr val="000000"/>
                </a:solidFill>
                <a:effectLst/>
              </a:rPr>
              <a:t>y_predict</a:t>
            </a:r>
            <a:r>
              <a:rPr lang="en-IN" b="0" i="0" dirty="0">
                <a:solidFill>
                  <a:srgbClr val="000000"/>
                </a:solidFill>
                <a:effectLst/>
              </a:rPr>
              <a:t> == </a:t>
            </a:r>
            <a:r>
              <a:rPr lang="en-IN" b="0" i="0" dirty="0">
                <a:solidFill>
                  <a:srgbClr val="C00000"/>
                </a:solidFill>
                <a:effectLst/>
              </a:rPr>
              <a:t>1</a:t>
            </a:r>
            <a:r>
              <a:rPr lang="en-IN" b="0" i="0" dirty="0">
                <a:solidFill>
                  <a:srgbClr val="000000"/>
                </a:solidFill>
                <a:effectLst/>
              </a:rPr>
              <a:t>, </a:t>
            </a:r>
            <a:r>
              <a:rPr lang="en-IN" b="0" i="0" dirty="0">
                <a:solidFill>
                  <a:srgbClr val="C00000"/>
                </a:solidFill>
                <a:effectLst/>
              </a:rPr>
              <a:t>0</a:t>
            </a:r>
            <a:r>
              <a:rPr lang="en-IN" b="0" i="0" dirty="0">
                <a:solidFill>
                  <a:srgbClr val="000000"/>
                </a:solidFill>
                <a:effectLst/>
              </a:rPr>
              <a:t>], x[</a:t>
            </a:r>
            <a:r>
              <a:rPr lang="en-IN" b="0" i="0" dirty="0" err="1">
                <a:solidFill>
                  <a:srgbClr val="000000"/>
                </a:solidFill>
                <a:effectLst/>
              </a:rPr>
              <a:t>y_predict</a:t>
            </a:r>
            <a:r>
              <a:rPr lang="en-IN" b="0" i="0" dirty="0">
                <a:solidFill>
                  <a:srgbClr val="000000"/>
                </a:solidFill>
                <a:effectLst/>
              </a:rPr>
              <a:t> == </a:t>
            </a:r>
            <a:r>
              <a:rPr lang="en-IN" b="0" i="0" dirty="0">
                <a:solidFill>
                  <a:srgbClr val="C00000"/>
                </a:solidFill>
                <a:effectLst/>
              </a:rPr>
              <a:t>1</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 s = </a:t>
            </a:r>
            <a:r>
              <a:rPr lang="en-IN" b="0" i="0" dirty="0">
                <a:solidFill>
                  <a:srgbClr val="C00000"/>
                </a:solidFill>
                <a:effectLst/>
              </a:rPr>
              <a:t>100</a:t>
            </a:r>
            <a:r>
              <a:rPr lang="en-IN" b="0" i="0" dirty="0">
                <a:solidFill>
                  <a:srgbClr val="000000"/>
                </a:solidFill>
                <a:effectLst/>
              </a:rPr>
              <a:t>, c = </a:t>
            </a:r>
            <a:r>
              <a:rPr lang="en-IN" b="0" i="0" dirty="0">
                <a:solidFill>
                  <a:srgbClr val="0000FF"/>
                </a:solidFill>
                <a:effectLst/>
              </a:rPr>
              <a:t>'green'</a:t>
            </a:r>
            <a:r>
              <a:rPr lang="en-IN" b="0" i="0" dirty="0">
                <a:solidFill>
                  <a:srgbClr val="000000"/>
                </a:solidFill>
                <a:effectLst/>
              </a:rPr>
              <a:t>, label = </a:t>
            </a:r>
            <a:r>
              <a:rPr lang="en-IN" b="0" i="0" dirty="0">
                <a:solidFill>
                  <a:srgbClr val="0000FF"/>
                </a:solidFill>
                <a:effectLst/>
              </a:rPr>
              <a:t>'Cluster 2'</a:t>
            </a:r>
            <a:r>
              <a:rPr lang="en-IN" b="0" i="0" dirty="0">
                <a:solidFill>
                  <a:srgbClr val="000000"/>
                </a:solidFill>
                <a:effectLst/>
              </a:rPr>
              <a:t>) #</a:t>
            </a:r>
            <a:r>
              <a:rPr lang="en-IN" b="1" i="0" dirty="0">
                <a:solidFill>
                  <a:srgbClr val="006699"/>
                </a:solidFill>
                <a:effectLst/>
              </a:rPr>
              <a:t>for</a:t>
            </a:r>
            <a:r>
              <a:rPr lang="en-IN" b="0" i="0" dirty="0">
                <a:solidFill>
                  <a:srgbClr val="000000"/>
                </a:solidFill>
                <a:effectLst/>
              </a:rPr>
              <a:t> second cluster  </a:t>
            </a:r>
          </a:p>
          <a:p>
            <a:pPr algn="just"/>
            <a:r>
              <a:rPr lang="en-IN" b="0" i="0" dirty="0" err="1">
                <a:solidFill>
                  <a:srgbClr val="000000"/>
                </a:solidFill>
                <a:effectLst/>
              </a:rPr>
              <a:t>mtp.scatter</a:t>
            </a:r>
            <a:r>
              <a:rPr lang="en-IN" b="0" i="0" dirty="0">
                <a:solidFill>
                  <a:srgbClr val="000000"/>
                </a:solidFill>
                <a:effectLst/>
              </a:rPr>
              <a:t>(x[</a:t>
            </a:r>
            <a:r>
              <a:rPr lang="en-IN" b="0" i="0" dirty="0" err="1">
                <a:solidFill>
                  <a:srgbClr val="000000"/>
                </a:solidFill>
                <a:effectLst/>
              </a:rPr>
              <a:t>y_predict</a:t>
            </a:r>
            <a:r>
              <a:rPr lang="en-IN" b="0" i="0" dirty="0">
                <a:solidFill>
                  <a:srgbClr val="000000"/>
                </a:solidFill>
                <a:effectLst/>
              </a:rPr>
              <a:t>== </a:t>
            </a:r>
            <a:r>
              <a:rPr lang="en-IN" b="0" i="0" dirty="0">
                <a:solidFill>
                  <a:srgbClr val="C00000"/>
                </a:solidFill>
                <a:effectLst/>
              </a:rPr>
              <a:t>2</a:t>
            </a:r>
            <a:r>
              <a:rPr lang="en-IN" b="0" i="0" dirty="0">
                <a:solidFill>
                  <a:srgbClr val="000000"/>
                </a:solidFill>
                <a:effectLst/>
              </a:rPr>
              <a:t>, </a:t>
            </a:r>
            <a:r>
              <a:rPr lang="en-IN" b="0" i="0" dirty="0">
                <a:solidFill>
                  <a:srgbClr val="C00000"/>
                </a:solidFill>
                <a:effectLst/>
              </a:rPr>
              <a:t>0</a:t>
            </a:r>
            <a:r>
              <a:rPr lang="en-IN" b="0" i="0" dirty="0">
                <a:solidFill>
                  <a:srgbClr val="000000"/>
                </a:solidFill>
                <a:effectLst/>
              </a:rPr>
              <a:t>], x[</a:t>
            </a:r>
            <a:r>
              <a:rPr lang="en-IN" b="0" i="0" dirty="0" err="1">
                <a:solidFill>
                  <a:srgbClr val="000000"/>
                </a:solidFill>
                <a:effectLst/>
              </a:rPr>
              <a:t>y_predict</a:t>
            </a:r>
            <a:r>
              <a:rPr lang="en-IN" b="0" i="0" dirty="0">
                <a:solidFill>
                  <a:srgbClr val="000000"/>
                </a:solidFill>
                <a:effectLst/>
              </a:rPr>
              <a:t> == </a:t>
            </a:r>
            <a:r>
              <a:rPr lang="en-IN" b="0" i="0" dirty="0">
                <a:solidFill>
                  <a:srgbClr val="C00000"/>
                </a:solidFill>
                <a:effectLst/>
              </a:rPr>
              <a:t>2</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 s = </a:t>
            </a:r>
            <a:r>
              <a:rPr lang="en-IN" b="0" i="0" dirty="0">
                <a:solidFill>
                  <a:srgbClr val="C00000"/>
                </a:solidFill>
                <a:effectLst/>
              </a:rPr>
              <a:t>100</a:t>
            </a:r>
            <a:r>
              <a:rPr lang="en-IN" b="0" i="0" dirty="0">
                <a:solidFill>
                  <a:srgbClr val="000000"/>
                </a:solidFill>
                <a:effectLst/>
              </a:rPr>
              <a:t>, c = </a:t>
            </a:r>
            <a:r>
              <a:rPr lang="en-IN" b="0" i="0" dirty="0">
                <a:solidFill>
                  <a:srgbClr val="0000FF"/>
                </a:solidFill>
                <a:effectLst/>
              </a:rPr>
              <a:t>'red'</a:t>
            </a:r>
            <a:r>
              <a:rPr lang="en-IN" b="0" i="0" dirty="0">
                <a:solidFill>
                  <a:srgbClr val="000000"/>
                </a:solidFill>
                <a:effectLst/>
              </a:rPr>
              <a:t>, label = </a:t>
            </a:r>
            <a:r>
              <a:rPr lang="en-IN" b="0" i="0" dirty="0">
                <a:solidFill>
                  <a:srgbClr val="0000FF"/>
                </a:solidFill>
                <a:effectLst/>
              </a:rPr>
              <a:t>'Cluster 3'</a:t>
            </a:r>
            <a:r>
              <a:rPr lang="en-IN" b="0" i="0" dirty="0">
                <a:solidFill>
                  <a:srgbClr val="000000"/>
                </a:solidFill>
                <a:effectLst/>
              </a:rPr>
              <a:t>) #</a:t>
            </a:r>
            <a:r>
              <a:rPr lang="en-IN" b="1" i="0" dirty="0">
                <a:solidFill>
                  <a:srgbClr val="006699"/>
                </a:solidFill>
                <a:effectLst/>
              </a:rPr>
              <a:t>for</a:t>
            </a:r>
            <a:r>
              <a:rPr lang="en-IN" b="0" i="0" dirty="0">
                <a:solidFill>
                  <a:srgbClr val="000000"/>
                </a:solidFill>
                <a:effectLst/>
              </a:rPr>
              <a:t> third cluster  </a:t>
            </a:r>
          </a:p>
          <a:p>
            <a:pPr algn="just"/>
            <a:r>
              <a:rPr lang="en-IN" b="0" i="0" dirty="0" err="1">
                <a:solidFill>
                  <a:srgbClr val="000000"/>
                </a:solidFill>
                <a:effectLst/>
              </a:rPr>
              <a:t>mtp.scatter</a:t>
            </a:r>
            <a:r>
              <a:rPr lang="en-IN" b="0" i="0" dirty="0">
                <a:solidFill>
                  <a:srgbClr val="000000"/>
                </a:solidFill>
                <a:effectLst/>
              </a:rPr>
              <a:t>(x[</a:t>
            </a:r>
            <a:r>
              <a:rPr lang="en-IN" b="0" i="0" dirty="0" err="1">
                <a:solidFill>
                  <a:srgbClr val="000000"/>
                </a:solidFill>
                <a:effectLst/>
              </a:rPr>
              <a:t>y_predict</a:t>
            </a:r>
            <a:r>
              <a:rPr lang="en-IN" b="0" i="0" dirty="0">
                <a:solidFill>
                  <a:srgbClr val="000000"/>
                </a:solidFill>
                <a:effectLst/>
              </a:rPr>
              <a:t> == </a:t>
            </a:r>
            <a:r>
              <a:rPr lang="en-IN" b="0" i="0" dirty="0">
                <a:solidFill>
                  <a:srgbClr val="C00000"/>
                </a:solidFill>
                <a:effectLst/>
              </a:rPr>
              <a:t>3</a:t>
            </a:r>
            <a:r>
              <a:rPr lang="en-IN" b="0" i="0" dirty="0">
                <a:solidFill>
                  <a:srgbClr val="000000"/>
                </a:solidFill>
                <a:effectLst/>
              </a:rPr>
              <a:t>, </a:t>
            </a:r>
            <a:r>
              <a:rPr lang="en-IN" b="0" i="0" dirty="0">
                <a:solidFill>
                  <a:srgbClr val="C00000"/>
                </a:solidFill>
                <a:effectLst/>
              </a:rPr>
              <a:t>0</a:t>
            </a:r>
            <a:r>
              <a:rPr lang="en-IN" b="0" i="0" dirty="0">
                <a:solidFill>
                  <a:srgbClr val="000000"/>
                </a:solidFill>
                <a:effectLst/>
              </a:rPr>
              <a:t>], x[</a:t>
            </a:r>
            <a:r>
              <a:rPr lang="en-IN" b="0" i="0" dirty="0" err="1">
                <a:solidFill>
                  <a:srgbClr val="000000"/>
                </a:solidFill>
                <a:effectLst/>
              </a:rPr>
              <a:t>y_predict</a:t>
            </a:r>
            <a:r>
              <a:rPr lang="en-IN" b="0" i="0" dirty="0">
                <a:solidFill>
                  <a:srgbClr val="000000"/>
                </a:solidFill>
                <a:effectLst/>
              </a:rPr>
              <a:t> == </a:t>
            </a:r>
            <a:r>
              <a:rPr lang="en-IN" b="0" i="0" dirty="0">
                <a:solidFill>
                  <a:srgbClr val="C00000"/>
                </a:solidFill>
                <a:effectLst/>
              </a:rPr>
              <a:t>3</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 s = </a:t>
            </a:r>
            <a:r>
              <a:rPr lang="en-IN" b="0" i="0" dirty="0">
                <a:solidFill>
                  <a:srgbClr val="C00000"/>
                </a:solidFill>
                <a:effectLst/>
              </a:rPr>
              <a:t>100</a:t>
            </a:r>
            <a:r>
              <a:rPr lang="en-IN" b="0" i="0" dirty="0">
                <a:solidFill>
                  <a:srgbClr val="000000"/>
                </a:solidFill>
                <a:effectLst/>
              </a:rPr>
              <a:t>, c = </a:t>
            </a:r>
            <a:r>
              <a:rPr lang="en-IN" b="0" i="0" dirty="0">
                <a:solidFill>
                  <a:srgbClr val="0000FF"/>
                </a:solidFill>
                <a:effectLst/>
              </a:rPr>
              <a:t>'cyan'</a:t>
            </a:r>
            <a:r>
              <a:rPr lang="en-IN" b="0" i="0" dirty="0">
                <a:solidFill>
                  <a:srgbClr val="000000"/>
                </a:solidFill>
                <a:effectLst/>
              </a:rPr>
              <a:t>, label = </a:t>
            </a:r>
            <a:r>
              <a:rPr lang="en-IN" b="0" i="0" dirty="0">
                <a:solidFill>
                  <a:srgbClr val="0000FF"/>
                </a:solidFill>
                <a:effectLst/>
              </a:rPr>
              <a:t>'Cluster 4'</a:t>
            </a:r>
            <a:r>
              <a:rPr lang="en-IN" b="0" i="0" dirty="0">
                <a:solidFill>
                  <a:srgbClr val="000000"/>
                </a:solidFill>
                <a:effectLst/>
              </a:rPr>
              <a:t>) #</a:t>
            </a:r>
            <a:r>
              <a:rPr lang="en-IN" b="1" i="0" dirty="0">
                <a:solidFill>
                  <a:srgbClr val="006699"/>
                </a:solidFill>
                <a:effectLst/>
              </a:rPr>
              <a:t>for</a:t>
            </a:r>
            <a:r>
              <a:rPr lang="en-IN" b="0" i="0" dirty="0">
                <a:solidFill>
                  <a:srgbClr val="000000"/>
                </a:solidFill>
                <a:effectLst/>
              </a:rPr>
              <a:t> fourth cluster  </a:t>
            </a:r>
          </a:p>
          <a:p>
            <a:pPr algn="just"/>
            <a:r>
              <a:rPr lang="en-IN" b="0" i="0" dirty="0" err="1">
                <a:solidFill>
                  <a:srgbClr val="000000"/>
                </a:solidFill>
                <a:effectLst/>
              </a:rPr>
              <a:t>mtp.scatter</a:t>
            </a:r>
            <a:r>
              <a:rPr lang="en-IN" b="0" i="0" dirty="0">
                <a:solidFill>
                  <a:srgbClr val="000000"/>
                </a:solidFill>
                <a:effectLst/>
              </a:rPr>
              <a:t>(x[</a:t>
            </a:r>
            <a:r>
              <a:rPr lang="en-IN" b="0" i="0" dirty="0" err="1">
                <a:solidFill>
                  <a:srgbClr val="000000"/>
                </a:solidFill>
                <a:effectLst/>
              </a:rPr>
              <a:t>y_predict</a:t>
            </a:r>
            <a:r>
              <a:rPr lang="en-IN" b="0" i="0" dirty="0">
                <a:solidFill>
                  <a:srgbClr val="000000"/>
                </a:solidFill>
                <a:effectLst/>
              </a:rPr>
              <a:t> == </a:t>
            </a:r>
            <a:r>
              <a:rPr lang="en-IN" b="0" i="0" dirty="0">
                <a:solidFill>
                  <a:srgbClr val="C00000"/>
                </a:solidFill>
                <a:effectLst/>
              </a:rPr>
              <a:t>4</a:t>
            </a:r>
            <a:r>
              <a:rPr lang="en-IN" b="0" i="0" dirty="0">
                <a:solidFill>
                  <a:srgbClr val="000000"/>
                </a:solidFill>
                <a:effectLst/>
              </a:rPr>
              <a:t>, </a:t>
            </a:r>
            <a:r>
              <a:rPr lang="en-IN" b="0" i="0" dirty="0">
                <a:solidFill>
                  <a:srgbClr val="C00000"/>
                </a:solidFill>
                <a:effectLst/>
              </a:rPr>
              <a:t>0</a:t>
            </a:r>
            <a:r>
              <a:rPr lang="en-IN" b="0" i="0" dirty="0">
                <a:solidFill>
                  <a:srgbClr val="000000"/>
                </a:solidFill>
                <a:effectLst/>
              </a:rPr>
              <a:t>], x[</a:t>
            </a:r>
            <a:r>
              <a:rPr lang="en-IN" b="0" i="0" dirty="0" err="1">
                <a:solidFill>
                  <a:srgbClr val="000000"/>
                </a:solidFill>
                <a:effectLst/>
              </a:rPr>
              <a:t>y_predict</a:t>
            </a:r>
            <a:r>
              <a:rPr lang="en-IN" b="0" i="0" dirty="0">
                <a:solidFill>
                  <a:srgbClr val="000000"/>
                </a:solidFill>
                <a:effectLst/>
              </a:rPr>
              <a:t> == </a:t>
            </a:r>
            <a:r>
              <a:rPr lang="en-IN" b="0" i="0" dirty="0">
                <a:solidFill>
                  <a:srgbClr val="C00000"/>
                </a:solidFill>
                <a:effectLst/>
              </a:rPr>
              <a:t>4</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 s = </a:t>
            </a:r>
            <a:r>
              <a:rPr lang="en-IN" b="0" i="0" dirty="0">
                <a:solidFill>
                  <a:srgbClr val="C00000"/>
                </a:solidFill>
                <a:effectLst/>
              </a:rPr>
              <a:t>100</a:t>
            </a:r>
            <a:r>
              <a:rPr lang="en-IN" b="0" i="0" dirty="0">
                <a:solidFill>
                  <a:srgbClr val="000000"/>
                </a:solidFill>
                <a:effectLst/>
              </a:rPr>
              <a:t>, c = </a:t>
            </a:r>
            <a:r>
              <a:rPr lang="en-IN" b="0" i="0" dirty="0">
                <a:solidFill>
                  <a:srgbClr val="0000FF"/>
                </a:solidFill>
                <a:effectLst/>
              </a:rPr>
              <a:t>'magenta'</a:t>
            </a:r>
            <a:r>
              <a:rPr lang="en-IN" b="0" i="0" dirty="0">
                <a:solidFill>
                  <a:srgbClr val="000000"/>
                </a:solidFill>
                <a:effectLst/>
              </a:rPr>
              <a:t>, label = </a:t>
            </a:r>
            <a:r>
              <a:rPr lang="en-IN" b="0" i="0" dirty="0">
                <a:solidFill>
                  <a:srgbClr val="0000FF"/>
                </a:solidFill>
                <a:effectLst/>
              </a:rPr>
              <a:t>'Cluster 5'</a:t>
            </a:r>
            <a:r>
              <a:rPr lang="en-IN" b="0" i="0" dirty="0">
                <a:solidFill>
                  <a:srgbClr val="000000"/>
                </a:solidFill>
                <a:effectLst/>
              </a:rPr>
              <a:t>) #</a:t>
            </a:r>
            <a:r>
              <a:rPr lang="en-IN" b="1" i="0" dirty="0">
                <a:solidFill>
                  <a:srgbClr val="006699"/>
                </a:solidFill>
                <a:effectLst/>
              </a:rPr>
              <a:t>for</a:t>
            </a:r>
            <a:r>
              <a:rPr lang="en-IN" b="0" i="0" dirty="0">
                <a:solidFill>
                  <a:srgbClr val="000000"/>
                </a:solidFill>
                <a:effectLst/>
              </a:rPr>
              <a:t> fifth cluster  </a:t>
            </a:r>
          </a:p>
          <a:p>
            <a:pPr algn="just"/>
            <a:r>
              <a:rPr lang="en-IN" b="0" i="0" dirty="0" err="1">
                <a:solidFill>
                  <a:srgbClr val="000000"/>
                </a:solidFill>
                <a:effectLst/>
              </a:rPr>
              <a:t>mtp.scatter</a:t>
            </a:r>
            <a:r>
              <a:rPr lang="en-IN" b="0" i="0" dirty="0">
                <a:solidFill>
                  <a:srgbClr val="000000"/>
                </a:solidFill>
                <a:effectLst/>
              </a:rPr>
              <a:t>(</a:t>
            </a:r>
            <a:r>
              <a:rPr lang="en-IN" b="0" i="0" dirty="0" err="1">
                <a:solidFill>
                  <a:srgbClr val="000000"/>
                </a:solidFill>
                <a:effectLst/>
              </a:rPr>
              <a:t>kmeans.cluster_centers</a:t>
            </a:r>
            <a:r>
              <a:rPr lang="en-IN" b="0" i="0" dirty="0">
                <a:solidFill>
                  <a:srgbClr val="000000"/>
                </a:solidFill>
                <a:effectLst/>
              </a:rPr>
              <a:t>_[:, </a:t>
            </a:r>
            <a:r>
              <a:rPr lang="en-IN" b="0" i="0" dirty="0">
                <a:solidFill>
                  <a:srgbClr val="C00000"/>
                </a:solidFill>
                <a:effectLst/>
              </a:rPr>
              <a:t>0</a:t>
            </a:r>
            <a:r>
              <a:rPr lang="en-IN" b="0" i="0" dirty="0">
                <a:solidFill>
                  <a:srgbClr val="000000"/>
                </a:solidFill>
                <a:effectLst/>
              </a:rPr>
              <a:t>], </a:t>
            </a:r>
            <a:r>
              <a:rPr lang="en-IN" b="0" i="0" dirty="0" err="1">
                <a:solidFill>
                  <a:srgbClr val="000000"/>
                </a:solidFill>
                <a:effectLst/>
              </a:rPr>
              <a:t>kmeans.cluster_centers</a:t>
            </a:r>
            <a:r>
              <a:rPr lang="en-IN" b="0" i="0" dirty="0">
                <a:solidFill>
                  <a:srgbClr val="000000"/>
                </a:solidFill>
                <a:effectLst/>
              </a:rPr>
              <a:t>_[:, </a:t>
            </a:r>
            <a:r>
              <a:rPr lang="en-IN" b="0" i="0" dirty="0">
                <a:solidFill>
                  <a:srgbClr val="C00000"/>
                </a:solidFill>
                <a:effectLst/>
              </a:rPr>
              <a:t>1</a:t>
            </a:r>
            <a:r>
              <a:rPr lang="en-IN" b="0" i="0" dirty="0">
                <a:solidFill>
                  <a:srgbClr val="000000"/>
                </a:solidFill>
                <a:effectLst/>
              </a:rPr>
              <a:t>], s = </a:t>
            </a:r>
            <a:r>
              <a:rPr lang="en-IN" b="0" i="0" dirty="0">
                <a:solidFill>
                  <a:srgbClr val="C00000"/>
                </a:solidFill>
                <a:effectLst/>
              </a:rPr>
              <a:t>300</a:t>
            </a:r>
            <a:r>
              <a:rPr lang="en-IN" b="0" i="0" dirty="0">
                <a:solidFill>
                  <a:srgbClr val="000000"/>
                </a:solidFill>
                <a:effectLst/>
              </a:rPr>
              <a:t>, c = </a:t>
            </a:r>
            <a:r>
              <a:rPr lang="en-IN" b="0" i="0" dirty="0">
                <a:solidFill>
                  <a:srgbClr val="0000FF"/>
                </a:solidFill>
                <a:effectLst/>
              </a:rPr>
              <a:t>'yellow'</a:t>
            </a:r>
            <a:r>
              <a:rPr lang="en-IN" b="0" i="0" dirty="0">
                <a:solidFill>
                  <a:srgbClr val="000000"/>
                </a:solidFill>
                <a:effectLst/>
              </a:rPr>
              <a:t>, label = </a:t>
            </a:r>
            <a:r>
              <a:rPr lang="en-IN" b="0" i="0" dirty="0">
                <a:solidFill>
                  <a:srgbClr val="0000FF"/>
                </a:solidFill>
                <a:effectLst/>
              </a:rPr>
              <a:t>'Centroid’</a:t>
            </a:r>
            <a:r>
              <a:rPr lang="en-IN" b="0" i="0" dirty="0">
                <a:solidFill>
                  <a:srgbClr val="000000"/>
                </a:solidFill>
                <a:effectLst/>
              </a:rPr>
              <a:t>)  </a:t>
            </a:r>
          </a:p>
          <a:p>
            <a:pPr algn="just"/>
            <a:r>
              <a:rPr lang="en-IN" b="0" i="0" dirty="0">
                <a:solidFill>
                  <a:srgbClr val="000000"/>
                </a:solidFill>
                <a:effectLst/>
              </a:rPr>
              <a:t> </a:t>
            </a:r>
          </a:p>
          <a:p>
            <a:pPr algn="just"/>
            <a:r>
              <a:rPr lang="en-IN" b="0" i="0" dirty="0" err="1">
                <a:solidFill>
                  <a:srgbClr val="000000"/>
                </a:solidFill>
                <a:effectLst/>
              </a:rPr>
              <a:t>mtp.title</a:t>
            </a:r>
            <a:r>
              <a:rPr lang="en-IN" b="0" i="0" dirty="0">
                <a:solidFill>
                  <a:srgbClr val="000000"/>
                </a:solidFill>
                <a:effectLst/>
              </a:rPr>
              <a:t>(</a:t>
            </a:r>
            <a:r>
              <a:rPr lang="en-IN" b="0" i="0" dirty="0">
                <a:solidFill>
                  <a:srgbClr val="0000FF"/>
                </a:solidFill>
                <a:effectLst/>
              </a:rPr>
              <a:t>'Clusters of customers'</a:t>
            </a:r>
            <a:r>
              <a:rPr lang="en-IN" b="0" i="0" dirty="0">
                <a:solidFill>
                  <a:srgbClr val="000000"/>
                </a:solidFill>
                <a:effectLst/>
              </a:rPr>
              <a:t>)  </a:t>
            </a:r>
          </a:p>
          <a:p>
            <a:pPr algn="just"/>
            <a:r>
              <a:rPr lang="en-IN" b="0" i="0" dirty="0" err="1">
                <a:solidFill>
                  <a:srgbClr val="000000"/>
                </a:solidFill>
                <a:effectLst/>
              </a:rPr>
              <a:t>mtp.xlabel</a:t>
            </a:r>
            <a:r>
              <a:rPr lang="en-IN" b="0" i="0" dirty="0">
                <a:solidFill>
                  <a:srgbClr val="000000"/>
                </a:solidFill>
                <a:effectLst/>
              </a:rPr>
              <a:t>(</a:t>
            </a:r>
            <a:r>
              <a:rPr lang="en-IN" b="0" i="0" dirty="0">
                <a:solidFill>
                  <a:srgbClr val="0000FF"/>
                </a:solidFill>
                <a:effectLst/>
              </a:rPr>
              <a:t>'Annual Income (k$)'</a:t>
            </a:r>
            <a:r>
              <a:rPr lang="en-IN" b="0" i="0" dirty="0">
                <a:solidFill>
                  <a:srgbClr val="000000"/>
                </a:solidFill>
                <a:effectLst/>
              </a:rPr>
              <a:t>)  </a:t>
            </a:r>
          </a:p>
          <a:p>
            <a:pPr algn="just"/>
            <a:r>
              <a:rPr lang="en-IN" b="0" i="0" dirty="0" err="1">
                <a:solidFill>
                  <a:srgbClr val="000000"/>
                </a:solidFill>
                <a:effectLst/>
              </a:rPr>
              <a:t>mtp.ylabel</a:t>
            </a:r>
            <a:r>
              <a:rPr lang="en-IN" b="0" i="0" dirty="0">
                <a:solidFill>
                  <a:srgbClr val="000000"/>
                </a:solidFill>
                <a:effectLst/>
              </a:rPr>
              <a:t>(</a:t>
            </a:r>
            <a:r>
              <a:rPr lang="en-IN" b="0" i="0" dirty="0">
                <a:solidFill>
                  <a:srgbClr val="0000FF"/>
                </a:solidFill>
                <a:effectLst/>
              </a:rPr>
              <a:t>'Spending Score (1-100)’</a:t>
            </a:r>
            <a:r>
              <a:rPr lang="en-IN" b="0" i="0" dirty="0">
                <a:solidFill>
                  <a:srgbClr val="000000"/>
                </a:solidFill>
                <a:effectLst/>
              </a:rPr>
              <a:t>)  </a:t>
            </a:r>
          </a:p>
          <a:p>
            <a:pPr algn="just"/>
            <a:endParaRPr lang="en-IN" b="0" i="0" dirty="0">
              <a:solidFill>
                <a:srgbClr val="000000"/>
              </a:solidFill>
              <a:effectLst/>
            </a:endParaRPr>
          </a:p>
          <a:p>
            <a:pPr algn="just"/>
            <a:r>
              <a:rPr lang="en-IN" b="0" i="0" dirty="0" err="1">
                <a:solidFill>
                  <a:srgbClr val="000000"/>
                </a:solidFill>
                <a:effectLst/>
              </a:rPr>
              <a:t>mtp.legend</a:t>
            </a:r>
            <a:r>
              <a:rPr lang="en-IN" b="0" i="0" dirty="0">
                <a:solidFill>
                  <a:srgbClr val="000000"/>
                </a:solidFill>
                <a:effectLst/>
              </a:rPr>
              <a:t>()  </a:t>
            </a:r>
          </a:p>
          <a:p>
            <a:pPr algn="just"/>
            <a:r>
              <a:rPr lang="en-IN" b="0" i="0" dirty="0" err="1">
                <a:solidFill>
                  <a:srgbClr val="000000"/>
                </a:solidFill>
                <a:effectLst/>
              </a:rPr>
              <a:t>mtp.show</a:t>
            </a:r>
            <a:r>
              <a:rPr lang="en-IN" b="0" i="0" dirty="0">
                <a:solidFill>
                  <a:srgbClr val="000000"/>
                </a:solidFill>
                <a:effectLst/>
              </a:rPr>
              <a:t>() </a:t>
            </a: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8479414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BD84C7-FCEF-1335-BD19-AF09629CA773}"/>
              </a:ext>
            </a:extLst>
          </p:cNvPr>
          <p:cNvSpPr txBox="1"/>
          <p:nvPr/>
        </p:nvSpPr>
        <p:spPr>
          <a:xfrm>
            <a:off x="134754" y="96253"/>
            <a:ext cx="11877574" cy="461665"/>
          </a:xfrm>
          <a:prstGeom prst="rect">
            <a:avLst/>
          </a:prstGeom>
          <a:noFill/>
        </p:spPr>
        <p:txBody>
          <a:bodyPr wrap="square" rtlCol="0">
            <a:spAutoFit/>
          </a:bodyPr>
          <a:lstStyle/>
          <a:p>
            <a:r>
              <a:rPr lang="en-IN" sz="2400" b="1" i="0" dirty="0">
                <a:solidFill>
                  <a:srgbClr val="333333"/>
                </a:solidFill>
                <a:effectLst/>
              </a:rPr>
              <a:t>Output:</a:t>
            </a:r>
            <a:endParaRPr lang="en-IN" sz="2400" dirty="0"/>
          </a:p>
        </p:txBody>
      </p:sp>
      <p:pic>
        <p:nvPicPr>
          <p:cNvPr id="22530" name="Picture 2" descr="K-Means Clustering Algorithm">
            <a:extLst>
              <a:ext uri="{FF2B5EF4-FFF2-40B4-BE49-F238E27FC236}">
                <a16:creationId xmlns:a16="http://schemas.microsoft.com/office/drawing/2014/main" id="{741F4799-12FD-38BC-3663-AD2AA2FD8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782" y="1451536"/>
            <a:ext cx="5534053" cy="39549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B8AE745-6DCC-BC51-D9EB-26014DE2E14D}"/>
              </a:ext>
            </a:extLst>
          </p:cNvPr>
          <p:cNvSpPr txBox="1"/>
          <p:nvPr/>
        </p:nvSpPr>
        <p:spPr>
          <a:xfrm>
            <a:off x="6063915" y="663796"/>
            <a:ext cx="5948413" cy="5035353"/>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US" b="1" i="0" dirty="0">
                <a:solidFill>
                  <a:srgbClr val="000000"/>
                </a:solidFill>
                <a:effectLst/>
                <a:latin typeface="inter-bold"/>
              </a:rPr>
              <a:t>Cluster1</a:t>
            </a:r>
            <a:r>
              <a:rPr lang="en-US" b="0" i="0" dirty="0">
                <a:solidFill>
                  <a:srgbClr val="000000"/>
                </a:solidFill>
                <a:effectLst/>
                <a:latin typeface="inter-regular"/>
              </a:rPr>
              <a:t> shows the customers with average salary and average spending so we can categorize these customers as</a:t>
            </a:r>
          </a:p>
          <a:p>
            <a:pPr marL="285750" indent="-285750">
              <a:lnSpc>
                <a:spcPct val="150000"/>
              </a:lnSpc>
              <a:buFont typeface="Wingdings" panose="05000000000000000000" pitchFamily="2" charset="2"/>
              <a:buChar char="ü"/>
            </a:pPr>
            <a:r>
              <a:rPr lang="en-US" b="1" i="0" dirty="0">
                <a:solidFill>
                  <a:srgbClr val="000000"/>
                </a:solidFill>
                <a:effectLst/>
                <a:latin typeface="inter-regular"/>
              </a:rPr>
              <a:t>Cluster2</a:t>
            </a:r>
            <a:r>
              <a:rPr lang="en-US" b="0" i="0" dirty="0">
                <a:solidFill>
                  <a:srgbClr val="000000"/>
                </a:solidFill>
                <a:effectLst/>
                <a:latin typeface="inter-regular"/>
              </a:rPr>
              <a:t> shows the customer has a high income but low spending, so we can categorize them as </a:t>
            </a:r>
            <a:r>
              <a:rPr lang="en-US" b="1" i="0" dirty="0">
                <a:solidFill>
                  <a:srgbClr val="000000"/>
                </a:solidFill>
                <a:effectLst/>
                <a:latin typeface="inter-bold"/>
              </a:rPr>
              <a:t>careful</a:t>
            </a:r>
            <a:r>
              <a:rPr lang="en-US" b="0" i="0" dirty="0">
                <a:solidFill>
                  <a:srgbClr val="000000"/>
                </a:solidFill>
                <a:effectLst/>
                <a:latin typeface="inter-regular"/>
              </a:rPr>
              <a:t>.</a:t>
            </a:r>
          </a:p>
          <a:p>
            <a:pPr marL="285750" indent="-285750">
              <a:lnSpc>
                <a:spcPct val="150000"/>
              </a:lnSpc>
              <a:buFont typeface="Wingdings" panose="05000000000000000000" pitchFamily="2" charset="2"/>
              <a:buChar char="ü"/>
            </a:pPr>
            <a:r>
              <a:rPr lang="en-US" b="1" i="0" dirty="0">
                <a:solidFill>
                  <a:srgbClr val="000000"/>
                </a:solidFill>
                <a:effectLst/>
                <a:latin typeface="inter-regular"/>
              </a:rPr>
              <a:t>Cluster3 </a:t>
            </a:r>
            <a:r>
              <a:rPr lang="en-US" b="0" i="0" dirty="0">
                <a:solidFill>
                  <a:srgbClr val="000000"/>
                </a:solidFill>
                <a:effectLst/>
                <a:latin typeface="inter-regular"/>
              </a:rPr>
              <a:t>shows the low income and also low spending so they can be categorized as sensible.</a:t>
            </a:r>
          </a:p>
          <a:p>
            <a:pPr marL="285750" indent="-285750">
              <a:lnSpc>
                <a:spcPct val="150000"/>
              </a:lnSpc>
              <a:buFont typeface="Wingdings" panose="05000000000000000000" pitchFamily="2" charset="2"/>
              <a:buChar char="ü"/>
            </a:pPr>
            <a:r>
              <a:rPr lang="en-US" b="1" i="0" dirty="0">
                <a:solidFill>
                  <a:srgbClr val="000000"/>
                </a:solidFill>
                <a:effectLst/>
                <a:latin typeface="inter-regular"/>
              </a:rPr>
              <a:t>Cluster4</a:t>
            </a:r>
            <a:r>
              <a:rPr lang="en-US" b="0" i="0" dirty="0">
                <a:solidFill>
                  <a:srgbClr val="000000"/>
                </a:solidFill>
                <a:effectLst/>
                <a:latin typeface="inter-regular"/>
              </a:rPr>
              <a:t> shows the customers with low income with very high spending so they can be categorized as </a:t>
            </a:r>
            <a:r>
              <a:rPr lang="en-US" b="1" i="0" dirty="0">
                <a:solidFill>
                  <a:srgbClr val="000000"/>
                </a:solidFill>
                <a:effectLst/>
                <a:latin typeface="inter-bold"/>
              </a:rPr>
              <a:t>careless</a:t>
            </a:r>
            <a:r>
              <a:rPr lang="en-US" b="0" i="0" dirty="0">
                <a:solidFill>
                  <a:srgbClr val="000000"/>
                </a:solidFill>
                <a:effectLst/>
                <a:latin typeface="inter-regular"/>
              </a:rPr>
              <a:t>.</a:t>
            </a:r>
          </a:p>
          <a:p>
            <a:pPr marL="285750" indent="-285750">
              <a:lnSpc>
                <a:spcPct val="150000"/>
              </a:lnSpc>
              <a:buFont typeface="Wingdings" panose="05000000000000000000" pitchFamily="2" charset="2"/>
              <a:buChar char="ü"/>
            </a:pPr>
            <a:r>
              <a:rPr lang="en-US" b="1" i="0" dirty="0">
                <a:solidFill>
                  <a:srgbClr val="000000"/>
                </a:solidFill>
                <a:effectLst/>
                <a:latin typeface="inter-regular"/>
              </a:rPr>
              <a:t>Cluster5</a:t>
            </a:r>
            <a:r>
              <a:rPr lang="en-US" b="0" i="0" dirty="0">
                <a:solidFill>
                  <a:srgbClr val="000000"/>
                </a:solidFill>
                <a:effectLst/>
                <a:latin typeface="inter-regular"/>
              </a:rPr>
              <a:t> shows the customers with high income and high spending so they can be categorized as target, and these customers can be the most profitable customers for the mall owner.</a:t>
            </a:r>
          </a:p>
        </p:txBody>
      </p:sp>
    </p:spTree>
    <p:extLst>
      <p:ext uri="{BB962C8B-B14F-4D97-AF65-F5344CB8AC3E}">
        <p14:creationId xmlns:p14="http://schemas.microsoft.com/office/powerpoint/2010/main" val="8081964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AFBBFA-1DDA-9CE8-646D-08CFAD10D7A3}"/>
              </a:ext>
            </a:extLst>
          </p:cNvPr>
          <p:cNvSpPr txBox="1"/>
          <p:nvPr/>
        </p:nvSpPr>
        <p:spPr>
          <a:xfrm>
            <a:off x="635268" y="2767280"/>
            <a:ext cx="11896825" cy="132343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4000" b="1" i="0" dirty="0">
                <a:effectLst/>
              </a:rPr>
              <a:t>Introduction to Dimensionality Reduction Technique</a:t>
            </a:r>
          </a:p>
          <a:p>
            <a:endParaRPr lang="en-IN" sz="4000" b="1" dirty="0"/>
          </a:p>
        </p:txBody>
      </p:sp>
    </p:spTree>
    <p:extLst>
      <p:ext uri="{BB962C8B-B14F-4D97-AF65-F5344CB8AC3E}">
        <p14:creationId xmlns:p14="http://schemas.microsoft.com/office/powerpoint/2010/main" val="27545506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91BDF3-8ED9-9668-36FB-E0E5A301945A}"/>
              </a:ext>
            </a:extLst>
          </p:cNvPr>
          <p:cNvSpPr txBox="1"/>
          <p:nvPr/>
        </p:nvSpPr>
        <p:spPr>
          <a:xfrm>
            <a:off x="86627" y="163629"/>
            <a:ext cx="11906451" cy="7032053"/>
          </a:xfrm>
          <a:prstGeom prst="rect">
            <a:avLst/>
          </a:prstGeom>
          <a:noFill/>
        </p:spPr>
        <p:txBody>
          <a:bodyPr wrap="square" rtlCol="0">
            <a:spAutoFit/>
          </a:bodyPr>
          <a:lstStyle/>
          <a:p>
            <a:pPr algn="just"/>
            <a:r>
              <a:rPr lang="en-US" sz="2400" b="1" i="0" dirty="0">
                <a:effectLst/>
              </a:rPr>
              <a:t>What is Dimensionality Reduction?</a:t>
            </a:r>
          </a:p>
          <a:p>
            <a:pPr marL="285750" indent="-285750">
              <a:lnSpc>
                <a:spcPct val="200000"/>
              </a:lnSpc>
              <a:buFont typeface="Wingdings" panose="05000000000000000000" pitchFamily="2" charset="2"/>
              <a:buChar char="ü"/>
            </a:pPr>
            <a:r>
              <a:rPr lang="en-US" b="0" i="0" dirty="0">
                <a:solidFill>
                  <a:srgbClr val="333333"/>
                </a:solidFill>
                <a:effectLst/>
              </a:rPr>
              <a:t>The number of input features, variables, or columns present in a given dataset is known as dimensionality, and the process to reduce these features is called dimensionality reduction.</a:t>
            </a:r>
          </a:p>
          <a:p>
            <a:pPr marL="285750" indent="-285750">
              <a:lnSpc>
                <a:spcPct val="200000"/>
              </a:lnSpc>
              <a:buFont typeface="Wingdings" panose="05000000000000000000" pitchFamily="2" charset="2"/>
              <a:buChar char="ü"/>
            </a:pPr>
            <a:r>
              <a:rPr lang="en-US" b="0" i="0" dirty="0">
                <a:solidFill>
                  <a:srgbClr val="333333"/>
                </a:solidFill>
                <a:effectLst/>
              </a:rPr>
              <a:t>A dataset contains a huge number of input features in various cases, which makes the predictive modeling task more complicated. Because it is very difficult to visualize or make predictions for the training dataset with a high number of features, for such cases, dimensionality reduction techniques are required to use.</a:t>
            </a:r>
          </a:p>
          <a:p>
            <a:pPr marL="285750" indent="-285750">
              <a:lnSpc>
                <a:spcPct val="200000"/>
              </a:lnSpc>
              <a:buFont typeface="Wingdings" panose="05000000000000000000" pitchFamily="2" charset="2"/>
              <a:buChar char="ü"/>
            </a:pPr>
            <a:r>
              <a:rPr lang="en-US" b="0" i="0" dirty="0">
                <a:solidFill>
                  <a:srgbClr val="333333"/>
                </a:solidFill>
                <a:effectLst/>
              </a:rPr>
              <a:t>Dimensionality reduction technique can be defined as, </a:t>
            </a:r>
            <a:r>
              <a:rPr lang="en-US" b="1" i="1" dirty="0">
                <a:solidFill>
                  <a:srgbClr val="333333"/>
                </a:solidFill>
                <a:effectLst/>
              </a:rPr>
              <a:t>"</a:t>
            </a:r>
            <a:r>
              <a:rPr lang="en-US" b="1" dirty="0">
                <a:solidFill>
                  <a:srgbClr val="333333"/>
                </a:solidFill>
                <a:effectLst/>
              </a:rPr>
              <a:t>It is a way of converting the higher dimensions dataset into lesser dimensions dataset ensuring that it provides similar information</a:t>
            </a:r>
            <a:r>
              <a:rPr lang="en-US" b="1" i="1" dirty="0">
                <a:solidFill>
                  <a:srgbClr val="333333"/>
                </a:solidFill>
                <a:effectLst/>
              </a:rPr>
              <a:t>."</a:t>
            </a:r>
            <a:r>
              <a:rPr lang="en-US" b="0" i="0" dirty="0">
                <a:solidFill>
                  <a:srgbClr val="333333"/>
                </a:solidFill>
                <a:effectLst/>
              </a:rPr>
              <a:t> </a:t>
            </a:r>
          </a:p>
          <a:p>
            <a:pPr marL="285750" indent="-285750">
              <a:lnSpc>
                <a:spcPct val="200000"/>
              </a:lnSpc>
              <a:buFont typeface="Wingdings" panose="05000000000000000000" pitchFamily="2" charset="2"/>
              <a:buChar char="ü"/>
            </a:pPr>
            <a:r>
              <a:rPr lang="en-US" b="0" i="0" dirty="0">
                <a:solidFill>
                  <a:srgbClr val="333333"/>
                </a:solidFill>
                <a:effectLst/>
              </a:rPr>
              <a:t>These techniques are widely used in </a:t>
            </a:r>
            <a:r>
              <a:rPr lang="en-US" b="1" i="0" u="none" strike="noStrike" dirty="0">
                <a:effectLst/>
                <a:hlinkClick r:id="rId2">
                  <a:extLst>
                    <a:ext uri="{A12FA001-AC4F-418D-AE19-62706E023703}">
                      <ahyp:hlinkClr xmlns:ahyp="http://schemas.microsoft.com/office/drawing/2018/hyperlinkcolor" val="tx"/>
                    </a:ext>
                  </a:extLst>
                </a:hlinkClick>
              </a:rPr>
              <a:t>machine learning</a:t>
            </a:r>
            <a:r>
              <a:rPr lang="en-US" b="1" i="0" dirty="0">
                <a:effectLst/>
              </a:rPr>
              <a:t> </a:t>
            </a:r>
            <a:r>
              <a:rPr lang="en-US" b="0" i="0" dirty="0">
                <a:solidFill>
                  <a:srgbClr val="333333"/>
                </a:solidFill>
                <a:effectLst/>
              </a:rPr>
              <a:t>for obtaining a better fit predictive model while solving the classification and regression problems.</a:t>
            </a:r>
          </a:p>
          <a:p>
            <a:pPr marL="285750" indent="-285750">
              <a:lnSpc>
                <a:spcPct val="200000"/>
              </a:lnSpc>
              <a:buFont typeface="Wingdings" panose="05000000000000000000" pitchFamily="2" charset="2"/>
              <a:buChar char="ü"/>
            </a:pPr>
            <a:r>
              <a:rPr lang="en-US" b="0" i="0" dirty="0">
                <a:solidFill>
                  <a:srgbClr val="333333"/>
                </a:solidFill>
                <a:effectLst/>
              </a:rPr>
              <a:t>It is commonly used in the fields that deal with high-dimensional data, such as </a:t>
            </a:r>
            <a:r>
              <a:rPr lang="en-US" b="1" i="0" dirty="0">
                <a:solidFill>
                  <a:srgbClr val="333333"/>
                </a:solidFill>
                <a:effectLst/>
              </a:rPr>
              <a:t>speech recognition, signal processing, bioinformatics, etc. It can also be used for data visualization, noise reduction, cluster analysis</a:t>
            </a:r>
            <a:r>
              <a:rPr lang="en-US" b="0" i="0" dirty="0">
                <a:solidFill>
                  <a:srgbClr val="333333"/>
                </a:solidFill>
                <a:effectLst/>
              </a:rPr>
              <a:t>, etc.</a:t>
            </a:r>
          </a:p>
          <a:p>
            <a:pPr>
              <a:lnSpc>
                <a:spcPct val="200000"/>
              </a:lnSpc>
            </a:pPr>
            <a:endParaRPr lang="en-IN" dirty="0"/>
          </a:p>
        </p:txBody>
      </p:sp>
    </p:spTree>
    <p:extLst>
      <p:ext uri="{BB962C8B-B14F-4D97-AF65-F5344CB8AC3E}">
        <p14:creationId xmlns:p14="http://schemas.microsoft.com/office/powerpoint/2010/main" val="5572469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Dimensionality Reduction Technique">
            <a:extLst>
              <a:ext uri="{FF2B5EF4-FFF2-40B4-BE49-F238E27FC236}">
                <a16:creationId xmlns:a16="http://schemas.microsoft.com/office/drawing/2014/main" id="{0349E85C-4380-4DCF-F976-8CDC2B2AB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344" y="1079007"/>
            <a:ext cx="6893312" cy="46999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47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A8F73F-01B0-5BB2-82CA-754C487D9F00}"/>
              </a:ext>
            </a:extLst>
          </p:cNvPr>
          <p:cNvSpPr txBox="1"/>
          <p:nvPr/>
        </p:nvSpPr>
        <p:spPr>
          <a:xfrm>
            <a:off x="115504" y="134754"/>
            <a:ext cx="11960994" cy="5981766"/>
          </a:xfrm>
          <a:prstGeom prst="rect">
            <a:avLst/>
          </a:prstGeom>
          <a:noFill/>
        </p:spPr>
        <p:txBody>
          <a:bodyPr wrap="square" rtlCol="0">
            <a:spAutoFit/>
          </a:bodyPr>
          <a:lstStyle/>
          <a:p>
            <a:pPr algn="just">
              <a:lnSpc>
                <a:spcPct val="250000"/>
              </a:lnSpc>
            </a:pPr>
            <a:r>
              <a:rPr lang="en-US" sz="2400" b="1" i="0" dirty="0">
                <a:effectLst/>
              </a:rPr>
              <a:t>Advantages of Unsupervised Learning</a:t>
            </a:r>
          </a:p>
          <a:p>
            <a:pPr marL="285750" indent="-285750" algn="just">
              <a:lnSpc>
                <a:spcPct val="250000"/>
              </a:lnSpc>
              <a:buFont typeface="Wingdings" panose="05000000000000000000" pitchFamily="2" charset="2"/>
              <a:buChar char="ü"/>
            </a:pPr>
            <a:r>
              <a:rPr lang="en-US" b="0" i="0" dirty="0">
                <a:solidFill>
                  <a:srgbClr val="000000"/>
                </a:solidFill>
                <a:effectLst/>
              </a:rPr>
              <a:t>Unsupervised learning is used for more complex tasks as compared to supervised learning because, in unsupervised learning, we don't have labeled input data.</a:t>
            </a:r>
          </a:p>
          <a:p>
            <a:pPr marL="285750" indent="-285750" algn="just">
              <a:lnSpc>
                <a:spcPct val="250000"/>
              </a:lnSpc>
              <a:buFont typeface="Wingdings" panose="05000000000000000000" pitchFamily="2" charset="2"/>
              <a:buChar char="ü"/>
            </a:pPr>
            <a:r>
              <a:rPr lang="en-US" b="0" i="0" dirty="0">
                <a:solidFill>
                  <a:srgbClr val="000000"/>
                </a:solidFill>
                <a:effectLst/>
              </a:rPr>
              <a:t>Unsupervised learning is preferable as it is easy to get unlabeled data in comparison to labeled data.</a:t>
            </a:r>
          </a:p>
          <a:p>
            <a:pPr algn="just">
              <a:lnSpc>
                <a:spcPct val="250000"/>
              </a:lnSpc>
            </a:pPr>
            <a:r>
              <a:rPr lang="en-US" sz="2400" b="1" i="0" dirty="0">
                <a:effectLst/>
              </a:rPr>
              <a:t>Disadvantages of Unsupervised Learning</a:t>
            </a:r>
          </a:p>
          <a:p>
            <a:pPr marL="285750" indent="-285750" algn="just">
              <a:lnSpc>
                <a:spcPct val="250000"/>
              </a:lnSpc>
              <a:buFont typeface="Wingdings" panose="05000000000000000000" pitchFamily="2" charset="2"/>
              <a:buChar char="ü"/>
            </a:pPr>
            <a:r>
              <a:rPr lang="en-US" b="0" i="0" dirty="0">
                <a:solidFill>
                  <a:srgbClr val="000000"/>
                </a:solidFill>
                <a:effectLst/>
              </a:rPr>
              <a:t>Unsupervised learning is intrinsically more difficult than supervised learning as it does not have corresponding output.</a:t>
            </a:r>
          </a:p>
          <a:p>
            <a:pPr marL="285750" indent="-285750" algn="just">
              <a:lnSpc>
                <a:spcPct val="250000"/>
              </a:lnSpc>
              <a:buFont typeface="Wingdings" panose="05000000000000000000" pitchFamily="2" charset="2"/>
              <a:buChar char="ü"/>
            </a:pPr>
            <a:r>
              <a:rPr lang="en-US" b="0" i="0" dirty="0">
                <a:solidFill>
                  <a:srgbClr val="000000"/>
                </a:solidFill>
                <a:effectLst/>
              </a:rPr>
              <a:t>The result of the unsupervised learning algorithm might be less accurate as input data is not labeled, and algorithms do not know the exact output in advance</a:t>
            </a:r>
          </a:p>
        </p:txBody>
      </p:sp>
    </p:spTree>
    <p:extLst>
      <p:ext uri="{BB962C8B-B14F-4D97-AF65-F5344CB8AC3E}">
        <p14:creationId xmlns:p14="http://schemas.microsoft.com/office/powerpoint/2010/main" val="41687612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501C00-D434-F078-9C2C-A6E9DAD9B5EE}"/>
              </a:ext>
            </a:extLst>
          </p:cNvPr>
          <p:cNvSpPr txBox="1"/>
          <p:nvPr/>
        </p:nvSpPr>
        <p:spPr>
          <a:xfrm>
            <a:off x="144379" y="221381"/>
            <a:ext cx="11858324" cy="6370975"/>
          </a:xfrm>
          <a:prstGeom prst="rect">
            <a:avLst/>
          </a:prstGeom>
          <a:noFill/>
        </p:spPr>
        <p:txBody>
          <a:bodyPr wrap="square" rtlCol="0">
            <a:spAutoFit/>
          </a:bodyPr>
          <a:lstStyle/>
          <a:p>
            <a:pPr algn="just"/>
            <a:r>
              <a:rPr lang="en-US" sz="2400" b="1" i="0" dirty="0">
                <a:effectLst/>
              </a:rPr>
              <a:t>The Curse of Dimensionality:</a:t>
            </a:r>
          </a:p>
          <a:p>
            <a:pPr marL="342900" indent="-342900" algn="just">
              <a:lnSpc>
                <a:spcPct val="150000"/>
              </a:lnSpc>
              <a:buFont typeface="Wingdings" panose="05000000000000000000" pitchFamily="2" charset="2"/>
              <a:buChar char="ü"/>
            </a:pPr>
            <a:r>
              <a:rPr lang="en-US" b="0" i="0" dirty="0">
                <a:solidFill>
                  <a:srgbClr val="333333"/>
                </a:solidFill>
                <a:effectLst/>
              </a:rPr>
              <a:t>Handling the high-dimensional data is very difficult in practice, commonly known as the </a:t>
            </a:r>
            <a:r>
              <a:rPr lang="en-US" b="0" i="1" dirty="0">
                <a:solidFill>
                  <a:srgbClr val="333333"/>
                </a:solidFill>
                <a:effectLst/>
              </a:rPr>
              <a:t>curse of dimensionality.</a:t>
            </a:r>
            <a:r>
              <a:rPr lang="en-US" b="0" i="0" dirty="0">
                <a:solidFill>
                  <a:srgbClr val="333333"/>
                </a:solidFill>
                <a:effectLst/>
              </a:rPr>
              <a:t> If the dimensionality of the input dataset increases, any machine learning algorithm and model becomes more complex. As the number of features increases, the number of samples also gets increased proportionally, and the chance of overfitting also increases. If the machine learning model is trained on high-dimensional data, it becomes overfitted and results in poor performance.</a:t>
            </a:r>
          </a:p>
          <a:p>
            <a:pPr algn="just">
              <a:lnSpc>
                <a:spcPct val="150000"/>
              </a:lnSpc>
            </a:pPr>
            <a:endParaRPr lang="en-US" b="0" i="0" dirty="0">
              <a:solidFill>
                <a:srgbClr val="333333"/>
              </a:solidFill>
              <a:effectLst/>
            </a:endParaRPr>
          </a:p>
          <a:p>
            <a:pPr algn="just"/>
            <a:r>
              <a:rPr lang="en-US" sz="2400" b="1" i="0" dirty="0">
                <a:effectLst/>
              </a:rPr>
              <a:t>Benefits of applying Dimensionality Reduction:</a:t>
            </a:r>
          </a:p>
          <a:p>
            <a:pPr algn="just">
              <a:lnSpc>
                <a:spcPct val="200000"/>
              </a:lnSpc>
            </a:pPr>
            <a:r>
              <a:rPr lang="en-US" b="0" i="0" dirty="0">
                <a:solidFill>
                  <a:srgbClr val="333333"/>
                </a:solidFill>
                <a:effectLst/>
              </a:rPr>
              <a:t>Some benefits of applying dimensionality reduction technique to the given dataset are given below:</a:t>
            </a:r>
          </a:p>
          <a:p>
            <a:pPr marL="285750" indent="-285750" algn="just">
              <a:lnSpc>
                <a:spcPct val="200000"/>
              </a:lnSpc>
              <a:buFont typeface="Wingdings" panose="05000000000000000000" pitchFamily="2" charset="2"/>
              <a:buChar char="ü"/>
            </a:pPr>
            <a:r>
              <a:rPr lang="en-US" b="0" i="0" dirty="0">
                <a:solidFill>
                  <a:srgbClr val="000000"/>
                </a:solidFill>
                <a:effectLst/>
              </a:rPr>
              <a:t>By reducing the dimensions of the features, the space required to store the dataset also gets reduced.</a:t>
            </a:r>
          </a:p>
          <a:p>
            <a:pPr marL="285750" indent="-285750" algn="just">
              <a:lnSpc>
                <a:spcPct val="200000"/>
              </a:lnSpc>
              <a:buFont typeface="Wingdings" panose="05000000000000000000" pitchFamily="2" charset="2"/>
              <a:buChar char="ü"/>
            </a:pPr>
            <a:r>
              <a:rPr lang="en-US" b="0" i="0" dirty="0">
                <a:solidFill>
                  <a:srgbClr val="000000"/>
                </a:solidFill>
                <a:effectLst/>
              </a:rPr>
              <a:t>Less Computation training time is required for reduced dimensions of features.</a:t>
            </a:r>
          </a:p>
          <a:p>
            <a:pPr marL="285750" indent="-285750" algn="just">
              <a:lnSpc>
                <a:spcPct val="200000"/>
              </a:lnSpc>
              <a:buFont typeface="Wingdings" panose="05000000000000000000" pitchFamily="2" charset="2"/>
              <a:buChar char="ü"/>
            </a:pPr>
            <a:r>
              <a:rPr lang="en-US" b="0" i="0" dirty="0">
                <a:solidFill>
                  <a:srgbClr val="000000"/>
                </a:solidFill>
                <a:effectLst/>
              </a:rPr>
              <a:t>Reduced dimensions of features of the dataset help in visualizing the data quickly.</a:t>
            </a:r>
          </a:p>
          <a:p>
            <a:pPr marL="285750" indent="-285750" algn="just">
              <a:lnSpc>
                <a:spcPct val="200000"/>
              </a:lnSpc>
              <a:buFont typeface="Wingdings" panose="05000000000000000000" pitchFamily="2" charset="2"/>
              <a:buChar char="ü"/>
            </a:pPr>
            <a:r>
              <a:rPr lang="en-US" b="1" i="0" dirty="0">
                <a:solidFill>
                  <a:srgbClr val="000000"/>
                </a:solidFill>
                <a:effectLst/>
              </a:rPr>
              <a:t>I</a:t>
            </a:r>
            <a:r>
              <a:rPr lang="en-US" b="0" i="0" dirty="0">
                <a:solidFill>
                  <a:srgbClr val="000000"/>
                </a:solidFill>
                <a:effectLst/>
              </a:rPr>
              <a:t>t removes the redundant features (if present) by taking care of multicollinearity.</a:t>
            </a:r>
          </a:p>
          <a:p>
            <a:endParaRPr lang="en-IN" dirty="0"/>
          </a:p>
        </p:txBody>
      </p:sp>
    </p:spTree>
    <p:extLst>
      <p:ext uri="{BB962C8B-B14F-4D97-AF65-F5344CB8AC3E}">
        <p14:creationId xmlns:p14="http://schemas.microsoft.com/office/powerpoint/2010/main" val="18596908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612518-18FC-A8AE-A35F-D79157BAF962}"/>
              </a:ext>
            </a:extLst>
          </p:cNvPr>
          <p:cNvSpPr txBox="1"/>
          <p:nvPr/>
        </p:nvSpPr>
        <p:spPr>
          <a:xfrm>
            <a:off x="163629" y="163629"/>
            <a:ext cx="11800573" cy="6832640"/>
          </a:xfrm>
          <a:prstGeom prst="rect">
            <a:avLst/>
          </a:prstGeom>
          <a:noFill/>
        </p:spPr>
        <p:txBody>
          <a:bodyPr wrap="square" rtlCol="0">
            <a:spAutoFit/>
          </a:bodyPr>
          <a:lstStyle/>
          <a:p>
            <a:pPr algn="just"/>
            <a:r>
              <a:rPr lang="en-US" sz="2400" b="1" i="0" dirty="0">
                <a:effectLst/>
              </a:rPr>
              <a:t>Disadvantages of dimensionality Reduction:</a:t>
            </a:r>
          </a:p>
          <a:p>
            <a:pPr algn="just"/>
            <a:r>
              <a:rPr lang="en-US" b="0" i="0" dirty="0">
                <a:solidFill>
                  <a:srgbClr val="333333"/>
                </a:solidFill>
                <a:effectLst/>
              </a:rPr>
              <a:t>There are also some disadvantages of applying the dimensionality reduction, which are given below:</a:t>
            </a:r>
          </a:p>
          <a:p>
            <a:pPr marL="342900" indent="-342900" algn="just">
              <a:buFont typeface="Wingdings" panose="05000000000000000000" pitchFamily="2" charset="2"/>
              <a:buChar char="ü"/>
            </a:pPr>
            <a:r>
              <a:rPr lang="en-US" b="0" i="0" dirty="0">
                <a:solidFill>
                  <a:srgbClr val="000000"/>
                </a:solidFill>
                <a:effectLst/>
              </a:rPr>
              <a:t>Some data may be lost due to dimensionality reduction.</a:t>
            </a:r>
          </a:p>
          <a:p>
            <a:pPr marL="342900" indent="-342900" algn="just">
              <a:buFont typeface="Wingdings" panose="05000000000000000000" pitchFamily="2" charset="2"/>
              <a:buChar char="ü"/>
            </a:pPr>
            <a:r>
              <a:rPr lang="en-US" b="0" i="0" dirty="0">
                <a:solidFill>
                  <a:srgbClr val="000000"/>
                </a:solidFill>
                <a:effectLst/>
              </a:rPr>
              <a:t>In the PCA dimensionality reduction technique, sometimes the principal components required to consider are unknown.</a:t>
            </a:r>
          </a:p>
          <a:p>
            <a:pPr algn="just"/>
            <a:endParaRPr lang="en-US" b="0" i="0" dirty="0">
              <a:solidFill>
                <a:srgbClr val="000000"/>
              </a:solidFill>
              <a:effectLst/>
            </a:endParaRPr>
          </a:p>
          <a:p>
            <a:pPr algn="just"/>
            <a:r>
              <a:rPr lang="en-US" sz="2400" b="1" i="0" dirty="0">
                <a:effectLst/>
              </a:rPr>
              <a:t>Approaches of Dimension Reduction:</a:t>
            </a:r>
          </a:p>
          <a:p>
            <a:pPr algn="just"/>
            <a:r>
              <a:rPr lang="en-US" b="0" i="0" dirty="0">
                <a:solidFill>
                  <a:srgbClr val="333333"/>
                </a:solidFill>
                <a:effectLst/>
              </a:rPr>
              <a:t>There are two ways to apply the dimension reduction technique, which are given below:</a:t>
            </a:r>
          </a:p>
          <a:p>
            <a:pPr algn="just"/>
            <a:endParaRPr lang="en-US" b="0" i="0" dirty="0">
              <a:solidFill>
                <a:srgbClr val="333333"/>
              </a:solidFill>
              <a:effectLst/>
            </a:endParaRPr>
          </a:p>
          <a:p>
            <a:pPr algn="just"/>
            <a:r>
              <a:rPr lang="en-US" sz="2400" b="1" i="0" dirty="0">
                <a:effectLst/>
              </a:rPr>
              <a:t>Feature Selection</a:t>
            </a:r>
          </a:p>
          <a:p>
            <a:pPr marL="285750" indent="-285750" algn="just">
              <a:buFont typeface="Wingdings" panose="05000000000000000000" pitchFamily="2" charset="2"/>
              <a:buChar char="ü"/>
            </a:pPr>
            <a:r>
              <a:rPr lang="en-US" b="0" i="0" dirty="0">
                <a:solidFill>
                  <a:srgbClr val="333333"/>
                </a:solidFill>
                <a:effectLst/>
              </a:rPr>
              <a:t>Feature selection is the process of selecting the subset of the relevant features and leaving out the irrelevant features present in a dataset to build a model of high accuracy. In other words, it is a way of selecting the optimal features from the input dataset.</a:t>
            </a:r>
          </a:p>
          <a:p>
            <a:pPr marL="285750" indent="-285750" algn="just">
              <a:buFont typeface="Wingdings" panose="05000000000000000000" pitchFamily="2" charset="2"/>
              <a:buChar char="ü"/>
            </a:pPr>
            <a:r>
              <a:rPr lang="en-US" b="0" i="0" dirty="0">
                <a:solidFill>
                  <a:srgbClr val="333333"/>
                </a:solidFill>
                <a:effectLst/>
              </a:rPr>
              <a:t>Three methods are used for the feature selection:</a:t>
            </a:r>
          </a:p>
          <a:p>
            <a:endParaRPr lang="en-IN" dirty="0"/>
          </a:p>
          <a:p>
            <a:pPr algn="just"/>
            <a:r>
              <a:rPr lang="en-IN" sz="2400" b="1" i="0" dirty="0">
                <a:solidFill>
                  <a:srgbClr val="333333"/>
                </a:solidFill>
                <a:effectLst/>
              </a:rPr>
              <a:t>1. Filters Methods</a:t>
            </a:r>
            <a:endParaRPr lang="en-IN" sz="2400" b="0" i="0" dirty="0">
              <a:solidFill>
                <a:srgbClr val="333333"/>
              </a:solidFill>
              <a:effectLst/>
            </a:endParaRPr>
          </a:p>
          <a:p>
            <a:pPr algn="just"/>
            <a:br>
              <a:rPr lang="en-IN" dirty="0"/>
            </a:br>
            <a:r>
              <a:rPr lang="en-US" dirty="0">
                <a:solidFill>
                  <a:srgbClr val="333333"/>
                </a:solidFill>
              </a:rPr>
              <a:t>In </a:t>
            </a:r>
            <a:r>
              <a:rPr lang="en-US" b="0" i="0" dirty="0">
                <a:solidFill>
                  <a:srgbClr val="333333"/>
                </a:solidFill>
                <a:effectLst/>
              </a:rPr>
              <a:t>this method, the dataset is filtered, and a subset that contains only the relevant features is taken. Some common techniques of filters method are:</a:t>
            </a:r>
          </a:p>
          <a:p>
            <a:pPr marL="1200150" lvl="2" indent="-285750">
              <a:buFont typeface="Wingdings" panose="05000000000000000000" pitchFamily="2" charset="2"/>
              <a:buChar char="ü"/>
            </a:pPr>
            <a:r>
              <a:rPr lang="en-US" b="1" i="0" dirty="0">
                <a:solidFill>
                  <a:srgbClr val="000000"/>
                </a:solidFill>
                <a:effectLst/>
              </a:rPr>
              <a:t>Correlation</a:t>
            </a:r>
            <a:endParaRPr lang="en-US" b="0" i="0" dirty="0">
              <a:solidFill>
                <a:srgbClr val="000000"/>
              </a:solidFill>
              <a:effectLst/>
            </a:endParaRPr>
          </a:p>
          <a:p>
            <a:pPr marL="1200150" lvl="2" indent="-285750">
              <a:buFont typeface="Wingdings" panose="05000000000000000000" pitchFamily="2" charset="2"/>
              <a:buChar char="ü"/>
            </a:pPr>
            <a:r>
              <a:rPr lang="en-US" b="1" i="0" dirty="0">
                <a:solidFill>
                  <a:srgbClr val="000000"/>
                </a:solidFill>
                <a:effectLst/>
              </a:rPr>
              <a:t>Chi-Square Test</a:t>
            </a:r>
            <a:endParaRPr lang="en-US" b="0" i="0" dirty="0">
              <a:solidFill>
                <a:srgbClr val="000000"/>
              </a:solidFill>
              <a:effectLst/>
            </a:endParaRPr>
          </a:p>
          <a:p>
            <a:pPr marL="1200150" lvl="2" indent="-285750">
              <a:buFont typeface="Wingdings" panose="05000000000000000000" pitchFamily="2" charset="2"/>
              <a:buChar char="ü"/>
            </a:pPr>
            <a:r>
              <a:rPr lang="en-US" b="1" i="0" dirty="0">
                <a:solidFill>
                  <a:srgbClr val="000000"/>
                </a:solidFill>
                <a:effectLst/>
              </a:rPr>
              <a:t>ANOVA</a:t>
            </a:r>
            <a:endParaRPr lang="en-US" b="0" i="0" dirty="0">
              <a:solidFill>
                <a:srgbClr val="000000"/>
              </a:solidFill>
              <a:effectLst/>
            </a:endParaRPr>
          </a:p>
          <a:p>
            <a:pPr marL="1200150" lvl="2" indent="-285750">
              <a:buFont typeface="Wingdings" panose="05000000000000000000" pitchFamily="2" charset="2"/>
              <a:buChar char="ü"/>
            </a:pPr>
            <a:r>
              <a:rPr lang="en-US" b="1" i="0" dirty="0">
                <a:solidFill>
                  <a:srgbClr val="000000"/>
                </a:solidFill>
                <a:effectLst/>
              </a:rPr>
              <a:t>Information Gain, etc.</a:t>
            </a:r>
            <a:endParaRPr lang="en-US" b="0" i="0" dirty="0">
              <a:solidFill>
                <a:srgbClr val="000000"/>
              </a:solidFill>
              <a:effectLst/>
            </a:endParaRPr>
          </a:p>
          <a:p>
            <a:endParaRPr lang="en-IN" dirty="0"/>
          </a:p>
        </p:txBody>
      </p:sp>
    </p:spTree>
    <p:extLst>
      <p:ext uri="{BB962C8B-B14F-4D97-AF65-F5344CB8AC3E}">
        <p14:creationId xmlns:p14="http://schemas.microsoft.com/office/powerpoint/2010/main" val="36276956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A32B58-B39C-296A-19EA-D5413B0C58DF}"/>
              </a:ext>
            </a:extLst>
          </p:cNvPr>
          <p:cNvSpPr txBox="1"/>
          <p:nvPr/>
        </p:nvSpPr>
        <p:spPr>
          <a:xfrm>
            <a:off x="182880" y="192505"/>
            <a:ext cx="11531065" cy="6882012"/>
          </a:xfrm>
          <a:prstGeom prst="rect">
            <a:avLst/>
          </a:prstGeom>
          <a:noFill/>
        </p:spPr>
        <p:txBody>
          <a:bodyPr wrap="square" rtlCol="0">
            <a:spAutoFit/>
          </a:bodyPr>
          <a:lstStyle/>
          <a:p>
            <a:pPr algn="just"/>
            <a:r>
              <a:rPr lang="en-US" sz="2400" b="1" i="0" dirty="0">
                <a:solidFill>
                  <a:srgbClr val="333333"/>
                </a:solidFill>
                <a:effectLst/>
              </a:rPr>
              <a:t>2. Wrappers Methods:</a:t>
            </a:r>
            <a:endParaRPr lang="en-US" sz="2400" b="0" i="0" dirty="0">
              <a:solidFill>
                <a:srgbClr val="333333"/>
              </a:solidFill>
              <a:effectLst/>
            </a:endParaRPr>
          </a:p>
          <a:p>
            <a:pPr>
              <a:lnSpc>
                <a:spcPct val="150000"/>
              </a:lnSpc>
            </a:pPr>
            <a:r>
              <a:rPr lang="en-US" b="0" i="0" dirty="0">
                <a:solidFill>
                  <a:srgbClr val="333333"/>
                </a:solidFill>
                <a:effectLst/>
              </a:rPr>
              <a:t>The wrapper method has the same goal as the filter method, but it takes a machine learning model for its evaluation. In this method, some features are fed to the ML model, and evaluate the performance. The performance decides whether to add those features or remove to increase the accuracy of the model. This method is more accurate than the filtering method but complex to work. Some common techniques of wrapper methods are:</a:t>
            </a:r>
          </a:p>
          <a:p>
            <a:pPr marL="742950" lvl="1" indent="-285750">
              <a:lnSpc>
                <a:spcPct val="150000"/>
              </a:lnSpc>
              <a:buFont typeface="Wingdings" panose="05000000000000000000" pitchFamily="2" charset="2"/>
              <a:buChar char="ü"/>
            </a:pPr>
            <a:r>
              <a:rPr lang="en-US" b="0" i="0" dirty="0">
                <a:solidFill>
                  <a:srgbClr val="000000"/>
                </a:solidFill>
                <a:effectLst/>
              </a:rPr>
              <a:t>Forward Selection</a:t>
            </a:r>
          </a:p>
          <a:p>
            <a:pPr marL="742950" lvl="1" indent="-285750">
              <a:lnSpc>
                <a:spcPct val="150000"/>
              </a:lnSpc>
              <a:buFont typeface="Wingdings" panose="05000000000000000000" pitchFamily="2" charset="2"/>
              <a:buChar char="ü"/>
            </a:pPr>
            <a:r>
              <a:rPr lang="en-US" b="0" i="0" dirty="0">
                <a:solidFill>
                  <a:srgbClr val="000000"/>
                </a:solidFill>
                <a:effectLst/>
              </a:rPr>
              <a:t>Backward Selection</a:t>
            </a:r>
          </a:p>
          <a:p>
            <a:pPr marL="742950" lvl="1" indent="-285750">
              <a:lnSpc>
                <a:spcPct val="150000"/>
              </a:lnSpc>
              <a:buFont typeface="Wingdings" panose="05000000000000000000" pitchFamily="2" charset="2"/>
              <a:buChar char="ü"/>
            </a:pPr>
            <a:r>
              <a:rPr lang="en-US" b="0" i="0" dirty="0">
                <a:solidFill>
                  <a:srgbClr val="000000"/>
                </a:solidFill>
                <a:effectLst/>
              </a:rPr>
              <a:t>Bi-directional Elimination</a:t>
            </a:r>
          </a:p>
          <a:p>
            <a:pPr>
              <a:lnSpc>
                <a:spcPct val="150000"/>
              </a:lnSpc>
              <a:buFont typeface="Arial" panose="020B0604020202020204" pitchFamily="34" charset="0"/>
              <a:buChar char="•"/>
            </a:pPr>
            <a:endParaRPr lang="en-US" b="0" i="0" dirty="0">
              <a:solidFill>
                <a:srgbClr val="000000"/>
              </a:solidFill>
              <a:effectLst/>
            </a:endParaRPr>
          </a:p>
          <a:p>
            <a:pPr algn="just"/>
            <a:r>
              <a:rPr lang="en-US" sz="2400" b="1" i="0" dirty="0">
                <a:solidFill>
                  <a:srgbClr val="333333"/>
                </a:solidFill>
                <a:effectLst/>
              </a:rPr>
              <a:t>3. Embedded Methods:</a:t>
            </a:r>
            <a:r>
              <a:rPr lang="en-US" sz="2400" b="0" i="0" dirty="0">
                <a:solidFill>
                  <a:srgbClr val="333333"/>
                </a:solidFill>
                <a:effectLst/>
              </a:rPr>
              <a:t> </a:t>
            </a:r>
          </a:p>
          <a:p>
            <a:pPr algn="just"/>
            <a:endParaRPr lang="en-US" dirty="0">
              <a:solidFill>
                <a:srgbClr val="333333"/>
              </a:solidFill>
            </a:endParaRPr>
          </a:p>
          <a:p>
            <a:pPr algn="just">
              <a:lnSpc>
                <a:spcPct val="150000"/>
              </a:lnSpc>
            </a:pPr>
            <a:r>
              <a:rPr lang="en-US" b="0" i="0" dirty="0">
                <a:solidFill>
                  <a:srgbClr val="333333"/>
                </a:solidFill>
                <a:effectLst/>
              </a:rPr>
              <a:t>Embedded methods check the different training iterations of the machine learning model and evaluate the importance of each feature. Some common techniques of Embedded methods are:</a:t>
            </a:r>
          </a:p>
          <a:p>
            <a:pPr marL="742950" lvl="1" indent="-285750">
              <a:lnSpc>
                <a:spcPct val="150000"/>
              </a:lnSpc>
              <a:buFont typeface="Wingdings" panose="05000000000000000000" pitchFamily="2" charset="2"/>
              <a:buChar char="ü"/>
            </a:pPr>
            <a:r>
              <a:rPr lang="en-US" b="1" i="0" dirty="0">
                <a:solidFill>
                  <a:srgbClr val="000000"/>
                </a:solidFill>
                <a:effectLst/>
              </a:rPr>
              <a:t>LASSO</a:t>
            </a:r>
            <a:endParaRPr lang="en-US" b="0" i="0" dirty="0">
              <a:solidFill>
                <a:srgbClr val="000000"/>
              </a:solidFill>
              <a:effectLst/>
            </a:endParaRPr>
          </a:p>
          <a:p>
            <a:pPr marL="742950" lvl="1" indent="-285750">
              <a:lnSpc>
                <a:spcPct val="150000"/>
              </a:lnSpc>
              <a:buFont typeface="Wingdings" panose="05000000000000000000" pitchFamily="2" charset="2"/>
              <a:buChar char="ü"/>
            </a:pPr>
            <a:r>
              <a:rPr lang="en-US" b="1" i="0" dirty="0">
                <a:solidFill>
                  <a:srgbClr val="000000"/>
                </a:solidFill>
                <a:effectLst/>
              </a:rPr>
              <a:t>Elastic Net</a:t>
            </a:r>
            <a:endParaRPr lang="en-US" b="0" i="0" dirty="0">
              <a:solidFill>
                <a:srgbClr val="000000"/>
              </a:solidFill>
              <a:effectLst/>
            </a:endParaRPr>
          </a:p>
          <a:p>
            <a:pPr marL="742950" lvl="1" indent="-285750">
              <a:lnSpc>
                <a:spcPct val="150000"/>
              </a:lnSpc>
              <a:buFont typeface="Wingdings" panose="05000000000000000000" pitchFamily="2" charset="2"/>
              <a:buChar char="ü"/>
            </a:pPr>
            <a:r>
              <a:rPr lang="en-US" b="1" i="0" dirty="0">
                <a:solidFill>
                  <a:srgbClr val="000000"/>
                </a:solidFill>
                <a:effectLst/>
              </a:rPr>
              <a:t>Ridge Regression, etc.</a:t>
            </a:r>
            <a:endParaRPr lang="en-US" b="0" i="0" dirty="0">
              <a:solidFill>
                <a:srgbClr val="000000"/>
              </a:solidFill>
              <a:effectLst/>
            </a:endParaRPr>
          </a:p>
          <a:p>
            <a:pPr>
              <a:lnSpc>
                <a:spcPct val="150000"/>
              </a:lnSpc>
            </a:pPr>
            <a:endParaRPr lang="en-IN" dirty="0"/>
          </a:p>
        </p:txBody>
      </p:sp>
    </p:spTree>
    <p:extLst>
      <p:ext uri="{BB962C8B-B14F-4D97-AF65-F5344CB8AC3E}">
        <p14:creationId xmlns:p14="http://schemas.microsoft.com/office/powerpoint/2010/main" val="3918565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0F2B9F-DE8B-E7FE-0E86-9AA042E4C46F}"/>
              </a:ext>
            </a:extLst>
          </p:cNvPr>
          <p:cNvSpPr txBox="1"/>
          <p:nvPr/>
        </p:nvSpPr>
        <p:spPr>
          <a:xfrm>
            <a:off x="77002" y="125128"/>
            <a:ext cx="11916076" cy="6555641"/>
          </a:xfrm>
          <a:prstGeom prst="rect">
            <a:avLst/>
          </a:prstGeom>
          <a:noFill/>
        </p:spPr>
        <p:txBody>
          <a:bodyPr wrap="square" rtlCol="0">
            <a:spAutoFit/>
          </a:bodyPr>
          <a:lstStyle/>
          <a:p>
            <a:pPr algn="just"/>
            <a:r>
              <a:rPr lang="en-US" sz="2400" b="1" i="0" dirty="0">
                <a:effectLst/>
              </a:rPr>
              <a:t>Common techniques of Dimensionality Reduction:</a:t>
            </a:r>
          </a:p>
          <a:p>
            <a:pPr algn="just"/>
            <a:endParaRPr lang="en-US" sz="2400" b="1" i="0" dirty="0">
              <a:effectLst/>
            </a:endParaRPr>
          </a:p>
          <a:p>
            <a:pPr marL="742950" lvl="1" indent="-285750" algn="just">
              <a:buFont typeface="Wingdings" panose="05000000000000000000" pitchFamily="2" charset="2"/>
              <a:buChar char="ü"/>
            </a:pPr>
            <a:r>
              <a:rPr lang="en-US" b="1" i="0" dirty="0">
                <a:solidFill>
                  <a:srgbClr val="000000"/>
                </a:solidFill>
                <a:effectLst/>
              </a:rPr>
              <a:t>Principal Component Analysis</a:t>
            </a:r>
            <a:endParaRPr lang="en-US" b="0" i="0" dirty="0">
              <a:solidFill>
                <a:srgbClr val="000000"/>
              </a:solidFill>
              <a:effectLst/>
            </a:endParaRPr>
          </a:p>
          <a:p>
            <a:pPr marL="742950" lvl="1" indent="-285750" algn="just">
              <a:buFont typeface="Wingdings" panose="05000000000000000000" pitchFamily="2" charset="2"/>
              <a:buChar char="ü"/>
            </a:pPr>
            <a:r>
              <a:rPr lang="en-US" b="1" i="0" dirty="0">
                <a:solidFill>
                  <a:srgbClr val="000000"/>
                </a:solidFill>
                <a:effectLst/>
              </a:rPr>
              <a:t>Backward Elimination</a:t>
            </a:r>
            <a:endParaRPr lang="en-US" b="0" i="0" dirty="0">
              <a:solidFill>
                <a:srgbClr val="000000"/>
              </a:solidFill>
              <a:effectLst/>
            </a:endParaRPr>
          </a:p>
          <a:p>
            <a:pPr marL="742950" lvl="1" indent="-285750" algn="just">
              <a:buFont typeface="Wingdings" panose="05000000000000000000" pitchFamily="2" charset="2"/>
              <a:buChar char="ü"/>
            </a:pPr>
            <a:r>
              <a:rPr lang="en-US" b="1" i="0" dirty="0">
                <a:solidFill>
                  <a:srgbClr val="000000"/>
                </a:solidFill>
                <a:effectLst/>
              </a:rPr>
              <a:t>Forward Selection</a:t>
            </a:r>
            <a:endParaRPr lang="en-US" b="0" i="0" dirty="0">
              <a:solidFill>
                <a:srgbClr val="000000"/>
              </a:solidFill>
              <a:effectLst/>
            </a:endParaRPr>
          </a:p>
          <a:p>
            <a:pPr marL="742950" lvl="1" indent="-285750" algn="just">
              <a:buFont typeface="Wingdings" panose="05000000000000000000" pitchFamily="2" charset="2"/>
              <a:buChar char="ü"/>
            </a:pPr>
            <a:r>
              <a:rPr lang="en-US" b="1" i="0" dirty="0">
                <a:solidFill>
                  <a:srgbClr val="000000"/>
                </a:solidFill>
                <a:effectLst/>
              </a:rPr>
              <a:t>Score comparison</a:t>
            </a:r>
            <a:endParaRPr lang="en-US" b="0" i="0" dirty="0">
              <a:solidFill>
                <a:srgbClr val="000000"/>
              </a:solidFill>
              <a:effectLst/>
            </a:endParaRPr>
          </a:p>
          <a:p>
            <a:pPr marL="742950" lvl="1" indent="-285750" algn="just">
              <a:buFont typeface="Wingdings" panose="05000000000000000000" pitchFamily="2" charset="2"/>
              <a:buChar char="ü"/>
            </a:pPr>
            <a:r>
              <a:rPr lang="en-US" b="1" i="0" dirty="0">
                <a:solidFill>
                  <a:srgbClr val="000000"/>
                </a:solidFill>
                <a:effectLst/>
              </a:rPr>
              <a:t>Missing Value Ratio</a:t>
            </a:r>
            <a:endParaRPr lang="en-US" b="0" i="0" dirty="0">
              <a:solidFill>
                <a:srgbClr val="000000"/>
              </a:solidFill>
              <a:effectLst/>
            </a:endParaRPr>
          </a:p>
          <a:p>
            <a:pPr marL="742950" lvl="1" indent="-285750" algn="just">
              <a:buFont typeface="Wingdings" panose="05000000000000000000" pitchFamily="2" charset="2"/>
              <a:buChar char="ü"/>
            </a:pPr>
            <a:r>
              <a:rPr lang="en-US" b="1" i="0" dirty="0">
                <a:solidFill>
                  <a:srgbClr val="000000"/>
                </a:solidFill>
                <a:effectLst/>
              </a:rPr>
              <a:t>Low Variance Filter</a:t>
            </a:r>
            <a:endParaRPr lang="en-US" b="0" i="0" dirty="0">
              <a:solidFill>
                <a:srgbClr val="000000"/>
              </a:solidFill>
              <a:effectLst/>
            </a:endParaRPr>
          </a:p>
          <a:p>
            <a:pPr marL="742950" lvl="1" indent="-285750" algn="just">
              <a:buFont typeface="Wingdings" panose="05000000000000000000" pitchFamily="2" charset="2"/>
              <a:buChar char="ü"/>
            </a:pPr>
            <a:r>
              <a:rPr lang="en-US" b="1" i="0" dirty="0">
                <a:solidFill>
                  <a:srgbClr val="000000"/>
                </a:solidFill>
                <a:effectLst/>
              </a:rPr>
              <a:t>High Correlation Filter</a:t>
            </a:r>
            <a:endParaRPr lang="en-US" b="0" i="0" dirty="0">
              <a:solidFill>
                <a:srgbClr val="000000"/>
              </a:solidFill>
              <a:effectLst/>
            </a:endParaRPr>
          </a:p>
          <a:p>
            <a:pPr marL="742950" lvl="1" indent="-285750" algn="just">
              <a:buFont typeface="Wingdings" panose="05000000000000000000" pitchFamily="2" charset="2"/>
              <a:buChar char="ü"/>
            </a:pPr>
            <a:r>
              <a:rPr lang="en-US" b="1" i="0" dirty="0">
                <a:solidFill>
                  <a:srgbClr val="000000"/>
                </a:solidFill>
                <a:effectLst/>
              </a:rPr>
              <a:t>Random Forest</a:t>
            </a:r>
            <a:endParaRPr lang="en-US" b="0" i="0" dirty="0">
              <a:solidFill>
                <a:srgbClr val="000000"/>
              </a:solidFill>
              <a:effectLst/>
            </a:endParaRPr>
          </a:p>
          <a:p>
            <a:pPr marL="742950" lvl="1" indent="-285750" algn="just">
              <a:buFont typeface="Wingdings" panose="05000000000000000000" pitchFamily="2" charset="2"/>
              <a:buChar char="ü"/>
            </a:pPr>
            <a:r>
              <a:rPr lang="en-US" b="1" i="0" dirty="0">
                <a:solidFill>
                  <a:srgbClr val="000000"/>
                </a:solidFill>
                <a:effectLst/>
              </a:rPr>
              <a:t>Factor Analysis</a:t>
            </a:r>
            <a:endParaRPr lang="en-US" b="0" i="0" dirty="0">
              <a:solidFill>
                <a:srgbClr val="000000"/>
              </a:solidFill>
              <a:effectLst/>
            </a:endParaRPr>
          </a:p>
          <a:p>
            <a:pPr marL="742950" lvl="1" indent="-285750" algn="just">
              <a:buFont typeface="Wingdings" panose="05000000000000000000" pitchFamily="2" charset="2"/>
              <a:buChar char="ü"/>
            </a:pPr>
            <a:r>
              <a:rPr lang="en-US" b="1" i="0" dirty="0">
                <a:solidFill>
                  <a:srgbClr val="000000"/>
                </a:solidFill>
                <a:effectLst/>
              </a:rPr>
              <a:t>Auto-Encoder</a:t>
            </a:r>
          </a:p>
          <a:p>
            <a:pPr marL="285750" indent="-285750" algn="just">
              <a:buFont typeface="Wingdings" panose="05000000000000000000" pitchFamily="2" charset="2"/>
              <a:buChar char="ü"/>
            </a:pPr>
            <a:endParaRPr lang="en-US" b="0" i="0" dirty="0">
              <a:solidFill>
                <a:srgbClr val="000000"/>
              </a:solidFill>
              <a:effectLst/>
            </a:endParaRPr>
          </a:p>
          <a:p>
            <a:pPr algn="just"/>
            <a:r>
              <a:rPr lang="en-US" sz="2400" b="1" i="0" dirty="0">
                <a:effectLst/>
              </a:rPr>
              <a:t>Principal Component Analysis (PCA):</a:t>
            </a:r>
          </a:p>
          <a:p>
            <a:pPr algn="just"/>
            <a:endParaRPr lang="en-US" sz="2400" b="1" i="0" dirty="0">
              <a:solidFill>
                <a:srgbClr val="610B4B"/>
              </a:solidFill>
              <a:effectLst/>
            </a:endParaRPr>
          </a:p>
          <a:p>
            <a:pPr marL="285750" indent="-285750" algn="just">
              <a:buFont typeface="Wingdings" panose="05000000000000000000" pitchFamily="2" charset="2"/>
              <a:buChar char="ü"/>
            </a:pPr>
            <a:r>
              <a:rPr lang="en-US" b="0" i="0" dirty="0">
                <a:solidFill>
                  <a:srgbClr val="333333"/>
                </a:solidFill>
                <a:effectLst/>
              </a:rPr>
              <a:t>Principal Component Analysis is a statistical process that converts the observations of correlated features into a set of linearly uncorrelated features with the help of orthogonal transformation. These new transformed features are called the </a:t>
            </a:r>
            <a:r>
              <a:rPr lang="en-US" b="1" i="0" dirty="0">
                <a:solidFill>
                  <a:srgbClr val="333333"/>
                </a:solidFill>
                <a:effectLst/>
              </a:rPr>
              <a:t>Principal Components</a:t>
            </a:r>
            <a:r>
              <a:rPr lang="en-US" b="0" i="0" dirty="0">
                <a:solidFill>
                  <a:srgbClr val="333333"/>
                </a:solidFill>
                <a:effectLst/>
              </a:rPr>
              <a:t>. It is one of the popular tools that is used for exploratory data analysis and predictive modeling.</a:t>
            </a:r>
          </a:p>
          <a:p>
            <a:pPr marL="285750" indent="-285750" algn="just">
              <a:buFont typeface="Wingdings" panose="05000000000000000000" pitchFamily="2" charset="2"/>
              <a:buChar char="ü"/>
            </a:pPr>
            <a:r>
              <a:rPr lang="en-US" b="0" i="0" dirty="0">
                <a:solidFill>
                  <a:srgbClr val="333333"/>
                </a:solidFill>
                <a:effectLst/>
              </a:rPr>
              <a:t>PCA works by considering the variance of each attribute because the high attribute shows the good split between the classes, and hence it reduces the dimensionality. Some real-world applications of PCA are </a:t>
            </a:r>
            <a:r>
              <a:rPr lang="en-US" b="1" i="1" dirty="0">
                <a:solidFill>
                  <a:srgbClr val="333333"/>
                </a:solidFill>
                <a:effectLst/>
              </a:rPr>
              <a:t>i</a:t>
            </a:r>
            <a:r>
              <a:rPr lang="en-US" b="1" dirty="0">
                <a:solidFill>
                  <a:srgbClr val="333333"/>
                </a:solidFill>
                <a:effectLst/>
              </a:rPr>
              <a:t>mage processing, movie recommendation system, optimizing the power allocation in various communication channels.</a:t>
            </a:r>
            <a:endParaRPr lang="en-US" b="0" dirty="0">
              <a:solidFill>
                <a:srgbClr val="333333"/>
              </a:solidFill>
              <a:effectLst/>
            </a:endParaRPr>
          </a:p>
          <a:p>
            <a:endParaRPr lang="en-IN" dirty="0"/>
          </a:p>
        </p:txBody>
      </p:sp>
    </p:spTree>
    <p:extLst>
      <p:ext uri="{BB962C8B-B14F-4D97-AF65-F5344CB8AC3E}">
        <p14:creationId xmlns:p14="http://schemas.microsoft.com/office/powerpoint/2010/main" val="24008115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CB6E90-9DA5-3F3F-FA9D-25518E36A7AF}"/>
              </a:ext>
            </a:extLst>
          </p:cNvPr>
          <p:cNvSpPr txBox="1"/>
          <p:nvPr/>
        </p:nvSpPr>
        <p:spPr>
          <a:xfrm>
            <a:off x="96253" y="77002"/>
            <a:ext cx="11944951" cy="5909310"/>
          </a:xfrm>
          <a:prstGeom prst="rect">
            <a:avLst/>
          </a:prstGeom>
          <a:noFill/>
        </p:spPr>
        <p:txBody>
          <a:bodyPr wrap="square" rtlCol="0">
            <a:spAutoFit/>
          </a:bodyPr>
          <a:lstStyle/>
          <a:p>
            <a:pPr algn="just">
              <a:lnSpc>
                <a:spcPct val="150000"/>
              </a:lnSpc>
            </a:pPr>
            <a:r>
              <a:rPr lang="en-US" sz="2400" b="1" i="0" dirty="0">
                <a:effectLst/>
              </a:rPr>
              <a:t>Backward Feature Elimination :</a:t>
            </a:r>
          </a:p>
          <a:p>
            <a:pPr algn="just">
              <a:lnSpc>
                <a:spcPct val="150000"/>
              </a:lnSpc>
            </a:pPr>
            <a:r>
              <a:rPr lang="en-US" b="0" i="0" dirty="0">
                <a:solidFill>
                  <a:srgbClr val="333333"/>
                </a:solidFill>
                <a:effectLst/>
                <a:latin typeface="inter-regular"/>
              </a:rPr>
              <a:t>The backward feature elimination technique is mainly used while developing Linear Regression or Logistic Regression model. Below steps are performed in this technique to reduce the dimensionality or in feature selection:</a:t>
            </a:r>
          </a:p>
          <a:p>
            <a:pPr algn="just">
              <a:lnSpc>
                <a:spcPct val="150000"/>
              </a:lnSpc>
            </a:pPr>
            <a:endParaRPr lang="en-US" b="0" i="0" dirty="0">
              <a:solidFill>
                <a:srgbClr val="333333"/>
              </a:solidFill>
              <a:effectLst/>
              <a:latin typeface="inter-regular"/>
            </a:endParaRPr>
          </a:p>
          <a:p>
            <a:pPr marL="285750" indent="-285750" algn="just">
              <a:lnSpc>
                <a:spcPct val="150000"/>
              </a:lnSpc>
              <a:buFont typeface="Wingdings" panose="05000000000000000000" pitchFamily="2" charset="2"/>
              <a:buChar char="ü"/>
            </a:pPr>
            <a:r>
              <a:rPr lang="en-US" b="0" i="0" dirty="0">
                <a:solidFill>
                  <a:srgbClr val="000000"/>
                </a:solidFill>
                <a:effectLst/>
                <a:latin typeface="inter-regular"/>
              </a:rPr>
              <a:t>In this technique, firstly, all the n variables of the given dataset are taken to train the model.</a:t>
            </a:r>
          </a:p>
          <a:p>
            <a:pPr marL="285750" indent="-285750" algn="just">
              <a:lnSpc>
                <a:spcPct val="150000"/>
              </a:lnSpc>
              <a:buFont typeface="Wingdings" panose="05000000000000000000" pitchFamily="2" charset="2"/>
              <a:buChar char="ü"/>
            </a:pPr>
            <a:r>
              <a:rPr lang="en-US" b="0" i="0" dirty="0">
                <a:solidFill>
                  <a:srgbClr val="000000"/>
                </a:solidFill>
                <a:effectLst/>
                <a:latin typeface="inter-regular"/>
              </a:rPr>
              <a:t>The performance of the model is checked.</a:t>
            </a:r>
          </a:p>
          <a:p>
            <a:pPr marL="285750" indent="-285750" algn="just">
              <a:lnSpc>
                <a:spcPct val="150000"/>
              </a:lnSpc>
              <a:buFont typeface="Wingdings" panose="05000000000000000000" pitchFamily="2" charset="2"/>
              <a:buChar char="ü"/>
            </a:pPr>
            <a:r>
              <a:rPr lang="en-US" b="0" i="0" dirty="0">
                <a:solidFill>
                  <a:srgbClr val="000000"/>
                </a:solidFill>
                <a:effectLst/>
                <a:latin typeface="inter-regular"/>
              </a:rPr>
              <a:t>Now we will remove one feature each time and train the model on n-1 features for n times, and will compute the performance of the model.</a:t>
            </a:r>
          </a:p>
          <a:p>
            <a:pPr marL="285750" indent="-285750" algn="just">
              <a:lnSpc>
                <a:spcPct val="150000"/>
              </a:lnSpc>
              <a:buFont typeface="Wingdings" panose="05000000000000000000" pitchFamily="2" charset="2"/>
              <a:buChar char="ü"/>
            </a:pPr>
            <a:r>
              <a:rPr lang="en-US" b="0" i="0" dirty="0">
                <a:solidFill>
                  <a:srgbClr val="000000"/>
                </a:solidFill>
                <a:effectLst/>
                <a:latin typeface="inter-regular"/>
              </a:rPr>
              <a:t>We will check the variable that has made the smallest or no change in the performance of the model, and then we will drop that variable or features; after that, we will be left with n-1 features.</a:t>
            </a:r>
          </a:p>
          <a:p>
            <a:pPr marL="285750" indent="-285750" algn="just">
              <a:lnSpc>
                <a:spcPct val="150000"/>
              </a:lnSpc>
              <a:buFont typeface="Wingdings" panose="05000000000000000000" pitchFamily="2" charset="2"/>
              <a:buChar char="ü"/>
            </a:pPr>
            <a:r>
              <a:rPr lang="en-US" b="0" i="0" dirty="0">
                <a:solidFill>
                  <a:srgbClr val="000000"/>
                </a:solidFill>
                <a:effectLst/>
                <a:latin typeface="inter-regular"/>
              </a:rPr>
              <a:t>Repeat the complete process until no feature can be dropped.</a:t>
            </a:r>
          </a:p>
          <a:p>
            <a:pPr marL="285750" indent="-285750" algn="just">
              <a:lnSpc>
                <a:spcPct val="150000"/>
              </a:lnSpc>
              <a:buFont typeface="Wingdings" panose="05000000000000000000" pitchFamily="2" charset="2"/>
              <a:buChar char="ü"/>
            </a:pPr>
            <a:r>
              <a:rPr lang="en-US" b="0" i="0" dirty="0">
                <a:solidFill>
                  <a:srgbClr val="333333"/>
                </a:solidFill>
                <a:effectLst/>
                <a:latin typeface="inter-regular"/>
              </a:rPr>
              <a:t>In this technique, by selecting the optimum performance of the model and maximum tolerable error rate, we can define the optimal number of features require for the machine learning algorithms.</a:t>
            </a:r>
          </a:p>
          <a:p>
            <a:endParaRPr lang="en-IN" dirty="0"/>
          </a:p>
        </p:txBody>
      </p:sp>
    </p:spTree>
    <p:extLst>
      <p:ext uri="{BB962C8B-B14F-4D97-AF65-F5344CB8AC3E}">
        <p14:creationId xmlns:p14="http://schemas.microsoft.com/office/powerpoint/2010/main" val="26135105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4FE323-01EE-B22B-5AFF-ACEFD2FEF1E9}"/>
              </a:ext>
            </a:extLst>
          </p:cNvPr>
          <p:cNvSpPr txBox="1"/>
          <p:nvPr/>
        </p:nvSpPr>
        <p:spPr>
          <a:xfrm>
            <a:off x="144379" y="125128"/>
            <a:ext cx="11829448" cy="6789679"/>
          </a:xfrm>
          <a:prstGeom prst="rect">
            <a:avLst/>
          </a:prstGeom>
          <a:noFill/>
        </p:spPr>
        <p:txBody>
          <a:bodyPr wrap="square" rtlCol="0">
            <a:spAutoFit/>
          </a:bodyPr>
          <a:lstStyle/>
          <a:p>
            <a:pPr algn="just"/>
            <a:r>
              <a:rPr lang="en-US" sz="2400" b="1" i="0" dirty="0">
                <a:effectLst/>
              </a:rPr>
              <a:t>Forward Feature Selection :</a:t>
            </a:r>
          </a:p>
          <a:p>
            <a:pPr algn="just">
              <a:lnSpc>
                <a:spcPct val="150000"/>
              </a:lnSpc>
            </a:pPr>
            <a:r>
              <a:rPr lang="en-US" b="0" i="0" dirty="0">
                <a:solidFill>
                  <a:srgbClr val="333333"/>
                </a:solidFill>
                <a:effectLst/>
              </a:rPr>
              <a:t>Forward feature selection follows the inverse process of the backward elimination process. It means, in this technique, we don't eliminate the feature; instead, we will find the best features that can produce the highest increase in the performance of the model. Below steps are performed in this technique:</a:t>
            </a:r>
          </a:p>
          <a:p>
            <a:pPr algn="just">
              <a:lnSpc>
                <a:spcPct val="150000"/>
              </a:lnSpc>
            </a:pPr>
            <a:endParaRPr lang="en-US" b="0" i="0" dirty="0">
              <a:solidFill>
                <a:srgbClr val="333333"/>
              </a:solidFill>
              <a:effectLst/>
            </a:endParaRPr>
          </a:p>
          <a:p>
            <a:pPr marL="742950" lvl="1" indent="-285750" algn="just">
              <a:lnSpc>
                <a:spcPct val="150000"/>
              </a:lnSpc>
              <a:buFont typeface="Wingdings" panose="05000000000000000000" pitchFamily="2" charset="2"/>
              <a:buChar char="ü"/>
            </a:pPr>
            <a:r>
              <a:rPr lang="en-US" b="0" i="0" dirty="0">
                <a:solidFill>
                  <a:srgbClr val="000000"/>
                </a:solidFill>
                <a:effectLst/>
              </a:rPr>
              <a:t>We start with a single feature only, and progressively we will add each feature at a time.</a:t>
            </a:r>
          </a:p>
          <a:p>
            <a:pPr marL="742950" lvl="1" indent="-285750" algn="just">
              <a:lnSpc>
                <a:spcPct val="150000"/>
              </a:lnSpc>
              <a:buFont typeface="Wingdings" panose="05000000000000000000" pitchFamily="2" charset="2"/>
              <a:buChar char="ü"/>
            </a:pPr>
            <a:r>
              <a:rPr lang="en-US" b="0" i="0" dirty="0">
                <a:solidFill>
                  <a:srgbClr val="000000"/>
                </a:solidFill>
                <a:effectLst/>
              </a:rPr>
              <a:t>Here we will train the model on each feature separately.</a:t>
            </a:r>
          </a:p>
          <a:p>
            <a:pPr marL="742950" lvl="1" indent="-285750" algn="just">
              <a:lnSpc>
                <a:spcPct val="150000"/>
              </a:lnSpc>
              <a:buFont typeface="Wingdings" panose="05000000000000000000" pitchFamily="2" charset="2"/>
              <a:buChar char="ü"/>
            </a:pPr>
            <a:r>
              <a:rPr lang="en-US" b="0" i="0" dirty="0">
                <a:solidFill>
                  <a:srgbClr val="000000"/>
                </a:solidFill>
                <a:effectLst/>
              </a:rPr>
              <a:t>The feature with the best performance is selected.</a:t>
            </a:r>
          </a:p>
          <a:p>
            <a:pPr marL="742950" lvl="1" indent="-285750" algn="just">
              <a:lnSpc>
                <a:spcPct val="150000"/>
              </a:lnSpc>
              <a:buFont typeface="Wingdings" panose="05000000000000000000" pitchFamily="2" charset="2"/>
              <a:buChar char="ü"/>
            </a:pPr>
            <a:r>
              <a:rPr lang="en-US" b="0" i="0" dirty="0">
                <a:solidFill>
                  <a:srgbClr val="000000"/>
                </a:solidFill>
                <a:effectLst/>
              </a:rPr>
              <a:t>The process will be repeated until we get a significant increase in the performance of the model.</a:t>
            </a:r>
          </a:p>
          <a:p>
            <a:pPr algn="just">
              <a:lnSpc>
                <a:spcPct val="150000"/>
              </a:lnSpc>
            </a:pPr>
            <a:endParaRPr lang="en-US" b="0" i="0" dirty="0">
              <a:solidFill>
                <a:srgbClr val="000000"/>
              </a:solidFill>
              <a:effectLst/>
            </a:endParaRPr>
          </a:p>
          <a:p>
            <a:pPr algn="just">
              <a:lnSpc>
                <a:spcPct val="150000"/>
              </a:lnSpc>
            </a:pPr>
            <a:r>
              <a:rPr lang="en-US" sz="2400" b="1" i="0" dirty="0">
                <a:effectLst/>
              </a:rPr>
              <a:t>Missing Value Ratio :</a:t>
            </a:r>
          </a:p>
          <a:p>
            <a:pPr marL="285750" indent="-285750" algn="just">
              <a:lnSpc>
                <a:spcPct val="150000"/>
              </a:lnSpc>
              <a:buFont typeface="Wingdings" panose="05000000000000000000" pitchFamily="2" charset="2"/>
              <a:buChar char="ü"/>
            </a:pPr>
            <a:r>
              <a:rPr lang="en-US" b="0" i="0" dirty="0">
                <a:solidFill>
                  <a:srgbClr val="333333"/>
                </a:solidFill>
                <a:effectLst/>
              </a:rPr>
              <a:t>If a dataset has too many missing values, then we drop those variables as they do not carry much useful information. </a:t>
            </a:r>
          </a:p>
          <a:p>
            <a:pPr algn="just">
              <a:lnSpc>
                <a:spcPct val="150000"/>
              </a:lnSpc>
            </a:pPr>
            <a:endParaRPr lang="en-US" b="0" i="0" dirty="0">
              <a:solidFill>
                <a:srgbClr val="333333"/>
              </a:solidFill>
              <a:effectLst/>
            </a:endParaRPr>
          </a:p>
          <a:p>
            <a:pPr marL="285750" indent="-285750" algn="just">
              <a:lnSpc>
                <a:spcPct val="150000"/>
              </a:lnSpc>
              <a:buFont typeface="Wingdings" panose="05000000000000000000" pitchFamily="2" charset="2"/>
              <a:buChar char="ü"/>
            </a:pPr>
            <a:r>
              <a:rPr lang="en-US" b="0" i="0" dirty="0">
                <a:solidFill>
                  <a:srgbClr val="333333"/>
                </a:solidFill>
                <a:effectLst/>
              </a:rPr>
              <a:t>To perform this, we can set a threshold level, and if a variable has missing values more than that threshold, we will drop that variable. The higher the threshold value, the more efficient the reduction.</a:t>
            </a:r>
          </a:p>
          <a:p>
            <a:pPr>
              <a:lnSpc>
                <a:spcPct val="150000"/>
              </a:lnSpc>
            </a:pPr>
            <a:endParaRPr lang="en-IN" dirty="0"/>
          </a:p>
        </p:txBody>
      </p:sp>
    </p:spTree>
    <p:extLst>
      <p:ext uri="{BB962C8B-B14F-4D97-AF65-F5344CB8AC3E}">
        <p14:creationId xmlns:p14="http://schemas.microsoft.com/office/powerpoint/2010/main" val="10155016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68F5F7-C3AB-C37B-12B5-DD1FEFA468C8}"/>
              </a:ext>
            </a:extLst>
          </p:cNvPr>
          <p:cNvSpPr txBox="1"/>
          <p:nvPr/>
        </p:nvSpPr>
        <p:spPr>
          <a:xfrm>
            <a:off x="163629" y="163629"/>
            <a:ext cx="11839074" cy="6535764"/>
          </a:xfrm>
          <a:prstGeom prst="rect">
            <a:avLst/>
          </a:prstGeom>
          <a:noFill/>
        </p:spPr>
        <p:txBody>
          <a:bodyPr wrap="square" rtlCol="0">
            <a:spAutoFit/>
          </a:bodyPr>
          <a:lstStyle/>
          <a:p>
            <a:r>
              <a:rPr lang="en-US" sz="2400" b="1" i="0" dirty="0">
                <a:effectLst/>
              </a:rPr>
              <a:t>Low Variance Filter:</a:t>
            </a:r>
          </a:p>
          <a:p>
            <a:pPr marL="285750" indent="-285750">
              <a:lnSpc>
                <a:spcPct val="200000"/>
              </a:lnSpc>
              <a:buFont typeface="Wingdings" panose="05000000000000000000" pitchFamily="2" charset="2"/>
              <a:buChar char="ü"/>
            </a:pPr>
            <a:r>
              <a:rPr lang="en-US" b="0" i="0" dirty="0">
                <a:solidFill>
                  <a:srgbClr val="333333"/>
                </a:solidFill>
                <a:effectLst/>
              </a:rPr>
              <a:t>As same as missing value ratio technique, data columns with some changes in the data have less information. </a:t>
            </a:r>
          </a:p>
          <a:p>
            <a:pPr marL="285750" indent="-285750">
              <a:lnSpc>
                <a:spcPct val="200000"/>
              </a:lnSpc>
              <a:buFont typeface="Wingdings" panose="05000000000000000000" pitchFamily="2" charset="2"/>
              <a:buChar char="ü"/>
            </a:pPr>
            <a:r>
              <a:rPr lang="en-US" b="0" i="0" dirty="0">
                <a:solidFill>
                  <a:srgbClr val="333333"/>
                </a:solidFill>
                <a:effectLst/>
              </a:rPr>
              <a:t>Therefore, we need to calculate the variance of each variable, and all data columns with variance lower than a given threshold are dropped because low variance features will not affect the target variable.</a:t>
            </a:r>
          </a:p>
          <a:p>
            <a:pPr marL="285750" indent="-285750">
              <a:lnSpc>
                <a:spcPct val="250000"/>
              </a:lnSpc>
              <a:buFont typeface="Wingdings" panose="05000000000000000000" pitchFamily="2" charset="2"/>
              <a:buChar char="ü"/>
            </a:pPr>
            <a:endParaRPr lang="en-US" b="0" i="0" dirty="0">
              <a:solidFill>
                <a:srgbClr val="333333"/>
              </a:solidFill>
              <a:effectLst/>
            </a:endParaRPr>
          </a:p>
          <a:p>
            <a:r>
              <a:rPr lang="en-US" sz="2400" b="1" i="0" dirty="0">
                <a:effectLst/>
              </a:rPr>
              <a:t>High Correlation Filter :</a:t>
            </a:r>
          </a:p>
          <a:p>
            <a:pPr marL="285750" indent="-285750">
              <a:lnSpc>
                <a:spcPct val="200000"/>
              </a:lnSpc>
              <a:buFont typeface="Wingdings" panose="05000000000000000000" pitchFamily="2" charset="2"/>
              <a:buChar char="ü"/>
            </a:pPr>
            <a:r>
              <a:rPr lang="en-US" b="0" i="0" dirty="0">
                <a:solidFill>
                  <a:srgbClr val="333333"/>
                </a:solidFill>
                <a:effectLst/>
              </a:rPr>
              <a:t>High Correlation refers to the case when two variables carry approximately similar information. </a:t>
            </a:r>
          </a:p>
          <a:p>
            <a:pPr marL="285750" indent="-285750">
              <a:lnSpc>
                <a:spcPct val="200000"/>
              </a:lnSpc>
              <a:buFont typeface="Wingdings" panose="05000000000000000000" pitchFamily="2" charset="2"/>
              <a:buChar char="ü"/>
            </a:pPr>
            <a:r>
              <a:rPr lang="en-US" b="0" i="0" dirty="0">
                <a:solidFill>
                  <a:srgbClr val="333333"/>
                </a:solidFill>
                <a:effectLst/>
              </a:rPr>
              <a:t>Due to this factor, the performance of the model can be degraded. </a:t>
            </a:r>
          </a:p>
          <a:p>
            <a:pPr marL="285750" indent="-285750">
              <a:lnSpc>
                <a:spcPct val="200000"/>
              </a:lnSpc>
              <a:buFont typeface="Wingdings" panose="05000000000000000000" pitchFamily="2" charset="2"/>
              <a:buChar char="ü"/>
            </a:pPr>
            <a:r>
              <a:rPr lang="en-US" b="0" i="0" dirty="0">
                <a:solidFill>
                  <a:srgbClr val="333333"/>
                </a:solidFill>
                <a:effectLst/>
              </a:rPr>
              <a:t>This correlation between the independent numerical variable gives the calculated value of the correlation coefficient. If this value is higher than the threshold value, we can remove one of the variables from the dataset. </a:t>
            </a:r>
          </a:p>
          <a:p>
            <a:pPr marL="285750" indent="-285750">
              <a:lnSpc>
                <a:spcPct val="200000"/>
              </a:lnSpc>
              <a:buFont typeface="Wingdings" panose="05000000000000000000" pitchFamily="2" charset="2"/>
              <a:buChar char="ü"/>
            </a:pPr>
            <a:r>
              <a:rPr lang="en-US" b="0" i="0" dirty="0">
                <a:solidFill>
                  <a:srgbClr val="333333"/>
                </a:solidFill>
                <a:effectLst/>
              </a:rPr>
              <a:t>We can consider those variables or features that show a high correlation with the target variable.</a:t>
            </a:r>
          </a:p>
          <a:p>
            <a:pPr>
              <a:lnSpc>
                <a:spcPct val="250000"/>
              </a:lnSpc>
            </a:pPr>
            <a:endParaRPr lang="en-IN" dirty="0"/>
          </a:p>
        </p:txBody>
      </p:sp>
    </p:spTree>
    <p:extLst>
      <p:ext uri="{BB962C8B-B14F-4D97-AF65-F5344CB8AC3E}">
        <p14:creationId xmlns:p14="http://schemas.microsoft.com/office/powerpoint/2010/main" val="642100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3961BD-AC99-7FFC-3B8D-7EDC64B72710}"/>
              </a:ext>
            </a:extLst>
          </p:cNvPr>
          <p:cNvSpPr txBox="1"/>
          <p:nvPr/>
        </p:nvSpPr>
        <p:spPr>
          <a:xfrm>
            <a:off x="105878" y="125128"/>
            <a:ext cx="11790947" cy="6743513"/>
          </a:xfrm>
          <a:prstGeom prst="rect">
            <a:avLst/>
          </a:prstGeom>
          <a:noFill/>
        </p:spPr>
        <p:txBody>
          <a:bodyPr wrap="square" rtlCol="0">
            <a:spAutoFit/>
          </a:bodyPr>
          <a:lstStyle/>
          <a:p>
            <a:r>
              <a:rPr lang="en-US" sz="2400" b="1" i="0" dirty="0">
                <a:effectLst/>
              </a:rPr>
              <a:t>Random Forest:</a:t>
            </a:r>
          </a:p>
          <a:p>
            <a:pPr marL="285750" indent="-285750">
              <a:lnSpc>
                <a:spcPct val="150000"/>
              </a:lnSpc>
              <a:buFont typeface="Wingdings" panose="05000000000000000000" pitchFamily="2" charset="2"/>
              <a:buChar char="ü"/>
            </a:pPr>
            <a:r>
              <a:rPr lang="en-US" b="0" i="0" dirty="0">
                <a:solidFill>
                  <a:srgbClr val="333333"/>
                </a:solidFill>
                <a:effectLst/>
              </a:rPr>
              <a:t>Random Forest is a popular and very useful feature selection algorithm in machine learning. This algorithm contains an in-built feature importance package, so we do not need to program it separately. In this technique, we need to generate a large set of trees against the target variable, and with the help of usage statistics of each attribute, we need to find the subset of features.</a:t>
            </a:r>
          </a:p>
          <a:p>
            <a:pPr marL="285750" indent="-285750">
              <a:lnSpc>
                <a:spcPct val="150000"/>
              </a:lnSpc>
              <a:buFont typeface="Wingdings" panose="05000000000000000000" pitchFamily="2" charset="2"/>
              <a:buChar char="ü"/>
            </a:pPr>
            <a:r>
              <a:rPr lang="en-US" b="0" i="0" dirty="0">
                <a:solidFill>
                  <a:srgbClr val="333333"/>
                </a:solidFill>
                <a:effectLst/>
              </a:rPr>
              <a:t>Random forest algorithm takes only numerical variables, so we need to convert the input data into numeric data using </a:t>
            </a:r>
            <a:r>
              <a:rPr lang="en-US" b="1" i="0" dirty="0">
                <a:solidFill>
                  <a:srgbClr val="333333"/>
                </a:solidFill>
                <a:effectLst/>
              </a:rPr>
              <a:t>hot encoding</a:t>
            </a:r>
            <a:r>
              <a:rPr lang="en-US" b="0" i="0" dirty="0">
                <a:solidFill>
                  <a:srgbClr val="333333"/>
                </a:solidFill>
                <a:effectLst/>
              </a:rPr>
              <a:t>.</a:t>
            </a:r>
          </a:p>
          <a:p>
            <a:endParaRPr lang="en-US" dirty="0">
              <a:solidFill>
                <a:srgbClr val="333333"/>
              </a:solidFill>
            </a:endParaRPr>
          </a:p>
          <a:p>
            <a:endParaRPr lang="en-US" b="0" i="0" dirty="0">
              <a:solidFill>
                <a:srgbClr val="333333"/>
              </a:solidFill>
              <a:effectLst/>
            </a:endParaRPr>
          </a:p>
          <a:p>
            <a:r>
              <a:rPr lang="en-US" sz="2400" b="1" i="0" dirty="0">
                <a:effectLst/>
              </a:rPr>
              <a:t>Factor Analysis:</a:t>
            </a:r>
          </a:p>
          <a:p>
            <a:pPr marL="285750" indent="-285750">
              <a:lnSpc>
                <a:spcPct val="150000"/>
              </a:lnSpc>
              <a:buFont typeface="Wingdings" panose="05000000000000000000" pitchFamily="2" charset="2"/>
              <a:buChar char="ü"/>
            </a:pPr>
            <a:r>
              <a:rPr lang="en-US" b="0" i="0" dirty="0">
                <a:solidFill>
                  <a:srgbClr val="333333"/>
                </a:solidFill>
                <a:effectLst/>
              </a:rPr>
              <a:t>Factor analysis is a technique in which each variable is kept within a group according to the correlation with other variables, it means variables within a group can have a high correlation between themselves, but they have a low correlation with variables of other groups.</a:t>
            </a:r>
          </a:p>
          <a:p>
            <a:pPr marL="285750" indent="-285750">
              <a:lnSpc>
                <a:spcPct val="150000"/>
              </a:lnSpc>
              <a:buFont typeface="Wingdings" panose="05000000000000000000" pitchFamily="2" charset="2"/>
              <a:buChar char="ü"/>
            </a:pPr>
            <a:r>
              <a:rPr lang="en-US" b="0" i="0" dirty="0">
                <a:solidFill>
                  <a:srgbClr val="333333"/>
                </a:solidFill>
                <a:effectLst/>
              </a:rPr>
              <a:t>We can understand it by an example, such as if we have two variables Income and spend. These two variables have a high correlation, which means people with high income spends more, and vice versa. So, such variables are put into a group, and that group is known as the </a:t>
            </a:r>
            <a:r>
              <a:rPr lang="en-US" b="1" i="0" dirty="0">
                <a:solidFill>
                  <a:srgbClr val="333333"/>
                </a:solidFill>
                <a:effectLst/>
              </a:rPr>
              <a:t>factor</a:t>
            </a:r>
            <a:r>
              <a:rPr lang="en-US" b="0" i="0" dirty="0">
                <a:solidFill>
                  <a:srgbClr val="333333"/>
                </a:solidFill>
                <a:effectLst/>
              </a:rPr>
              <a:t>. The number of these factors will be reduced as compared to the original dimension of the dataset.</a:t>
            </a:r>
            <a:endParaRPr lang="en-IN" dirty="0"/>
          </a:p>
        </p:txBody>
      </p:sp>
    </p:spTree>
    <p:extLst>
      <p:ext uri="{BB962C8B-B14F-4D97-AF65-F5344CB8AC3E}">
        <p14:creationId xmlns:p14="http://schemas.microsoft.com/office/powerpoint/2010/main" val="40456725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4C7120-75E7-090E-D1F9-3E3C85435A00}"/>
              </a:ext>
            </a:extLst>
          </p:cNvPr>
          <p:cNvSpPr txBox="1"/>
          <p:nvPr/>
        </p:nvSpPr>
        <p:spPr>
          <a:xfrm>
            <a:off x="96253" y="105878"/>
            <a:ext cx="11935326" cy="4077398"/>
          </a:xfrm>
          <a:prstGeom prst="rect">
            <a:avLst/>
          </a:prstGeom>
          <a:noFill/>
        </p:spPr>
        <p:txBody>
          <a:bodyPr wrap="square" rtlCol="0">
            <a:spAutoFit/>
          </a:bodyPr>
          <a:lstStyle/>
          <a:p>
            <a:pPr algn="just">
              <a:lnSpc>
                <a:spcPct val="200000"/>
              </a:lnSpc>
            </a:pPr>
            <a:r>
              <a:rPr lang="en-US" sz="2400" b="1" i="0" dirty="0">
                <a:effectLst/>
              </a:rPr>
              <a:t>Auto-encoders :</a:t>
            </a:r>
          </a:p>
          <a:p>
            <a:pPr algn="just">
              <a:lnSpc>
                <a:spcPct val="200000"/>
              </a:lnSpc>
            </a:pPr>
            <a:r>
              <a:rPr lang="en-US" b="0" i="0" dirty="0">
                <a:solidFill>
                  <a:srgbClr val="333333"/>
                </a:solidFill>
                <a:effectLst/>
              </a:rPr>
              <a:t>One of the popular methods of dimensionality reduction is auto-encoder, which is a type of ANN or </a:t>
            </a:r>
            <a:r>
              <a:rPr lang="en-US" b="0" i="0" u="none" strike="noStrike" dirty="0">
                <a:solidFill>
                  <a:srgbClr val="008000"/>
                </a:solidFill>
                <a:effectLst/>
                <a:hlinkClick r:id="rId2"/>
              </a:rPr>
              <a:t>artificial neural network</a:t>
            </a:r>
            <a:r>
              <a:rPr lang="en-US" b="0" i="0" dirty="0">
                <a:solidFill>
                  <a:srgbClr val="333333"/>
                </a:solidFill>
                <a:effectLst/>
              </a:rPr>
              <a:t>, and its main aim is to copy the inputs to their outputs. In this, the input is compressed into latent-space representation, and output is occurred using this representation. It has mainly two parts:</a:t>
            </a:r>
          </a:p>
          <a:p>
            <a:pPr marL="742950" lvl="1" indent="-285750" algn="just">
              <a:lnSpc>
                <a:spcPct val="200000"/>
              </a:lnSpc>
              <a:buFont typeface="Wingdings" panose="05000000000000000000" pitchFamily="2" charset="2"/>
              <a:buChar char="ü"/>
            </a:pPr>
            <a:r>
              <a:rPr lang="en-US" b="1" i="0" dirty="0">
                <a:solidFill>
                  <a:srgbClr val="000000"/>
                </a:solidFill>
                <a:effectLst/>
              </a:rPr>
              <a:t>Encoder:</a:t>
            </a:r>
            <a:r>
              <a:rPr lang="en-US" b="0" i="0" dirty="0">
                <a:solidFill>
                  <a:srgbClr val="000000"/>
                </a:solidFill>
                <a:effectLst/>
              </a:rPr>
              <a:t> The function of the encoder is to compress the input to form the latent-space representation.</a:t>
            </a:r>
          </a:p>
          <a:p>
            <a:pPr marL="742950" lvl="1" indent="-285750" algn="just">
              <a:lnSpc>
                <a:spcPct val="200000"/>
              </a:lnSpc>
              <a:buFont typeface="Wingdings" panose="05000000000000000000" pitchFamily="2" charset="2"/>
              <a:buChar char="ü"/>
            </a:pPr>
            <a:r>
              <a:rPr lang="en-US" b="1" i="0" dirty="0">
                <a:solidFill>
                  <a:srgbClr val="000000"/>
                </a:solidFill>
                <a:effectLst/>
              </a:rPr>
              <a:t>Decoder:</a:t>
            </a:r>
            <a:r>
              <a:rPr lang="en-US" b="0" i="0" dirty="0">
                <a:solidFill>
                  <a:srgbClr val="000000"/>
                </a:solidFill>
                <a:effectLst/>
              </a:rPr>
              <a:t> The function of the decoder is to recreate the output from the latent-space representation.</a:t>
            </a:r>
          </a:p>
          <a:p>
            <a:pPr>
              <a:lnSpc>
                <a:spcPct val="200000"/>
              </a:lnSpc>
            </a:pPr>
            <a:endParaRPr lang="en-IN" dirty="0"/>
          </a:p>
        </p:txBody>
      </p:sp>
    </p:spTree>
    <p:extLst>
      <p:ext uri="{BB962C8B-B14F-4D97-AF65-F5344CB8AC3E}">
        <p14:creationId xmlns:p14="http://schemas.microsoft.com/office/powerpoint/2010/main" val="1734552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570BC6-F6DB-E55D-009E-044813582F02}"/>
              </a:ext>
            </a:extLst>
          </p:cNvPr>
          <p:cNvSpPr txBox="1"/>
          <p:nvPr/>
        </p:nvSpPr>
        <p:spPr>
          <a:xfrm>
            <a:off x="4960219" y="2721114"/>
            <a:ext cx="2271562" cy="7078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4000" b="1" dirty="0"/>
              <a:t>THE END </a:t>
            </a:r>
          </a:p>
        </p:txBody>
      </p:sp>
    </p:spTree>
    <p:extLst>
      <p:ext uri="{BB962C8B-B14F-4D97-AF65-F5344CB8AC3E}">
        <p14:creationId xmlns:p14="http://schemas.microsoft.com/office/powerpoint/2010/main" val="76772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D27FC9-E2BD-69D4-75A2-536B601EC159}"/>
              </a:ext>
            </a:extLst>
          </p:cNvPr>
          <p:cNvSpPr txBox="1"/>
          <p:nvPr/>
        </p:nvSpPr>
        <p:spPr>
          <a:xfrm>
            <a:off x="96253" y="134754"/>
            <a:ext cx="11916075" cy="6004849"/>
          </a:xfrm>
          <a:prstGeom prst="rect">
            <a:avLst/>
          </a:prstGeom>
          <a:noFill/>
        </p:spPr>
        <p:txBody>
          <a:bodyPr wrap="square" rtlCol="0">
            <a:spAutoFit/>
          </a:bodyPr>
          <a:lstStyle/>
          <a:p>
            <a:pPr algn="just">
              <a:lnSpc>
                <a:spcPct val="150000"/>
              </a:lnSpc>
            </a:pPr>
            <a:r>
              <a:rPr lang="en-US" sz="2400" b="1" i="0" dirty="0">
                <a:effectLst/>
              </a:rPr>
              <a:t>Clustering in Machine Learning :</a:t>
            </a:r>
          </a:p>
          <a:p>
            <a:pPr marL="285750" indent="-285750" algn="just">
              <a:lnSpc>
                <a:spcPct val="150000"/>
              </a:lnSpc>
              <a:buFont typeface="Wingdings" panose="05000000000000000000" pitchFamily="2" charset="2"/>
              <a:buChar char="ü"/>
            </a:pPr>
            <a:r>
              <a:rPr lang="en-US" b="0" i="0" dirty="0">
                <a:solidFill>
                  <a:srgbClr val="333333"/>
                </a:solidFill>
                <a:effectLst/>
              </a:rPr>
              <a:t>Clustering or cluster analysis is a machine learning technique, which groups the </a:t>
            </a:r>
            <a:r>
              <a:rPr lang="en-US" b="0" i="0" dirty="0" err="1">
                <a:solidFill>
                  <a:srgbClr val="333333"/>
                </a:solidFill>
                <a:effectLst/>
              </a:rPr>
              <a:t>unlabelled</a:t>
            </a:r>
            <a:r>
              <a:rPr lang="en-US" b="0" i="0" dirty="0">
                <a:solidFill>
                  <a:srgbClr val="333333"/>
                </a:solidFill>
                <a:effectLst/>
              </a:rPr>
              <a:t> dataset. </a:t>
            </a:r>
          </a:p>
          <a:p>
            <a:pPr marL="285750" indent="-285750" algn="just">
              <a:lnSpc>
                <a:spcPct val="150000"/>
              </a:lnSpc>
              <a:buFont typeface="Wingdings" panose="05000000000000000000" pitchFamily="2" charset="2"/>
              <a:buChar char="ü"/>
            </a:pPr>
            <a:endParaRPr lang="en-US" dirty="0">
              <a:solidFill>
                <a:srgbClr val="333333"/>
              </a:solidFill>
            </a:endParaRPr>
          </a:p>
          <a:p>
            <a:pPr marL="285750" indent="-285750">
              <a:lnSpc>
                <a:spcPct val="150000"/>
              </a:lnSpc>
              <a:buFont typeface="Wingdings" panose="05000000000000000000" pitchFamily="2" charset="2"/>
              <a:buChar char="ü"/>
            </a:pPr>
            <a:r>
              <a:rPr lang="en-US" b="1" dirty="0">
                <a:solidFill>
                  <a:srgbClr val="333333"/>
                </a:solidFill>
                <a:effectLst/>
              </a:rPr>
              <a:t>"A way of grouping the data points into different clusters, consisting of similar data points. The objects with the possible similarities remain in a group that has less or no similarities with another group."</a:t>
            </a:r>
            <a:endParaRPr lang="en-US" b="0" dirty="0">
              <a:solidFill>
                <a:srgbClr val="333333"/>
              </a:solidFill>
              <a:effectLst/>
            </a:endParaRPr>
          </a:p>
          <a:p>
            <a:pPr>
              <a:lnSpc>
                <a:spcPct val="150000"/>
              </a:lnSpc>
            </a:pPr>
            <a:endParaRPr lang="en-IN" dirty="0"/>
          </a:p>
          <a:p>
            <a:pPr marL="285750" indent="-285750">
              <a:lnSpc>
                <a:spcPct val="150000"/>
              </a:lnSpc>
              <a:buFont typeface="Wingdings" panose="05000000000000000000" pitchFamily="2" charset="2"/>
              <a:buChar char="ü"/>
            </a:pPr>
            <a:r>
              <a:rPr lang="en-US" b="0" i="0" dirty="0">
                <a:solidFill>
                  <a:srgbClr val="333333"/>
                </a:solidFill>
                <a:effectLst/>
              </a:rPr>
              <a:t>It does it by finding some similar patterns in the </a:t>
            </a:r>
            <a:r>
              <a:rPr lang="en-US" b="0" i="0" dirty="0" err="1">
                <a:solidFill>
                  <a:srgbClr val="333333"/>
                </a:solidFill>
                <a:effectLst/>
              </a:rPr>
              <a:t>unlabelled</a:t>
            </a:r>
            <a:r>
              <a:rPr lang="en-US" b="0" i="0" dirty="0">
                <a:solidFill>
                  <a:srgbClr val="333333"/>
                </a:solidFill>
                <a:effectLst/>
              </a:rPr>
              <a:t> dataset such as shape, size, color, behavior, etc., and divides them as per the presence and absence of those similar patterns.</a:t>
            </a:r>
          </a:p>
          <a:p>
            <a:pPr marL="285750" indent="-285750">
              <a:lnSpc>
                <a:spcPct val="150000"/>
              </a:lnSpc>
              <a:buFont typeface="Wingdings" panose="05000000000000000000" pitchFamily="2" charset="2"/>
              <a:buChar char="ü"/>
            </a:pPr>
            <a:r>
              <a:rPr lang="en-US" b="0" i="0" dirty="0">
                <a:solidFill>
                  <a:srgbClr val="333333"/>
                </a:solidFill>
                <a:effectLst/>
              </a:rPr>
              <a:t>It is an </a:t>
            </a:r>
            <a:r>
              <a:rPr lang="en-US" b="0" i="0" u="none" strike="noStrike" dirty="0">
                <a:solidFill>
                  <a:srgbClr val="008000"/>
                </a:solidFill>
                <a:effectLst/>
                <a:hlinkClick r:id="rId2"/>
              </a:rPr>
              <a:t>unsupervised learning</a:t>
            </a:r>
            <a:r>
              <a:rPr lang="en-US" b="0" i="0" dirty="0">
                <a:solidFill>
                  <a:srgbClr val="333333"/>
                </a:solidFill>
                <a:effectLst/>
              </a:rPr>
              <a:t> method, hence no supervision is provided to the algorithm, and it deals with the unlabeled dataset.</a:t>
            </a:r>
          </a:p>
          <a:p>
            <a:pPr marL="285750" indent="-285750">
              <a:lnSpc>
                <a:spcPct val="150000"/>
              </a:lnSpc>
              <a:buFont typeface="Wingdings" panose="05000000000000000000" pitchFamily="2" charset="2"/>
              <a:buChar char="ü"/>
            </a:pPr>
            <a:r>
              <a:rPr lang="en-US" b="0" i="0" dirty="0">
                <a:solidFill>
                  <a:srgbClr val="333333"/>
                </a:solidFill>
                <a:effectLst/>
              </a:rPr>
              <a:t>After applying this clustering technique, each cluster or group is provided with a cluster-ID. ML system can use this id to simplify the processing of large and complex datasets.</a:t>
            </a:r>
          </a:p>
          <a:p>
            <a:pPr>
              <a:lnSpc>
                <a:spcPct val="150000"/>
              </a:lnSpc>
            </a:pPr>
            <a:endParaRPr lang="en-IN" dirty="0"/>
          </a:p>
          <a:p>
            <a:pPr>
              <a:lnSpc>
                <a:spcPct val="150000"/>
              </a:lnSpc>
            </a:pPr>
            <a:r>
              <a:rPr lang="en-US" b="0" i="0" dirty="0">
                <a:solidFill>
                  <a:srgbClr val="333333"/>
                </a:solidFill>
                <a:effectLst/>
              </a:rPr>
              <a:t>The clustering technique is commonly used for </a:t>
            </a:r>
            <a:r>
              <a:rPr lang="en-US" b="1" i="0" dirty="0">
                <a:solidFill>
                  <a:srgbClr val="333333"/>
                </a:solidFill>
                <a:effectLst/>
              </a:rPr>
              <a:t>statistical data analysis.</a:t>
            </a:r>
            <a:endParaRPr lang="en-IN" dirty="0"/>
          </a:p>
        </p:txBody>
      </p:sp>
    </p:spTree>
    <p:extLst>
      <p:ext uri="{BB962C8B-B14F-4D97-AF65-F5344CB8AC3E}">
        <p14:creationId xmlns:p14="http://schemas.microsoft.com/office/powerpoint/2010/main" val="1098127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D75D9C-367B-CADE-EE4A-8A992BB68930}"/>
              </a:ext>
            </a:extLst>
          </p:cNvPr>
          <p:cNvSpPr txBox="1"/>
          <p:nvPr/>
        </p:nvSpPr>
        <p:spPr>
          <a:xfrm>
            <a:off x="77002" y="125128"/>
            <a:ext cx="11954577" cy="6601807"/>
          </a:xfrm>
          <a:prstGeom prst="rect">
            <a:avLst/>
          </a:prstGeom>
          <a:noFill/>
        </p:spPr>
        <p:txBody>
          <a:bodyPr wrap="square" rtlCol="0">
            <a:spAutoFit/>
          </a:bodyPr>
          <a:lstStyle/>
          <a:p>
            <a:pPr algn="just"/>
            <a:r>
              <a:rPr lang="en-US" b="1" i="0" dirty="0">
                <a:solidFill>
                  <a:srgbClr val="333333"/>
                </a:solidFill>
                <a:effectLst/>
              </a:rPr>
              <a:t>Example</a:t>
            </a:r>
            <a:r>
              <a:rPr lang="en-US" b="0" i="0" dirty="0">
                <a:solidFill>
                  <a:srgbClr val="333333"/>
                </a:solidFill>
                <a:effectLst/>
              </a:rPr>
              <a:t>: Let's understand the clustering technique with the real-world example of Mall: When we visit any shopping mall, we can observe that the things with similar usage are grouped together. Such as the t-shirts are grouped in one section, and trousers are at other sections, similarly, at vegetable sections, apples, bananas, Mangoes, etc., are grouped in separate sections, so that we can easily find out the things. The clustering technique also works in the same way. Other examples of clustering are grouping documents according to the topic.</a:t>
            </a:r>
          </a:p>
          <a:p>
            <a:pPr algn="just"/>
            <a:endParaRPr lang="en-US" b="0" i="0" dirty="0">
              <a:solidFill>
                <a:srgbClr val="333333"/>
              </a:solidFill>
              <a:effectLst/>
            </a:endParaRPr>
          </a:p>
          <a:p>
            <a:pPr algn="just">
              <a:lnSpc>
                <a:spcPct val="150000"/>
              </a:lnSpc>
            </a:pPr>
            <a:r>
              <a:rPr lang="en-US" b="0" i="0" dirty="0">
                <a:solidFill>
                  <a:srgbClr val="333333"/>
                </a:solidFill>
                <a:effectLst/>
              </a:rPr>
              <a:t>The clustering technique can be widely used in various tasks. Some most common uses of this technique are:</a:t>
            </a:r>
          </a:p>
          <a:p>
            <a:pPr algn="just">
              <a:lnSpc>
                <a:spcPct val="150000"/>
              </a:lnSpc>
            </a:pPr>
            <a:endParaRPr lang="en-US" b="0" i="0" dirty="0">
              <a:solidFill>
                <a:srgbClr val="333333"/>
              </a:solidFill>
              <a:effectLst/>
            </a:endParaRPr>
          </a:p>
          <a:p>
            <a:pPr marL="742950" lvl="1" indent="-285750" algn="just">
              <a:lnSpc>
                <a:spcPct val="150000"/>
              </a:lnSpc>
              <a:buFont typeface="Wingdings" panose="05000000000000000000" pitchFamily="2" charset="2"/>
              <a:buChar char="ü"/>
            </a:pPr>
            <a:r>
              <a:rPr lang="en-US" b="0" i="0" dirty="0">
                <a:solidFill>
                  <a:srgbClr val="000000"/>
                </a:solidFill>
                <a:effectLst/>
              </a:rPr>
              <a:t>Market Segmentation</a:t>
            </a:r>
          </a:p>
          <a:p>
            <a:pPr marL="742950" lvl="1" indent="-285750" algn="just">
              <a:lnSpc>
                <a:spcPct val="150000"/>
              </a:lnSpc>
              <a:buFont typeface="Wingdings" panose="05000000000000000000" pitchFamily="2" charset="2"/>
              <a:buChar char="ü"/>
            </a:pPr>
            <a:r>
              <a:rPr lang="en-US" b="0" i="0" dirty="0">
                <a:solidFill>
                  <a:srgbClr val="000000"/>
                </a:solidFill>
                <a:effectLst/>
              </a:rPr>
              <a:t>Statistical data analysis</a:t>
            </a:r>
          </a:p>
          <a:p>
            <a:pPr marL="742950" lvl="1" indent="-285750" algn="just">
              <a:lnSpc>
                <a:spcPct val="150000"/>
              </a:lnSpc>
              <a:buFont typeface="Wingdings" panose="05000000000000000000" pitchFamily="2" charset="2"/>
              <a:buChar char="ü"/>
            </a:pPr>
            <a:r>
              <a:rPr lang="en-US" b="0" i="0" dirty="0">
                <a:solidFill>
                  <a:srgbClr val="000000"/>
                </a:solidFill>
                <a:effectLst/>
              </a:rPr>
              <a:t>Social network analysis</a:t>
            </a:r>
          </a:p>
          <a:p>
            <a:pPr marL="742950" lvl="1" indent="-285750" algn="just">
              <a:lnSpc>
                <a:spcPct val="150000"/>
              </a:lnSpc>
              <a:buFont typeface="Wingdings" panose="05000000000000000000" pitchFamily="2" charset="2"/>
              <a:buChar char="ü"/>
            </a:pPr>
            <a:r>
              <a:rPr lang="en-US" b="0" i="0" dirty="0">
                <a:solidFill>
                  <a:srgbClr val="000000"/>
                </a:solidFill>
                <a:effectLst/>
              </a:rPr>
              <a:t>Image segmentation</a:t>
            </a:r>
          </a:p>
          <a:p>
            <a:pPr marL="742950" lvl="1" indent="-285750" algn="just">
              <a:lnSpc>
                <a:spcPct val="150000"/>
              </a:lnSpc>
              <a:buFont typeface="Wingdings" panose="05000000000000000000" pitchFamily="2" charset="2"/>
              <a:buChar char="ü"/>
            </a:pPr>
            <a:r>
              <a:rPr lang="en-US" b="0" i="0" dirty="0">
                <a:solidFill>
                  <a:srgbClr val="000000"/>
                </a:solidFill>
                <a:effectLst/>
              </a:rPr>
              <a:t>Anomaly detection, etc.</a:t>
            </a:r>
          </a:p>
          <a:p>
            <a:pPr lvl="1" algn="just">
              <a:lnSpc>
                <a:spcPct val="150000"/>
              </a:lnSpc>
            </a:pPr>
            <a:endParaRPr lang="en-US" b="0" i="0" dirty="0">
              <a:solidFill>
                <a:srgbClr val="000000"/>
              </a:solidFill>
              <a:effectLst/>
            </a:endParaRPr>
          </a:p>
          <a:p>
            <a:pPr algn="just">
              <a:lnSpc>
                <a:spcPct val="150000"/>
              </a:lnSpc>
            </a:pPr>
            <a:r>
              <a:rPr lang="en-US" b="0" i="0" dirty="0">
                <a:solidFill>
                  <a:srgbClr val="333333"/>
                </a:solidFill>
                <a:effectLst/>
              </a:rPr>
              <a:t>Apart from these general usages, it is used by the </a:t>
            </a:r>
            <a:r>
              <a:rPr lang="en-US" b="1" i="0" dirty="0">
                <a:solidFill>
                  <a:srgbClr val="333333"/>
                </a:solidFill>
                <a:effectLst/>
              </a:rPr>
              <a:t>Amazon</a:t>
            </a:r>
            <a:r>
              <a:rPr lang="en-US" b="0" i="0" dirty="0">
                <a:solidFill>
                  <a:srgbClr val="333333"/>
                </a:solidFill>
                <a:effectLst/>
              </a:rPr>
              <a:t> in its recommendation system to provide the recommendations as per the past search of products. </a:t>
            </a:r>
            <a:r>
              <a:rPr lang="en-US" b="1" i="0" dirty="0">
                <a:solidFill>
                  <a:srgbClr val="333333"/>
                </a:solidFill>
                <a:effectLst/>
              </a:rPr>
              <a:t>Netflix</a:t>
            </a:r>
            <a:r>
              <a:rPr lang="en-US" b="0" i="0" dirty="0">
                <a:solidFill>
                  <a:srgbClr val="333333"/>
                </a:solidFill>
                <a:effectLst/>
              </a:rPr>
              <a:t> also uses this technique to recommend the movies and web-series to its users as per the watch history.</a:t>
            </a:r>
          </a:p>
          <a:p>
            <a:endParaRPr lang="en-IN" dirty="0"/>
          </a:p>
        </p:txBody>
      </p:sp>
    </p:spTree>
    <p:extLst>
      <p:ext uri="{BB962C8B-B14F-4D97-AF65-F5344CB8AC3E}">
        <p14:creationId xmlns:p14="http://schemas.microsoft.com/office/powerpoint/2010/main" val="163561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8575</Words>
  <Application>Microsoft Office PowerPoint</Application>
  <PresentationFormat>Widescreen</PresentationFormat>
  <Paragraphs>524</Paragraphs>
  <Slides>79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79</vt:i4>
      </vt:variant>
    </vt:vector>
  </HeadingPairs>
  <TitlesOfParts>
    <vt:vector size="88" baseType="lpstr">
      <vt:lpstr>Arial</vt:lpstr>
      <vt:lpstr>Calibri</vt:lpstr>
      <vt:lpstr>Calibri Light</vt:lpstr>
      <vt:lpstr>Courier New</vt:lpstr>
      <vt:lpstr>erdana</vt:lpstr>
      <vt:lpstr>inter-bold</vt:lpstr>
      <vt:lpstr>inter-regular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bhuvanesh chellvam</dc:creator>
  <cp:lastModifiedBy>RAKESH KC</cp:lastModifiedBy>
  <cp:revision>116</cp:revision>
  <dcterms:created xsi:type="dcterms:W3CDTF">2023-05-02T10:48:54Z</dcterms:created>
  <dcterms:modified xsi:type="dcterms:W3CDTF">2023-05-20T10:55:16Z</dcterms:modified>
</cp:coreProperties>
</file>