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8" r:id="rId3"/>
    <p:sldId id="259" r:id="rId4"/>
    <p:sldId id="260" r:id="rId5"/>
    <p:sldId id="277" r:id="rId6"/>
    <p:sldId id="276" r:id="rId7"/>
    <p:sldId id="263" r:id="rId8"/>
    <p:sldId id="264" r:id="rId9"/>
    <p:sldId id="287" r:id="rId10"/>
    <p:sldId id="267" r:id="rId11"/>
    <p:sldId id="279" r:id="rId12"/>
    <p:sldId id="278" r:id="rId13"/>
    <p:sldId id="273" r:id="rId14"/>
    <p:sldId id="274" r:id="rId15"/>
    <p:sldId id="265" r:id="rId16"/>
    <p:sldId id="269" r:id="rId17"/>
    <p:sldId id="280" r:id="rId18"/>
    <p:sldId id="272" r:id="rId19"/>
    <p:sldId id="271" r:id="rId20"/>
    <p:sldId id="281" r:id="rId21"/>
    <p:sldId id="282" r:id="rId22"/>
    <p:sldId id="283" r:id="rId23"/>
    <p:sldId id="288" r:id="rId24"/>
    <p:sldId id="284" r:id="rId25"/>
    <p:sldId id="285" r:id="rId26"/>
    <p:sldId id="286" r:id="rId27"/>
    <p:sldId id="266" r:id="rId28"/>
    <p:sldId id="289" r:id="rId29"/>
    <p:sldId id="26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787"/>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3842" autoAdjust="0"/>
  </p:normalViewPr>
  <p:slideViewPr>
    <p:cSldViewPr>
      <p:cViewPr varScale="1">
        <p:scale>
          <a:sx n="67" d="100"/>
          <a:sy n="67" d="100"/>
        </p:scale>
        <p:origin x="16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dirty="0" err="1"/>
              <a:t>SRMEaswari</a:t>
            </a:r>
            <a:r>
              <a:rPr lang="en-US" dirty="0"/>
              <a:t> Engineering College (Autonomous)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92DE53D-CDC9-44D0-A135-BE41891B2B2F}" type="datetime1">
              <a:rPr lang="en-US"/>
              <a:pPr>
                <a:defRPr/>
              </a:pPr>
              <a:t>7/1/2021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6684052-64E7-46A9-A404-515848A7E2D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dirty="0" err="1"/>
              <a:t>SRMEaswari</a:t>
            </a:r>
            <a:r>
              <a:rPr lang="en-US" dirty="0"/>
              <a:t> Engineering College (Autonomous)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5590E5-AAED-49BC-9EFF-C5547ECE0C19}" type="datetime1">
              <a:rPr lang="en-US"/>
              <a:pPr>
                <a:defRPr/>
              </a:pPr>
              <a:t>7/1/2021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EF8F86E-E6EC-48CA-9CA2-A3B67CEE2003}"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677E2-55B8-4ED5-A6A8-535F4F6D9FAD}" type="slidenum">
              <a:rPr lang="en-US" smtClean="0"/>
              <a:pPr fontAlgn="base">
                <a:spcBef>
                  <a:spcPct val="0"/>
                </a:spcBef>
                <a:spcAft>
                  <a:spcPct val="0"/>
                </a:spcAft>
                <a:defRPr/>
              </a:pPr>
              <a:t>1</a:t>
            </a:fld>
            <a:endParaRPr lang="en-US"/>
          </a:p>
        </p:txBody>
      </p:sp>
      <p:sp>
        <p:nvSpPr>
          <p:cNvPr id="7173" name="Header Placeholder 4"/>
          <p:cNvSpPr>
            <a:spLocks noGrp="1"/>
          </p:cNvSpPr>
          <p:nvPr>
            <p:ph type="hdr" sz="quarter"/>
          </p:nvPr>
        </p:nvSpPr>
        <p:spPr bwMode="auto">
          <a:ln>
            <a:miter lim="800000"/>
            <a:headEnd/>
            <a:tailEnd/>
          </a:ln>
        </p:spPr>
        <p:txBody>
          <a:bodyPr rtlCol="0"/>
          <a:lstStyle/>
          <a:p>
            <a:pPr>
              <a:defRPr/>
            </a:pPr>
            <a:r>
              <a:rPr lang="en-US" dirty="0" err="1">
                <a:latin typeface="+mn-lt"/>
                <a:cs typeface="+mn-cs"/>
              </a:rPr>
              <a:t>SRMEaswari</a:t>
            </a:r>
            <a:r>
              <a:rPr lang="en-US" dirty="0">
                <a:latin typeface="+mn-lt"/>
                <a:cs typeface="+mn-cs"/>
              </a:rPr>
              <a:t> Engineering College (Autonomous)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6" name="Header Placeholder 3"/>
          <p:cNvSpPr>
            <a:spLocks noGrp="1"/>
          </p:cNvSpPr>
          <p:nvPr>
            <p:ph type="hdr" sz="quarter"/>
          </p:nvPr>
        </p:nvSpPr>
        <p:spPr bwMode="auto">
          <a:ln>
            <a:miter lim="800000"/>
            <a:headEnd/>
            <a:tailEnd/>
          </a:ln>
        </p:spPr>
        <p:txBody>
          <a:bodyPr rtlCol="0"/>
          <a:lstStyle/>
          <a:p>
            <a:pPr>
              <a:defRPr/>
            </a:pPr>
            <a:r>
              <a:rPr lang="en-US" dirty="0" err="1">
                <a:latin typeface="+mn-lt"/>
                <a:cs typeface="+mn-cs"/>
              </a:rPr>
              <a:t>SRMEaswari</a:t>
            </a:r>
            <a:r>
              <a:rPr lang="en-US" dirty="0">
                <a:latin typeface="+mn-lt"/>
                <a:cs typeface="+mn-cs"/>
              </a:rPr>
              <a:t> Engineering College (Autonomous)</a:t>
            </a:r>
          </a:p>
        </p:txBody>
      </p:sp>
      <p:sp>
        <p:nvSpPr>
          <p:cNvPr id="819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E60B5-B61B-4A4C-8510-F812E8E55E30}" type="slidenum">
              <a:rPr lang="en-US" smtClean="0"/>
              <a:pPr fontAlgn="base">
                <a:spcBef>
                  <a:spcPct val="0"/>
                </a:spcBef>
                <a:spcAft>
                  <a:spcPct val="0"/>
                </a:spcAft>
                <a:defRPr/>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01-July-21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a:defRPr/>
            </a:pPr>
            <a:fld id="{D091F1A6-A7F8-498D-A3AF-976CA214284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01-July-21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a:defRPr/>
            </a:pPr>
            <a:fld id="{B7031F23-FA50-47FA-A4A4-831CF0C7D3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01-July-21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a:defRPr/>
            </a:pPr>
            <a:fld id="{602698DA-806A-4A3A-BEEE-3543CAC49C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01-July-21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a:defRPr/>
            </a:pPr>
            <a:fld id="{45EA2ECD-A7C9-4BC5-B99B-D6CB857FEA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01-July-21</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a:defRPr/>
            </a:pPr>
            <a:fld id="{3066132C-2623-43E5-9A8D-B7331969DC9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01-July-21</a:t>
            </a:r>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a:defRPr/>
            </a:pPr>
            <a:fld id="{22F4E25B-08DD-4D61-B6C2-BEEDE4C8115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01-July-21</a:t>
            </a:r>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pPr>
              <a:defRPr/>
            </a:pPr>
            <a:fld id="{0C6A27E0-9268-4988-A8A8-BA1D7DC794D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01-July-21</a:t>
            </a:r>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pPr>
              <a:defRPr/>
            </a:pPr>
            <a:fld id="{90DFE559-E67A-4A44-9FCC-36BE6FF1B9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01-July-21</a:t>
            </a:r>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pPr>
              <a:defRPr/>
            </a:pPr>
            <a:fld id="{F088D9B5-37FF-4BE7-B718-BEAF1F704E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01-July-21</a:t>
            </a:r>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a:defRPr/>
            </a:pPr>
            <a:fld id="{AB9E7F10-48DA-4571-A37C-318A3C41831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01-July-21</a:t>
            </a:r>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a:defRPr/>
            </a:pPr>
            <a:fld id="{41EC44E2-3973-4903-948C-EA3A334003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01-July-21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C1EA39E-7B5A-409E-A30B-BC265EACCB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533400" y="6324600"/>
            <a:ext cx="2133600" cy="365125"/>
          </a:xfrm>
        </p:spPr>
        <p:txBody>
          <a:bodyPr/>
          <a:lstStyle/>
          <a:p>
            <a:pPr>
              <a:defRPr/>
            </a:pPr>
            <a:r>
              <a:rPr lang="en-US"/>
              <a:t>01-July-21</a:t>
            </a:r>
            <a:endParaRPr lang="en-US" dirty="0"/>
          </a:p>
        </p:txBody>
      </p:sp>
      <p:sp>
        <p:nvSpPr>
          <p:cNvPr id="19" name="Slide Number Placeholder 5"/>
          <p:cNvSpPr>
            <a:spLocks noGrp="1"/>
          </p:cNvSpPr>
          <p:nvPr>
            <p:ph type="sldNum" sz="quarter" idx="12"/>
          </p:nvPr>
        </p:nvSpPr>
        <p:spPr/>
        <p:txBody>
          <a:bodyPr/>
          <a:lstStyle/>
          <a:p>
            <a:pPr>
              <a:defRPr/>
            </a:pPr>
            <a:fld id="{8C4775C7-C811-4ADD-B0FC-0CF6B9FF4935}" type="slidenum">
              <a:rPr lang="en-US"/>
              <a:pPr>
                <a:defRPr/>
              </a:pPr>
              <a:t>1</a:t>
            </a:fld>
            <a:endParaRPr lang="en-US"/>
          </a:p>
        </p:txBody>
      </p:sp>
      <p:sp>
        <p:nvSpPr>
          <p:cNvPr id="4" name="Title 1"/>
          <p:cNvSpPr txBox="1">
            <a:spLocks/>
          </p:cNvSpPr>
          <p:nvPr/>
        </p:nvSpPr>
        <p:spPr>
          <a:xfrm>
            <a:off x="381000" y="1676400"/>
            <a:ext cx="8077200" cy="4267200"/>
          </a:xfrm>
          <a:prstGeom prst="rect">
            <a:avLst/>
          </a:prstGeom>
        </p:spPr>
        <p:txBody>
          <a:bodyPr anchor="ctr">
            <a:normAutofit/>
          </a:bodyPr>
          <a:lstStyle/>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p:txBody>
      </p:sp>
      <p:sp>
        <p:nvSpPr>
          <p:cNvPr id="6" name="Title 1"/>
          <p:cNvSpPr txBox="1">
            <a:spLocks/>
          </p:cNvSpPr>
          <p:nvPr/>
        </p:nvSpPr>
        <p:spPr>
          <a:xfrm>
            <a:off x="228600" y="0"/>
            <a:ext cx="8458200" cy="838200"/>
          </a:xfrm>
          <a:prstGeom prst="rect">
            <a:avLst/>
          </a:prstGeom>
        </p:spPr>
        <p:txBody>
          <a:bodyPr anchor="ctr"/>
          <a:lstStyle/>
          <a:p>
            <a:pPr algn="ctr" fontAlgn="auto">
              <a:spcAft>
                <a:spcPts val="0"/>
              </a:spcAft>
              <a:defRPr/>
            </a:pPr>
            <a:r>
              <a:rPr lang="en-US" sz="2000" b="1" dirty="0" err="1">
                <a:latin typeface="Times New Roman" panose="02020603050405020304" pitchFamily="18" charset="0"/>
                <a:ea typeface="+mj-ea"/>
                <a:cs typeface="Times New Roman" panose="02020603050405020304" pitchFamily="18" charset="0"/>
              </a:rPr>
              <a:t>Easwari</a:t>
            </a:r>
            <a:r>
              <a:rPr lang="en-US" sz="2000" b="1" dirty="0">
                <a:latin typeface="Times New Roman" panose="02020603050405020304" pitchFamily="18" charset="0"/>
                <a:ea typeface="+mj-ea"/>
                <a:cs typeface="Times New Roman" panose="02020603050405020304" pitchFamily="18" charset="0"/>
              </a:rPr>
              <a:t> Engineering College (Autonomous)</a:t>
            </a:r>
          </a:p>
          <a:p>
            <a:pPr algn="ctr" fontAlgn="auto">
              <a:spcAft>
                <a:spcPts val="0"/>
              </a:spcAft>
              <a:defRPr/>
            </a:pPr>
            <a:r>
              <a:rPr lang="en-US" sz="2000" b="1" dirty="0">
                <a:latin typeface="Times New Roman" panose="02020603050405020304" pitchFamily="18" charset="0"/>
                <a:ea typeface="+mj-ea"/>
                <a:cs typeface="Times New Roman" panose="02020603050405020304" pitchFamily="18" charset="0"/>
              </a:rPr>
              <a:t>Department of Computer Science and Engineering</a:t>
            </a:r>
          </a:p>
        </p:txBody>
      </p:sp>
      <p:sp>
        <p:nvSpPr>
          <p:cNvPr id="9" name="Title 1"/>
          <p:cNvSpPr txBox="1">
            <a:spLocks/>
          </p:cNvSpPr>
          <p:nvPr/>
        </p:nvSpPr>
        <p:spPr>
          <a:xfrm>
            <a:off x="7239000" y="609600"/>
            <a:ext cx="1600200" cy="6858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11" name="Title 1"/>
          <p:cNvSpPr txBox="1">
            <a:spLocks/>
          </p:cNvSpPr>
          <p:nvPr/>
        </p:nvSpPr>
        <p:spPr>
          <a:xfrm>
            <a:off x="1524000" y="1390649"/>
            <a:ext cx="6248400" cy="2359025"/>
          </a:xfrm>
          <a:prstGeom prst="rect">
            <a:avLst/>
          </a:prstGeom>
        </p:spPr>
        <p:txBody>
          <a:bodyPr anchor="ctr"/>
          <a:lstStyle/>
          <a:p>
            <a:pPr algn="ctr" eaLnBrk="1" fontAlgn="auto" hangingPunct="1">
              <a:spcAft>
                <a:spcPts val="0"/>
              </a:spcAft>
              <a:defRPr/>
            </a:pPr>
            <a:r>
              <a:rPr lang="en-GB" sz="3500" b="1" dirty="0">
                <a:latin typeface="Times New Roman" panose="02020603050405020304" pitchFamily="18" charset="0"/>
                <a:ea typeface="+mj-ea"/>
                <a:cs typeface="Times New Roman" panose="02020603050405020304" pitchFamily="18" charset="0"/>
              </a:rPr>
              <a:t>GESTURE CONTROLLED WHEELCHAIR WITH </a:t>
            </a:r>
            <a:r>
              <a:rPr lang="en-GB" sz="3500" b="1" dirty="0">
                <a:latin typeface="Times New Roman" panose="02020603050405020304" pitchFamily="18" charset="0"/>
                <a:cs typeface="Times New Roman" panose="02020603050405020304" pitchFamily="18" charset="0"/>
              </a:rPr>
              <a:t>FALL AND </a:t>
            </a:r>
            <a:r>
              <a:rPr lang="en-GB" sz="3500" b="1" dirty="0">
                <a:latin typeface="Times New Roman" panose="02020603050405020304" pitchFamily="18" charset="0"/>
                <a:ea typeface="+mj-ea"/>
                <a:cs typeface="Times New Roman" panose="02020603050405020304" pitchFamily="18" charset="0"/>
              </a:rPr>
              <a:t>OBSTACLE DETECTION</a:t>
            </a:r>
            <a:endParaRPr lang="en-US" sz="3500" b="1" dirty="0">
              <a:latin typeface="Times New Roman" panose="02020603050405020304" pitchFamily="18" charset="0"/>
              <a:ea typeface="+mj-ea"/>
              <a:cs typeface="Times New Roman" panose="02020603050405020304" pitchFamily="18" charset="0"/>
            </a:endParaRPr>
          </a:p>
        </p:txBody>
      </p:sp>
      <p:sp>
        <p:nvSpPr>
          <p:cNvPr id="18" name="Title 1"/>
          <p:cNvSpPr txBox="1">
            <a:spLocks/>
          </p:cNvSpPr>
          <p:nvPr/>
        </p:nvSpPr>
        <p:spPr>
          <a:xfrm>
            <a:off x="7239000" y="27432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2" name="Title 1"/>
          <p:cNvSpPr txBox="1">
            <a:spLocks/>
          </p:cNvSpPr>
          <p:nvPr/>
        </p:nvSpPr>
        <p:spPr>
          <a:xfrm>
            <a:off x="457200" y="4587875"/>
            <a:ext cx="4724400" cy="990600"/>
          </a:xfrm>
          <a:prstGeom prst="rect">
            <a:avLst/>
          </a:prstGeom>
        </p:spPr>
        <p:txBody>
          <a:bodyPr anchor="ctr"/>
          <a:lstStyle/>
          <a:p>
            <a:r>
              <a:rPr lang="en-US" sz="2500" dirty="0">
                <a:latin typeface="Times New Roman" panose="02020603050405020304" pitchFamily="18" charset="0"/>
                <a:cs typeface="Times New Roman" panose="02020603050405020304" pitchFamily="18" charset="0"/>
              </a:rPr>
              <a:t>Student Members</a:t>
            </a:r>
          </a:p>
          <a:p>
            <a:r>
              <a:rPr lang="en-US" sz="2000" dirty="0" err="1">
                <a:latin typeface="Times New Roman" panose="02020603050405020304" pitchFamily="18" charset="0"/>
                <a:cs typeface="Times New Roman" panose="02020603050405020304" pitchFamily="18" charset="0"/>
              </a:rPr>
              <a:t>Gadde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Amulya</a:t>
            </a:r>
            <a:r>
              <a:rPr lang="en-US" sz="2000" dirty="0">
                <a:latin typeface="Times New Roman" panose="02020603050405020304" pitchFamily="18" charset="0"/>
                <a:cs typeface="Times New Roman" panose="02020603050405020304" pitchFamily="18" charset="0"/>
              </a:rPr>
              <a:t>           (310617104028)</a:t>
            </a:r>
          </a:p>
          <a:p>
            <a:r>
              <a:rPr lang="en-US" sz="2000" dirty="0">
                <a:latin typeface="Times New Roman" panose="02020603050405020304" pitchFamily="18" charset="0"/>
                <a:cs typeface="Times New Roman" panose="02020603050405020304" pitchFamily="18" charset="0"/>
              </a:rPr>
              <a:t>Gopika  </a:t>
            </a:r>
            <a:r>
              <a:rPr lang="en-US" sz="2000" dirty="0" err="1">
                <a:latin typeface="Times New Roman" panose="02020603050405020304" pitchFamily="18" charset="0"/>
                <a:cs typeface="Times New Roman" panose="02020603050405020304" pitchFamily="18" charset="0"/>
              </a:rPr>
              <a:t>Sarasvathi</a:t>
            </a:r>
            <a:r>
              <a:rPr lang="en-US" sz="2000" dirty="0">
                <a:latin typeface="Times New Roman" panose="02020603050405020304" pitchFamily="18" charset="0"/>
                <a:cs typeface="Times New Roman" panose="02020603050405020304" pitchFamily="18" charset="0"/>
              </a:rPr>
              <a:t> K  (310617104035)</a:t>
            </a:r>
          </a:p>
          <a:p>
            <a:r>
              <a:rPr lang="en-US" sz="2000" dirty="0">
                <a:latin typeface="Times New Roman" panose="02020603050405020304" pitchFamily="18" charset="0"/>
                <a:cs typeface="Times New Roman" panose="02020603050405020304" pitchFamily="18" charset="0"/>
              </a:rPr>
              <a:t>Kirthiga J                    (310617104048</a:t>
            </a:r>
            <a:r>
              <a:rPr lang="en-US" sz="2000" dirty="0"/>
              <a:t>)</a:t>
            </a:r>
          </a:p>
          <a:p>
            <a:endParaRPr lang="en-US" sz="2500" dirty="0"/>
          </a:p>
          <a:p>
            <a:endParaRPr lang="en-US" sz="2500" dirty="0"/>
          </a:p>
        </p:txBody>
      </p:sp>
      <p:sp>
        <p:nvSpPr>
          <p:cNvPr id="23" name="Title 1"/>
          <p:cNvSpPr txBox="1">
            <a:spLocks/>
          </p:cNvSpPr>
          <p:nvPr/>
        </p:nvSpPr>
        <p:spPr>
          <a:xfrm>
            <a:off x="5257800" y="3892569"/>
            <a:ext cx="3886200" cy="2108199"/>
          </a:xfrm>
          <a:prstGeom prst="rect">
            <a:avLst/>
          </a:prstGeom>
        </p:spPr>
        <p:txBody>
          <a:bodyPr anchor="ctr">
            <a:normAutofit/>
          </a:bodyPr>
          <a:lstStyle/>
          <a:p>
            <a:pPr fontAlgn="auto">
              <a:spcAft>
                <a:spcPts val="0"/>
              </a:spcAft>
              <a:defRPr/>
            </a:pPr>
            <a:r>
              <a:rPr lang="en-US" sz="2400" dirty="0">
                <a:latin typeface="Times New Roman" panose="02020603050405020304" pitchFamily="18" charset="0"/>
                <a:ea typeface="+mj-ea"/>
                <a:cs typeface="Times New Roman" panose="02020603050405020304" pitchFamily="18" charset="0"/>
              </a:rPr>
              <a:t>Supervisor</a:t>
            </a:r>
            <a:endParaRPr lang="en-US" sz="2600" dirty="0">
              <a:latin typeface="Times New Roman" panose="02020603050405020304" pitchFamily="18" charset="0"/>
              <a:ea typeface="+mj-ea"/>
              <a:cs typeface="Times New Roman" panose="02020603050405020304" pitchFamily="18" charset="0"/>
            </a:endParaRPr>
          </a:p>
          <a:p>
            <a:pPr eaLnBrk="1" fontAlgn="auto" hangingPunct="1">
              <a:spcAft>
                <a:spcPts val="0"/>
              </a:spcAft>
              <a:defRPr/>
            </a:pPr>
            <a:r>
              <a:rPr lang="en-US" sz="2200" dirty="0" err="1">
                <a:latin typeface="Times New Roman" panose="02020603050405020304" pitchFamily="18" charset="0"/>
                <a:ea typeface="+mj-ea"/>
                <a:cs typeface="Times New Roman" panose="02020603050405020304" pitchFamily="18" charset="0"/>
              </a:rPr>
              <a:t>Dr.R.M.Bhavadharini</a:t>
            </a:r>
            <a:endParaRPr lang="en-US" sz="2200" dirty="0">
              <a:latin typeface="Times New Roman" panose="02020603050405020304" pitchFamily="18" charset="0"/>
              <a:ea typeface="+mj-ea"/>
              <a:cs typeface="Times New Roman" panose="02020603050405020304" pitchFamily="18" charset="0"/>
            </a:endParaRPr>
          </a:p>
          <a:p>
            <a:pPr eaLnBrk="1" fontAlgn="auto" hangingPunct="1">
              <a:spcAft>
                <a:spcPts val="0"/>
              </a:spcAft>
              <a:defRPr/>
            </a:pPr>
            <a:r>
              <a:rPr lang="en-US" sz="2200" dirty="0">
                <a:latin typeface="Times New Roman" panose="02020603050405020304" pitchFamily="18" charset="0"/>
                <a:ea typeface="+mj-ea"/>
                <a:cs typeface="Times New Roman" panose="02020603050405020304" pitchFamily="18" charset="0"/>
              </a:rPr>
              <a:t>Associate Professor/CSE</a:t>
            </a:r>
          </a:p>
          <a:p>
            <a:pPr fontAlgn="auto">
              <a:spcAft>
                <a:spcPts val="0"/>
              </a:spcAft>
              <a:defRPr/>
            </a:pPr>
            <a:endParaRPr lang="en-US" sz="2500" dirty="0">
              <a:ea typeface="+mj-ea"/>
            </a:endParaRPr>
          </a:p>
          <a:p>
            <a:pPr fontAlgn="auto">
              <a:spcAft>
                <a:spcPts val="0"/>
              </a:spcAft>
              <a:defRPr/>
            </a:pPr>
            <a:endParaRPr lang="en-US" sz="2500" dirty="0">
              <a:ea typeface="+mj-ea"/>
            </a:endParaRPr>
          </a:p>
        </p:txBody>
      </p:sp>
      <p:sp>
        <p:nvSpPr>
          <p:cNvPr id="26" name="Title 1"/>
          <p:cNvSpPr txBox="1">
            <a:spLocks/>
          </p:cNvSpPr>
          <p:nvPr/>
        </p:nvSpPr>
        <p:spPr>
          <a:xfrm>
            <a:off x="7162800" y="4060826"/>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8" name="Subtitle 2"/>
          <p:cNvSpPr txBox="1">
            <a:spLocks/>
          </p:cNvSpPr>
          <p:nvPr/>
        </p:nvSpPr>
        <p:spPr>
          <a:xfrm>
            <a:off x="533400" y="5867400"/>
            <a:ext cx="7772400" cy="533400"/>
          </a:xfrm>
          <a:prstGeom prst="rect">
            <a:avLst/>
          </a:prstGeom>
        </p:spPr>
        <p:txBody>
          <a:bodyPr>
            <a:normAutofit lnSpcReduction="10000"/>
          </a:bodyPr>
          <a:lstStyle/>
          <a:p>
            <a:pPr algn="ctr" fontAlgn="auto">
              <a:spcBef>
                <a:spcPct val="20000"/>
              </a:spcBef>
              <a:spcAft>
                <a:spcPts val="0"/>
              </a:spcAft>
              <a:buFont typeface="Arial" pitchFamily="34" charset="0"/>
              <a:buNone/>
              <a:defRPr/>
            </a:pPr>
            <a:endParaRPr lang="en-US" sz="3200" b="1" dirty="0">
              <a:solidFill>
                <a:schemeClr val="tx1">
                  <a:tint val="75000"/>
                </a:schemeClr>
              </a:solidFill>
              <a:latin typeface="+mn-lt"/>
              <a:cs typeface="+mn-cs"/>
            </a:endParaRPr>
          </a:p>
        </p:txBody>
      </p:sp>
      <p:sp>
        <p:nvSpPr>
          <p:cNvPr id="37"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38"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71" name="Slide Number Placeholder 70"/>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E6938F9-4D2D-425D-AC83-DF4617669820}" type="slidenum">
              <a:rPr lang="en-US" sz="1200">
                <a:solidFill>
                  <a:schemeClr val="tx1">
                    <a:tint val="75000"/>
                  </a:schemeClr>
                </a:solidFill>
                <a:latin typeface="+mn-lt"/>
                <a:cs typeface="+mn-cs"/>
              </a:rPr>
              <a:pPr algn="r" fontAlgn="auto">
                <a:spcBef>
                  <a:spcPts val="0"/>
                </a:spcBef>
                <a:spcAft>
                  <a:spcPts val="0"/>
                </a:spcAft>
                <a:defRPr/>
              </a:pPr>
              <a:t>1</a:t>
            </a:fld>
            <a:endParaRPr lang="en-US" sz="1200" dirty="0">
              <a:solidFill>
                <a:schemeClr val="tx1">
                  <a:tint val="75000"/>
                </a:schemeClr>
              </a:solidFill>
              <a:latin typeface="+mn-l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a:t>01-July-21</a:t>
            </a:r>
          </a:p>
        </p:txBody>
      </p:sp>
      <p:sp>
        <p:nvSpPr>
          <p:cNvPr id="8" name="Slide Number Placeholder 5"/>
          <p:cNvSpPr>
            <a:spLocks noGrp="1"/>
          </p:cNvSpPr>
          <p:nvPr>
            <p:ph type="sldNum" sz="quarter" idx="12"/>
          </p:nvPr>
        </p:nvSpPr>
        <p:spPr/>
        <p:txBody>
          <a:bodyPr/>
          <a:lstStyle/>
          <a:p>
            <a:pPr>
              <a:defRPr/>
            </a:pPr>
            <a:fld id="{50EBCA6D-DC44-44C8-B918-0497E88F036A}" type="slidenum">
              <a:rPr lang="en-US"/>
              <a:pPr>
                <a:defRPr/>
              </a:pPr>
              <a:t>10</a:t>
            </a:fld>
            <a:endParaRPr lang="en-US"/>
          </a:p>
        </p:txBody>
      </p:sp>
      <p:sp>
        <p:nvSpPr>
          <p:cNvPr id="10242" name="Title 1"/>
          <p:cNvSpPr>
            <a:spLocks noGrp="1"/>
          </p:cNvSpPr>
          <p:nvPr>
            <p:ph type="title"/>
          </p:nvPr>
        </p:nvSpPr>
        <p:spPr>
          <a:xfrm>
            <a:off x="457200" y="489744"/>
            <a:ext cx="8229600" cy="980878"/>
          </a:xfrm>
        </p:spPr>
        <p:txBody>
          <a:bodyPr/>
          <a:lstStyle/>
          <a:p>
            <a:pPr eaLnBrk="1" hangingPunct="1"/>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 </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System Architecture</a:t>
            </a:r>
          </a:p>
        </p:txBody>
      </p:sp>
      <p:sp>
        <p:nvSpPr>
          <p:cNvPr id="10243" name="Content Placeholder 2"/>
          <p:cNvSpPr>
            <a:spLocks noGrp="1"/>
          </p:cNvSpPr>
          <p:nvPr>
            <p:ph idx="1"/>
          </p:nvPr>
        </p:nvSpPr>
        <p:spPr>
          <a:xfrm>
            <a:off x="457200" y="1700808"/>
            <a:ext cx="8229600" cy="4425356"/>
          </a:xfrm>
        </p:spPr>
        <p:txBody>
          <a:bodyPr/>
          <a:lstStyle/>
          <a:p>
            <a:pPr marL="0" indent="0" eaLnBrk="1" hangingPunct="1">
              <a:buNone/>
            </a:pPr>
            <a:r>
              <a:rPr lang="en-US" sz="2500" dirty="0">
                <a:latin typeface="Times New Roman" panose="02020603050405020304" pitchFamily="18" charset="0"/>
                <a:cs typeface="Times New Roman" panose="02020603050405020304" pitchFamily="18" charset="0"/>
              </a:rPr>
              <a:t>Diagram of Gesture Recognition System</a:t>
            </a:r>
          </a:p>
          <a:p>
            <a:pPr marL="0" indent="0" eaLnBrk="1" hangingPunct="1">
              <a:buNone/>
            </a:pPr>
            <a:endParaRPr lang="en-US" sz="2500" dirty="0">
              <a:latin typeface="Arial" pitchFamily="34" charset="0"/>
              <a:cs typeface="Arial" pitchFamily="34" charset="0"/>
            </a:endParaRPr>
          </a:p>
          <a:p>
            <a:pPr marL="0" indent="0" eaLnBrk="1" hangingPunct="1">
              <a:buNone/>
            </a:pPr>
            <a:endParaRPr lang="en-US" sz="2500" dirty="0">
              <a:latin typeface="Arial" pitchFamily="34" charset="0"/>
              <a:cs typeface="Arial" pitchFamily="34" charset="0"/>
            </a:endParaRPr>
          </a:p>
          <a:p>
            <a:pPr marL="0" indent="0" eaLnBrk="1" hangingPunct="1">
              <a:buNone/>
            </a:pPr>
            <a:r>
              <a:rPr lang="en-US" sz="2500" dirty="0">
                <a:latin typeface="Times New Roman" panose="02020603050405020304" pitchFamily="18" charset="0"/>
                <a:cs typeface="Times New Roman" panose="02020603050405020304" pitchFamily="18" charset="0"/>
              </a:rPr>
              <a:t>INPUTS</a:t>
            </a:r>
            <a:r>
              <a:rPr lang="en-US" sz="2500" dirty="0">
                <a:latin typeface="Arial" pitchFamily="34" charset="0"/>
                <a:cs typeface="Arial" pitchFamily="34" charset="0"/>
              </a:rPr>
              <a:t>                                                        </a:t>
            </a:r>
            <a:r>
              <a:rPr lang="en-US" sz="2500" dirty="0">
                <a:latin typeface="Times New Roman" panose="02020603050405020304" pitchFamily="18" charset="0"/>
                <a:cs typeface="Times New Roman" panose="02020603050405020304" pitchFamily="18" charset="0"/>
              </a:rPr>
              <a:t>OUTPUT</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7F31418-5084-4D68-8F53-21EECA98D304}" type="slidenum">
              <a:rPr lang="en-US" sz="1200">
                <a:solidFill>
                  <a:schemeClr val="tx1">
                    <a:tint val="75000"/>
                  </a:schemeClr>
                </a:solidFill>
                <a:latin typeface="+mn-lt"/>
                <a:cs typeface="+mn-cs"/>
              </a:rPr>
              <a:pPr algn="r" fontAlgn="auto">
                <a:spcBef>
                  <a:spcPts val="0"/>
                </a:spcBef>
                <a:spcAft>
                  <a:spcPts val="0"/>
                </a:spcAft>
                <a:defRPr/>
              </a:pPr>
              <a:t>10</a:t>
            </a:fld>
            <a:endParaRPr lang="en-US" sz="1200">
              <a:solidFill>
                <a:schemeClr val="tx1">
                  <a:tint val="75000"/>
                </a:schemeClr>
              </a:solidFill>
              <a:latin typeface="+mn-lt"/>
              <a:cs typeface="+mn-cs"/>
            </a:endParaRPr>
          </a:p>
        </p:txBody>
      </p:sp>
      <p:sp>
        <p:nvSpPr>
          <p:cNvPr id="10" name="Date Placeholder 3">
            <a:extLst>
              <a:ext uri="{FF2B5EF4-FFF2-40B4-BE49-F238E27FC236}">
                <a16:creationId xmlns:a16="http://schemas.microsoft.com/office/drawing/2014/main" id="{EE721638-5B10-4BB3-96FE-E51E32914281}"/>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algn="l"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7BD25489-1896-4E4C-BA3E-D97DACD75E5A}" type="datetime5">
              <a:rPr lang="en-US" smtClean="0"/>
              <a:pPr>
                <a:defRPr/>
              </a:pPr>
              <a:t>1-Jul-21</a:t>
            </a:fld>
            <a:endParaRPr lang="en-US"/>
          </a:p>
        </p:txBody>
      </p:sp>
      <p:sp>
        <p:nvSpPr>
          <p:cNvPr id="11" name="Slide Number Placeholder 5">
            <a:extLst>
              <a:ext uri="{FF2B5EF4-FFF2-40B4-BE49-F238E27FC236}">
                <a16:creationId xmlns:a16="http://schemas.microsoft.com/office/drawing/2014/main" id="{01B3CBA4-D1DF-4951-A587-552767AE9CED}"/>
              </a:ext>
            </a:extLst>
          </p:cNvPr>
          <p:cNvSpPr txBox="1">
            <a:spLocks noChangeArrowheads="1"/>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r" rtl="0" fontAlgn="auto">
              <a:spcBef>
                <a:spcPts val="0"/>
              </a:spcBef>
              <a:spcAft>
                <a:spcPts val="0"/>
              </a:spcAft>
              <a:defRPr sz="12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fontAlgn="base">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fontAlgn="base">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fontAlgn="base">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fld id="{B541BA68-BAB3-4AAA-9CF4-CBB412E8DF89}" type="slidenum">
              <a:rPr lang="en-US" altLang="en-US" smtClean="0">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sp>
        <p:nvSpPr>
          <p:cNvPr id="14" name="Slide Number Placeholder 5">
            <a:extLst>
              <a:ext uri="{FF2B5EF4-FFF2-40B4-BE49-F238E27FC236}">
                <a16:creationId xmlns:a16="http://schemas.microsoft.com/office/drawing/2014/main" id="{21B2851D-0C39-4FBF-99AE-04B9C8A9FDAC}"/>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2809782-5707-4645-8F6F-E89460AC7B5D}" type="slidenum">
              <a:rPr lang="en-US" altLang="en-US" sz="1200">
                <a:solidFill>
                  <a:srgbClr val="898989"/>
                </a:solidFill>
                <a:latin typeface="Calibri" panose="020F0502020204030204" pitchFamily="34" charset="0"/>
              </a:rPr>
              <a:pPr algn="r" eaLnBrk="1" hangingPunct="1"/>
              <a:t>10</a:t>
            </a:fld>
            <a:endParaRPr lang="en-US" altLang="en-US" sz="1200">
              <a:solidFill>
                <a:srgbClr val="898989"/>
              </a:solidFill>
              <a:latin typeface="Calibri" panose="020F0502020204030204" pitchFamily="34" charset="0"/>
            </a:endParaRPr>
          </a:p>
        </p:txBody>
      </p:sp>
      <p:sp>
        <p:nvSpPr>
          <p:cNvPr id="15" name="Rectangle 14">
            <a:extLst>
              <a:ext uri="{FF2B5EF4-FFF2-40B4-BE49-F238E27FC236}">
                <a16:creationId xmlns:a16="http://schemas.microsoft.com/office/drawing/2014/main" id="{E64C6477-84D1-4AC3-BD2B-8802C39B26DB}"/>
              </a:ext>
            </a:extLst>
          </p:cNvPr>
          <p:cNvSpPr/>
          <p:nvPr/>
        </p:nvSpPr>
        <p:spPr>
          <a:xfrm>
            <a:off x="609600" y="3733800"/>
            <a:ext cx="1752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solidFill>
                  <a:schemeClr val="tx1"/>
                </a:solidFill>
              </a:rPr>
              <a:t>GESTURE FROM THE USER(left ,</a:t>
            </a:r>
            <a:r>
              <a:rPr lang="en-GB" sz="1400" dirty="0" err="1">
                <a:solidFill>
                  <a:schemeClr val="tx1"/>
                </a:solidFill>
              </a:rPr>
              <a:t>right,up,down</a:t>
            </a:r>
            <a:r>
              <a:rPr lang="en-GB" sz="1400" dirty="0">
                <a:solidFill>
                  <a:schemeClr val="tx1"/>
                </a:solidFill>
              </a:rPr>
              <a:t>)</a:t>
            </a:r>
          </a:p>
        </p:txBody>
      </p:sp>
      <p:sp>
        <p:nvSpPr>
          <p:cNvPr id="16" name="Rectangle 15">
            <a:extLst>
              <a:ext uri="{FF2B5EF4-FFF2-40B4-BE49-F238E27FC236}">
                <a16:creationId xmlns:a16="http://schemas.microsoft.com/office/drawing/2014/main" id="{A39F12D6-8AD1-4B16-BCE0-7EDAE84F5FB4}"/>
              </a:ext>
            </a:extLst>
          </p:cNvPr>
          <p:cNvSpPr/>
          <p:nvPr/>
        </p:nvSpPr>
        <p:spPr>
          <a:xfrm>
            <a:off x="4495800" y="2590800"/>
            <a:ext cx="1676400" cy="2971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ARDUINO</a:t>
            </a:r>
          </a:p>
          <a:p>
            <a:pPr algn="ctr">
              <a:defRPr/>
            </a:pPr>
            <a:r>
              <a:rPr lang="en-GB" dirty="0">
                <a:solidFill>
                  <a:schemeClr val="tx1"/>
                </a:solidFill>
              </a:rPr>
              <a:t>UNO </a:t>
            </a:r>
          </a:p>
        </p:txBody>
      </p:sp>
      <p:sp>
        <p:nvSpPr>
          <p:cNvPr id="17" name="Rectangle 16">
            <a:extLst>
              <a:ext uri="{FF2B5EF4-FFF2-40B4-BE49-F238E27FC236}">
                <a16:creationId xmlns:a16="http://schemas.microsoft.com/office/drawing/2014/main" id="{CE2B0589-AC71-435D-9D24-3B4F7E886BD9}"/>
              </a:ext>
            </a:extLst>
          </p:cNvPr>
          <p:cNvSpPr/>
          <p:nvPr/>
        </p:nvSpPr>
        <p:spPr>
          <a:xfrm>
            <a:off x="2667000" y="3733800"/>
            <a:ext cx="15240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solidFill>
                  <a:schemeClr val="tx1"/>
                </a:solidFill>
              </a:rPr>
              <a:t>3-AXIS</a:t>
            </a:r>
          </a:p>
          <a:p>
            <a:pPr algn="ctr">
              <a:defRPr/>
            </a:pPr>
            <a:r>
              <a:rPr lang="en-GB" sz="1600" dirty="0">
                <a:solidFill>
                  <a:schemeClr val="tx1"/>
                </a:solidFill>
              </a:rPr>
              <a:t>ACCELEROMETER</a:t>
            </a:r>
          </a:p>
        </p:txBody>
      </p:sp>
      <p:sp>
        <p:nvSpPr>
          <p:cNvPr id="18" name="Rectangle 17">
            <a:extLst>
              <a:ext uri="{FF2B5EF4-FFF2-40B4-BE49-F238E27FC236}">
                <a16:creationId xmlns:a16="http://schemas.microsoft.com/office/drawing/2014/main" id="{8E6A0968-5732-4B54-A18D-A6939800C152}"/>
              </a:ext>
            </a:extLst>
          </p:cNvPr>
          <p:cNvSpPr/>
          <p:nvPr/>
        </p:nvSpPr>
        <p:spPr>
          <a:xfrm>
            <a:off x="6477000" y="3657600"/>
            <a:ext cx="1752600" cy="990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DC MOTOR</a:t>
            </a:r>
          </a:p>
        </p:txBody>
      </p:sp>
      <p:cxnSp>
        <p:nvCxnSpPr>
          <p:cNvPr id="19" name="Straight Arrow Connector 18">
            <a:extLst>
              <a:ext uri="{FF2B5EF4-FFF2-40B4-BE49-F238E27FC236}">
                <a16:creationId xmlns:a16="http://schemas.microsoft.com/office/drawing/2014/main" id="{9D56B2EB-5BE5-433E-9236-49E6FC7FD45D}"/>
              </a:ext>
            </a:extLst>
          </p:cNvPr>
          <p:cNvCxnSpPr>
            <a:stCxn id="15" idx="3"/>
            <a:endCxn id="17" idx="1"/>
          </p:cNvCxnSpPr>
          <p:nvPr/>
        </p:nvCxnSpPr>
        <p:spPr>
          <a:xfrm>
            <a:off x="2362200" y="41529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7">
            <a:extLst>
              <a:ext uri="{FF2B5EF4-FFF2-40B4-BE49-F238E27FC236}">
                <a16:creationId xmlns:a16="http://schemas.microsoft.com/office/drawing/2014/main" id="{2010C350-2B88-4FF1-8BA3-D29506A94069}"/>
              </a:ext>
            </a:extLst>
          </p:cNvPr>
          <p:cNvSpPr txBox="1">
            <a:spLocks noChangeArrowheads="1"/>
          </p:cNvSpPr>
          <p:nvPr/>
        </p:nvSpPr>
        <p:spPr bwMode="auto">
          <a:xfrm>
            <a:off x="2743200" y="4648200"/>
            <a:ext cx="213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200"/>
              <a:t>Detects gestures</a:t>
            </a:r>
          </a:p>
        </p:txBody>
      </p:sp>
      <p:cxnSp>
        <p:nvCxnSpPr>
          <p:cNvPr id="21" name="Straight Arrow Connector 20">
            <a:extLst>
              <a:ext uri="{FF2B5EF4-FFF2-40B4-BE49-F238E27FC236}">
                <a16:creationId xmlns:a16="http://schemas.microsoft.com/office/drawing/2014/main" id="{2847C15C-518B-4FF1-A7DE-603FB5C98702}"/>
              </a:ext>
            </a:extLst>
          </p:cNvPr>
          <p:cNvCxnSpPr/>
          <p:nvPr/>
        </p:nvCxnSpPr>
        <p:spPr>
          <a:xfrm>
            <a:off x="4191000" y="4267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60A743-D2E8-441B-BF54-10BD3B0318BB}"/>
              </a:ext>
            </a:extLst>
          </p:cNvPr>
          <p:cNvCxnSpPr/>
          <p:nvPr/>
        </p:nvCxnSpPr>
        <p:spPr>
          <a:xfrm>
            <a:off x="6172200" y="4343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8350-5E60-461E-A35C-8797F54D4134}"/>
              </a:ext>
            </a:extLst>
          </p:cNvPr>
          <p:cNvSpPr>
            <a:spLocks noGrp="1"/>
          </p:cNvSpPr>
          <p:nvPr>
            <p:ph type="title"/>
          </p:nvPr>
        </p:nvSpPr>
        <p:spPr>
          <a:xfrm>
            <a:off x="457200" y="508000"/>
            <a:ext cx="8229600" cy="1143000"/>
          </a:xfrm>
        </p:spPr>
        <p:txBody>
          <a:bodyPr/>
          <a:lstStyle/>
          <a:p>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8D4110-707B-4D28-A8FC-54F9B12D7EE5}"/>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Architectural Diagram of Obstacle detection system</a:t>
            </a:r>
          </a:p>
          <a:p>
            <a:pPr marL="0" indent="0">
              <a:buNone/>
            </a:pPr>
            <a:r>
              <a:rPr lang="en-IN" dirty="0">
                <a:latin typeface="Times New Roman" panose="02020603050405020304" pitchFamily="18" charset="0"/>
                <a:cs typeface="Times New Roman" panose="02020603050405020304" pitchFamily="18" charset="0"/>
              </a:rPr>
              <a:t>          INPUT                                    OUTPUT   </a:t>
            </a:r>
          </a:p>
        </p:txBody>
      </p:sp>
      <p:sp>
        <p:nvSpPr>
          <p:cNvPr id="4" name="Date Placeholder 3">
            <a:extLst>
              <a:ext uri="{FF2B5EF4-FFF2-40B4-BE49-F238E27FC236}">
                <a16:creationId xmlns:a16="http://schemas.microsoft.com/office/drawing/2014/main" id="{18A74AAB-785F-431B-95ED-0DBEC600EFDA}"/>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1CB37E13-C2F5-4FB2-8807-81D0DB3471A2}"/>
              </a:ext>
            </a:extLst>
          </p:cNvPr>
          <p:cNvSpPr>
            <a:spLocks noGrp="1"/>
          </p:cNvSpPr>
          <p:nvPr>
            <p:ph type="sldNum" sz="quarter" idx="12"/>
          </p:nvPr>
        </p:nvSpPr>
        <p:spPr/>
        <p:txBody>
          <a:bodyPr/>
          <a:lstStyle/>
          <a:p>
            <a:pPr>
              <a:defRPr/>
            </a:pPr>
            <a:fld id="{45EA2ECD-A7C9-4BC5-B99B-D6CB857FEA44}" type="slidenum">
              <a:rPr lang="en-US" smtClean="0"/>
              <a:pPr>
                <a:defRPr/>
              </a:pPr>
              <a:t>11</a:t>
            </a:fld>
            <a:endParaRPr lang="en-US"/>
          </a:p>
        </p:txBody>
      </p:sp>
      <p:sp>
        <p:nvSpPr>
          <p:cNvPr id="8" name="Title 1">
            <a:extLst>
              <a:ext uri="{FF2B5EF4-FFF2-40B4-BE49-F238E27FC236}">
                <a16:creationId xmlns:a16="http://schemas.microsoft.com/office/drawing/2014/main" id="{B9FF0A32-89B6-438E-8613-D47D5E46C48F}"/>
              </a:ext>
            </a:extLst>
          </p:cNvPr>
          <p:cNvSpPr txBox="1">
            <a:spLocks/>
          </p:cNvSpPr>
          <p:nvPr/>
        </p:nvSpPr>
        <p:spPr bwMode="auto">
          <a:xfrm>
            <a:off x="467544" y="-90264"/>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 </a:t>
            </a:r>
            <a:endParaRPr lang="en-GB" altLang="en-US" dirty="0"/>
          </a:p>
        </p:txBody>
      </p:sp>
      <p:sp>
        <p:nvSpPr>
          <p:cNvPr id="9" name="Date Placeholder 3">
            <a:extLst>
              <a:ext uri="{FF2B5EF4-FFF2-40B4-BE49-F238E27FC236}">
                <a16:creationId xmlns:a16="http://schemas.microsoft.com/office/drawing/2014/main" id="{B439E5D6-2DE5-40E0-80ED-08B7D1B97EE9}"/>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algn="l"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p>
        </p:txBody>
      </p:sp>
      <p:sp>
        <p:nvSpPr>
          <p:cNvPr id="10" name="Footer Placeholder 4">
            <a:extLst>
              <a:ext uri="{FF2B5EF4-FFF2-40B4-BE49-F238E27FC236}">
                <a16:creationId xmlns:a16="http://schemas.microsoft.com/office/drawing/2014/main" id="{39C37A7E-9889-4273-B25F-8222CBFD4E86}"/>
              </a:ext>
            </a:extLst>
          </p:cNvPr>
          <p:cNvSpPr txBox="1">
            <a:spLocks/>
          </p:cNvSpPr>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fontAlgn="base">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fontAlgn="base">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fontAlgn="base">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endParaRPr lang="en-US" altLang="en-US" dirty="0">
              <a:solidFill>
                <a:srgbClr val="898989"/>
              </a:solidFill>
              <a:latin typeface="Calibri" panose="020F0502020204030204" pitchFamily="34" charset="0"/>
            </a:endParaRPr>
          </a:p>
        </p:txBody>
      </p:sp>
      <p:sp>
        <p:nvSpPr>
          <p:cNvPr id="11" name="Slide Number Placeholder 5">
            <a:extLst>
              <a:ext uri="{FF2B5EF4-FFF2-40B4-BE49-F238E27FC236}">
                <a16:creationId xmlns:a16="http://schemas.microsoft.com/office/drawing/2014/main" id="{5C95F076-147D-46B4-990B-D511F98D8F1E}"/>
              </a:ext>
            </a:extLst>
          </p:cNvPr>
          <p:cNvSpPr txBox="1">
            <a:spLocks/>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r" rtl="0" fontAlgn="auto">
              <a:spcBef>
                <a:spcPts val="0"/>
              </a:spcBef>
              <a:spcAft>
                <a:spcPts val="0"/>
              </a:spcAft>
              <a:defRPr sz="12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fontAlgn="base">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fontAlgn="base">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fontAlgn="base">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fld id="{5FB3BADE-EAE3-4750-98DC-F45CC7E069D4}" type="slidenum">
              <a:rPr lang="en-US" altLang="en-US" smtClean="0">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sp>
        <p:nvSpPr>
          <p:cNvPr id="14" name="Rectangle 13">
            <a:extLst>
              <a:ext uri="{FF2B5EF4-FFF2-40B4-BE49-F238E27FC236}">
                <a16:creationId xmlns:a16="http://schemas.microsoft.com/office/drawing/2014/main" id="{51616B9C-C1C0-4321-A949-A0D335F4BCDE}"/>
              </a:ext>
            </a:extLst>
          </p:cNvPr>
          <p:cNvSpPr/>
          <p:nvPr/>
        </p:nvSpPr>
        <p:spPr>
          <a:xfrm>
            <a:off x="5334000" y="2667000"/>
            <a:ext cx="26670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Rectangle 18">
            <a:extLst>
              <a:ext uri="{FF2B5EF4-FFF2-40B4-BE49-F238E27FC236}">
                <a16:creationId xmlns:a16="http://schemas.microsoft.com/office/drawing/2014/main" id="{BD2D8682-04FC-4306-93D3-9E6CEBC24E78}"/>
              </a:ext>
            </a:extLst>
          </p:cNvPr>
          <p:cNvSpPr/>
          <p:nvPr/>
        </p:nvSpPr>
        <p:spPr>
          <a:xfrm>
            <a:off x="2819400" y="3581400"/>
            <a:ext cx="838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Snip Same Side Corner Rectangle 19">
            <a:extLst>
              <a:ext uri="{FF2B5EF4-FFF2-40B4-BE49-F238E27FC236}">
                <a16:creationId xmlns:a16="http://schemas.microsoft.com/office/drawing/2014/main" id="{336A8481-6B0F-4CA0-AB02-8785F47F7ED6}"/>
              </a:ext>
            </a:extLst>
          </p:cNvPr>
          <p:cNvSpPr/>
          <p:nvPr/>
        </p:nvSpPr>
        <p:spPr>
          <a:xfrm>
            <a:off x="2819400" y="3505200"/>
            <a:ext cx="838200" cy="533400"/>
          </a:xfrm>
          <a:prstGeom prst="snip2Same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7" name="Picture 6">
            <a:extLst>
              <a:ext uri="{FF2B5EF4-FFF2-40B4-BE49-F238E27FC236}">
                <a16:creationId xmlns:a16="http://schemas.microsoft.com/office/drawing/2014/main" id="{779F329D-A091-4629-894C-67A466A65CAD}"/>
              </a:ext>
            </a:extLst>
          </p:cNvPr>
          <p:cNvPicPr>
            <a:picLocks noChangeAspect="1"/>
          </p:cNvPicPr>
          <p:nvPr/>
        </p:nvPicPr>
        <p:blipFill>
          <a:blip r:embed="rId2"/>
          <a:stretch>
            <a:fillRect/>
          </a:stretch>
        </p:blipFill>
        <p:spPr>
          <a:xfrm>
            <a:off x="1200303" y="2817574"/>
            <a:ext cx="7029297" cy="3310415"/>
          </a:xfrm>
          <a:prstGeom prst="rect">
            <a:avLst/>
          </a:prstGeom>
        </p:spPr>
      </p:pic>
    </p:spTree>
    <p:extLst>
      <p:ext uri="{BB962C8B-B14F-4D97-AF65-F5344CB8AC3E}">
        <p14:creationId xmlns:p14="http://schemas.microsoft.com/office/powerpoint/2010/main" val="290514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53F-8C14-40A5-B691-CC0C6A2AA288}"/>
              </a:ext>
            </a:extLst>
          </p:cNvPr>
          <p:cNvSpPr>
            <a:spLocks noGrp="1"/>
          </p:cNvSpPr>
          <p:nvPr>
            <p:ph type="title"/>
          </p:nvPr>
        </p:nvSpPr>
        <p:spPr>
          <a:xfrm>
            <a:off x="450602" y="152400"/>
            <a:ext cx="8229600" cy="1143000"/>
          </a:xfrm>
        </p:spPr>
        <p:txBody>
          <a:bodyPr/>
          <a:lstStyle/>
          <a:p>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56A372-3A15-4B41-A78D-C8B9BFFD6C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Architectural Diagram of Fall detection system</a:t>
            </a:r>
          </a:p>
          <a:p>
            <a:endParaRPr lang="en-IN" dirty="0"/>
          </a:p>
        </p:txBody>
      </p:sp>
      <p:sp>
        <p:nvSpPr>
          <p:cNvPr id="4" name="Date Placeholder 3">
            <a:extLst>
              <a:ext uri="{FF2B5EF4-FFF2-40B4-BE49-F238E27FC236}">
                <a16:creationId xmlns:a16="http://schemas.microsoft.com/office/drawing/2014/main" id="{1C3BB158-C2EA-4545-95CB-16B324257F12}"/>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751B7B93-C1FC-41AB-80D3-AA6FF763AE90}"/>
              </a:ext>
            </a:extLst>
          </p:cNvPr>
          <p:cNvSpPr>
            <a:spLocks noGrp="1"/>
          </p:cNvSpPr>
          <p:nvPr>
            <p:ph type="sldNum" sz="quarter" idx="12"/>
          </p:nvPr>
        </p:nvSpPr>
        <p:spPr/>
        <p:txBody>
          <a:bodyPr/>
          <a:lstStyle/>
          <a:p>
            <a:pPr>
              <a:defRPr/>
            </a:pPr>
            <a:fld id="{45EA2ECD-A7C9-4BC5-B99B-D6CB857FEA44}" type="slidenum">
              <a:rPr lang="en-US" smtClean="0"/>
              <a:pPr>
                <a:defRPr/>
              </a:pPr>
              <a:t>12</a:t>
            </a:fld>
            <a:endParaRPr lang="en-US"/>
          </a:p>
        </p:txBody>
      </p:sp>
      <p:pic>
        <p:nvPicPr>
          <p:cNvPr id="8" name="Picture 7">
            <a:extLst>
              <a:ext uri="{FF2B5EF4-FFF2-40B4-BE49-F238E27FC236}">
                <a16:creationId xmlns:a16="http://schemas.microsoft.com/office/drawing/2014/main" id="{DBA9A414-BE96-4FBC-BC13-FBD80B965975}"/>
              </a:ext>
            </a:extLst>
          </p:cNvPr>
          <p:cNvPicPr>
            <a:picLocks noChangeAspect="1"/>
          </p:cNvPicPr>
          <p:nvPr/>
        </p:nvPicPr>
        <p:blipFill>
          <a:blip r:embed="rId2"/>
          <a:stretch>
            <a:fillRect/>
          </a:stretch>
        </p:blipFill>
        <p:spPr>
          <a:xfrm>
            <a:off x="1259632" y="2564904"/>
            <a:ext cx="6882981" cy="3346994"/>
          </a:xfrm>
          <a:prstGeom prst="rect">
            <a:avLst/>
          </a:prstGeom>
        </p:spPr>
      </p:pic>
      <p:sp>
        <p:nvSpPr>
          <p:cNvPr id="9" name="Rectangle 8"/>
          <p:cNvSpPr/>
          <p:nvPr/>
        </p:nvSpPr>
        <p:spPr>
          <a:xfrm>
            <a:off x="4714876" y="4071942"/>
            <a:ext cx="2071702" cy="7858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034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11122"/>
            <a:ext cx="8229600" cy="1428760"/>
          </a:xfrm>
        </p:spPr>
        <p:txBody>
          <a:bodyPr/>
          <a:lstStyle/>
          <a:p>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Functional Architecture</a:t>
            </a:r>
          </a:p>
        </p:txBody>
      </p:sp>
      <p:sp>
        <p:nvSpPr>
          <p:cNvPr id="4" name="Date Placeholder 3"/>
          <p:cNvSpPr>
            <a:spLocks noGrp="1"/>
          </p:cNvSpPr>
          <p:nvPr>
            <p:ph type="dt" sz="half" idx="10"/>
          </p:nvPr>
        </p:nvSpPr>
        <p:spPr/>
        <p:txBody>
          <a:bodyPr/>
          <a:lstStyle/>
          <a:p>
            <a:pPr>
              <a:defRPr/>
            </a:pPr>
            <a:r>
              <a:rPr lang="en-US"/>
              <a:t>01-July-21</a:t>
            </a:r>
          </a:p>
        </p:txBody>
      </p:sp>
      <p:sp>
        <p:nvSpPr>
          <p:cNvPr id="5" name="Slide Number Placeholder 5"/>
          <p:cNvSpPr>
            <a:spLocks noGrp="1"/>
          </p:cNvSpPr>
          <p:nvPr>
            <p:ph type="sldNum" sz="quarter" idx="12"/>
          </p:nvPr>
        </p:nvSpPr>
        <p:spPr/>
        <p:txBody>
          <a:bodyPr/>
          <a:lstStyle/>
          <a:p>
            <a:pPr>
              <a:defRPr/>
            </a:pPr>
            <a:fld id="{EF8F95C3-0B3E-4EA8-9E1A-F3A9A9CBB02D}" type="slidenum">
              <a:rPr lang="en-US"/>
              <a:pPr>
                <a:defRPr/>
              </a:pPr>
              <a:t>13</a:t>
            </a:fld>
            <a:endParaRPr lang="en-US"/>
          </a:p>
        </p:txBody>
      </p:sp>
      <p:sp>
        <p:nvSpPr>
          <p:cNvPr id="7" name="Rectangle 6"/>
          <p:cNvSpPr/>
          <p:nvPr/>
        </p:nvSpPr>
        <p:spPr>
          <a:xfrm>
            <a:off x="357158" y="3714752"/>
            <a:ext cx="1143008"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Wheelchair</a:t>
            </a:r>
          </a:p>
        </p:txBody>
      </p:sp>
      <p:sp>
        <p:nvSpPr>
          <p:cNvPr id="8" name="Rectangle 7"/>
          <p:cNvSpPr/>
          <p:nvPr/>
        </p:nvSpPr>
        <p:spPr>
          <a:xfrm>
            <a:off x="1928794" y="2000240"/>
            <a:ext cx="1143008"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Gesture Control</a:t>
            </a:r>
          </a:p>
        </p:txBody>
      </p:sp>
      <p:sp>
        <p:nvSpPr>
          <p:cNvPr id="9" name="Rectangle 8"/>
          <p:cNvSpPr/>
          <p:nvPr/>
        </p:nvSpPr>
        <p:spPr>
          <a:xfrm>
            <a:off x="1928794" y="3714752"/>
            <a:ext cx="1143008"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Fall Detector</a:t>
            </a:r>
          </a:p>
        </p:txBody>
      </p:sp>
      <p:sp>
        <p:nvSpPr>
          <p:cNvPr id="10" name="Rectangle 9"/>
          <p:cNvSpPr/>
          <p:nvPr/>
        </p:nvSpPr>
        <p:spPr>
          <a:xfrm>
            <a:off x="1928794" y="5000636"/>
            <a:ext cx="1143008"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Obstacle Detector</a:t>
            </a:r>
          </a:p>
        </p:txBody>
      </p:sp>
      <p:sp>
        <p:nvSpPr>
          <p:cNvPr id="11" name="Rectangle 10"/>
          <p:cNvSpPr/>
          <p:nvPr/>
        </p:nvSpPr>
        <p:spPr>
          <a:xfrm>
            <a:off x="3714744" y="2000240"/>
            <a:ext cx="1143008" cy="633418"/>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Hand  Gestures</a:t>
            </a:r>
          </a:p>
          <a:p>
            <a:pPr algn="ctr"/>
            <a:r>
              <a:rPr lang="en-GB" sz="1200" dirty="0">
                <a:solidFill>
                  <a:schemeClr val="tx1"/>
                </a:solidFill>
              </a:rPr>
              <a:t>Detected </a:t>
            </a:r>
          </a:p>
        </p:txBody>
      </p:sp>
      <p:sp>
        <p:nvSpPr>
          <p:cNvPr id="12" name="Rectangle 11"/>
          <p:cNvSpPr/>
          <p:nvPr/>
        </p:nvSpPr>
        <p:spPr>
          <a:xfrm>
            <a:off x="5500694" y="2000240"/>
            <a:ext cx="1143008"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Transmitted to  Arduino </a:t>
            </a:r>
          </a:p>
        </p:txBody>
      </p:sp>
      <p:sp>
        <p:nvSpPr>
          <p:cNvPr id="13" name="Rectangle 12"/>
          <p:cNvSpPr/>
          <p:nvPr/>
        </p:nvSpPr>
        <p:spPr>
          <a:xfrm>
            <a:off x="7215206" y="2000240"/>
            <a:ext cx="1571636" cy="571504"/>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The Motors move the wheels </a:t>
            </a:r>
          </a:p>
        </p:txBody>
      </p:sp>
      <p:sp>
        <p:nvSpPr>
          <p:cNvPr id="17" name="Rectangle 16"/>
          <p:cNvSpPr/>
          <p:nvPr/>
        </p:nvSpPr>
        <p:spPr>
          <a:xfrm>
            <a:off x="6786578" y="2857496"/>
            <a:ext cx="2000232" cy="428628"/>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The wheel chair is moved using Gestures</a:t>
            </a:r>
          </a:p>
        </p:txBody>
      </p:sp>
      <p:sp>
        <p:nvSpPr>
          <p:cNvPr id="19" name="Rectangle 18"/>
          <p:cNvSpPr/>
          <p:nvPr/>
        </p:nvSpPr>
        <p:spPr>
          <a:xfrm>
            <a:off x="3714744" y="3643314"/>
            <a:ext cx="1143008"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Displacement is detected</a:t>
            </a:r>
          </a:p>
        </p:txBody>
      </p:sp>
      <p:sp>
        <p:nvSpPr>
          <p:cNvPr id="20" name="Rectangle 19"/>
          <p:cNvSpPr/>
          <p:nvPr/>
        </p:nvSpPr>
        <p:spPr>
          <a:xfrm>
            <a:off x="5500694" y="3643314"/>
            <a:ext cx="1500198"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Notification is sent to  Caretakers Mobile</a:t>
            </a:r>
          </a:p>
        </p:txBody>
      </p:sp>
      <p:sp>
        <p:nvSpPr>
          <p:cNvPr id="21" name="Rectangle 20"/>
          <p:cNvSpPr/>
          <p:nvPr/>
        </p:nvSpPr>
        <p:spPr>
          <a:xfrm>
            <a:off x="3714744" y="5000636"/>
            <a:ext cx="1571636"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Any Obstacle is detected in the path</a:t>
            </a:r>
          </a:p>
        </p:txBody>
      </p:sp>
      <p:sp>
        <p:nvSpPr>
          <p:cNvPr id="22" name="Rectangle 21"/>
          <p:cNvSpPr/>
          <p:nvPr/>
        </p:nvSpPr>
        <p:spPr>
          <a:xfrm>
            <a:off x="5715008" y="5000636"/>
            <a:ext cx="1143008"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Transmitted to Arduino </a:t>
            </a:r>
          </a:p>
        </p:txBody>
      </p:sp>
      <p:sp>
        <p:nvSpPr>
          <p:cNvPr id="23" name="Rectangle 22"/>
          <p:cNvSpPr/>
          <p:nvPr/>
        </p:nvSpPr>
        <p:spPr>
          <a:xfrm>
            <a:off x="7286644" y="5000636"/>
            <a:ext cx="1143008"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Buzzer is triggered</a:t>
            </a:r>
          </a:p>
        </p:txBody>
      </p:sp>
      <p:cxnSp>
        <p:nvCxnSpPr>
          <p:cNvPr id="25" name="Straight Arrow Connector 24"/>
          <p:cNvCxnSpPr/>
          <p:nvPr/>
        </p:nvCxnSpPr>
        <p:spPr>
          <a:xfrm>
            <a:off x="3071802" y="2357430"/>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071802" y="535782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857752" y="400050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071802" y="400050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43702" y="235743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857752" y="2357430"/>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7858148" y="271382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286380" y="535623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858016" y="535782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500166" y="400050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213488" y="2999578"/>
            <a:ext cx="14287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429390" y="4856966"/>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928662" y="2285992"/>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928662" y="5357826"/>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01-July-21</a:t>
            </a:r>
          </a:p>
        </p:txBody>
      </p:sp>
      <p:sp>
        <p:nvSpPr>
          <p:cNvPr id="5" name="Slide Number Placeholder 5"/>
          <p:cNvSpPr>
            <a:spLocks noGrp="1"/>
          </p:cNvSpPr>
          <p:nvPr>
            <p:ph type="sldNum" sz="quarter" idx="12"/>
          </p:nvPr>
        </p:nvSpPr>
        <p:spPr/>
        <p:txBody>
          <a:bodyPr/>
          <a:lstStyle/>
          <a:p>
            <a:pPr>
              <a:defRPr/>
            </a:pPr>
            <a:fld id="{8FB4FC85-3BF2-4EAD-BAE1-689344112D79}" type="slidenum">
              <a:rPr lang="en-US"/>
              <a:pPr>
                <a:defRPr/>
              </a:pPr>
              <a:t>14</a:t>
            </a:fld>
            <a:endParaRPr lang="en-US"/>
          </a:p>
        </p:txBody>
      </p:sp>
      <p:sp>
        <p:nvSpPr>
          <p:cNvPr id="34818" name="Rectangle 2"/>
          <p:cNvSpPr>
            <a:spLocks noGrp="1"/>
          </p:cNvSpPr>
          <p:nvPr>
            <p:ph type="title"/>
          </p:nvPr>
        </p:nvSpPr>
        <p:spPr>
          <a:xfrm>
            <a:off x="457200" y="274638"/>
            <a:ext cx="7924800" cy="411162"/>
          </a:xfrm>
        </p:spPr>
        <p:txBody>
          <a:bodyPr/>
          <a:lstStyle/>
          <a:p>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List of Modules</a:t>
            </a:r>
          </a:p>
        </p:txBody>
      </p:sp>
      <p:sp>
        <p:nvSpPr>
          <p:cNvPr id="34819" name="Rectangle 3"/>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Gesture </a:t>
            </a:r>
          </a:p>
          <a:p>
            <a:r>
              <a:rPr lang="en-US" dirty="0">
                <a:latin typeface="Times New Roman" panose="02020603050405020304" pitchFamily="18" charset="0"/>
                <a:cs typeface="Times New Roman" panose="02020603050405020304" pitchFamily="18" charset="0"/>
              </a:rPr>
              <a:t>Obstacle detection</a:t>
            </a:r>
          </a:p>
          <a:p>
            <a:r>
              <a:rPr lang="en-US" dirty="0">
                <a:latin typeface="Times New Roman" panose="02020603050405020304" pitchFamily="18" charset="0"/>
                <a:cs typeface="Times New Roman" panose="02020603050405020304" pitchFamily="18" charset="0"/>
              </a:rPr>
              <a:t>Fall detection </a:t>
            </a:r>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304800" y="6324600"/>
            <a:ext cx="2133600" cy="365125"/>
          </a:xfrm>
        </p:spPr>
        <p:txBody>
          <a:bodyPr/>
          <a:lstStyle/>
          <a:p>
            <a:pPr>
              <a:defRPr/>
            </a:pPr>
            <a:r>
              <a:rPr lang="en-US"/>
              <a:t>01-July-21</a:t>
            </a:r>
            <a:endParaRPr lang="en-US" dirty="0"/>
          </a:p>
        </p:txBody>
      </p:sp>
      <p:sp>
        <p:nvSpPr>
          <p:cNvPr id="8" name="Slide Number Placeholder 5"/>
          <p:cNvSpPr>
            <a:spLocks noGrp="1"/>
          </p:cNvSpPr>
          <p:nvPr>
            <p:ph type="sldNum" sz="quarter" idx="12"/>
          </p:nvPr>
        </p:nvSpPr>
        <p:spPr/>
        <p:txBody>
          <a:bodyPr/>
          <a:lstStyle/>
          <a:p>
            <a:pPr>
              <a:defRPr/>
            </a:pPr>
            <a:fld id="{A097D2EA-2CA1-4AB1-B3A2-B4F68849D801}" type="slidenum">
              <a:rPr lang="en-US"/>
              <a:pPr>
                <a:defRPr/>
              </a:pPr>
              <a:t>15</a:t>
            </a:fld>
            <a:endParaRPr lang="en-US"/>
          </a:p>
        </p:txBody>
      </p:sp>
      <p:sp>
        <p:nvSpPr>
          <p:cNvPr id="11266" name="Title 1"/>
          <p:cNvSpPr>
            <a:spLocks noGrp="1"/>
          </p:cNvSpPr>
          <p:nvPr>
            <p:ph type="title"/>
          </p:nvPr>
        </p:nvSpPr>
        <p:spPr>
          <a:xfrm>
            <a:off x="457200" y="0"/>
            <a:ext cx="8229600" cy="990600"/>
          </a:xfrm>
        </p:spPr>
        <p:txBody>
          <a:bodyPr/>
          <a:lstStyle/>
          <a:p>
            <a:pPr lvl="0" eaLnBrk="1" fontAlgn="auto" hangingPunct="1">
              <a:spcAft>
                <a:spcPts val="0"/>
              </a:spcAft>
              <a:defRPr/>
            </a:pPr>
            <a:br>
              <a:rPr kumimoji="0" lang="en-US" sz="20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Computer Science and Engineering</a:t>
            </a:r>
            <a:br>
              <a:rPr kumimoji="0" lang="en-US" sz="20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System Requirements</a:t>
            </a:r>
          </a:p>
        </p:txBody>
      </p:sp>
      <p:sp>
        <p:nvSpPr>
          <p:cNvPr id="11267" name="Content Placeholder 2"/>
          <p:cNvSpPr>
            <a:spLocks noGrp="1"/>
          </p:cNvSpPr>
          <p:nvPr>
            <p:ph idx="1"/>
          </p:nvPr>
        </p:nvSpPr>
        <p:spPr>
          <a:xfrm>
            <a:off x="214282" y="1643050"/>
            <a:ext cx="8686800" cy="4525963"/>
          </a:xfrm>
        </p:spPr>
        <p:txBody>
          <a:bodyPr/>
          <a:lstStyle/>
          <a:p>
            <a:pPr algn="just" eaLnBrk="1" hangingPunct="1">
              <a:buFont typeface="Arial" panose="020B0604020202020204" pitchFamily="34" charset="0"/>
              <a:buNone/>
              <a:defRPr/>
            </a:pPr>
            <a:r>
              <a:rPr lang="en-US" sz="2100" dirty="0">
                <a:latin typeface="Times New Roman" pitchFamily="18" charset="0"/>
                <a:cs typeface="Times New Roman" pitchFamily="18" charset="0"/>
              </a:rPr>
              <a:t>The proposed system is mainly developed to alleviate the problems faced by</a:t>
            </a:r>
          </a:p>
          <a:p>
            <a:pPr algn="just" eaLnBrk="1" hangingPunct="1">
              <a:buFont typeface="Arial" panose="020B0604020202020204" pitchFamily="34" charset="0"/>
              <a:buNone/>
              <a:defRPr/>
            </a:pPr>
            <a:r>
              <a:rPr lang="en-US" sz="2100" dirty="0">
                <a:latin typeface="Times New Roman" pitchFamily="18" charset="0"/>
                <a:cs typeface="Times New Roman" pitchFamily="18" charset="0"/>
              </a:rPr>
              <a:t>elderly people ,</a:t>
            </a:r>
            <a:r>
              <a:rPr lang="en-GB" sz="2100" dirty="0">
                <a:latin typeface="Times New Roman" pitchFamily="18" charset="0"/>
                <a:cs typeface="Times New Roman" pitchFamily="18" charset="0"/>
              </a:rPr>
              <a:t> and enable them to move independently with help of gesture</a:t>
            </a:r>
          </a:p>
          <a:p>
            <a:pPr algn="just" eaLnBrk="1" hangingPunct="1">
              <a:buFont typeface="Arial" panose="020B0604020202020204" pitchFamily="34" charset="0"/>
              <a:buNone/>
              <a:defRPr/>
            </a:pPr>
            <a:r>
              <a:rPr lang="en-GB" sz="2100" dirty="0">
                <a:latin typeface="Times New Roman" pitchFamily="18" charset="0"/>
                <a:cs typeface="Times New Roman" pitchFamily="18" charset="0"/>
              </a:rPr>
              <a:t>controlled wheelchair, as well as detection of obstacles and ensure the safety</a:t>
            </a:r>
          </a:p>
          <a:p>
            <a:pPr algn="just" eaLnBrk="1" hangingPunct="1">
              <a:buFont typeface="Arial" panose="020B0604020202020204" pitchFamily="34" charset="0"/>
              <a:buNone/>
              <a:defRPr/>
            </a:pPr>
            <a:r>
              <a:rPr lang="en-GB" sz="2100" dirty="0">
                <a:latin typeface="Times New Roman" pitchFamily="18" charset="0"/>
                <a:cs typeface="Times New Roman" pitchFamily="18" charset="0"/>
              </a:rPr>
              <a:t>of the user with fall detection This system makes use of the following:</a:t>
            </a:r>
            <a:endParaRPr lang="en-US" sz="2100" dirty="0">
              <a:latin typeface="Times New Roman" pitchFamily="18" charset="0"/>
              <a:cs typeface="Times New Roman" pitchFamily="18" charset="0"/>
            </a:endParaRPr>
          </a:p>
          <a:p>
            <a:pPr marL="914400" lvl="1" indent="-457200" algn="just">
              <a:buFont typeface="Arial" panose="020B0604020202020204" pitchFamily="34" charset="0"/>
              <a:buChar char="•"/>
              <a:defRPr/>
            </a:pPr>
            <a:r>
              <a:rPr lang="en-US" sz="2100" dirty="0">
                <a:latin typeface="Times New Roman" pitchFamily="18" charset="0"/>
                <a:cs typeface="Times New Roman" pitchFamily="18" charset="0"/>
              </a:rPr>
              <a:t>The programming is done in Arduino</a:t>
            </a:r>
            <a:r>
              <a:rPr lang="en-US" sz="2100" b="1" dirty="0">
                <a:latin typeface="Times New Roman" pitchFamily="18" charset="0"/>
                <a:cs typeface="Times New Roman" pitchFamily="18" charset="0"/>
              </a:rPr>
              <a:t> Sketch software.</a:t>
            </a:r>
            <a:endParaRPr lang="en-US" sz="2100" dirty="0">
              <a:latin typeface="Times New Roman" pitchFamily="18" charset="0"/>
              <a:cs typeface="Times New Roman" pitchFamily="18" charset="0"/>
            </a:endParaRPr>
          </a:p>
          <a:p>
            <a:pPr marL="914400" lvl="1" indent="-457200" algn="just">
              <a:buFont typeface="Arial" panose="020B0604020202020204" pitchFamily="34" charset="0"/>
              <a:buChar char="•"/>
              <a:defRPr/>
            </a:pPr>
            <a:r>
              <a:rPr lang="en-GB" sz="2100" dirty="0">
                <a:latin typeface="Times New Roman" pitchFamily="18" charset="0"/>
                <a:cs typeface="Times New Roman" pitchFamily="18" charset="0"/>
              </a:rPr>
              <a:t>Input from user for Fall detection is received through </a:t>
            </a:r>
            <a:r>
              <a:rPr lang="en-GB" sz="2100" b="1" dirty="0">
                <a:latin typeface="Times New Roman" pitchFamily="18" charset="0"/>
                <a:cs typeface="Times New Roman" pitchFamily="18" charset="0"/>
              </a:rPr>
              <a:t>Node MCU.</a:t>
            </a:r>
          </a:p>
          <a:p>
            <a:pPr marL="914400" lvl="1" indent="-457200" algn="just">
              <a:buFont typeface="Arial" panose="020B0604020202020204" pitchFamily="34" charset="0"/>
              <a:buChar char="•"/>
              <a:defRPr/>
            </a:pPr>
            <a:r>
              <a:rPr lang="en-GB" sz="2100" dirty="0">
                <a:latin typeface="Times New Roman" pitchFamily="18" charset="0"/>
                <a:cs typeface="Times New Roman" pitchFamily="18" charset="0"/>
              </a:rPr>
              <a:t>Inputs from user for hand gesture and obstacle detection is received through </a:t>
            </a:r>
            <a:r>
              <a:rPr lang="en-GB" sz="2100" b="1" dirty="0">
                <a:latin typeface="Times New Roman" pitchFamily="18" charset="0"/>
                <a:cs typeface="Times New Roman" pitchFamily="18" charset="0"/>
              </a:rPr>
              <a:t>Arduino  UNO.</a:t>
            </a:r>
            <a:endParaRPr lang="en-US" sz="2100" b="1" dirty="0">
              <a:latin typeface="Times New Roman" pitchFamily="18" charset="0"/>
              <a:cs typeface="Times New Roman" pitchFamily="18" charset="0"/>
            </a:endParaRPr>
          </a:p>
          <a:p>
            <a:pPr marL="914400" lvl="1" indent="-457200" algn="just">
              <a:buFont typeface="Arial" panose="020B0604020202020204" pitchFamily="34" charset="0"/>
              <a:buChar char="•"/>
              <a:defRPr/>
            </a:pPr>
            <a:r>
              <a:rPr lang="en-US" sz="2100" b="1" dirty="0">
                <a:latin typeface="Times New Roman" pitchFamily="18" charset="0"/>
                <a:cs typeface="Times New Roman" pitchFamily="18" charset="0"/>
              </a:rPr>
              <a:t>Accelerometer</a:t>
            </a:r>
            <a:r>
              <a:rPr lang="en-US" sz="2100" dirty="0">
                <a:latin typeface="Times New Roman" pitchFamily="18" charset="0"/>
                <a:cs typeface="Times New Roman" pitchFamily="18" charset="0"/>
              </a:rPr>
              <a:t> is</a:t>
            </a:r>
            <a:r>
              <a:rPr lang="en-GB" sz="2100" dirty="0">
                <a:latin typeface="Times New Roman" pitchFamily="18" charset="0"/>
                <a:cs typeface="Times New Roman" pitchFamily="18" charset="0"/>
              </a:rPr>
              <a:t> used for reading both hand gestures  and  presence of user on the wheelchair.</a:t>
            </a:r>
            <a:endParaRPr lang="en-US" sz="2100" dirty="0">
              <a:latin typeface="Times New Roman" pitchFamily="18" charset="0"/>
              <a:cs typeface="Times New Roman" pitchFamily="18" charset="0"/>
            </a:endParaRPr>
          </a:p>
          <a:p>
            <a:pPr marL="914400" lvl="1" indent="-457200" algn="just">
              <a:buFont typeface="Arial" panose="020B0604020202020204" pitchFamily="34" charset="0"/>
              <a:buChar char="•"/>
              <a:defRPr/>
            </a:pPr>
            <a:r>
              <a:rPr lang="en-US" sz="2100" b="1" dirty="0">
                <a:latin typeface="Times New Roman" pitchFamily="18" charset="0"/>
                <a:cs typeface="Times New Roman" pitchFamily="18" charset="0"/>
              </a:rPr>
              <a:t>Ultrasonic Sensor </a:t>
            </a:r>
            <a:r>
              <a:rPr lang="en-US" sz="2100" dirty="0">
                <a:latin typeface="Times New Roman" pitchFamily="18" charset="0"/>
                <a:cs typeface="Times New Roman" pitchFamily="18" charset="0"/>
              </a:rPr>
              <a:t>is used for obstacle detection .</a:t>
            </a:r>
            <a:endParaRPr lang="en-US" sz="2100" b="1" dirty="0">
              <a:latin typeface="Times New Roman" pitchFamily="18" charset="0"/>
              <a:cs typeface="Times New Roman" pitchFamily="18" charset="0"/>
            </a:endParaRPr>
          </a:p>
          <a:p>
            <a:pPr eaLnBrk="1" hangingPunct="1">
              <a:buFont typeface="Arial" panose="020B0604020202020204" pitchFamily="34" charset="0"/>
              <a:buNone/>
              <a:defRPr/>
            </a:pPr>
            <a:r>
              <a:rPr lang="en-US" altLang="en-US" sz="2100" dirty="0">
                <a:latin typeface="Times New Roman" pitchFamily="18" charset="0"/>
                <a:cs typeface="Times New Roman" pitchFamily="18" charset="0"/>
              </a:rPr>
              <a:t>      </a:t>
            </a:r>
          </a:p>
          <a:p>
            <a:pPr eaLnBrk="1" hangingPunct="1"/>
            <a:endParaRPr lang="en-US" sz="2100" dirty="0">
              <a:latin typeface="Times New Roman" pitchFamily="18" charset="0"/>
              <a:cs typeface="Times New Roman" pitchFamily="18"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817DA436-11E5-4C43-8E36-FC73742893F9}" type="slidenum">
              <a:rPr lang="en-US" sz="1200">
                <a:solidFill>
                  <a:schemeClr val="tx1">
                    <a:tint val="75000"/>
                  </a:schemeClr>
                </a:solidFill>
                <a:latin typeface="+mn-lt"/>
                <a:cs typeface="+mn-cs"/>
              </a:rPr>
              <a:pPr algn="r" fontAlgn="auto">
                <a:spcBef>
                  <a:spcPts val="0"/>
                </a:spcBef>
                <a:spcAft>
                  <a:spcPts val="0"/>
                </a:spcAft>
                <a:defRPr/>
              </a:pPr>
              <a:t>15</a:t>
            </a:fld>
            <a:endParaRPr lang="en-US" sz="1200">
              <a:solidFill>
                <a:schemeClr val="tx1">
                  <a:tint val="75000"/>
                </a:schemeClr>
              </a:solidFill>
              <a:latin typeface="+mn-lt"/>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01-July-21</a:t>
            </a:r>
          </a:p>
        </p:txBody>
      </p:sp>
      <p:sp>
        <p:nvSpPr>
          <p:cNvPr id="5" name="Slide Number Placeholder 5"/>
          <p:cNvSpPr>
            <a:spLocks noGrp="1"/>
          </p:cNvSpPr>
          <p:nvPr>
            <p:ph type="sldNum" sz="quarter" idx="12"/>
          </p:nvPr>
        </p:nvSpPr>
        <p:spPr/>
        <p:txBody>
          <a:bodyPr/>
          <a:lstStyle/>
          <a:p>
            <a:pPr>
              <a:defRPr/>
            </a:pPr>
            <a:fld id="{4D6F5949-56BF-40F3-80AB-9E0402C665ED}" type="slidenum">
              <a:rPr lang="en-US"/>
              <a:pPr>
                <a:defRPr/>
              </a:pPr>
              <a:t>16</a:t>
            </a:fld>
            <a:endParaRPr lang="en-US"/>
          </a:p>
        </p:txBody>
      </p:sp>
      <p:sp>
        <p:nvSpPr>
          <p:cNvPr id="29698" name="Rectangle 2"/>
          <p:cNvSpPr>
            <a:spLocks noGrp="1"/>
          </p:cNvSpPr>
          <p:nvPr>
            <p:ph type="title"/>
          </p:nvPr>
        </p:nvSpPr>
        <p:spPr>
          <a:xfrm>
            <a:off x="457200" y="44624"/>
            <a:ext cx="8229600" cy="1373014"/>
          </a:xfrm>
        </p:spPr>
        <p:txBody>
          <a:bodyPr/>
          <a:lstStyle/>
          <a:p>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Input and Output of the System</a:t>
            </a:r>
          </a:p>
        </p:txBody>
      </p:sp>
      <p:sp>
        <p:nvSpPr>
          <p:cNvPr id="29699" name="Rectangle 3"/>
          <p:cNvSpPr>
            <a:spLocks noGrp="1"/>
          </p:cNvSpPr>
          <p:nvPr>
            <p:ph type="body" idx="1"/>
          </p:nvPr>
        </p:nvSpPr>
        <p:spPr/>
        <p:txBody>
          <a:bodyPr/>
          <a:lstStyle/>
          <a:p>
            <a:pPr marL="0" indent="0" algn="just">
              <a:buNone/>
            </a:pPr>
            <a:r>
              <a:rPr kumimoji="0" lang="en-US" sz="2800" b="1"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Input data </a:t>
            </a:r>
          </a:p>
          <a:p>
            <a:pPr marL="342900" marR="0" lvl="0" indent="-342900" algn="just"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 </a:t>
            </a:r>
            <a:r>
              <a:rPr kumimoji="0" lang="en-US" sz="24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Hand signals from the user to navigate the wheelchair.</a:t>
            </a:r>
          </a:p>
          <a:p>
            <a:pPr marL="342900" marR="0" lvl="0" indent="-342900" algn="just"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Reflected ultrasonic waves from the object to detect objects.</a:t>
            </a:r>
          </a:p>
          <a:p>
            <a:pPr marL="342900" marR="0" lvl="0" indent="-342900" algn="just"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Change in orientation of the user </a:t>
            </a:r>
          </a:p>
          <a:p>
            <a:pPr marL="0" marR="0" lvl="0" indent="0" algn="just"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Expected output of the System-</a:t>
            </a:r>
          </a:p>
          <a:p>
            <a:pPr marL="0" marR="0" lvl="0" indent="0" algn="just"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Wheelchair to move as per the hand gestures of the user , warn the user by triggering alarm if any obstacles in the path and also warn the caretaker through SMS if fall detected.</a:t>
            </a:r>
          </a:p>
          <a:p>
            <a:pPr marL="0" indent="0" algn="just">
              <a:buNone/>
            </a:pP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01-July-21</a:t>
            </a:r>
          </a:p>
        </p:txBody>
      </p:sp>
      <p:sp>
        <p:nvSpPr>
          <p:cNvPr id="5" name="Slide Number Placeholder 5"/>
          <p:cNvSpPr>
            <a:spLocks noGrp="1"/>
          </p:cNvSpPr>
          <p:nvPr>
            <p:ph type="sldNum" sz="quarter" idx="12"/>
          </p:nvPr>
        </p:nvSpPr>
        <p:spPr/>
        <p:txBody>
          <a:bodyPr/>
          <a:lstStyle/>
          <a:p>
            <a:pPr>
              <a:defRPr/>
            </a:pPr>
            <a:fld id="{80553506-5E11-46D3-B137-EC2B220E1F5A}" type="slidenum">
              <a:rPr lang="en-US"/>
              <a:pPr>
                <a:defRPr/>
              </a:pPr>
              <a:t>17</a:t>
            </a:fld>
            <a:endParaRPr lang="en-US"/>
          </a:p>
        </p:txBody>
      </p:sp>
      <p:sp>
        <p:nvSpPr>
          <p:cNvPr id="30722" name="Rectangle 2"/>
          <p:cNvSpPr>
            <a:spLocks noGrp="1"/>
          </p:cNvSpPr>
          <p:nvPr>
            <p:ph type="title"/>
          </p:nvPr>
        </p:nvSpPr>
        <p:spPr>
          <a:xfrm>
            <a:off x="457200" y="274638"/>
            <a:ext cx="7848600" cy="411162"/>
          </a:xfrm>
        </p:spPr>
        <p:txBody>
          <a:bodyPr/>
          <a:lstStyle/>
          <a:p>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Module 1  ( Gesture control )</a:t>
            </a:r>
          </a:p>
        </p:txBody>
      </p:sp>
      <p:sp>
        <p:nvSpPr>
          <p:cNvPr id="7" name="TextBox 6">
            <a:extLst>
              <a:ext uri="{FF2B5EF4-FFF2-40B4-BE49-F238E27FC236}">
                <a16:creationId xmlns:a16="http://schemas.microsoft.com/office/drawing/2014/main" id="{ADCA1D55-1C5D-46F9-91C3-3F5E9574268F}"/>
              </a:ext>
            </a:extLst>
          </p:cNvPr>
          <p:cNvSpPr txBox="1"/>
          <p:nvPr/>
        </p:nvSpPr>
        <p:spPr>
          <a:xfrm>
            <a:off x="1524000" y="1828800"/>
            <a:ext cx="880369" cy="369332"/>
          </a:xfrm>
          <a:prstGeom prst="rect">
            <a:avLst/>
          </a:prstGeom>
          <a:noFill/>
        </p:spPr>
        <p:txBody>
          <a:bodyPr wrap="none" rtlCol="0">
            <a:spAutoFit/>
          </a:bodyPr>
          <a:lstStyle/>
          <a:p>
            <a:r>
              <a:rPr lang="en-US" sz="1400" b="1" dirty="0"/>
              <a:t>(</a:t>
            </a:r>
            <a:r>
              <a:rPr lang="en-US" sz="1400" b="1" dirty="0">
                <a:latin typeface="Times New Roman" panose="02020603050405020304" pitchFamily="18" charset="0"/>
                <a:cs typeface="Times New Roman" panose="02020603050405020304" pitchFamily="18" charset="0"/>
              </a:rPr>
              <a:t>INPUT</a:t>
            </a:r>
            <a:r>
              <a:rPr lang="en-US" b="1" dirty="0"/>
              <a:t>)</a:t>
            </a:r>
            <a:endParaRPr lang="en-IN" b="1" dirty="0"/>
          </a:p>
        </p:txBody>
      </p:sp>
      <p:sp>
        <p:nvSpPr>
          <p:cNvPr id="8" name="TextBox 7">
            <a:extLst>
              <a:ext uri="{FF2B5EF4-FFF2-40B4-BE49-F238E27FC236}">
                <a16:creationId xmlns:a16="http://schemas.microsoft.com/office/drawing/2014/main" id="{46E37EC7-5F57-459E-8E06-F2E032D8F180}"/>
              </a:ext>
            </a:extLst>
          </p:cNvPr>
          <p:cNvSpPr txBox="1"/>
          <p:nvPr/>
        </p:nvSpPr>
        <p:spPr>
          <a:xfrm>
            <a:off x="8133079" y="4149127"/>
            <a:ext cx="130556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(OUTPUT</a:t>
            </a:r>
            <a:r>
              <a:rPr lang="en-US" sz="1400" b="1" dirty="0"/>
              <a:t>)</a:t>
            </a:r>
            <a:endParaRPr lang="en-IN" sz="1400" b="1" dirty="0"/>
          </a:p>
        </p:txBody>
      </p:sp>
      <p:sp>
        <p:nvSpPr>
          <p:cNvPr id="9" name="Right Brace 8">
            <a:extLst>
              <a:ext uri="{FF2B5EF4-FFF2-40B4-BE49-F238E27FC236}">
                <a16:creationId xmlns:a16="http://schemas.microsoft.com/office/drawing/2014/main" id="{7FFA5A62-CC49-4A1A-BFF2-6DC2DEA8E440}"/>
              </a:ext>
            </a:extLst>
          </p:cNvPr>
          <p:cNvSpPr/>
          <p:nvPr/>
        </p:nvSpPr>
        <p:spPr>
          <a:xfrm>
            <a:off x="7980679" y="2851624"/>
            <a:ext cx="304800" cy="3200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pic>
        <p:nvPicPr>
          <p:cNvPr id="1027" name="Picture 3" descr="C:\Users\HP\Downloads\Blank diagram (1).png"/>
          <p:cNvPicPr>
            <a:picLocks noChangeAspect="1" noChangeArrowheads="1"/>
          </p:cNvPicPr>
          <p:nvPr/>
        </p:nvPicPr>
        <p:blipFill>
          <a:blip r:embed="rId2"/>
          <a:srcRect/>
          <a:stretch>
            <a:fillRect/>
          </a:stretch>
        </p:blipFill>
        <p:spPr bwMode="auto">
          <a:xfrm>
            <a:off x="714348" y="1285860"/>
            <a:ext cx="7358114" cy="5143537"/>
          </a:xfrm>
          <a:prstGeom prst="rect">
            <a:avLst/>
          </a:prstGeom>
          <a:noFill/>
        </p:spPr>
      </p:pic>
      <p:sp>
        <p:nvSpPr>
          <p:cNvPr id="12" name="TextBox 11"/>
          <p:cNvSpPr txBox="1"/>
          <p:nvPr/>
        </p:nvSpPr>
        <p:spPr>
          <a:xfrm>
            <a:off x="1285852" y="1214422"/>
            <a:ext cx="862737" cy="307777"/>
          </a:xfrm>
          <a:prstGeom prst="rect">
            <a:avLst/>
          </a:prstGeom>
          <a:noFill/>
        </p:spPr>
        <p:txBody>
          <a:bodyPr wrap="none" rtlCol="0">
            <a:spAutoFit/>
          </a:bodyPr>
          <a:lstStyle/>
          <a:p>
            <a:r>
              <a:rPr lang="en-GB" sz="1400" b="1" dirty="0">
                <a:latin typeface="Times New Roman" pitchFamily="18" charset="0"/>
                <a:cs typeface="Times New Roman" pitchFamily="18" charset="0"/>
              </a:rPr>
              <a:t>(INPUT)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01-July-21</a:t>
            </a:r>
          </a:p>
        </p:txBody>
      </p:sp>
      <p:sp>
        <p:nvSpPr>
          <p:cNvPr id="5" name="Slide Number Placeholder 5"/>
          <p:cNvSpPr>
            <a:spLocks noGrp="1"/>
          </p:cNvSpPr>
          <p:nvPr>
            <p:ph type="sldNum" sz="quarter" idx="12"/>
          </p:nvPr>
        </p:nvSpPr>
        <p:spPr/>
        <p:txBody>
          <a:bodyPr/>
          <a:lstStyle/>
          <a:p>
            <a:pPr>
              <a:defRPr/>
            </a:pPr>
            <a:fld id="{FB3009A9-A367-4163-B6D0-0DD0A480B739}" type="slidenum">
              <a:rPr lang="en-US"/>
              <a:pPr>
                <a:defRPr/>
              </a:pPr>
              <a:t>18</a:t>
            </a:fld>
            <a:endParaRPr lang="en-US"/>
          </a:p>
        </p:txBody>
      </p:sp>
      <p:sp>
        <p:nvSpPr>
          <p:cNvPr id="32770" name="Rectangle 2"/>
          <p:cNvSpPr>
            <a:spLocks noGrp="1"/>
          </p:cNvSpPr>
          <p:nvPr>
            <p:ph type="title"/>
          </p:nvPr>
        </p:nvSpPr>
        <p:spPr>
          <a:xfrm>
            <a:off x="457200" y="274638"/>
            <a:ext cx="7848600" cy="411162"/>
          </a:xfrm>
        </p:spPr>
        <p:txBody>
          <a:bodyPr/>
          <a:lstStyle/>
          <a:p>
            <a:b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 </a:t>
            </a:r>
            <a:b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Module 2  ( Obstacle Detection)</a:t>
            </a:r>
          </a:p>
        </p:txBody>
      </p:sp>
      <p:sp>
        <p:nvSpPr>
          <p:cNvPr id="32771" name="Rectangle 3"/>
          <p:cNvSpPr>
            <a:spLocks noGrp="1"/>
          </p:cNvSpPr>
          <p:nvPr>
            <p:ph type="body" idx="1"/>
          </p:nvPr>
        </p:nvSpPr>
        <p:spPr>
          <a:xfrm>
            <a:off x="457200" y="914400"/>
            <a:ext cx="8229600" cy="5638800"/>
          </a:xfrm>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p:txBody>
      </p:sp>
      <p:sp>
        <p:nvSpPr>
          <p:cNvPr id="3" name="Rectangle 2">
            <a:extLst>
              <a:ext uri="{FF2B5EF4-FFF2-40B4-BE49-F238E27FC236}">
                <a16:creationId xmlns:a16="http://schemas.microsoft.com/office/drawing/2014/main" id="{345D569E-9591-4035-939D-2A6F0DB03528}"/>
              </a:ext>
            </a:extLst>
          </p:cNvPr>
          <p:cNvSpPr/>
          <p:nvPr/>
        </p:nvSpPr>
        <p:spPr>
          <a:xfrm>
            <a:off x="1524000" y="4114800"/>
            <a:ext cx="990600" cy="685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29C40509-8211-4F38-8471-6B580828A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210714"/>
            <a:ext cx="3914821" cy="5290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457200" y="0"/>
            <a:ext cx="8229600" cy="1417638"/>
          </a:xfrm>
        </p:spPr>
        <p:txBody>
          <a:bodyPr/>
          <a:lstStyle/>
          <a:p>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 (Autonomous)</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Module 3  (Fall Detection)</a:t>
            </a:r>
          </a:p>
        </p:txBody>
      </p:sp>
      <p:sp>
        <p:nvSpPr>
          <p:cNvPr id="4" name="Date Placeholder 3"/>
          <p:cNvSpPr>
            <a:spLocks noGrp="1"/>
          </p:cNvSpPr>
          <p:nvPr>
            <p:ph type="dt" sz="half" idx="10"/>
          </p:nvPr>
        </p:nvSpPr>
        <p:spPr/>
        <p:txBody>
          <a:bodyPr/>
          <a:lstStyle/>
          <a:p>
            <a:pPr>
              <a:defRPr/>
            </a:pPr>
            <a:r>
              <a:rPr lang="en-US"/>
              <a:t>01-July-21</a:t>
            </a:r>
          </a:p>
        </p:txBody>
      </p:sp>
      <p:sp>
        <p:nvSpPr>
          <p:cNvPr id="5" name="Slide Number Placeholder 5"/>
          <p:cNvSpPr>
            <a:spLocks noGrp="1"/>
          </p:cNvSpPr>
          <p:nvPr>
            <p:ph type="sldNum" sz="quarter" idx="12"/>
          </p:nvPr>
        </p:nvSpPr>
        <p:spPr/>
        <p:txBody>
          <a:bodyPr/>
          <a:lstStyle/>
          <a:p>
            <a:pPr>
              <a:defRPr/>
            </a:pPr>
            <a:fld id="{833F268C-C07E-47F6-9887-2484F61EA42B}" type="slidenum">
              <a:rPr lang="en-US"/>
              <a:pPr>
                <a:defRPr/>
              </a:pPr>
              <a:t>19</a:t>
            </a:fld>
            <a:endParaRPr lang="en-US"/>
          </a:p>
        </p:txBody>
      </p:sp>
      <p:sp>
        <p:nvSpPr>
          <p:cNvPr id="12" name="Rectangle 11"/>
          <p:cNvSpPr/>
          <p:nvPr/>
        </p:nvSpPr>
        <p:spPr>
          <a:xfrm>
            <a:off x="3286116" y="3929066"/>
            <a:ext cx="1285884"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Sends to Node MCU</a:t>
            </a:r>
          </a:p>
        </p:txBody>
      </p:sp>
      <p:sp>
        <p:nvSpPr>
          <p:cNvPr id="15" name="Rectangle 14"/>
          <p:cNvSpPr/>
          <p:nvPr/>
        </p:nvSpPr>
        <p:spPr>
          <a:xfrm>
            <a:off x="3286116" y="3000372"/>
            <a:ext cx="1285884"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Accelerometer detects the displacement</a:t>
            </a:r>
          </a:p>
        </p:txBody>
      </p:sp>
      <p:sp>
        <p:nvSpPr>
          <p:cNvPr id="16" name="Flowchart: Data 15"/>
          <p:cNvSpPr/>
          <p:nvPr/>
        </p:nvSpPr>
        <p:spPr>
          <a:xfrm>
            <a:off x="3143240" y="2143116"/>
            <a:ext cx="1571636" cy="642942"/>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Any displacement Input </a:t>
            </a:r>
          </a:p>
        </p:txBody>
      </p:sp>
      <p:sp>
        <p:nvSpPr>
          <p:cNvPr id="17" name="Rectangle 16"/>
          <p:cNvSpPr/>
          <p:nvPr/>
        </p:nvSpPr>
        <p:spPr>
          <a:xfrm>
            <a:off x="3286116" y="4857760"/>
            <a:ext cx="1285884" cy="64294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Sends notification</a:t>
            </a:r>
          </a:p>
        </p:txBody>
      </p:sp>
      <p:sp>
        <p:nvSpPr>
          <p:cNvPr id="19" name="Flowchart: Connector 18"/>
          <p:cNvSpPr/>
          <p:nvPr/>
        </p:nvSpPr>
        <p:spPr>
          <a:xfrm>
            <a:off x="3643306" y="5715016"/>
            <a:ext cx="571504" cy="571504"/>
          </a:xfrm>
          <a:prstGeom prst="flowChartConnector">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sp>
        <p:nvSpPr>
          <p:cNvPr id="20" name="Flowchart: Connector 19"/>
          <p:cNvSpPr/>
          <p:nvPr/>
        </p:nvSpPr>
        <p:spPr>
          <a:xfrm>
            <a:off x="6286512" y="2214554"/>
            <a:ext cx="500066" cy="500066"/>
          </a:xfrm>
          <a:prstGeom prst="flowChartConnector">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sp>
        <p:nvSpPr>
          <p:cNvPr id="21" name="Flowchart: Data 20"/>
          <p:cNvSpPr/>
          <p:nvPr/>
        </p:nvSpPr>
        <p:spPr>
          <a:xfrm>
            <a:off x="5715008" y="3000372"/>
            <a:ext cx="1500198" cy="785818"/>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Notification is displayed on phone</a:t>
            </a:r>
          </a:p>
        </p:txBody>
      </p:sp>
      <p:sp>
        <p:nvSpPr>
          <p:cNvPr id="26" name="Oval 25"/>
          <p:cNvSpPr/>
          <p:nvPr/>
        </p:nvSpPr>
        <p:spPr>
          <a:xfrm>
            <a:off x="3357554" y="1357298"/>
            <a:ext cx="1285884" cy="500066"/>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Start</a:t>
            </a:r>
          </a:p>
        </p:txBody>
      </p:sp>
      <p:sp>
        <p:nvSpPr>
          <p:cNvPr id="27" name="Oval 26"/>
          <p:cNvSpPr/>
          <p:nvPr/>
        </p:nvSpPr>
        <p:spPr>
          <a:xfrm>
            <a:off x="5857884" y="4071942"/>
            <a:ext cx="1285884" cy="500066"/>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Stop</a:t>
            </a:r>
          </a:p>
        </p:txBody>
      </p:sp>
      <p:cxnSp>
        <p:nvCxnSpPr>
          <p:cNvPr id="33" name="Straight Arrow Connector 32"/>
          <p:cNvCxnSpPr/>
          <p:nvPr/>
        </p:nvCxnSpPr>
        <p:spPr>
          <a:xfrm rot="5400000">
            <a:off x="3858414" y="199944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6358744" y="392827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6430182" y="285670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3786976" y="471409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3786976" y="378539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3786976" y="285670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3786976" y="557134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533400" y="6400800"/>
            <a:ext cx="2133600" cy="365125"/>
          </a:xfrm>
        </p:spPr>
        <p:txBody>
          <a:bodyPr/>
          <a:lstStyle/>
          <a:p>
            <a:pPr>
              <a:defRPr/>
            </a:pPr>
            <a:r>
              <a:rPr lang="en-US"/>
              <a:t>01-July-21</a:t>
            </a:r>
            <a:endParaRPr lang="en-US" dirty="0"/>
          </a:p>
        </p:txBody>
      </p:sp>
      <p:sp>
        <p:nvSpPr>
          <p:cNvPr id="7" name="Slide Number Placeholder 5"/>
          <p:cNvSpPr>
            <a:spLocks noGrp="1"/>
          </p:cNvSpPr>
          <p:nvPr>
            <p:ph type="sldNum" sz="quarter" idx="12"/>
          </p:nvPr>
        </p:nvSpPr>
        <p:spPr/>
        <p:txBody>
          <a:bodyPr/>
          <a:lstStyle/>
          <a:p>
            <a:pPr>
              <a:defRPr/>
            </a:pPr>
            <a:fld id="{2D59A1F6-3CE0-4DB9-9347-3274EE16BEA2}" type="slidenum">
              <a:rPr lang="en-US"/>
              <a:pPr>
                <a:defRPr/>
              </a:pPr>
              <a:t>2</a:t>
            </a:fld>
            <a:endParaRPr lang="en-US"/>
          </a:p>
        </p:txBody>
      </p:sp>
      <p:sp>
        <p:nvSpPr>
          <p:cNvPr id="3074" name="Title 1"/>
          <p:cNvSpPr>
            <a:spLocks noGrp="1"/>
          </p:cNvSpPr>
          <p:nvPr>
            <p:ph type="title"/>
          </p:nvPr>
        </p:nvSpPr>
        <p:spPr>
          <a:xfrm>
            <a:off x="457200" y="0"/>
            <a:ext cx="8229600" cy="792163"/>
          </a:xfrm>
        </p:spPr>
        <p:txBody>
          <a:bodyPr/>
          <a:lstStyle/>
          <a:p>
            <a:pPr fontAlgn="auto">
              <a:spcAft>
                <a:spcPts val="0"/>
              </a:spcAft>
              <a:defRPr/>
            </a:pP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sz="4000" dirty="0">
                <a:latin typeface="Arial Black" pitchFamily="34" charset="0"/>
                <a:ea typeface="+mj-ea"/>
                <a:cs typeface="+mj-cs"/>
              </a:rPr>
            </a:br>
            <a:r>
              <a:rPr lang="en-US" sz="3800" dirty="0">
                <a:latin typeface="Times New Roman" panose="02020603050405020304" pitchFamily="18" charset="0"/>
                <a:cs typeface="Times New Roman" panose="02020603050405020304" pitchFamily="18" charset="0"/>
              </a:rPr>
              <a:t>Objective(s)</a:t>
            </a:r>
          </a:p>
        </p:txBody>
      </p:sp>
      <p:sp>
        <p:nvSpPr>
          <p:cNvPr id="3075" name="Content Placeholder 2"/>
          <p:cNvSpPr>
            <a:spLocks noGrp="1"/>
          </p:cNvSpPr>
          <p:nvPr>
            <p:ph idx="1"/>
          </p:nvPr>
        </p:nvSpPr>
        <p:spPr>
          <a:xfrm>
            <a:off x="457200" y="1066800"/>
            <a:ext cx="8305800" cy="5105400"/>
          </a:xfrm>
        </p:spPr>
        <p:txBody>
          <a:bodyPr/>
          <a:lstStyle/>
          <a:p>
            <a:pPr eaLnBrk="1" hangingPunct="1"/>
            <a:endParaRPr lang="en-US" sz="2800" dirty="0">
              <a:latin typeface="Times New Roman" pitchFamily="18" charset="0"/>
              <a:cs typeface="Times New Roman" pitchFamily="18" charset="0"/>
            </a:endParaRPr>
          </a:p>
          <a:p>
            <a:pPr algn="just" eaLnBrk="1" hangingPunct="1"/>
            <a:r>
              <a:rPr lang="en-US" altLang="en-US" sz="2800" dirty="0">
                <a:latin typeface="Times New Roman" pitchFamily="18" charset="0"/>
                <a:cs typeface="Times New Roman" pitchFamily="18" charset="0"/>
              </a:rPr>
              <a:t>To Solve the difficulty in mobility of elderly people using a gesture controlled wheelchair.</a:t>
            </a:r>
          </a:p>
          <a:p>
            <a:pPr algn="just" eaLnBrk="1" hangingPunct="1"/>
            <a:r>
              <a:rPr lang="en-US" altLang="en-US" sz="2800" dirty="0">
                <a:latin typeface="Times New Roman" pitchFamily="18" charset="0"/>
                <a:cs typeface="Times New Roman" pitchFamily="18" charset="0"/>
              </a:rPr>
              <a:t>To Detect the presence of the user and provide physical assistance incase of accidents.</a:t>
            </a:r>
          </a:p>
          <a:p>
            <a:pPr algn="just" eaLnBrk="1" hangingPunct="1"/>
            <a:r>
              <a:rPr lang="en-US" altLang="en-US" sz="2800" dirty="0">
                <a:latin typeface="Times New Roman" pitchFamily="18" charset="0"/>
                <a:cs typeface="Times New Roman" pitchFamily="18" charset="0"/>
              </a:rPr>
              <a:t>To Find obstacles and enable the user to navigate independently .</a:t>
            </a:r>
          </a:p>
          <a:p>
            <a:pPr eaLnBrk="1" hangingPunct="1"/>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55EF-90C2-45B0-A15B-E934C62B0F15}"/>
              </a:ext>
            </a:extLst>
          </p:cNvPr>
          <p:cNvSpPr>
            <a:spLocks noGrp="1"/>
          </p:cNvSpPr>
          <p:nvPr>
            <p:ph type="title"/>
          </p:nvPr>
        </p:nvSpPr>
        <p:spPr/>
        <p:txBody>
          <a:bodyPr/>
          <a:lstStyle/>
          <a:p>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Snapshots of the Results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89FE8A-F7E1-4725-BBB5-1520FC107FF7}"/>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A53C9A01-4498-4D3D-95BB-259289AE70E9}"/>
              </a:ext>
            </a:extLst>
          </p:cNvPr>
          <p:cNvSpPr>
            <a:spLocks noGrp="1"/>
          </p:cNvSpPr>
          <p:nvPr>
            <p:ph type="sldNum" sz="quarter" idx="12"/>
          </p:nvPr>
        </p:nvSpPr>
        <p:spPr/>
        <p:txBody>
          <a:bodyPr/>
          <a:lstStyle/>
          <a:p>
            <a:pPr>
              <a:defRPr/>
            </a:pPr>
            <a:fld id="{45EA2ECD-A7C9-4BC5-B99B-D6CB857FEA44}" type="slidenum">
              <a:rPr lang="en-US" smtClean="0"/>
              <a:pPr>
                <a:defRPr/>
              </a:pPr>
              <a:t>20</a:t>
            </a:fld>
            <a:endParaRPr lang="en-US"/>
          </a:p>
        </p:txBody>
      </p:sp>
      <p:sp>
        <p:nvSpPr>
          <p:cNvPr id="8" name="TextBox 7"/>
          <p:cNvSpPr txBox="1"/>
          <p:nvPr/>
        </p:nvSpPr>
        <p:spPr>
          <a:xfrm>
            <a:off x="1619672" y="1493067"/>
            <a:ext cx="1343060" cy="369332"/>
          </a:xfrm>
          <a:prstGeom prst="rect">
            <a:avLst/>
          </a:prstGeom>
          <a:noFill/>
        </p:spPr>
        <p:txBody>
          <a:bodyPr wrap="none" rtlCol="0">
            <a:spAutoFit/>
          </a:bodyPr>
          <a:lstStyle/>
          <a:p>
            <a:r>
              <a:rPr lang="en-GB" dirty="0"/>
              <a:t>Transmitter</a:t>
            </a:r>
          </a:p>
        </p:txBody>
      </p:sp>
      <p:pic>
        <p:nvPicPr>
          <p:cNvPr id="3076" name="Picture 4" descr="C:\Users\HP\Downloads\WhatsApp Image 2021-04-26 at 11.36.33 AM.jpeg"/>
          <p:cNvPicPr>
            <a:picLocks noChangeAspect="1" noChangeArrowheads="1"/>
          </p:cNvPicPr>
          <p:nvPr/>
        </p:nvPicPr>
        <p:blipFill>
          <a:blip r:embed="rId2"/>
          <a:srcRect/>
          <a:stretch>
            <a:fillRect/>
          </a:stretch>
        </p:blipFill>
        <p:spPr bwMode="auto">
          <a:xfrm>
            <a:off x="5148064" y="1857364"/>
            <a:ext cx="3214691" cy="4357718"/>
          </a:xfrm>
          <a:prstGeom prst="rect">
            <a:avLst/>
          </a:prstGeom>
          <a:noFill/>
        </p:spPr>
      </p:pic>
      <p:sp>
        <p:nvSpPr>
          <p:cNvPr id="12" name="TextBox 11"/>
          <p:cNvSpPr txBox="1"/>
          <p:nvPr/>
        </p:nvSpPr>
        <p:spPr>
          <a:xfrm>
            <a:off x="6400581" y="1516136"/>
            <a:ext cx="1095172" cy="369332"/>
          </a:xfrm>
          <a:prstGeom prst="rect">
            <a:avLst/>
          </a:prstGeom>
          <a:noFill/>
        </p:spPr>
        <p:txBody>
          <a:bodyPr wrap="none" rtlCol="0">
            <a:spAutoFit/>
          </a:bodyPr>
          <a:lstStyle/>
          <a:p>
            <a:r>
              <a:rPr lang="en-GB" dirty="0"/>
              <a:t>Receiver</a:t>
            </a:r>
          </a:p>
        </p:txBody>
      </p:sp>
      <p:pic>
        <p:nvPicPr>
          <p:cNvPr id="10" name="Picture 9">
            <a:extLst>
              <a:ext uri="{FF2B5EF4-FFF2-40B4-BE49-F238E27FC236}">
                <a16:creationId xmlns:a16="http://schemas.microsoft.com/office/drawing/2014/main" id="{F2A3C715-28D9-4FAB-B639-7DACE2C369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524"/>
          <a:stretch/>
        </p:blipFill>
        <p:spPr>
          <a:xfrm>
            <a:off x="788829" y="1887055"/>
            <a:ext cx="3423131" cy="4357718"/>
          </a:xfrm>
          <a:prstGeom prst="rect">
            <a:avLst/>
          </a:prstGeom>
        </p:spPr>
      </p:pic>
    </p:spTree>
    <p:extLst>
      <p:ext uri="{BB962C8B-B14F-4D97-AF65-F5344CB8AC3E}">
        <p14:creationId xmlns:p14="http://schemas.microsoft.com/office/powerpoint/2010/main" val="3093562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89A8-80F3-4AD8-8179-79648A575CF0}"/>
              </a:ext>
            </a:extLst>
          </p:cNvPr>
          <p:cNvSpPr>
            <a:spLocks noGrp="1"/>
          </p:cNvSpPr>
          <p:nvPr>
            <p:ph type="title"/>
          </p:nvPr>
        </p:nvSpPr>
        <p:spPr/>
        <p:txBody>
          <a:bodyPr/>
          <a:lstStyle/>
          <a:p>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Snapshots of the Results</a:t>
            </a:r>
            <a:endParaRPr lang="en-IN" dirty="0"/>
          </a:p>
        </p:txBody>
      </p:sp>
      <p:sp>
        <p:nvSpPr>
          <p:cNvPr id="4" name="Date Placeholder 3">
            <a:extLst>
              <a:ext uri="{FF2B5EF4-FFF2-40B4-BE49-F238E27FC236}">
                <a16:creationId xmlns:a16="http://schemas.microsoft.com/office/drawing/2014/main" id="{AAE5AD87-F96A-4E7C-B146-B749A679BBE9}"/>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4E10AC06-0520-479D-93DE-23B66C2781B1}"/>
              </a:ext>
            </a:extLst>
          </p:cNvPr>
          <p:cNvSpPr>
            <a:spLocks noGrp="1"/>
          </p:cNvSpPr>
          <p:nvPr>
            <p:ph type="sldNum" sz="quarter" idx="12"/>
          </p:nvPr>
        </p:nvSpPr>
        <p:spPr/>
        <p:txBody>
          <a:bodyPr/>
          <a:lstStyle/>
          <a:p>
            <a:pPr>
              <a:defRPr/>
            </a:pPr>
            <a:fld id="{45EA2ECD-A7C9-4BC5-B99B-D6CB857FEA44}" type="slidenum">
              <a:rPr lang="en-US" smtClean="0"/>
              <a:pPr>
                <a:defRPr/>
              </a:pPr>
              <a:t>21</a:t>
            </a:fld>
            <a:endParaRPr lang="en-US"/>
          </a:p>
        </p:txBody>
      </p:sp>
      <p:pic>
        <p:nvPicPr>
          <p:cNvPr id="2051" name="Picture 3" descr="C:\Users\HP\Downloads\WhatsApp Image 2021-04-23 at 1.58.40 PM.jpeg"/>
          <p:cNvPicPr>
            <a:picLocks noGrp="1" noChangeAspect="1" noChangeArrowheads="1"/>
          </p:cNvPicPr>
          <p:nvPr>
            <p:ph idx="1"/>
          </p:nvPr>
        </p:nvPicPr>
        <p:blipFill>
          <a:blip r:embed="rId2"/>
          <a:srcRect/>
          <a:stretch>
            <a:fillRect/>
          </a:stretch>
        </p:blipFill>
        <p:spPr bwMode="auto">
          <a:xfrm>
            <a:off x="1571604" y="1643050"/>
            <a:ext cx="6034617" cy="4525963"/>
          </a:xfrm>
          <a:prstGeom prst="rect">
            <a:avLst/>
          </a:prstGeom>
          <a:noFill/>
        </p:spPr>
      </p:pic>
    </p:spTree>
    <p:extLst>
      <p:ext uri="{BB962C8B-B14F-4D97-AF65-F5344CB8AC3E}">
        <p14:creationId xmlns:p14="http://schemas.microsoft.com/office/powerpoint/2010/main" val="3006694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ED4F-52FB-4D61-B233-9E493827CAEA}"/>
              </a:ext>
            </a:extLst>
          </p:cNvPr>
          <p:cNvSpPr>
            <a:spLocks noGrp="1"/>
          </p:cNvSpPr>
          <p:nvPr>
            <p:ph type="title"/>
          </p:nvPr>
        </p:nvSpPr>
        <p:spPr/>
        <p:txBody>
          <a:bodyPr/>
          <a:lstStyle/>
          <a:p>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dirty="0"/>
            </a:br>
            <a:r>
              <a:rPr lang="en-US" dirty="0">
                <a:latin typeface="Times New Roman" panose="02020603050405020304" pitchFamily="18" charset="0"/>
                <a:cs typeface="Times New Roman" panose="02020603050405020304" pitchFamily="18" charset="0"/>
              </a:rPr>
              <a:t>Snapshots of the Results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7E51E7D-1FA2-4EB5-B3BC-16E62E9301D6}"/>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A3E96684-8A70-4036-B95E-BFBE3E4097B9}"/>
              </a:ext>
            </a:extLst>
          </p:cNvPr>
          <p:cNvSpPr>
            <a:spLocks noGrp="1"/>
          </p:cNvSpPr>
          <p:nvPr>
            <p:ph type="sldNum" sz="quarter" idx="12"/>
          </p:nvPr>
        </p:nvSpPr>
        <p:spPr/>
        <p:txBody>
          <a:bodyPr/>
          <a:lstStyle/>
          <a:p>
            <a:pPr>
              <a:defRPr/>
            </a:pPr>
            <a:fld id="{45EA2ECD-A7C9-4BC5-B99B-D6CB857FEA44}" type="slidenum">
              <a:rPr lang="en-US" smtClean="0"/>
              <a:pPr>
                <a:defRPr/>
              </a:pPr>
              <a:t>22</a:t>
            </a:fld>
            <a:endParaRPr lang="en-US"/>
          </a:p>
        </p:txBody>
      </p:sp>
      <p:pic>
        <p:nvPicPr>
          <p:cNvPr id="7" name="Picture 2" descr="C:\Users\HP\Downloads\WhatsApp Image 2021-04-22 at 2.08.59 PM.jpeg"/>
          <p:cNvPicPr>
            <a:picLocks noGrp="1" noChangeAspect="1" noChangeArrowheads="1"/>
          </p:cNvPicPr>
          <p:nvPr>
            <p:ph idx="1"/>
          </p:nvPr>
        </p:nvPicPr>
        <p:blipFill>
          <a:blip r:embed="rId2"/>
          <a:srcRect/>
          <a:stretch>
            <a:fillRect/>
          </a:stretch>
        </p:blipFill>
        <p:spPr bwMode="auto">
          <a:xfrm>
            <a:off x="5643570" y="1643050"/>
            <a:ext cx="2088906" cy="4525963"/>
          </a:xfrm>
          <a:prstGeom prst="rect">
            <a:avLst/>
          </a:prstGeom>
          <a:noFill/>
        </p:spPr>
      </p:pic>
      <p:pic>
        <p:nvPicPr>
          <p:cNvPr id="1027" name="Picture 3" descr="C:\Users\HP\Downloads\WhatsApp Image 2021-04-23 at 1.57.58 PM.jpeg"/>
          <p:cNvPicPr>
            <a:picLocks noChangeAspect="1" noChangeArrowheads="1"/>
          </p:cNvPicPr>
          <p:nvPr/>
        </p:nvPicPr>
        <p:blipFill>
          <a:blip r:embed="rId3"/>
          <a:srcRect/>
          <a:stretch>
            <a:fillRect/>
          </a:stretch>
        </p:blipFill>
        <p:spPr bwMode="auto">
          <a:xfrm>
            <a:off x="1071539" y="1714488"/>
            <a:ext cx="3786214" cy="4238611"/>
          </a:xfrm>
          <a:prstGeom prst="rect">
            <a:avLst/>
          </a:prstGeom>
          <a:noFill/>
        </p:spPr>
      </p:pic>
    </p:spTree>
    <p:extLst>
      <p:ext uri="{BB962C8B-B14F-4D97-AF65-F5344CB8AC3E}">
        <p14:creationId xmlns:p14="http://schemas.microsoft.com/office/powerpoint/2010/main" val="149181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ED4F-52FB-4D61-B233-9E493827CAEA}"/>
              </a:ext>
            </a:extLst>
          </p:cNvPr>
          <p:cNvSpPr>
            <a:spLocks noGrp="1"/>
          </p:cNvSpPr>
          <p:nvPr>
            <p:ph type="title"/>
          </p:nvPr>
        </p:nvSpPr>
        <p:spPr/>
        <p:txBody>
          <a:bodyPr/>
          <a:lstStyle/>
          <a:p>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dirty="0"/>
            </a:br>
            <a:r>
              <a:rPr lang="en-US" dirty="0">
                <a:latin typeface="Times New Roman" panose="02020603050405020304" pitchFamily="18" charset="0"/>
                <a:cs typeface="Times New Roman" panose="02020603050405020304" pitchFamily="18" charset="0"/>
              </a:rPr>
              <a:t>Snapshots of the Results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7E51E7D-1FA2-4EB5-B3BC-16E62E9301D6}"/>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A3E96684-8A70-4036-B95E-BFBE3E4097B9}"/>
              </a:ext>
            </a:extLst>
          </p:cNvPr>
          <p:cNvSpPr>
            <a:spLocks noGrp="1"/>
          </p:cNvSpPr>
          <p:nvPr>
            <p:ph type="sldNum" sz="quarter" idx="12"/>
          </p:nvPr>
        </p:nvSpPr>
        <p:spPr/>
        <p:txBody>
          <a:bodyPr/>
          <a:lstStyle/>
          <a:p>
            <a:pPr>
              <a:defRPr/>
            </a:pPr>
            <a:fld id="{45EA2ECD-A7C9-4BC5-B99B-D6CB857FEA44}" type="slidenum">
              <a:rPr lang="en-US" smtClean="0"/>
              <a:pPr>
                <a:defRPr/>
              </a:pPr>
              <a:t>23</a:t>
            </a:fld>
            <a:endParaRPr lang="en-US"/>
          </a:p>
        </p:txBody>
      </p:sp>
      <p:pic>
        <p:nvPicPr>
          <p:cNvPr id="14" name="Picture 13">
            <a:extLst>
              <a:ext uri="{FF2B5EF4-FFF2-40B4-BE49-F238E27FC236}">
                <a16:creationId xmlns:a16="http://schemas.microsoft.com/office/drawing/2014/main" id="{C1598A6F-D702-4001-A79E-F468A80990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7" y="1617053"/>
            <a:ext cx="3312367" cy="4416489"/>
          </a:xfrm>
          <a:prstGeom prst="rect">
            <a:avLst/>
          </a:prstGeom>
        </p:spPr>
      </p:pic>
      <p:pic>
        <p:nvPicPr>
          <p:cNvPr id="16" name="Picture 15">
            <a:extLst>
              <a:ext uri="{FF2B5EF4-FFF2-40B4-BE49-F238E27FC236}">
                <a16:creationId xmlns:a16="http://schemas.microsoft.com/office/drawing/2014/main" id="{D2DADF7E-7934-4111-ABD0-ABF69E98E0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1628799"/>
            <a:ext cx="3312368" cy="4416491"/>
          </a:xfrm>
          <a:prstGeom prst="rect">
            <a:avLst/>
          </a:prstGeom>
        </p:spPr>
      </p:pic>
    </p:spTree>
    <p:extLst>
      <p:ext uri="{BB962C8B-B14F-4D97-AF65-F5344CB8AC3E}">
        <p14:creationId xmlns:p14="http://schemas.microsoft.com/office/powerpoint/2010/main" val="4152020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0399-24DA-4399-9CE4-31223498DC63}"/>
              </a:ext>
            </a:extLst>
          </p:cNvPr>
          <p:cNvSpPr>
            <a:spLocks noGrp="1"/>
          </p:cNvSpPr>
          <p:nvPr>
            <p:ph type="title"/>
          </p:nvPr>
        </p:nvSpPr>
        <p:spPr/>
        <p:txBody>
          <a:bodyPr/>
          <a:lstStyle/>
          <a:p>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Performance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E510CD-A85A-41A7-A0CB-E315D6BA9534}"/>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Gesture module, hand has to be tilted approx 120° to the direction to move except for left and backward, where the angle is  approx 60° and 70° respectfully . At rest, the system stops. </a:t>
            </a:r>
          </a:p>
          <a:p>
            <a:r>
              <a:rPr lang="en-US" sz="2400" dirty="0">
                <a:latin typeface="Times New Roman" panose="02020603050405020304" pitchFamily="18" charset="0"/>
                <a:cs typeface="Times New Roman" panose="02020603050405020304" pitchFamily="18" charset="0"/>
              </a:rPr>
              <a:t>Obstacle Detection – the range of the sensor lies between 2cm to 400cm and can be extended or shortened according to the preference. Our system can detect obstacles within 20cm.</a:t>
            </a:r>
          </a:p>
          <a:p>
            <a:r>
              <a:rPr lang="en-GB" sz="2400" dirty="0">
                <a:latin typeface="Times New Roman" pitchFamily="18" charset="0"/>
                <a:cs typeface="Times New Roman" pitchFamily="18" charset="0"/>
              </a:rPr>
              <a:t>Fall Detection - 2050, 77, 1947 are values for calibration of an accelerometer. They can be changed accordingly</a:t>
            </a: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F7CFAF31-7F8F-4FD1-88AE-BD03BA2D3DE2}"/>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659900CE-0DC9-4A59-9E07-2293655D59B8}"/>
              </a:ext>
            </a:extLst>
          </p:cNvPr>
          <p:cNvSpPr>
            <a:spLocks noGrp="1"/>
          </p:cNvSpPr>
          <p:nvPr>
            <p:ph type="sldNum" sz="quarter" idx="12"/>
          </p:nvPr>
        </p:nvSpPr>
        <p:spPr/>
        <p:txBody>
          <a:bodyPr/>
          <a:lstStyle/>
          <a:p>
            <a:pPr>
              <a:defRPr/>
            </a:pPr>
            <a:fld id="{45EA2ECD-A7C9-4BC5-B99B-D6CB857FEA44}" type="slidenum">
              <a:rPr lang="en-US" smtClean="0"/>
              <a:pPr>
                <a:defRPr/>
              </a:pPr>
              <a:t>24</a:t>
            </a:fld>
            <a:endParaRPr lang="en-US"/>
          </a:p>
        </p:txBody>
      </p:sp>
    </p:spTree>
    <p:extLst>
      <p:ext uri="{BB962C8B-B14F-4D97-AF65-F5344CB8AC3E}">
        <p14:creationId xmlns:p14="http://schemas.microsoft.com/office/powerpoint/2010/main" val="3610343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646D-EDC9-445A-84E9-9585A4C5058C}"/>
              </a:ext>
            </a:extLst>
          </p:cNvPr>
          <p:cNvSpPr>
            <a:spLocks noGrp="1"/>
          </p:cNvSpPr>
          <p:nvPr>
            <p:ph type="title"/>
          </p:nvPr>
        </p:nvSpPr>
        <p:spPr/>
        <p:txBody>
          <a:bodyPr/>
          <a:lstStyle/>
          <a:p>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dirty="0"/>
            </a:br>
            <a:r>
              <a:rPr lang="en-US" dirty="0">
                <a:latin typeface="Times New Roman" panose="02020603050405020304" pitchFamily="18" charset="0"/>
                <a:cs typeface="Times New Roman" panose="02020603050405020304" pitchFamily="18" charset="0"/>
              </a:rPr>
              <a:t>Applications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C91DCD-D3A8-479B-8FCC-F77E796440B9}"/>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wheelchair can be used to assist elderly people in their daily lives.</a:t>
            </a:r>
          </a:p>
          <a:p>
            <a:r>
              <a:rPr lang="en-US" sz="2400" dirty="0">
                <a:latin typeface="Times New Roman" panose="02020603050405020304" pitchFamily="18" charset="0"/>
                <a:cs typeface="Times New Roman" panose="02020603050405020304" pitchFamily="18" charset="0"/>
              </a:rPr>
              <a:t>This chair can also help the disabled and elderly with poor vision by avoiding obstacles and allowing them to move independently to a certain extent.</a:t>
            </a:r>
          </a:p>
        </p:txBody>
      </p:sp>
      <p:sp>
        <p:nvSpPr>
          <p:cNvPr id="4" name="Date Placeholder 3">
            <a:extLst>
              <a:ext uri="{FF2B5EF4-FFF2-40B4-BE49-F238E27FC236}">
                <a16:creationId xmlns:a16="http://schemas.microsoft.com/office/drawing/2014/main" id="{37112030-02CC-41B0-8199-69008FDAB32A}"/>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506F0B78-0980-4B34-82CF-160C59C7F8D4}"/>
              </a:ext>
            </a:extLst>
          </p:cNvPr>
          <p:cNvSpPr>
            <a:spLocks noGrp="1"/>
          </p:cNvSpPr>
          <p:nvPr>
            <p:ph type="sldNum" sz="quarter" idx="12"/>
          </p:nvPr>
        </p:nvSpPr>
        <p:spPr/>
        <p:txBody>
          <a:bodyPr/>
          <a:lstStyle/>
          <a:p>
            <a:pPr>
              <a:defRPr/>
            </a:pPr>
            <a:fld id="{45EA2ECD-A7C9-4BC5-B99B-D6CB857FEA44}" type="slidenum">
              <a:rPr lang="en-US" smtClean="0"/>
              <a:pPr>
                <a:defRPr/>
              </a:pPr>
              <a:t>25</a:t>
            </a:fld>
            <a:endParaRPr lang="en-US"/>
          </a:p>
        </p:txBody>
      </p:sp>
    </p:spTree>
    <p:extLst>
      <p:ext uri="{BB962C8B-B14F-4D97-AF65-F5344CB8AC3E}">
        <p14:creationId xmlns:p14="http://schemas.microsoft.com/office/powerpoint/2010/main" val="619503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7DA1-8988-4474-86FC-03CF0DA68D98}"/>
              </a:ext>
            </a:extLst>
          </p:cNvPr>
          <p:cNvSpPr>
            <a:spLocks noGrp="1"/>
          </p:cNvSpPr>
          <p:nvPr>
            <p:ph type="title"/>
          </p:nvPr>
        </p:nvSpPr>
        <p:spPr/>
        <p:txBody>
          <a:bodyPr/>
          <a:lstStyle/>
          <a:p>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Conclusion and Future 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ED5765-4E56-4D79-9F1A-2AF58C38ABA7}"/>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Thus ,the gesture controlled wheelchair with obstacle and fall detection can aid the senior citizens in their daily life, providing them independency to move around and the support to  be independent , giving them the strength of being able to support themselves. Also, giving assurance to the concerned caretaker, the safety of the user.</a:t>
            </a:r>
          </a:p>
          <a:p>
            <a:r>
              <a:rPr lang="en-US" sz="2400" dirty="0">
                <a:latin typeface="Times New Roman" panose="02020603050405020304" pitchFamily="18" charset="0"/>
                <a:cs typeface="Times New Roman" panose="02020603050405020304" pitchFamily="18" charset="0"/>
              </a:rPr>
              <a:t>Limitation of this system would be not be able to provide elderly people other disability such as hand immobility. This can be overcome by introducing brainwave controlled wheelchair, where according to the attention level of the user, the wheelchair can be moved. In such way, the system can be improved to aid the elderly to lead a comfortable lifestyle.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6CC2A3-36C2-4A19-A31C-A08B442B6BDF}"/>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F50DBEFD-40A3-48C1-AD89-73B5906041C4}"/>
              </a:ext>
            </a:extLst>
          </p:cNvPr>
          <p:cNvSpPr>
            <a:spLocks noGrp="1"/>
          </p:cNvSpPr>
          <p:nvPr>
            <p:ph type="sldNum" sz="quarter" idx="12"/>
          </p:nvPr>
        </p:nvSpPr>
        <p:spPr/>
        <p:txBody>
          <a:bodyPr/>
          <a:lstStyle/>
          <a:p>
            <a:pPr>
              <a:defRPr/>
            </a:pPr>
            <a:fld id="{45EA2ECD-A7C9-4BC5-B99B-D6CB857FEA44}" type="slidenum">
              <a:rPr lang="en-US" smtClean="0"/>
              <a:pPr>
                <a:defRPr/>
              </a:pPr>
              <a:t>26</a:t>
            </a:fld>
            <a:endParaRPr lang="en-US"/>
          </a:p>
        </p:txBody>
      </p:sp>
    </p:spTree>
    <p:extLst>
      <p:ext uri="{BB962C8B-B14F-4D97-AF65-F5344CB8AC3E}">
        <p14:creationId xmlns:p14="http://schemas.microsoft.com/office/powerpoint/2010/main" val="279365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a:t>01-July-21</a:t>
            </a:r>
          </a:p>
        </p:txBody>
      </p:sp>
      <p:sp>
        <p:nvSpPr>
          <p:cNvPr id="8" name="Slide Number Placeholder 5"/>
          <p:cNvSpPr>
            <a:spLocks noGrp="1"/>
          </p:cNvSpPr>
          <p:nvPr>
            <p:ph type="sldNum" sz="quarter" idx="12"/>
          </p:nvPr>
        </p:nvSpPr>
        <p:spPr/>
        <p:txBody>
          <a:bodyPr/>
          <a:lstStyle/>
          <a:p>
            <a:pPr>
              <a:defRPr/>
            </a:pPr>
            <a:fld id="{119BE891-0525-40D8-AC1A-933AD5130E45}" type="slidenum">
              <a:rPr lang="en-US"/>
              <a:pPr>
                <a:defRPr/>
              </a:pPr>
              <a:t>27</a:t>
            </a:fld>
            <a:endParaRPr lang="en-US"/>
          </a:p>
        </p:txBody>
      </p:sp>
      <p:sp>
        <p:nvSpPr>
          <p:cNvPr id="12290" name="Title 1"/>
          <p:cNvSpPr>
            <a:spLocks noGrp="1"/>
          </p:cNvSpPr>
          <p:nvPr>
            <p:ph type="title"/>
          </p:nvPr>
        </p:nvSpPr>
        <p:spPr>
          <a:xfrm>
            <a:off x="457200" y="274638"/>
            <a:ext cx="8229600" cy="639762"/>
          </a:xfrm>
        </p:spPr>
        <p:txBody>
          <a:bodyPr/>
          <a:lstStyle/>
          <a:p>
            <a:pPr algn="ctr" fontAlgn="auto">
              <a:spcAft>
                <a:spcPts val="0"/>
              </a:spcAft>
              <a:defRPr/>
            </a:pPr>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sz="4000" dirty="0">
                <a:latin typeface="Arial Black" pitchFamily="34" charset="0"/>
                <a:ea typeface="+mj-ea"/>
                <a:cs typeface="+mj-cs"/>
              </a:rPr>
            </a:br>
            <a:r>
              <a:rPr lang="en-US" sz="3800" dirty="0">
                <a:latin typeface="Times New Roman" panose="02020603050405020304" pitchFamily="18" charset="0"/>
                <a:cs typeface="Times New Roman" panose="02020603050405020304" pitchFamily="18" charset="0"/>
              </a:rPr>
              <a:t>References</a:t>
            </a:r>
          </a:p>
        </p:txBody>
      </p:sp>
      <p:sp>
        <p:nvSpPr>
          <p:cNvPr id="12291" name="Content Placeholder 2"/>
          <p:cNvSpPr>
            <a:spLocks noGrp="1"/>
          </p:cNvSpPr>
          <p:nvPr>
            <p:ph idx="1"/>
          </p:nvPr>
        </p:nvSpPr>
        <p:spPr>
          <a:xfrm>
            <a:off x="71406" y="1071546"/>
            <a:ext cx="8763000" cy="4525963"/>
          </a:xfrm>
        </p:spPr>
        <p:txBody>
          <a:bodyPr/>
          <a:lstStyle/>
          <a:p>
            <a:pPr marL="0" indent="0" algn="just" eaLnBrk="1" hangingPunct="1">
              <a:buNone/>
            </a:pPr>
            <a:endParaRPr lang="pt-BR" altLang="en-US" sz="2200" b="1" dirty="0">
              <a:latin typeface="Times New Roman" pitchFamily="18" charset="0"/>
              <a:cs typeface="Times New Roman" pitchFamily="18" charset="0"/>
            </a:endParaRPr>
          </a:p>
          <a:p>
            <a:pPr marL="457200" indent="-457200" algn="just" eaLnBrk="1" hangingPunct="1">
              <a:buFont typeface="+mj-lt"/>
              <a:buAutoNum type="arabicPeriod"/>
            </a:pPr>
            <a:r>
              <a:rPr lang="pt-BR" altLang="en-US" sz="2200" b="1" dirty="0">
                <a:latin typeface="Times New Roman" pitchFamily="18" charset="0"/>
                <a:cs typeface="Times New Roman" pitchFamily="18" charset="0"/>
              </a:rPr>
              <a:t>Asaduzzaman ,Afsana Tasnim Juha (2020). “A Novel Design of Gesture and Voice Controlled Solar-Powered Smart Wheel Chair with Obstacle Detection”, IEEE  International Conference on Informatics, IoT, and Enabling Technologies (ICIoT), IEEE Xplore</a:t>
            </a:r>
            <a:endParaRPr lang="en-US" altLang="en-US" sz="2200" b="1" dirty="0">
              <a:solidFill>
                <a:srgbClr val="FF0000"/>
              </a:solidFill>
              <a:latin typeface="Times New Roman" pitchFamily="18" charset="0"/>
              <a:cs typeface="Times New Roman" pitchFamily="18" charset="0"/>
            </a:endParaRPr>
          </a:p>
          <a:p>
            <a:pPr marL="514350" indent="-514350" algn="just" eaLnBrk="1" hangingPunct="1">
              <a:buFont typeface="Calibri" panose="020F0502020204030204" pitchFamily="34" charset="0"/>
              <a:buAutoNum type="arabicPeriod"/>
            </a:pPr>
            <a:r>
              <a:rPr lang="en-GB" altLang="en-US" sz="2200" dirty="0" err="1">
                <a:latin typeface="Times New Roman" pitchFamily="18" charset="0"/>
                <a:cs typeface="Times New Roman" pitchFamily="18" charset="0"/>
              </a:rPr>
              <a:t>ShaybanNasif</a:t>
            </a:r>
            <a:r>
              <a:rPr lang="en-GB" altLang="en-US" sz="2200" dirty="0">
                <a:latin typeface="Times New Roman" pitchFamily="18" charset="0"/>
                <a:cs typeface="Times New Roman" pitchFamily="18" charset="0"/>
              </a:rPr>
              <a:t>, Muhammad Abdul </a:t>
            </a:r>
            <a:r>
              <a:rPr lang="en-GB" altLang="en-US" sz="2200" dirty="0" err="1">
                <a:latin typeface="Times New Roman" pitchFamily="18" charset="0"/>
                <a:cs typeface="Times New Roman" pitchFamily="18" charset="0"/>
              </a:rPr>
              <a:t>Goffar</a:t>
            </a:r>
            <a:r>
              <a:rPr lang="en-GB" altLang="en-US" sz="2200" dirty="0">
                <a:latin typeface="Times New Roman" pitchFamily="18" charset="0"/>
                <a:cs typeface="Times New Roman" pitchFamily="18" charset="0"/>
              </a:rPr>
              <a:t> Khan (2017). </a:t>
            </a:r>
            <a:r>
              <a:rPr lang="en-GB" altLang="en-US" sz="2200" b="1" dirty="0">
                <a:latin typeface="Times New Roman" pitchFamily="18" charset="0"/>
                <a:cs typeface="Times New Roman" pitchFamily="18" charset="0"/>
              </a:rPr>
              <a:t>"Wireless Head Gesture Controlled Wheel Chair for Disabled Persons ", </a:t>
            </a:r>
            <a:r>
              <a:rPr lang="en-GB" altLang="en-US" sz="2200" dirty="0">
                <a:latin typeface="Times New Roman" pitchFamily="18" charset="0"/>
                <a:cs typeface="Times New Roman" pitchFamily="18" charset="0"/>
              </a:rPr>
              <a:t>Proceedings of the 2017 IEEE Region 10 Humanitarian Technology Conference (R10-HTC) IEEE Xplore</a:t>
            </a:r>
          </a:p>
          <a:p>
            <a:pPr marL="514350" indent="-514350" algn="just" eaLnBrk="1" hangingPunct="1">
              <a:buFont typeface="Calibri" panose="020F0502020204030204" pitchFamily="34" charset="0"/>
              <a:buAutoNum type="arabicPeriod"/>
            </a:pPr>
            <a:r>
              <a:rPr lang="en-GB" altLang="en-US" sz="2200" dirty="0" err="1">
                <a:latin typeface="Times New Roman" pitchFamily="18" charset="0"/>
                <a:cs typeface="Times New Roman" pitchFamily="18" charset="0"/>
              </a:rPr>
              <a:t>Mohid</a:t>
            </a:r>
            <a:r>
              <a:rPr lang="en-GB" altLang="en-US" sz="2200" dirty="0">
                <a:latin typeface="Times New Roman" pitchFamily="18" charset="0"/>
                <a:cs typeface="Times New Roman" pitchFamily="18" charset="0"/>
              </a:rPr>
              <a:t> M. F. M. </a:t>
            </a:r>
            <a:r>
              <a:rPr lang="en-GB" altLang="en-US" sz="2200" dirty="0" err="1">
                <a:latin typeface="Times New Roman" pitchFamily="18" charset="0"/>
                <a:cs typeface="Times New Roman" pitchFamily="18" charset="0"/>
              </a:rPr>
              <a:t>Khairudin</a:t>
            </a:r>
            <a:r>
              <a:rPr lang="en-GB" altLang="en-US" sz="2200" dirty="0">
                <a:latin typeface="Times New Roman" pitchFamily="18" charset="0"/>
                <a:cs typeface="Times New Roman" pitchFamily="18" charset="0"/>
              </a:rPr>
              <a:t>; L. H. </a:t>
            </a:r>
            <a:r>
              <a:rPr lang="en-GB" altLang="en-US" sz="2200" dirty="0" err="1">
                <a:latin typeface="Times New Roman" pitchFamily="18" charset="0"/>
                <a:cs typeface="Times New Roman" pitchFamily="18" charset="0"/>
              </a:rPr>
              <a:t>Basirun</a:t>
            </a:r>
            <a:r>
              <a:rPr lang="en-GB" altLang="en-US" sz="2200" dirty="0">
                <a:latin typeface="Times New Roman" pitchFamily="18" charset="0"/>
                <a:cs typeface="Times New Roman" pitchFamily="18" charset="0"/>
              </a:rPr>
              <a:t>; R. </a:t>
            </a:r>
            <a:r>
              <a:rPr lang="en-GB" altLang="en-US" sz="2200" dirty="0" err="1">
                <a:latin typeface="Times New Roman" pitchFamily="18" charset="0"/>
                <a:cs typeface="Times New Roman" pitchFamily="18" charset="0"/>
              </a:rPr>
              <a:t>Jailani</a:t>
            </a:r>
            <a:r>
              <a:rPr lang="en-GB" altLang="en-US" sz="2200" dirty="0">
                <a:latin typeface="Times New Roman" pitchFamily="18" charset="0"/>
                <a:cs typeface="Times New Roman" pitchFamily="18" charset="0"/>
              </a:rPr>
              <a:t> (2020), “</a:t>
            </a:r>
            <a:r>
              <a:rPr lang="en-GB" altLang="en-US" sz="2200" b="1" dirty="0">
                <a:latin typeface="Times New Roman" pitchFamily="18" charset="0"/>
                <a:cs typeface="Times New Roman" pitchFamily="18" charset="0"/>
              </a:rPr>
              <a:t>Motorised Wheelchair with </a:t>
            </a:r>
            <a:r>
              <a:rPr lang="en-GB" altLang="en-US" sz="2200" b="1" dirty="0" err="1">
                <a:latin typeface="Times New Roman" pitchFamily="18" charset="0"/>
                <a:cs typeface="Times New Roman" pitchFamily="18" charset="0"/>
              </a:rPr>
              <a:t>Multicontrol</a:t>
            </a:r>
            <a:r>
              <a:rPr lang="en-GB" altLang="en-US" sz="2200" b="1" dirty="0">
                <a:latin typeface="Times New Roman" pitchFamily="18" charset="0"/>
                <a:cs typeface="Times New Roman" pitchFamily="18" charset="0"/>
              </a:rPr>
              <a:t> System</a:t>
            </a:r>
            <a:r>
              <a:rPr lang="en-GB" altLang="en-US" sz="2200" dirty="0">
                <a:latin typeface="Times New Roman" pitchFamily="18" charset="0"/>
                <a:cs typeface="Times New Roman" pitchFamily="18" charset="0"/>
              </a:rPr>
              <a:t>”, IEEE 10th Symposium on Computer Applications &amp; Industrial Electronics (ISCAIE)IEEE Transactions</a:t>
            </a:r>
            <a:endParaRPr lang="en-US" sz="2200" dirty="0">
              <a:latin typeface="Times New Roman" pitchFamily="18" charset="0"/>
              <a:cs typeface="Times New Roman" pitchFamily="18" charset="0"/>
            </a:endParaRPr>
          </a:p>
          <a:p>
            <a:pPr marL="514350" indent="-514350" algn="just" eaLnBrk="1" hangingPunct="1">
              <a:buNone/>
            </a:pPr>
            <a:endParaRPr lang="en-US" sz="2200" dirty="0">
              <a:latin typeface="Times New Roman" pitchFamily="18" charset="0"/>
              <a:cs typeface="Times New Roman" pitchFamily="18" charset="0"/>
            </a:endParaRPr>
          </a:p>
          <a:p>
            <a:pPr marL="514350" indent="-514350" algn="just" eaLnBrk="1" hangingPunct="1">
              <a:buFont typeface="Calibri" pitchFamily="34" charset="0"/>
              <a:buAutoNum type="arabicPeriod"/>
            </a:pPr>
            <a:endParaRPr lang="en-US" sz="2200" dirty="0">
              <a:latin typeface="Times New Roman" pitchFamily="18" charset="0"/>
              <a:cs typeface="Times New Roman" pitchFamily="18" charset="0"/>
            </a:endParaRPr>
          </a:p>
          <a:p>
            <a:pPr marL="514350" indent="-514350" algn="just" eaLnBrk="1" hangingPunct="1">
              <a:buFont typeface="Calibri" pitchFamily="34" charset="0"/>
              <a:buAutoNum type="arabicPeriod"/>
            </a:pPr>
            <a:endParaRPr lang="en-US" sz="2400" dirty="0">
              <a:latin typeface="Times New Roman" pitchFamily="18" charset="0"/>
              <a:cs typeface="Times New Roman" pitchFamily="18" charset="0"/>
            </a:endParaRPr>
          </a:p>
          <a:p>
            <a:pPr marL="514350" indent="-514350" algn="just" eaLnBrk="1" hangingPunct="1">
              <a:buFont typeface="Calibri" pitchFamily="34" charset="0"/>
              <a:buAutoNum type="arabicPeriod"/>
            </a:pPr>
            <a:endParaRPr lang="en-US" sz="2400" dirty="0">
              <a:latin typeface="Times New Roman" pitchFamily="18" charset="0"/>
              <a:cs typeface="Times New Roman" pitchFamily="18"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4AC969-AD67-43A6-8576-193843AF8B88}" type="slidenum">
              <a:rPr lang="en-US" sz="1200">
                <a:solidFill>
                  <a:schemeClr val="tx1">
                    <a:tint val="75000"/>
                  </a:schemeClr>
                </a:solidFill>
                <a:latin typeface="+mn-lt"/>
                <a:cs typeface="+mn-cs"/>
              </a:rPr>
              <a:pPr algn="r" fontAlgn="auto">
                <a:spcBef>
                  <a:spcPts val="0"/>
                </a:spcBef>
                <a:spcAft>
                  <a:spcPts val="0"/>
                </a:spcAft>
                <a:defRPr/>
              </a:pPr>
              <a:t>27</a:t>
            </a:fld>
            <a:endParaRPr lang="en-US" sz="1200">
              <a:solidFill>
                <a:schemeClr val="tx1">
                  <a:tint val="75000"/>
                </a:schemeClr>
              </a:solidFill>
              <a:latin typeface="+mn-lt"/>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sz="7200" dirty="0">
                <a:latin typeface="Arial Black" pitchFamily="34" charset="0"/>
              </a:rPr>
            </a:br>
            <a:r>
              <a:rPr lang="en-US" sz="3800" dirty="0">
                <a:latin typeface="Times New Roman" pitchFamily="18" charset="0"/>
                <a:cs typeface="Times New Roman" pitchFamily="18" charset="0"/>
              </a:rPr>
              <a:t>Publication</a:t>
            </a:r>
            <a:endParaRPr lang="en-GB" sz="38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pPr>
              <a:defRPr/>
            </a:pPr>
            <a:r>
              <a:rPr lang="en-US"/>
              <a:t>01-July-21</a:t>
            </a:r>
          </a:p>
        </p:txBody>
      </p:sp>
      <p:sp>
        <p:nvSpPr>
          <p:cNvPr id="5" name="Slide Number Placeholder 4"/>
          <p:cNvSpPr>
            <a:spLocks noGrp="1"/>
          </p:cNvSpPr>
          <p:nvPr>
            <p:ph type="sldNum" sz="quarter" idx="12"/>
          </p:nvPr>
        </p:nvSpPr>
        <p:spPr/>
        <p:txBody>
          <a:bodyPr/>
          <a:lstStyle/>
          <a:p>
            <a:pPr>
              <a:defRPr/>
            </a:pPr>
            <a:fld id="{90DFE559-E67A-4A44-9FCC-36BE6FF1B9FE}" type="slidenum">
              <a:rPr lang="en-US" smtClean="0"/>
              <a:pPr>
                <a:defRPr/>
              </a:pPr>
              <a:t>28</a:t>
            </a:fld>
            <a:endParaRPr lang="en-US"/>
          </a:p>
        </p:txBody>
      </p:sp>
      <p:sp>
        <p:nvSpPr>
          <p:cNvPr id="6" name="TextBox 5"/>
          <p:cNvSpPr txBox="1"/>
          <p:nvPr/>
        </p:nvSpPr>
        <p:spPr>
          <a:xfrm>
            <a:off x="899592" y="1651526"/>
            <a:ext cx="7500990" cy="4893647"/>
          </a:xfrm>
          <a:prstGeom prst="rect">
            <a:avLst/>
          </a:prstGeom>
          <a:noFill/>
        </p:spPr>
        <p:txBody>
          <a:bodyPr wrap="square" rtlCol="0">
            <a:spAutoFit/>
          </a:bodyPr>
          <a:lstStyle/>
          <a:p>
            <a:r>
              <a:rPr lang="en-GB" sz="2400" b="1" dirty="0">
                <a:latin typeface="Times New Roman" pitchFamily="18" charset="0"/>
                <a:cs typeface="Times New Roman" pitchFamily="18" charset="0"/>
              </a:rPr>
              <a:t>Conference</a:t>
            </a:r>
          </a:p>
          <a:p>
            <a:r>
              <a:rPr lang="en-GB" sz="2000" dirty="0">
                <a:latin typeface="Times New Roman" pitchFamily="18" charset="0"/>
                <a:cs typeface="Times New Roman" pitchFamily="18" charset="0"/>
              </a:rPr>
              <a:t>1. Presented the paper titled </a:t>
            </a:r>
            <a:r>
              <a:rPr lang="en-GB" sz="2000" b="1" dirty="0">
                <a:latin typeface="Times New Roman" pitchFamily="18" charset="0"/>
                <a:cs typeface="Times New Roman" pitchFamily="18" charset="0"/>
              </a:rPr>
              <a:t>“ Survey on gesture</a:t>
            </a:r>
          </a:p>
          <a:p>
            <a:r>
              <a:rPr lang="en-GB" sz="2000" b="1" dirty="0">
                <a:latin typeface="Times New Roman" pitchFamily="18" charset="0"/>
                <a:cs typeface="Times New Roman" pitchFamily="18" charset="0"/>
              </a:rPr>
              <a:t>controlled wheelchair with fall and obstacle sensor</a:t>
            </a:r>
            <a:r>
              <a:rPr lang="en-GB" sz="2000" dirty="0">
                <a:latin typeface="Times New Roman" pitchFamily="18" charset="0"/>
                <a:cs typeface="Times New Roman" pitchFamily="18" charset="0"/>
              </a:rPr>
              <a:t> ”in 2</a:t>
            </a:r>
            <a:r>
              <a:rPr lang="en-GB" sz="2000" baseline="30000" dirty="0">
                <a:latin typeface="Times New Roman" pitchFamily="18" charset="0"/>
                <a:cs typeface="Times New Roman" pitchFamily="18" charset="0"/>
              </a:rPr>
              <a:t>nd</a:t>
            </a:r>
            <a:r>
              <a:rPr lang="en-GB" sz="2000" dirty="0">
                <a:latin typeface="Times New Roman" pitchFamily="18" charset="0"/>
                <a:cs typeface="Times New Roman" pitchFamily="18" charset="0"/>
              </a:rPr>
              <a:t> International e-Conference on Information, Communication and Networking 2021 </a:t>
            </a:r>
            <a:r>
              <a:rPr lang="en-GB" sz="2000" dirty="0" err="1">
                <a:latin typeface="Times New Roman" pitchFamily="18" charset="0"/>
                <a:cs typeface="Times New Roman" pitchFamily="18" charset="0"/>
              </a:rPr>
              <a:t>eICICN</a:t>
            </a:r>
            <a:r>
              <a:rPr lang="en-GB" sz="2000" dirty="0">
                <a:latin typeface="Times New Roman" pitchFamily="18" charset="0"/>
                <a:cs typeface="Times New Roman" pitchFamily="18" charset="0"/>
              </a:rPr>
              <a:t> 21, Department of  IT, </a:t>
            </a:r>
            <a:r>
              <a:rPr lang="en-GB" sz="2000" dirty="0" err="1">
                <a:latin typeface="Times New Roman" pitchFamily="18" charset="0"/>
                <a:cs typeface="Times New Roman" pitchFamily="18" charset="0"/>
              </a:rPr>
              <a:t>Easwari</a:t>
            </a:r>
            <a:r>
              <a:rPr lang="en-GB" sz="2000" dirty="0">
                <a:latin typeface="Times New Roman" pitchFamily="18" charset="0"/>
                <a:cs typeface="Times New Roman" pitchFamily="18" charset="0"/>
              </a:rPr>
              <a:t> Engineering College on 10</a:t>
            </a:r>
            <a:r>
              <a:rPr lang="en-GB" sz="2000" baseline="30000" dirty="0">
                <a:latin typeface="Times New Roman" pitchFamily="18" charset="0"/>
                <a:cs typeface="Times New Roman" pitchFamily="18" charset="0"/>
              </a:rPr>
              <a:t>th</a:t>
            </a:r>
            <a:r>
              <a:rPr lang="en-GB" sz="2000" dirty="0">
                <a:latin typeface="Times New Roman" pitchFamily="18" charset="0"/>
                <a:cs typeface="Times New Roman" pitchFamily="18" charset="0"/>
              </a:rPr>
              <a:t> April, 2021</a:t>
            </a:r>
          </a:p>
          <a:p>
            <a:r>
              <a:rPr lang="en-GB" sz="2000" dirty="0">
                <a:latin typeface="Times New Roman" pitchFamily="18" charset="0"/>
                <a:cs typeface="Times New Roman" pitchFamily="18" charset="0"/>
              </a:rPr>
              <a:t>2. Presented the paper titled </a:t>
            </a:r>
            <a:r>
              <a:rPr lang="en-GB" sz="2000" b="1" dirty="0">
                <a:latin typeface="Times New Roman" pitchFamily="18" charset="0"/>
                <a:cs typeface="Times New Roman" pitchFamily="18" charset="0"/>
              </a:rPr>
              <a:t>“Gesture Controlled Wheelchair with Fall and Obstacle Detection” </a:t>
            </a:r>
            <a:r>
              <a:rPr lang="en-GB" sz="2000" dirty="0">
                <a:latin typeface="Times New Roman" pitchFamily="18" charset="0"/>
                <a:cs typeface="Times New Roman" pitchFamily="18" charset="0"/>
              </a:rPr>
              <a:t>in 2</a:t>
            </a:r>
            <a:r>
              <a:rPr lang="en-GB" sz="2000" baseline="30000" dirty="0">
                <a:latin typeface="Times New Roman" pitchFamily="18" charset="0"/>
                <a:cs typeface="Times New Roman" pitchFamily="18" charset="0"/>
              </a:rPr>
              <a:t>nd</a:t>
            </a:r>
            <a:r>
              <a:rPr lang="en-GB" sz="2000" dirty="0">
                <a:latin typeface="Times New Roman" pitchFamily="18" charset="0"/>
                <a:cs typeface="Times New Roman" pitchFamily="18" charset="0"/>
              </a:rPr>
              <a:t> International e-Conference on Information, Communication and Networking 2021 </a:t>
            </a:r>
            <a:r>
              <a:rPr lang="en-GB" sz="2000" dirty="0" err="1">
                <a:latin typeface="Times New Roman" pitchFamily="18" charset="0"/>
                <a:cs typeface="Times New Roman" pitchFamily="18" charset="0"/>
              </a:rPr>
              <a:t>eICICN</a:t>
            </a:r>
            <a:r>
              <a:rPr lang="en-GB" sz="2000" dirty="0">
                <a:latin typeface="Times New Roman" pitchFamily="18" charset="0"/>
                <a:cs typeface="Times New Roman" pitchFamily="18" charset="0"/>
              </a:rPr>
              <a:t> 21, Department of IT, </a:t>
            </a:r>
            <a:r>
              <a:rPr lang="en-GB" sz="2000" dirty="0" err="1">
                <a:latin typeface="Times New Roman" pitchFamily="18" charset="0"/>
                <a:cs typeface="Times New Roman" pitchFamily="18" charset="0"/>
              </a:rPr>
              <a:t>Easwari</a:t>
            </a:r>
            <a:r>
              <a:rPr lang="en-GB" sz="2000" dirty="0">
                <a:latin typeface="Times New Roman" pitchFamily="18" charset="0"/>
                <a:cs typeface="Times New Roman" pitchFamily="18" charset="0"/>
              </a:rPr>
              <a:t> Engineering College on 10</a:t>
            </a:r>
            <a:r>
              <a:rPr lang="en-GB" sz="2000" baseline="30000" dirty="0">
                <a:latin typeface="Times New Roman" pitchFamily="18" charset="0"/>
                <a:cs typeface="Times New Roman" pitchFamily="18" charset="0"/>
              </a:rPr>
              <a:t>th</a:t>
            </a:r>
            <a:r>
              <a:rPr lang="en-GB" sz="2000" dirty="0">
                <a:latin typeface="Times New Roman" pitchFamily="18" charset="0"/>
                <a:cs typeface="Times New Roman" pitchFamily="18" charset="0"/>
              </a:rPr>
              <a:t> April, 2021.</a:t>
            </a:r>
            <a:endParaRPr lang="en-GB" sz="2000" b="1" dirty="0">
              <a:latin typeface="Times New Roman" pitchFamily="18" charset="0"/>
              <a:cs typeface="Times New Roman" pitchFamily="18" charset="0"/>
            </a:endParaRPr>
          </a:p>
          <a:p>
            <a:r>
              <a:rPr lang="en-GB" sz="2400" b="1" dirty="0">
                <a:latin typeface="Times New Roman" pitchFamily="18" charset="0"/>
                <a:cs typeface="Times New Roman" pitchFamily="18" charset="0"/>
              </a:rPr>
              <a:t>Journal</a:t>
            </a:r>
          </a:p>
          <a:p>
            <a:r>
              <a:rPr lang="en-GB" sz="2000" dirty="0">
                <a:latin typeface="Times New Roman" pitchFamily="18" charset="0"/>
                <a:cs typeface="Times New Roman" pitchFamily="18" charset="0"/>
              </a:rPr>
              <a:t>1. Processed the paper titled </a:t>
            </a:r>
            <a:r>
              <a:rPr lang="en-GB" sz="2000" b="1" dirty="0">
                <a:latin typeface="Times New Roman" pitchFamily="18" charset="0"/>
                <a:cs typeface="Times New Roman" pitchFamily="18" charset="0"/>
              </a:rPr>
              <a:t>“ Gesture controlled  wheelchair with fall and obstacle sensor </a:t>
            </a:r>
            <a:r>
              <a:rPr lang="en-GB" sz="2000" dirty="0">
                <a:latin typeface="Times New Roman" pitchFamily="18" charset="0"/>
                <a:cs typeface="Times New Roman" pitchFamily="18" charset="0"/>
              </a:rPr>
              <a:t>” in Recent Advances in Computer Science and Communication on 30</a:t>
            </a:r>
            <a:r>
              <a:rPr lang="en-GB" sz="2000" baseline="30000" dirty="0">
                <a:latin typeface="Times New Roman" pitchFamily="18" charset="0"/>
                <a:cs typeface="Times New Roman" pitchFamily="18" charset="0"/>
              </a:rPr>
              <a:t>th</a:t>
            </a:r>
            <a:r>
              <a:rPr lang="en-GB" sz="2000" dirty="0">
                <a:latin typeface="Times New Roman" pitchFamily="18" charset="0"/>
                <a:cs typeface="Times New Roman" pitchFamily="18" charset="0"/>
              </a:rPr>
              <a:t> June, 2021</a:t>
            </a:r>
          </a:p>
          <a:p>
            <a:r>
              <a:rPr lang="en-GB" sz="2400" dirty="0">
                <a:latin typeface="Times New Roman" pitchFamily="18" charset="0"/>
                <a:cs typeface="Times New Roman"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pPr>
              <a:defRPr/>
            </a:pPr>
            <a:r>
              <a:rPr lang="en-US"/>
              <a:t>01-July-21</a:t>
            </a:r>
            <a:endParaRPr lang="en-US" dirty="0"/>
          </a:p>
        </p:txBody>
      </p:sp>
      <p:sp>
        <p:nvSpPr>
          <p:cNvPr id="7" name="Slide Number Placeholder 5"/>
          <p:cNvSpPr>
            <a:spLocks noGrp="1"/>
          </p:cNvSpPr>
          <p:nvPr>
            <p:ph type="sldNum" sz="quarter" idx="12"/>
          </p:nvPr>
        </p:nvSpPr>
        <p:spPr/>
        <p:txBody>
          <a:bodyPr/>
          <a:lstStyle/>
          <a:p>
            <a:pPr>
              <a:defRPr/>
            </a:pPr>
            <a:fld id="{80AAA658-0B5B-4829-9F4B-D6A114A0C0FB}" type="slidenum">
              <a:rPr lang="en-US"/>
              <a:pPr>
                <a:defRPr/>
              </a:pPr>
              <a:t>29</a:t>
            </a:fld>
            <a:endParaRPr lang="en-US"/>
          </a:p>
        </p:txBody>
      </p:sp>
      <p:sp>
        <p:nvSpPr>
          <p:cNvPr id="13314" name="Content Placeholder 2"/>
          <p:cNvSpPr>
            <a:spLocks noGrp="1"/>
          </p:cNvSpPr>
          <p:nvPr>
            <p:ph idx="1"/>
          </p:nvPr>
        </p:nvSpPr>
        <p:spPr>
          <a:xfrm>
            <a:off x="457200" y="1066800"/>
            <a:ext cx="8229600" cy="5059363"/>
          </a:xfrm>
        </p:spPr>
        <p:txBody>
          <a:bodyPr/>
          <a:lstStyle/>
          <a:p>
            <a:pPr algn="ctr">
              <a:buFont typeface="Arial" pitchFamily="34" charset="0"/>
              <a:buNone/>
            </a:pPr>
            <a:endParaRPr lang="en-US"/>
          </a:p>
          <a:p>
            <a:pPr algn="ctr">
              <a:buFont typeface="Arial" pitchFamily="34" charset="0"/>
              <a:buNone/>
            </a:pPr>
            <a:endParaRPr lang="en-US"/>
          </a:p>
          <a:p>
            <a:pPr algn="ctr">
              <a:buFont typeface="Arial" pitchFamily="34" charset="0"/>
              <a:buNone/>
            </a:pPr>
            <a:endParaRPr lang="en-US"/>
          </a:p>
          <a:p>
            <a:pPr algn="ctr">
              <a:buFont typeface="Arial" pitchFamily="34" charset="0"/>
              <a:buNone/>
            </a:pPr>
            <a:r>
              <a:rPr lang="en-US" sz="3500">
                <a:latin typeface="Arial Black" pitchFamily="34" charset="0"/>
              </a:rPr>
              <a:t>Thank You</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B8E2BEE-0971-41FF-B097-FCAD0C67899F}" type="slidenum">
              <a:rPr lang="en-US" sz="1200">
                <a:solidFill>
                  <a:schemeClr val="tx1">
                    <a:tint val="75000"/>
                  </a:schemeClr>
                </a:solidFill>
                <a:latin typeface="+mn-lt"/>
                <a:cs typeface="+mn-cs"/>
              </a:rPr>
              <a:pPr algn="r" fontAlgn="auto">
                <a:spcBef>
                  <a:spcPts val="0"/>
                </a:spcBef>
                <a:spcAft>
                  <a:spcPts val="0"/>
                </a:spcAft>
                <a:defRPr/>
              </a:pPr>
              <a:t>29</a:t>
            </a:fld>
            <a:endParaRPr lang="en-US" sz="1200">
              <a:solidFill>
                <a:schemeClr val="tx1">
                  <a:tint val="75000"/>
                </a:schemeClr>
              </a:solidFill>
              <a:latin typeface="+mn-lt"/>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pPr>
              <a:defRPr/>
            </a:pPr>
            <a:r>
              <a:rPr lang="en-US"/>
              <a:t>01-July-21</a:t>
            </a:r>
          </a:p>
        </p:txBody>
      </p:sp>
      <p:sp>
        <p:nvSpPr>
          <p:cNvPr id="8" name="Slide Number Placeholder 5"/>
          <p:cNvSpPr>
            <a:spLocks noGrp="1"/>
          </p:cNvSpPr>
          <p:nvPr>
            <p:ph type="sldNum" sz="quarter" idx="12"/>
          </p:nvPr>
        </p:nvSpPr>
        <p:spPr/>
        <p:txBody>
          <a:bodyPr/>
          <a:lstStyle/>
          <a:p>
            <a:pPr>
              <a:defRPr/>
            </a:pPr>
            <a:fld id="{2EABD33F-7093-4BAB-962E-F5CCCB8AA45E}" type="slidenum">
              <a:rPr lang="en-US"/>
              <a:pPr>
                <a:defRPr/>
              </a:pPr>
              <a:t>3</a:t>
            </a:fld>
            <a:endParaRPr lang="en-US"/>
          </a:p>
        </p:txBody>
      </p:sp>
      <p:sp>
        <p:nvSpPr>
          <p:cNvPr id="4098" name="Title 1"/>
          <p:cNvSpPr>
            <a:spLocks noGrp="1"/>
          </p:cNvSpPr>
          <p:nvPr>
            <p:ph type="title"/>
          </p:nvPr>
        </p:nvSpPr>
        <p:spPr>
          <a:xfrm>
            <a:off x="477788" y="274637"/>
            <a:ext cx="8229600" cy="914400"/>
          </a:xfrm>
        </p:spPr>
        <p:txBody>
          <a:bodyPr/>
          <a:lstStyle/>
          <a:p>
            <a:pPr eaLnBrk="1" hangingPunct="1"/>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Motivation</a:t>
            </a:r>
          </a:p>
        </p:txBody>
      </p:sp>
      <p:sp>
        <p:nvSpPr>
          <p:cNvPr id="4099" name="Content Placeholder 2"/>
          <p:cNvSpPr>
            <a:spLocks noGrp="1"/>
          </p:cNvSpPr>
          <p:nvPr>
            <p:ph idx="1"/>
          </p:nvPr>
        </p:nvSpPr>
        <p:spPr/>
        <p:txBody>
          <a:bodyPr/>
          <a:lstStyle/>
          <a:p>
            <a:pPr algn="just" eaLnBrk="1" hangingPunct="1"/>
            <a:r>
              <a:rPr lang="en-US" altLang="en-US" sz="2400" dirty="0">
                <a:latin typeface="Times New Roman" pitchFamily="18" charset="0"/>
                <a:cs typeface="Times New Roman" pitchFamily="18" charset="0"/>
              </a:rPr>
              <a:t>To allow old aged people to be independent to a certain extent and as well as provide assistance to people who have poor vision or experience difficulties in mobility. </a:t>
            </a:r>
          </a:p>
          <a:p>
            <a:pPr algn="just" eaLnBrk="1" hangingPunct="1"/>
            <a:r>
              <a:rPr lang="en-US" altLang="en-US" sz="2400" dirty="0">
                <a:latin typeface="Times New Roman" pitchFamily="18" charset="0"/>
                <a:cs typeface="Times New Roman" pitchFamily="18" charset="0"/>
              </a:rPr>
              <a:t>To be effective and economical and largely focused on safety measures thereby it doesn't compromise the safety of the user. </a:t>
            </a:r>
          </a:p>
          <a:p>
            <a:pPr eaLnBrk="1" hangingPunct="1"/>
            <a:endParaRPr lang="en-US" sz="2400" dirty="0">
              <a:latin typeface="Times New Roman" pitchFamily="18" charset="0"/>
              <a:cs typeface="Times New Roman" pitchFamily="18"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pPr algn="r" fontAlgn="auto">
                <a:spcBef>
                  <a:spcPts val="0"/>
                </a:spcBef>
                <a:spcAft>
                  <a:spcPts val="0"/>
                </a:spcAft>
                <a:defRPr/>
              </a:pPr>
              <a:t>3</a:t>
            </a:fld>
            <a:endParaRPr lang="en-US" sz="1200">
              <a:solidFill>
                <a:schemeClr val="tx1">
                  <a:tint val="75000"/>
                </a:schemeClr>
              </a:solidFill>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a:t>01-July-21</a:t>
            </a:r>
          </a:p>
        </p:txBody>
      </p:sp>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4</a:t>
            </a:fld>
            <a:endParaRPr lang="en-US" dirty="0"/>
          </a:p>
        </p:txBody>
      </p:sp>
      <p:sp>
        <p:nvSpPr>
          <p:cNvPr id="5122" name="Title 1"/>
          <p:cNvSpPr>
            <a:spLocks noGrp="1"/>
          </p:cNvSpPr>
          <p:nvPr>
            <p:ph type="title"/>
          </p:nvPr>
        </p:nvSpPr>
        <p:spPr>
          <a:xfrm>
            <a:off x="342900" y="381000"/>
            <a:ext cx="8458200" cy="609600"/>
          </a:xfrm>
        </p:spPr>
        <p:txBody>
          <a:bodyPr/>
          <a:lstStyle/>
          <a:p>
            <a:pPr eaLnBrk="1" hangingPunct="1"/>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 (Autonomous)</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Literature Survey</a:t>
            </a:r>
            <a:r>
              <a:rPr lang="en-US" sz="3800" dirty="0">
                <a:latin typeface="Arial" pitchFamily="34" charset="0"/>
                <a:cs typeface="Arial" pitchFamily="34" charset="0"/>
              </a:rPr>
              <a:t>		  </a:t>
            </a:r>
            <a:r>
              <a:rPr lang="en-US" sz="3800" dirty="0">
                <a:latin typeface="Times New Roman" panose="02020603050405020304" pitchFamily="18" charset="0"/>
                <a:cs typeface="Times New Roman" panose="02020603050405020304" pitchFamily="18" charset="0"/>
              </a:rPr>
              <a:t>(1)</a:t>
            </a:r>
          </a:p>
        </p:txBody>
      </p:sp>
      <p:sp>
        <p:nvSpPr>
          <p:cNvPr id="5123" name="Content Placeholder 2"/>
          <p:cNvSpPr>
            <a:spLocks noGrp="1"/>
          </p:cNvSpPr>
          <p:nvPr>
            <p:ph idx="1"/>
          </p:nvPr>
        </p:nvSpPr>
        <p:spPr>
          <a:xfrm>
            <a:off x="251520" y="836712"/>
            <a:ext cx="8663880" cy="5564088"/>
          </a:xfrm>
        </p:spPr>
        <p:txBody>
          <a:bodyPr/>
          <a:lstStyle/>
          <a:p>
            <a:pPr algn="just" eaLnBrk="1" hangingPunct="1">
              <a:spcBef>
                <a:spcPts val="0"/>
              </a:spcBef>
              <a:buNone/>
            </a:pPr>
            <a:r>
              <a:rPr lang="en-GB" sz="1800" i="1" dirty="0">
                <a:latin typeface="Times New Roman" pitchFamily="18" charset="0"/>
                <a:cs typeface="Times New Roman" pitchFamily="18" charset="0"/>
              </a:rPr>
              <a:t>      </a:t>
            </a:r>
          </a:p>
          <a:p>
            <a:pPr algn="just" eaLnBrk="1" hangingPunct="1">
              <a:spcBef>
                <a:spcPts val="0"/>
              </a:spcBef>
              <a:buNone/>
            </a:pPr>
            <a:endParaRPr lang="en-GB" sz="1800" i="1" dirty="0">
              <a:latin typeface="Times New Roman" pitchFamily="18" charset="0"/>
              <a:cs typeface="Times New Roman" pitchFamily="18" charset="0"/>
            </a:endParaRPr>
          </a:p>
          <a:p>
            <a:pPr marL="338400" marR="0" lvl="0" indent="-342900" algn="just" defTabSz="914400" rtl="0" eaLnBrk="1" fontAlgn="base" latinLnBrk="0" hangingPunct="1">
              <a:lnSpc>
                <a:spcPct val="100000"/>
              </a:lnSpc>
              <a:spcBef>
                <a:spcPts val="0"/>
              </a:spcBef>
              <a:spcAft>
                <a:spcPct val="0"/>
              </a:spcAft>
              <a:buClrTx/>
              <a:buSzTx/>
              <a:buFont typeface="Arial" pitchFamily="34" charset="0"/>
              <a:buNone/>
              <a:tabLst/>
              <a:defRPr/>
            </a:pPr>
            <a:r>
              <a:rPr lang="en-GB" sz="1800" i="1" dirty="0">
                <a:latin typeface="Times New Roman" pitchFamily="18" charset="0"/>
                <a:cs typeface="Times New Roman" pitchFamily="18" charset="0"/>
              </a:rPr>
              <a:t>     </a:t>
            </a:r>
            <a:r>
              <a:rPr kumimoji="0" lang="en-US" sz="1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AKM </a:t>
            </a:r>
            <a:r>
              <a:rPr kumimoji="0" lang="en-US" sz="1800" b="0" i="1"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Bahalul</a:t>
            </a:r>
            <a:r>
              <a:rPr kumimoji="0" lang="en-US" sz="1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1800" b="0" i="1"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Haquea,Shawanshurid</a:t>
            </a:r>
            <a:r>
              <a:rPr kumimoji="0" lang="en-US" sz="1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1800" b="0" i="1"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AfsanaTasnimJuha</a:t>
            </a:r>
            <a:r>
              <a:rPr kumimoji="0" lang="en-US" sz="1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1800" b="0" i="1"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ShadmanSadique</a:t>
            </a:r>
            <a:r>
              <a:rPr kumimoji="0" lang="en-US" sz="1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Abu </a:t>
            </a:r>
            <a:r>
              <a:rPr kumimoji="0" lang="en-US" sz="1800" b="0" i="1"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Sayem</a:t>
            </a:r>
            <a:r>
              <a:rPr kumimoji="0" lang="en-US" sz="1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Mohammad </a:t>
            </a:r>
            <a:r>
              <a:rPr kumimoji="0" lang="en-US" sz="1800" b="0" i="1"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Asaduzzaman</a:t>
            </a:r>
            <a:r>
              <a:rPr kumimoji="0" lang="en-US" sz="1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2020</a:t>
            </a:r>
            <a:r>
              <a:rPr lang="en-US" sz="1800" i="1" dirty="0">
                <a:solidFill>
                  <a:prstClr val="black"/>
                </a:solidFill>
                <a:latin typeface="Times New Roman" pitchFamily="18" charset="0"/>
                <a:cs typeface="Times New Roman" pitchFamily="18" charset="0"/>
              </a:rPr>
              <a:t>,</a:t>
            </a:r>
            <a:r>
              <a:rPr kumimoji="0" lang="en-US" sz="1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 Novel Design of Gesture and Voice Controlled Solar-Powered Smart Wheel Chair with Obstacle Detection</a:t>
            </a:r>
            <a:r>
              <a:rPr kumimoji="0" lang="en-US" sz="18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IEEE</a:t>
            </a:r>
          </a:p>
          <a:p>
            <a:pPr marL="338400" marR="0" lvl="0" indent="-342900" algn="just" defTabSz="914400" rtl="0" eaLnBrk="1" fontAlgn="base" latinLnBrk="0" hangingPunct="1">
              <a:lnSpc>
                <a:spcPct val="100000"/>
              </a:lnSpc>
              <a:spcBef>
                <a:spcPts val="0"/>
              </a:spcBef>
              <a:spcAft>
                <a:spcPct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Techniques/algorithms/Approaches used:</a:t>
            </a:r>
          </a:p>
          <a:p>
            <a:pPr marL="342900" marR="0" lvl="0" indent="-34290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Gesture recognition is done by accelerometer and voice module is built using voice recognition processor which will send the signal to Arduino via Bluetooth. The system is powered by solar power and the obstacle are by detected using ultrasonic sensor.</a:t>
            </a:r>
          </a:p>
          <a:p>
            <a:pPr marL="0" marR="0" lvl="0" indent="0" algn="l" defTabSz="914400" rtl="0" eaLnBrk="0" fontAlgn="base" latinLnBrk="0" hangingPunct="0">
              <a:lnSpc>
                <a:spcPct val="100000"/>
              </a:lnSpc>
              <a:spcBef>
                <a:spcPts val="0"/>
              </a:spcBef>
              <a:spcAft>
                <a:spcPct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Achieved Result:</a:t>
            </a:r>
          </a:p>
          <a:p>
            <a:pPr marL="342900" marR="0" lvl="0" indent="-34290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The wheelchair is controlled by voice and gesture, It makes use of solar power. Additionally the Wheelchair can also recognize hindrance. </a:t>
            </a:r>
          </a:p>
          <a:p>
            <a:pPr marL="0" marR="0" lvl="0" indent="0" algn="l" defTabSz="914400" rtl="0" eaLnBrk="0" fontAlgn="base" latinLnBrk="0" hangingPunct="0">
              <a:lnSpc>
                <a:spcPct val="100000"/>
              </a:lnSpc>
              <a:spcBef>
                <a:spcPts val="0"/>
              </a:spcBef>
              <a:spcAft>
                <a:spcPct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Issues:</a:t>
            </a:r>
          </a:p>
          <a:p>
            <a:pPr marL="342900" marR="0" lvl="0" indent="-34290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Solar energy must always be present to recharge the chair, while recharging the user can not use the chair. </a:t>
            </a:r>
          </a:p>
          <a:p>
            <a:pPr marL="342900" marR="0" lvl="0" indent="-34290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21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The cost of the chair is very high due to the installation of solar panels </a:t>
            </a:r>
            <a:endParaRPr lang="en-US" sz="2300" dirty="0">
              <a:latin typeface="Times New Roman" panose="02020603050405020304" pitchFamily="18" charset="0"/>
              <a:cs typeface="Times New Roman" panose="02020603050405020304" pitchFamily="18"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4</a:t>
            </a:fld>
            <a:endParaRPr lang="en-US" sz="1200">
              <a:solidFill>
                <a:schemeClr val="tx1">
                  <a:tint val="75000"/>
                </a:schemeClr>
              </a:solidFill>
              <a:latin typeface="+mn-lt"/>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a:t>01-July-21</a:t>
            </a:r>
          </a:p>
        </p:txBody>
      </p:sp>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5</a:t>
            </a:fld>
            <a:endParaRPr lang="en-US"/>
          </a:p>
        </p:txBody>
      </p:sp>
      <p:sp>
        <p:nvSpPr>
          <p:cNvPr id="5122" name="Title 1"/>
          <p:cNvSpPr>
            <a:spLocks noGrp="1"/>
          </p:cNvSpPr>
          <p:nvPr>
            <p:ph type="title"/>
          </p:nvPr>
        </p:nvSpPr>
        <p:spPr>
          <a:xfrm>
            <a:off x="457200" y="404664"/>
            <a:ext cx="8458200" cy="609600"/>
          </a:xfrm>
        </p:spPr>
        <p:txBody>
          <a:bodyPr/>
          <a:lstStyle/>
          <a:p>
            <a:pPr eaLnBrk="1" hangingPunct="1"/>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 (Autonomous)</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Literature Survey		  (2)</a:t>
            </a:r>
          </a:p>
        </p:txBody>
      </p:sp>
      <p:sp>
        <p:nvSpPr>
          <p:cNvPr id="5123" name="Content Placeholder 2"/>
          <p:cNvSpPr>
            <a:spLocks noGrp="1"/>
          </p:cNvSpPr>
          <p:nvPr>
            <p:ph idx="1"/>
          </p:nvPr>
        </p:nvSpPr>
        <p:spPr>
          <a:xfrm>
            <a:off x="228600" y="764704"/>
            <a:ext cx="8686800" cy="5636096"/>
          </a:xfrm>
        </p:spPr>
        <p:txBody>
          <a:bodyPr/>
          <a:lstStyle/>
          <a:p>
            <a:pPr marL="338400" algn="just" eaLnBrk="1" hangingPunct="1">
              <a:spcBef>
                <a:spcPts val="0"/>
              </a:spcBef>
              <a:buNone/>
            </a:pPr>
            <a:endParaRPr lang="en-US" sz="2000" i="1" dirty="0">
              <a:latin typeface="Times New Roman" pitchFamily="18" charset="0"/>
              <a:cs typeface="Times New Roman" pitchFamily="18" charset="0"/>
            </a:endParaRPr>
          </a:p>
          <a:p>
            <a:pPr marL="338400" algn="just" eaLnBrk="1" hangingPunct="1">
              <a:spcBef>
                <a:spcPts val="0"/>
              </a:spcBef>
              <a:buNone/>
            </a:pPr>
            <a:endParaRPr lang="en-US" sz="1800" i="1" dirty="0">
              <a:latin typeface="Times New Roman" pitchFamily="18" charset="0"/>
              <a:cs typeface="Times New Roman" pitchFamily="18" charset="0"/>
            </a:endParaRPr>
          </a:p>
          <a:p>
            <a:pPr marL="338400" algn="just" eaLnBrk="1" hangingPunct="1">
              <a:spcBef>
                <a:spcPts val="0"/>
              </a:spcBef>
              <a:buNone/>
            </a:pPr>
            <a:r>
              <a:rPr lang="en-US" sz="1800" i="1" dirty="0">
                <a:latin typeface="Times New Roman" pitchFamily="18" charset="0"/>
                <a:cs typeface="Times New Roman" pitchFamily="18" charset="0"/>
              </a:rPr>
              <a:t>     </a:t>
            </a:r>
            <a:r>
              <a:rPr lang="en-US" sz="1800" i="1" dirty="0" err="1">
                <a:latin typeface="Times New Roman" pitchFamily="18" charset="0"/>
                <a:cs typeface="Times New Roman" pitchFamily="18" charset="0"/>
              </a:rPr>
              <a:t>Shayban</a:t>
            </a:r>
            <a:r>
              <a:rPr lang="en-US" sz="1800" i="1" dirty="0">
                <a:latin typeface="Times New Roman" pitchFamily="18" charset="0"/>
                <a:cs typeface="Times New Roman" pitchFamily="18" charset="0"/>
              </a:rPr>
              <a:t> </a:t>
            </a:r>
            <a:r>
              <a:rPr lang="en-US" sz="1800" i="1" dirty="0" err="1">
                <a:latin typeface="Times New Roman" pitchFamily="18" charset="0"/>
                <a:cs typeface="Times New Roman" pitchFamily="18" charset="0"/>
              </a:rPr>
              <a:t>Nasif</a:t>
            </a:r>
            <a:r>
              <a:rPr lang="en-US" sz="1800" i="1" dirty="0">
                <a:latin typeface="Times New Roman" pitchFamily="18" charset="0"/>
                <a:cs typeface="Times New Roman" pitchFamily="18" charset="0"/>
              </a:rPr>
              <a:t>, Muhammad Abdul </a:t>
            </a:r>
            <a:r>
              <a:rPr lang="en-US" sz="1800" i="1" dirty="0" err="1">
                <a:latin typeface="Times New Roman" pitchFamily="18" charset="0"/>
                <a:cs typeface="Times New Roman" pitchFamily="18" charset="0"/>
              </a:rPr>
              <a:t>Goffar</a:t>
            </a:r>
            <a:r>
              <a:rPr lang="en-US" sz="1800" i="1" dirty="0">
                <a:latin typeface="Times New Roman" pitchFamily="18" charset="0"/>
                <a:cs typeface="Times New Roman" pitchFamily="18" charset="0"/>
              </a:rPr>
              <a:t> Khan, 2017, Wireless Head Gesture Controlled Wheel Chair for Disabled Person , IEEE</a:t>
            </a:r>
            <a:endParaRPr lang="en-US" sz="1800" b="1" dirty="0">
              <a:latin typeface="Times New Roman" pitchFamily="18" charset="0"/>
              <a:cs typeface="Times New Roman" pitchFamily="18" charset="0"/>
            </a:endParaRPr>
          </a:p>
          <a:p>
            <a:pPr>
              <a:spcBef>
                <a:spcPts val="0"/>
              </a:spcBef>
              <a:buFont typeface="Arial" pitchFamily="34" charset="0"/>
              <a:buNone/>
            </a:pPr>
            <a:r>
              <a:rPr lang="en-US" sz="2800" b="1" dirty="0">
                <a:latin typeface="Times New Roman" pitchFamily="18" charset="0"/>
                <a:cs typeface="Times New Roman" pitchFamily="18" charset="0"/>
              </a:rPr>
              <a:t>Techniques/algorithms/Approaches used:</a:t>
            </a:r>
          </a:p>
          <a:p>
            <a:pPr>
              <a:spcBef>
                <a:spcPts val="0"/>
              </a:spcBef>
            </a:pPr>
            <a:r>
              <a:rPr lang="en-US" sz="2100" dirty="0">
                <a:latin typeface="Times New Roman" pitchFamily="18" charset="0"/>
                <a:cs typeface="Times New Roman" pitchFamily="18" charset="0"/>
              </a:rPr>
              <a:t>It employs head gesture recognition technique with acceleration sensor. The head gestures that are done by the user are recognized by the acceleration sensor and the wireless controlling is done with the help of radio frequency</a:t>
            </a:r>
          </a:p>
          <a:p>
            <a:pPr marL="0" indent="0">
              <a:spcBef>
                <a:spcPts val="0"/>
              </a:spcBef>
              <a:buNone/>
            </a:pPr>
            <a:r>
              <a:rPr lang="en-US" sz="2800" b="1" dirty="0">
                <a:latin typeface="Times New Roman" pitchFamily="18" charset="0"/>
                <a:cs typeface="Times New Roman" pitchFamily="18" charset="0"/>
              </a:rPr>
              <a:t>Achieved Result</a:t>
            </a:r>
          </a:p>
          <a:p>
            <a:pPr>
              <a:spcBef>
                <a:spcPts val="0"/>
              </a:spcBef>
            </a:pPr>
            <a:r>
              <a:rPr lang="en-US" sz="2100" dirty="0">
                <a:latin typeface="Times New Roman" pitchFamily="18" charset="0"/>
                <a:cs typeface="Times New Roman" pitchFamily="18" charset="0"/>
              </a:rPr>
              <a:t>The wheelchair motion for disabled people is controlled using head gestures and wireless connection between the transmitter, fitted on the head (cap) and the receiver makes its use very simple and comfortable</a:t>
            </a:r>
          </a:p>
          <a:p>
            <a:pPr marL="0" indent="0">
              <a:spcBef>
                <a:spcPts val="0"/>
              </a:spcBef>
              <a:buNone/>
            </a:pPr>
            <a:r>
              <a:rPr lang="en-US" sz="2800" b="1" dirty="0">
                <a:latin typeface="Times New Roman" pitchFamily="18" charset="0"/>
                <a:cs typeface="Times New Roman" pitchFamily="18" charset="0"/>
              </a:rPr>
              <a:t>Issues:</a:t>
            </a:r>
          </a:p>
          <a:p>
            <a:pPr>
              <a:spcBef>
                <a:spcPts val="0"/>
              </a:spcBef>
            </a:pPr>
            <a:r>
              <a:rPr lang="en-US" sz="2100" dirty="0">
                <a:latin typeface="Times New Roman" pitchFamily="18" charset="0"/>
                <a:cs typeface="Times New Roman" pitchFamily="18" charset="0"/>
              </a:rPr>
              <a:t>Limitation of this work is that, the user may turn their head for glancing or without meaning to change the direction of the wheelchair, that could potentially lead to dangerous situation. There are no means to alert the users on obstacles around them or provide them assistance in times of emergency.</a:t>
            </a:r>
          </a:p>
          <a:p>
            <a:endParaRPr lang="en-US" sz="2800" dirty="0">
              <a:latin typeface="Times New Roman" pitchFamily="18" charset="0"/>
              <a:cs typeface="Times New Roman" pitchFamily="18" charset="0"/>
            </a:endParaRPr>
          </a:p>
          <a:p>
            <a:pPr eaLnBrk="1" hangingPunct="1">
              <a:buFont typeface="Arial" pitchFamily="34" charset="0"/>
              <a:buNone/>
            </a:pPr>
            <a:endParaRPr lang="en-US" sz="2400" dirty="0">
              <a:latin typeface="Times New Roman" pitchFamily="18" charset="0"/>
              <a:cs typeface="Times New Roman" pitchFamily="18" charset="0"/>
            </a:endParaRPr>
          </a:p>
          <a:p>
            <a:pPr eaLnBrk="1" hangingPunct="1">
              <a:buFont typeface="Arial" pitchFamily="34" charset="0"/>
              <a:buNone/>
            </a:pPr>
            <a:endParaRPr lang="en-US" sz="2800" dirty="0">
              <a:latin typeface="Times New Roman" pitchFamily="18" charset="0"/>
              <a:cs typeface="Times New Roman" pitchFamily="18"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5</a:t>
            </a:fld>
            <a:endParaRPr lang="en-US" sz="1200">
              <a:solidFill>
                <a:schemeClr val="tx1">
                  <a:tint val="75000"/>
                </a:schemeClr>
              </a:solidFill>
              <a:latin typeface="+mn-lt"/>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a:t>01-July-21</a:t>
            </a:r>
          </a:p>
        </p:txBody>
      </p:sp>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6</a:t>
            </a:fld>
            <a:endParaRPr lang="en-US"/>
          </a:p>
        </p:txBody>
      </p:sp>
      <p:sp>
        <p:nvSpPr>
          <p:cNvPr id="5122" name="Title 1"/>
          <p:cNvSpPr>
            <a:spLocks noGrp="1"/>
          </p:cNvSpPr>
          <p:nvPr>
            <p:ph type="title"/>
          </p:nvPr>
        </p:nvSpPr>
        <p:spPr>
          <a:xfrm>
            <a:off x="457200" y="285768"/>
            <a:ext cx="8458200" cy="609600"/>
          </a:xfrm>
        </p:spPr>
        <p:txBody>
          <a:bodyPr/>
          <a:lstStyle/>
          <a:p>
            <a:pPr eaLnBrk="1" hangingPunct="1"/>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Literature Survey		  (3)</a:t>
            </a:r>
          </a:p>
        </p:txBody>
      </p:sp>
      <p:sp>
        <p:nvSpPr>
          <p:cNvPr id="5123" name="Content Placeholder 2"/>
          <p:cNvSpPr>
            <a:spLocks noGrp="1"/>
          </p:cNvSpPr>
          <p:nvPr>
            <p:ph idx="1"/>
          </p:nvPr>
        </p:nvSpPr>
        <p:spPr>
          <a:xfrm>
            <a:off x="228600" y="895368"/>
            <a:ext cx="8672482" cy="5372064"/>
          </a:xfrm>
        </p:spPr>
        <p:txBody>
          <a:bodyPr/>
          <a:lstStyle/>
          <a:p>
            <a:pPr marL="338400" algn="just" eaLnBrk="1" hangingPunct="1">
              <a:buNone/>
            </a:pPr>
            <a:endParaRPr lang="en-US" sz="1800" i="1" dirty="0">
              <a:latin typeface="Times New Roman" panose="02020603050405020304" pitchFamily="18" charset="0"/>
              <a:cs typeface="Times New Roman" panose="02020603050405020304" pitchFamily="18" charset="0"/>
            </a:endParaRPr>
          </a:p>
          <a:p>
            <a:pPr eaLnBrk="1" hangingPunct="1">
              <a:buNone/>
            </a:pPr>
            <a:endParaRPr lang="en-US" sz="1400" dirty="0">
              <a:latin typeface="Times New Roman" panose="02020603050405020304" pitchFamily="18" charset="0"/>
              <a:cs typeface="Times New Roman" panose="02020603050405020304" pitchFamily="18" charset="0"/>
            </a:endParaRPr>
          </a:p>
          <a:p>
            <a:pPr marL="338400" marR="0" lvl="0" indent="-342900" algn="just"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1800" b="0" i="1"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1800" b="0" i="1"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MohidM</a:t>
            </a:r>
            <a:r>
              <a:rPr kumimoji="0" lang="en-GB"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 M. </a:t>
            </a:r>
            <a:r>
              <a:rPr kumimoji="0" lang="en-GB" sz="1800" b="0" i="1"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Khairudin</a:t>
            </a:r>
            <a:r>
              <a:rPr kumimoji="0" lang="en-GB"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 H. </a:t>
            </a:r>
            <a:r>
              <a:rPr kumimoji="0" lang="en-GB" sz="1800" b="0" i="1"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Basirun</a:t>
            </a:r>
            <a:r>
              <a:rPr kumimoji="0" lang="en-GB"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 </a:t>
            </a:r>
            <a:r>
              <a:rPr kumimoji="0" lang="en-GB" sz="1800" b="0" i="1"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Jailani</a:t>
            </a:r>
            <a:r>
              <a:rPr lang="en-US" sz="1800" i="1" dirty="0">
                <a:solidFill>
                  <a:prstClr val="black"/>
                </a:solidFill>
                <a:latin typeface="Times New Roman" panose="02020603050405020304" pitchFamily="18" charset="0"/>
                <a:cs typeface="Times New Roman" panose="02020603050405020304" pitchFamily="18" charset="0"/>
              </a:rPr>
              <a:t>,</a:t>
            </a: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2020, </a:t>
            </a: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Motorised Wheelchair with </a:t>
            </a:r>
            <a:r>
              <a:rPr kumimoji="0" lang="en-GB"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Multicontrol</a:t>
            </a: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System</a:t>
            </a: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IEE Transactions</a:t>
            </a:r>
          </a:p>
          <a:p>
            <a:pPr marL="342900" marR="0" lvl="0" indent="-342900" algn="just" defTabSz="914400" rtl="0" eaLnBrk="1" fontAlgn="base" latinLnBrk="0" hangingPunct="1">
              <a:lnSpc>
                <a:spcPct val="100000"/>
              </a:lnSpc>
              <a:spcBef>
                <a:spcPts val="0"/>
              </a:spcBef>
              <a:spcAft>
                <a:spcPct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Techniques/algorithms/Approaches used</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342900" marR="0" lvl="0" indent="-342900" algn="just" defTabSz="914400" rtl="0" eaLnBrk="0" fontAlgn="base" latinLnBrk="0" hangingPunct="0">
              <a:lnSpc>
                <a:spcPct val="100000"/>
              </a:lnSpc>
              <a:spcBef>
                <a:spcPts val="0"/>
              </a:spcBef>
              <a:spcAft>
                <a:spcPct val="0"/>
              </a:spcAft>
              <a:buClrTx/>
              <a:buSzTx/>
              <a:buFont typeface="Arial" pitchFamily="34" charset="0"/>
              <a:buChar char="•"/>
              <a:tabLst/>
              <a:defRPr/>
            </a:pPr>
            <a:r>
              <a:rPr kumimoji="0" lang="en-GB"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Raspberry Pi is used for the algorithm processing. Development of motorized wheelchair controlled by eye movements and mobile application by the user.</a:t>
            </a:r>
          </a:p>
          <a:p>
            <a:pPr marL="0" marR="0" lvl="0" indent="0" algn="just" defTabSz="914400" rtl="0" eaLnBrk="0" fontAlgn="base" latinLnBrk="0" hangingPunct="0">
              <a:lnSpc>
                <a:spcPct val="100000"/>
              </a:lnSpc>
              <a:spcBef>
                <a:spcPts val="0"/>
              </a:spcBef>
              <a:spcAft>
                <a:spcPct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Achieved Result</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342900" marR="0" lvl="0" indent="-342900" algn="just"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 and implementation of a eye and mobile controlled    wheelchair for    disabled people</a:t>
            </a:r>
          </a:p>
          <a:p>
            <a:pPr marL="0" marR="0" lvl="0" indent="0" algn="just" defTabSz="914400" rtl="0" eaLnBrk="0" fontAlgn="base" latinLnBrk="0" hangingPunct="0">
              <a:lnSpc>
                <a:spcPct val="100000"/>
              </a:lnSpc>
              <a:spcBef>
                <a:spcPts val="0"/>
              </a:spcBef>
              <a:spcAft>
                <a:spcPct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Issues:</a:t>
            </a:r>
            <a:endPar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GB"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Prolong use of eye for the moment of the user might result in strain to the eye .</a:t>
            </a:r>
          </a:p>
          <a:p>
            <a:pPr marL="342900" marR="0" lvl="0" indent="-342900" algn="just"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GB"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user might unknowingly move their eye resulting in the movement of the wheelchair too which might be harmful for user.</a:t>
            </a: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6</a:t>
            </a:fld>
            <a:endParaRPr lang="en-US" sz="1200">
              <a:solidFill>
                <a:schemeClr val="tx1">
                  <a:tint val="75000"/>
                </a:schemeClr>
              </a:solidFill>
              <a:latin typeface="+mn-lt"/>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a:t>01-July-21</a:t>
            </a:r>
          </a:p>
        </p:txBody>
      </p:sp>
      <p:sp>
        <p:nvSpPr>
          <p:cNvPr id="8" name="Slide Number Placeholder 5"/>
          <p:cNvSpPr>
            <a:spLocks noGrp="1"/>
          </p:cNvSpPr>
          <p:nvPr>
            <p:ph type="sldNum" sz="quarter" idx="12"/>
          </p:nvPr>
        </p:nvSpPr>
        <p:spPr/>
        <p:txBody>
          <a:bodyPr/>
          <a:lstStyle/>
          <a:p>
            <a:pPr>
              <a:defRPr/>
            </a:pPr>
            <a:fld id="{FD2079B2-2536-41D6-B92C-73E0B67F1750}" type="slidenum">
              <a:rPr lang="en-US"/>
              <a:pPr>
                <a:defRPr/>
              </a:pPr>
              <a:t>7</a:t>
            </a:fld>
            <a:endParaRPr lang="en-US"/>
          </a:p>
        </p:txBody>
      </p:sp>
      <p:sp>
        <p:nvSpPr>
          <p:cNvPr id="8194" name="Title 1"/>
          <p:cNvSpPr>
            <a:spLocks noGrp="1"/>
          </p:cNvSpPr>
          <p:nvPr>
            <p:ph type="title"/>
          </p:nvPr>
        </p:nvSpPr>
        <p:spPr>
          <a:xfrm>
            <a:off x="323528" y="274861"/>
            <a:ext cx="8686800" cy="762000"/>
          </a:xfrm>
        </p:spPr>
        <p:txBody>
          <a:bodyPr/>
          <a:lstStyle/>
          <a:p>
            <a:pPr eaLnBrk="1" hangingPunct="1"/>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Issues in the Existing Systems</a:t>
            </a:r>
          </a:p>
        </p:txBody>
      </p:sp>
      <p:sp>
        <p:nvSpPr>
          <p:cNvPr id="8195" name="Content Placeholder 2"/>
          <p:cNvSpPr>
            <a:spLocks noGrp="1"/>
          </p:cNvSpPr>
          <p:nvPr>
            <p:ph idx="1"/>
          </p:nvPr>
        </p:nvSpPr>
        <p:spPr>
          <a:xfrm>
            <a:off x="457200" y="836712"/>
            <a:ext cx="8229600" cy="5289451"/>
          </a:xfrm>
        </p:spPr>
        <p:txBody>
          <a:bodyPr/>
          <a:lstStyle/>
          <a:p>
            <a:pPr algn="just" eaLnBrk="1" hangingPunct="1"/>
            <a:endParaRPr lang="en-US" altLang="en-US" sz="2800" dirty="0">
              <a:latin typeface="Times New Roman" pitchFamily="18" charset="0"/>
              <a:cs typeface="Times New Roman" pitchFamily="18" charset="0"/>
            </a:endParaRPr>
          </a:p>
          <a:p>
            <a:pPr algn="just" eaLnBrk="1" hangingPunct="1"/>
            <a:r>
              <a:rPr lang="en-US" altLang="en-US" sz="2800" dirty="0">
                <a:latin typeface="Times New Roman" pitchFamily="18" charset="0"/>
                <a:cs typeface="Times New Roman" pitchFamily="18" charset="0"/>
              </a:rPr>
              <a:t>In existing system, there is no combination of </a:t>
            </a:r>
            <a:r>
              <a:rPr lang="en-US" altLang="en-US" sz="2800" b="1" dirty="0">
                <a:latin typeface="Times New Roman" pitchFamily="18" charset="0"/>
                <a:cs typeface="Times New Roman" pitchFamily="18" charset="0"/>
              </a:rPr>
              <a:t>obstacle and fall detection </a:t>
            </a:r>
            <a:r>
              <a:rPr lang="en-US" altLang="en-US" sz="2800" dirty="0">
                <a:latin typeface="Times New Roman" pitchFamily="18" charset="0"/>
                <a:cs typeface="Times New Roman" pitchFamily="18" charset="0"/>
              </a:rPr>
              <a:t>with gesture controlled system.</a:t>
            </a:r>
          </a:p>
          <a:p>
            <a:pPr algn="just" eaLnBrk="1" hangingPunct="1"/>
            <a:r>
              <a:rPr lang="en-US" altLang="en-US" sz="2800" dirty="0">
                <a:latin typeface="Times New Roman" pitchFamily="18" charset="0"/>
                <a:cs typeface="Times New Roman" pitchFamily="18" charset="0"/>
              </a:rPr>
              <a:t>With the help of an obstacle sensor and fall detection system, an extra layer of security is provided for the user. It will prevent the user from running into people/objects as well detect the presence of the user on the wheelchair and alert a family member or hospital in case of an emergency.  </a:t>
            </a:r>
          </a:p>
          <a:p>
            <a:pPr eaLnBrk="1" hangingPunct="1"/>
            <a:endParaRPr lang="en-US" sz="2800" dirty="0">
              <a:latin typeface="Times New Roman" pitchFamily="18" charset="0"/>
              <a:cs typeface="Times New Roman" pitchFamily="18"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52D34E4-29D2-4D0C-9434-D782CB02C4BF}" type="slidenum">
              <a:rPr lang="en-US" sz="1200">
                <a:solidFill>
                  <a:schemeClr val="tx1">
                    <a:tint val="75000"/>
                  </a:schemeClr>
                </a:solidFill>
                <a:latin typeface="+mn-lt"/>
                <a:cs typeface="+mn-cs"/>
              </a:rPr>
              <a:pPr algn="r" fontAlgn="auto">
                <a:spcBef>
                  <a:spcPts val="0"/>
                </a:spcBef>
                <a:spcAft>
                  <a:spcPts val="0"/>
                </a:spcAft>
                <a:defRPr/>
              </a:pPr>
              <a:t>7</a:t>
            </a:fld>
            <a:endParaRPr lang="en-US" sz="1200">
              <a:solidFill>
                <a:schemeClr val="tx1">
                  <a:tint val="75000"/>
                </a:schemeClr>
              </a:solidFill>
              <a:latin typeface="+mn-lt"/>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a:t>01-July-21</a:t>
            </a:r>
          </a:p>
        </p:txBody>
      </p:sp>
      <p:sp>
        <p:nvSpPr>
          <p:cNvPr id="8" name="Slide Number Placeholder 5"/>
          <p:cNvSpPr>
            <a:spLocks noGrp="1"/>
          </p:cNvSpPr>
          <p:nvPr>
            <p:ph type="sldNum" sz="quarter" idx="12"/>
          </p:nvPr>
        </p:nvSpPr>
        <p:spPr/>
        <p:txBody>
          <a:bodyPr/>
          <a:lstStyle/>
          <a:p>
            <a:pPr>
              <a:defRPr/>
            </a:pPr>
            <a:fld id="{6767A40E-7E29-4C7B-8526-1FBAB8E78BB5}" type="slidenum">
              <a:rPr lang="en-US"/>
              <a:pPr>
                <a:defRPr/>
              </a:pPr>
              <a:t>8</a:t>
            </a:fld>
            <a:endParaRPr lang="en-US"/>
          </a:p>
        </p:txBody>
      </p:sp>
      <p:sp>
        <p:nvSpPr>
          <p:cNvPr id="9218" name="Title 1"/>
          <p:cNvSpPr>
            <a:spLocks noGrp="1"/>
          </p:cNvSpPr>
          <p:nvPr>
            <p:ph type="title"/>
          </p:nvPr>
        </p:nvSpPr>
        <p:spPr>
          <a:xfrm>
            <a:off x="457200" y="427037"/>
            <a:ext cx="8229600" cy="609600"/>
          </a:xfrm>
        </p:spPr>
        <p:txBody>
          <a:bodyPr/>
          <a:lstStyle/>
          <a:p>
            <a:pPr eaLnBrk="1" hangingPunct="1"/>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Easwari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Engineering College</a:t>
            </a:r>
            <a:r>
              <a:rPr lang="en-US" sz="2000" b="1" dirty="0">
                <a:latin typeface="Times New Roman" panose="02020603050405020304" pitchFamily="18" charset="0"/>
                <a:cs typeface="Times New Roman" panose="02020603050405020304" pitchFamily="18" charset="0"/>
              </a:rPr>
              <a:t> (Autonomous)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and Engineering </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Proposed System</a:t>
            </a:r>
          </a:p>
        </p:txBody>
      </p:sp>
      <p:sp>
        <p:nvSpPr>
          <p:cNvPr id="9219" name="Content Placeholder 2"/>
          <p:cNvSpPr>
            <a:spLocks noGrp="1"/>
          </p:cNvSpPr>
          <p:nvPr>
            <p:ph idx="1"/>
          </p:nvPr>
        </p:nvSpPr>
        <p:spPr>
          <a:xfrm>
            <a:off x="457200" y="1219200"/>
            <a:ext cx="8229600" cy="4906963"/>
          </a:xfrm>
        </p:spPr>
        <p:txBody>
          <a:bodyPr/>
          <a:lstStyle/>
          <a:p>
            <a:pPr algn="just" eaLnBrk="1" hangingPunct="1"/>
            <a:endParaRPr lang="en-US" dirty="0">
              <a:latin typeface="Times New Roman" pitchFamily="18" charset="0"/>
              <a:cs typeface="Times New Roman" pitchFamily="18" charset="0"/>
            </a:endParaRPr>
          </a:p>
          <a:p>
            <a:pPr algn="just" eaLnBrk="1" hangingPunct="1"/>
            <a:r>
              <a:rPr lang="en-US" altLang="en-US" sz="2800" dirty="0">
                <a:latin typeface="Times New Roman" pitchFamily="18" charset="0"/>
                <a:cs typeface="Times New Roman" pitchFamily="18" charset="0"/>
              </a:rPr>
              <a:t>Controlling Wheelchair with Simple Hand gestures</a:t>
            </a:r>
          </a:p>
          <a:p>
            <a:pPr algn="just" eaLnBrk="1" hangingPunct="1"/>
            <a:r>
              <a:rPr lang="en-US" altLang="en-US" sz="2800" dirty="0">
                <a:latin typeface="Times New Roman" pitchFamily="18" charset="0"/>
                <a:cs typeface="Times New Roman" pitchFamily="18" charset="0"/>
              </a:rPr>
              <a:t>Facilitates fall detection alert in case of accidents.</a:t>
            </a:r>
          </a:p>
          <a:p>
            <a:pPr algn="just" eaLnBrk="1" hangingPunct="1"/>
            <a:r>
              <a:rPr lang="en-US" altLang="en-US" sz="2800" dirty="0">
                <a:latin typeface="Times New Roman" pitchFamily="18" charset="0"/>
                <a:cs typeface="Times New Roman" pitchFamily="18" charset="0"/>
              </a:rPr>
              <a:t>Obstacle sensor to alert the user in case of any hurdles.</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46A2788-B897-4700-A53B-C9D65B6B8923}" type="slidenum">
              <a:rPr lang="en-US" sz="1200">
                <a:solidFill>
                  <a:schemeClr val="tx1">
                    <a:tint val="75000"/>
                  </a:schemeClr>
                </a:solidFill>
                <a:latin typeface="+mn-lt"/>
                <a:cs typeface="+mn-cs"/>
              </a:rPr>
              <a:pPr algn="r" fontAlgn="auto">
                <a:spcBef>
                  <a:spcPts val="0"/>
                </a:spcBef>
                <a:spcAft>
                  <a:spcPts val="0"/>
                </a:spcAft>
                <a:defRPr/>
              </a:pPr>
              <a:t>8</a:t>
            </a:fld>
            <a:endParaRPr lang="en-US" sz="1200">
              <a:solidFill>
                <a:schemeClr val="tx1">
                  <a:tint val="75000"/>
                </a:schemeClr>
              </a:solidFill>
              <a:latin typeface="+mn-lt"/>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8B20-8D65-47DE-BCC8-324FAA0BD550}"/>
              </a:ext>
            </a:extLst>
          </p:cNvPr>
          <p:cNvSpPr>
            <a:spLocks noGrp="1"/>
          </p:cNvSpPr>
          <p:nvPr>
            <p:ph type="title"/>
          </p:nvPr>
        </p:nvSpPr>
        <p:spPr/>
        <p:txBody>
          <a:bodyPr/>
          <a:lstStyle/>
          <a:p>
            <a:r>
              <a:rPr lang="en-US" sz="2000" b="1" dirty="0" err="1">
                <a:latin typeface="Times New Roman" panose="02020603050405020304" pitchFamily="18" charset="0"/>
                <a:cs typeface="Times New Roman" panose="02020603050405020304" pitchFamily="18" charset="0"/>
              </a:rPr>
              <a:t>Easwari</a:t>
            </a:r>
            <a:r>
              <a:rPr lang="en-US" sz="2000" b="1" dirty="0">
                <a:latin typeface="Times New Roman" panose="02020603050405020304" pitchFamily="18" charset="0"/>
                <a:cs typeface="Times New Roman" panose="02020603050405020304" pitchFamily="18" charset="0"/>
              </a:rPr>
              <a:t> Engineering College (Autonomous)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br>
              <a:rPr lang="en-US" dirty="0"/>
            </a:br>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C83CDE7-4DA5-46E6-8DD1-A44B802751CA}"/>
              </a:ext>
            </a:extLst>
          </p:cNvPr>
          <p:cNvPicPr>
            <a:picLocks noGrp="1" noChangeAspect="1"/>
          </p:cNvPicPr>
          <p:nvPr>
            <p:ph idx="1"/>
          </p:nvPr>
        </p:nvPicPr>
        <p:blipFill>
          <a:blip r:embed="rId2"/>
          <a:stretch>
            <a:fillRect/>
          </a:stretch>
        </p:blipFill>
        <p:spPr>
          <a:xfrm>
            <a:off x="499519" y="2125671"/>
            <a:ext cx="8144962" cy="3475021"/>
          </a:xfrm>
          <a:prstGeom prst="rect">
            <a:avLst/>
          </a:prstGeom>
        </p:spPr>
      </p:pic>
      <p:sp>
        <p:nvSpPr>
          <p:cNvPr id="4" name="Date Placeholder 3">
            <a:extLst>
              <a:ext uri="{FF2B5EF4-FFF2-40B4-BE49-F238E27FC236}">
                <a16:creationId xmlns:a16="http://schemas.microsoft.com/office/drawing/2014/main" id="{2ABF09C7-DDAF-42D9-A4CC-6CFFCFC3AD05}"/>
              </a:ext>
            </a:extLst>
          </p:cNvPr>
          <p:cNvSpPr>
            <a:spLocks noGrp="1"/>
          </p:cNvSpPr>
          <p:nvPr>
            <p:ph type="dt" sz="half" idx="10"/>
          </p:nvPr>
        </p:nvSpPr>
        <p:spPr/>
        <p:txBody>
          <a:bodyPr/>
          <a:lstStyle/>
          <a:p>
            <a:pPr>
              <a:defRPr/>
            </a:pPr>
            <a:r>
              <a:rPr lang="en-US"/>
              <a:t>01-July-21</a:t>
            </a:r>
          </a:p>
        </p:txBody>
      </p:sp>
      <p:sp>
        <p:nvSpPr>
          <p:cNvPr id="6" name="Slide Number Placeholder 5">
            <a:extLst>
              <a:ext uri="{FF2B5EF4-FFF2-40B4-BE49-F238E27FC236}">
                <a16:creationId xmlns:a16="http://schemas.microsoft.com/office/drawing/2014/main" id="{1C2D9C0E-DBB0-4AF4-9FD2-D0A2AECCCC9F}"/>
              </a:ext>
            </a:extLst>
          </p:cNvPr>
          <p:cNvSpPr>
            <a:spLocks noGrp="1"/>
          </p:cNvSpPr>
          <p:nvPr>
            <p:ph type="sldNum" sz="quarter" idx="12"/>
          </p:nvPr>
        </p:nvSpPr>
        <p:spPr/>
        <p:txBody>
          <a:bodyPr/>
          <a:lstStyle/>
          <a:p>
            <a:pPr>
              <a:defRPr/>
            </a:pPr>
            <a:fld id="{45EA2ECD-A7C9-4BC5-B99B-D6CB857FEA44}" type="slidenum">
              <a:rPr lang="en-US" smtClean="0"/>
              <a:pPr>
                <a:defRPr/>
              </a:pPr>
              <a:t>9</a:t>
            </a:fld>
            <a:endParaRPr lang="en-US"/>
          </a:p>
        </p:txBody>
      </p:sp>
      <p:sp>
        <p:nvSpPr>
          <p:cNvPr id="8" name="TextBox 7">
            <a:extLst>
              <a:ext uri="{FF2B5EF4-FFF2-40B4-BE49-F238E27FC236}">
                <a16:creationId xmlns:a16="http://schemas.microsoft.com/office/drawing/2014/main" id="{27982245-5C01-40CA-BB93-FD37196D107E}"/>
              </a:ext>
            </a:extLst>
          </p:cNvPr>
          <p:cNvSpPr txBox="1"/>
          <p:nvPr/>
        </p:nvSpPr>
        <p:spPr>
          <a:xfrm>
            <a:off x="1691680" y="4921941"/>
            <a:ext cx="1607344" cy="646331"/>
          </a:xfrm>
          <a:prstGeom prst="rect">
            <a:avLst/>
          </a:prstGeom>
          <a:noFill/>
        </p:spPr>
        <p:txBody>
          <a:bodyPr wrap="square" rtlCol="0">
            <a:spAutoFit/>
          </a:bodyPr>
          <a:lstStyle/>
          <a:p>
            <a:r>
              <a:rPr lang="en-IN" dirty="0"/>
              <a:t>FALL DETECTION</a:t>
            </a:r>
          </a:p>
        </p:txBody>
      </p:sp>
    </p:spTree>
    <p:extLst>
      <p:ext uri="{BB962C8B-B14F-4D97-AF65-F5344CB8AC3E}">
        <p14:creationId xmlns:p14="http://schemas.microsoft.com/office/powerpoint/2010/main" val="844171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29874</TotalTime>
  <Words>2062</Words>
  <Application>Microsoft Office PowerPoint</Application>
  <PresentationFormat>On-screen Show (4:3)</PresentationFormat>
  <Paragraphs>255</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Airel</vt:lpstr>
      <vt:lpstr>Arial</vt:lpstr>
      <vt:lpstr>Arial Black</vt:lpstr>
      <vt:lpstr>Calibri</vt:lpstr>
      <vt:lpstr>Times New Roman</vt:lpstr>
      <vt:lpstr>Office Theme</vt:lpstr>
      <vt:lpstr>PowerPoint Presentation</vt:lpstr>
      <vt:lpstr>  Easwari Engineering College (Autonomous)  Department of Computer Science and Engineering Objective(s)</vt:lpstr>
      <vt:lpstr>Easwari Engineering College (Autonomous)  Department of Computer Science and Engineering  Motivation</vt:lpstr>
      <vt:lpstr>Easwari Engineering College (Autonomous) Department of Computer Science and Engineering                            Literature Survey    (1)</vt:lpstr>
      <vt:lpstr>Easwari Engineering College (Autonomous) Department of Computer Science and Engineering                       Literature Survey    (2)</vt:lpstr>
      <vt:lpstr>Easwari Engineering College (Autonomous)  Department of Computer Science and Engineering                            Literature Survey    (3)</vt:lpstr>
      <vt:lpstr>Easwari Engineering College (Autonomous)  Department of Computer Science and Engineering  Issues in the Existing Systems</vt:lpstr>
      <vt:lpstr>Easwari Engineering College (Autonomous)  Department of Computer Science and Engineering  Proposed System</vt:lpstr>
      <vt:lpstr>Easwari Engineering College (Autonomous)  Department of Computer Science and Engineering System Architecture</vt:lpstr>
      <vt:lpstr>Easwari Engineering College (Autonomous)  Department of Computer Science and Engineering  System Architecture</vt:lpstr>
      <vt:lpstr>System Architecture</vt:lpstr>
      <vt:lpstr>Easwari Engineering College (Autonomous)  Department of Computer Science and Engineering  System Architecture</vt:lpstr>
      <vt:lpstr>Easwari Engineering College (Autonomous)  Department of Computer Science and Engineering  Functional Architecture</vt:lpstr>
      <vt:lpstr> Easwari Engineering College (Autonomous)  Department of Computer Science and Engineering  List of Modules</vt:lpstr>
      <vt:lpstr> Easwari Engineering College (Autonomous)  Department of Computer Science and Engineering System Requirements</vt:lpstr>
      <vt:lpstr>Easwari Engineering College (Autonomous)  Department of Computer Science and Engineering  Input and Output of the System</vt:lpstr>
      <vt:lpstr> Easwari Engineering College (Autonomous)  Department of Computer Science and Engineering  Module 1  ( Gesture control )</vt:lpstr>
      <vt:lpstr> Easwari Engineering College (Autonomous)  Department of Computer Science and Engineering  Module 2  ( Obstacle Detection)</vt:lpstr>
      <vt:lpstr>Easwari Engineering College (Autonomous) Department of Computer Science and Engineering  Module 3  (Fall Detection)</vt:lpstr>
      <vt:lpstr>Easwari Engineering College (Autonomous) Department of Computer Science and Engineering Snapshots of the Results</vt:lpstr>
      <vt:lpstr>Easwari Engineering College (Autonomous) Department of Computer Science and Engineering Snapshots of the Results</vt:lpstr>
      <vt:lpstr>Easwari Engineering College (Autonomous) Department of Computer Science and Engineering Snapshots of the Results</vt:lpstr>
      <vt:lpstr>Easwari Engineering College (Autonomous) Department of Computer Science and Engineering Snapshots of the Results</vt:lpstr>
      <vt:lpstr>Easwari Engineering College (Autonomous)  Department of Computer Science and Engineering  Performance Analysis</vt:lpstr>
      <vt:lpstr>Easwari Engineering College (Autonomous)  Department of Computer Science and Engineering Applications</vt:lpstr>
      <vt:lpstr>Easwari Engineering College (Autonomous)  Department of Computer Science and Engineering Conclusion and Future Work</vt:lpstr>
      <vt:lpstr>Easwari Engineering College (Autonomous) Department of Computer Science and Engineering References</vt:lpstr>
      <vt:lpstr>Easwari Engineering College (Autonomous)  Department of Computer Science and Engineering Publication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PROJECT REVIEW</dc:title>
  <dc:creator>user</dc:creator>
  <cp:lastModifiedBy>Kirthiga Jai</cp:lastModifiedBy>
  <cp:revision>129</cp:revision>
  <dcterms:created xsi:type="dcterms:W3CDTF">2011-08-12T07:40:34Z</dcterms:created>
  <dcterms:modified xsi:type="dcterms:W3CDTF">2021-07-01T10:08:52Z</dcterms:modified>
</cp:coreProperties>
</file>