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80" r:id="rId6"/>
    <p:sldId id="262" r:id="rId7"/>
    <p:sldId id="269" r:id="rId8"/>
    <p:sldId id="263" r:id="rId9"/>
    <p:sldId id="266" r:id="rId10"/>
    <p:sldId id="265" r:id="rId11"/>
    <p:sldId id="267" r:id="rId12"/>
    <p:sldId id="268" r:id="rId13"/>
    <p:sldId id="270" r:id="rId14"/>
    <p:sldId id="271" r:id="rId15"/>
    <p:sldId id="272" r:id="rId16"/>
    <p:sldId id="279" r:id="rId17"/>
    <p:sldId id="273"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u .M" initials="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9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7/23/2023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49913" y="6323797"/>
            <a:ext cx="1649913" cy="57752"/>
          </a:xfrm>
        </p:spPr>
        <p:txBody>
          <a:bodyPr>
            <a:noAutofit/>
          </a:bodyPr>
          <a:lstStyle/>
          <a:p>
            <a:endParaRPr lang="en-IN" dirty="0"/>
          </a:p>
        </p:txBody>
      </p:sp>
      <p:sp>
        <p:nvSpPr>
          <p:cNvPr id="3" name="Content Placeholder 2"/>
          <p:cNvSpPr>
            <a:spLocks noGrp="1"/>
          </p:cNvSpPr>
          <p:nvPr>
            <p:ph idx="1"/>
          </p:nvPr>
        </p:nvSpPr>
        <p:spPr>
          <a:xfrm>
            <a:off x="508731" y="0"/>
            <a:ext cx="11683269" cy="5769176"/>
          </a:xfrm>
        </p:spPr>
        <p:txBody>
          <a:bodyPr>
            <a:normAutofit/>
          </a:bodyPr>
          <a:lstStyle/>
          <a:p>
            <a:pPr marL="0" indent="0">
              <a:buNone/>
            </a:pPr>
            <a:r>
              <a:rPr lang="en-US" sz="4800" u="sng" dirty="0"/>
              <a:t>AI APSCHE 5 WEEKS INTERNSHIP</a:t>
            </a:r>
            <a:endParaRPr lang="en-IN" sz="4800" dirty="0"/>
          </a:p>
          <a:p>
            <a:pPr marL="0" indent="0">
              <a:buNone/>
            </a:pPr>
            <a:r>
              <a:rPr lang="en-IN" dirty="0"/>
              <a:t>Name                       </a:t>
            </a:r>
            <a:r>
              <a:rPr lang="en-IN" dirty="0" smtClean="0"/>
              <a:t>:YADALA GOPIKA</a:t>
            </a:r>
            <a:endParaRPr lang="en-IN" dirty="0"/>
          </a:p>
          <a:p>
            <a:pPr marL="0" indent="0">
              <a:buNone/>
            </a:pPr>
            <a:r>
              <a:rPr lang="en-IN" dirty="0"/>
              <a:t>Skill Build Email ID     : </a:t>
            </a:r>
            <a:r>
              <a:rPr lang="en-IN" dirty="0" smtClean="0"/>
              <a:t>yadalagopika@gmail.com</a:t>
            </a:r>
            <a:endParaRPr lang="en-IN" dirty="0"/>
          </a:p>
          <a:p>
            <a:pPr marL="0" indent="0">
              <a:buNone/>
            </a:pPr>
            <a:r>
              <a:rPr lang="en-IN" dirty="0"/>
              <a:t>College Name           </a:t>
            </a:r>
            <a:r>
              <a:rPr lang="en-IN"/>
              <a:t>: </a:t>
            </a:r>
            <a:r>
              <a:rPr lang="en-IN" smtClean="0"/>
              <a:t>TIRUMALA ENGINEERING COLLEGE</a:t>
            </a:r>
            <a:endParaRPr lang="en-IN" dirty="0"/>
          </a:p>
          <a:p>
            <a:pPr marL="0" indent="0">
              <a:buNone/>
            </a:pPr>
            <a:r>
              <a:rPr lang="en-IN" dirty="0"/>
              <a:t>College State            : Andhra Pradesh</a:t>
            </a:r>
          </a:p>
          <a:p>
            <a:pPr marL="0" indent="0">
              <a:buNone/>
            </a:pPr>
            <a:r>
              <a:rPr lang="en-IN" dirty="0" err="1"/>
              <a:t>Intership</a:t>
            </a:r>
            <a:r>
              <a:rPr lang="en-IN" dirty="0"/>
              <a:t> Domain        :</a:t>
            </a:r>
            <a:r>
              <a:rPr lang="en-US" dirty="0"/>
              <a:t>IBM EDUNET AI-ML Developer</a:t>
            </a:r>
            <a:endParaRPr lang="en-IN" dirty="0"/>
          </a:p>
          <a:p>
            <a:pPr marL="0" indent="0">
              <a:buNone/>
            </a:pPr>
            <a:r>
              <a:rPr lang="en-IN" dirty="0"/>
              <a:t>Start Date	          :05-06-2023</a:t>
            </a:r>
          </a:p>
          <a:p>
            <a:pPr marL="0" indent="0">
              <a:buNone/>
            </a:pPr>
            <a:r>
              <a:rPr lang="en-IN" dirty="0"/>
              <a:t>End Date                   : 23-07-2023</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335" y="875764"/>
            <a:ext cx="2507088" cy="30651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0" y="2641299"/>
            <a:ext cx="5249008" cy="1190791"/>
          </a:xfrm>
          <a:prstGeom prst="rect">
            <a:avLst/>
          </a:prstGeom>
        </p:spPr>
      </p:pic>
      <p:pic>
        <p:nvPicPr>
          <p:cNvPr id="3" name="Content Placeholder 4"/>
          <p:cNvPicPr>
            <a:picLocks noChangeAspect="1"/>
          </p:cNvPicPr>
          <p:nvPr/>
        </p:nvPicPr>
        <p:blipFill>
          <a:blip r:embed="rId3"/>
          <a:stretch>
            <a:fillRect/>
          </a:stretch>
        </p:blipFill>
        <p:spPr>
          <a:xfrm>
            <a:off x="5771662" y="151354"/>
            <a:ext cx="6007483" cy="2004703"/>
          </a:xfrm>
          <a:prstGeom prst="rect">
            <a:avLst/>
          </a:prstGeom>
        </p:spPr>
      </p:pic>
      <p:pic>
        <p:nvPicPr>
          <p:cNvPr id="5" name="Picture 4"/>
          <p:cNvPicPr>
            <a:picLocks noChangeAspect="1"/>
          </p:cNvPicPr>
          <p:nvPr/>
        </p:nvPicPr>
        <p:blipFill>
          <a:blip r:embed="rId4"/>
          <a:stretch>
            <a:fillRect/>
          </a:stretch>
        </p:blipFill>
        <p:spPr>
          <a:xfrm>
            <a:off x="172224" y="-28875"/>
            <a:ext cx="4464728" cy="2964580"/>
          </a:xfrm>
          <a:prstGeom prst="rect">
            <a:avLst/>
          </a:prstGeom>
        </p:spPr>
      </p:pic>
      <p:pic>
        <p:nvPicPr>
          <p:cNvPr id="7" name="Picture 6"/>
          <p:cNvPicPr>
            <a:picLocks noChangeAspect="1"/>
          </p:cNvPicPr>
          <p:nvPr/>
        </p:nvPicPr>
        <p:blipFill>
          <a:blip r:embed="rId5"/>
          <a:stretch>
            <a:fillRect/>
          </a:stretch>
        </p:blipFill>
        <p:spPr>
          <a:xfrm>
            <a:off x="5485125" y="4462193"/>
            <a:ext cx="6470758" cy="1657409"/>
          </a:xfrm>
          <a:prstGeom prst="rect">
            <a:avLst/>
          </a:prstGeom>
        </p:spPr>
      </p:pic>
      <p:pic>
        <p:nvPicPr>
          <p:cNvPr id="9" name="Picture 8"/>
          <p:cNvPicPr>
            <a:picLocks noChangeAspect="1"/>
          </p:cNvPicPr>
          <p:nvPr/>
        </p:nvPicPr>
        <p:blipFill>
          <a:blip r:embed="rId6"/>
          <a:stretch>
            <a:fillRect/>
          </a:stretch>
        </p:blipFill>
        <p:spPr>
          <a:xfrm>
            <a:off x="395459" y="3236694"/>
            <a:ext cx="3878981" cy="3222098"/>
          </a:xfrm>
          <a:prstGeom prst="rect">
            <a:avLst/>
          </a:prstGeom>
        </p:spPr>
      </p:pic>
      <p:sp>
        <p:nvSpPr>
          <p:cNvPr id="11" name="TextBox 10"/>
          <p:cNvSpPr txBox="1"/>
          <p:nvPr/>
        </p:nvSpPr>
        <p:spPr>
          <a:xfrm>
            <a:off x="8102029" y="2189102"/>
            <a:ext cx="1003470" cy="369332"/>
          </a:xfrm>
          <a:prstGeom prst="rect">
            <a:avLst/>
          </a:prstGeom>
          <a:noFill/>
        </p:spPr>
        <p:txBody>
          <a:bodyPr wrap="square" rtlCol="0">
            <a:spAutoFit/>
          </a:bodyPr>
          <a:lstStyle/>
          <a:p>
            <a:r>
              <a:rPr lang="en-IN" dirty="0"/>
              <a:t>  columns</a:t>
            </a:r>
          </a:p>
        </p:txBody>
      </p:sp>
      <p:sp>
        <p:nvSpPr>
          <p:cNvPr id="14" name="TextBox 13"/>
          <p:cNvSpPr txBox="1"/>
          <p:nvPr/>
        </p:nvSpPr>
        <p:spPr>
          <a:xfrm>
            <a:off x="6740292" y="3909169"/>
            <a:ext cx="4283242" cy="369332"/>
          </a:xfrm>
          <a:prstGeom prst="rect">
            <a:avLst/>
          </a:prstGeom>
          <a:noFill/>
        </p:spPr>
        <p:txBody>
          <a:bodyPr wrap="square" rtlCol="0">
            <a:spAutoFit/>
          </a:bodyPr>
          <a:lstStyle/>
          <a:p>
            <a:r>
              <a:rPr lang="en-IN" dirty="0"/>
              <a:t>Showing number of rows and columns</a:t>
            </a:r>
          </a:p>
        </p:txBody>
      </p:sp>
      <p:sp>
        <p:nvSpPr>
          <p:cNvPr id="16" name="TextBox 15"/>
          <p:cNvSpPr txBox="1"/>
          <p:nvPr/>
        </p:nvSpPr>
        <p:spPr>
          <a:xfrm>
            <a:off x="1033299" y="2935705"/>
            <a:ext cx="2335544" cy="369332"/>
          </a:xfrm>
          <a:prstGeom prst="rect">
            <a:avLst/>
          </a:prstGeom>
          <a:noFill/>
        </p:spPr>
        <p:txBody>
          <a:bodyPr wrap="square" rtlCol="0">
            <a:spAutoFit/>
          </a:bodyPr>
          <a:lstStyle/>
          <a:p>
            <a:r>
              <a:rPr lang="en-IN" dirty="0"/>
              <a:t>General information</a:t>
            </a:r>
          </a:p>
        </p:txBody>
      </p:sp>
      <p:sp>
        <p:nvSpPr>
          <p:cNvPr id="18" name="TextBox 17"/>
          <p:cNvSpPr txBox="1"/>
          <p:nvPr/>
        </p:nvSpPr>
        <p:spPr>
          <a:xfrm>
            <a:off x="8387391" y="6303294"/>
            <a:ext cx="1239300" cy="369332"/>
          </a:xfrm>
          <a:prstGeom prst="rect">
            <a:avLst/>
          </a:prstGeom>
          <a:noFill/>
        </p:spPr>
        <p:txBody>
          <a:bodyPr wrap="square" rtlCol="0">
            <a:spAutoFit/>
          </a:bodyPr>
          <a:lstStyle/>
          <a:p>
            <a:r>
              <a:rPr lang="en-IN" dirty="0"/>
              <a:t>Top 5 rows</a:t>
            </a:r>
          </a:p>
        </p:txBody>
      </p:sp>
      <p:sp>
        <p:nvSpPr>
          <p:cNvPr id="20" name="TextBox 19"/>
          <p:cNvSpPr txBox="1"/>
          <p:nvPr/>
        </p:nvSpPr>
        <p:spPr>
          <a:xfrm>
            <a:off x="1206162" y="6458792"/>
            <a:ext cx="3240710" cy="369332"/>
          </a:xfrm>
          <a:prstGeom prst="rect">
            <a:avLst/>
          </a:prstGeom>
          <a:noFill/>
        </p:spPr>
        <p:txBody>
          <a:bodyPr wrap="square" rtlCol="0">
            <a:spAutoFit/>
          </a:bodyPr>
          <a:lstStyle/>
          <a:p>
            <a:r>
              <a:rPr lang="en-IN" dirty="0"/>
              <a:t>Null value and duplicate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17440" y="209095"/>
            <a:ext cx="6363588" cy="1038370"/>
          </a:xfrm>
          <a:prstGeom prst="rect">
            <a:avLst/>
          </a:prstGeom>
        </p:spPr>
      </p:pic>
      <p:sp>
        <p:nvSpPr>
          <p:cNvPr id="5" name="TextBox 4"/>
          <p:cNvSpPr txBox="1"/>
          <p:nvPr/>
        </p:nvSpPr>
        <p:spPr>
          <a:xfrm>
            <a:off x="3826844" y="1262179"/>
            <a:ext cx="3344778" cy="369332"/>
          </a:xfrm>
          <a:prstGeom prst="rect">
            <a:avLst/>
          </a:prstGeom>
          <a:noFill/>
        </p:spPr>
        <p:txBody>
          <a:bodyPr wrap="square" rtlCol="0">
            <a:spAutoFit/>
          </a:bodyPr>
          <a:lstStyle/>
          <a:p>
            <a:r>
              <a:rPr lang="en-IN" dirty="0"/>
              <a:t>Dropping irrelevant column</a:t>
            </a:r>
          </a:p>
        </p:txBody>
      </p:sp>
      <p:pic>
        <p:nvPicPr>
          <p:cNvPr id="7" name="Picture 6"/>
          <p:cNvPicPr>
            <a:picLocks noChangeAspect="1"/>
          </p:cNvPicPr>
          <p:nvPr/>
        </p:nvPicPr>
        <p:blipFill>
          <a:blip r:embed="rId3"/>
          <a:stretch>
            <a:fillRect/>
          </a:stretch>
        </p:blipFill>
        <p:spPr>
          <a:xfrm>
            <a:off x="696227" y="1770084"/>
            <a:ext cx="10549288" cy="1788480"/>
          </a:xfrm>
          <a:prstGeom prst="rect">
            <a:avLst/>
          </a:prstGeom>
        </p:spPr>
      </p:pic>
      <p:sp>
        <p:nvSpPr>
          <p:cNvPr id="11" name="TextBox 10"/>
          <p:cNvSpPr txBox="1"/>
          <p:nvPr/>
        </p:nvSpPr>
        <p:spPr>
          <a:xfrm>
            <a:off x="4205839" y="3586691"/>
            <a:ext cx="2586789" cy="369332"/>
          </a:xfrm>
          <a:prstGeom prst="rect">
            <a:avLst/>
          </a:prstGeom>
          <a:noFill/>
        </p:spPr>
        <p:txBody>
          <a:bodyPr wrap="square" rtlCol="0">
            <a:spAutoFit/>
          </a:bodyPr>
          <a:lstStyle/>
          <a:p>
            <a:r>
              <a:rPr lang="en-IN" dirty="0"/>
              <a:t>Skewness of attributes</a:t>
            </a:r>
          </a:p>
        </p:txBody>
      </p:sp>
      <p:pic>
        <p:nvPicPr>
          <p:cNvPr id="13" name="Picture 12"/>
          <p:cNvPicPr>
            <a:picLocks noChangeAspect="1"/>
          </p:cNvPicPr>
          <p:nvPr/>
        </p:nvPicPr>
        <p:blipFill>
          <a:blip r:embed="rId4"/>
          <a:stretch>
            <a:fillRect/>
          </a:stretch>
        </p:blipFill>
        <p:spPr>
          <a:xfrm>
            <a:off x="2220707" y="4081184"/>
            <a:ext cx="7981592" cy="2088682"/>
          </a:xfrm>
          <a:prstGeom prst="rect">
            <a:avLst/>
          </a:prstGeom>
        </p:spPr>
      </p:pic>
      <p:sp>
        <p:nvSpPr>
          <p:cNvPr id="15" name="TextBox 14"/>
          <p:cNvSpPr txBox="1"/>
          <p:nvPr/>
        </p:nvSpPr>
        <p:spPr>
          <a:xfrm>
            <a:off x="4950594" y="6279573"/>
            <a:ext cx="1520792" cy="369332"/>
          </a:xfrm>
          <a:prstGeom prst="rect">
            <a:avLst/>
          </a:prstGeom>
          <a:noFill/>
        </p:spPr>
        <p:txBody>
          <a:bodyPr wrap="square" rtlCol="0">
            <a:spAutoFit/>
          </a:bodyPr>
          <a:lstStyle/>
          <a:p>
            <a:r>
              <a:rPr lang="en-IN" dirty="0"/>
              <a:t>Correlation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784" y="-47230"/>
            <a:ext cx="9905998" cy="1114029"/>
          </a:xfrm>
        </p:spPr>
        <p:txBody>
          <a:bodyPr/>
          <a:lstStyle/>
          <a:p>
            <a:r>
              <a:rPr lang="en-US" b="1" cap="none" dirty="0">
                <a:solidFill>
                  <a:schemeClr val="tx2">
                    <a:lumMod val="75000"/>
                  </a:schemeClr>
                </a:solidFill>
              </a:rPr>
              <a:t>DATA </a:t>
            </a:r>
            <a:r>
              <a:rPr lang="en-US" b="1" dirty="0">
                <a:solidFill>
                  <a:schemeClr val="tx2">
                    <a:lumMod val="75000"/>
                  </a:schemeClr>
                </a:solidFill>
              </a:rPr>
              <a:t>Visualization </a:t>
            </a:r>
            <a:endParaRPr lang="en-IN" dirty="0">
              <a:solidFill>
                <a:schemeClr val="tx2">
                  <a:lumMod val="75000"/>
                </a:schemeClr>
              </a:solidFill>
            </a:endParaRPr>
          </a:p>
        </p:txBody>
      </p:sp>
      <p:pic>
        <p:nvPicPr>
          <p:cNvPr id="4" name="Content Placeholder 8"/>
          <p:cNvPicPr>
            <a:picLocks noGrp="1" noChangeAspect="1"/>
          </p:cNvPicPr>
          <p:nvPr>
            <p:ph idx="1"/>
          </p:nvPr>
        </p:nvPicPr>
        <p:blipFill rotWithShape="1">
          <a:blip r:embed="rId2"/>
          <a:srcRect l="3092" t="35748" r="548" b="31654"/>
          <a:stretch>
            <a:fillRect/>
          </a:stretch>
        </p:blipFill>
        <p:spPr>
          <a:xfrm>
            <a:off x="712417" y="1463322"/>
            <a:ext cx="4350471" cy="1725017"/>
          </a:xfrm>
          <a:prstGeom prst="rect">
            <a:avLst/>
          </a:prstGeom>
        </p:spPr>
      </p:pic>
      <p:pic>
        <p:nvPicPr>
          <p:cNvPr id="7" name="Picture 6"/>
          <p:cNvPicPr>
            <a:picLocks noChangeAspect="1"/>
          </p:cNvPicPr>
          <p:nvPr/>
        </p:nvPicPr>
        <p:blipFill>
          <a:blip r:embed="rId3"/>
          <a:stretch>
            <a:fillRect/>
          </a:stretch>
        </p:blipFill>
        <p:spPr>
          <a:xfrm>
            <a:off x="6833159" y="1463322"/>
            <a:ext cx="4251158" cy="1733361"/>
          </a:xfrm>
          <a:prstGeom prst="rect">
            <a:avLst/>
          </a:prstGeom>
        </p:spPr>
      </p:pic>
      <p:sp>
        <p:nvSpPr>
          <p:cNvPr id="10" name="TextBox 9"/>
          <p:cNvSpPr txBox="1"/>
          <p:nvPr/>
        </p:nvSpPr>
        <p:spPr>
          <a:xfrm>
            <a:off x="1405289" y="1010402"/>
            <a:ext cx="2598821" cy="400110"/>
          </a:xfrm>
          <a:prstGeom prst="rect">
            <a:avLst/>
          </a:prstGeom>
          <a:noFill/>
        </p:spPr>
        <p:txBody>
          <a:bodyPr wrap="square" rtlCol="0">
            <a:spAutoFit/>
          </a:bodyPr>
          <a:lstStyle/>
          <a:p>
            <a:r>
              <a:rPr lang="en-IN" dirty="0"/>
              <a:t>Correlation  in heat </a:t>
            </a:r>
            <a:r>
              <a:rPr lang="en-IN" sz="2000" dirty="0"/>
              <a:t>map</a:t>
            </a:r>
          </a:p>
        </p:txBody>
      </p:sp>
      <p:sp>
        <p:nvSpPr>
          <p:cNvPr id="12" name="TextBox 11"/>
          <p:cNvSpPr txBox="1"/>
          <p:nvPr/>
        </p:nvSpPr>
        <p:spPr>
          <a:xfrm>
            <a:off x="7334476" y="922270"/>
            <a:ext cx="2863516" cy="400110"/>
          </a:xfrm>
          <a:prstGeom prst="rect">
            <a:avLst/>
          </a:prstGeom>
          <a:noFill/>
        </p:spPr>
        <p:txBody>
          <a:bodyPr wrap="square" rtlCol="0">
            <a:spAutoFit/>
          </a:bodyPr>
          <a:lstStyle/>
          <a:p>
            <a:r>
              <a:rPr lang="en-IN" sz="2000" dirty="0"/>
              <a:t>WFH_ </a:t>
            </a:r>
            <a:r>
              <a:rPr lang="en-IN" sz="2000" dirty="0" err="1"/>
              <a:t>setup_Available</a:t>
            </a:r>
            <a:r>
              <a:rPr lang="en-IN" sz="2000" dirty="0"/>
              <a:t> </a:t>
            </a:r>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17" y="3969050"/>
            <a:ext cx="4622583" cy="25945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135853" y="3584862"/>
            <a:ext cx="3503597" cy="369332"/>
          </a:xfrm>
          <a:prstGeom prst="rect">
            <a:avLst/>
          </a:prstGeom>
          <a:noFill/>
        </p:spPr>
        <p:txBody>
          <a:bodyPr wrap="square">
            <a:spAutoFit/>
          </a:bodyPr>
          <a:lstStyle/>
          <a:p>
            <a:r>
              <a:rPr lang="en-US" sz="1800" dirty="0"/>
              <a:t>Distribution of company type </a:t>
            </a:r>
            <a:endParaRPr lang="en-IN" dirty="0"/>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4476" y="3969050"/>
            <a:ext cx="4051483" cy="28131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7832574" y="3476652"/>
            <a:ext cx="2245077" cy="369332"/>
          </a:xfrm>
          <a:prstGeom prst="rect">
            <a:avLst/>
          </a:prstGeom>
          <a:noFill/>
        </p:spPr>
        <p:txBody>
          <a:bodyPr wrap="square">
            <a:spAutoFit/>
          </a:bodyPr>
          <a:lstStyle/>
          <a:p>
            <a:r>
              <a:rPr lang="en-US" sz="1800" dirty="0"/>
              <a:t>Distribution of Gender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250429"/>
            <a:ext cx="5139891" cy="4357141"/>
          </a:xfrm>
          <a:prstGeom prst="rect">
            <a:avLst/>
          </a:prstGeom>
        </p:spPr>
      </p:pic>
      <p:sp>
        <p:nvSpPr>
          <p:cNvPr id="4" name="TextBox 3"/>
          <p:cNvSpPr txBox="1"/>
          <p:nvPr/>
        </p:nvSpPr>
        <p:spPr>
          <a:xfrm>
            <a:off x="854241" y="521839"/>
            <a:ext cx="3431407" cy="400110"/>
          </a:xfrm>
          <a:prstGeom prst="rect">
            <a:avLst/>
          </a:prstGeom>
          <a:noFill/>
        </p:spPr>
        <p:txBody>
          <a:bodyPr wrap="square" rtlCol="0">
            <a:spAutoFit/>
          </a:bodyPr>
          <a:lstStyle/>
          <a:p>
            <a:r>
              <a:rPr lang="en-IN" sz="2000" dirty="0"/>
              <a:t>Burnout based on designation </a:t>
            </a:r>
          </a:p>
        </p:txBody>
      </p:sp>
      <p:pic>
        <p:nvPicPr>
          <p:cNvPr id="5" name="Content Placeholder 7"/>
          <p:cNvPicPr>
            <a:picLocks noChangeAspect="1"/>
          </p:cNvPicPr>
          <p:nvPr/>
        </p:nvPicPr>
        <p:blipFill>
          <a:blip r:embed="rId3"/>
          <a:stretch>
            <a:fillRect/>
          </a:stretch>
        </p:blipFill>
        <p:spPr>
          <a:xfrm>
            <a:off x="5255394" y="1250429"/>
            <a:ext cx="6936606" cy="4357140"/>
          </a:xfrm>
          <a:prstGeom prst="rect">
            <a:avLst/>
          </a:prstGeom>
        </p:spPr>
      </p:pic>
      <p:sp>
        <p:nvSpPr>
          <p:cNvPr id="7" name="TextBox 6"/>
          <p:cNvSpPr txBox="1"/>
          <p:nvPr/>
        </p:nvSpPr>
        <p:spPr>
          <a:xfrm>
            <a:off x="5635591" y="460284"/>
            <a:ext cx="6556409" cy="923330"/>
          </a:xfrm>
          <a:prstGeom prst="rect">
            <a:avLst/>
          </a:prstGeom>
          <a:noFill/>
        </p:spPr>
        <p:txBody>
          <a:bodyPr wrap="square" rtlCol="0">
            <a:spAutoFit/>
          </a:bodyPr>
          <a:lstStyle/>
          <a:p>
            <a:r>
              <a:rPr lang="en-GB" b="0" dirty="0">
                <a:effectLst/>
                <a:latin typeface="Arial" panose="020B0604020202020204" pitchFamily="34" charset="0"/>
                <a:cs typeface="Arial" panose="020B0604020202020204" pitchFamily="34" charset="0"/>
              </a:rPr>
              <a:t>Designation vs mental fatigue as per company </a:t>
            </a:r>
            <a:r>
              <a:rPr lang="en-GB" b="0" dirty="0" err="1">
                <a:effectLst/>
                <a:latin typeface="Arial" panose="020B0604020202020204" pitchFamily="34" charset="0"/>
                <a:cs typeface="Arial" panose="020B0604020202020204" pitchFamily="34" charset="0"/>
              </a:rPr>
              <a:t>type,Burn</a:t>
            </a:r>
            <a:r>
              <a:rPr lang="en-GB" b="0" dirty="0">
                <a:effectLst/>
                <a:latin typeface="Arial" panose="020B0604020202020204" pitchFamily="34" charset="0"/>
                <a:cs typeface="Arial" panose="020B0604020202020204" pitchFamily="34" charset="0"/>
              </a:rPr>
              <a:t> Rate and Gender</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974739" cy="1046653"/>
          </a:xfrm>
        </p:spPr>
        <p:txBody>
          <a:bodyPr>
            <a:normAutofit/>
          </a:bodyPr>
          <a:lstStyle/>
          <a:p>
            <a:r>
              <a:rPr lang="en-US" b="1" dirty="0">
                <a:solidFill>
                  <a:schemeClr val="tx1">
                    <a:lumMod val="65000"/>
                  </a:schemeClr>
                </a:solidFill>
                <a:latin typeface="Arial" panose="020B0604020202020204" pitchFamily="34" charset="0"/>
                <a:cs typeface="Arial" panose="020B0604020202020204" pitchFamily="34" charset="0"/>
              </a:rPr>
              <a:t>Principal Component Analysis(PCA): </a:t>
            </a:r>
            <a:endParaRPr lang="en-IN" dirty="0">
              <a:solidFill>
                <a:schemeClr val="tx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0206" y="1198524"/>
            <a:ext cx="10815356" cy="5414031"/>
          </a:xfrm>
        </p:spPr>
        <p:txBody>
          <a:bodyPr/>
          <a:lstStyle/>
          <a:p>
            <a:pPr marL="0" indent="0">
              <a:buNone/>
            </a:pPr>
            <a:r>
              <a:rPr lang="en-IN" dirty="0"/>
              <a:t>                                                                                                                                                                  </a:t>
            </a:r>
            <a:r>
              <a:rPr lang="en-US" sz="2800" dirty="0"/>
              <a:t>Principal component analysis is an unsupervised learning algorithm which is used for the dimensionality reduction in machine learning.</a:t>
            </a:r>
          </a:p>
          <a:p>
            <a:pPr marL="0" indent="0">
              <a:buNone/>
            </a:pPr>
            <a:r>
              <a:rPr lang="en-US" sz="2800" dirty="0"/>
              <a:t>  Code:</a:t>
            </a:r>
          </a:p>
        </p:txBody>
      </p:sp>
      <p:pic>
        <p:nvPicPr>
          <p:cNvPr id="5" name="Picture 4"/>
          <p:cNvPicPr>
            <a:picLocks noChangeAspect="1"/>
          </p:cNvPicPr>
          <p:nvPr/>
        </p:nvPicPr>
        <p:blipFill>
          <a:blip r:embed="rId2"/>
          <a:stretch>
            <a:fillRect/>
          </a:stretch>
        </p:blipFill>
        <p:spPr>
          <a:xfrm>
            <a:off x="2188029" y="3086100"/>
            <a:ext cx="8128648" cy="2535717"/>
          </a:xfrm>
          <a:prstGeom prst="rect">
            <a:avLst/>
          </a:prstGeom>
        </p:spPr>
      </p:pic>
      <p:pic>
        <p:nvPicPr>
          <p:cNvPr id="9" name="Picture 8"/>
          <p:cNvPicPr>
            <a:picLocks noChangeAspect="1"/>
          </p:cNvPicPr>
          <p:nvPr/>
        </p:nvPicPr>
        <p:blipFill>
          <a:blip r:embed="rId3"/>
          <a:stretch>
            <a:fillRect/>
          </a:stretch>
        </p:blipFill>
        <p:spPr>
          <a:xfrm>
            <a:off x="1141411" y="5783372"/>
            <a:ext cx="10450383" cy="990738"/>
          </a:xfrm>
          <a:prstGeom prst="rect">
            <a:avLst/>
          </a:prstGeom>
        </p:spPr>
      </p:pic>
      <p:sp>
        <p:nvSpPr>
          <p:cNvPr id="10" name="TextBox 9"/>
          <p:cNvSpPr txBox="1"/>
          <p:nvPr/>
        </p:nvSpPr>
        <p:spPr>
          <a:xfrm>
            <a:off x="708274" y="5262537"/>
            <a:ext cx="3633537" cy="461665"/>
          </a:xfrm>
          <a:prstGeom prst="rect">
            <a:avLst/>
          </a:prstGeom>
          <a:noFill/>
        </p:spPr>
        <p:txBody>
          <a:bodyPr wrap="square" rtlCol="0">
            <a:spAutoFit/>
          </a:bodyPr>
          <a:lstStyle/>
          <a:p>
            <a:r>
              <a:rPr lang="en-IN" sz="2400" dirty="0"/>
              <a:t>Output</a:t>
            </a:r>
            <a:r>
              <a:rPr lang="en-IN"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5271"/>
          </a:xfrm>
        </p:spPr>
        <p:txBody>
          <a:bodyPr/>
          <a:lstStyle/>
          <a:p>
            <a:r>
              <a:rPr lang="en-IN" dirty="0">
                <a:solidFill>
                  <a:schemeClr val="accent5"/>
                </a:solidFill>
              </a:rPr>
              <a:t>solution</a:t>
            </a:r>
          </a:p>
        </p:txBody>
      </p:sp>
      <p:sp>
        <p:nvSpPr>
          <p:cNvPr id="3" name="Content Placeholder 2"/>
          <p:cNvSpPr>
            <a:spLocks noGrp="1"/>
          </p:cNvSpPr>
          <p:nvPr>
            <p:ph idx="1"/>
          </p:nvPr>
        </p:nvSpPr>
        <p:spPr>
          <a:xfrm>
            <a:off x="960529" y="1623843"/>
            <a:ext cx="10267765" cy="3989995"/>
          </a:xfrm>
        </p:spPr>
        <p:txBody>
          <a:bodyPr>
            <a:normAutofit fontScale="92500"/>
          </a:bodyPr>
          <a:lstStyle/>
          <a:p>
            <a:pPr marL="0" indent="0">
              <a:buNone/>
            </a:pPr>
            <a:r>
              <a:rPr lang="en-US" sz="2800" dirty="0"/>
              <a:t>To analyze of the data and to find the accuracy rate of the dataset, we use some regression algorithms. They are AdaBoost technique, </a:t>
            </a:r>
            <a:r>
              <a:rPr lang="en-US" sz="2800" dirty="0" err="1"/>
              <a:t>randomforest</a:t>
            </a:r>
            <a:r>
              <a:rPr lang="en-US" sz="2800" dirty="0"/>
              <a:t> regressing technique.</a:t>
            </a:r>
          </a:p>
          <a:p>
            <a:r>
              <a:rPr lang="en-US" sz="2800" dirty="0"/>
              <a:t>AdaBoost, also called as Adaptive Boosting which is a technique in machine learning used as an Ensemble Method.</a:t>
            </a:r>
          </a:p>
          <a:p>
            <a:r>
              <a:rPr lang="en-US" sz="2800" dirty="0"/>
              <a:t>Random forest is a machine learning algorithm used to combine the output of multiple decision trees to reach a single result.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customization</a:t>
            </a:r>
          </a:p>
        </p:txBody>
      </p:sp>
      <p:sp>
        <p:nvSpPr>
          <p:cNvPr id="3" name="Content Placeholder 2"/>
          <p:cNvSpPr>
            <a:spLocks noGrp="1"/>
          </p:cNvSpPr>
          <p:nvPr>
            <p:ph idx="1"/>
          </p:nvPr>
        </p:nvSpPr>
        <p:spPr>
          <a:xfrm>
            <a:off x="1141412" y="2249486"/>
            <a:ext cx="10408904" cy="3989995"/>
          </a:xfrm>
        </p:spPr>
        <p:txBody>
          <a:bodyPr>
            <a:normAutofit/>
          </a:bodyPr>
          <a:lstStyle/>
          <a:p>
            <a:r>
              <a:rPr lang="en-US" sz="2800" dirty="0"/>
              <a:t>In this project, we used the algorithms like random forest regressor and AdaBoost regressor. These regression techniques in machine learning  are vitally used techniques to find out the numeric value for the dataset(Burnout rate).</a:t>
            </a:r>
          </a:p>
          <a:p>
            <a:r>
              <a:rPr lang="en-US" sz="2800" dirty="0"/>
              <a:t>Hence, in this project I choose these regression techniques for finding the result. These techniques made the project more innovative with having major accuracy rate.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7201"/>
            <a:ext cx="9905998" cy="1044339"/>
          </a:xfrm>
        </p:spPr>
        <p:txBody>
          <a:bodyPr/>
          <a:lstStyle/>
          <a:p>
            <a:r>
              <a:rPr lang="en-IN" dirty="0"/>
              <a:t>modelling</a:t>
            </a:r>
            <a:r>
              <a:rPr lang="en-IN" sz="6000" dirty="0"/>
              <a:t>:</a:t>
            </a:r>
          </a:p>
        </p:txBody>
      </p:sp>
      <p:sp>
        <p:nvSpPr>
          <p:cNvPr id="3" name="Content Placeholder 2"/>
          <p:cNvSpPr>
            <a:spLocks noGrp="1"/>
          </p:cNvSpPr>
          <p:nvPr>
            <p:ph idx="1"/>
          </p:nvPr>
        </p:nvSpPr>
        <p:spPr>
          <a:xfrm>
            <a:off x="1141412" y="1501540"/>
            <a:ext cx="9905999" cy="4899259"/>
          </a:xfrm>
        </p:spPr>
        <p:txBody>
          <a:bodyPr>
            <a:normAutofit/>
          </a:bodyPr>
          <a:lstStyle/>
          <a:p>
            <a:pPr marL="0" indent="0">
              <a:buNone/>
            </a:pPr>
            <a:r>
              <a:rPr lang="en-US" sz="2800" dirty="0"/>
              <a:t>In this project,  I basically performed new operations like label encoding, PCA implementation, data splitting and performed  regression algorithms.</a:t>
            </a:r>
          </a:p>
          <a:p>
            <a:r>
              <a:rPr lang="en-US" sz="2800" dirty="0"/>
              <a:t>Random Forest Regressor.</a:t>
            </a:r>
          </a:p>
          <a:p>
            <a:r>
              <a:rPr lang="en-US" sz="2800" dirty="0"/>
              <a:t>AdaBoost Regressor.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t>For Random Forest Regressor:</a:t>
            </a:r>
          </a:p>
          <a:p>
            <a:pPr marL="0" indent="0">
              <a:buNone/>
            </a:pPr>
            <a:r>
              <a:rPr lang="en-US" sz="2600" b="0" i="0" dirty="0">
                <a:solidFill>
                  <a:schemeClr val="tx2"/>
                </a:solidFill>
                <a:effectLst/>
                <a:latin typeface="Calibri" panose="020F0502020204030204" charset="0"/>
                <a:ea typeface="Calibri" panose="020F0502020204030204" charset="0"/>
                <a:cs typeface="Calibri" panose="020F0502020204030204" charset="0"/>
              </a:rPr>
              <a:t>Accuracy score of train data: 91.186 %</a:t>
            </a:r>
          </a:p>
          <a:p>
            <a:pPr marL="0" indent="0">
              <a:buNone/>
            </a:pPr>
            <a:r>
              <a:rPr lang="en-US" sz="2600" b="0" i="0" dirty="0">
                <a:solidFill>
                  <a:schemeClr val="tx2"/>
                </a:solidFill>
                <a:effectLst/>
                <a:latin typeface="Calibri" panose="020F0502020204030204" charset="0"/>
                <a:ea typeface="Calibri" panose="020F0502020204030204" charset="0"/>
                <a:cs typeface="Calibri" panose="020F0502020204030204" charset="0"/>
              </a:rPr>
              <a:t>Accuracy score of test data: 83.892 %</a:t>
            </a:r>
          </a:p>
          <a:p>
            <a:pPr marL="0" indent="0">
              <a:buNone/>
            </a:pPr>
            <a:endParaRPr lang="en-US" dirty="0">
              <a:solidFill>
                <a:srgbClr val="212121"/>
              </a:solidFill>
              <a:latin typeface="Calibri" panose="020F0502020204030204" charset="0"/>
              <a:ea typeface="Calibri" panose="020F0502020204030204" charset="0"/>
              <a:cs typeface="Calibri" panose="020F0502020204030204" charset="0"/>
            </a:endParaRPr>
          </a:p>
          <a:p>
            <a:pPr marL="0" indent="0">
              <a:buNone/>
            </a:pPr>
            <a:r>
              <a:rPr lang="en-US" sz="2600" dirty="0">
                <a:latin typeface="Calibri" panose="020F0502020204030204" charset="0"/>
                <a:ea typeface="Calibri" panose="020F0502020204030204" charset="0"/>
                <a:cs typeface="Calibri" panose="020F0502020204030204" charset="0"/>
              </a:rPr>
              <a:t>For AdaBoost Regressor:</a:t>
            </a:r>
          </a:p>
          <a:p>
            <a:pPr marL="0" indent="0">
              <a:buNone/>
            </a:pPr>
            <a:r>
              <a:rPr lang="en-US" sz="3000" b="0" i="0" dirty="0">
                <a:solidFill>
                  <a:schemeClr val="tx2"/>
                </a:solidFill>
                <a:effectLst/>
                <a:latin typeface="Calibri" panose="020F0502020204030204" charset="0"/>
                <a:ea typeface="Calibri" panose="020F0502020204030204" charset="0"/>
                <a:cs typeface="Calibri" panose="020F0502020204030204" charset="0"/>
              </a:rPr>
              <a:t>Accuracy score of train data: 77.032 %</a:t>
            </a:r>
          </a:p>
          <a:p>
            <a:pPr marL="0" indent="0">
              <a:buNone/>
            </a:pPr>
            <a:r>
              <a:rPr lang="en-US" sz="3000" b="0" i="0" dirty="0">
                <a:solidFill>
                  <a:schemeClr val="tx2"/>
                </a:solidFill>
                <a:effectLst/>
                <a:latin typeface="Calibri" panose="020F0502020204030204" charset="0"/>
                <a:ea typeface="Calibri" panose="020F0502020204030204" charset="0"/>
                <a:cs typeface="Calibri" panose="020F0502020204030204" charset="0"/>
              </a:rPr>
              <a:t>Accuracy score of test data: 76.4506 %</a:t>
            </a:r>
            <a:endParaRPr lang="en-US" sz="3000" dirty="0">
              <a:solidFill>
                <a:schemeClr val="tx2"/>
              </a:solidFill>
              <a:latin typeface="Calibri" panose="020F0502020204030204" charset="0"/>
              <a:ea typeface="Calibri" panose="020F0502020204030204" charset="0"/>
              <a:cs typeface="Calibri" panose="020F0502020204030204"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Links and References</a:t>
            </a:r>
            <a:r>
              <a:rPr lang="en-US" b="1" dirty="0"/>
              <a:t>: </a:t>
            </a:r>
            <a:endParaRPr lang="en-IN" dirty="0"/>
          </a:p>
        </p:txBody>
      </p:sp>
      <p:sp>
        <p:nvSpPr>
          <p:cNvPr id="3" name="Content Placeholder 2"/>
          <p:cNvSpPr>
            <a:spLocks noGrp="1"/>
          </p:cNvSpPr>
          <p:nvPr>
            <p:ph idx="1"/>
          </p:nvPr>
        </p:nvSpPr>
        <p:spPr/>
        <p:txBody>
          <a:bodyPr/>
          <a:lstStyle/>
          <a:p>
            <a:pPr marL="0" indent="0">
              <a:buNone/>
            </a:pPr>
            <a:r>
              <a:rPr lang="en-US" dirty="0"/>
              <a:t>The below provided link is the final project I have done during this internship program. </a:t>
            </a:r>
          </a:p>
          <a:p>
            <a:pPr marL="0" indent="0">
              <a:buNone/>
            </a:pPr>
            <a:r>
              <a:rPr lang="en-US" dirty="0"/>
              <a:t>LINK:</a:t>
            </a:r>
          </a:p>
          <a:p>
            <a:pPr marL="0" indent="0">
              <a:buNone/>
            </a:pPr>
            <a:r>
              <a:rPr lang="en-US" dirty="0"/>
              <a:t>https://colab.research.google.com/drive/1KUiuzXkky8xyWBJI1KOzYiDiyZ7OKuva?usp=sharing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6000" dirty="0"/>
              <a:t>Project title</a:t>
            </a:r>
          </a:p>
        </p:txBody>
      </p:sp>
      <p:sp>
        <p:nvSpPr>
          <p:cNvPr id="3" name="Content Placeholder 2"/>
          <p:cNvSpPr>
            <a:spLocks noGrp="1"/>
          </p:cNvSpPr>
          <p:nvPr>
            <p:ph idx="1"/>
          </p:nvPr>
        </p:nvSpPr>
        <p:spPr>
          <a:xfrm>
            <a:off x="1141413" y="2990056"/>
            <a:ext cx="9905999" cy="3541714"/>
          </a:xfrm>
        </p:spPr>
        <p:txBody>
          <a:bodyPr>
            <a:normAutofit/>
          </a:bodyPr>
          <a:lstStyle/>
          <a:p>
            <a:pPr marL="0" indent="0">
              <a:buNone/>
            </a:pPr>
            <a:r>
              <a:rPr lang="en-GB" sz="4000" b="1" dirty="0"/>
              <a:t>Employees Burnout Analysis and Prediction</a:t>
            </a:r>
            <a:endParaRPr lang="en-IN" sz="4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a:t>Thank </a:t>
            </a:r>
            <a:r>
              <a:rPr lang="en-IN" sz="8000" dirty="0" err="1"/>
              <a:t>YOu</a:t>
            </a:r>
            <a:endParaRPr lang="en-IN" sz="8000" dirty="0"/>
          </a:p>
        </p:txBody>
      </p:sp>
      <p:sp>
        <p:nvSpPr>
          <p:cNvPr id="3" name="Text Placeholder 2"/>
          <p:cNvSpPr>
            <a:spLocks noGrp="1"/>
          </p:cNvSpPr>
          <p:nvPr>
            <p:ph type="body" idx="1"/>
          </p:nvPr>
        </p:nvSpPr>
        <p:spPr/>
        <p:txBody>
          <a:bodyPr>
            <a:normAutofit/>
          </a:bodyPr>
          <a:lstStyle/>
          <a:p>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lstStyle/>
          <a:p>
            <a:pPr>
              <a:buSzPct val="111000"/>
            </a:pPr>
            <a:r>
              <a:rPr lang="en-US" dirty="0"/>
              <a:t>Importing and Analyzing the dataset.</a:t>
            </a:r>
          </a:p>
          <a:p>
            <a:pPr>
              <a:buSzPct val="111000"/>
            </a:pPr>
            <a:r>
              <a:rPr lang="en-US" dirty="0"/>
              <a:t>Performing Exploratory Data Analysis(EDA).</a:t>
            </a:r>
          </a:p>
          <a:p>
            <a:pPr>
              <a:buSzPct val="111000"/>
            </a:pPr>
            <a:r>
              <a:rPr lang="en-US" dirty="0"/>
              <a:t>Implementation of Principal Component Analysis(PCA).</a:t>
            </a:r>
          </a:p>
          <a:p>
            <a:pPr>
              <a:buSzPct val="111000"/>
            </a:pPr>
            <a:r>
              <a:rPr lang="en-US" dirty="0"/>
              <a:t>Implementation of Supervised Regression Algorithms.</a:t>
            </a:r>
          </a:p>
          <a:p>
            <a:pPr>
              <a:buSzPct val="111000"/>
            </a:pPr>
            <a:r>
              <a:rPr lang="en-US" dirty="0"/>
              <a:t>Analyzing the accuracy rate for different regression techniques.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37027"/>
          </a:xfrm>
        </p:spPr>
        <p:txBody>
          <a:bodyPr/>
          <a:lstStyle/>
          <a:p>
            <a:r>
              <a:rPr lang="en-GB" dirty="0"/>
              <a:t>Project Overview</a:t>
            </a:r>
            <a:endParaRPr lang="en-IN" dirty="0"/>
          </a:p>
        </p:txBody>
      </p:sp>
      <p:sp>
        <p:nvSpPr>
          <p:cNvPr id="3" name="Content Placeholder 2"/>
          <p:cNvSpPr>
            <a:spLocks noGrp="1"/>
          </p:cNvSpPr>
          <p:nvPr>
            <p:ph idx="1"/>
          </p:nvPr>
        </p:nvSpPr>
        <p:spPr>
          <a:xfrm>
            <a:off x="1143000" y="1655545"/>
            <a:ext cx="9905999" cy="4899259"/>
          </a:xfrm>
        </p:spPr>
        <p:txBody>
          <a:bodyPr>
            <a:normAutofit fontScale="92500"/>
          </a:bodyPr>
          <a:lstStyle/>
          <a:p>
            <a:r>
              <a:rPr lang="en-US" sz="2800" dirty="0"/>
              <a:t>The Purpose of this Project is  </a:t>
            </a:r>
            <a:r>
              <a:rPr lang="en-GB" sz="2800" i="0" dirty="0">
                <a:effectLst/>
                <a:latin typeface="Manrope"/>
              </a:rPr>
              <a:t>to predict continuous outcomes by investigating the relationship between independent variables or features and a dependent variable or outcome over a Dataset.</a:t>
            </a:r>
            <a:endParaRPr lang="en-US" sz="2800" dirty="0"/>
          </a:p>
          <a:p>
            <a:r>
              <a:rPr lang="en-US" sz="2800" dirty="0"/>
              <a:t> The objective is to analyze the dataset of employees by  checking the null values, duplicate values, calculating the Average and Standard Deviations , correlation, and many more.</a:t>
            </a:r>
          </a:p>
          <a:p>
            <a:r>
              <a:rPr lang="en-US" sz="2800" dirty="0"/>
              <a:t>The objective of this employees burnout analysis project is to understand the problem statement.</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ARE END USERS:</a:t>
            </a:r>
          </a:p>
        </p:txBody>
      </p:sp>
      <p:sp>
        <p:nvSpPr>
          <p:cNvPr id="3" name="Content Placeholder 2"/>
          <p:cNvSpPr>
            <a:spLocks noGrp="1"/>
          </p:cNvSpPr>
          <p:nvPr>
            <p:ph idx="1"/>
          </p:nvPr>
        </p:nvSpPr>
        <p:spPr/>
        <p:txBody>
          <a:bodyPr/>
          <a:lstStyle/>
          <a:p>
            <a:r>
              <a:rPr lang="en-IN" dirty="0"/>
              <a:t>In this aspect the end users will be the company .</a:t>
            </a:r>
          </a:p>
          <a:p>
            <a:r>
              <a:rPr lang="en-IN" dirty="0"/>
              <a:t>Because the employers data is needed by the company .</a:t>
            </a:r>
          </a:p>
          <a:p>
            <a:r>
              <a:rPr lang="en-IN" dirty="0"/>
              <a:t>And another end users are Investors.</a:t>
            </a:r>
          </a:p>
          <a:p>
            <a:r>
              <a:rPr lang="en-IN" dirty="0"/>
              <a:t>Investors also require the data of employees before they invest in the company.</a:t>
            </a:r>
          </a:p>
          <a:p>
            <a:r>
              <a:rPr lang="en-IN" dirty="0"/>
              <a:t>They will </a:t>
            </a:r>
            <a:r>
              <a:rPr lang="en-IN" dirty="0" err="1"/>
              <a:t>forsee</a:t>
            </a:r>
            <a:r>
              <a:rPr lang="en-IN" dirty="0"/>
              <a:t> the company details to Invest in that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2648"/>
          </a:xfrm>
        </p:spPr>
        <p:txBody>
          <a:bodyPr/>
          <a:lstStyle/>
          <a:p>
            <a:r>
              <a:rPr lang="en-GB" dirty="0"/>
              <a:t>How this is useful </a:t>
            </a:r>
            <a:endParaRPr lang="en-IN" dirty="0"/>
          </a:p>
        </p:txBody>
      </p:sp>
      <p:sp>
        <p:nvSpPr>
          <p:cNvPr id="3" name="Content Placeholder 2"/>
          <p:cNvSpPr>
            <a:spLocks noGrp="1"/>
          </p:cNvSpPr>
          <p:nvPr>
            <p:ph idx="1"/>
          </p:nvPr>
        </p:nvSpPr>
        <p:spPr>
          <a:xfrm>
            <a:off x="1141412" y="1636295"/>
            <a:ext cx="9905999" cy="4154906"/>
          </a:xfrm>
        </p:spPr>
        <p:txBody>
          <a:bodyPr>
            <a:normAutofit fontScale="92500"/>
          </a:bodyPr>
          <a:lstStyle/>
          <a:p>
            <a:pPr marL="0" indent="0">
              <a:buNone/>
            </a:pPr>
            <a:r>
              <a:rPr lang="en-US" sz="2800" dirty="0"/>
              <a:t>This project is mainly based on Regression. Sometimes it becomes very difficult to identify the burnout among the employees for the organizations. They need some </a:t>
            </a:r>
            <a:r>
              <a:rPr lang="en-US" sz="2800" dirty="0" err="1"/>
              <a:t>techinique</a:t>
            </a:r>
            <a:r>
              <a:rPr lang="en-US" sz="2800" dirty="0"/>
              <a:t> to find the actual burnout rate of employees.</a:t>
            </a:r>
          </a:p>
          <a:p>
            <a:pPr marL="0" indent="0">
              <a:buNone/>
            </a:pPr>
            <a:r>
              <a:rPr lang="en-GB" sz="2800" b="0" i="0" dirty="0">
                <a:effectLst/>
                <a:latin typeface="Manrope"/>
              </a:rPr>
              <a:t>Linear regression is the most popular form of regression analysis because of its ease-of-use in predicting and forecasting.</a:t>
            </a:r>
            <a:r>
              <a:rPr lang="en-US" sz="3000" dirty="0"/>
              <a:t>This regression techniques gives the accuracy rate among the data and makes sure the data is accurate.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normAutofit lnSpcReduction="10000"/>
          </a:bodyPr>
          <a:lstStyle/>
          <a:p>
            <a:pPr marL="0" indent="0">
              <a:buNone/>
            </a:pPr>
            <a:r>
              <a:rPr lang="en-US" sz="2800" dirty="0"/>
              <a:t>In this dataset analysis I performed some operations like checking correlation, plot distribution of gender, company type, attributes and some basic operations like checking null values ,duplicate values, extracting the columns and calculating the mean values.</a:t>
            </a:r>
          </a:p>
          <a:p>
            <a:pPr marL="0" indent="0">
              <a:buNone/>
            </a:pPr>
            <a:r>
              <a:rPr lang="en-US" sz="2800" dirty="0"/>
              <a:t> In this project, we also demonstrated the data visualization, label encoding , and model implementation.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3398"/>
          </a:xfrm>
        </p:spPr>
        <p:txBody>
          <a:bodyPr>
            <a:normAutofit fontScale="90000"/>
          </a:bodyPr>
          <a:lstStyle/>
          <a:p>
            <a:r>
              <a:rPr lang="en-US" dirty="0"/>
              <a:t>Importing and Analyzing the dataset.</a:t>
            </a:r>
            <a:endParaRPr lang="en-IN" dirty="0"/>
          </a:p>
        </p:txBody>
      </p:sp>
      <p:pic>
        <p:nvPicPr>
          <p:cNvPr id="12" name="Content Placeholder 11"/>
          <p:cNvPicPr>
            <a:picLocks noGrp="1" noChangeAspect="1"/>
          </p:cNvPicPr>
          <p:nvPr>
            <p:ph idx="1"/>
          </p:nvPr>
        </p:nvPicPr>
        <p:blipFill>
          <a:blip r:embed="rId2"/>
          <a:stretch>
            <a:fillRect/>
          </a:stretch>
        </p:blipFill>
        <p:spPr>
          <a:xfrm>
            <a:off x="7244238" y="1877786"/>
            <a:ext cx="3971926" cy="3913414"/>
          </a:xfrm>
        </p:spPr>
      </p:pic>
      <p:sp>
        <p:nvSpPr>
          <p:cNvPr id="14" name="TextBox 13"/>
          <p:cNvSpPr txBox="1"/>
          <p:nvPr/>
        </p:nvSpPr>
        <p:spPr>
          <a:xfrm>
            <a:off x="975836" y="1676870"/>
            <a:ext cx="6268403" cy="3785652"/>
          </a:xfrm>
          <a:prstGeom prst="rect">
            <a:avLst/>
          </a:prstGeom>
          <a:noFill/>
        </p:spPr>
        <p:txBody>
          <a:bodyPr wrap="square">
            <a:spAutoFit/>
          </a:bodyPr>
          <a:lstStyle/>
          <a:p>
            <a:r>
              <a:rPr lang="en-GB" sz="2400" dirty="0">
                <a:latin typeface="Manrope"/>
              </a:rPr>
              <a:t>I Have imported some libraries like Pandas and </a:t>
            </a:r>
            <a:r>
              <a:rPr lang="en-GB" sz="2400" dirty="0" err="1">
                <a:latin typeface="Manrope"/>
              </a:rPr>
              <a:t>numpy</a:t>
            </a:r>
            <a:r>
              <a:rPr lang="en-GB" sz="2400" dirty="0">
                <a:latin typeface="Manrope"/>
              </a:rPr>
              <a: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sng" strike="noStrike" cap="none" normalizeH="0" baseline="0" dirty="0">
                <a:ln>
                  <a:noFill/>
                </a:ln>
                <a:effectLst/>
                <a:latin typeface="Menlo"/>
              </a:rPr>
              <a:t>import pandas as pd</a:t>
            </a:r>
            <a:r>
              <a:rPr kumimoji="0" lang="en-US" altLang="en-US" sz="2400" b="0" i="0" u="sng" strike="noStrike" cap="none" normalizeH="0" baseline="0" dirty="0">
                <a:ln>
                  <a:noFill/>
                </a:ln>
                <a:effectLst/>
                <a:latin typeface="Droid Serif"/>
              </a:rPr>
              <a:t>. </a:t>
            </a:r>
            <a:r>
              <a:rPr kumimoji="0" lang="en-US" altLang="en-US" sz="2400" b="0" i="0" u="none" strike="noStrike" cap="none" normalizeH="0" baseline="0" dirty="0">
                <a:ln>
                  <a:noFill/>
                </a:ln>
                <a:effectLst/>
                <a:latin typeface="Droid Serif"/>
              </a:rPr>
              <a:t>It presents a diverse range of utilities, ranging from parsing multiple file formats to converting an entire data table into a </a:t>
            </a:r>
            <a:r>
              <a:rPr lang="en-US" altLang="en-US" sz="2400" dirty="0" err="1">
                <a:latin typeface="Droid Serif"/>
              </a:rPr>
              <a:t>Numpy</a:t>
            </a:r>
            <a:r>
              <a:rPr kumimoji="0" lang="en-US" altLang="en-US" sz="2400" b="0" i="0" u="none" strike="noStrike" cap="none" normalizeH="0" baseline="0" dirty="0">
                <a:ln>
                  <a:noFill/>
                </a:ln>
                <a:effectLst/>
                <a:latin typeface="Droid Serif"/>
              </a:rPr>
              <a:t> matrix array. This makes pandas a trusted ally in data science and machine learning.</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effectLst/>
                <a:latin typeface="Droid Serif"/>
              </a:rPr>
              <a:t>Similar  NumPy, pandas deals primarily with data in 1-D and 2-D arrays.</a:t>
            </a:r>
            <a:endParaRPr lang="en-GB" dirty="0">
              <a:solidFill>
                <a:srgbClr val="242731"/>
              </a:solidFill>
              <a:latin typeface="Manro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73255"/>
            <a:ext cx="9128743" cy="664143"/>
          </a:xfrm>
        </p:spPr>
        <p:txBody>
          <a:bodyPr>
            <a:normAutofit/>
          </a:bodyPr>
          <a:lstStyle/>
          <a:p>
            <a:r>
              <a:rPr lang="en-IN" dirty="0" err="1"/>
              <a:t>Labeling</a:t>
            </a:r>
            <a:r>
              <a:rPr lang="en-IN" dirty="0"/>
              <a:t> data</a:t>
            </a:r>
          </a:p>
        </p:txBody>
      </p:sp>
      <p:sp>
        <p:nvSpPr>
          <p:cNvPr id="3" name="Content Placeholder 2"/>
          <p:cNvSpPr>
            <a:spLocks noGrp="1"/>
          </p:cNvSpPr>
          <p:nvPr>
            <p:ph idx="1"/>
          </p:nvPr>
        </p:nvSpPr>
        <p:spPr>
          <a:xfrm>
            <a:off x="798897" y="837397"/>
            <a:ext cx="10789919" cy="5847347"/>
          </a:xfrm>
        </p:spPr>
        <p:txBody>
          <a:bodyPr>
            <a:normAutofit fontScale="77500" lnSpcReduction="20000"/>
          </a:bodyPr>
          <a:lstStyle/>
          <a:p>
            <a:pPr marL="0" indent="0">
              <a:buNone/>
            </a:pPr>
            <a:r>
              <a:rPr lang="en-US" sz="3400" dirty="0"/>
              <a:t>Some operations performed on a dataset by Data Analyst are:</a:t>
            </a:r>
          </a:p>
          <a:p>
            <a:r>
              <a:rPr lang="en-US" sz="3400" dirty="0"/>
              <a:t>Finding the general information.</a:t>
            </a:r>
          </a:p>
          <a:p>
            <a:r>
              <a:rPr lang="en-US" sz="3400" dirty="0"/>
              <a:t>Showing number of rows and columns</a:t>
            </a:r>
          </a:p>
          <a:p>
            <a:r>
              <a:rPr lang="en-US" sz="3400" dirty="0"/>
              <a:t>Checking the null values in each attribute and duplicate values.</a:t>
            </a:r>
          </a:p>
          <a:p>
            <a:r>
              <a:rPr lang="en-US" sz="3400" dirty="0"/>
              <a:t>Showing the top 5 rows.</a:t>
            </a:r>
          </a:p>
          <a:p>
            <a:r>
              <a:rPr lang="en-US" sz="3400" dirty="0"/>
              <a:t>Showing each column</a:t>
            </a:r>
          </a:p>
          <a:p>
            <a:r>
              <a:rPr lang="en-US" sz="3400" dirty="0"/>
              <a:t>Finding the unique values.</a:t>
            </a:r>
          </a:p>
          <a:p>
            <a:r>
              <a:rPr lang="en-US" sz="3400" dirty="0"/>
              <a:t>Dropping of irrelevant columns</a:t>
            </a:r>
          </a:p>
          <a:p>
            <a:r>
              <a:rPr lang="en-US" sz="3400" dirty="0"/>
              <a:t>Checking the skewness of the attributes.</a:t>
            </a:r>
          </a:p>
          <a:p>
            <a:r>
              <a:rPr lang="en-US" sz="3400" dirty="0"/>
              <a:t>Showing the correlation.</a:t>
            </a:r>
          </a:p>
          <a:p>
            <a:pPr marL="0" indent="0">
              <a:buNone/>
            </a:pPr>
            <a:r>
              <a:rPr lang="en-US" dirty="0"/>
              <a:t> </a:t>
            </a:r>
            <a:endParaRPr lang="en-US" sz="2400"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TotalTime>
  <Words>787</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Droid Serif</vt:lpstr>
      <vt:lpstr>Manrope</vt:lpstr>
      <vt:lpstr>Menlo</vt:lpstr>
      <vt:lpstr>Rockwell</vt:lpstr>
      <vt:lpstr>Damask</vt:lpstr>
      <vt:lpstr>PowerPoint Presentation</vt:lpstr>
      <vt:lpstr>                    Project title</vt:lpstr>
      <vt:lpstr>AGENDA</vt:lpstr>
      <vt:lpstr>Project Overview</vt:lpstr>
      <vt:lpstr>WHO ARE END USERS:</vt:lpstr>
      <vt:lpstr>How this is useful </vt:lpstr>
      <vt:lpstr>Data analysis</vt:lpstr>
      <vt:lpstr>Importing and Analyzing the dataset.</vt:lpstr>
      <vt:lpstr>Labeling data</vt:lpstr>
      <vt:lpstr>PowerPoint Presentation</vt:lpstr>
      <vt:lpstr>PowerPoint Presentation</vt:lpstr>
      <vt:lpstr>DATA Visualization </vt:lpstr>
      <vt:lpstr>PowerPoint Presentation</vt:lpstr>
      <vt:lpstr>Principal Component Analysis(PCA): </vt:lpstr>
      <vt:lpstr>solution</vt:lpstr>
      <vt:lpstr>Project customization</vt:lpstr>
      <vt:lpstr>modelling:</vt:lpstr>
      <vt:lpstr>results</vt:lpstr>
      <vt:lpstr>Links and 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Burnout Analysis and Prediction</dc:title>
  <dc:creator>Dinu .M</dc:creator>
  <cp:lastModifiedBy>Microsoft account</cp:lastModifiedBy>
  <cp:revision>8</cp:revision>
  <dcterms:created xsi:type="dcterms:W3CDTF">2023-07-04T16:48:00Z</dcterms:created>
  <dcterms:modified xsi:type="dcterms:W3CDTF">2023-07-23T05:48:08Z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B3BE09928DF64F99BB9DC64D078A35AF_13</vt:lpwstr>
  </property>
  <property fmtid="{D5CDD505-2E9C-101B-9397-08002B2CF9AE}" pid="3" name="KSOProductBuildVer">
    <vt:lpwstr>1033-12.2.0.13085</vt:lpwstr>
  </property>
</Properties>
</file>