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68"/>
        <p:guide pos="21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43535"/>
            <a:ext cx="9982200" cy="71056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537335" y="2976880"/>
            <a:ext cx="8221345" cy="1906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sz="2000" b="1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STUDENT NAME </a:t>
            </a:r>
            <a:r>
              <a:rPr lang="en-US" sz="20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   : GOPIKA .T</a:t>
            </a:r>
            <a:endParaRPr lang="en-US" sz="20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just">
              <a:lnSpc>
                <a:spcPct val="70000"/>
              </a:lnSpc>
            </a:pPr>
            <a:endParaRPr lang="en-US" sz="20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just"/>
            <a:r>
              <a:rPr lang="en-US" sz="2000" b="1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REGISTER NO </a:t>
            </a:r>
            <a:r>
              <a:rPr lang="en-US" sz="20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         :  312205807</a:t>
            </a:r>
            <a:endParaRPr lang="en-US" sz="20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just">
              <a:lnSpc>
                <a:spcPct val="70000"/>
              </a:lnSpc>
            </a:pPr>
            <a:endParaRPr lang="en-US" sz="20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just"/>
            <a:r>
              <a:rPr lang="en-US" sz="2000" b="1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DEPARTMENT  </a:t>
            </a:r>
            <a:r>
              <a:rPr lang="en-US" sz="20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       : III -B.COM ( BANK MANAGEMENT )</a:t>
            </a:r>
            <a:endParaRPr lang="en-US" sz="20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just">
              <a:lnSpc>
                <a:spcPct val="60000"/>
              </a:lnSpc>
            </a:pPr>
            <a:endParaRPr lang="en-US" sz="2000">
              <a:latin typeface="Microsoft JhengHei UI" panose="020B0604030504040204" charset="-120"/>
              <a:ea typeface="Microsoft JhengHei UI" panose="020B0604030504040204" charset="-120"/>
              <a:sym typeface="+mn-ea"/>
            </a:endParaRPr>
          </a:p>
          <a:p>
            <a:pPr algn="just"/>
            <a:r>
              <a:rPr lang="en-US" sz="2000" b="1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COLLEGE  </a:t>
            </a:r>
            <a:r>
              <a:rPr lang="en-US" sz="2000">
                <a:latin typeface="Microsoft JhengHei UI" panose="020B0604030504040204" charset="-120"/>
                <a:ea typeface="Microsoft JhengHei UI" panose="020B0604030504040204" charset="-120"/>
                <a:sym typeface="+mn-ea"/>
              </a:rPr>
              <a:t>                : VIDHYA SAGAR WOMENS’S COLLEGE</a:t>
            </a:r>
            <a:endParaRPr lang="en-US" sz="2000">
              <a:latin typeface="Microsoft JhengHei UI" panose="020B0604030504040204" charset="-120"/>
              <a:ea typeface="Microsoft JhengHei UI" panose="020B060403050404020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23925" y="2362200"/>
            <a:ext cx="10822305" cy="3060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Performance Trends</a:t>
            </a:r>
            <a:r>
              <a:rPr lang="en-US" sz="2000" b="1"/>
              <a:t>    :  </a:t>
            </a:r>
            <a:r>
              <a:rPr lang="en-US"/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 by KPI.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Example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: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Highest and lowest productivity scores</a:t>
            </a:r>
            <a:r>
              <a:rPr lang="en-US"/>
              <a:t>.</a:t>
            </a:r>
            <a:endParaRPr lang="en-US"/>
          </a:p>
          <a:p>
            <a:pPr>
              <a:lnSpc>
                <a:spcPct val="130000"/>
              </a:lnSpc>
            </a:pPr>
            <a:endParaRPr lang="en-US"/>
          </a:p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Discrepancies              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of any inconsistencies or unexpected patterns.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/>
          </a:p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Key Insights</a:t>
            </a:r>
            <a:r>
              <a:rPr lang="en-US" sz="2000" b="1"/>
              <a:t>                     :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performers, areas for improvement, and notable trends.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Visuals</a:t>
            </a:r>
            <a:r>
              <a:rPr lang="en-US"/>
              <a:t>                                   :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Include example charts and graphs from Excel dashboards.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524000"/>
            <a:ext cx="10049510" cy="5010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Summary:   </a:t>
            </a:r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 </a:t>
            </a:r>
            <a:endParaRPr lang="en-US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    </a:t>
            </a:r>
            <a:endParaRPr lang="en-US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key findings and the effectiveness of the Excel-based analysis.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Impact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in performance evaluations and actionable insights</a:t>
            </a:r>
            <a:r>
              <a:rPr lang="en-US" sz="2000"/>
              <a:t>.</a:t>
            </a:r>
            <a:endParaRPr lang="en-US" sz="2000"/>
          </a:p>
          <a:p>
            <a:pPr>
              <a:lnSpc>
                <a:spcPct val="80000"/>
              </a:lnSpc>
            </a:pPr>
            <a:endParaRPr lang="en-US"/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Recommendations: </a:t>
            </a:r>
            <a:endParaRPr lang="en-US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1714500" lvl="3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  </a:t>
            </a:r>
            <a:r>
              <a:rPr lang="en-US" sz="2000"/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Suggested next steps for implementation, such as training programs or changes in review processes.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6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.Future Work:</a:t>
            </a:r>
            <a:r>
              <a:rPr lang="en-US" sz="2400"/>
              <a:t>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</a:t>
            </a:r>
            <a:endParaRPr lang="en-US" sz="2000"/>
          </a:p>
          <a:p>
            <a:pPr marL="1657350" lvl="3" indent="-285750">
              <a:lnSpc>
                <a:spcPct val="60000"/>
              </a:lnSpc>
              <a:buFont typeface="Arial" panose="020B0604020202020204" pitchFamily="34" charset="0"/>
              <a:buChar char="•"/>
            </a:pPr>
            <a:r>
              <a:rPr lang="en-US" sz="2000"/>
              <a:t>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 and additional analyses.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395095" y="3048000"/>
            <a:ext cx="7846060" cy="1562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</a:t>
            </a:r>
            <a:endParaRPr lang="en-US" alt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Using Excel</a:t>
            </a:r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135"/>
            <a:ext cx="2775585" cy="843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25" dirty="0"/>
              <a:t>A</a:t>
            </a:r>
            <a:r>
              <a:rPr sz="5400" spc="-5" dirty="0"/>
              <a:t>G</a:t>
            </a:r>
            <a:r>
              <a:rPr sz="5400" spc="-35" dirty="0"/>
              <a:t>E</a:t>
            </a:r>
            <a:r>
              <a:rPr sz="5400" spc="15" dirty="0"/>
              <a:t>N</a:t>
            </a:r>
            <a:r>
              <a:rPr sz="5400" dirty="0"/>
              <a:t>DA</a:t>
            </a:r>
            <a:endParaRPr sz="54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895887" y="15241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609600" y="1524000"/>
            <a:ext cx="7477125" cy="340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endParaRPr lang="en-US"/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Issue:</a:t>
            </a:r>
            <a:endParaRPr lang="en-US" sz="2400">
              <a:latin typeface="Microsoft Sans Serif" panose="020B0604020202020204" charset="0"/>
              <a:cs typeface="Microsoft Sans Serif" panose="020B060402020202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    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Inconsistencies in employee performance evaluations and lack of quantitative metrics</a:t>
            </a:r>
            <a:r>
              <a:rPr lang="en-US"/>
              <a:t>.</a:t>
            </a:r>
            <a:endParaRPr lang="en-US"/>
          </a:p>
          <a:p>
            <a:endParaRPr lang="en-US"/>
          </a:p>
          <a:p>
            <a:pPr>
              <a:lnSpc>
                <a:spcPct val="110000"/>
              </a:lnSpc>
            </a:pPr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Impact:</a:t>
            </a:r>
            <a:endParaRPr lang="en-US">
              <a:latin typeface="Microsoft Sans Serif" panose="020B0604020202020204" charset="0"/>
              <a:cs typeface="Microsoft Sans Serif" panose="020B0604020202020204" charset="0"/>
            </a:endParaRPr>
          </a:p>
          <a:p>
            <a:pPr algn="l"/>
            <a:r>
              <a:rPr lang="en-US"/>
              <a:t>   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Subjective reviews, inaccurate assessments, and unclear performance trends.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Need:</a:t>
            </a:r>
            <a:endParaRPr lang="en-US" sz="24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sz="2400" b="1"/>
              <a:t>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A data-driven approach to objectively evaluate performance and improve review accuracy.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73380"/>
            <a:ext cx="8655685" cy="755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  <a:endParaRPr spc="-2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371600"/>
            <a:ext cx="7924800" cy="5603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Sans Serif" panose="020B0604020202020204" charset="0"/>
                <a:ea typeface="Microsoft JhengHei UI" panose="020B0604030504040204" charset="-120"/>
                <a:cs typeface="Microsoft Sans Serif" panose="020B0604020202020204" charset="0"/>
              </a:rPr>
              <a:t>Objective:</a:t>
            </a:r>
            <a:endParaRPr lang="en-US" sz="2400" b="1" i="0" dirty="0">
              <a:solidFill>
                <a:srgbClr val="0D0D0D"/>
              </a:solidFill>
              <a:effectLst/>
              <a:latin typeface="Microsoft Sans Serif" panose="020B0604020202020204" charset="0"/>
              <a:ea typeface="Microsoft JhengHei UI" panose="020B0604030504040204" charset="-120"/>
              <a:cs typeface="Microsoft Sans Serif" panose="020B0604020202020204" charset="0"/>
            </a:endParaRPr>
          </a:p>
          <a:p>
            <a:pPr marL="1714500" lvl="3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 pitchFamily="18" charset="0"/>
              </a:rPr>
              <a:t> 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Excel-based system to analyze and enhance employee performance.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Sans Serif" panose="020B0604020202020204" charset="0"/>
                <a:ea typeface="Microsoft JhengHei UI" panose="020B0604030504040204" charset="-120"/>
                <a:cs typeface="Microsoft Sans Serif" panose="020B0604020202020204" charset="0"/>
              </a:rPr>
              <a:t>Scope:</a:t>
            </a:r>
            <a:endParaRPr lang="en-US" sz="2400" b="1" i="0" dirty="0">
              <a:solidFill>
                <a:srgbClr val="0D0D0D"/>
              </a:solidFill>
              <a:effectLst/>
              <a:latin typeface="Microsoft Sans Serif" panose="020B0604020202020204" charset="0"/>
              <a:ea typeface="Microsoft JhengHei UI" panose="020B0604030504040204" charset="-120"/>
              <a:cs typeface="Microsoft Sans Serif" panose="020B0604020202020204" charset="0"/>
            </a:endParaRPr>
          </a:p>
          <a:p>
            <a:pPr marL="1714500" lvl="3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 pitchFamily="18" charset="0"/>
              </a:rPr>
              <a:t>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productivity, quality of work, deadlines,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teamwork, and customer feedback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Sans Serif" panose="020B0604020202020204" charset="0"/>
                <a:ea typeface="Microsoft JhengHei UI" panose="020B0604030504040204" charset="-120"/>
                <a:cs typeface="Microsoft Sans Serif" panose="020B0604020202020204" charset="0"/>
              </a:rPr>
              <a:t>Deliverables:</a:t>
            </a:r>
            <a:endParaRPr lang="en-US" sz="2400" b="1" i="0" dirty="0">
              <a:solidFill>
                <a:srgbClr val="0D0D0D"/>
              </a:solidFill>
              <a:effectLst/>
              <a:latin typeface="Microsoft Sans Serif" panose="020B0604020202020204" charset="0"/>
              <a:ea typeface="Microsoft JhengHei UI" panose="020B0604030504040204" charset="-120"/>
              <a:cs typeface="Microsoft Sans Serif" panose="020B0604020202020204" charset="0"/>
            </a:endParaRPr>
          </a:p>
          <a:p>
            <a:pPr marL="1714500" lvl="3" indent="-34290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 pitchFamily="18" charset="0"/>
              </a:rPr>
              <a:t>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template, performance dashboard, detailed report, and actionable recommendations.</a:t>
            </a: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60000"/>
              </a:lnSpc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Microsoft Sans Serif" panose="020B0604020202020204" charset="0"/>
                <a:ea typeface="Microsoft JhengHei UI" panose="020B0604030504040204" charset="-120"/>
                <a:cs typeface="Microsoft Sans Serif" panose="020B0604020202020204" charset="0"/>
              </a:rPr>
              <a:t>Timeline:</a:t>
            </a:r>
            <a:endParaRPr lang="en-US" sz="2400" b="1" i="0" dirty="0">
              <a:solidFill>
                <a:srgbClr val="0D0D0D"/>
              </a:solidFill>
              <a:effectLst/>
              <a:latin typeface="Microsoft Sans Serif" panose="020B0604020202020204" charset="0"/>
              <a:ea typeface="Microsoft JhengHei UI" panose="020B0604030504040204" charset="-120"/>
              <a:cs typeface="Microsoft Sans Serif" panose="020B0604020202020204" charset="0"/>
            </a:endParaRPr>
          </a:p>
          <a:p>
            <a:pPr marL="1714500" lvl="3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Microsoft JhengHei UI" panose="020B0604030504040204" charset="-120"/>
                <a:ea typeface="Microsoft JhengHei UI" panose="020B0604030504040204" charset="-120"/>
                <a:cs typeface="Times New Roman" panose="02020603050405020304" pitchFamily="18" charset="0"/>
              </a:rPr>
              <a:t>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collection, analysis, dashboard creation, and reporting.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16597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520065" y="2214245"/>
            <a:ext cx="10487025" cy="325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Human Resources (HR)   :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 performance evaluations and employee development.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Managers</a:t>
            </a:r>
            <a:r>
              <a:rPr lang="en-US"/>
              <a:t>                                     </a:t>
            </a:r>
            <a:r>
              <a:rPr lang="en-US" b="1">
                <a:latin typeface="Microsoft Sans Serif" panose="020B0604020202020204" charset="0"/>
                <a:cs typeface="Microsoft Sans Serif" panose="020B0604020202020204" charset="0"/>
              </a:rPr>
              <a:t> :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team performance and identify areas for improvement.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Employees</a:t>
            </a:r>
            <a:r>
              <a:rPr lang="en-US" b="1"/>
              <a:t>:   </a:t>
            </a:r>
            <a:r>
              <a:rPr lang="en-US"/>
              <a:t>                               </a:t>
            </a:r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personal performance metrics and receive feedback.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Executives: </a:t>
            </a:r>
            <a:r>
              <a:rPr lang="en-US" sz="2400">
                <a:latin typeface="Microsoft Sans Serif" panose="020B0604020202020204" charset="0"/>
                <a:cs typeface="Microsoft Sans Serif" panose="020B0604020202020204" charset="0"/>
              </a:rPr>
              <a:t>                    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strategic decision-making and performance review summaries.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2743200" y="2286000"/>
            <a:ext cx="8522970" cy="3662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Solution:</a:t>
            </a:r>
            <a:r>
              <a:rPr lang="en-US" sz="2400"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Excel-based performance analysis system that provides: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dist">
              <a:lnSpc>
                <a:spcPct val="12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Standardized data collection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Visual performance dashboards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Detailed analysis and reports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Proposition: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data-driven insights to: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Improve accuracy in evaluations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Identify trends and high/low performers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Develop targeted training and recognition programs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1143000" y="1676400"/>
            <a:ext cx="9497695" cy="47567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20000"/>
              </a:lnSpc>
            </a:pPr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Data Sources: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Project management tools, employee surveys, performance reviews, customer feedback</a:t>
            </a:r>
            <a:r>
              <a:rPr lang="en-US"/>
              <a:t>.</a:t>
            </a:r>
            <a:endParaRPr lang="en-US"/>
          </a:p>
          <a:p>
            <a:pPr lvl="0" algn="l"/>
            <a:endParaRPr lang="en-US"/>
          </a:p>
          <a:p>
            <a:pPr lvl="0" algn="l">
              <a:lnSpc>
                <a:spcPct val="110000"/>
              </a:lnSpc>
            </a:pPr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Key Columns:</a:t>
            </a:r>
            <a:endParaRPr lang="en-US" sz="24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1257300" lvl="2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Employee Name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Department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Tasks Completed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Quality Score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Deadlines Met (%)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Teamwork Score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Customer Feedback Score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60000"/>
              </a:lnSpc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Data Size:</a:t>
            </a:r>
            <a:endParaRPr lang="en-US" sz="24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r>
              <a:rPr lang="en-US" sz="2400">
                <a:latin typeface="Microsoft Sans Serif" panose="020B0604020202020204" charset="0"/>
                <a:cs typeface="Microsoft Sans Serif" panose="020B0604020202020204" charset="0"/>
              </a:rPr>
              <a:t>     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of [number] employees over [time period].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489710" y="1905000"/>
            <a:ext cx="7863840" cy="434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>
                <a:latin typeface="Microsoft Sans Serif" panose="020B0604020202020204" charset="0"/>
                <a:cs typeface="Microsoft Sans Serif" panose="020B0604020202020204" charset="0"/>
              </a:rPr>
              <a:t>Data Cleaning: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 missing values and inconsistencies.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Microsoft Sans Serif" panose="020B0604020202020204" charset="0"/>
                <a:cs typeface="Microsoft Sans Serif" panose="020B0604020202020204" charset="0"/>
              </a:rPr>
              <a:t>Analysis Techniques:</a:t>
            </a:r>
            <a:endParaRPr lang="en-US" sz="2000" b="1">
              <a:latin typeface="Microsoft Sans Serif" panose="020B0604020202020204" charset="0"/>
              <a:cs typeface="Microsoft Sans Serif" panose="020B0604020202020204" charset="0"/>
            </a:endParaRPr>
          </a:p>
          <a:p>
            <a:endParaRPr lang="en-US" sz="2400">
              <a:latin typeface="Microsoft Sans Serif" panose="020B0604020202020204" charset="0"/>
              <a:cs typeface="Microsoft Sans Serif" panose="020B060402020202020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/>
              <a:t>Descriptive Statistics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Averages, percentages, and trend analysis.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/>
              <a:t>Pivot Tables</a:t>
            </a:r>
            <a:r>
              <a:rPr lang="en-US"/>
              <a:t>        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:For summarizing and cross-referencing data.</a:t>
            </a:r>
            <a:endParaRPr lang="en-US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/>
              <a:t>Visualizations   </a:t>
            </a:r>
            <a:r>
              <a:rPr lang="en-US" sz="2000" b="1"/>
              <a:t>       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:Charts and graphs for performance metrics.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/>
              <a:t>KPIs Evaluated:</a:t>
            </a:r>
            <a:r>
              <a:rPr lang="en-US"/>
              <a:t> </a:t>
            </a:r>
            <a:endParaRPr lang="en-US"/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Productivity, quality, deadlines, teamwork, and customer        feedback.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3589</Words>
  <Application>WPS Presentation</Application>
  <PresentationFormat>Widescreen</PresentationFormat>
  <Paragraphs>160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Microsoft JhengHei UI</vt:lpstr>
      <vt:lpstr>Microsoft Sans Serif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vishva</cp:lastModifiedBy>
  <cp:revision>15</cp:revision>
  <dcterms:created xsi:type="dcterms:W3CDTF">2024-03-29T15:07:00Z</dcterms:created>
  <dcterms:modified xsi:type="dcterms:W3CDTF">2024-08-30T16:58:13Z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F26BD353FFE04E82A65A61B54408EF83_12</vt:lpwstr>
  </property>
  <property fmtid="{D5CDD505-2E9C-101B-9397-08002B2CF9AE}" pid="5" name="KSOProductBuildVer">
    <vt:lpwstr>1033-12.2.0.17562</vt:lpwstr>
  </property>
</Properties>
</file>