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74" r:id="rId4"/>
    <p:sldId id="275" r:id="rId5"/>
    <p:sldId id="259" r:id="rId6"/>
    <p:sldId id="280" r:id="rId7"/>
    <p:sldId id="284" r:id="rId8"/>
    <p:sldId id="285" r:id="rId9"/>
    <p:sldId id="266" r:id="rId10"/>
    <p:sldId id="267" r:id="rId11"/>
    <p:sldId id="268" r:id="rId12"/>
    <p:sldId id="286" r:id="rId13"/>
    <p:sldId id="269" r:id="rId14"/>
    <p:sldId id="271" r:id="rId15"/>
    <p:sldId id="287" r:id="rId16"/>
    <p:sldId id="276" r:id="rId17"/>
    <p:sldId id="288" r:id="rId18"/>
    <p:sldId id="289" r:id="rId19"/>
    <p:sldId id="290"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117B5-3D4A-46A6-9D50-7D696FBF0BAB}" v="53" dt="2023-12-21T13:48:02.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7" autoAdjust="0"/>
  </p:normalViewPr>
  <p:slideViewPr>
    <p:cSldViewPr snapToGrid="0">
      <p:cViewPr varScale="1">
        <p:scale>
          <a:sx n="88" d="100"/>
          <a:sy n="88" d="100"/>
        </p:scale>
        <p:origin x="46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A12BF-2380-4890-A9DE-3097C2C62528}" type="datetimeFigureOut">
              <a:rPr lang="en-IN" smtClean="0"/>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91DE1-B03A-46EB-9479-29D63226EDFC}" type="slidenum">
              <a:rPr lang="en-IN" smtClean="0"/>
              <a:t>‹#›</a:t>
            </a:fld>
            <a:endParaRPr lang="en-IN"/>
          </a:p>
        </p:txBody>
      </p:sp>
    </p:spTree>
    <p:extLst>
      <p:ext uri="{BB962C8B-B14F-4D97-AF65-F5344CB8AC3E}">
        <p14:creationId xmlns:p14="http://schemas.microsoft.com/office/powerpoint/2010/main" val="379327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 xmlns:a16="http://schemas.microsoft.com/office/drawing/2014/main" id="{DE70458B-F185-48DB-AD85-3796F7DB4F8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943FFAAB-55BD-4260-A4E4-7D8FCB28E61B}" type="slidenum">
              <a:rPr lang="en-US" altLang="en-US">
                <a:solidFill>
                  <a:srgbClr val="000000"/>
                </a:solidFill>
                <a:latin typeface="Times New Roman" panose="02020603050405020304" pitchFamily="18" charset="0"/>
                <a:cs typeface="DejaVu Sans" charset="0"/>
              </a:rPr>
              <a:pPr/>
              <a:t>1</a:t>
            </a:fld>
            <a:endParaRPr lang="en-US" altLang="en-US">
              <a:solidFill>
                <a:srgbClr val="000000"/>
              </a:solidFill>
              <a:latin typeface="Times New Roman" panose="02020603050405020304" pitchFamily="18" charset="0"/>
              <a:cs typeface="DejaVu Sans" charset="0"/>
            </a:endParaRPr>
          </a:p>
        </p:txBody>
      </p:sp>
      <p:sp>
        <p:nvSpPr>
          <p:cNvPr id="6147" name="Rectangle 1">
            <a:extLst>
              <a:ext uri="{FF2B5EF4-FFF2-40B4-BE49-F238E27FC236}">
                <a16:creationId xmlns="" xmlns:a16="http://schemas.microsoft.com/office/drawing/2014/main" id="{468E4D85-E32A-485E-A661-F2143B7E6251}"/>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6148" name="Rectangle 2">
            <a:extLst>
              <a:ext uri="{FF2B5EF4-FFF2-40B4-BE49-F238E27FC236}">
                <a16:creationId xmlns="" xmlns:a16="http://schemas.microsoft.com/office/drawing/2014/main" id="{DF6CCD87-E991-4187-8B98-51E783BF2FA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3770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 xmlns:a16="http://schemas.microsoft.com/office/drawing/2014/main" id="{700B34B3-F11D-401F-AE5A-0CDCF245697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CDF72DBD-CD55-4242-88CA-B9CE0ADBB4A8}" type="slidenum">
              <a:rPr lang="en-US" altLang="en-US">
                <a:solidFill>
                  <a:srgbClr val="000000"/>
                </a:solidFill>
                <a:latin typeface="Times New Roman" panose="02020603050405020304" pitchFamily="18" charset="0"/>
                <a:cs typeface="DejaVu Sans" charset="0"/>
              </a:rPr>
              <a:pPr/>
              <a:t>11</a:t>
            </a:fld>
            <a:endParaRPr lang="en-US" altLang="en-US">
              <a:solidFill>
                <a:srgbClr val="000000"/>
              </a:solidFill>
              <a:latin typeface="Times New Roman" panose="02020603050405020304" pitchFamily="18" charset="0"/>
              <a:cs typeface="DejaVu Sans" charset="0"/>
            </a:endParaRPr>
          </a:p>
        </p:txBody>
      </p:sp>
      <p:sp>
        <p:nvSpPr>
          <p:cNvPr id="21507" name="Rectangle 1">
            <a:extLst>
              <a:ext uri="{FF2B5EF4-FFF2-40B4-BE49-F238E27FC236}">
                <a16:creationId xmlns="" xmlns:a16="http://schemas.microsoft.com/office/drawing/2014/main" id="{148635A5-0162-482E-B90D-94496DF27DC8}"/>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1508" name="Rectangle 2">
            <a:extLst>
              <a:ext uri="{FF2B5EF4-FFF2-40B4-BE49-F238E27FC236}">
                <a16:creationId xmlns="" xmlns:a16="http://schemas.microsoft.com/office/drawing/2014/main" id="{94F9F38F-4E38-43CB-9112-F63FDBAC06C8}"/>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40802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 xmlns:a16="http://schemas.microsoft.com/office/drawing/2014/main" id="{700B34B3-F11D-401F-AE5A-0CDCF245697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CDF72DBD-CD55-4242-88CA-B9CE0ADBB4A8}" type="slidenum">
              <a:rPr lang="en-US" altLang="en-US">
                <a:solidFill>
                  <a:srgbClr val="000000"/>
                </a:solidFill>
                <a:latin typeface="Times New Roman" panose="02020603050405020304" pitchFamily="18" charset="0"/>
                <a:cs typeface="DejaVu Sans" charset="0"/>
              </a:rPr>
              <a:pPr/>
              <a:t>12</a:t>
            </a:fld>
            <a:endParaRPr lang="en-US" altLang="en-US">
              <a:solidFill>
                <a:srgbClr val="000000"/>
              </a:solidFill>
              <a:latin typeface="Times New Roman" panose="02020603050405020304" pitchFamily="18" charset="0"/>
              <a:cs typeface="DejaVu Sans" charset="0"/>
            </a:endParaRPr>
          </a:p>
        </p:txBody>
      </p:sp>
      <p:sp>
        <p:nvSpPr>
          <p:cNvPr id="21507" name="Rectangle 1">
            <a:extLst>
              <a:ext uri="{FF2B5EF4-FFF2-40B4-BE49-F238E27FC236}">
                <a16:creationId xmlns="" xmlns:a16="http://schemas.microsoft.com/office/drawing/2014/main" id="{148635A5-0162-482E-B90D-94496DF27DC8}"/>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1508" name="Rectangle 2">
            <a:extLst>
              <a:ext uri="{FF2B5EF4-FFF2-40B4-BE49-F238E27FC236}">
                <a16:creationId xmlns="" xmlns:a16="http://schemas.microsoft.com/office/drawing/2014/main" id="{94F9F38F-4E38-43CB-9112-F63FDBAC06C8}"/>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6234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 xmlns:a16="http://schemas.microsoft.com/office/drawing/2014/main" id="{845AEA3D-3BE1-451D-B14B-B8CCCFC298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19D9B1A-EF0C-4B5C-B489-881B6CB8EDF4}" type="slidenum">
              <a:rPr lang="en-US" altLang="en-US">
                <a:solidFill>
                  <a:srgbClr val="000000"/>
                </a:solidFill>
                <a:latin typeface="Times New Roman" panose="02020603050405020304" pitchFamily="18" charset="0"/>
                <a:cs typeface="DejaVu Sans" charset="0"/>
              </a:rPr>
              <a:pPr/>
              <a:t>13</a:t>
            </a:fld>
            <a:endParaRPr lang="en-US" altLang="en-US">
              <a:solidFill>
                <a:srgbClr val="000000"/>
              </a:solidFill>
              <a:latin typeface="Times New Roman" panose="02020603050405020304" pitchFamily="18" charset="0"/>
              <a:cs typeface="DejaVu Sans" charset="0"/>
            </a:endParaRPr>
          </a:p>
        </p:txBody>
      </p:sp>
      <p:sp>
        <p:nvSpPr>
          <p:cNvPr id="24579" name="Rectangle 1">
            <a:extLst>
              <a:ext uri="{FF2B5EF4-FFF2-40B4-BE49-F238E27FC236}">
                <a16:creationId xmlns="" xmlns:a16="http://schemas.microsoft.com/office/drawing/2014/main" id="{CA6B24FB-76FE-407D-B74E-486F492788B7}"/>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4580" name="Rectangle 2">
            <a:extLst>
              <a:ext uri="{FF2B5EF4-FFF2-40B4-BE49-F238E27FC236}">
                <a16:creationId xmlns="" xmlns:a16="http://schemas.microsoft.com/office/drawing/2014/main" id="{ACDDC8D0-60C3-4930-96B4-3A50B39B4294}"/>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283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 xmlns:a16="http://schemas.microsoft.com/office/drawing/2014/main" id="{8E61D72B-F8ED-48F5-8DD1-E7FA91B4210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8BD867A1-35BF-4B3E-A362-FA463E0BAD12}" type="slidenum">
              <a:rPr lang="en-US" altLang="en-US">
                <a:solidFill>
                  <a:srgbClr val="000000"/>
                </a:solidFill>
                <a:latin typeface="Times New Roman" panose="02020603050405020304" pitchFamily="18" charset="0"/>
                <a:cs typeface="DejaVu Sans" charset="0"/>
              </a:rPr>
              <a:pPr/>
              <a:t>14</a:t>
            </a:fld>
            <a:endParaRPr lang="en-US" altLang="en-US">
              <a:solidFill>
                <a:srgbClr val="000000"/>
              </a:solidFill>
              <a:latin typeface="Times New Roman" panose="02020603050405020304" pitchFamily="18" charset="0"/>
              <a:cs typeface="DejaVu Sans" charset="0"/>
            </a:endParaRPr>
          </a:p>
        </p:txBody>
      </p:sp>
      <p:sp>
        <p:nvSpPr>
          <p:cNvPr id="26627" name="Rectangle 1">
            <a:extLst>
              <a:ext uri="{FF2B5EF4-FFF2-40B4-BE49-F238E27FC236}">
                <a16:creationId xmlns="" xmlns:a16="http://schemas.microsoft.com/office/drawing/2014/main" id="{D3E9732C-6B58-4E0B-A8BE-7E14897EE0C8}"/>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6628" name="Rectangle 2">
            <a:extLst>
              <a:ext uri="{FF2B5EF4-FFF2-40B4-BE49-F238E27FC236}">
                <a16:creationId xmlns="" xmlns:a16="http://schemas.microsoft.com/office/drawing/2014/main" id="{A79A29E0-AA0C-4936-86AB-CB34EB51D4E0}"/>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03443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 xmlns:a16="http://schemas.microsoft.com/office/drawing/2014/main" id="{8E61D72B-F8ED-48F5-8DD1-E7FA91B4210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8BD867A1-35BF-4B3E-A362-FA463E0BAD12}" type="slidenum">
              <a:rPr lang="en-US" altLang="en-US">
                <a:solidFill>
                  <a:srgbClr val="000000"/>
                </a:solidFill>
                <a:latin typeface="Times New Roman" panose="02020603050405020304" pitchFamily="18" charset="0"/>
                <a:cs typeface="DejaVu Sans" charset="0"/>
              </a:rPr>
              <a:pPr/>
              <a:t>15</a:t>
            </a:fld>
            <a:endParaRPr lang="en-US" altLang="en-US">
              <a:solidFill>
                <a:srgbClr val="000000"/>
              </a:solidFill>
              <a:latin typeface="Times New Roman" panose="02020603050405020304" pitchFamily="18" charset="0"/>
              <a:cs typeface="DejaVu Sans" charset="0"/>
            </a:endParaRPr>
          </a:p>
        </p:txBody>
      </p:sp>
      <p:sp>
        <p:nvSpPr>
          <p:cNvPr id="26627" name="Rectangle 1">
            <a:extLst>
              <a:ext uri="{FF2B5EF4-FFF2-40B4-BE49-F238E27FC236}">
                <a16:creationId xmlns="" xmlns:a16="http://schemas.microsoft.com/office/drawing/2014/main" id="{D3E9732C-6B58-4E0B-A8BE-7E14897EE0C8}"/>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6628" name="Rectangle 2">
            <a:extLst>
              <a:ext uri="{FF2B5EF4-FFF2-40B4-BE49-F238E27FC236}">
                <a16:creationId xmlns="" xmlns:a16="http://schemas.microsoft.com/office/drawing/2014/main" id="{A79A29E0-AA0C-4936-86AB-CB34EB51D4E0}"/>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48825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 xmlns:a16="http://schemas.microsoft.com/office/drawing/2014/main" id="{D070FF98-1B8C-4217-B1D9-2AB44081872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B91A1B59-022A-4553-896F-147C0AEC0206}" type="slidenum">
              <a:rPr lang="en-US" altLang="en-US">
                <a:solidFill>
                  <a:srgbClr val="000000"/>
                </a:solidFill>
                <a:latin typeface="Times New Roman" panose="02020603050405020304" pitchFamily="18" charset="0"/>
                <a:cs typeface="DejaVu Sans" charset="0"/>
              </a:rPr>
              <a:pPr/>
              <a:t>16</a:t>
            </a:fld>
            <a:endParaRPr lang="en-US" altLang="en-US">
              <a:solidFill>
                <a:srgbClr val="000000"/>
              </a:solidFill>
              <a:latin typeface="Times New Roman" panose="02020603050405020304" pitchFamily="18" charset="0"/>
              <a:cs typeface="DejaVu Sans" charset="0"/>
            </a:endParaRPr>
          </a:p>
        </p:txBody>
      </p:sp>
      <p:sp>
        <p:nvSpPr>
          <p:cNvPr id="30723" name="Rectangle 1">
            <a:extLst>
              <a:ext uri="{FF2B5EF4-FFF2-40B4-BE49-F238E27FC236}">
                <a16:creationId xmlns="" xmlns:a16="http://schemas.microsoft.com/office/drawing/2014/main" id="{01DFA9AE-9A52-47FD-8BB8-DE101A1F9269}"/>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0724" name="Rectangle 2">
            <a:extLst>
              <a:ext uri="{FF2B5EF4-FFF2-40B4-BE49-F238E27FC236}">
                <a16:creationId xmlns="" xmlns:a16="http://schemas.microsoft.com/office/drawing/2014/main" id="{17EEC603-6F84-46AC-848A-00BEBB5C998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35600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 xmlns:a16="http://schemas.microsoft.com/office/drawing/2014/main" id="{D070FF98-1B8C-4217-B1D9-2AB44081872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B91A1B59-022A-4553-896F-147C0AEC0206}" type="slidenum">
              <a:rPr lang="en-US" altLang="en-US">
                <a:solidFill>
                  <a:srgbClr val="000000"/>
                </a:solidFill>
                <a:latin typeface="Times New Roman" panose="02020603050405020304" pitchFamily="18" charset="0"/>
                <a:cs typeface="DejaVu Sans" charset="0"/>
              </a:rPr>
              <a:pPr/>
              <a:t>17</a:t>
            </a:fld>
            <a:endParaRPr lang="en-US" altLang="en-US">
              <a:solidFill>
                <a:srgbClr val="000000"/>
              </a:solidFill>
              <a:latin typeface="Times New Roman" panose="02020603050405020304" pitchFamily="18" charset="0"/>
              <a:cs typeface="DejaVu Sans" charset="0"/>
            </a:endParaRPr>
          </a:p>
        </p:txBody>
      </p:sp>
      <p:sp>
        <p:nvSpPr>
          <p:cNvPr id="30723" name="Rectangle 1">
            <a:extLst>
              <a:ext uri="{FF2B5EF4-FFF2-40B4-BE49-F238E27FC236}">
                <a16:creationId xmlns="" xmlns:a16="http://schemas.microsoft.com/office/drawing/2014/main" id="{01DFA9AE-9A52-47FD-8BB8-DE101A1F9269}"/>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0724" name="Rectangle 2">
            <a:extLst>
              <a:ext uri="{FF2B5EF4-FFF2-40B4-BE49-F238E27FC236}">
                <a16:creationId xmlns="" xmlns:a16="http://schemas.microsoft.com/office/drawing/2014/main" id="{17EEC603-6F84-46AC-848A-00BEBB5C998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33503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 xmlns:a16="http://schemas.microsoft.com/office/drawing/2014/main" id="{D070FF98-1B8C-4217-B1D9-2AB44081872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B91A1B59-022A-4553-896F-147C0AEC0206}" type="slidenum">
              <a:rPr lang="en-US" altLang="en-US">
                <a:solidFill>
                  <a:srgbClr val="000000"/>
                </a:solidFill>
                <a:latin typeface="Times New Roman" panose="02020603050405020304" pitchFamily="18" charset="0"/>
                <a:cs typeface="DejaVu Sans" charset="0"/>
              </a:rPr>
              <a:pPr/>
              <a:t>18</a:t>
            </a:fld>
            <a:endParaRPr lang="en-US" altLang="en-US">
              <a:solidFill>
                <a:srgbClr val="000000"/>
              </a:solidFill>
              <a:latin typeface="Times New Roman" panose="02020603050405020304" pitchFamily="18" charset="0"/>
              <a:cs typeface="DejaVu Sans" charset="0"/>
            </a:endParaRPr>
          </a:p>
        </p:txBody>
      </p:sp>
      <p:sp>
        <p:nvSpPr>
          <p:cNvPr id="30723" name="Rectangle 1">
            <a:extLst>
              <a:ext uri="{FF2B5EF4-FFF2-40B4-BE49-F238E27FC236}">
                <a16:creationId xmlns="" xmlns:a16="http://schemas.microsoft.com/office/drawing/2014/main" id="{01DFA9AE-9A52-47FD-8BB8-DE101A1F9269}"/>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0724" name="Rectangle 2">
            <a:extLst>
              <a:ext uri="{FF2B5EF4-FFF2-40B4-BE49-F238E27FC236}">
                <a16:creationId xmlns="" xmlns:a16="http://schemas.microsoft.com/office/drawing/2014/main" id="{17EEC603-6F84-46AC-848A-00BEBB5C998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2201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a:extLst>
              <a:ext uri="{FF2B5EF4-FFF2-40B4-BE49-F238E27FC236}">
                <a16:creationId xmlns="" xmlns:a16="http://schemas.microsoft.com/office/drawing/2014/main" id="{B08EADCB-9E53-45E9-AB19-232D9B791AE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818EC5C7-5C72-4694-8D98-2CD2A0582E8E}" type="slidenum">
              <a:rPr lang="en-US" altLang="en-US">
                <a:solidFill>
                  <a:srgbClr val="000000"/>
                </a:solidFill>
                <a:latin typeface="Times New Roman" panose="02020603050405020304" pitchFamily="18" charset="0"/>
                <a:cs typeface="DejaVu Sans" charset="0"/>
              </a:rPr>
              <a:pPr/>
              <a:t>20</a:t>
            </a:fld>
            <a:endParaRPr lang="en-US" altLang="en-US">
              <a:solidFill>
                <a:srgbClr val="000000"/>
              </a:solidFill>
              <a:latin typeface="Times New Roman" panose="02020603050405020304" pitchFamily="18" charset="0"/>
              <a:cs typeface="DejaVu Sans" charset="0"/>
            </a:endParaRPr>
          </a:p>
        </p:txBody>
      </p:sp>
      <p:sp>
        <p:nvSpPr>
          <p:cNvPr id="32771" name="Rectangle 1">
            <a:extLst>
              <a:ext uri="{FF2B5EF4-FFF2-40B4-BE49-F238E27FC236}">
                <a16:creationId xmlns="" xmlns:a16="http://schemas.microsoft.com/office/drawing/2014/main" id="{2BCDD4DF-D208-479C-98A1-0849BDFCFB4A}"/>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2772" name="Rectangle 2">
            <a:extLst>
              <a:ext uri="{FF2B5EF4-FFF2-40B4-BE49-F238E27FC236}">
                <a16:creationId xmlns="" xmlns:a16="http://schemas.microsoft.com/office/drawing/2014/main" id="{CFC377B7-6B98-4EC9-9119-78AE20890495}"/>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3805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 xmlns:a16="http://schemas.microsoft.com/office/drawing/2014/main" id="{3DA2BD8A-69E4-4109-9376-BB9CAFF25AC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5F561648-146D-47FD-B529-EC509853122C}" type="slidenum">
              <a:rPr lang="en-US" altLang="en-US">
                <a:solidFill>
                  <a:srgbClr val="000000"/>
                </a:solidFill>
                <a:latin typeface="Times New Roman" panose="02020603050405020304" pitchFamily="18" charset="0"/>
                <a:cs typeface="DejaVu Sans" charset="0"/>
              </a:rPr>
              <a:pPr/>
              <a:t>21</a:t>
            </a:fld>
            <a:endParaRPr lang="en-US" altLang="en-US">
              <a:solidFill>
                <a:srgbClr val="000000"/>
              </a:solidFill>
              <a:latin typeface="Times New Roman" panose="02020603050405020304" pitchFamily="18" charset="0"/>
              <a:cs typeface="DejaVu Sans" charset="0"/>
            </a:endParaRPr>
          </a:p>
        </p:txBody>
      </p:sp>
      <p:sp>
        <p:nvSpPr>
          <p:cNvPr id="36867" name="Rectangle 1">
            <a:extLst>
              <a:ext uri="{FF2B5EF4-FFF2-40B4-BE49-F238E27FC236}">
                <a16:creationId xmlns="" xmlns:a16="http://schemas.microsoft.com/office/drawing/2014/main" id="{D5F9E9D7-7723-4503-AB02-FE828231E08F}"/>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6868" name="Rectangle 2">
            <a:extLst>
              <a:ext uri="{FF2B5EF4-FFF2-40B4-BE49-F238E27FC236}">
                <a16:creationId xmlns="" xmlns:a16="http://schemas.microsoft.com/office/drawing/2014/main" id="{6DA026BC-D0FD-4BA6-A806-A13BF79123D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58912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a:extLst>
              <a:ext uri="{FF2B5EF4-FFF2-40B4-BE49-F238E27FC236}">
                <a16:creationId xmlns="" xmlns:a16="http://schemas.microsoft.com/office/drawing/2014/main" id="{323DF40D-1800-48F2-89B0-8451D73D046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90E773DE-2121-4534-891E-4D269B6198E4}" type="slidenum">
              <a:rPr lang="en-US" altLang="en-US">
                <a:solidFill>
                  <a:srgbClr val="000000"/>
                </a:solidFill>
                <a:latin typeface="Times New Roman" panose="02020603050405020304" pitchFamily="18" charset="0"/>
                <a:cs typeface="DejaVu Sans" charset="0"/>
              </a:rPr>
              <a:pPr/>
              <a:t>2</a:t>
            </a:fld>
            <a:endParaRPr lang="en-US" altLang="en-US">
              <a:solidFill>
                <a:srgbClr val="000000"/>
              </a:solidFill>
              <a:latin typeface="Times New Roman" panose="02020603050405020304" pitchFamily="18" charset="0"/>
              <a:cs typeface="DejaVu Sans" charset="0"/>
            </a:endParaRPr>
          </a:p>
        </p:txBody>
      </p:sp>
      <p:sp>
        <p:nvSpPr>
          <p:cNvPr id="8195" name="Rectangle 1">
            <a:extLst>
              <a:ext uri="{FF2B5EF4-FFF2-40B4-BE49-F238E27FC236}">
                <a16:creationId xmlns="" xmlns:a16="http://schemas.microsoft.com/office/drawing/2014/main" id="{8CB8B7FE-98D4-4BC1-AF30-2F4B2E5766CC}"/>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8196" name="Rectangle 2">
            <a:extLst>
              <a:ext uri="{FF2B5EF4-FFF2-40B4-BE49-F238E27FC236}">
                <a16:creationId xmlns="" xmlns:a16="http://schemas.microsoft.com/office/drawing/2014/main" id="{B0E2CBEC-FF7E-446A-8770-6539CBEDA36D}"/>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39125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 xmlns:a16="http://schemas.microsoft.com/office/drawing/2014/main" id="{6A680D0B-4232-428A-B12F-FB9B6069EE1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E043BCA7-D6C8-46C4-8EB2-2ABDF9AB20B6}" type="slidenum">
              <a:rPr lang="en-US" altLang="en-US">
                <a:solidFill>
                  <a:srgbClr val="000000"/>
                </a:solidFill>
                <a:latin typeface="Times New Roman" panose="02020603050405020304" pitchFamily="18" charset="0"/>
                <a:cs typeface="DejaVu Sans" charset="0"/>
              </a:rPr>
              <a:pPr/>
              <a:t>4</a:t>
            </a:fld>
            <a:endParaRPr lang="en-US" altLang="en-US">
              <a:solidFill>
                <a:srgbClr val="000000"/>
              </a:solidFill>
              <a:latin typeface="Times New Roman" panose="02020603050405020304" pitchFamily="18" charset="0"/>
              <a:cs typeface="DejaVu Sans" charset="0"/>
            </a:endParaRPr>
          </a:p>
        </p:txBody>
      </p:sp>
      <p:sp>
        <p:nvSpPr>
          <p:cNvPr id="11267" name="Rectangle 1">
            <a:extLst>
              <a:ext uri="{FF2B5EF4-FFF2-40B4-BE49-F238E27FC236}">
                <a16:creationId xmlns="" xmlns:a16="http://schemas.microsoft.com/office/drawing/2014/main" id="{8C6AA143-D6FD-4D11-8766-9491023F280C}"/>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1268" name="Rectangle 2">
            <a:extLst>
              <a:ext uri="{FF2B5EF4-FFF2-40B4-BE49-F238E27FC236}">
                <a16:creationId xmlns="" xmlns:a16="http://schemas.microsoft.com/office/drawing/2014/main" id="{0B35F86E-681A-4B63-8E9F-A031E11D88F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96743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 xmlns:a16="http://schemas.microsoft.com/office/drawing/2014/main" id="{699689A8-1F05-4737-918B-E9A9B80604A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B09A0AC9-F3C2-4E69-BB29-4D32BB3035EA}" type="slidenum">
              <a:rPr lang="en-US" altLang="en-US">
                <a:solidFill>
                  <a:srgbClr val="000000"/>
                </a:solidFill>
                <a:latin typeface="Times New Roman" panose="02020603050405020304" pitchFamily="18" charset="0"/>
                <a:cs typeface="DejaVu Sans" charset="0"/>
              </a:rPr>
              <a:pPr/>
              <a:t>5</a:t>
            </a:fld>
            <a:endParaRPr lang="en-US" altLang="en-US">
              <a:solidFill>
                <a:srgbClr val="000000"/>
              </a:solidFill>
              <a:latin typeface="Times New Roman" panose="02020603050405020304" pitchFamily="18" charset="0"/>
              <a:cs typeface="DejaVu Sans" charset="0"/>
            </a:endParaRPr>
          </a:p>
        </p:txBody>
      </p:sp>
      <p:sp>
        <p:nvSpPr>
          <p:cNvPr id="13315" name="Rectangle 1">
            <a:extLst>
              <a:ext uri="{FF2B5EF4-FFF2-40B4-BE49-F238E27FC236}">
                <a16:creationId xmlns="" xmlns:a16="http://schemas.microsoft.com/office/drawing/2014/main" id="{6D239BC1-F324-40E7-8F2A-A916FB54CE7B}"/>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3316" name="Rectangle 2">
            <a:extLst>
              <a:ext uri="{FF2B5EF4-FFF2-40B4-BE49-F238E27FC236}">
                <a16:creationId xmlns="" xmlns:a16="http://schemas.microsoft.com/office/drawing/2014/main" id="{43380E94-9719-4EB8-9477-88C1BDDE640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4897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 xmlns:a16="http://schemas.microsoft.com/office/drawing/2014/main" id="{699689A8-1F05-4737-918B-E9A9B80604A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B09A0AC9-F3C2-4E69-BB29-4D32BB3035EA}" type="slidenum">
              <a:rPr lang="en-US" altLang="en-US">
                <a:solidFill>
                  <a:srgbClr val="000000"/>
                </a:solidFill>
                <a:latin typeface="Times New Roman" panose="02020603050405020304" pitchFamily="18" charset="0"/>
                <a:cs typeface="DejaVu Sans" charset="0"/>
              </a:rPr>
              <a:pPr/>
              <a:t>6</a:t>
            </a:fld>
            <a:endParaRPr lang="en-US" altLang="en-US">
              <a:solidFill>
                <a:srgbClr val="000000"/>
              </a:solidFill>
              <a:latin typeface="Times New Roman" panose="02020603050405020304" pitchFamily="18" charset="0"/>
              <a:cs typeface="DejaVu Sans" charset="0"/>
            </a:endParaRPr>
          </a:p>
        </p:txBody>
      </p:sp>
      <p:sp>
        <p:nvSpPr>
          <p:cNvPr id="13315" name="Rectangle 1">
            <a:extLst>
              <a:ext uri="{FF2B5EF4-FFF2-40B4-BE49-F238E27FC236}">
                <a16:creationId xmlns="" xmlns:a16="http://schemas.microsoft.com/office/drawing/2014/main" id="{6D239BC1-F324-40E7-8F2A-A916FB54CE7B}"/>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3316" name="Rectangle 2">
            <a:extLst>
              <a:ext uri="{FF2B5EF4-FFF2-40B4-BE49-F238E27FC236}">
                <a16:creationId xmlns="" xmlns:a16="http://schemas.microsoft.com/office/drawing/2014/main" id="{43380E94-9719-4EB8-9477-88C1BDDE640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047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 xmlns:a16="http://schemas.microsoft.com/office/drawing/2014/main" id="{699689A8-1F05-4737-918B-E9A9B80604A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B09A0AC9-F3C2-4E69-BB29-4D32BB3035EA}" type="slidenum">
              <a:rPr lang="en-US" altLang="en-US">
                <a:solidFill>
                  <a:srgbClr val="000000"/>
                </a:solidFill>
                <a:latin typeface="Times New Roman" panose="02020603050405020304" pitchFamily="18" charset="0"/>
                <a:cs typeface="DejaVu Sans" charset="0"/>
              </a:rPr>
              <a:pPr/>
              <a:t>7</a:t>
            </a:fld>
            <a:endParaRPr lang="en-US" altLang="en-US">
              <a:solidFill>
                <a:srgbClr val="000000"/>
              </a:solidFill>
              <a:latin typeface="Times New Roman" panose="02020603050405020304" pitchFamily="18" charset="0"/>
              <a:cs typeface="DejaVu Sans" charset="0"/>
            </a:endParaRPr>
          </a:p>
        </p:txBody>
      </p:sp>
      <p:sp>
        <p:nvSpPr>
          <p:cNvPr id="13315" name="Rectangle 1">
            <a:extLst>
              <a:ext uri="{FF2B5EF4-FFF2-40B4-BE49-F238E27FC236}">
                <a16:creationId xmlns="" xmlns:a16="http://schemas.microsoft.com/office/drawing/2014/main" id="{6D239BC1-F324-40E7-8F2A-A916FB54CE7B}"/>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3316" name="Rectangle 2">
            <a:extLst>
              <a:ext uri="{FF2B5EF4-FFF2-40B4-BE49-F238E27FC236}">
                <a16:creationId xmlns="" xmlns:a16="http://schemas.microsoft.com/office/drawing/2014/main" id="{43380E94-9719-4EB8-9477-88C1BDDE640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0010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 xmlns:a16="http://schemas.microsoft.com/office/drawing/2014/main" id="{699689A8-1F05-4737-918B-E9A9B80604A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B09A0AC9-F3C2-4E69-BB29-4D32BB3035EA}" type="slidenum">
              <a:rPr lang="en-US" altLang="en-US">
                <a:solidFill>
                  <a:srgbClr val="000000"/>
                </a:solidFill>
                <a:latin typeface="Times New Roman" panose="02020603050405020304" pitchFamily="18" charset="0"/>
                <a:cs typeface="DejaVu Sans" charset="0"/>
              </a:rPr>
              <a:pPr/>
              <a:t>8</a:t>
            </a:fld>
            <a:endParaRPr lang="en-US" altLang="en-US">
              <a:solidFill>
                <a:srgbClr val="000000"/>
              </a:solidFill>
              <a:latin typeface="Times New Roman" panose="02020603050405020304" pitchFamily="18" charset="0"/>
              <a:cs typeface="DejaVu Sans" charset="0"/>
            </a:endParaRPr>
          </a:p>
        </p:txBody>
      </p:sp>
      <p:sp>
        <p:nvSpPr>
          <p:cNvPr id="13315" name="Rectangle 1">
            <a:extLst>
              <a:ext uri="{FF2B5EF4-FFF2-40B4-BE49-F238E27FC236}">
                <a16:creationId xmlns="" xmlns:a16="http://schemas.microsoft.com/office/drawing/2014/main" id="{6D239BC1-F324-40E7-8F2A-A916FB54CE7B}"/>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3316" name="Rectangle 2">
            <a:extLst>
              <a:ext uri="{FF2B5EF4-FFF2-40B4-BE49-F238E27FC236}">
                <a16:creationId xmlns="" xmlns:a16="http://schemas.microsoft.com/office/drawing/2014/main" id="{43380E94-9719-4EB8-9477-88C1BDDE640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4297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 xmlns:a16="http://schemas.microsoft.com/office/drawing/2014/main" id="{F3066C51-2BE6-4E4E-ADFA-3800BABAA41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301DCB45-7416-4FAC-85B3-4BE0FDB4E902}" type="slidenum">
              <a:rPr lang="en-US" altLang="en-US">
                <a:solidFill>
                  <a:srgbClr val="000000"/>
                </a:solidFill>
                <a:latin typeface="Times New Roman" panose="02020603050405020304" pitchFamily="18" charset="0"/>
                <a:cs typeface="DejaVu Sans" charset="0"/>
              </a:rPr>
              <a:pPr/>
              <a:t>9</a:t>
            </a:fld>
            <a:endParaRPr lang="en-US" altLang="en-US">
              <a:solidFill>
                <a:srgbClr val="000000"/>
              </a:solidFill>
              <a:latin typeface="Times New Roman" panose="02020603050405020304" pitchFamily="18" charset="0"/>
              <a:cs typeface="DejaVu Sans" charset="0"/>
            </a:endParaRPr>
          </a:p>
        </p:txBody>
      </p:sp>
      <p:sp>
        <p:nvSpPr>
          <p:cNvPr id="17411" name="Rectangle 1">
            <a:extLst>
              <a:ext uri="{FF2B5EF4-FFF2-40B4-BE49-F238E27FC236}">
                <a16:creationId xmlns="" xmlns:a16="http://schemas.microsoft.com/office/drawing/2014/main" id="{15CB5A1F-880A-4C1F-A219-9376C030957C}"/>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7412" name="Rectangle 2">
            <a:extLst>
              <a:ext uri="{FF2B5EF4-FFF2-40B4-BE49-F238E27FC236}">
                <a16:creationId xmlns="" xmlns:a16="http://schemas.microsoft.com/office/drawing/2014/main" id="{784EC4C6-2305-4AB2-8356-72A4083ADAFB}"/>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91588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 xmlns:a16="http://schemas.microsoft.com/office/drawing/2014/main" id="{ADD78955-C1FE-40D4-96C8-D83EED03293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A5B735F-393F-43E2-80B7-0979301583BB}" type="slidenum">
              <a:rPr lang="en-US" altLang="en-US">
                <a:solidFill>
                  <a:srgbClr val="000000"/>
                </a:solidFill>
                <a:latin typeface="Times New Roman" panose="02020603050405020304" pitchFamily="18" charset="0"/>
                <a:cs typeface="DejaVu Sans" charset="0"/>
              </a:rPr>
              <a:pPr/>
              <a:t>10</a:t>
            </a:fld>
            <a:endParaRPr lang="en-US" altLang="en-US">
              <a:solidFill>
                <a:srgbClr val="000000"/>
              </a:solidFill>
              <a:latin typeface="Times New Roman" panose="02020603050405020304" pitchFamily="18" charset="0"/>
              <a:cs typeface="DejaVu Sans" charset="0"/>
            </a:endParaRPr>
          </a:p>
        </p:txBody>
      </p:sp>
      <p:sp>
        <p:nvSpPr>
          <p:cNvPr id="19459" name="Rectangle 1">
            <a:extLst>
              <a:ext uri="{FF2B5EF4-FFF2-40B4-BE49-F238E27FC236}">
                <a16:creationId xmlns="" xmlns:a16="http://schemas.microsoft.com/office/drawing/2014/main" id="{C5941417-7B8B-45B9-A1EA-25E1C6DB8D11}"/>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9460" name="Rectangle 2">
            <a:extLst>
              <a:ext uri="{FF2B5EF4-FFF2-40B4-BE49-F238E27FC236}">
                <a16:creationId xmlns="" xmlns:a16="http://schemas.microsoft.com/office/drawing/2014/main" id="{37FADAFF-EC84-4B75-AF76-DFFFC331AA5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75267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37F89E-E277-AF8E-49F6-72A76B180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44D04B1-AE16-B6BA-1931-FC4853B2B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C87F05AC-2B29-B091-F2D7-ED96F7D89526}"/>
              </a:ext>
            </a:extLst>
          </p:cNvPr>
          <p:cNvSpPr>
            <a:spLocks noGrp="1"/>
          </p:cNvSpPr>
          <p:nvPr>
            <p:ph type="dt" sz="half" idx="10"/>
          </p:nvPr>
        </p:nvSpPr>
        <p:spPr/>
        <p:txBody>
          <a:bodyPr/>
          <a:lstStyle/>
          <a:p>
            <a:fld id="{615924AB-9F36-4178-90AC-C49D492A1C56}" type="datetimeFigureOut">
              <a:rPr lang="en-IN" smtClean="0"/>
              <a:t>11-05-2024</a:t>
            </a:fld>
            <a:endParaRPr lang="en-IN"/>
          </a:p>
        </p:txBody>
      </p:sp>
      <p:sp>
        <p:nvSpPr>
          <p:cNvPr id="5" name="Footer Placeholder 4">
            <a:extLst>
              <a:ext uri="{FF2B5EF4-FFF2-40B4-BE49-F238E27FC236}">
                <a16:creationId xmlns="" xmlns:a16="http://schemas.microsoft.com/office/drawing/2014/main" id="{E7D6A8F6-8FD4-DA77-E0AD-189CD890D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1D53765-EFFD-C5B8-D943-5D93BC34F20A}"/>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6485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6D884B-B8F1-675F-654B-8770D0C36F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68B45BE-EC73-9A7B-A9A6-E1A3E0B98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69E643E-EE56-B785-F106-2C0ED6BF49C7}"/>
              </a:ext>
            </a:extLst>
          </p:cNvPr>
          <p:cNvSpPr>
            <a:spLocks noGrp="1"/>
          </p:cNvSpPr>
          <p:nvPr>
            <p:ph type="dt" sz="half" idx="10"/>
          </p:nvPr>
        </p:nvSpPr>
        <p:spPr/>
        <p:txBody>
          <a:bodyPr/>
          <a:lstStyle/>
          <a:p>
            <a:fld id="{615924AB-9F36-4178-90AC-C49D492A1C56}" type="datetimeFigureOut">
              <a:rPr lang="en-IN" smtClean="0"/>
              <a:t>11-05-2024</a:t>
            </a:fld>
            <a:endParaRPr lang="en-IN"/>
          </a:p>
        </p:txBody>
      </p:sp>
      <p:sp>
        <p:nvSpPr>
          <p:cNvPr id="5" name="Footer Placeholder 4">
            <a:extLst>
              <a:ext uri="{FF2B5EF4-FFF2-40B4-BE49-F238E27FC236}">
                <a16:creationId xmlns="" xmlns:a16="http://schemas.microsoft.com/office/drawing/2014/main" id="{6072B2CC-DF2E-AE86-92BD-246255573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138BA80-780F-AB29-8AAC-62F8CD3B894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23589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31B0D7E-C14F-5DFE-B774-40F4131362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1ABB635-47B1-BE7A-42AF-7099B604E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2798DCA-F058-FD44-4D76-01BE21ED167A}"/>
              </a:ext>
            </a:extLst>
          </p:cNvPr>
          <p:cNvSpPr>
            <a:spLocks noGrp="1"/>
          </p:cNvSpPr>
          <p:nvPr>
            <p:ph type="dt" sz="half" idx="10"/>
          </p:nvPr>
        </p:nvSpPr>
        <p:spPr/>
        <p:txBody>
          <a:bodyPr/>
          <a:lstStyle/>
          <a:p>
            <a:fld id="{615924AB-9F36-4178-90AC-C49D492A1C56}" type="datetimeFigureOut">
              <a:rPr lang="en-IN" smtClean="0"/>
              <a:t>11-05-2024</a:t>
            </a:fld>
            <a:endParaRPr lang="en-IN"/>
          </a:p>
        </p:txBody>
      </p:sp>
      <p:sp>
        <p:nvSpPr>
          <p:cNvPr id="5" name="Footer Placeholder 4">
            <a:extLst>
              <a:ext uri="{FF2B5EF4-FFF2-40B4-BE49-F238E27FC236}">
                <a16:creationId xmlns="" xmlns:a16="http://schemas.microsoft.com/office/drawing/2014/main" id="{ADF25EAC-EB78-95CB-CAE8-110216F35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6B210C4-F616-EE28-479C-3DA4F915032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626035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 xmlns:a16="http://schemas.microsoft.com/office/drawing/2014/main" id="{5EFD2757-5863-4F7E-A9A8-D6E218C07F09}"/>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 xmlns:a16="http://schemas.microsoft.com/office/drawing/2014/main" id="{1577BD60-6440-49BB-95F9-FA915E90D2C1}"/>
              </a:ext>
            </a:extLst>
          </p:cNvPr>
          <p:cNvSpPr>
            <a:spLocks noGrp="1" noChangeArrowheads="1"/>
          </p:cNvSpPr>
          <p:nvPr>
            <p:ph type="sldNum" idx="11"/>
          </p:nvPr>
        </p:nvSpPr>
        <p:spPr>
          <a:ln/>
        </p:spPr>
        <p:txBody>
          <a:bodyPr/>
          <a:lstStyle>
            <a:lvl1pPr>
              <a:defRPr/>
            </a:lvl1pPr>
          </a:lstStyle>
          <a:p>
            <a:pPr>
              <a:defRPr/>
            </a:pPr>
            <a:fld id="{B0B1F0C1-FE4D-47C4-BFD4-577E77A4BE46}" type="slidenum">
              <a:rPr lang="en-US" altLang="en-US"/>
              <a:pPr>
                <a:defRPr/>
              </a:pPr>
              <a:t>‹#›</a:t>
            </a:fld>
            <a:endParaRPr lang="en-US" altLang="en-US"/>
          </a:p>
        </p:txBody>
      </p:sp>
    </p:spTree>
    <p:extLst>
      <p:ext uri="{BB962C8B-B14F-4D97-AF65-F5344CB8AC3E}">
        <p14:creationId xmlns:p14="http://schemas.microsoft.com/office/powerpoint/2010/main" val="62624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77A9F8-12EB-EFF7-0744-D287E5B9F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A083AD1-300B-3C68-20B9-39142238C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3381028-1B69-451E-3144-37F520687BA6}"/>
              </a:ext>
            </a:extLst>
          </p:cNvPr>
          <p:cNvSpPr>
            <a:spLocks noGrp="1"/>
          </p:cNvSpPr>
          <p:nvPr>
            <p:ph type="dt" sz="half" idx="10"/>
          </p:nvPr>
        </p:nvSpPr>
        <p:spPr/>
        <p:txBody>
          <a:bodyPr/>
          <a:lstStyle/>
          <a:p>
            <a:fld id="{615924AB-9F36-4178-90AC-C49D492A1C56}" type="datetimeFigureOut">
              <a:rPr lang="en-IN" smtClean="0"/>
              <a:t>11-05-2024</a:t>
            </a:fld>
            <a:endParaRPr lang="en-IN"/>
          </a:p>
        </p:txBody>
      </p:sp>
      <p:sp>
        <p:nvSpPr>
          <p:cNvPr id="5" name="Footer Placeholder 4">
            <a:extLst>
              <a:ext uri="{FF2B5EF4-FFF2-40B4-BE49-F238E27FC236}">
                <a16:creationId xmlns="" xmlns:a16="http://schemas.microsoft.com/office/drawing/2014/main" id="{8140EE3D-4F86-87ED-8F44-BFF2F45E8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B3D9467-4453-E14C-3ED2-5ABB2A46A9C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06625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0BD00F-E918-055A-4616-4EEA16A4B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982D093-0330-DA39-1E58-89632D952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925A767-90E2-6AF5-1864-93B40D28D7C8}"/>
              </a:ext>
            </a:extLst>
          </p:cNvPr>
          <p:cNvSpPr>
            <a:spLocks noGrp="1"/>
          </p:cNvSpPr>
          <p:nvPr>
            <p:ph type="dt" sz="half" idx="10"/>
          </p:nvPr>
        </p:nvSpPr>
        <p:spPr/>
        <p:txBody>
          <a:bodyPr/>
          <a:lstStyle/>
          <a:p>
            <a:fld id="{615924AB-9F36-4178-90AC-C49D492A1C56}" type="datetimeFigureOut">
              <a:rPr lang="en-IN" smtClean="0"/>
              <a:t>11-05-2024</a:t>
            </a:fld>
            <a:endParaRPr lang="en-IN"/>
          </a:p>
        </p:txBody>
      </p:sp>
      <p:sp>
        <p:nvSpPr>
          <p:cNvPr id="5" name="Footer Placeholder 4">
            <a:extLst>
              <a:ext uri="{FF2B5EF4-FFF2-40B4-BE49-F238E27FC236}">
                <a16:creationId xmlns="" xmlns:a16="http://schemas.microsoft.com/office/drawing/2014/main" id="{4504F8BF-63FA-5BB3-B9FA-3A06958E0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44E1A44-8F8B-0587-D08F-B89AB9810678}"/>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419995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DED54B-F397-8955-3FEA-6C969D0D17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F002DC3-E323-16AC-8A29-88D1F9F7E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9691C72-1CC5-2AD7-A8C3-55DC48CC4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8694270-71B6-D9F6-72B5-EAE1C8A50275}"/>
              </a:ext>
            </a:extLst>
          </p:cNvPr>
          <p:cNvSpPr>
            <a:spLocks noGrp="1"/>
          </p:cNvSpPr>
          <p:nvPr>
            <p:ph type="dt" sz="half" idx="10"/>
          </p:nvPr>
        </p:nvSpPr>
        <p:spPr/>
        <p:txBody>
          <a:bodyPr/>
          <a:lstStyle/>
          <a:p>
            <a:fld id="{615924AB-9F36-4178-90AC-C49D492A1C56}" type="datetimeFigureOut">
              <a:rPr lang="en-IN" smtClean="0"/>
              <a:t>11-05-2024</a:t>
            </a:fld>
            <a:endParaRPr lang="en-IN"/>
          </a:p>
        </p:txBody>
      </p:sp>
      <p:sp>
        <p:nvSpPr>
          <p:cNvPr id="6" name="Footer Placeholder 5">
            <a:extLst>
              <a:ext uri="{FF2B5EF4-FFF2-40B4-BE49-F238E27FC236}">
                <a16:creationId xmlns="" xmlns:a16="http://schemas.microsoft.com/office/drawing/2014/main" id="{D741EA33-F213-7A3A-DC63-730394EA6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ACD17D4-61FE-7C16-4C64-14CCBE5FAED3}"/>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13940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6DFD53-581C-677C-682F-D41E43814A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A68C7BF-EDDE-2A1B-4E62-ACB320B3F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EFE3186-9648-6B4F-9B18-5DC0C3C1E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C43806C6-8ECC-170E-F981-6CD97F75D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75DA98D-030B-292A-C8A7-F4FEA51EB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DF2B296-432F-F025-F850-EFEF2148D00C}"/>
              </a:ext>
            </a:extLst>
          </p:cNvPr>
          <p:cNvSpPr>
            <a:spLocks noGrp="1"/>
          </p:cNvSpPr>
          <p:nvPr>
            <p:ph type="dt" sz="half" idx="10"/>
          </p:nvPr>
        </p:nvSpPr>
        <p:spPr/>
        <p:txBody>
          <a:bodyPr/>
          <a:lstStyle/>
          <a:p>
            <a:fld id="{615924AB-9F36-4178-90AC-C49D492A1C56}" type="datetimeFigureOut">
              <a:rPr lang="en-IN" smtClean="0"/>
              <a:t>11-05-2024</a:t>
            </a:fld>
            <a:endParaRPr lang="en-IN"/>
          </a:p>
        </p:txBody>
      </p:sp>
      <p:sp>
        <p:nvSpPr>
          <p:cNvPr id="8" name="Footer Placeholder 7">
            <a:extLst>
              <a:ext uri="{FF2B5EF4-FFF2-40B4-BE49-F238E27FC236}">
                <a16:creationId xmlns="" xmlns:a16="http://schemas.microsoft.com/office/drawing/2014/main" id="{0C8EC2FE-9C4F-9D39-DAD1-DCE0CBD96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75BC4145-3441-5834-D7AE-C0CC6812586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8554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15E4E3-7E7C-EEC8-5EB8-4AFA3E0AFB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2D86027-1488-8291-70CA-C24E07106EF0}"/>
              </a:ext>
            </a:extLst>
          </p:cNvPr>
          <p:cNvSpPr>
            <a:spLocks noGrp="1"/>
          </p:cNvSpPr>
          <p:nvPr>
            <p:ph type="dt" sz="half" idx="10"/>
          </p:nvPr>
        </p:nvSpPr>
        <p:spPr/>
        <p:txBody>
          <a:bodyPr/>
          <a:lstStyle/>
          <a:p>
            <a:fld id="{615924AB-9F36-4178-90AC-C49D492A1C56}" type="datetimeFigureOut">
              <a:rPr lang="en-IN" smtClean="0"/>
              <a:t>11-05-2024</a:t>
            </a:fld>
            <a:endParaRPr lang="en-IN"/>
          </a:p>
        </p:txBody>
      </p:sp>
      <p:sp>
        <p:nvSpPr>
          <p:cNvPr id="4" name="Footer Placeholder 3">
            <a:extLst>
              <a:ext uri="{FF2B5EF4-FFF2-40B4-BE49-F238E27FC236}">
                <a16:creationId xmlns="" xmlns:a16="http://schemas.microsoft.com/office/drawing/2014/main" id="{AA50DF85-ECB1-F665-71C0-EFBE74E9B1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1EDDAFE-02EA-3655-A05E-1C31B4CD4ED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8214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CC1A35D-7C71-0752-B2BB-E5C4D0C3C7E1}"/>
              </a:ext>
            </a:extLst>
          </p:cNvPr>
          <p:cNvSpPr>
            <a:spLocks noGrp="1"/>
          </p:cNvSpPr>
          <p:nvPr>
            <p:ph type="dt" sz="half" idx="10"/>
          </p:nvPr>
        </p:nvSpPr>
        <p:spPr/>
        <p:txBody>
          <a:bodyPr/>
          <a:lstStyle/>
          <a:p>
            <a:fld id="{615924AB-9F36-4178-90AC-C49D492A1C56}" type="datetimeFigureOut">
              <a:rPr lang="en-IN" smtClean="0"/>
              <a:t>11-05-2024</a:t>
            </a:fld>
            <a:endParaRPr lang="en-IN"/>
          </a:p>
        </p:txBody>
      </p:sp>
      <p:sp>
        <p:nvSpPr>
          <p:cNvPr id="3" name="Footer Placeholder 2">
            <a:extLst>
              <a:ext uri="{FF2B5EF4-FFF2-40B4-BE49-F238E27FC236}">
                <a16:creationId xmlns="" xmlns:a16="http://schemas.microsoft.com/office/drawing/2014/main" id="{D1318D7F-94A9-239C-B8D1-D408C647EA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E8D6175B-F480-AC31-B0CA-044FD4B4F12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47177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47EF21-319B-0907-0D80-8DEDC07D5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C2D8AEC-2C9D-6214-0052-EF4733CEF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818E77F-9176-76EE-76B3-19240F10E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9375E2C-07E5-B688-BF50-D327E30536FC}"/>
              </a:ext>
            </a:extLst>
          </p:cNvPr>
          <p:cNvSpPr>
            <a:spLocks noGrp="1"/>
          </p:cNvSpPr>
          <p:nvPr>
            <p:ph type="dt" sz="half" idx="10"/>
          </p:nvPr>
        </p:nvSpPr>
        <p:spPr/>
        <p:txBody>
          <a:bodyPr/>
          <a:lstStyle/>
          <a:p>
            <a:fld id="{615924AB-9F36-4178-90AC-C49D492A1C56}" type="datetimeFigureOut">
              <a:rPr lang="en-IN" smtClean="0"/>
              <a:t>11-05-2024</a:t>
            </a:fld>
            <a:endParaRPr lang="en-IN"/>
          </a:p>
        </p:txBody>
      </p:sp>
      <p:sp>
        <p:nvSpPr>
          <p:cNvPr id="6" name="Footer Placeholder 5">
            <a:extLst>
              <a:ext uri="{FF2B5EF4-FFF2-40B4-BE49-F238E27FC236}">
                <a16:creationId xmlns="" xmlns:a16="http://schemas.microsoft.com/office/drawing/2014/main" id="{A6B6B84F-0FD7-F6CB-50DA-AAB1A73FD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5EF7CBB-C41F-989F-08C2-E4442E3FF84F}"/>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91748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BE6345-EA37-8C6A-C178-39B329656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DB4251E9-0BAA-127A-E65B-5AC7D45C2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20BB98CF-DF76-141B-762A-A65D35637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A50CD96-760E-5300-1C4F-003F42C0EB58}"/>
              </a:ext>
            </a:extLst>
          </p:cNvPr>
          <p:cNvSpPr>
            <a:spLocks noGrp="1"/>
          </p:cNvSpPr>
          <p:nvPr>
            <p:ph type="dt" sz="half" idx="10"/>
          </p:nvPr>
        </p:nvSpPr>
        <p:spPr/>
        <p:txBody>
          <a:bodyPr/>
          <a:lstStyle/>
          <a:p>
            <a:fld id="{615924AB-9F36-4178-90AC-C49D492A1C56}" type="datetimeFigureOut">
              <a:rPr lang="en-IN" smtClean="0"/>
              <a:t>11-05-2024</a:t>
            </a:fld>
            <a:endParaRPr lang="en-IN"/>
          </a:p>
        </p:txBody>
      </p:sp>
      <p:sp>
        <p:nvSpPr>
          <p:cNvPr id="6" name="Footer Placeholder 5">
            <a:extLst>
              <a:ext uri="{FF2B5EF4-FFF2-40B4-BE49-F238E27FC236}">
                <a16:creationId xmlns="" xmlns:a16="http://schemas.microsoft.com/office/drawing/2014/main" id="{8F5EFD3F-AD02-03B3-84FE-20F9F631E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D6A0320-2A44-851A-082D-5B40482B257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22859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95755F3-BEF6-DEF9-4CB1-1B5D2AA36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6C12260-9AEE-0F6C-393D-081813D4F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A7C6917-09DF-778A-8957-A72F2F6F9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924AB-9F36-4178-90AC-C49D492A1C56}" type="datetimeFigureOut">
              <a:rPr lang="en-IN" smtClean="0"/>
              <a:t>11-05-2024</a:t>
            </a:fld>
            <a:endParaRPr lang="en-IN"/>
          </a:p>
        </p:txBody>
      </p:sp>
      <p:sp>
        <p:nvSpPr>
          <p:cNvPr id="5" name="Footer Placeholder 4">
            <a:extLst>
              <a:ext uri="{FF2B5EF4-FFF2-40B4-BE49-F238E27FC236}">
                <a16:creationId xmlns="" xmlns:a16="http://schemas.microsoft.com/office/drawing/2014/main" id="{18A3656D-2DBA-CEE6-4E60-9E615014C3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BB65E9C8-F63C-F72D-C515-B8CD271F2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A3748-EDEB-4F86-8B3C-520549F7612D}" type="slidenum">
              <a:rPr lang="en-IN" smtClean="0"/>
              <a:t>‹#›</a:t>
            </a:fld>
            <a:endParaRPr lang="en-IN"/>
          </a:p>
        </p:txBody>
      </p:sp>
    </p:spTree>
    <p:extLst>
      <p:ext uri="{BB962C8B-B14F-4D97-AF65-F5344CB8AC3E}">
        <p14:creationId xmlns:p14="http://schemas.microsoft.com/office/powerpoint/2010/main" val="265670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 xmlns:a16="http://schemas.microsoft.com/office/drawing/2014/main" id="{F9E0E9F6-07FB-4789-A990-AC7C5BF54E0F}"/>
              </a:ext>
            </a:extLst>
          </p:cNvPr>
          <p:cNvSpPr>
            <a:spLocks noGrp="1" noChangeArrowheads="1"/>
          </p:cNvSpPr>
          <p:nvPr>
            <p:ph type="subTitle" idx="4294967295"/>
          </p:nvPr>
        </p:nvSpPr>
        <p:spPr>
          <a:xfrm>
            <a:off x="1396405" y="2773681"/>
            <a:ext cx="9648313" cy="3154508"/>
          </a:xfrm>
          <a:solidFill>
            <a:srgbClr val="FFFFFF"/>
          </a:solidFill>
        </p:spPr>
        <p:txBody>
          <a:bodyPr vert="horz" lIns="91440" tIns="45720" rIns="91440" bIns="45720" rtlCol="0">
            <a:noAutofit/>
          </a:bodyPr>
          <a:lstStyle/>
          <a:p>
            <a:pPr marL="0" indent="0" algn="ctr">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00FF"/>
                </a:solidFill>
                <a:latin typeface="Arial" panose="020B0604020202020204" pitchFamily="34" charset="0"/>
                <a:cs typeface="Arial" panose="020B0604020202020204" pitchFamily="34" charset="0"/>
              </a:rPr>
              <a:t>PRESENTED </a:t>
            </a:r>
            <a:r>
              <a:rPr lang="en-US" altLang="en-US" sz="1800" b="1" dirty="0" smtClean="0">
                <a:solidFill>
                  <a:srgbClr val="0000FF"/>
                </a:solidFill>
                <a:latin typeface="Arial" panose="020B0604020202020204" pitchFamily="34" charset="0"/>
                <a:cs typeface="Arial" panose="020B0604020202020204" pitchFamily="34" charset="0"/>
              </a:rPr>
              <a:t>BY</a:t>
            </a:r>
          </a:p>
          <a:p>
            <a:pPr marL="0" indent="0" algn="ctr">
              <a:lnSpc>
                <a:spcPct val="10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smtClean="0">
                <a:solidFill>
                  <a:srgbClr val="0000FF"/>
                </a:solidFill>
                <a:latin typeface="Arial" panose="020B0604020202020204" pitchFamily="34" charset="0"/>
                <a:cs typeface="Arial" panose="020B0604020202020204" pitchFamily="34" charset="0"/>
              </a:rPr>
              <a:t>Gopika G (811720104029)</a:t>
            </a:r>
          </a:p>
          <a:p>
            <a:pPr marL="0" indent="0" algn="ctr">
              <a:lnSpc>
                <a:spcPct val="10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err="1" smtClean="0">
                <a:solidFill>
                  <a:srgbClr val="0000FF"/>
                </a:solidFill>
                <a:latin typeface="Arial" panose="020B0604020202020204" pitchFamily="34" charset="0"/>
                <a:cs typeface="Arial" panose="020B0604020202020204" pitchFamily="34" charset="0"/>
              </a:rPr>
              <a:t>Kaviyarasi</a:t>
            </a:r>
            <a:r>
              <a:rPr lang="en-US" altLang="en-US" sz="1800" b="1" dirty="0" smtClean="0">
                <a:solidFill>
                  <a:srgbClr val="0000FF"/>
                </a:solidFill>
                <a:latin typeface="Arial" panose="020B0604020202020204" pitchFamily="34" charset="0"/>
                <a:cs typeface="Arial" panose="020B0604020202020204" pitchFamily="34" charset="0"/>
              </a:rPr>
              <a:t> S (811720104048)</a:t>
            </a:r>
            <a:endParaRPr lang="en-US" altLang="en-US" sz="1800" b="1" dirty="0">
              <a:solidFill>
                <a:srgbClr val="0000FF"/>
              </a:solidFill>
              <a:latin typeface="Arial" panose="020B0604020202020204" pitchFamily="34" charset="0"/>
              <a:cs typeface="Arial" panose="020B0604020202020204" pitchFamily="34" charset="0"/>
            </a:endParaRPr>
          </a:p>
          <a:p>
            <a:pPr marL="0" indent="0" algn="ctr">
              <a:lnSpc>
                <a:spcPct val="10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err="1" smtClean="0">
                <a:solidFill>
                  <a:srgbClr val="0000FF"/>
                </a:solidFill>
                <a:latin typeface="Arial" panose="020B0604020202020204" pitchFamily="34" charset="0"/>
                <a:cs typeface="Arial" panose="020B0604020202020204" pitchFamily="34" charset="0"/>
              </a:rPr>
              <a:t>Keerthiga</a:t>
            </a:r>
            <a:r>
              <a:rPr lang="en-US" altLang="en-US" sz="1800" b="1" dirty="0" smtClean="0">
                <a:solidFill>
                  <a:srgbClr val="0000FF"/>
                </a:solidFill>
                <a:latin typeface="Arial" panose="020B0604020202020204" pitchFamily="34" charset="0"/>
                <a:cs typeface="Arial" panose="020B0604020202020204" pitchFamily="34" charset="0"/>
              </a:rPr>
              <a:t> B </a:t>
            </a:r>
            <a:r>
              <a:rPr lang="en-US" altLang="en-US" sz="1800" b="1" dirty="0">
                <a:solidFill>
                  <a:srgbClr val="0000FF"/>
                </a:solidFill>
                <a:latin typeface="Arial" panose="020B0604020202020204" pitchFamily="34" charset="0"/>
                <a:cs typeface="Arial" panose="020B0604020202020204" pitchFamily="34" charset="0"/>
              </a:rPr>
              <a:t>(</a:t>
            </a:r>
            <a:r>
              <a:rPr lang="en-US" altLang="en-US" sz="1800" b="1" dirty="0" smtClean="0">
                <a:solidFill>
                  <a:srgbClr val="0000FF"/>
                </a:solidFill>
                <a:latin typeface="Arial" panose="020B0604020202020204" pitchFamily="34" charset="0"/>
                <a:cs typeface="Arial" panose="020B0604020202020204" pitchFamily="34" charset="0"/>
              </a:rPr>
              <a:t>811720104050)</a:t>
            </a:r>
          </a:p>
          <a:p>
            <a:pPr marL="0" indent="0" algn="ctr">
              <a:lnSpc>
                <a:spcPct val="10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err="1" smtClean="0">
                <a:solidFill>
                  <a:srgbClr val="0000FF"/>
                </a:solidFill>
                <a:latin typeface="Arial" panose="020B0604020202020204" pitchFamily="34" charset="0"/>
                <a:cs typeface="Arial" panose="020B0604020202020204" pitchFamily="34" charset="0"/>
              </a:rPr>
              <a:t>Latchaya</a:t>
            </a:r>
            <a:r>
              <a:rPr lang="en-US" altLang="en-US" sz="1800" b="1" dirty="0" smtClean="0">
                <a:solidFill>
                  <a:srgbClr val="0000FF"/>
                </a:solidFill>
                <a:latin typeface="Arial" panose="020B0604020202020204" pitchFamily="34" charset="0"/>
                <a:cs typeface="Arial" panose="020B0604020202020204" pitchFamily="34" charset="0"/>
              </a:rPr>
              <a:t> </a:t>
            </a:r>
            <a:r>
              <a:rPr lang="en-US" altLang="en-US" sz="1800" b="1" dirty="0">
                <a:solidFill>
                  <a:srgbClr val="0000FF"/>
                </a:solidFill>
                <a:latin typeface="Arial" panose="020B0604020202020204" pitchFamily="34" charset="0"/>
                <a:cs typeface="Arial" panose="020B0604020202020204" pitchFamily="34" charset="0"/>
              </a:rPr>
              <a:t>G (</a:t>
            </a:r>
            <a:r>
              <a:rPr lang="en-US" altLang="en-US" sz="1800" b="1" dirty="0" smtClean="0">
                <a:solidFill>
                  <a:srgbClr val="0000FF"/>
                </a:solidFill>
                <a:latin typeface="Arial" panose="020B0604020202020204" pitchFamily="34" charset="0"/>
                <a:cs typeface="Arial" panose="020B0604020202020204" pitchFamily="34" charset="0"/>
              </a:rPr>
              <a:t>811720104054)</a:t>
            </a:r>
            <a:endParaRPr lang="en-US" altLang="en-US" sz="1800" b="1" dirty="0">
              <a:solidFill>
                <a:srgbClr val="0000FF"/>
              </a:solidFill>
              <a:latin typeface="Arial" panose="020B0604020202020204" pitchFamily="34" charset="0"/>
              <a:cs typeface="Arial" panose="020B0604020202020204" pitchFamily="34" charset="0"/>
            </a:endParaRPr>
          </a:p>
          <a:p>
            <a:pPr marL="0" indent="0" algn="ctr">
              <a:lnSpc>
                <a:spcPct val="10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00FF"/>
              </a:solidFill>
              <a:latin typeface="Arial" panose="020B0604020202020204" pitchFamily="34" charset="0"/>
              <a:cs typeface="Arial" panose="020B0604020202020204" pitchFamily="34" charset="0"/>
            </a:endParaRPr>
          </a:p>
          <a:p>
            <a:pPr marL="0" indent="0" algn="r">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smtClean="0">
                <a:solidFill>
                  <a:srgbClr val="002060"/>
                </a:solidFill>
                <a:latin typeface="Arial" panose="020B0604020202020204" pitchFamily="34" charset="0"/>
                <a:cs typeface="Arial" panose="020B0604020202020204" pitchFamily="34" charset="0"/>
              </a:rPr>
              <a:t>Guided </a:t>
            </a:r>
            <a:r>
              <a:rPr lang="en-US" altLang="en-US" sz="1800" b="1" dirty="0">
                <a:solidFill>
                  <a:srgbClr val="002060"/>
                </a:solidFill>
                <a:latin typeface="Arial" panose="020B0604020202020204" pitchFamily="34" charset="0"/>
                <a:cs typeface="Arial" panose="020B0604020202020204" pitchFamily="34" charset="0"/>
              </a:rPr>
              <a:t>by</a:t>
            </a:r>
          </a:p>
          <a:p>
            <a:pPr marL="0" indent="0" algn="r">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err="1">
                <a:solidFill>
                  <a:srgbClr val="002060"/>
                </a:solidFill>
                <a:latin typeface="Arial" panose="020B0604020202020204" pitchFamily="34" charset="0"/>
                <a:cs typeface="Arial" panose="020B0604020202020204" pitchFamily="34" charset="0"/>
              </a:rPr>
              <a:t>Rajavarman</a:t>
            </a:r>
            <a:r>
              <a:rPr lang="en-US" altLang="en-US" sz="1800" b="1" dirty="0">
                <a:solidFill>
                  <a:srgbClr val="002060"/>
                </a:solidFill>
                <a:latin typeface="Arial" panose="020B0604020202020204" pitchFamily="34" charset="0"/>
                <a:cs typeface="Arial" panose="020B0604020202020204" pitchFamily="34" charset="0"/>
              </a:rPr>
              <a:t> R ME.,(Ph.D)</a:t>
            </a:r>
          </a:p>
          <a:p>
            <a:pPr marL="0" indent="0" algn="r">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smtClean="0">
              <a:solidFill>
                <a:srgbClr val="002060"/>
              </a:solidFill>
              <a:latin typeface="Arial" panose="020B0604020202020204" pitchFamily="34" charset="0"/>
              <a:cs typeface="Arial" panose="020B0604020202020204" pitchFamily="34" charset="0"/>
            </a:endParaRPr>
          </a:p>
          <a:p>
            <a:pPr marL="0" indent="0" algn="ctr">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a:lnSpc>
                <a:spcPct val="10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a:lnSpc>
                <a:spcPct val="10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a:lnSpc>
                <a:spcPct val="10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p:txBody>
      </p:sp>
      <p:sp>
        <p:nvSpPr>
          <p:cNvPr id="5123" name="Rectangle 2">
            <a:extLst>
              <a:ext uri="{FF2B5EF4-FFF2-40B4-BE49-F238E27FC236}">
                <a16:creationId xmlns="" xmlns:a16="http://schemas.microsoft.com/office/drawing/2014/main" id="{8A1FDFE6-6E49-4223-80FE-ED06113CEA28}"/>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5124" name="Picture 3">
            <a:extLst>
              <a:ext uri="{FF2B5EF4-FFF2-40B4-BE49-F238E27FC236}">
                <a16:creationId xmlns="" xmlns:a16="http://schemas.microsoft.com/office/drawing/2014/main" id="{3C70AA84-2F58-4D76-926D-E4FAA30262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934" y="224346"/>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25" name="Rectangle 4">
            <a:extLst>
              <a:ext uri="{FF2B5EF4-FFF2-40B4-BE49-F238E27FC236}">
                <a16:creationId xmlns="" xmlns:a16="http://schemas.microsoft.com/office/drawing/2014/main" id="{88983C3B-ED68-4B3B-97F3-18CD59AEFB21}"/>
              </a:ext>
            </a:extLst>
          </p:cNvPr>
          <p:cNvSpPr>
            <a:spLocks noChangeArrowheads="1"/>
          </p:cNvSpPr>
          <p:nvPr/>
        </p:nvSpPr>
        <p:spPr bwMode="auto">
          <a:xfrm>
            <a:off x="1515893" y="752984"/>
            <a:ext cx="8863520" cy="227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9pPr>
          </a:lstStyle>
          <a:p>
            <a:pPr algn="ctr" eaLnBrk="1" hangingPunct="1">
              <a:buClr>
                <a:srgbClr val="000000"/>
              </a:buClr>
              <a:buSzPct val="100000"/>
              <a:buFont typeface="Times New Roman" panose="02020603050405020304" pitchFamily="18" charset="0"/>
              <a:buNone/>
            </a:pPr>
            <a:r>
              <a:rPr lang="en-US" altLang="en-US" b="1" dirty="0">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b="1" dirty="0">
                <a:solidFill>
                  <a:srgbClr val="FF0066"/>
                </a:solidFill>
                <a:cs typeface="Arial" panose="020B0604020202020204" pitchFamily="34" charset="0"/>
              </a:rPr>
              <a:t>(AUTONOMOUS), TRICHY</a:t>
            </a:r>
            <a:br>
              <a:rPr lang="en-US" altLang="en-US" b="1" dirty="0">
                <a:solidFill>
                  <a:srgbClr val="FF0066"/>
                </a:solidFill>
                <a:cs typeface="Arial" panose="020B0604020202020204" pitchFamily="34" charset="0"/>
              </a:rPr>
            </a:br>
            <a:endParaRPr lang="en-US" altLang="en-US" b="1" dirty="0">
              <a:solidFill>
                <a:srgbClr val="FF0066"/>
              </a:solidFill>
              <a:cs typeface="Arial" panose="020B0604020202020204" pitchFamily="34" charset="0"/>
            </a:endParaRPr>
          </a:p>
          <a:p>
            <a:pPr algn="ctr"/>
            <a:r>
              <a:rPr lang="en-IN" sz="2800" b="1" dirty="0"/>
              <a:t>HARNESSING VARICOSE VEINS USING  </a:t>
            </a:r>
          </a:p>
          <a:p>
            <a:pPr algn="ctr"/>
            <a:r>
              <a:rPr lang="en-IN" sz="2800" b="1" dirty="0"/>
              <a:t>IMAGE PROCESSING VIA CRYPTOGRAPHY </a:t>
            </a:r>
            <a:endParaRPr lang="en-US" altLang="en-US" sz="28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14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lang="en-US" altLang="en-US" b="1" dirty="0">
                <a:solidFill>
                  <a:srgbClr val="0000FF"/>
                </a:solidFill>
                <a:cs typeface="Arial" panose="020B0604020202020204" pitchFamily="34" charset="0"/>
              </a:rPr>
              <a:t> </a:t>
            </a:r>
          </a:p>
        </p:txBody>
      </p:sp>
      <p:pic>
        <p:nvPicPr>
          <p:cNvPr id="5126" name="Picture 5">
            <a:extLst>
              <a:ext uri="{FF2B5EF4-FFF2-40B4-BE49-F238E27FC236}">
                <a16:creationId xmlns="" xmlns:a16="http://schemas.microsoft.com/office/drawing/2014/main" id="{FA05162C-38D9-447B-8DC7-B5753EA28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8795" y="35097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 xmlns:a16="http://schemas.microsoft.com/office/drawing/2014/main" id="{397CEB3E-4EB7-48C7-BAED-717A8949BD4D}"/>
              </a:ext>
            </a:extLst>
          </p:cNvPr>
          <p:cNvSpPr>
            <a:spLocks noChangeArrowheads="1"/>
          </p:cNvSpPr>
          <p:nvPr/>
        </p:nvSpPr>
        <p:spPr bwMode="auto">
          <a:xfrm>
            <a:off x="2423557" y="150053"/>
            <a:ext cx="740191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9pPr>
          </a:lstStyle>
          <a:p>
            <a:pPr algn="ctr" eaLnBrk="1" hangingPunct="1">
              <a:buClr>
                <a:srgbClr val="000000"/>
              </a:buClr>
              <a:buSzPct val="100000"/>
              <a:buFont typeface="Times New Roman" panose="02020603050405020304" pitchFamily="18" charset="0"/>
              <a:buNone/>
            </a:pPr>
            <a:r>
              <a:rPr lang="en-US" altLang="en-US" sz="2400" b="1" dirty="0">
                <a:solidFill>
                  <a:srgbClr val="0000FF"/>
                </a:solidFill>
                <a:cs typeface="Arial" panose="020B0604020202020204" pitchFamily="34" charset="0"/>
              </a:rPr>
              <a:t> </a:t>
            </a:r>
          </a:p>
          <a:p>
            <a:pPr algn="ctr" eaLnBrk="1" hangingPunct="1">
              <a:buClr>
                <a:srgbClr val="000000"/>
              </a:buClr>
              <a:buSzPct val="100000"/>
              <a:buFont typeface="Times New Roman" panose="02020603050405020304" pitchFamily="18" charset="0"/>
              <a:buNone/>
            </a:pPr>
            <a:r>
              <a:rPr lang="en-US" altLang="en-US" sz="2400" b="1" dirty="0">
                <a:solidFill>
                  <a:srgbClr val="0000FF"/>
                </a:solidFill>
                <a:cs typeface="Arial" panose="020B0604020202020204" pitchFamily="34" charset="0"/>
              </a:rPr>
              <a:t>PROPOSED SYSTEM </a:t>
            </a:r>
          </a:p>
          <a:p>
            <a:pPr algn="ctr" eaLnBrk="1" hangingPunct="1">
              <a:buClr>
                <a:srgbClr val="000000"/>
              </a:buClr>
              <a:buSzPct val="100000"/>
              <a:buFont typeface="Times New Roman" panose="02020603050405020304" pitchFamily="18" charset="0"/>
              <a:buNone/>
            </a:pPr>
            <a:r>
              <a:rPr lang="en-US" altLang="en-US" sz="2400" b="1" dirty="0">
                <a:solidFill>
                  <a:srgbClr val="FF0000"/>
                </a:solidFill>
                <a:cs typeface="Arial" panose="020B0604020202020204" pitchFamily="34" charset="0"/>
              </a:rPr>
              <a:t> </a:t>
            </a:r>
            <a:r>
              <a:rPr lang="en-US" altLang="en-US" sz="2000" b="1" dirty="0">
                <a:solidFill>
                  <a:srgbClr val="FF0000"/>
                </a:solidFill>
                <a:cs typeface="Arial" panose="020B0604020202020204" pitchFamily="34" charset="0"/>
              </a:rPr>
              <a:t>ARCHITECTURE</a:t>
            </a:r>
          </a:p>
          <a:p>
            <a:pPr algn="ctr" eaLnBrk="1" hangingPunct="1">
              <a:buClr>
                <a:srgbClr val="000000"/>
              </a:buClr>
              <a:buSzPct val="100000"/>
              <a:buFont typeface="Times New Roman" panose="02020603050405020304" pitchFamily="18" charset="0"/>
              <a:buNone/>
            </a:pPr>
            <a:endParaRPr lang="en-US" altLang="en-US" sz="2400" b="1" dirty="0">
              <a:solidFill>
                <a:srgbClr val="FF0066"/>
              </a:solidFill>
              <a:cs typeface="Arial" panose="020B0604020202020204" pitchFamily="34" charset="0"/>
            </a:endParaRPr>
          </a:p>
        </p:txBody>
      </p:sp>
      <p:pic>
        <p:nvPicPr>
          <p:cNvPr id="18435" name="Picture 2">
            <a:extLst>
              <a:ext uri="{FF2B5EF4-FFF2-40B4-BE49-F238E27FC236}">
                <a16:creationId xmlns="" xmlns:a16="http://schemas.microsoft.com/office/drawing/2014/main" id="{49C1DB2A-5BA3-490A-8107-D37B6EA23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9882" y="382622"/>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6" name="Picture 3">
            <a:extLst>
              <a:ext uri="{FF2B5EF4-FFF2-40B4-BE49-F238E27FC236}">
                <a16:creationId xmlns="" xmlns:a16="http://schemas.microsoft.com/office/drawing/2014/main" id="{EBDB400C-E378-4C6B-BA39-B59CD3A303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005" y="197797"/>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7" name="Rectangle 6">
            <a:extLst>
              <a:ext uri="{FF2B5EF4-FFF2-40B4-BE49-F238E27FC236}">
                <a16:creationId xmlns="" xmlns:a16="http://schemas.microsoft.com/office/drawing/2014/main" id="{048ADDFF-FB5F-40A2-8BF6-162FFFB83FAA}"/>
              </a:ext>
            </a:extLst>
          </p:cNvPr>
          <p:cNvSpPr>
            <a:spLocks noChangeArrowheads="1"/>
          </p:cNvSpPr>
          <p:nvPr/>
        </p:nvSpPr>
        <p:spPr bwMode="auto">
          <a:xfrm>
            <a:off x="1809750" y="2000250"/>
            <a:ext cx="7786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a:t>.</a:t>
            </a:r>
            <a:endParaRPr lang="en-IN" altLang="en-US"/>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4805" y="1639018"/>
            <a:ext cx="9632541" cy="4494363"/>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 xmlns:a16="http://schemas.microsoft.com/office/drawing/2014/main" id="{6074EF04-2DF4-436A-8AF9-45418D4C2233}"/>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EXPLANATION OF PROPOSED WORK  </a:t>
            </a:r>
          </a:p>
        </p:txBody>
      </p:sp>
      <p:pic>
        <p:nvPicPr>
          <p:cNvPr id="20483" name="Picture 2">
            <a:extLst>
              <a:ext uri="{FF2B5EF4-FFF2-40B4-BE49-F238E27FC236}">
                <a16:creationId xmlns="" xmlns:a16="http://schemas.microsoft.com/office/drawing/2014/main" id="{9725A798-1CF7-4198-9EC3-017702AFD2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484" name="Picture 3">
            <a:extLst>
              <a:ext uri="{FF2B5EF4-FFF2-40B4-BE49-F238E27FC236}">
                <a16:creationId xmlns="" xmlns:a16="http://schemas.microsoft.com/office/drawing/2014/main" id="{B37DD35F-F88C-4892-B8CC-C44986332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0428" y="447744"/>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485" name="Rectangle 1">
            <a:extLst>
              <a:ext uri="{FF2B5EF4-FFF2-40B4-BE49-F238E27FC236}">
                <a16:creationId xmlns="" xmlns:a16="http://schemas.microsoft.com/office/drawing/2014/main" id="{D480A21E-9DCB-4127-8D85-97D1D569F880}"/>
              </a:ext>
            </a:extLst>
          </p:cNvPr>
          <p:cNvSpPr>
            <a:spLocks noChangeArrowheads="1"/>
          </p:cNvSpPr>
          <p:nvPr/>
        </p:nvSpPr>
        <p:spPr bwMode="auto">
          <a:xfrm>
            <a:off x="1524001" y="1928814"/>
            <a:ext cx="8715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en-IN" altLang="en-US" sz="16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C89508DB-F07D-4515-90EA-E6A4A64CCA18}"/>
              </a:ext>
            </a:extLst>
          </p:cNvPr>
          <p:cNvSpPr txBox="1"/>
          <p:nvPr/>
        </p:nvSpPr>
        <p:spPr>
          <a:xfrm>
            <a:off x="865762" y="1551057"/>
            <a:ext cx="10447507" cy="461305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suggested method uses convolutional neural networks (CNNs) for accurate varicose vein recognition and sickness prognosis in order to get over these shortcomings.  </a:t>
            </a:r>
          </a:p>
          <a:p>
            <a:pPr marL="342900" indent="-342900" algn="just">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Additionally</a:t>
            </a:r>
            <a:r>
              <a:rPr lang="en-IN" dirty="0">
                <a:latin typeface="Times New Roman" panose="02020603050405020304" pitchFamily="18" charset="0"/>
                <a:cs typeface="Times New Roman" panose="02020603050405020304" pitchFamily="18" charset="0"/>
              </a:rPr>
              <a:t>, steganography techniques are used to conceal patient data in medical photos, and cryptographic algorithms like Elliptic Curve Cryptography (ECC) and Least Significant Bit (LSB) are used for data encryption and authentication.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integrated approach promises to increase the security and diagnostic accuracy of medical image data with reference to varicose vein diagnosis.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recommended method works better than traditional manual examination procedures in identifying varicose veins with a high degree of accuracy thanks to the use of CNNs.</a:t>
            </a:r>
          </a:p>
          <a:p>
            <a:pPr marL="342900" indent="-34290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dirty="0" smtClean="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 xmlns:a16="http://schemas.microsoft.com/office/drawing/2014/main" id="{6074EF04-2DF4-436A-8AF9-45418D4C2233}"/>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EXPLANATION OF PROPOSED WORK  </a:t>
            </a:r>
          </a:p>
        </p:txBody>
      </p:sp>
      <p:pic>
        <p:nvPicPr>
          <p:cNvPr id="20483" name="Picture 2">
            <a:extLst>
              <a:ext uri="{FF2B5EF4-FFF2-40B4-BE49-F238E27FC236}">
                <a16:creationId xmlns="" xmlns:a16="http://schemas.microsoft.com/office/drawing/2014/main" id="{9725A798-1CF7-4198-9EC3-017702AFD2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484" name="Picture 3">
            <a:extLst>
              <a:ext uri="{FF2B5EF4-FFF2-40B4-BE49-F238E27FC236}">
                <a16:creationId xmlns="" xmlns:a16="http://schemas.microsoft.com/office/drawing/2014/main" id="{B37DD35F-F88C-4892-B8CC-C44986332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0428" y="447744"/>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485" name="Rectangle 1">
            <a:extLst>
              <a:ext uri="{FF2B5EF4-FFF2-40B4-BE49-F238E27FC236}">
                <a16:creationId xmlns="" xmlns:a16="http://schemas.microsoft.com/office/drawing/2014/main" id="{D480A21E-9DCB-4127-8D85-97D1D569F880}"/>
              </a:ext>
            </a:extLst>
          </p:cNvPr>
          <p:cNvSpPr>
            <a:spLocks noChangeArrowheads="1"/>
          </p:cNvSpPr>
          <p:nvPr/>
        </p:nvSpPr>
        <p:spPr bwMode="auto">
          <a:xfrm>
            <a:off x="1524001" y="1928814"/>
            <a:ext cx="8715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en-IN" altLang="en-US" sz="16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C89508DB-F07D-4515-90EA-E6A4A64CCA18}"/>
              </a:ext>
            </a:extLst>
          </p:cNvPr>
          <p:cNvSpPr txBox="1"/>
          <p:nvPr/>
        </p:nvSpPr>
        <p:spPr>
          <a:xfrm>
            <a:off x="875489" y="1773239"/>
            <a:ext cx="10447507" cy="3416320"/>
          </a:xfrm>
          <a:prstGeom prst="rect">
            <a:avLst/>
          </a:prstGeom>
          <a:noFill/>
        </p:spPr>
        <p:txBody>
          <a:bodyPr wrap="square">
            <a:spAutoFit/>
          </a:bodyPr>
          <a:lstStyle/>
          <a:p>
            <a:pPr marL="342900" indent="-342900" algn="just">
              <a:lnSpc>
                <a:spcPct val="150000"/>
              </a:lnSpc>
              <a:buFont typeface="Arial" pitchFamily="34" charset="0"/>
              <a:buChar char="•"/>
            </a:pPr>
            <a:endParaRPr lang="en-IN"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IN" dirty="0" smtClean="0">
                <a:latin typeface="Times New Roman" pitchFamily="18" charset="0"/>
                <a:cs typeface="Times New Roman" pitchFamily="18" charset="0"/>
              </a:rPr>
              <a:t>The </a:t>
            </a:r>
            <a:r>
              <a:rPr lang="en-IN" dirty="0">
                <a:latin typeface="Times New Roman" panose="02020603050405020304" pitchFamily="18" charset="0"/>
                <a:cs typeface="Times New Roman" panose="02020603050405020304" pitchFamily="18" charset="0"/>
              </a:rPr>
              <a:t>proposed system's scalable design enables it to efficiently manage enormous volumes of medical image data.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By </a:t>
            </a:r>
            <a:r>
              <a:rPr lang="en-IN" dirty="0">
                <a:latin typeface="Times New Roman" panose="02020603050405020304" pitchFamily="18" charset="0"/>
                <a:cs typeface="Times New Roman" panose="02020603050405020304" pitchFamily="18" charset="0"/>
              </a:rPr>
              <a:t>automating the diagnosis procedure, CNNs simplify workflow and reduce the time and expense associated with manual inspection.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Ultimately</a:t>
            </a:r>
            <a:r>
              <a:rPr lang="en-IN" dirty="0">
                <a:latin typeface="Times New Roman" panose="02020603050405020304" pitchFamily="18" charset="0"/>
                <a:cs typeface="Times New Roman" panose="02020603050405020304" pitchFamily="18" charset="0"/>
              </a:rPr>
              <a:t>, this can help patients receive better care by expediting the diagnosis and initiation of treatment.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Medical </a:t>
            </a:r>
            <a:r>
              <a:rPr lang="en-IN" dirty="0">
                <a:latin typeface="Times New Roman" panose="02020603050405020304" pitchFamily="18" charset="0"/>
                <a:cs typeface="Times New Roman" panose="02020603050405020304" pitchFamily="18" charset="0"/>
              </a:rPr>
              <a:t>professionals may submit medical pictures and start the diagnosis process in a quick and safe manner thanks to the system's user-friendly </a:t>
            </a:r>
            <a:r>
              <a:rPr lang="en-IN" dirty="0" smtClean="0">
                <a:latin typeface="Times New Roman" panose="02020603050405020304" pitchFamily="18" charset="0"/>
                <a:cs typeface="Times New Roman" panose="02020603050405020304" pitchFamily="18" charset="0"/>
              </a:rPr>
              <a:t>interface</a:t>
            </a:r>
            <a:r>
              <a:rPr lang="en-IN" dirty="0">
                <a:latin typeface="Times New Roman" pitchFamily="18" charset="0"/>
                <a:cs typeface="Times New Roman"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92223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 xmlns:a16="http://schemas.microsoft.com/office/drawing/2014/main" id="{6F8FE137-C585-4285-B9A5-B1A07F68FE68}"/>
              </a:ext>
            </a:extLst>
          </p:cNvPr>
          <p:cNvSpPr>
            <a:spLocks noGrp="1" noChangeArrowheads="1"/>
          </p:cNvSpPr>
          <p:nvPr>
            <p:ph type="title" idx="4294967295"/>
          </p:nvPr>
        </p:nvSpPr>
        <p:spPr>
          <a:xfrm>
            <a:off x="1981200" y="284367"/>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ADVANTAGES OF PROPOSED SYSTEM</a:t>
            </a:r>
          </a:p>
        </p:txBody>
      </p:sp>
      <p:pic>
        <p:nvPicPr>
          <p:cNvPr id="23555" name="Picture 2">
            <a:extLst>
              <a:ext uri="{FF2B5EF4-FFF2-40B4-BE49-F238E27FC236}">
                <a16:creationId xmlns="" xmlns:a16="http://schemas.microsoft.com/office/drawing/2014/main" id="{34E7119A-2ACC-4499-948E-D8842B4CC4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7463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3556" name="Picture 3">
            <a:extLst>
              <a:ext uri="{FF2B5EF4-FFF2-40B4-BE49-F238E27FC236}">
                <a16:creationId xmlns="" xmlns:a16="http://schemas.microsoft.com/office/drawing/2014/main" id="{E3B011AC-4403-436B-A4AA-A49478DF33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1669" y="491247"/>
            <a:ext cx="1154112"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3557" name="TextBox 1">
            <a:extLst>
              <a:ext uri="{FF2B5EF4-FFF2-40B4-BE49-F238E27FC236}">
                <a16:creationId xmlns="" xmlns:a16="http://schemas.microsoft.com/office/drawing/2014/main" id="{9323D384-2332-4872-8037-052BC81A5D35}"/>
              </a:ext>
            </a:extLst>
          </p:cNvPr>
          <p:cNvSpPr txBox="1">
            <a:spLocks noChangeArrowheads="1"/>
          </p:cNvSpPr>
          <p:nvPr/>
        </p:nvSpPr>
        <p:spPr bwMode="auto">
          <a:xfrm>
            <a:off x="1524000" y="1923333"/>
            <a:ext cx="887861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cs typeface="WenQuanYi Micro Hei" charset="0"/>
              </a:defRPr>
            </a:lvl1pPr>
            <a:lvl2pPr>
              <a:defRPr>
                <a:solidFill>
                  <a:schemeClr val="tx1"/>
                </a:solidFill>
                <a:latin typeface="Arial" panose="020B0604020202020204" pitchFamily="34" charset="0"/>
                <a:cs typeface="WenQuanYi Micro Hei" charset="0"/>
              </a:defRPr>
            </a:lvl2pPr>
            <a:lvl3pPr>
              <a:defRPr>
                <a:solidFill>
                  <a:schemeClr val="tx1"/>
                </a:solidFill>
                <a:latin typeface="Arial" panose="020B0604020202020204" pitchFamily="34" charset="0"/>
                <a:cs typeface="WenQuanYi Micro Hei" charset="0"/>
              </a:defRPr>
            </a:lvl3pPr>
            <a:lvl4pPr>
              <a:defRPr>
                <a:solidFill>
                  <a:schemeClr val="tx1"/>
                </a:solidFill>
                <a:latin typeface="Arial" panose="020B0604020202020204" pitchFamily="34" charset="0"/>
                <a:cs typeface="WenQuanYi Micro Hei" charset="0"/>
              </a:defRPr>
            </a:lvl4pPr>
            <a:lvl5pPr>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9pPr>
          </a:lstStyle>
          <a:p>
            <a:pPr lvl="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Enhanced Diagnostic Accuracy:</a:t>
            </a:r>
          </a:p>
          <a:p>
            <a:pPr lvl="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the security in medical images</a:t>
            </a:r>
            <a:endParaRPr lang="en-IN"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 machines to automatically learn features in images and detect abnormal areas</a:t>
            </a:r>
            <a:endParaRPr lang="en-IN"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 complexity can be reduced</a:t>
            </a:r>
            <a:endParaRPr lang="en-IN"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Efficiently retrieve the data from encrypted images</a:t>
            </a:r>
            <a:endParaRPr lang="en-IN"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Implemented in real time health care centers</a:t>
            </a:r>
            <a:endParaRPr lang="en-IN" dirty="0">
              <a:latin typeface="Times New Roman" panose="02020603050405020304" pitchFamily="18" charset="0"/>
              <a:cs typeface="Times New Roman" panose="02020603050405020304" pitchFamily="18" charset="0"/>
            </a:endParaRPr>
          </a:p>
          <a:p>
            <a:pPr marL="0" indent="0">
              <a:lnSpc>
                <a:spcPct val="150000"/>
              </a:lnSpc>
            </a:pPr>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 xmlns:a16="http://schemas.microsoft.com/office/drawing/2014/main" id="{B37FFC29-A35A-4C77-8122-54FA746123C0}"/>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dirty="0">
                <a:solidFill>
                  <a:schemeClr val="accent2"/>
                </a:solidFill>
                <a:latin typeface="Arial" panose="020B0604020202020204" pitchFamily="34" charset="0"/>
                <a:cs typeface="Arial" panose="020B0604020202020204" pitchFamily="34" charset="0"/>
              </a:rPr>
              <a:t>Results and Discussion</a:t>
            </a:r>
            <a:endParaRPr lang="en-US" altLang="en-US" sz="2400" b="1" dirty="0">
              <a:solidFill>
                <a:schemeClr val="accent2"/>
              </a:solidFill>
              <a:latin typeface="Arial" panose="020B0604020202020204" pitchFamily="34" charset="0"/>
              <a:cs typeface="Arial" panose="020B0604020202020204" pitchFamily="34" charset="0"/>
            </a:endParaRPr>
          </a:p>
        </p:txBody>
      </p:sp>
      <p:sp>
        <p:nvSpPr>
          <p:cNvPr id="25603" name="Rectangle 2">
            <a:extLst>
              <a:ext uri="{FF2B5EF4-FFF2-40B4-BE49-F238E27FC236}">
                <a16:creationId xmlns="" xmlns:a16="http://schemas.microsoft.com/office/drawing/2014/main" id="{0B894849-8E94-452B-A1E1-F57EA0125A30}"/>
              </a:ext>
            </a:extLst>
          </p:cNvPr>
          <p:cNvSpPr>
            <a:spLocks noChangeArrowheads="1"/>
          </p:cNvSpPr>
          <p:nvPr/>
        </p:nvSpPr>
        <p:spPr bwMode="auto">
          <a:xfrm>
            <a:off x="152400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25604" name="Picture 3">
            <a:extLst>
              <a:ext uri="{FF2B5EF4-FFF2-40B4-BE49-F238E27FC236}">
                <a16:creationId xmlns="" xmlns:a16="http://schemas.microsoft.com/office/drawing/2014/main" id="{E0C5C720-16D1-4B8A-9327-23A9E52D06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4" y="45720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5605" name="Picture 4">
            <a:extLst>
              <a:ext uri="{FF2B5EF4-FFF2-40B4-BE49-F238E27FC236}">
                <a16:creationId xmlns="" xmlns:a16="http://schemas.microsoft.com/office/drawing/2014/main" id="{1A52B2A3-B7FA-4181-B511-9662079DE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6703" y="362947"/>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TextBox 3">
            <a:extLst>
              <a:ext uri="{FF2B5EF4-FFF2-40B4-BE49-F238E27FC236}">
                <a16:creationId xmlns="" xmlns:a16="http://schemas.microsoft.com/office/drawing/2014/main" id="{31395483-9DA5-2DCC-219D-CC47A8602180}"/>
              </a:ext>
            </a:extLst>
          </p:cNvPr>
          <p:cNvSpPr txBox="1"/>
          <p:nvPr/>
        </p:nvSpPr>
        <p:spPr>
          <a:xfrm>
            <a:off x="1056502" y="1806482"/>
            <a:ext cx="10167257" cy="2535566"/>
          </a:xfrm>
          <a:prstGeom prst="rect">
            <a:avLst/>
          </a:prstGeom>
          <a:noFill/>
        </p:spPr>
        <p:txBody>
          <a:bodyPr wrap="square">
            <a:spAutoFit/>
          </a:bodyPr>
          <a:lstStyle/>
          <a:p>
            <a:pPr marL="342900" indent="-342900" algn="just">
              <a:lnSpc>
                <a:spcPct val="150000"/>
              </a:lnSpc>
              <a:buFont typeface="Arial" pitchFamily="34" charset="0"/>
              <a:buChar char="•"/>
            </a:pPr>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project proposes an integrated solution leveraging advanced technologies. </a:t>
            </a:r>
            <a:endParaRPr lang="en-IN"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IN" dirty="0" smtClean="0">
                <a:latin typeface="Times New Roman" pitchFamily="18" charset="0"/>
                <a:cs typeface="Times New Roman" pitchFamily="18" charset="0"/>
              </a:rPr>
              <a:t>Firstly</a:t>
            </a:r>
            <a:r>
              <a:rPr lang="en-IN" dirty="0">
                <a:latin typeface="Times New Roman" pitchFamily="18" charset="0"/>
                <a:cs typeface="Times New Roman" pitchFamily="18" charset="0"/>
              </a:rPr>
              <a:t>, Convolutional Neural Networks (CNNs) are employed for automated disease classification, enabling efficient and accurate diagnosis from medical images. </a:t>
            </a:r>
            <a:endParaRPr lang="en-IN"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IN" dirty="0" smtClean="0">
                <a:latin typeface="Times New Roman" pitchFamily="18" charset="0"/>
                <a:cs typeface="Times New Roman" pitchFamily="18" charset="0"/>
              </a:rPr>
              <a:t>Additionally</a:t>
            </a:r>
            <a:r>
              <a:rPr lang="en-IN" dirty="0">
                <a:latin typeface="Times New Roman" pitchFamily="18" charset="0"/>
                <a:cs typeface="Times New Roman" pitchFamily="18" charset="0"/>
              </a:rPr>
              <a:t>, the project incorporates the Least Significant Bit (LSB) algorithm, which facilitates the secure embedding of sensitive patient information within medical images while preserving their visual integrity. This ensures confidentiality during transmission and storage.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 xmlns:a16="http://schemas.microsoft.com/office/drawing/2014/main" id="{B37FFC29-A35A-4C77-8122-54FA746123C0}"/>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dirty="0">
                <a:solidFill>
                  <a:schemeClr val="accent2"/>
                </a:solidFill>
                <a:latin typeface="Arial" panose="020B0604020202020204" pitchFamily="34" charset="0"/>
                <a:cs typeface="Arial" panose="020B0604020202020204" pitchFamily="34" charset="0"/>
              </a:rPr>
              <a:t>Results and Discussion</a:t>
            </a:r>
            <a:endParaRPr lang="en-US" altLang="en-US" sz="2400" b="1" dirty="0">
              <a:solidFill>
                <a:schemeClr val="accent2"/>
              </a:solidFill>
              <a:latin typeface="Arial" panose="020B0604020202020204" pitchFamily="34" charset="0"/>
              <a:cs typeface="Arial" panose="020B0604020202020204" pitchFamily="34" charset="0"/>
            </a:endParaRPr>
          </a:p>
        </p:txBody>
      </p:sp>
      <p:sp>
        <p:nvSpPr>
          <p:cNvPr id="25603" name="Rectangle 2">
            <a:extLst>
              <a:ext uri="{FF2B5EF4-FFF2-40B4-BE49-F238E27FC236}">
                <a16:creationId xmlns="" xmlns:a16="http://schemas.microsoft.com/office/drawing/2014/main" id="{0B894849-8E94-452B-A1E1-F57EA0125A30}"/>
              </a:ext>
            </a:extLst>
          </p:cNvPr>
          <p:cNvSpPr>
            <a:spLocks noChangeArrowheads="1"/>
          </p:cNvSpPr>
          <p:nvPr/>
        </p:nvSpPr>
        <p:spPr bwMode="auto">
          <a:xfrm>
            <a:off x="152400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25604" name="Picture 3">
            <a:extLst>
              <a:ext uri="{FF2B5EF4-FFF2-40B4-BE49-F238E27FC236}">
                <a16:creationId xmlns="" xmlns:a16="http://schemas.microsoft.com/office/drawing/2014/main" id="{E0C5C720-16D1-4B8A-9327-23A9E52D06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4" y="45720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5605" name="Picture 4">
            <a:extLst>
              <a:ext uri="{FF2B5EF4-FFF2-40B4-BE49-F238E27FC236}">
                <a16:creationId xmlns="" xmlns:a16="http://schemas.microsoft.com/office/drawing/2014/main" id="{1A52B2A3-B7FA-4181-B511-9662079DE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6703" y="362947"/>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TextBox 3">
            <a:extLst>
              <a:ext uri="{FF2B5EF4-FFF2-40B4-BE49-F238E27FC236}">
                <a16:creationId xmlns="" xmlns:a16="http://schemas.microsoft.com/office/drawing/2014/main" id="{31395483-9DA5-2DCC-219D-CC47A8602180}"/>
              </a:ext>
            </a:extLst>
          </p:cNvPr>
          <p:cNvSpPr txBox="1"/>
          <p:nvPr/>
        </p:nvSpPr>
        <p:spPr>
          <a:xfrm>
            <a:off x="1012371" y="2157043"/>
            <a:ext cx="10167257" cy="2951064"/>
          </a:xfrm>
          <a:prstGeom prst="rect">
            <a:avLst/>
          </a:prstGeom>
          <a:noFill/>
        </p:spPr>
        <p:txBody>
          <a:bodyPr wrap="square">
            <a:spAutoFit/>
          </a:bodyPr>
          <a:lstStyle/>
          <a:p>
            <a:pPr marL="342900" indent="-342900" algn="just">
              <a:lnSpc>
                <a:spcPct val="150000"/>
              </a:lnSpc>
              <a:buFont typeface="Arial" pitchFamily="34" charset="0"/>
              <a:buChar char="•"/>
            </a:pPr>
            <a:r>
              <a:rPr lang="en-IN" dirty="0">
                <a:latin typeface="Times New Roman" pitchFamily="18" charset="0"/>
                <a:cs typeface="Times New Roman" pitchFamily="18" charset="0"/>
              </a:rPr>
              <a:t>M</a:t>
            </a:r>
            <a:r>
              <a:rPr lang="en-IN" dirty="0" smtClean="0">
                <a:latin typeface="Times New Roman" pitchFamily="18" charset="0"/>
                <a:cs typeface="Times New Roman" pitchFamily="18" charset="0"/>
              </a:rPr>
              <a:t>ulti-secret </a:t>
            </a:r>
            <a:r>
              <a:rPr lang="en-IN" dirty="0">
                <a:latin typeface="Times New Roman" pitchFamily="18" charset="0"/>
                <a:cs typeface="Times New Roman" pitchFamily="18" charset="0"/>
              </a:rPr>
              <a:t>sharing encryption techniques are implemented to enhance security further. </a:t>
            </a:r>
            <a:endParaRPr lang="en-IN"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IN" dirty="0" smtClean="0">
                <a:latin typeface="Times New Roman" pitchFamily="18" charset="0"/>
                <a:cs typeface="Times New Roman" pitchFamily="18" charset="0"/>
              </a:rPr>
              <a:t>By </a:t>
            </a:r>
            <a:r>
              <a:rPr lang="en-IN" dirty="0">
                <a:latin typeface="Times New Roman" pitchFamily="18" charset="0"/>
                <a:cs typeface="Times New Roman" pitchFamily="18" charset="0"/>
              </a:rPr>
              <a:t>splitting medical images into multiple encrypted shares, each with a different secret key, the system ensures that only authorized parties can access and reconstruct the original image, safeguarding patient privacy and data integrity. </a:t>
            </a:r>
            <a:endParaRPr lang="en-IN"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IN" dirty="0" smtClean="0">
                <a:latin typeface="Times New Roman" pitchFamily="18" charset="0"/>
                <a:cs typeface="Times New Roman" pitchFamily="18" charset="0"/>
              </a:rPr>
              <a:t>Through </a:t>
            </a:r>
            <a:r>
              <a:rPr lang="en-IN" dirty="0">
                <a:latin typeface="Times New Roman" pitchFamily="18" charset="0"/>
                <a:cs typeface="Times New Roman" pitchFamily="18" charset="0"/>
              </a:rPr>
              <a:t>this comprehensive approach, the project addresses the critical need for secure and accurate medical image analysis, ultimately contributing to improved patient care and outcomes in the healthcare domain.</a:t>
            </a:r>
          </a:p>
        </p:txBody>
      </p:sp>
    </p:spTree>
    <p:extLst>
      <p:ext uri="{BB962C8B-B14F-4D97-AF65-F5344CB8AC3E}">
        <p14:creationId xmlns:p14="http://schemas.microsoft.com/office/powerpoint/2010/main" val="414836686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 xmlns:a16="http://schemas.microsoft.com/office/drawing/2014/main" id="{E43E40AD-4BA2-4178-83B7-289D86790FC4}"/>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dirty="0">
                <a:solidFill>
                  <a:schemeClr val="accent2"/>
                </a:solidFill>
                <a:latin typeface="Arial" panose="020B0604020202020204" pitchFamily="34" charset="0"/>
                <a:cs typeface="Arial" panose="020B0604020202020204" pitchFamily="34" charset="0"/>
              </a:rPr>
              <a:t>Results and Discussion</a:t>
            </a:r>
            <a:endParaRPr lang="en-US" altLang="en-US" sz="2400" b="1" dirty="0">
              <a:solidFill>
                <a:schemeClr val="accent2"/>
              </a:solidFill>
              <a:latin typeface="Arial" panose="020B0604020202020204" pitchFamily="34" charset="0"/>
              <a:cs typeface="Arial" panose="020B0604020202020204" pitchFamily="34" charset="0"/>
            </a:endParaRPr>
          </a:p>
        </p:txBody>
      </p:sp>
      <p:sp>
        <p:nvSpPr>
          <p:cNvPr id="29699" name="Rectangle 2">
            <a:extLst>
              <a:ext uri="{FF2B5EF4-FFF2-40B4-BE49-F238E27FC236}">
                <a16:creationId xmlns="" xmlns:a16="http://schemas.microsoft.com/office/drawing/2014/main" id="{C0F729C0-E858-48CB-99ED-46C7E193B191}"/>
              </a:ext>
            </a:extLst>
          </p:cNvPr>
          <p:cNvSpPr>
            <a:spLocks noChangeArrowheads="1"/>
          </p:cNvSpPr>
          <p:nvPr/>
        </p:nvSpPr>
        <p:spPr bwMode="auto">
          <a:xfrm>
            <a:off x="152400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29700" name="Picture 3">
            <a:extLst>
              <a:ext uri="{FF2B5EF4-FFF2-40B4-BE49-F238E27FC236}">
                <a16:creationId xmlns="" xmlns:a16="http://schemas.microsoft.com/office/drawing/2014/main" id="{6D2991F9-728F-471B-9BCE-DDF6B252CB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464"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9701" name="Picture 4">
            <a:extLst>
              <a:ext uri="{FF2B5EF4-FFF2-40B4-BE49-F238E27FC236}">
                <a16:creationId xmlns="" xmlns:a16="http://schemas.microsoft.com/office/drawing/2014/main" id="{D229BF76-1CCF-46D9-8518-A6798EE72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0557" y="457200"/>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1417638"/>
            <a:ext cx="8284465" cy="4608576"/>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 xmlns:a16="http://schemas.microsoft.com/office/drawing/2014/main" id="{E43E40AD-4BA2-4178-83B7-289D86790FC4}"/>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dirty="0">
                <a:solidFill>
                  <a:schemeClr val="accent2"/>
                </a:solidFill>
                <a:latin typeface="Arial" panose="020B0604020202020204" pitchFamily="34" charset="0"/>
                <a:cs typeface="Arial" panose="020B0604020202020204" pitchFamily="34" charset="0"/>
              </a:rPr>
              <a:t>Results and Discussion</a:t>
            </a:r>
            <a:endParaRPr lang="en-US" altLang="en-US" sz="2400" b="1" dirty="0">
              <a:solidFill>
                <a:schemeClr val="accent2"/>
              </a:solidFill>
              <a:latin typeface="Arial" panose="020B0604020202020204" pitchFamily="34" charset="0"/>
              <a:cs typeface="Arial" panose="020B0604020202020204" pitchFamily="34" charset="0"/>
            </a:endParaRPr>
          </a:p>
        </p:txBody>
      </p:sp>
      <p:sp>
        <p:nvSpPr>
          <p:cNvPr id="29699" name="Rectangle 2">
            <a:extLst>
              <a:ext uri="{FF2B5EF4-FFF2-40B4-BE49-F238E27FC236}">
                <a16:creationId xmlns="" xmlns:a16="http://schemas.microsoft.com/office/drawing/2014/main" id="{C0F729C0-E858-48CB-99ED-46C7E193B191}"/>
              </a:ext>
            </a:extLst>
          </p:cNvPr>
          <p:cNvSpPr>
            <a:spLocks noChangeArrowheads="1"/>
          </p:cNvSpPr>
          <p:nvPr/>
        </p:nvSpPr>
        <p:spPr bwMode="auto">
          <a:xfrm>
            <a:off x="152400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29700" name="Picture 3">
            <a:extLst>
              <a:ext uri="{FF2B5EF4-FFF2-40B4-BE49-F238E27FC236}">
                <a16:creationId xmlns="" xmlns:a16="http://schemas.microsoft.com/office/drawing/2014/main" id="{6D2991F9-728F-471B-9BCE-DDF6B252CB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464"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9701" name="Picture 4">
            <a:extLst>
              <a:ext uri="{FF2B5EF4-FFF2-40B4-BE49-F238E27FC236}">
                <a16:creationId xmlns="" xmlns:a16="http://schemas.microsoft.com/office/drawing/2014/main" id="{D229BF76-1CCF-46D9-8518-A6798EE72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0557" y="457200"/>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1022" y="1417638"/>
            <a:ext cx="8190530" cy="4853178"/>
          </a:xfrm>
          <a:prstGeom prst="rect">
            <a:avLst/>
          </a:prstGeom>
        </p:spPr>
      </p:pic>
    </p:spTree>
    <p:extLst>
      <p:ext uri="{BB962C8B-B14F-4D97-AF65-F5344CB8AC3E}">
        <p14:creationId xmlns:p14="http://schemas.microsoft.com/office/powerpoint/2010/main" val="103796908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 xmlns:a16="http://schemas.microsoft.com/office/drawing/2014/main" id="{E43E40AD-4BA2-4178-83B7-289D86790FC4}"/>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dirty="0">
                <a:solidFill>
                  <a:schemeClr val="accent2"/>
                </a:solidFill>
                <a:latin typeface="Arial" panose="020B0604020202020204" pitchFamily="34" charset="0"/>
                <a:cs typeface="Arial" panose="020B0604020202020204" pitchFamily="34" charset="0"/>
              </a:rPr>
              <a:t>Results and Discussion</a:t>
            </a:r>
            <a:endParaRPr lang="en-US" altLang="en-US" sz="2400" b="1" dirty="0">
              <a:solidFill>
                <a:schemeClr val="accent2"/>
              </a:solidFill>
              <a:latin typeface="Arial" panose="020B0604020202020204" pitchFamily="34" charset="0"/>
              <a:cs typeface="Arial" panose="020B0604020202020204" pitchFamily="34" charset="0"/>
            </a:endParaRPr>
          </a:p>
        </p:txBody>
      </p:sp>
      <p:sp>
        <p:nvSpPr>
          <p:cNvPr id="29699" name="Rectangle 2">
            <a:extLst>
              <a:ext uri="{FF2B5EF4-FFF2-40B4-BE49-F238E27FC236}">
                <a16:creationId xmlns="" xmlns:a16="http://schemas.microsoft.com/office/drawing/2014/main" id="{C0F729C0-E858-48CB-99ED-46C7E193B191}"/>
              </a:ext>
            </a:extLst>
          </p:cNvPr>
          <p:cNvSpPr>
            <a:spLocks noChangeArrowheads="1"/>
          </p:cNvSpPr>
          <p:nvPr/>
        </p:nvSpPr>
        <p:spPr bwMode="auto">
          <a:xfrm>
            <a:off x="152400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29700" name="Picture 3">
            <a:extLst>
              <a:ext uri="{FF2B5EF4-FFF2-40B4-BE49-F238E27FC236}">
                <a16:creationId xmlns="" xmlns:a16="http://schemas.microsoft.com/office/drawing/2014/main" id="{6D2991F9-728F-471B-9BCE-DDF6B252CB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464"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9701" name="Picture 4">
            <a:extLst>
              <a:ext uri="{FF2B5EF4-FFF2-40B4-BE49-F238E27FC236}">
                <a16:creationId xmlns="" xmlns:a16="http://schemas.microsoft.com/office/drawing/2014/main" id="{D229BF76-1CCF-46D9-8518-A6798EE72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0557" y="457200"/>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463" y="1491580"/>
            <a:ext cx="8072337" cy="4748965"/>
          </a:xfrm>
          <a:prstGeom prst="rect">
            <a:avLst/>
          </a:prstGeom>
        </p:spPr>
      </p:pic>
    </p:spTree>
    <p:extLst>
      <p:ext uri="{BB962C8B-B14F-4D97-AF65-F5344CB8AC3E}">
        <p14:creationId xmlns:p14="http://schemas.microsoft.com/office/powerpoint/2010/main" val="37017783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52846" y="617315"/>
            <a:ext cx="1066892" cy="1060796"/>
          </a:xfrm>
          <a:prstGeom prst="rect">
            <a:avLst/>
          </a:prstGeom>
        </p:spPr>
      </p:pic>
      <p:pic>
        <p:nvPicPr>
          <p:cNvPr id="6" name="Picture 5"/>
          <p:cNvPicPr>
            <a:picLocks noChangeAspect="1"/>
          </p:cNvPicPr>
          <p:nvPr/>
        </p:nvPicPr>
        <p:blipFill>
          <a:blip r:embed="rId3"/>
          <a:stretch>
            <a:fillRect/>
          </a:stretch>
        </p:blipFill>
        <p:spPr>
          <a:xfrm>
            <a:off x="10242707" y="574639"/>
            <a:ext cx="1152244" cy="110347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2216" y="1678111"/>
            <a:ext cx="8050491" cy="4521658"/>
          </a:xfrm>
          <a:prstGeom prst="rect">
            <a:avLst/>
          </a:prstGeom>
        </p:spPr>
      </p:pic>
      <p:sp>
        <p:nvSpPr>
          <p:cNvPr id="8" name="Rectangle 7"/>
          <p:cNvSpPr/>
          <p:nvPr/>
        </p:nvSpPr>
        <p:spPr>
          <a:xfrm>
            <a:off x="4558189" y="916880"/>
            <a:ext cx="3655168" cy="461665"/>
          </a:xfrm>
          <a:prstGeom prst="rect">
            <a:avLst/>
          </a:prstGeom>
        </p:spPr>
        <p:txBody>
          <a:bodyPr wrap="none">
            <a:spAutoFit/>
          </a:bodyPr>
          <a:lstStyle/>
          <a:p>
            <a:r>
              <a:rPr lang="en-IN" altLang="en-US" sz="2400" b="1" dirty="0">
                <a:solidFill>
                  <a:schemeClr val="accent2"/>
                </a:solidFill>
                <a:latin typeface="Arial" panose="020B0604020202020204" pitchFamily="34" charset="0"/>
                <a:cs typeface="Arial" panose="020B0604020202020204" pitchFamily="34" charset="0"/>
              </a:rPr>
              <a:t>Results and Discussion</a:t>
            </a:r>
            <a:endParaRPr lang="en-IN" sz="2400" dirty="0"/>
          </a:p>
        </p:txBody>
      </p:sp>
    </p:spTree>
    <p:extLst>
      <p:ext uri="{BB962C8B-B14F-4D97-AF65-F5344CB8AC3E}">
        <p14:creationId xmlns:p14="http://schemas.microsoft.com/office/powerpoint/2010/main" val="344563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 xmlns:a16="http://schemas.microsoft.com/office/drawing/2014/main" id="{7477C302-5B5F-4848-9A2A-2B6F511ACC15}"/>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PRESENTATION OVERVIEW</a:t>
            </a:r>
          </a:p>
        </p:txBody>
      </p:sp>
      <p:sp>
        <p:nvSpPr>
          <p:cNvPr id="5123" name="Text Box 2">
            <a:extLst>
              <a:ext uri="{FF2B5EF4-FFF2-40B4-BE49-F238E27FC236}">
                <a16:creationId xmlns="" xmlns:a16="http://schemas.microsoft.com/office/drawing/2014/main" id="{508F8BF2-6D65-4AA4-8FCF-20F773D3ABD6}"/>
              </a:ext>
            </a:extLst>
          </p:cNvPr>
          <p:cNvSpPr txBox="1">
            <a:spLocks noChangeArrowheads="1"/>
          </p:cNvSpPr>
          <p:nvPr/>
        </p:nvSpPr>
        <p:spPr bwMode="auto">
          <a:xfrm>
            <a:off x="894945" y="1556792"/>
            <a:ext cx="10223770" cy="4970132"/>
          </a:xfrm>
          <a:prstGeom prst="rect">
            <a:avLst/>
          </a:prstGeom>
          <a:noFill/>
          <a:ln>
            <a:noFill/>
          </a:ln>
        </p:spPr>
        <p:txBody>
          <a:bodyPr/>
          <a:lstStyle>
            <a:lvl1pPr marL="342900" indent="-341313"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1pPr>
            <a:lvl2pPr indent="-284163"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2pPr>
            <a:lvl3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3pPr>
            <a:lvl4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4pPr>
            <a:lvl5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9pPr>
          </a:lstStyle>
          <a:p>
            <a:pPr algn="just" eaLnBrk="1">
              <a:lnSpc>
                <a:spcPct val="120000"/>
              </a:lnSpc>
              <a:spcBef>
                <a:spcPts val="325"/>
              </a:spcBef>
              <a:buClr>
                <a:srgbClr val="000000"/>
              </a:buClr>
              <a:buSzPct val="100000"/>
              <a:buFont typeface="Wingdings" panose="05000000000000000000" pitchFamily="2" charset="2"/>
              <a:buChar char=""/>
              <a:defRPr/>
            </a:pPr>
            <a:r>
              <a:rPr lang="en-US" altLang="en-US" sz="2000" dirty="0">
                <a:solidFill>
                  <a:srgbClr val="000000"/>
                </a:solidFill>
                <a:latin typeface="Times New Roman" pitchFamily="18" charset="0"/>
                <a:cs typeface="Times New Roman" pitchFamily="18" charset="0"/>
              </a:rPr>
              <a:t>Problem Identification</a:t>
            </a:r>
          </a:p>
          <a:p>
            <a:pPr algn="just" eaLnBrk="1">
              <a:lnSpc>
                <a:spcPct val="120000"/>
              </a:lnSpc>
              <a:spcBef>
                <a:spcPts val="325"/>
              </a:spcBef>
              <a:buClr>
                <a:srgbClr val="000000"/>
              </a:buClr>
              <a:buSzPct val="100000"/>
              <a:buFont typeface="Wingdings" panose="05000000000000000000" pitchFamily="2" charset="2"/>
              <a:buChar char=""/>
              <a:defRPr/>
            </a:pPr>
            <a:r>
              <a:rPr lang="en-US" altLang="en-US" sz="2000" dirty="0">
                <a:solidFill>
                  <a:srgbClr val="000000"/>
                </a:solidFill>
                <a:latin typeface="Times New Roman" pitchFamily="18" charset="0"/>
                <a:cs typeface="Times New Roman" pitchFamily="18" charset="0"/>
              </a:rPr>
              <a:t>Objective</a:t>
            </a:r>
          </a:p>
          <a:p>
            <a:pPr algn="just" eaLnBrk="1">
              <a:lnSpc>
                <a:spcPct val="120000"/>
              </a:lnSpc>
              <a:spcBef>
                <a:spcPts val="325"/>
              </a:spcBef>
              <a:buClr>
                <a:srgbClr val="000000"/>
              </a:buClr>
              <a:buSzPct val="100000"/>
              <a:buFont typeface="Wingdings" panose="05000000000000000000" pitchFamily="2" charset="2"/>
              <a:buChar char=""/>
              <a:defRPr/>
            </a:pPr>
            <a:r>
              <a:rPr lang="en-US" altLang="en-US" sz="2000" dirty="0">
                <a:solidFill>
                  <a:srgbClr val="000000"/>
                </a:solidFill>
                <a:latin typeface="Times New Roman" pitchFamily="18" charset="0"/>
                <a:cs typeface="Times New Roman" pitchFamily="18" charset="0"/>
              </a:rPr>
              <a:t>Abstract </a:t>
            </a:r>
          </a:p>
          <a:p>
            <a:pPr algn="just" eaLnBrk="1">
              <a:lnSpc>
                <a:spcPct val="120000"/>
              </a:lnSpc>
              <a:spcBef>
                <a:spcPts val="325"/>
              </a:spcBef>
              <a:buClr>
                <a:srgbClr val="000000"/>
              </a:buClr>
              <a:buSzPct val="100000"/>
              <a:buFont typeface="Wingdings" panose="05000000000000000000" pitchFamily="2" charset="2"/>
              <a:buChar char=""/>
              <a:defRPr/>
            </a:pPr>
            <a:r>
              <a:rPr lang="en-US" altLang="en-US" sz="2000" dirty="0">
                <a:solidFill>
                  <a:srgbClr val="000000"/>
                </a:solidFill>
                <a:latin typeface="Times New Roman" pitchFamily="18" charset="0"/>
                <a:cs typeface="Times New Roman" pitchFamily="18" charset="0"/>
              </a:rPr>
              <a:t>Existing system</a:t>
            </a:r>
          </a:p>
          <a:p>
            <a:pPr lvl="1" algn="just" eaLnBrk="1">
              <a:lnSpc>
                <a:spcPct val="120000"/>
              </a:lnSpc>
              <a:spcBef>
                <a:spcPts val="325"/>
              </a:spcBef>
              <a:buClr>
                <a:srgbClr val="000000"/>
              </a:buClr>
              <a:buSzPct val="100000"/>
              <a:buFont typeface="Wingdings" panose="05000000000000000000" pitchFamily="2" charset="2"/>
              <a:buChar char=""/>
              <a:defRPr/>
            </a:pPr>
            <a:r>
              <a:rPr lang="en-US" altLang="en-US" sz="2000" dirty="0">
                <a:solidFill>
                  <a:srgbClr val="000000"/>
                </a:solidFill>
                <a:latin typeface="Times New Roman" pitchFamily="18" charset="0"/>
                <a:cs typeface="Times New Roman" pitchFamily="18" charset="0"/>
              </a:rPr>
              <a:t>Disadvantages of existing system</a:t>
            </a:r>
          </a:p>
          <a:p>
            <a:pPr algn="just" eaLnBrk="1">
              <a:lnSpc>
                <a:spcPct val="120000"/>
              </a:lnSpc>
              <a:spcBef>
                <a:spcPts val="325"/>
              </a:spcBef>
              <a:buClr>
                <a:srgbClr val="000000"/>
              </a:buClr>
              <a:buSzPct val="100000"/>
              <a:buFont typeface="Wingdings" panose="05000000000000000000" pitchFamily="2" charset="2"/>
              <a:buChar char=""/>
              <a:defRPr/>
            </a:pPr>
            <a:r>
              <a:rPr lang="en-US" altLang="en-US" sz="2000" dirty="0">
                <a:solidFill>
                  <a:srgbClr val="000000"/>
                </a:solidFill>
                <a:latin typeface="Times New Roman" pitchFamily="18" charset="0"/>
                <a:cs typeface="Times New Roman" pitchFamily="18" charset="0"/>
              </a:rPr>
              <a:t>Proposed system </a:t>
            </a:r>
          </a:p>
          <a:p>
            <a:pPr lvl="1" algn="just" eaLnBrk="1">
              <a:lnSpc>
                <a:spcPct val="120000"/>
              </a:lnSpc>
              <a:spcBef>
                <a:spcPts val="325"/>
              </a:spcBef>
              <a:buClr>
                <a:srgbClr val="000000"/>
              </a:buClr>
              <a:buSzPct val="100000"/>
              <a:buFont typeface="Wingdings" panose="05000000000000000000" pitchFamily="2" charset="2"/>
              <a:buChar char=""/>
              <a:defRPr/>
            </a:pPr>
            <a:r>
              <a:rPr lang="en-US" altLang="en-US" sz="2000" dirty="0">
                <a:solidFill>
                  <a:srgbClr val="000000"/>
                </a:solidFill>
                <a:latin typeface="Times New Roman" pitchFamily="18" charset="0"/>
                <a:cs typeface="Times New Roman" pitchFamily="18" charset="0"/>
              </a:rPr>
              <a:t>Block diagram of proposed system</a:t>
            </a:r>
          </a:p>
          <a:p>
            <a:pPr lvl="1" algn="just" eaLnBrk="1">
              <a:lnSpc>
                <a:spcPct val="120000"/>
              </a:lnSpc>
              <a:spcBef>
                <a:spcPts val="325"/>
              </a:spcBef>
              <a:buClr>
                <a:srgbClr val="000000"/>
              </a:buClr>
              <a:buSzPct val="100000"/>
              <a:buFont typeface="Wingdings" panose="05000000000000000000" pitchFamily="2" charset="2"/>
              <a:buChar char=""/>
              <a:defRPr/>
            </a:pPr>
            <a:r>
              <a:rPr lang="en-US" altLang="en-US" sz="2000" dirty="0">
                <a:solidFill>
                  <a:srgbClr val="000000"/>
                </a:solidFill>
                <a:latin typeface="Times New Roman" pitchFamily="18" charset="0"/>
                <a:cs typeface="Times New Roman" pitchFamily="18" charset="0"/>
              </a:rPr>
              <a:t>Explanation of proposed system</a:t>
            </a:r>
          </a:p>
          <a:p>
            <a:pPr lvl="1" algn="just" eaLnBrk="1">
              <a:lnSpc>
                <a:spcPct val="120000"/>
              </a:lnSpc>
              <a:spcBef>
                <a:spcPts val="325"/>
              </a:spcBef>
              <a:buClr>
                <a:srgbClr val="000000"/>
              </a:buClr>
              <a:buSzPct val="100000"/>
              <a:buFont typeface="Wingdings" panose="05000000000000000000" pitchFamily="2" charset="2"/>
              <a:buChar char=""/>
              <a:defRPr/>
            </a:pPr>
            <a:r>
              <a:rPr lang="en-US" altLang="en-US" sz="2000" dirty="0">
                <a:solidFill>
                  <a:srgbClr val="000000"/>
                </a:solidFill>
                <a:latin typeface="Times New Roman" pitchFamily="18" charset="0"/>
                <a:cs typeface="Times New Roman" pitchFamily="18" charset="0"/>
              </a:rPr>
              <a:t>Advantages of proposed system   </a:t>
            </a:r>
          </a:p>
          <a:p>
            <a:pPr lvl="1" algn="just" eaLnBrk="1">
              <a:lnSpc>
                <a:spcPct val="120000"/>
              </a:lnSpc>
              <a:spcBef>
                <a:spcPts val="325"/>
              </a:spcBef>
              <a:buClr>
                <a:srgbClr val="000000"/>
              </a:buClr>
              <a:buSzPct val="100000"/>
              <a:buFont typeface="Wingdings" panose="05000000000000000000" pitchFamily="2" charset="2"/>
              <a:buChar char=""/>
              <a:defRPr/>
            </a:pPr>
            <a:r>
              <a:rPr lang="en-IN" sz="2000" dirty="0">
                <a:solidFill>
                  <a:srgbClr val="000000"/>
                </a:solidFill>
                <a:latin typeface="Times New Roman" pitchFamily="18" charset="0"/>
                <a:ea typeface="Times New Roman" panose="02020603050405020304" pitchFamily="18" charset="0"/>
                <a:cs typeface="Times New Roman" pitchFamily="18" charset="0"/>
              </a:rPr>
              <a:t>Results and Discussion</a:t>
            </a:r>
          </a:p>
          <a:p>
            <a:pPr lvl="1" algn="just" eaLnBrk="1">
              <a:lnSpc>
                <a:spcPct val="120000"/>
              </a:lnSpc>
              <a:spcBef>
                <a:spcPts val="325"/>
              </a:spcBef>
              <a:buClr>
                <a:srgbClr val="000000"/>
              </a:buClr>
              <a:buSzPct val="100000"/>
              <a:buFont typeface="Wingdings" panose="05000000000000000000" pitchFamily="2" charset="2"/>
              <a:buChar char=""/>
              <a:defRPr/>
            </a:pPr>
            <a:r>
              <a:rPr lang="en-IN" sz="2000" dirty="0">
                <a:solidFill>
                  <a:srgbClr val="000000"/>
                </a:solidFill>
                <a:latin typeface="Times New Roman" pitchFamily="18" charset="0"/>
                <a:ea typeface="Times New Roman" panose="02020603050405020304" pitchFamily="18" charset="0"/>
                <a:cs typeface="Times New Roman" pitchFamily="18" charset="0"/>
              </a:rPr>
              <a:t>Snapshot of hardware results</a:t>
            </a:r>
          </a:p>
          <a:p>
            <a:pPr marL="354013" lvl="1" algn="just" eaLnBrk="1">
              <a:lnSpc>
                <a:spcPct val="120000"/>
              </a:lnSpc>
              <a:spcBef>
                <a:spcPts val="325"/>
              </a:spcBef>
              <a:buClr>
                <a:srgbClr val="000000"/>
              </a:buClr>
              <a:buSzPct val="100000"/>
              <a:buFont typeface="Wingdings" panose="05000000000000000000" pitchFamily="2" charset="2"/>
              <a:buChar char=""/>
              <a:defRPr/>
            </a:pPr>
            <a:r>
              <a:rPr lang="en-IN" sz="2000" dirty="0">
                <a:solidFill>
                  <a:srgbClr val="000000"/>
                </a:solidFill>
                <a:latin typeface="Times New Roman" pitchFamily="18" charset="0"/>
                <a:ea typeface="Times New Roman" panose="02020603050405020304" pitchFamily="18" charset="0"/>
                <a:cs typeface="Times New Roman" pitchFamily="18" charset="0"/>
              </a:rPr>
              <a:t>Conclusion</a:t>
            </a:r>
            <a:endParaRPr lang="en-US" altLang="en-US" sz="2000" dirty="0">
              <a:solidFill>
                <a:srgbClr val="000000"/>
              </a:solidFill>
              <a:latin typeface="Times New Roman" pitchFamily="18" charset="0"/>
              <a:cs typeface="Times New Roman" pitchFamily="18" charset="0"/>
            </a:endParaRPr>
          </a:p>
          <a:p>
            <a:pPr eaLnBrk="1">
              <a:spcBef>
                <a:spcPts val="650"/>
              </a:spcBef>
              <a:defRPr/>
            </a:pPr>
            <a:endParaRPr lang="en-US" altLang="en-US" sz="3200" dirty="0">
              <a:solidFill>
                <a:srgbClr val="000000"/>
              </a:solidFill>
              <a:latin typeface="Times New Roman" panose="02020603050405020304" pitchFamily="18" charset="0"/>
            </a:endParaRPr>
          </a:p>
          <a:p>
            <a:pPr eaLnBrk="1">
              <a:spcBef>
                <a:spcPts val="650"/>
              </a:spcBef>
              <a:defRPr/>
            </a:pPr>
            <a:endParaRPr lang="en-US" altLang="en-US" sz="3200" dirty="0">
              <a:solidFill>
                <a:srgbClr val="000000"/>
              </a:solidFill>
              <a:latin typeface="Calibri" panose="020F0502020204030204" pitchFamily="34" charset="0"/>
            </a:endParaRPr>
          </a:p>
        </p:txBody>
      </p:sp>
      <p:pic>
        <p:nvPicPr>
          <p:cNvPr id="7172" name="Picture 3">
            <a:extLst>
              <a:ext uri="{FF2B5EF4-FFF2-40B4-BE49-F238E27FC236}">
                <a16:creationId xmlns="" xmlns:a16="http://schemas.microsoft.com/office/drawing/2014/main" id="{D2771C55-04C2-41BA-80F2-EDC06FBE88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88" y="35083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173" name="Picture 4">
            <a:extLst>
              <a:ext uri="{FF2B5EF4-FFF2-40B4-BE49-F238E27FC236}">
                <a16:creationId xmlns="" xmlns:a16="http://schemas.microsoft.com/office/drawing/2014/main" id="{0AFE4BFE-7C42-4E0B-BB7D-4F71A4E69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699" y="372523"/>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 xmlns:a16="http://schemas.microsoft.com/office/drawing/2014/main" id="{D16C81CC-5831-4F71-B21B-141434ECEC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727"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1747" name="Picture 3">
            <a:extLst>
              <a:ext uri="{FF2B5EF4-FFF2-40B4-BE49-F238E27FC236}">
                <a16:creationId xmlns="" xmlns:a16="http://schemas.microsoft.com/office/drawing/2014/main" id="{F3FC8754-C7EE-4428-A586-934EFAA7B7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9959" y="528538"/>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1748" name="Rectangle 1">
            <a:extLst>
              <a:ext uri="{FF2B5EF4-FFF2-40B4-BE49-F238E27FC236}">
                <a16:creationId xmlns="" xmlns:a16="http://schemas.microsoft.com/office/drawing/2014/main" id="{77145A6F-A305-44A8-8E16-CED6867C5BBB}"/>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dirty="0">
                <a:solidFill>
                  <a:schemeClr val="accent2"/>
                </a:solidFill>
                <a:latin typeface="Arial" panose="020B0604020202020204" pitchFamily="34" charset="0"/>
                <a:cs typeface="Arial" panose="020B0604020202020204" pitchFamily="34" charset="0"/>
              </a:rPr>
              <a:t>Conclusion</a:t>
            </a:r>
            <a:endParaRPr lang="en-US" altLang="en-US" sz="2400" b="1" dirty="0">
              <a:solidFill>
                <a:schemeClr val="accent2"/>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 xmlns:a16="http://schemas.microsoft.com/office/drawing/2014/main" id="{FF6A5E5C-AAAB-49F8-8D31-0E9DF3303600}"/>
              </a:ext>
            </a:extLst>
          </p:cNvPr>
          <p:cNvSpPr txBox="1"/>
          <p:nvPr/>
        </p:nvSpPr>
        <p:spPr>
          <a:xfrm>
            <a:off x="924127" y="1631851"/>
            <a:ext cx="10428051" cy="4613058"/>
          </a:xfrm>
          <a:prstGeom prst="rect">
            <a:avLst/>
          </a:prstGeom>
          <a:noFill/>
        </p:spPr>
        <p:txBody>
          <a:bodyPr wrap="square">
            <a:spAutoFit/>
          </a:bodyPr>
          <a:lstStyle/>
          <a:p>
            <a:pPr marL="342900" indent="-342900"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Secure medical image sharing approach with the combination of cryptography and watermarking techniques was proposed for secure transmission of information through cloud. In this approach disease classification was performed using shared medical image (varicose veins). Then LSB technique is used for watermarking and ECC cryptography is used for share encryption purposes.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proposed technique is not only designed to medical data sharing; however, it is proposed to provide integrity and authentication services for the medical images. Therefore, its target is not to be robust against modification attacks, but its target is to detect any illegal data access</a:t>
            </a:r>
            <a:r>
              <a:rPr lang="en-IN"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At the receiver side the proposed technique verifies the secret keys shared by HCC regarding illegal access tracing. Proposed techniques provide system authentication service, integrity service and shared information confidentiality service.</a:t>
            </a:r>
          </a:p>
          <a:p>
            <a:pPr marL="342900" indent="-342900" algn="just">
              <a:lnSpc>
                <a:spcPct val="150000"/>
              </a:lnSpc>
              <a:buFont typeface="Arial"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 xmlns:a16="http://schemas.microsoft.com/office/drawing/2014/main" id="{678E4933-89DF-427D-A716-EA098B28D299}"/>
              </a:ext>
            </a:extLst>
          </p:cNvPr>
          <p:cNvSpPr>
            <a:spLocks noGrp="1" noChangeArrowheads="1"/>
          </p:cNvSpPr>
          <p:nvPr>
            <p:ph type="title" idx="4294967295"/>
          </p:nvPr>
        </p:nvSpPr>
        <p:spPr>
          <a:xfrm>
            <a:off x="1981200" y="2743200"/>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b="1">
                <a:latin typeface="Times New Roman" panose="02020603050405020304" pitchFamily="18" charset="0"/>
              </a:rPr>
              <a:t>THANK YOU</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2">
            <a:extLst>
              <a:ext uri="{FF2B5EF4-FFF2-40B4-BE49-F238E27FC236}">
                <a16:creationId xmlns="" xmlns:a16="http://schemas.microsoft.com/office/drawing/2014/main" id="{3C5D0700-819A-442E-81EC-F1BFD900EA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544"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220" name="Picture 3">
            <a:extLst>
              <a:ext uri="{FF2B5EF4-FFF2-40B4-BE49-F238E27FC236}">
                <a16:creationId xmlns="" xmlns:a16="http://schemas.microsoft.com/office/drawing/2014/main" id="{8D7F9E44-CF74-4658-8821-938D2C871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656" y="360363"/>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149" name="Rectangle 1">
            <a:extLst>
              <a:ext uri="{FF2B5EF4-FFF2-40B4-BE49-F238E27FC236}">
                <a16:creationId xmlns="" xmlns:a16="http://schemas.microsoft.com/office/drawing/2014/main" id="{931FEBE6-48D1-4DB3-B3A4-DF08C44F3AB0}"/>
              </a:ext>
            </a:extLst>
          </p:cNvPr>
          <p:cNvSpPr>
            <a:spLocks noChangeArrowheads="1"/>
          </p:cNvSpPr>
          <p:nvPr/>
        </p:nvSpPr>
        <p:spPr bwMode="auto">
          <a:xfrm>
            <a:off x="894945" y="1700213"/>
            <a:ext cx="982100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Currently, the diagnosis of varicose veins is made using subjective interpretation and non-standardized approaches, which leads to diagnostic mistakes and delays treatment. </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increased dependence on electronic health records raises further concerns about the security and privacy of patient data, particularly imaging data. </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comprehensive framework combining encryption and advanced image processing techniques is required to solve these challenges and improve diagnosis accuracy while safeguarding patient data. </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Enhancements </a:t>
            </a:r>
            <a:r>
              <a:rPr lang="en-IN" dirty="0">
                <a:latin typeface="Times New Roman" panose="02020603050405020304" pitchFamily="18" charset="0"/>
                <a:cs typeface="Times New Roman" panose="02020603050405020304" pitchFamily="18" charset="0"/>
              </a:rPr>
              <a:t>to the framework are required to speed up diagnosis, automate image analysis, minimize privacy concerns in healthcare systems, and enhance encryption techniques. </a:t>
            </a:r>
          </a:p>
        </p:txBody>
      </p:sp>
      <p:sp>
        <p:nvSpPr>
          <p:cNvPr id="9222" name="Rectangle 1">
            <a:extLst>
              <a:ext uri="{FF2B5EF4-FFF2-40B4-BE49-F238E27FC236}">
                <a16:creationId xmlns="" xmlns:a16="http://schemas.microsoft.com/office/drawing/2014/main" id="{A04FFD90-2A18-421E-801B-355C264A6D7A}"/>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PROBLEM IDENTIFICATION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 xmlns:a16="http://schemas.microsoft.com/office/drawing/2014/main" id="{058D249C-83C5-41BD-923D-E69BC61C8583}"/>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OBJECTIVE </a:t>
            </a:r>
          </a:p>
        </p:txBody>
      </p:sp>
      <p:pic>
        <p:nvPicPr>
          <p:cNvPr id="10243" name="Picture 2">
            <a:extLst>
              <a:ext uri="{FF2B5EF4-FFF2-40B4-BE49-F238E27FC236}">
                <a16:creationId xmlns="" xmlns:a16="http://schemas.microsoft.com/office/drawing/2014/main" id="{D7CD7F9E-2E90-48D0-9492-CF3C0BD8C0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202" y="274638"/>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44" name="Picture 3">
            <a:extLst>
              <a:ext uri="{FF2B5EF4-FFF2-40B4-BE49-F238E27FC236}">
                <a16:creationId xmlns="" xmlns:a16="http://schemas.microsoft.com/office/drawing/2014/main" id="{413C1B87-550A-4302-BDCD-80B8599B9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7196" y="382250"/>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45" name="Rectangle 1">
            <a:extLst>
              <a:ext uri="{FF2B5EF4-FFF2-40B4-BE49-F238E27FC236}">
                <a16:creationId xmlns="" xmlns:a16="http://schemas.microsoft.com/office/drawing/2014/main" id="{12CB5268-82BE-4DB1-B009-03DDB0D3DB5D}"/>
              </a:ext>
            </a:extLst>
          </p:cNvPr>
          <p:cNvSpPr>
            <a:spLocks noChangeArrowheads="1"/>
          </p:cNvSpPr>
          <p:nvPr/>
        </p:nvSpPr>
        <p:spPr bwMode="auto">
          <a:xfrm>
            <a:off x="701202" y="1485563"/>
            <a:ext cx="1034923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cs typeface="WenQuanYi Micro Hei" charset="0"/>
              </a:defRPr>
            </a:lvl1pPr>
            <a:lvl2pPr>
              <a:defRPr>
                <a:solidFill>
                  <a:schemeClr val="tx1"/>
                </a:solidFill>
                <a:latin typeface="Arial" panose="020B0604020202020204" pitchFamily="34" charset="0"/>
                <a:cs typeface="WenQuanYi Micro Hei" charset="0"/>
              </a:defRPr>
            </a:lvl2pPr>
            <a:lvl3pPr>
              <a:defRPr>
                <a:solidFill>
                  <a:schemeClr val="tx1"/>
                </a:solidFill>
                <a:latin typeface="Arial" panose="020B0604020202020204" pitchFamily="34" charset="0"/>
                <a:cs typeface="WenQuanYi Micro Hei" charset="0"/>
              </a:defRPr>
            </a:lvl3pPr>
            <a:lvl4pPr>
              <a:defRPr>
                <a:solidFill>
                  <a:schemeClr val="tx1"/>
                </a:solidFill>
                <a:latin typeface="Arial" panose="020B0604020202020204" pitchFamily="34" charset="0"/>
                <a:cs typeface="WenQuanYi Micro Hei" charset="0"/>
              </a:defRPr>
            </a:lvl4pPr>
            <a:lvl5pPr>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9pPr>
          </a:lstStyle>
          <a:p>
            <a:pPr lvl="0"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T</a:t>
            </a:r>
            <a:r>
              <a:rPr lang="en-IN" dirty="0" smtClean="0">
                <a:latin typeface="Times New Roman" panose="02020603050405020304" pitchFamily="18" charset="0"/>
                <a:cs typeface="Times New Roman" panose="02020603050405020304" pitchFamily="18" charset="0"/>
              </a:rPr>
              <a:t>o </a:t>
            </a:r>
            <a:r>
              <a:rPr lang="en-IN" dirty="0">
                <a:latin typeface="Times New Roman" panose="02020603050405020304" pitchFamily="18" charset="0"/>
                <a:cs typeface="Times New Roman" panose="02020603050405020304" pitchFamily="18" charset="0"/>
              </a:rPr>
              <a:t>provide a strong cryptographic framework to protect patient privacy when diagnosing varicose </a:t>
            </a:r>
            <a:r>
              <a:rPr lang="en-IN" dirty="0" smtClean="0">
                <a:latin typeface="Times New Roman" panose="02020603050405020304" pitchFamily="18" charset="0"/>
                <a:cs typeface="Times New Roman" panose="02020603050405020304" pitchFamily="18" charset="0"/>
              </a:rPr>
              <a:t>veins.</a:t>
            </a:r>
          </a:p>
          <a:p>
            <a:pPr lvl="0"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The project intends to encrypt critical patient data within medical photographs, guaranteeing secrecy throughout the diagnosis process, by incorporating cryptographic techniques including LSB coding and the ECC algorithm</a:t>
            </a:r>
            <a:r>
              <a:rPr lang="en-IN" dirty="0" smtClean="0">
                <a:latin typeface="Times New Roman" panose="02020603050405020304" pitchFamily="18" charset="0"/>
                <a:cs typeface="Times New Roman" panose="02020603050405020304" pitchFamily="18" charset="0"/>
              </a:rPr>
              <a:t>.</a:t>
            </a:r>
          </a:p>
          <a:p>
            <a:pPr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To solve new issues with data security and privacy in healthcare, encourage cooperation and knowledge sharing among researchers, industry stakeholders, and healthcare practitioners. </a:t>
            </a:r>
          </a:p>
          <a:p>
            <a:pPr algn="just">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Establish </a:t>
            </a:r>
            <a:r>
              <a:rPr lang="en-IN" dirty="0">
                <a:latin typeface="Times New Roman" pitchFamily="18" charset="0"/>
                <a:cs typeface="Times New Roman" pitchFamily="18" charset="0"/>
              </a:rPr>
              <a:t>confidence between patients and healthcare providers, protect patient privacy in varicose vein identification, and enable a wider uptake of digital healthcare technology by offering a scalable and interoperable solution. </a:t>
            </a:r>
          </a:p>
          <a:p>
            <a:pPr lvl="0" algn="just">
              <a:lnSpc>
                <a:spcPct val="150000"/>
              </a:lnSpc>
              <a:buFont typeface="Arial" pitchFamily="34" charset="0"/>
              <a:buChar char="•"/>
            </a:pPr>
            <a:endParaRPr lang="en-IN" dirty="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 xmlns:a16="http://schemas.microsoft.com/office/drawing/2014/main" id="{D366DC9E-2A7E-4B82-A73B-6E6D13C57D99}"/>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ABSTRACT</a:t>
            </a:r>
          </a:p>
        </p:txBody>
      </p:sp>
      <p:pic>
        <p:nvPicPr>
          <p:cNvPr id="12291" name="Picture 2">
            <a:extLst>
              <a:ext uri="{FF2B5EF4-FFF2-40B4-BE49-F238E27FC236}">
                <a16:creationId xmlns="" xmlns:a16="http://schemas.microsoft.com/office/drawing/2014/main" id="{B66AF323-6E14-4CE2-A852-DD3FF5D72B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647"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2" name="Picture 3">
            <a:extLst>
              <a:ext uri="{FF2B5EF4-FFF2-40B4-BE49-F238E27FC236}">
                <a16:creationId xmlns="" xmlns:a16="http://schemas.microsoft.com/office/drawing/2014/main" id="{C4CBA0C5-82C5-402C-9CA1-C4BB0F9B9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2605" y="360363"/>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293" name="Rectangle 4">
            <a:extLst>
              <a:ext uri="{FF2B5EF4-FFF2-40B4-BE49-F238E27FC236}">
                <a16:creationId xmlns="" xmlns:a16="http://schemas.microsoft.com/office/drawing/2014/main" id="{20907E0E-6D85-41DC-BE71-D9CC1F3187C1}"/>
              </a:ext>
            </a:extLst>
          </p:cNvPr>
          <p:cNvSpPr>
            <a:spLocks noChangeArrowheads="1"/>
          </p:cNvSpPr>
          <p:nvPr/>
        </p:nvSpPr>
        <p:spPr bwMode="auto">
          <a:xfrm>
            <a:off x="2667000" y="1643064"/>
            <a:ext cx="71437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endParaRPr lang="en-US" altLang="en-US" sz="2000"/>
          </a:p>
        </p:txBody>
      </p:sp>
      <p:sp>
        <p:nvSpPr>
          <p:cNvPr id="2" name="TextBox 1">
            <a:extLst>
              <a:ext uri="{FF2B5EF4-FFF2-40B4-BE49-F238E27FC236}">
                <a16:creationId xmlns="" xmlns:a16="http://schemas.microsoft.com/office/drawing/2014/main" id="{3BD4C1AB-25B3-4B9A-B065-5C97EF3751C6}"/>
              </a:ext>
            </a:extLst>
          </p:cNvPr>
          <p:cNvSpPr txBox="1"/>
          <p:nvPr/>
        </p:nvSpPr>
        <p:spPr>
          <a:xfrm>
            <a:off x="1092078" y="1560030"/>
            <a:ext cx="10007843" cy="4939814"/>
          </a:xfrm>
          <a:prstGeom prst="rect">
            <a:avLst/>
          </a:prstGeom>
          <a:noFill/>
        </p:spPr>
        <p:txBody>
          <a:bodyPr wrap="square" anchor="ctr">
            <a:spAutoFit/>
          </a:bodyPr>
          <a:lstStyle/>
          <a:p>
            <a:pPr marL="285750" indent="-285750"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The introduction of digital technology has completely changed medical imaging and diagnosis, providing more accurate and efficient ways to identify a wide range of illnesses. Because medical photographs include sensitive patient data, security is the most important concern when it comes to their transmission. </a:t>
            </a:r>
            <a:endParaRPr lang="en-IN"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Sensitive photos contain a wealth of significant information and distinct qualities from those of regular photos. Compared to other digital photographs, medical images include far more critical and sensitive data. </a:t>
            </a:r>
          </a:p>
          <a:p>
            <a:pPr marL="285750" indent="-285750" algn="just">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LSB </a:t>
            </a:r>
            <a:r>
              <a:rPr lang="en-IN" dirty="0">
                <a:latin typeface="Times New Roman" panose="02020603050405020304" pitchFamily="18" charset="0"/>
                <a:cs typeface="Times New Roman" panose="02020603050405020304" pitchFamily="18" charset="0"/>
              </a:rPr>
              <a:t>coding is used in our suggested approach to incorporate encrypted patient information included in medical photographs, maintaining privacy both in transit and in storage. Moreover, the incorporation of the ECC algorithm strengthens data resilience and integrity against any loss or alteration. </a:t>
            </a:r>
          </a:p>
          <a:p>
            <a:pPr algn="just"/>
            <a:r>
              <a:rPr lang="en-IN"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 xmlns:a16="http://schemas.microsoft.com/office/drawing/2014/main" id="{D366DC9E-2A7E-4B82-A73B-6E6D13C57D99}"/>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LITERATURE SURVEY</a:t>
            </a:r>
          </a:p>
        </p:txBody>
      </p:sp>
      <p:pic>
        <p:nvPicPr>
          <p:cNvPr id="12291" name="Picture 2">
            <a:extLst>
              <a:ext uri="{FF2B5EF4-FFF2-40B4-BE49-F238E27FC236}">
                <a16:creationId xmlns="" xmlns:a16="http://schemas.microsoft.com/office/drawing/2014/main" id="{B66AF323-6E14-4CE2-A852-DD3FF5D72B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87" y="197796"/>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2" name="Picture 3">
            <a:extLst>
              <a:ext uri="{FF2B5EF4-FFF2-40B4-BE49-F238E27FC236}">
                <a16:creationId xmlns="" xmlns:a16="http://schemas.microsoft.com/office/drawing/2014/main" id="{C4CBA0C5-82C5-402C-9CA1-C4BB0F9B9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700" y="294481"/>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293" name="Rectangle 4">
            <a:extLst>
              <a:ext uri="{FF2B5EF4-FFF2-40B4-BE49-F238E27FC236}">
                <a16:creationId xmlns="" xmlns:a16="http://schemas.microsoft.com/office/drawing/2014/main" id="{20907E0E-6D85-41DC-BE71-D9CC1F3187C1}"/>
              </a:ext>
            </a:extLst>
          </p:cNvPr>
          <p:cNvSpPr>
            <a:spLocks noChangeArrowheads="1"/>
          </p:cNvSpPr>
          <p:nvPr/>
        </p:nvSpPr>
        <p:spPr bwMode="auto">
          <a:xfrm>
            <a:off x="2667000" y="1643064"/>
            <a:ext cx="71437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endParaRPr lang="en-US" altLang="en-US" sz="2000"/>
          </a:p>
        </p:txBody>
      </p:sp>
      <p:graphicFrame>
        <p:nvGraphicFramePr>
          <p:cNvPr id="8" name="Table 4">
            <a:extLst>
              <a:ext uri="{FF2B5EF4-FFF2-40B4-BE49-F238E27FC236}">
                <a16:creationId xmlns:a16="http://schemas.microsoft.com/office/drawing/2014/main" xmlns="" id="{73D3592B-1CCB-7984-34B4-51C799F1122F}"/>
              </a:ext>
            </a:extLst>
          </p:cNvPr>
          <p:cNvGraphicFramePr>
            <a:graphicFrameLocks noGrp="1"/>
          </p:cNvGraphicFramePr>
          <p:nvPr>
            <p:ph idx="1"/>
            <p:extLst>
              <p:ext uri="{D42A27DB-BD31-4B8C-83A1-F6EECF244321}">
                <p14:modId xmlns:p14="http://schemas.microsoft.com/office/powerpoint/2010/main" val="1853185303"/>
              </p:ext>
            </p:extLst>
          </p:nvPr>
        </p:nvGraphicFramePr>
        <p:xfrm>
          <a:off x="778801" y="1736079"/>
          <a:ext cx="10802677" cy="4284577"/>
        </p:xfrm>
        <a:graphic>
          <a:graphicData uri="http://schemas.openxmlformats.org/drawingml/2006/table">
            <a:tbl>
              <a:tblPr firstRow="1" bandRow="1">
                <a:tableStyleId>{5C22544A-7EE6-4342-B048-85BDC9FD1C3A}</a:tableStyleId>
              </a:tblPr>
              <a:tblGrid>
                <a:gridCol w="982126">
                  <a:extLst>
                    <a:ext uri="{9D8B030D-6E8A-4147-A177-3AD203B41FA5}">
                      <a16:colId xmlns:a16="http://schemas.microsoft.com/office/drawing/2014/main" xmlns="" val="1696788018"/>
                    </a:ext>
                  </a:extLst>
                </a:gridCol>
                <a:gridCol w="1246061">
                  <a:extLst>
                    <a:ext uri="{9D8B030D-6E8A-4147-A177-3AD203B41FA5}">
                      <a16:colId xmlns:a16="http://schemas.microsoft.com/office/drawing/2014/main" xmlns="" val="491367482"/>
                    </a:ext>
                  </a:extLst>
                </a:gridCol>
                <a:gridCol w="2524991">
                  <a:extLst>
                    <a:ext uri="{9D8B030D-6E8A-4147-A177-3AD203B41FA5}">
                      <a16:colId xmlns:a16="http://schemas.microsoft.com/office/drawing/2014/main" xmlns="" val="3984734785"/>
                    </a:ext>
                  </a:extLst>
                </a:gridCol>
                <a:gridCol w="1808027">
                  <a:extLst>
                    <a:ext uri="{9D8B030D-6E8A-4147-A177-3AD203B41FA5}">
                      <a16:colId xmlns:a16="http://schemas.microsoft.com/office/drawing/2014/main" xmlns="" val="3060227600"/>
                    </a:ext>
                  </a:extLst>
                </a:gridCol>
                <a:gridCol w="2035452">
                  <a:extLst>
                    <a:ext uri="{9D8B030D-6E8A-4147-A177-3AD203B41FA5}">
                      <a16:colId xmlns:a16="http://schemas.microsoft.com/office/drawing/2014/main" xmlns="" val="2852876685"/>
                    </a:ext>
                  </a:extLst>
                </a:gridCol>
                <a:gridCol w="2206020">
                  <a:extLst>
                    <a:ext uri="{9D8B030D-6E8A-4147-A177-3AD203B41FA5}">
                      <a16:colId xmlns:a16="http://schemas.microsoft.com/office/drawing/2014/main" xmlns="" val="520737097"/>
                    </a:ext>
                  </a:extLst>
                </a:gridCol>
              </a:tblGrid>
              <a:tr h="635973">
                <a:tc>
                  <a:txBody>
                    <a:bodyPr/>
                    <a:lstStyle/>
                    <a:p>
                      <a:pPr algn="ctr"/>
                      <a:r>
                        <a:rPr lang="en-IN" sz="1600" b="1" kern="1200" dirty="0">
                          <a:solidFill>
                            <a:schemeClr val="lt1"/>
                          </a:solidFill>
                          <a:effectLst/>
                          <a:latin typeface="Times New Roman" panose="02020603050405020304" pitchFamily="18" charset="0"/>
                          <a:ea typeface="+mn-ea"/>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AUTHOR NAME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TECHNIQUES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600" b="1">
                          <a:effectLst/>
                          <a:latin typeface="Times New Roman" panose="02020603050405020304" pitchFamily="18" charset="0"/>
                          <a:ea typeface="Calibri" panose="020F0502020204030204" pitchFamily="34" charset="0"/>
                          <a:cs typeface="Times New Roman" panose="02020603050405020304" pitchFamily="18" charset="0"/>
                        </a:rPr>
                        <a:t>MERITS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DEMERITS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14722875"/>
                  </a:ext>
                </a:extLst>
              </a:tr>
              <a:tr h="1824302">
                <a:tc>
                  <a:txBody>
                    <a:bodyPr/>
                    <a:lstStyle/>
                    <a:p>
                      <a:pPr algn="just"/>
                      <a:r>
                        <a:rPr lang="en-US" sz="1600" dirty="0" smtClean="0">
                          <a:latin typeface="Times New Roman" pitchFamily="18" charset="0"/>
                          <a:cs typeface="Times New Roman" pitchFamily="18" charset="0"/>
                        </a:rPr>
                        <a:t>2022</a:t>
                      </a:r>
                      <a:endParaRPr lang="en-US" sz="1600" dirty="0">
                        <a:latin typeface="Times New Roman" pitchFamily="18" charset="0"/>
                        <a:cs typeface="Times New Roman" pitchFamily="18" charset="0"/>
                      </a:endParaRPr>
                    </a:p>
                  </a:txBody>
                  <a:tcPr marT="45719" marB="45719" anchor="ctr"/>
                </a:tc>
                <a:tc>
                  <a:txBody>
                    <a:bodyPr/>
                    <a:lstStyle/>
                    <a:p>
                      <a:pPr algn="just">
                        <a:lnSpc>
                          <a:spcPct val="115000"/>
                        </a:lnSpc>
                        <a:spcAft>
                          <a:spcPts val="0"/>
                        </a:spcAft>
                      </a:pP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Adams, Robert Garcia </a:t>
                      </a:r>
                      <a:endParaRPr lang="en-IN" sz="1600" dirty="0">
                        <a:latin typeface="Times New Roman" pitchFamily="18" charset="0"/>
                        <a:ea typeface="Calibri"/>
                        <a:cs typeface="Times New Roman" pitchFamily="18" charset="0"/>
                      </a:endParaRPr>
                    </a:p>
                  </a:txBody>
                  <a:tcPr marL="68580" marR="68580" marT="0" marB="0" anchor="ctr"/>
                </a:tc>
                <a:tc>
                  <a:txBody>
                    <a:bodyPr/>
                    <a:lstStyle/>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Improving Varicose Vein Diagnosis through </a:t>
                      </a:r>
                    </a:p>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Computer-Aided Image Analysis </a:t>
                      </a:r>
                    </a:p>
                    <a:p>
                      <a:pPr algn="just"/>
                      <a:endParaRPr kumimoji="0" lang="en-IN" sz="1600" kern="1200" dirty="0" smtClean="0">
                        <a:solidFill>
                          <a:schemeClr val="tx1"/>
                        </a:solidFill>
                        <a:latin typeface="Times New Roman" pitchFamily="18" charset="0"/>
                        <a:ea typeface="+mn-ea"/>
                        <a:cs typeface="Times New Roman" pitchFamily="18" charset="0"/>
                      </a:endParaRPr>
                    </a:p>
                  </a:txBody>
                  <a:tcPr marT="45719" marB="45719" anchor="ct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Convolutional Neural Networks (CNNs), a cutting-edge image processing tool,</a:t>
                      </a:r>
                      <a:endParaRPr kumimoji="0" lang="en-IN" sz="1600" kern="1200" dirty="0" smtClean="0">
                        <a:solidFill>
                          <a:schemeClr val="tx1"/>
                        </a:solidFill>
                        <a:latin typeface="Times New Roman" pitchFamily="18" charset="0"/>
                        <a:ea typeface="+mn-ea"/>
                        <a:cs typeface="Times New Roman" pitchFamily="18" charset="0"/>
                      </a:endParaRPr>
                    </a:p>
                  </a:txBody>
                  <a:tcPr marT="45719" marB="45719" anchor="ctr"/>
                </a:tc>
                <a:tc>
                  <a:txBody>
                    <a:bodyPr/>
                    <a:lstStyle/>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Reducing the amount of time spent on manual examination. </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marT="45719" marB="45719" anchor="ctr"/>
                </a:tc>
                <a:tc>
                  <a:txBody>
                    <a:bodyPr/>
                    <a:lstStyle/>
                    <a:p>
                      <a:pPr algn="just">
                        <a:lnSpc>
                          <a:spcPct val="115000"/>
                        </a:lnSpc>
                        <a:spcAft>
                          <a:spcPts val="10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Quality and quantity of training data are crucial for CNN performance, often challenging to access.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2453365"/>
                  </a:ext>
                </a:extLst>
              </a:tr>
              <a:tr h="1824302">
                <a:tc>
                  <a:txBody>
                    <a:bodyPr/>
                    <a:lstStyle/>
                    <a:p>
                      <a:pPr algn="just"/>
                      <a:r>
                        <a:rPr lang="en-US" sz="1600" dirty="0">
                          <a:latin typeface="Times New Roman" pitchFamily="18" charset="0"/>
                          <a:cs typeface="Times New Roman" pitchFamily="18" charset="0"/>
                        </a:rPr>
                        <a:t>2021</a:t>
                      </a:r>
                    </a:p>
                  </a:txBody>
                  <a:tcPr marT="45719" marB="45719"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Michael Clark, Sarah Garcia </a:t>
                      </a:r>
                    </a:p>
                    <a:p>
                      <a:pPr algn="just">
                        <a:lnSpc>
                          <a:spcPct val="115000"/>
                        </a:lnSpc>
                        <a:spcAft>
                          <a:spcPts val="0"/>
                        </a:spcAft>
                      </a:pPr>
                      <a:endParaRPr lang="en-IN" sz="1600" dirty="0">
                        <a:latin typeface="Times New Roman" pitchFamily="18" charset="0"/>
                        <a:ea typeface="Calibri"/>
                        <a:cs typeface="Times New Roman" pitchFamily="18" charset="0"/>
                      </a:endParaRPr>
                    </a:p>
                  </a:txBody>
                  <a:tcPr marL="68580" marR="68580" marT="0" marB="0" anchor="ctr"/>
                </a:tc>
                <a:tc>
                  <a:txBody>
                    <a:bodyPr/>
                    <a:lstStyle/>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Secure Transmission of Medical Images using </a:t>
                      </a:r>
                    </a:p>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Steganography and Cryptography </a:t>
                      </a:r>
                    </a:p>
                  </a:txBody>
                  <a:tcPr marL="68580" marR="68580" marT="0" marB="0"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Advanced Encryption Standard (AES) </a:t>
                      </a:r>
                    </a:p>
                    <a:p>
                      <a:pPr algn="just">
                        <a:lnSpc>
                          <a:spcPct val="115000"/>
                        </a:lnSpc>
                        <a:spcAft>
                          <a:spcPts val="0"/>
                        </a:spcAft>
                      </a:pPr>
                      <a:endParaRPr lang="en-IN" sz="1600" dirty="0">
                        <a:latin typeface="Times New Roman" pitchFamily="18" charset="0"/>
                        <a:ea typeface="Calibri"/>
                        <a:cs typeface="Times New Roman" pitchFamily="18" charset="0"/>
                      </a:endParaRPr>
                    </a:p>
                  </a:txBody>
                  <a:tcPr marL="68580" marR="68580" marT="0" marB="0" anchor="ctr"/>
                </a:tc>
                <a:tc>
                  <a:txBody>
                    <a:bodyPr/>
                    <a:lstStyle/>
                    <a:p>
                      <a:pPr marL="0" indent="0" algn="just">
                        <a:buFont typeface="Arial" pitchFamily="34" charset="0"/>
                        <a:buNone/>
                      </a:pPr>
                      <a:r>
                        <a:rPr kumimoji="0" lang="en-US" sz="1600" kern="1200" dirty="0" smtClean="0">
                          <a:solidFill>
                            <a:schemeClr val="tx1"/>
                          </a:solidFill>
                          <a:latin typeface="Times New Roman" pitchFamily="18" charset="0"/>
                          <a:ea typeface="+mn-ea"/>
                          <a:cs typeface="Times New Roman" pitchFamily="18" charset="0"/>
                        </a:rPr>
                        <a:t>Integrating steganography and cryptography safeguards patient privacy in medical image transmission.</a:t>
                      </a:r>
                      <a:endParaRPr kumimoji="0" lang="en-IN" sz="1600" kern="1200" dirty="0">
                        <a:solidFill>
                          <a:schemeClr val="tx1"/>
                        </a:solidFill>
                        <a:latin typeface="Times New Roman" pitchFamily="18" charset="0"/>
                        <a:ea typeface="+mn-ea"/>
                        <a:cs typeface="Times New Roman" pitchFamily="18" charset="0"/>
                      </a:endParaRPr>
                    </a:p>
                  </a:txBody>
                  <a:tcPr marT="45719" marB="45719" anchor="ctr"/>
                </a:tc>
                <a:tc>
                  <a:txBody>
                    <a:bodyPr/>
                    <a:lstStyle/>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security procedures must always be updated and strengthened. </a:t>
                      </a:r>
                    </a:p>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p>
                    <a:p>
                      <a:pPr algn="just">
                        <a:lnSpc>
                          <a:spcPct val="115000"/>
                        </a:lnSpc>
                        <a:spcAft>
                          <a:spcPts val="10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142318157"/>
                  </a:ext>
                </a:extLst>
              </a:tr>
            </a:tbl>
          </a:graphicData>
        </a:graphic>
      </p:graphicFrame>
    </p:spTree>
    <p:extLst>
      <p:ext uri="{BB962C8B-B14F-4D97-AF65-F5344CB8AC3E}">
        <p14:creationId xmlns:p14="http://schemas.microsoft.com/office/powerpoint/2010/main" val="18017183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 xmlns:a16="http://schemas.microsoft.com/office/drawing/2014/main" id="{D366DC9E-2A7E-4B82-A73B-6E6D13C57D99}"/>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LITERATURE SURVEY</a:t>
            </a:r>
          </a:p>
        </p:txBody>
      </p:sp>
      <p:pic>
        <p:nvPicPr>
          <p:cNvPr id="12291" name="Picture 2">
            <a:extLst>
              <a:ext uri="{FF2B5EF4-FFF2-40B4-BE49-F238E27FC236}">
                <a16:creationId xmlns="" xmlns:a16="http://schemas.microsoft.com/office/drawing/2014/main" id="{B66AF323-6E14-4CE2-A852-DD3FF5D72B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87" y="197796"/>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2" name="Picture 3">
            <a:extLst>
              <a:ext uri="{FF2B5EF4-FFF2-40B4-BE49-F238E27FC236}">
                <a16:creationId xmlns="" xmlns:a16="http://schemas.microsoft.com/office/drawing/2014/main" id="{C4CBA0C5-82C5-402C-9CA1-C4BB0F9B9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700" y="294481"/>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293" name="Rectangle 4">
            <a:extLst>
              <a:ext uri="{FF2B5EF4-FFF2-40B4-BE49-F238E27FC236}">
                <a16:creationId xmlns="" xmlns:a16="http://schemas.microsoft.com/office/drawing/2014/main" id="{20907E0E-6D85-41DC-BE71-D9CC1F3187C1}"/>
              </a:ext>
            </a:extLst>
          </p:cNvPr>
          <p:cNvSpPr>
            <a:spLocks noChangeArrowheads="1"/>
          </p:cNvSpPr>
          <p:nvPr/>
        </p:nvSpPr>
        <p:spPr bwMode="auto">
          <a:xfrm>
            <a:off x="2667000" y="1643064"/>
            <a:ext cx="71437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endParaRPr lang="en-US" altLang="en-US" sz="2000"/>
          </a:p>
        </p:txBody>
      </p:sp>
      <p:graphicFrame>
        <p:nvGraphicFramePr>
          <p:cNvPr id="8" name="Table 4">
            <a:extLst>
              <a:ext uri="{FF2B5EF4-FFF2-40B4-BE49-F238E27FC236}">
                <a16:creationId xmlns:a16="http://schemas.microsoft.com/office/drawing/2014/main" xmlns="" id="{73D3592B-1CCB-7984-34B4-51C799F1122F}"/>
              </a:ext>
            </a:extLst>
          </p:cNvPr>
          <p:cNvGraphicFramePr>
            <a:graphicFrameLocks noGrp="1"/>
          </p:cNvGraphicFramePr>
          <p:nvPr>
            <p:ph idx="1"/>
            <p:extLst>
              <p:ext uri="{D42A27DB-BD31-4B8C-83A1-F6EECF244321}">
                <p14:modId xmlns:p14="http://schemas.microsoft.com/office/powerpoint/2010/main" val="3542298110"/>
              </p:ext>
            </p:extLst>
          </p:nvPr>
        </p:nvGraphicFramePr>
        <p:xfrm>
          <a:off x="751102" y="1789327"/>
          <a:ext cx="10749516" cy="4041918"/>
        </p:xfrm>
        <a:graphic>
          <a:graphicData uri="http://schemas.openxmlformats.org/drawingml/2006/table">
            <a:tbl>
              <a:tblPr firstRow="1" bandRow="1">
                <a:tableStyleId>{5C22544A-7EE6-4342-B048-85BDC9FD1C3A}</a:tableStyleId>
              </a:tblPr>
              <a:tblGrid>
                <a:gridCol w="1009162">
                  <a:extLst>
                    <a:ext uri="{9D8B030D-6E8A-4147-A177-3AD203B41FA5}">
                      <a16:colId xmlns:a16="http://schemas.microsoft.com/office/drawing/2014/main" xmlns="" val="1696788018"/>
                    </a:ext>
                  </a:extLst>
                </a:gridCol>
                <a:gridCol w="1280361">
                  <a:extLst>
                    <a:ext uri="{9D8B030D-6E8A-4147-A177-3AD203B41FA5}">
                      <a16:colId xmlns:a16="http://schemas.microsoft.com/office/drawing/2014/main" xmlns="" val="491367482"/>
                    </a:ext>
                  </a:extLst>
                </a:gridCol>
                <a:gridCol w="2463230">
                  <a:extLst>
                    <a:ext uri="{9D8B030D-6E8A-4147-A177-3AD203B41FA5}">
                      <a16:colId xmlns:a16="http://schemas.microsoft.com/office/drawing/2014/main" xmlns="" val="3984734785"/>
                    </a:ext>
                  </a:extLst>
                </a:gridCol>
                <a:gridCol w="2024116">
                  <a:extLst>
                    <a:ext uri="{9D8B030D-6E8A-4147-A177-3AD203B41FA5}">
                      <a16:colId xmlns:a16="http://schemas.microsoft.com/office/drawing/2014/main" xmlns="" val="3060227600"/>
                    </a:ext>
                  </a:extLst>
                </a:gridCol>
                <a:gridCol w="2021376">
                  <a:extLst>
                    <a:ext uri="{9D8B030D-6E8A-4147-A177-3AD203B41FA5}">
                      <a16:colId xmlns:a16="http://schemas.microsoft.com/office/drawing/2014/main" xmlns="" val="2852876685"/>
                    </a:ext>
                  </a:extLst>
                </a:gridCol>
                <a:gridCol w="1951271">
                  <a:extLst>
                    <a:ext uri="{9D8B030D-6E8A-4147-A177-3AD203B41FA5}">
                      <a16:colId xmlns:a16="http://schemas.microsoft.com/office/drawing/2014/main" xmlns="" val="520737097"/>
                    </a:ext>
                  </a:extLst>
                </a:gridCol>
              </a:tblGrid>
              <a:tr h="584040">
                <a:tc>
                  <a:txBody>
                    <a:body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AUTHOR NAME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TECHNIQUES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MERITS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DEMERITS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14722875"/>
                  </a:ext>
                </a:extLst>
              </a:tr>
              <a:tr h="170549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ea typeface="Calibri"/>
                          <a:cs typeface="Times New Roman" panose="02020603050405020304" pitchFamily="18" charset="0"/>
                        </a:rPr>
                        <a:t>2021</a:t>
                      </a:r>
                      <a:endParaRPr lang="en-IN" sz="1800" dirty="0">
                        <a:latin typeface="Times New Roman" panose="02020603050405020304" pitchFamily="18" charset="0"/>
                        <a:ea typeface="Calibri"/>
                        <a:cs typeface="Times New Roman" panose="02020603050405020304" pitchFamily="18" charset="0"/>
                      </a:endParaRPr>
                    </a:p>
                  </a:txBody>
                  <a:tcPr marT="45719" marB="45719"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Michael Smith, Laura Adams </a:t>
                      </a:r>
                    </a:p>
                  </a:txBody>
                  <a:tcPr marL="68580" marR="68580" marT="0" marB="0" anchor="ctr"/>
                </a:tc>
                <a:tc>
                  <a:txBody>
                    <a:bodyPr/>
                    <a:lstStyle/>
                    <a:p>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Improving Diagnosis Accuracy of Varicose </a:t>
                      </a:r>
                    </a:p>
                    <a:p>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Veins Using Advanced Image Processing Methods </a:t>
                      </a:r>
                    </a:p>
                  </a:txBody>
                  <a:tcPr marT="45719" marB="45719"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Convolutional Neural Networks (CNNs) </a:t>
                      </a:r>
                    </a:p>
                  </a:txBody>
                  <a:tcPr marL="68580" marR="68580" marT="0" marB="0" anchor="ctr"/>
                </a:tc>
                <a:tc>
                  <a:txBody>
                    <a:bodyPr/>
                    <a:lstStyle/>
                    <a:p>
                      <a:pPr marL="82550" indent="0" algn="just">
                        <a:lnSpc>
                          <a:spcPct val="115000"/>
                        </a:lnSpc>
                        <a:spcAft>
                          <a:spcPts val="0"/>
                        </a:spcAft>
                        <a:buFont typeface="Arial" pitchFamily="34" charset="0"/>
                        <a:buNone/>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increased accuracy in diagnosing varicose veins</a:t>
                      </a:r>
                      <a:endParaRPr lang="en-IN"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algn="just">
                        <a:lnSpc>
                          <a:spcPct val="115000"/>
                        </a:lnSpc>
                        <a:spcAft>
                          <a:spcPts val="1000"/>
                        </a:spcAft>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Extensive scalability and broad acceptance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2453365"/>
                  </a:ext>
                </a:extLst>
              </a:tr>
              <a:tr h="1705491">
                <a:tc>
                  <a:txBody>
                    <a:bodyPr/>
                    <a:lstStyle/>
                    <a:p>
                      <a:pPr algn="just"/>
                      <a:r>
                        <a:rPr lang="en-US" sz="1800" dirty="0" smtClean="0">
                          <a:latin typeface="Times New Roman" pitchFamily="18" charset="0"/>
                          <a:cs typeface="Times New Roman" pitchFamily="18" charset="0"/>
                        </a:rPr>
                        <a:t>2020</a:t>
                      </a:r>
                      <a:endParaRPr lang="en-US" sz="1800" dirty="0">
                        <a:latin typeface="Times New Roman" pitchFamily="18" charset="0"/>
                        <a:cs typeface="Times New Roman" pitchFamily="18" charset="0"/>
                      </a:endParaRPr>
                    </a:p>
                  </a:txBody>
                  <a:tcPr marT="45719" marB="45719" anchor="ctr"/>
                </a:tc>
                <a:tc>
                  <a:txBody>
                    <a:bodyPr/>
                    <a:lstStyle/>
                    <a:p>
                      <a:pPr algn="just">
                        <a:lnSpc>
                          <a:spcPct val="115000"/>
                        </a:lnSpc>
                        <a:spcAft>
                          <a:spcPts val="0"/>
                        </a:spcAft>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John Doe, Jane Smith </a:t>
                      </a:r>
                      <a:endParaRPr lang="en-IN" sz="1800" dirty="0">
                        <a:latin typeface="Times New Roman" pitchFamily="18" charset="0"/>
                        <a:ea typeface="Calibri"/>
                        <a:cs typeface="Times New Roman" pitchFamily="18" charset="0"/>
                      </a:endParaRPr>
                    </a:p>
                  </a:txBody>
                  <a:tcPr marL="68580" marR="68580" marT="0" marB="0" anchor="ctr"/>
                </a:tc>
                <a:tc>
                  <a:txBody>
                    <a:bodyPr/>
                    <a:lstStyle/>
                    <a:p>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Automatic Detection of Varicose Veins Using </a:t>
                      </a:r>
                    </a:p>
                    <a:p>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Deep Learning Techniques </a:t>
                      </a:r>
                      <a:endParaRPr lang="en-US" sz="1800" b="0" dirty="0">
                        <a:latin typeface="Times New Roman" pitchFamily="18" charset="0"/>
                        <a:cs typeface="Times New Roman" pitchFamily="18" charset="0"/>
                      </a:endParaRPr>
                    </a:p>
                  </a:txBody>
                  <a:tcPr marT="45719" marB="45719"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Convolutional Neural Networks (CNNs)  </a:t>
                      </a:r>
                    </a:p>
                  </a:txBody>
                  <a:tcPr marL="68580" marR="68580" marT="0" marB="0" anchor="ctr"/>
                </a:tc>
                <a:tc>
                  <a:txBody>
                    <a:bodyPr/>
                    <a:lstStyle/>
                    <a:p>
                      <a:pPr marL="0" indent="0" algn="r">
                        <a:lnSpc>
                          <a:spcPct val="115000"/>
                        </a:lnSpc>
                        <a:spcAft>
                          <a:spcPts val="0"/>
                        </a:spcAft>
                        <a:buFont typeface="Arial" pitchFamily="34" charset="0"/>
                        <a:buNone/>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Automatic detection  ,which may result in early treatment. </a:t>
                      </a:r>
                      <a:endParaRPr lang="en-IN" sz="1800" dirty="0">
                        <a:latin typeface="Times New Roman" pitchFamily="18" charset="0"/>
                        <a:ea typeface="Calibri"/>
                        <a:cs typeface="Times New Roman" pitchFamily="18" charset="0"/>
                      </a:endParaRPr>
                    </a:p>
                  </a:txBody>
                  <a:tcPr marL="68580" marR="68580" marT="0" marB="0" anchor="ctr"/>
                </a:tc>
                <a:tc>
                  <a:txBody>
                    <a:bodyPr/>
                    <a:lstStyle/>
                    <a:p>
                      <a:pPr marL="0" marR="0" lvl="0" indent="0" algn="just" defTabSz="457200" rtl="0" eaLnBrk="1" fontAlgn="auto" latinLnBrk="0" hangingPunct="1">
                        <a:lnSpc>
                          <a:spcPct val="115000"/>
                        </a:lnSpc>
                        <a:spcBef>
                          <a:spcPts val="0"/>
                        </a:spcBef>
                        <a:spcAft>
                          <a:spcPts val="100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Reliance on huge datasets ,difficult to train models and identify underlying causes. </a:t>
                      </a:r>
                    </a:p>
                  </a:txBody>
                  <a:tcPr marL="68580" marR="68580" marT="0" marB="0" anchor="ctr"/>
                </a:tc>
                <a:extLst>
                  <a:ext uri="{0D108BD9-81ED-4DB2-BD59-A6C34878D82A}">
                    <a16:rowId xmlns:a16="http://schemas.microsoft.com/office/drawing/2014/main" xmlns="" val="2142318157"/>
                  </a:ext>
                </a:extLst>
              </a:tr>
            </a:tbl>
          </a:graphicData>
        </a:graphic>
      </p:graphicFrame>
    </p:spTree>
    <p:extLst>
      <p:ext uri="{BB962C8B-B14F-4D97-AF65-F5344CB8AC3E}">
        <p14:creationId xmlns:p14="http://schemas.microsoft.com/office/powerpoint/2010/main" val="168856446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 xmlns:a16="http://schemas.microsoft.com/office/drawing/2014/main" id="{D366DC9E-2A7E-4B82-A73B-6E6D13C57D99}"/>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LITERATURE SURVEY</a:t>
            </a:r>
          </a:p>
        </p:txBody>
      </p:sp>
      <p:pic>
        <p:nvPicPr>
          <p:cNvPr id="12291" name="Picture 2">
            <a:extLst>
              <a:ext uri="{FF2B5EF4-FFF2-40B4-BE49-F238E27FC236}">
                <a16:creationId xmlns="" xmlns:a16="http://schemas.microsoft.com/office/drawing/2014/main" id="{B66AF323-6E14-4CE2-A852-DD3FF5D72B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87" y="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2" name="Picture 3">
            <a:extLst>
              <a:ext uri="{FF2B5EF4-FFF2-40B4-BE49-F238E27FC236}">
                <a16:creationId xmlns="" xmlns:a16="http://schemas.microsoft.com/office/drawing/2014/main" id="{C4CBA0C5-82C5-402C-9CA1-C4BB0F9B9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700" y="174776"/>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293" name="Rectangle 4">
            <a:extLst>
              <a:ext uri="{FF2B5EF4-FFF2-40B4-BE49-F238E27FC236}">
                <a16:creationId xmlns="" xmlns:a16="http://schemas.microsoft.com/office/drawing/2014/main" id="{20907E0E-6D85-41DC-BE71-D9CC1F3187C1}"/>
              </a:ext>
            </a:extLst>
          </p:cNvPr>
          <p:cNvSpPr>
            <a:spLocks noChangeArrowheads="1"/>
          </p:cNvSpPr>
          <p:nvPr/>
        </p:nvSpPr>
        <p:spPr bwMode="auto">
          <a:xfrm>
            <a:off x="2667000" y="1643064"/>
            <a:ext cx="71437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endParaRPr lang="en-US" altLang="en-US" sz="2000"/>
          </a:p>
        </p:txBody>
      </p:sp>
      <p:graphicFrame>
        <p:nvGraphicFramePr>
          <p:cNvPr id="8" name="Table 4">
            <a:extLst>
              <a:ext uri="{FF2B5EF4-FFF2-40B4-BE49-F238E27FC236}">
                <a16:creationId xmlns:a16="http://schemas.microsoft.com/office/drawing/2014/main" xmlns="" id="{73D3592B-1CCB-7984-34B4-51C799F1122F}"/>
              </a:ext>
            </a:extLst>
          </p:cNvPr>
          <p:cNvGraphicFramePr>
            <a:graphicFrameLocks noGrp="1"/>
          </p:cNvGraphicFramePr>
          <p:nvPr>
            <p:ph idx="1"/>
            <p:extLst>
              <p:ext uri="{D42A27DB-BD31-4B8C-83A1-F6EECF244321}">
                <p14:modId xmlns:p14="http://schemas.microsoft.com/office/powerpoint/2010/main" val="4264477010"/>
              </p:ext>
            </p:extLst>
          </p:nvPr>
        </p:nvGraphicFramePr>
        <p:xfrm>
          <a:off x="517187" y="1513594"/>
          <a:ext cx="11047225" cy="4819619"/>
        </p:xfrm>
        <a:graphic>
          <a:graphicData uri="http://schemas.openxmlformats.org/drawingml/2006/table">
            <a:tbl>
              <a:tblPr firstRow="1" bandRow="1">
                <a:tableStyleId>{5C22544A-7EE6-4342-B048-85BDC9FD1C3A}</a:tableStyleId>
              </a:tblPr>
              <a:tblGrid>
                <a:gridCol w="903766">
                  <a:extLst>
                    <a:ext uri="{9D8B030D-6E8A-4147-A177-3AD203B41FA5}">
                      <a16:colId xmlns:a16="http://schemas.microsoft.com/office/drawing/2014/main" xmlns="" val="1696788018"/>
                    </a:ext>
                  </a:extLst>
                </a:gridCol>
                <a:gridCol w="1158949">
                  <a:extLst>
                    <a:ext uri="{9D8B030D-6E8A-4147-A177-3AD203B41FA5}">
                      <a16:colId xmlns:a16="http://schemas.microsoft.com/office/drawing/2014/main" xmlns="" val="491367482"/>
                    </a:ext>
                  </a:extLst>
                </a:gridCol>
                <a:gridCol w="3019647">
                  <a:extLst>
                    <a:ext uri="{9D8B030D-6E8A-4147-A177-3AD203B41FA5}">
                      <a16:colId xmlns:a16="http://schemas.microsoft.com/office/drawing/2014/main" xmlns="" val="3984734785"/>
                    </a:ext>
                  </a:extLst>
                </a:gridCol>
                <a:gridCol w="1796902">
                  <a:extLst>
                    <a:ext uri="{9D8B030D-6E8A-4147-A177-3AD203B41FA5}">
                      <a16:colId xmlns:a16="http://schemas.microsoft.com/office/drawing/2014/main" xmlns="" val="3060227600"/>
                    </a:ext>
                  </a:extLst>
                </a:gridCol>
                <a:gridCol w="2094614">
                  <a:extLst>
                    <a:ext uri="{9D8B030D-6E8A-4147-A177-3AD203B41FA5}">
                      <a16:colId xmlns:a16="http://schemas.microsoft.com/office/drawing/2014/main" xmlns="" val="2852876685"/>
                    </a:ext>
                  </a:extLst>
                </a:gridCol>
                <a:gridCol w="2073347">
                  <a:extLst>
                    <a:ext uri="{9D8B030D-6E8A-4147-A177-3AD203B41FA5}">
                      <a16:colId xmlns:a16="http://schemas.microsoft.com/office/drawing/2014/main" xmlns="" val="520737097"/>
                    </a:ext>
                  </a:extLst>
                </a:gridCol>
              </a:tblGrid>
              <a:tr h="870448">
                <a:tc>
                  <a:txBody>
                    <a:bodyPr/>
                    <a:lstStyle/>
                    <a:p>
                      <a:r>
                        <a:rPr lang="en-IN" sz="1800" b="1" kern="1200" dirty="0">
                          <a:solidFill>
                            <a:schemeClr val="lt1"/>
                          </a:solidFill>
                          <a:effectLst/>
                          <a:latin typeface="Times New Roman" panose="02020603050405020304" pitchFamily="18" charset="0"/>
                          <a:ea typeface="+mn-ea"/>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AUTHOR NAME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TECHNIQUES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MERITS</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DEMERITS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14722875"/>
                  </a:ext>
                </a:extLst>
              </a:tr>
              <a:tr h="2090929">
                <a:tc>
                  <a:txBody>
                    <a:bodyPr/>
                    <a:lstStyle/>
                    <a:p>
                      <a:pPr algn="just"/>
                      <a:r>
                        <a:rPr lang="en-US" sz="1800" dirty="0" smtClean="0">
                          <a:latin typeface="Times New Roman" pitchFamily="18" charset="0"/>
                          <a:cs typeface="Times New Roman" pitchFamily="18" charset="0"/>
                        </a:rPr>
                        <a:t>2020</a:t>
                      </a:r>
                      <a:endParaRPr lang="en-US" sz="1800" dirty="0">
                        <a:latin typeface="Times New Roman" pitchFamily="18" charset="0"/>
                        <a:cs typeface="Times New Roman" pitchFamily="18" charset="0"/>
                      </a:endParaRPr>
                    </a:p>
                  </a:txBody>
                  <a:tcPr marT="45719" marB="45719" anchor="ctr"/>
                </a:tc>
                <a:tc>
                  <a:txBody>
                    <a:bodyPr/>
                    <a:lstStyle/>
                    <a:p>
                      <a:pPr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Kamal, Sara T., Khalid M.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Hosny</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800" b="0" dirty="0">
                        <a:latin typeface="Times New Roman" pitchFamily="18" charset="0"/>
                        <a:cs typeface="Times New Roman" pitchFamily="18" charset="0"/>
                      </a:endParaRPr>
                    </a:p>
                  </a:txBody>
                  <a:tcPr marT="45719" marB="45719"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A new image encryption algorithm for grey and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color</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medical images</a:t>
                      </a:r>
                    </a:p>
                  </a:txBody>
                  <a:tcPr marL="68580" marR="68580" marT="0" marB="0"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Convolutional Neural Networks (CNNs) and support vector machines (SVMs)</a:t>
                      </a:r>
                    </a:p>
                  </a:txBody>
                  <a:tcPr marL="68580" marR="68580" marT="0" marB="0" anchor="ctr"/>
                </a:tc>
                <a:tc>
                  <a:txBody>
                    <a:bodyPr/>
                    <a:lstStyle/>
                    <a:p>
                      <a:pPr marL="0" indent="0" algn="just">
                        <a:lnSpc>
                          <a:spcPct val="115000"/>
                        </a:lnSpc>
                        <a:spcAft>
                          <a:spcPts val="0"/>
                        </a:spcAft>
                        <a:buFont typeface="Arial" pitchFamily="34" charset="0"/>
                        <a:buNone/>
                      </a:pPr>
                      <a:r>
                        <a:rPr lang="en-US" sz="1800" dirty="0" smtClean="0">
                          <a:latin typeface="Times New Roman" pitchFamily="18" charset="0"/>
                          <a:ea typeface="Calibri"/>
                          <a:cs typeface="Times New Roman" pitchFamily="18" charset="0"/>
                        </a:rPr>
                        <a:t>Enhanced security through encryption of both grayscale and color medical images safeguards patient privacy during transmission.</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lvl="0" indent="0" algn="just" defTabSz="457200" rtl="0" eaLnBrk="1" fontAlgn="auto" latinLnBrk="0" hangingPunct="1">
                        <a:lnSpc>
                          <a:spcPct val="115000"/>
                        </a:lnSpc>
                        <a:spcBef>
                          <a:spcPts val="0"/>
                        </a:spcBef>
                        <a:spcAft>
                          <a:spcPts val="100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Complex algorithms may increase computational burden, potentially slowing down image processing.</a:t>
                      </a:r>
                    </a:p>
                  </a:txBody>
                  <a:tcPr marL="68580" marR="68580" marT="0" marB="0" anchor="ctr"/>
                </a:tc>
                <a:extLst>
                  <a:ext uri="{0D108BD9-81ED-4DB2-BD59-A6C34878D82A}">
                    <a16:rowId xmlns:a16="http://schemas.microsoft.com/office/drawing/2014/main" xmlns="" val="2142318157"/>
                  </a:ext>
                </a:extLst>
              </a:tr>
              <a:tr h="1740895">
                <a:tc>
                  <a:txBody>
                    <a:bodyPr/>
                    <a:lstStyle/>
                    <a:p>
                      <a:pPr algn="just"/>
                      <a:r>
                        <a:rPr lang="en-US" sz="1800" dirty="0">
                          <a:latin typeface="Times New Roman" pitchFamily="18" charset="0"/>
                          <a:cs typeface="Times New Roman" pitchFamily="18" charset="0"/>
                        </a:rPr>
                        <a:t>2019</a:t>
                      </a:r>
                    </a:p>
                  </a:txBody>
                  <a:tcPr marT="45719" marB="45719" anchor="ctr"/>
                </a:tc>
                <a:tc>
                  <a:txBody>
                    <a:bodyPr/>
                    <a:lstStyle/>
                    <a:p>
                      <a:pPr algn="just"/>
                      <a:r>
                        <a:rPr kumimoji="0" lang="en-IN" sz="1800" kern="1200" dirty="0" err="1">
                          <a:solidFill>
                            <a:schemeClr val="tx1"/>
                          </a:solidFill>
                          <a:latin typeface="Times New Roman" pitchFamily="18" charset="0"/>
                          <a:ea typeface="+mn-ea"/>
                          <a:cs typeface="Times New Roman" pitchFamily="18" charset="0"/>
                        </a:rPr>
                        <a:t>Vishal</a:t>
                      </a:r>
                      <a:r>
                        <a:rPr kumimoji="0" lang="en-IN" sz="1800" kern="1200" dirty="0">
                          <a:solidFill>
                            <a:schemeClr val="tx1"/>
                          </a:solidFill>
                          <a:latin typeface="Times New Roman" pitchFamily="18" charset="0"/>
                          <a:ea typeface="+mn-ea"/>
                          <a:cs typeface="Times New Roman" pitchFamily="18" charset="0"/>
                        </a:rPr>
                        <a:t> Patel.</a:t>
                      </a:r>
                      <a:endParaRPr lang="en-US" sz="1800" dirty="0">
                        <a:latin typeface="Times New Roman" pitchFamily="18" charset="0"/>
                        <a:cs typeface="Times New Roman" pitchFamily="18" charset="0"/>
                      </a:endParaRPr>
                    </a:p>
                  </a:txBody>
                  <a:tcPr marT="45719" marB="45719" anchor="ctr"/>
                </a:tc>
                <a:tc>
                  <a:txBody>
                    <a:bodyPr/>
                    <a:lstStyle/>
                    <a:p>
                      <a:pPr algn="just">
                        <a:lnSpc>
                          <a:spcPct val="115000"/>
                        </a:lnSpc>
                        <a:spcAft>
                          <a:spcPts val="0"/>
                        </a:spcAft>
                      </a:pPr>
                      <a:r>
                        <a:rPr lang="en-IN" sz="1800" dirty="0">
                          <a:latin typeface="Times New Roman" pitchFamily="18" charset="0"/>
                          <a:ea typeface="Calibri"/>
                          <a:cs typeface="Times New Roman" pitchFamily="18" charset="0"/>
                        </a:rPr>
                        <a:t>A framework for secure and</a:t>
                      </a:r>
                    </a:p>
                    <a:p>
                      <a:pPr algn="just">
                        <a:lnSpc>
                          <a:spcPct val="115000"/>
                        </a:lnSpc>
                        <a:spcAft>
                          <a:spcPts val="0"/>
                        </a:spcAft>
                      </a:pPr>
                      <a:r>
                        <a:rPr lang="en-IN" sz="1800" dirty="0">
                          <a:latin typeface="Times New Roman" pitchFamily="18" charset="0"/>
                          <a:ea typeface="Calibri"/>
                          <a:cs typeface="Times New Roman" pitchFamily="18" charset="0"/>
                        </a:rPr>
                        <a:t>decentralized sharing of medical</a:t>
                      </a:r>
                    </a:p>
                    <a:p>
                      <a:pPr algn="just">
                        <a:lnSpc>
                          <a:spcPct val="115000"/>
                        </a:lnSpc>
                        <a:spcAft>
                          <a:spcPts val="0"/>
                        </a:spcAft>
                      </a:pPr>
                      <a:r>
                        <a:rPr lang="en-IN" sz="1800" dirty="0">
                          <a:latin typeface="Times New Roman" pitchFamily="18" charset="0"/>
                          <a:ea typeface="Calibri"/>
                          <a:cs typeface="Times New Roman" pitchFamily="18" charset="0"/>
                        </a:rPr>
                        <a:t>imaging data via blockchain</a:t>
                      </a:r>
                    </a:p>
                    <a:p>
                      <a:pPr algn="just">
                        <a:lnSpc>
                          <a:spcPct val="115000"/>
                        </a:lnSpc>
                        <a:spcAft>
                          <a:spcPts val="0"/>
                        </a:spcAft>
                      </a:pPr>
                      <a:r>
                        <a:rPr lang="en-IN" sz="1800" dirty="0">
                          <a:latin typeface="Times New Roman" pitchFamily="18" charset="0"/>
                          <a:ea typeface="Calibri"/>
                          <a:cs typeface="Times New Roman" pitchFamily="18" charset="0"/>
                        </a:rPr>
                        <a:t>consensus</a:t>
                      </a:r>
                    </a:p>
                  </a:txBody>
                  <a:tcPr marL="68580" marR="68580" marT="0" marB="0" anchor="ctr"/>
                </a:tc>
                <a:tc>
                  <a:txBody>
                    <a:bodyPr/>
                    <a:lstStyle/>
                    <a:p>
                      <a:pPr algn="just"/>
                      <a:r>
                        <a:rPr kumimoji="0" lang="en-IN" sz="1800" kern="1200" dirty="0">
                          <a:solidFill>
                            <a:schemeClr val="tx1"/>
                          </a:solidFill>
                          <a:latin typeface="Times New Roman" pitchFamily="18" charset="0"/>
                          <a:ea typeface="+mn-ea"/>
                          <a:cs typeface="Times New Roman" pitchFamily="18" charset="0"/>
                        </a:rPr>
                        <a:t>Block chain</a:t>
                      </a:r>
                      <a:endParaRPr lang="en-US" sz="1800" dirty="0">
                        <a:latin typeface="Times New Roman" pitchFamily="18" charset="0"/>
                        <a:cs typeface="Times New Roman" pitchFamily="18" charset="0"/>
                      </a:endParaRPr>
                    </a:p>
                  </a:txBody>
                  <a:tcPr marT="45719" marB="45719" anchor="ctr"/>
                </a:tc>
                <a:tc>
                  <a:txBody>
                    <a:bodyPr/>
                    <a:lstStyle/>
                    <a:p>
                      <a:pPr marL="0" indent="0" algn="just">
                        <a:lnSpc>
                          <a:spcPct val="115000"/>
                        </a:lnSpc>
                        <a:spcAft>
                          <a:spcPts val="0"/>
                        </a:spcAft>
                        <a:buFont typeface="Arial" pitchFamily="34" charset="0"/>
                        <a:buNone/>
                      </a:pPr>
                      <a:r>
                        <a:rPr lang="en-IN" sz="1800" dirty="0">
                          <a:latin typeface="Times New Roman" pitchFamily="18" charset="0"/>
                          <a:ea typeface="Calibri"/>
                          <a:cs typeface="Times New Roman" pitchFamily="18" charset="0"/>
                        </a:rPr>
                        <a:t>Third-party verification is no longer required, lowering costs.</a:t>
                      </a:r>
                    </a:p>
                  </a:txBody>
                  <a:tcPr marL="68580" marR="68580" marT="0" marB="0" anchor="ctr"/>
                </a:tc>
                <a:tc>
                  <a:txBody>
                    <a:bodyPr/>
                    <a:lstStyle/>
                    <a:p>
                      <a:pPr marL="0" marR="0" lvl="0" indent="0" algn="just" defTabSz="457200" rtl="0" eaLnBrk="1" fontAlgn="auto" latinLnBrk="0" hangingPunct="1">
                        <a:lnSpc>
                          <a:spcPct val="115000"/>
                        </a:lnSpc>
                        <a:spcBef>
                          <a:spcPts val="0"/>
                        </a:spcBef>
                        <a:spcAft>
                          <a:spcPts val="1000"/>
                        </a:spcAft>
                        <a:buClrTx/>
                        <a:buSzTx/>
                        <a:buFontTx/>
                        <a:buNone/>
                        <a:tabLst/>
                        <a:defRPr/>
                      </a:pPr>
                      <a:r>
                        <a:rPr lang="en-US" sz="1800" dirty="0">
                          <a:latin typeface="Times New Roman" pitchFamily="18" charset="0"/>
                          <a:ea typeface="Calibri"/>
                          <a:cs typeface="Times New Roman" pitchFamily="18" charset="0"/>
                        </a:rPr>
                        <a:t>Time consumption</a:t>
                      </a:r>
                      <a:r>
                        <a:rPr lang="en-US" sz="1800" baseline="0" dirty="0">
                          <a:latin typeface="Times New Roman" pitchFamily="18" charset="0"/>
                          <a:ea typeface="Calibri"/>
                          <a:cs typeface="Times New Roman" pitchFamily="18" charset="0"/>
                        </a:rPr>
                        <a:t> </a:t>
                      </a:r>
                      <a:endParaRPr lang="en-IN" sz="1800" dirty="0">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xmlns="" val="3057630127"/>
                  </a:ext>
                </a:extLst>
              </a:tr>
            </a:tbl>
          </a:graphicData>
        </a:graphic>
      </p:graphicFrame>
    </p:spTree>
    <p:extLst>
      <p:ext uri="{BB962C8B-B14F-4D97-AF65-F5344CB8AC3E}">
        <p14:creationId xmlns:p14="http://schemas.microsoft.com/office/powerpoint/2010/main" val="277602742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 xmlns:a16="http://schemas.microsoft.com/office/drawing/2014/main" id="{B243378F-2460-4B9F-9BA6-7E4055D23926}"/>
              </a:ext>
            </a:extLst>
          </p:cNvPr>
          <p:cNvSpPr>
            <a:spLocks noChangeArrowheads="1"/>
          </p:cNvSpPr>
          <p:nvPr/>
        </p:nvSpPr>
        <p:spPr bwMode="auto">
          <a:xfrm>
            <a:off x="1524000" y="603251"/>
            <a:ext cx="8915400" cy="460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9pPr>
          </a:lstStyle>
          <a:p>
            <a:pPr algn="ctr" eaLnBrk="1" hangingPunct="1">
              <a:buClr>
                <a:srgbClr val="000000"/>
              </a:buClr>
              <a:buSzPct val="100000"/>
              <a:buFont typeface="Times New Roman" panose="02020603050405020304" pitchFamily="18" charset="0"/>
              <a:buNone/>
            </a:pPr>
            <a:r>
              <a:rPr lang="en-US" altLang="en-US" sz="2400" b="1" dirty="0">
                <a:solidFill>
                  <a:srgbClr val="FF0066"/>
                </a:solidFill>
                <a:cs typeface="Arial" panose="020B0604020202020204" pitchFamily="34" charset="0"/>
              </a:rPr>
              <a:t>DISADVANTAGES</a:t>
            </a:r>
            <a:r>
              <a:rPr lang="en-US" altLang="en-US" sz="2400" b="1" dirty="0">
                <a:solidFill>
                  <a:srgbClr val="0000FF"/>
                </a:solidFill>
                <a:cs typeface="Arial" panose="020B0604020202020204" pitchFamily="34" charset="0"/>
              </a:rPr>
              <a:t> </a:t>
            </a:r>
            <a:r>
              <a:rPr lang="en-US" altLang="en-US" sz="2400" b="1" dirty="0">
                <a:solidFill>
                  <a:srgbClr val="FF0066"/>
                </a:solidFill>
                <a:cs typeface="Arial" panose="020B0604020202020204" pitchFamily="34" charset="0"/>
              </a:rPr>
              <a:t>OF EXISTING SYSTEM</a:t>
            </a:r>
          </a:p>
        </p:txBody>
      </p:sp>
      <p:pic>
        <p:nvPicPr>
          <p:cNvPr id="16387" name="Picture 2">
            <a:extLst>
              <a:ext uri="{FF2B5EF4-FFF2-40B4-BE49-F238E27FC236}">
                <a16:creationId xmlns="" xmlns:a16="http://schemas.microsoft.com/office/drawing/2014/main" id="{B38941C9-D6A4-4313-AF30-CA5C382560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825" y="252232"/>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88" name="Picture 3">
            <a:extLst>
              <a:ext uri="{FF2B5EF4-FFF2-40B4-BE49-F238E27FC236}">
                <a16:creationId xmlns="" xmlns:a16="http://schemas.microsoft.com/office/drawing/2014/main" id="{1E9E80F3-3EEA-4E29-A86F-5C074A6BE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4512" y="382622"/>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389" name="TextBox 1">
            <a:extLst>
              <a:ext uri="{FF2B5EF4-FFF2-40B4-BE49-F238E27FC236}">
                <a16:creationId xmlns="" xmlns:a16="http://schemas.microsoft.com/office/drawing/2014/main" id="{572C2E5D-36F4-4800-ABA3-076B6BBE4503}"/>
              </a:ext>
            </a:extLst>
          </p:cNvPr>
          <p:cNvSpPr txBox="1">
            <a:spLocks noChangeArrowheads="1"/>
          </p:cNvSpPr>
          <p:nvPr/>
        </p:nvSpPr>
        <p:spPr bwMode="auto">
          <a:xfrm>
            <a:off x="1099225" y="1660526"/>
            <a:ext cx="1011895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There is no system for disease prediction in secure object </a:t>
            </a:r>
            <a:r>
              <a:rPr lang="en-US" dirty="0" smtClean="0">
                <a:latin typeface="Times New Roman" panose="02020603050405020304" pitchFamily="18" charset="0"/>
                <a:cs typeface="Times New Roman" panose="02020603050405020304" pitchFamily="18" charset="0"/>
              </a:rPr>
              <a:t>detection.</a:t>
            </a:r>
          </a:p>
          <a:p>
            <a:pPr marL="342900" indent="-342900"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Conventional automated methods for varicose vein diagnosis sometimes depend on rudimentary image processing techniques that may not be able to accurately capture the complex features of varicose veins. This might lead to false positives or negatives, which could result in delayed therapy and incorrect diagnosis.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itchFamily="34" charset="0"/>
              <a:buChar char="•"/>
            </a:pPr>
            <a:r>
              <a:rPr lang="en-IN" dirty="0">
                <a:latin typeface="Times New Roman" panose="02020603050405020304" pitchFamily="18" charset="0"/>
                <a:cs typeface="Times New Roman" panose="02020603050405020304" pitchFamily="18" charset="0"/>
              </a:rPr>
              <a:t>Combining advanced image processing with cryptographic techniques requires careful preparation and execution. Errors or weaknesses in the integration process might compromise both the confidentiality of patient data and the accuracy of the diagnosis.  </a:t>
            </a:r>
          </a:p>
          <a:p>
            <a:pPr marL="342900" indent="-342900" algn="just">
              <a:lnSpc>
                <a:spcPct val="150000"/>
              </a:lnSpc>
              <a:buFont typeface="Arial"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Arial"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1398</Words>
  <Application>Microsoft Office PowerPoint</Application>
  <PresentationFormat>Widescreen</PresentationFormat>
  <Paragraphs>175</Paragraphs>
  <Slides>21</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DejaVu Sans</vt:lpstr>
      <vt:lpstr>Times New Roman</vt:lpstr>
      <vt:lpstr>WenQuanYi Micro Hei</vt:lpstr>
      <vt:lpstr>Wingdings</vt:lpstr>
      <vt:lpstr>Office Theme</vt:lpstr>
      <vt:lpstr>PowerPoint Presentation</vt:lpstr>
      <vt:lpstr>PRESENTATION OVERVIEW</vt:lpstr>
      <vt:lpstr>PROBLEM IDENTIFICATION</vt:lpstr>
      <vt:lpstr>OBJECTIVE </vt:lpstr>
      <vt:lpstr>ABSTRACT</vt:lpstr>
      <vt:lpstr>LITERATURE SURVEY</vt:lpstr>
      <vt:lpstr>LITERATURE SURVEY</vt:lpstr>
      <vt:lpstr>LITERATURE SURVEY</vt:lpstr>
      <vt:lpstr>PowerPoint Presentation</vt:lpstr>
      <vt:lpstr>PowerPoint Presentation</vt:lpstr>
      <vt:lpstr>EXPLANATION OF PROPOSED WORK  </vt:lpstr>
      <vt:lpstr>EXPLANATION OF PROPOSED WORK  </vt:lpstr>
      <vt:lpstr>ADVANTAGES OF PROPOSED SYSTEM</vt:lpstr>
      <vt:lpstr>Results and Discussion</vt:lpstr>
      <vt:lpstr>Results and Discussion</vt:lpstr>
      <vt:lpstr>Results and Discussion</vt:lpstr>
      <vt:lpstr>Results and Discussion</vt:lpstr>
      <vt:lpstr>Results and Discussion</vt:lpstr>
      <vt:lpstr>PowerPoint Presentation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 P</dc:creator>
  <cp:lastModifiedBy>Gopika</cp:lastModifiedBy>
  <cp:revision>34</cp:revision>
  <dcterms:created xsi:type="dcterms:W3CDTF">2023-12-21T13:31:05Z</dcterms:created>
  <dcterms:modified xsi:type="dcterms:W3CDTF">2024-05-11T05:43:40Z</dcterms:modified>
</cp:coreProperties>
</file>