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9CE430-356C-43A2-8180-1ABC6BFD4FD9}" v="2812" dt="2023-09-30T08:18:56.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FB9ED9-FDE4-4FF1-9A6A-BB75F684E346}"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D0C4610-6308-44F3-9D1D-817BE6131451}">
      <dgm:prSet/>
      <dgm:spPr/>
      <dgm:t>
        <a:bodyPr/>
        <a:lstStyle/>
        <a:p>
          <a:r>
            <a:rPr lang="en-US"/>
            <a:t>The project involves analyzing  air quality data to asses the suitability of air for specific purposes,such as breathing.</a:t>
          </a:r>
        </a:p>
      </dgm:t>
    </dgm:pt>
    <dgm:pt modelId="{CB6670D2-C9F5-44EB-97FA-927DFF27EEE9}" type="parTrans" cxnId="{04106975-96AE-4A94-B5C9-CB866DC060AB}">
      <dgm:prSet/>
      <dgm:spPr/>
      <dgm:t>
        <a:bodyPr/>
        <a:lstStyle/>
        <a:p>
          <a:endParaRPr lang="en-US"/>
        </a:p>
      </dgm:t>
    </dgm:pt>
    <dgm:pt modelId="{0A0B6793-3781-4D29-B634-184BAB2CA908}" type="sibTrans" cxnId="{04106975-96AE-4A94-B5C9-CB866DC060AB}">
      <dgm:prSet/>
      <dgm:spPr/>
      <dgm:t>
        <a:bodyPr/>
        <a:lstStyle/>
        <a:p>
          <a:endParaRPr lang="en-US"/>
        </a:p>
      </dgm:t>
    </dgm:pt>
    <dgm:pt modelId="{613C4E70-65EB-463F-96FE-F45441B1FE18}">
      <dgm:prSet/>
      <dgm:spPr/>
      <dgm:t>
        <a:bodyPr/>
        <a:lstStyle/>
        <a:p>
          <a:r>
            <a:rPr lang="en-US"/>
            <a:t>The objective is to identify potential issuses or deviations from regulatory standards and determine  air potability based on various parameters.</a:t>
          </a:r>
        </a:p>
      </dgm:t>
    </dgm:pt>
    <dgm:pt modelId="{491807D0-F4CA-4B62-BDD5-3CD33253BC46}" type="parTrans" cxnId="{9C685E09-FC39-4919-BB60-C24A21F3E24F}">
      <dgm:prSet/>
      <dgm:spPr/>
      <dgm:t>
        <a:bodyPr/>
        <a:lstStyle/>
        <a:p>
          <a:endParaRPr lang="en-US"/>
        </a:p>
      </dgm:t>
    </dgm:pt>
    <dgm:pt modelId="{396CC6BF-B8C1-41C8-ACDA-056680BACCA8}" type="sibTrans" cxnId="{9C685E09-FC39-4919-BB60-C24A21F3E24F}">
      <dgm:prSet/>
      <dgm:spPr/>
      <dgm:t>
        <a:bodyPr/>
        <a:lstStyle/>
        <a:p>
          <a:endParaRPr lang="en-US"/>
        </a:p>
      </dgm:t>
    </dgm:pt>
    <dgm:pt modelId="{60B5F28A-FB28-4FE7-B12B-B0A2DC7E6434}">
      <dgm:prSet/>
      <dgm:spPr/>
      <dgm:t>
        <a:bodyPr/>
        <a:lstStyle/>
        <a:p>
          <a:r>
            <a:rPr lang="en-US"/>
            <a:t>This project involves analysis objectives,collecting air quality data,designing relevant visualizations,and building a predictive model.</a:t>
          </a:r>
        </a:p>
      </dgm:t>
    </dgm:pt>
    <dgm:pt modelId="{F8414EBA-4D9F-4647-B643-A5E690314679}" type="parTrans" cxnId="{7079A6DB-6A9E-444F-A653-1E2960EA1DB0}">
      <dgm:prSet/>
      <dgm:spPr/>
      <dgm:t>
        <a:bodyPr/>
        <a:lstStyle/>
        <a:p>
          <a:endParaRPr lang="en-US"/>
        </a:p>
      </dgm:t>
    </dgm:pt>
    <dgm:pt modelId="{2D6048D7-103D-4A63-8F79-A6C50F70ECAC}" type="sibTrans" cxnId="{7079A6DB-6A9E-444F-A653-1E2960EA1DB0}">
      <dgm:prSet/>
      <dgm:spPr/>
      <dgm:t>
        <a:bodyPr/>
        <a:lstStyle/>
        <a:p>
          <a:endParaRPr lang="en-US"/>
        </a:p>
      </dgm:t>
    </dgm:pt>
    <dgm:pt modelId="{F817C50F-EF98-4FBD-AD9F-CBA8CF0F3E8F}" type="pres">
      <dgm:prSet presAssocID="{AAFB9ED9-FDE4-4FF1-9A6A-BB75F684E346}" presName="outerComposite" presStyleCnt="0">
        <dgm:presLayoutVars>
          <dgm:chMax val="5"/>
          <dgm:dir/>
          <dgm:resizeHandles val="exact"/>
        </dgm:presLayoutVars>
      </dgm:prSet>
      <dgm:spPr/>
    </dgm:pt>
    <dgm:pt modelId="{ABA51568-9749-4302-B534-D48282EEBA75}" type="pres">
      <dgm:prSet presAssocID="{AAFB9ED9-FDE4-4FF1-9A6A-BB75F684E346}" presName="dummyMaxCanvas" presStyleCnt="0">
        <dgm:presLayoutVars/>
      </dgm:prSet>
      <dgm:spPr/>
    </dgm:pt>
    <dgm:pt modelId="{CAF485DD-EA40-4093-ACDE-3243BE1E51DC}" type="pres">
      <dgm:prSet presAssocID="{AAFB9ED9-FDE4-4FF1-9A6A-BB75F684E346}" presName="ThreeNodes_1" presStyleLbl="node1" presStyleIdx="0" presStyleCnt="3">
        <dgm:presLayoutVars>
          <dgm:bulletEnabled val="1"/>
        </dgm:presLayoutVars>
      </dgm:prSet>
      <dgm:spPr/>
    </dgm:pt>
    <dgm:pt modelId="{F6D3F62A-263C-4024-9F77-F52E0EFBC242}" type="pres">
      <dgm:prSet presAssocID="{AAFB9ED9-FDE4-4FF1-9A6A-BB75F684E346}" presName="ThreeNodes_2" presStyleLbl="node1" presStyleIdx="1" presStyleCnt="3">
        <dgm:presLayoutVars>
          <dgm:bulletEnabled val="1"/>
        </dgm:presLayoutVars>
      </dgm:prSet>
      <dgm:spPr/>
    </dgm:pt>
    <dgm:pt modelId="{D7D7B7A3-4346-4158-A8DC-D8AEFD8A27FA}" type="pres">
      <dgm:prSet presAssocID="{AAFB9ED9-FDE4-4FF1-9A6A-BB75F684E346}" presName="ThreeNodes_3" presStyleLbl="node1" presStyleIdx="2" presStyleCnt="3">
        <dgm:presLayoutVars>
          <dgm:bulletEnabled val="1"/>
        </dgm:presLayoutVars>
      </dgm:prSet>
      <dgm:spPr/>
    </dgm:pt>
    <dgm:pt modelId="{9AA9669F-D0D6-48C5-B40E-FE098FD426EF}" type="pres">
      <dgm:prSet presAssocID="{AAFB9ED9-FDE4-4FF1-9A6A-BB75F684E346}" presName="ThreeConn_1-2" presStyleLbl="fgAccFollowNode1" presStyleIdx="0" presStyleCnt="2">
        <dgm:presLayoutVars>
          <dgm:bulletEnabled val="1"/>
        </dgm:presLayoutVars>
      </dgm:prSet>
      <dgm:spPr/>
    </dgm:pt>
    <dgm:pt modelId="{48216BB9-1B8F-460A-9E9B-71010503D31B}" type="pres">
      <dgm:prSet presAssocID="{AAFB9ED9-FDE4-4FF1-9A6A-BB75F684E346}" presName="ThreeConn_2-3" presStyleLbl="fgAccFollowNode1" presStyleIdx="1" presStyleCnt="2">
        <dgm:presLayoutVars>
          <dgm:bulletEnabled val="1"/>
        </dgm:presLayoutVars>
      </dgm:prSet>
      <dgm:spPr/>
    </dgm:pt>
    <dgm:pt modelId="{96C79223-2884-412D-B76D-3976C55C1910}" type="pres">
      <dgm:prSet presAssocID="{AAFB9ED9-FDE4-4FF1-9A6A-BB75F684E346}" presName="ThreeNodes_1_text" presStyleLbl="node1" presStyleIdx="2" presStyleCnt="3">
        <dgm:presLayoutVars>
          <dgm:bulletEnabled val="1"/>
        </dgm:presLayoutVars>
      </dgm:prSet>
      <dgm:spPr/>
    </dgm:pt>
    <dgm:pt modelId="{FD2C24D8-1CD9-4C1A-87D1-AA16B82D80DC}" type="pres">
      <dgm:prSet presAssocID="{AAFB9ED9-FDE4-4FF1-9A6A-BB75F684E346}" presName="ThreeNodes_2_text" presStyleLbl="node1" presStyleIdx="2" presStyleCnt="3">
        <dgm:presLayoutVars>
          <dgm:bulletEnabled val="1"/>
        </dgm:presLayoutVars>
      </dgm:prSet>
      <dgm:spPr/>
    </dgm:pt>
    <dgm:pt modelId="{C0536F6D-7C13-4791-88BF-3D798EF64BE1}" type="pres">
      <dgm:prSet presAssocID="{AAFB9ED9-FDE4-4FF1-9A6A-BB75F684E346}" presName="ThreeNodes_3_text" presStyleLbl="node1" presStyleIdx="2" presStyleCnt="3">
        <dgm:presLayoutVars>
          <dgm:bulletEnabled val="1"/>
        </dgm:presLayoutVars>
      </dgm:prSet>
      <dgm:spPr/>
    </dgm:pt>
  </dgm:ptLst>
  <dgm:cxnLst>
    <dgm:cxn modelId="{FC9E2505-0081-4FB0-AFD2-AA5109426A6B}" type="presOf" srcId="{AD0C4610-6308-44F3-9D1D-817BE6131451}" destId="{CAF485DD-EA40-4093-ACDE-3243BE1E51DC}" srcOrd="0" destOrd="0" presId="urn:microsoft.com/office/officeart/2005/8/layout/vProcess5"/>
    <dgm:cxn modelId="{9C685E09-FC39-4919-BB60-C24A21F3E24F}" srcId="{AAFB9ED9-FDE4-4FF1-9A6A-BB75F684E346}" destId="{613C4E70-65EB-463F-96FE-F45441B1FE18}" srcOrd="1" destOrd="0" parTransId="{491807D0-F4CA-4B62-BDD5-3CD33253BC46}" sibTransId="{396CC6BF-B8C1-41C8-ACDA-056680BACCA8}"/>
    <dgm:cxn modelId="{27172E19-5842-4EFF-A651-EA77D168C6A0}" type="presOf" srcId="{0A0B6793-3781-4D29-B634-184BAB2CA908}" destId="{9AA9669F-D0D6-48C5-B40E-FE098FD426EF}" srcOrd="0" destOrd="0" presId="urn:microsoft.com/office/officeart/2005/8/layout/vProcess5"/>
    <dgm:cxn modelId="{56098E28-D9A4-4015-8093-BC8202AFDC40}" type="presOf" srcId="{613C4E70-65EB-463F-96FE-F45441B1FE18}" destId="{F6D3F62A-263C-4024-9F77-F52E0EFBC242}" srcOrd="0" destOrd="0" presId="urn:microsoft.com/office/officeart/2005/8/layout/vProcess5"/>
    <dgm:cxn modelId="{4D7E7729-C87E-4D6B-BF35-3E7C8E330454}" type="presOf" srcId="{AAFB9ED9-FDE4-4FF1-9A6A-BB75F684E346}" destId="{F817C50F-EF98-4FBD-AD9F-CBA8CF0F3E8F}" srcOrd="0" destOrd="0" presId="urn:microsoft.com/office/officeart/2005/8/layout/vProcess5"/>
    <dgm:cxn modelId="{3324EB63-C8E2-4735-8C55-5D3032E496DC}" type="presOf" srcId="{60B5F28A-FB28-4FE7-B12B-B0A2DC7E6434}" destId="{D7D7B7A3-4346-4158-A8DC-D8AEFD8A27FA}" srcOrd="0" destOrd="0" presId="urn:microsoft.com/office/officeart/2005/8/layout/vProcess5"/>
    <dgm:cxn modelId="{04106975-96AE-4A94-B5C9-CB866DC060AB}" srcId="{AAFB9ED9-FDE4-4FF1-9A6A-BB75F684E346}" destId="{AD0C4610-6308-44F3-9D1D-817BE6131451}" srcOrd="0" destOrd="0" parTransId="{CB6670D2-C9F5-44EB-97FA-927DFF27EEE9}" sibTransId="{0A0B6793-3781-4D29-B634-184BAB2CA908}"/>
    <dgm:cxn modelId="{C32C9657-E6A7-4177-91D4-6848E3CF55D1}" type="presOf" srcId="{60B5F28A-FB28-4FE7-B12B-B0A2DC7E6434}" destId="{C0536F6D-7C13-4791-88BF-3D798EF64BE1}" srcOrd="1" destOrd="0" presId="urn:microsoft.com/office/officeart/2005/8/layout/vProcess5"/>
    <dgm:cxn modelId="{793D8A93-86DF-4711-9BA1-729967197B0A}" type="presOf" srcId="{613C4E70-65EB-463F-96FE-F45441B1FE18}" destId="{FD2C24D8-1CD9-4C1A-87D1-AA16B82D80DC}" srcOrd="1" destOrd="0" presId="urn:microsoft.com/office/officeart/2005/8/layout/vProcess5"/>
    <dgm:cxn modelId="{2B7395C5-D548-4629-BD9D-562AFDD3EACD}" type="presOf" srcId="{396CC6BF-B8C1-41C8-ACDA-056680BACCA8}" destId="{48216BB9-1B8F-460A-9E9B-71010503D31B}" srcOrd="0" destOrd="0" presId="urn:microsoft.com/office/officeart/2005/8/layout/vProcess5"/>
    <dgm:cxn modelId="{7079A6DB-6A9E-444F-A653-1E2960EA1DB0}" srcId="{AAFB9ED9-FDE4-4FF1-9A6A-BB75F684E346}" destId="{60B5F28A-FB28-4FE7-B12B-B0A2DC7E6434}" srcOrd="2" destOrd="0" parTransId="{F8414EBA-4D9F-4647-B643-A5E690314679}" sibTransId="{2D6048D7-103D-4A63-8F79-A6C50F70ECAC}"/>
    <dgm:cxn modelId="{3F5C88F0-B175-49A4-A944-96631583DBD3}" type="presOf" srcId="{AD0C4610-6308-44F3-9D1D-817BE6131451}" destId="{96C79223-2884-412D-B76D-3976C55C1910}" srcOrd="1" destOrd="0" presId="urn:microsoft.com/office/officeart/2005/8/layout/vProcess5"/>
    <dgm:cxn modelId="{94FD273C-3EE3-4AF9-899C-3B9F0D05B0D3}" type="presParOf" srcId="{F817C50F-EF98-4FBD-AD9F-CBA8CF0F3E8F}" destId="{ABA51568-9749-4302-B534-D48282EEBA75}" srcOrd="0" destOrd="0" presId="urn:microsoft.com/office/officeart/2005/8/layout/vProcess5"/>
    <dgm:cxn modelId="{1CD197FD-5113-4727-AC01-DA9A17E66FE4}" type="presParOf" srcId="{F817C50F-EF98-4FBD-AD9F-CBA8CF0F3E8F}" destId="{CAF485DD-EA40-4093-ACDE-3243BE1E51DC}" srcOrd="1" destOrd="0" presId="urn:microsoft.com/office/officeart/2005/8/layout/vProcess5"/>
    <dgm:cxn modelId="{6BCDD135-E124-49CF-96FC-F3CC71C2AEBF}" type="presParOf" srcId="{F817C50F-EF98-4FBD-AD9F-CBA8CF0F3E8F}" destId="{F6D3F62A-263C-4024-9F77-F52E0EFBC242}" srcOrd="2" destOrd="0" presId="urn:microsoft.com/office/officeart/2005/8/layout/vProcess5"/>
    <dgm:cxn modelId="{558DD336-57B5-47F6-8373-A3A4396135CF}" type="presParOf" srcId="{F817C50F-EF98-4FBD-AD9F-CBA8CF0F3E8F}" destId="{D7D7B7A3-4346-4158-A8DC-D8AEFD8A27FA}" srcOrd="3" destOrd="0" presId="urn:microsoft.com/office/officeart/2005/8/layout/vProcess5"/>
    <dgm:cxn modelId="{704D9E1E-FC26-420A-B3F8-8BD851966A5B}" type="presParOf" srcId="{F817C50F-EF98-4FBD-AD9F-CBA8CF0F3E8F}" destId="{9AA9669F-D0D6-48C5-B40E-FE098FD426EF}" srcOrd="4" destOrd="0" presId="urn:microsoft.com/office/officeart/2005/8/layout/vProcess5"/>
    <dgm:cxn modelId="{8B8F07F8-470A-4452-BC3E-06BAE30C0607}" type="presParOf" srcId="{F817C50F-EF98-4FBD-AD9F-CBA8CF0F3E8F}" destId="{48216BB9-1B8F-460A-9E9B-71010503D31B}" srcOrd="5" destOrd="0" presId="urn:microsoft.com/office/officeart/2005/8/layout/vProcess5"/>
    <dgm:cxn modelId="{385027A0-C1A3-488F-98F7-BEBE8DB7FBA5}" type="presParOf" srcId="{F817C50F-EF98-4FBD-AD9F-CBA8CF0F3E8F}" destId="{96C79223-2884-412D-B76D-3976C55C1910}" srcOrd="6" destOrd="0" presId="urn:microsoft.com/office/officeart/2005/8/layout/vProcess5"/>
    <dgm:cxn modelId="{45ABA929-5BA2-44B5-B00E-2CC6560AF485}" type="presParOf" srcId="{F817C50F-EF98-4FBD-AD9F-CBA8CF0F3E8F}" destId="{FD2C24D8-1CD9-4C1A-87D1-AA16B82D80DC}" srcOrd="7" destOrd="0" presId="urn:microsoft.com/office/officeart/2005/8/layout/vProcess5"/>
    <dgm:cxn modelId="{FECEB647-E420-4ACA-A026-A37989DC9838}" type="presParOf" srcId="{F817C50F-EF98-4FBD-AD9F-CBA8CF0F3E8F}" destId="{C0536F6D-7C13-4791-88BF-3D798EF64BE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485DD-EA40-4093-ACDE-3243BE1E51DC}">
      <dsp:nvSpPr>
        <dsp:cNvPr id="0" name=""/>
        <dsp:cNvSpPr/>
      </dsp:nvSpPr>
      <dsp:spPr>
        <a:xfrm>
          <a:off x="0" y="0"/>
          <a:ext cx="9288654" cy="11068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project involves analyzing  air quality data to asses the suitability of air for specific purposes,such as breathing.</a:t>
          </a:r>
        </a:p>
      </dsp:txBody>
      <dsp:txXfrm>
        <a:off x="32418" y="32418"/>
        <a:ext cx="8094307" cy="1041985"/>
      </dsp:txXfrm>
    </dsp:sp>
    <dsp:sp modelId="{F6D3F62A-263C-4024-9F77-F52E0EFBC242}">
      <dsp:nvSpPr>
        <dsp:cNvPr id="0" name=""/>
        <dsp:cNvSpPr/>
      </dsp:nvSpPr>
      <dsp:spPr>
        <a:xfrm>
          <a:off x="819587" y="1291291"/>
          <a:ext cx="9288654" cy="110682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objective is to identify potential issuses or deviations from regulatory standards and determine  air potability based on various parameters.</a:t>
          </a:r>
        </a:p>
      </dsp:txBody>
      <dsp:txXfrm>
        <a:off x="852005" y="1323709"/>
        <a:ext cx="7684797" cy="1041985"/>
      </dsp:txXfrm>
    </dsp:sp>
    <dsp:sp modelId="{D7D7B7A3-4346-4158-A8DC-D8AEFD8A27FA}">
      <dsp:nvSpPr>
        <dsp:cNvPr id="0" name=""/>
        <dsp:cNvSpPr/>
      </dsp:nvSpPr>
      <dsp:spPr>
        <a:xfrm>
          <a:off x="1639174" y="2582583"/>
          <a:ext cx="9288654" cy="110682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project involves analysis objectives,collecting air quality data,designing relevant visualizations,and building a predictive model.</a:t>
          </a:r>
        </a:p>
      </dsp:txBody>
      <dsp:txXfrm>
        <a:off x="1671592" y="2615001"/>
        <a:ext cx="7684797" cy="1041985"/>
      </dsp:txXfrm>
    </dsp:sp>
    <dsp:sp modelId="{9AA9669F-D0D6-48C5-B40E-FE098FD426EF}">
      <dsp:nvSpPr>
        <dsp:cNvPr id="0" name=""/>
        <dsp:cNvSpPr/>
      </dsp:nvSpPr>
      <dsp:spPr>
        <a:xfrm>
          <a:off x="8569220" y="839339"/>
          <a:ext cx="719433" cy="71943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31092" y="839339"/>
        <a:ext cx="395689" cy="541373"/>
      </dsp:txXfrm>
    </dsp:sp>
    <dsp:sp modelId="{48216BB9-1B8F-460A-9E9B-71010503D31B}">
      <dsp:nvSpPr>
        <dsp:cNvPr id="0" name=""/>
        <dsp:cNvSpPr/>
      </dsp:nvSpPr>
      <dsp:spPr>
        <a:xfrm>
          <a:off x="9388807" y="2123252"/>
          <a:ext cx="719433" cy="71943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50679" y="2123252"/>
        <a:ext cx="395689" cy="54137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b="1">
                <a:solidFill>
                  <a:srgbClr val="FFFFFF"/>
                </a:solidFill>
                <a:ea typeface="Calibri Light"/>
                <a:cs typeface="Calibri Light"/>
              </a:rPr>
              <a:t>PROJECT:PHASE-1</a:t>
            </a:r>
            <a:br>
              <a:rPr lang="en-US" sz="4800" b="1">
                <a:solidFill>
                  <a:srgbClr val="FFFFFF"/>
                </a:solidFill>
                <a:ea typeface="Calibri Light"/>
                <a:cs typeface="Calibri Light"/>
              </a:rPr>
            </a:br>
            <a:r>
              <a:rPr lang="en-US" sz="4800" b="1">
                <a:solidFill>
                  <a:srgbClr val="FFFFFF"/>
                </a:solidFill>
                <a:ea typeface="Calibri Light"/>
                <a:cs typeface="Calibri Light"/>
              </a:rPr>
              <a:t>AIR Q ASSESMENT TN</a:t>
            </a:r>
          </a:p>
        </p:txBody>
      </p:sp>
      <p:sp>
        <p:nvSpPr>
          <p:cNvPr id="3" name="Subtitle 2"/>
          <p:cNvSpPr>
            <a:spLocks noGrp="1"/>
          </p:cNvSpPr>
          <p:nvPr>
            <p:ph type="subTitle" idx="1"/>
          </p:nvPr>
        </p:nvSpPr>
        <p:spPr>
          <a:xfrm>
            <a:off x="1350682" y="4870824"/>
            <a:ext cx="10005951" cy="1458258"/>
          </a:xfrm>
        </p:spPr>
        <p:txBody>
          <a:bodyPr anchor="ctr">
            <a:normAutofit/>
          </a:bodyPr>
          <a:lstStyle/>
          <a:p>
            <a:pPr algn="l"/>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5CC56-215A-01B2-F9DF-8C5204299332}"/>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2300" b="1" kern="1200">
                <a:solidFill>
                  <a:srgbClr val="FFFFFF"/>
                </a:solidFill>
                <a:latin typeface="+mj-lt"/>
                <a:ea typeface="+mj-ea"/>
                <a:cs typeface="+mj-cs"/>
              </a:rPr>
              <a:t>HEATMAPS:</a:t>
            </a:r>
            <a:br>
              <a:rPr lang="en-US" sz="2300" b="1" kern="1200">
                <a:solidFill>
                  <a:srgbClr val="FFFFFF"/>
                </a:solidFill>
                <a:latin typeface="+mj-lt"/>
                <a:ea typeface="+mj-ea"/>
                <a:cs typeface="+mj-cs"/>
              </a:rPr>
            </a:br>
            <a:r>
              <a:rPr lang="en-US" sz="2300" b="1" kern="1200">
                <a:solidFill>
                  <a:srgbClr val="FFFFFF"/>
                </a:solidFill>
                <a:latin typeface="+mj-lt"/>
                <a:ea typeface="+mj-ea"/>
                <a:cs typeface="+mj-cs"/>
              </a:rPr>
              <a:t>                </a:t>
            </a:r>
            <a:r>
              <a:rPr lang="en-US" sz="2300" kern="1200">
                <a:solidFill>
                  <a:srgbClr val="FFFFFF"/>
                </a:solidFill>
                <a:latin typeface="+mj-lt"/>
                <a:ea typeface="+mj-ea"/>
                <a:cs typeface="+mj-cs"/>
              </a:rPr>
              <a:t>A heat map is a data visualization technique that uses colors to represent values in a two-dimensional matrix or table. Heat maps are commonly used to display complex data in a visually accessible and easy-to-understand format. They are particularly useful for revealing patterns, trends, and variations in large datasets.</a:t>
            </a:r>
            <a:endParaRPr lang="en-US" sz="2300" b="1" kern="1200">
              <a:solidFill>
                <a:srgbClr val="FFFFFF"/>
              </a:solidFill>
              <a:latin typeface="+mj-lt"/>
              <a:ea typeface="+mj-ea"/>
              <a:cs typeface="+mj-cs"/>
            </a:endParaRPr>
          </a:p>
        </p:txBody>
      </p:sp>
    </p:spTree>
    <p:extLst>
      <p:ext uri="{BB962C8B-B14F-4D97-AF65-F5344CB8AC3E}">
        <p14:creationId xmlns:p14="http://schemas.microsoft.com/office/powerpoint/2010/main" val="198601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65FF3-B9F2-9C88-4EFA-2118C3D64B56}"/>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1900" b="1" kern="1200">
                <a:solidFill>
                  <a:srgbClr val="FFFFFF"/>
                </a:solidFill>
                <a:latin typeface="+mj-lt"/>
                <a:ea typeface="+mj-ea"/>
                <a:cs typeface="+mj-cs"/>
              </a:rPr>
              <a:t>Conclusion:</a:t>
            </a:r>
            <a:br>
              <a:rPr lang="en-US" sz="1900" b="1" kern="1200">
                <a:solidFill>
                  <a:srgbClr val="FFFFFF"/>
                </a:solidFill>
                <a:latin typeface="+mj-lt"/>
                <a:ea typeface="+mj-ea"/>
                <a:cs typeface="+mj-cs"/>
              </a:rPr>
            </a:br>
            <a:r>
              <a:rPr lang="en-US" sz="1900" b="1" kern="1200">
                <a:solidFill>
                  <a:srgbClr val="FFFFFF"/>
                </a:solidFill>
                <a:latin typeface="+mj-lt"/>
                <a:ea typeface="+mj-ea"/>
                <a:cs typeface="+mj-cs"/>
              </a:rPr>
              <a:t>              </a:t>
            </a:r>
            <a:r>
              <a:rPr lang="en-US" sz="1900" kern="1200">
                <a:solidFill>
                  <a:srgbClr val="FFFFFF"/>
                </a:solidFill>
                <a:latin typeface="+mj-lt"/>
                <a:ea typeface="+mj-ea"/>
                <a:cs typeface="+mj-cs"/>
              </a:rPr>
              <a:t>Concluding a project of air quality analysis involves the project definition and design thinking with various methods and techniques  along the subject of the given project.</a:t>
            </a:r>
            <a:br>
              <a:rPr lang="en-US" sz="1900" kern="1200">
                <a:solidFill>
                  <a:srgbClr val="FFFFFF"/>
                </a:solidFill>
                <a:latin typeface="+mj-lt"/>
                <a:ea typeface="+mj-ea"/>
                <a:cs typeface="+mj-cs"/>
              </a:rPr>
            </a:br>
            <a:r>
              <a:rPr lang="en-US" sz="1900" kern="1200">
                <a:solidFill>
                  <a:srgbClr val="FFFFFF"/>
                </a:solidFill>
                <a:latin typeface="+mj-lt"/>
                <a:ea typeface="+mj-ea"/>
                <a:cs typeface="+mj-cs"/>
              </a:rPr>
              <a:t>                    Thus we have outlined our project objectives with project definition,outlining the analysis approach by selecting the appropriate visualization techniques.</a:t>
            </a:r>
            <a:br>
              <a:rPr lang="en-US" sz="1900" kern="1200">
                <a:solidFill>
                  <a:srgbClr val="FFFFFF"/>
                </a:solidFill>
                <a:latin typeface="+mj-lt"/>
                <a:ea typeface="+mj-ea"/>
                <a:cs typeface="+mj-cs"/>
              </a:rPr>
            </a:br>
            <a:r>
              <a:rPr lang="en-US" sz="1900" kern="1200">
                <a:solidFill>
                  <a:srgbClr val="FFFFFF"/>
                </a:solidFill>
                <a:latin typeface="+mj-lt"/>
                <a:ea typeface="+mj-ea"/>
                <a:cs typeface="+mj-cs"/>
              </a:rPr>
              <a:t>                     This powerpoint clearly reflects the understanding of the importance of air quality analysis and a sense of motivation or awareness about the project.</a:t>
            </a:r>
            <a:endParaRPr lang="en-US" sz="1900" b="1" kern="1200">
              <a:solidFill>
                <a:srgbClr val="FFFFFF"/>
              </a:solidFill>
              <a:latin typeface="+mj-lt"/>
              <a:ea typeface="+mj-ea"/>
              <a:cs typeface="+mj-cs"/>
            </a:endParaRPr>
          </a:p>
        </p:txBody>
      </p:sp>
    </p:spTree>
    <p:extLst>
      <p:ext uri="{BB962C8B-B14F-4D97-AF65-F5344CB8AC3E}">
        <p14:creationId xmlns:p14="http://schemas.microsoft.com/office/powerpoint/2010/main" val="3389052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B6983-D1D3-7CF5-9F92-517894FE47AA}"/>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4800" b="1" kern="1200">
                <a:solidFill>
                  <a:srgbClr val="FFFFFF"/>
                </a:solidFill>
                <a:latin typeface="+mj-lt"/>
                <a:ea typeface="+mj-ea"/>
                <a:cs typeface="+mj-cs"/>
              </a:rPr>
              <a:t>THANK YOU</a:t>
            </a:r>
          </a:p>
        </p:txBody>
      </p:sp>
    </p:spTree>
    <p:extLst>
      <p:ext uri="{BB962C8B-B14F-4D97-AF65-F5344CB8AC3E}">
        <p14:creationId xmlns:p14="http://schemas.microsoft.com/office/powerpoint/2010/main" val="18613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F4AB6-63BC-E121-5011-E8FE1F0EBC97}"/>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3400" b="1" kern="1200" dirty="0">
                <a:solidFill>
                  <a:srgbClr val="FFFFFF"/>
                </a:solidFill>
                <a:latin typeface="+mj-lt"/>
                <a:ea typeface="+mj-ea"/>
                <a:cs typeface="+mj-cs"/>
              </a:rPr>
              <a:t>AGENDA:</a:t>
            </a:r>
            <a:br>
              <a:rPr lang="en-US" sz="3400" kern="1200" dirty="0"/>
            </a:br>
            <a:r>
              <a:rPr lang="en-US" sz="3400" kern="1200" dirty="0">
                <a:solidFill>
                  <a:srgbClr val="FFFFFF"/>
                </a:solidFill>
                <a:latin typeface="+mj-lt"/>
                <a:ea typeface="+mj-ea"/>
                <a:cs typeface="+mj-cs"/>
              </a:rPr>
              <a:t>              INTRODUCTION</a:t>
            </a:r>
            <a:br>
              <a:rPr lang="en-US" sz="3400" kern="1200" dirty="0"/>
            </a:br>
            <a:r>
              <a:rPr lang="en-US" sz="3400" kern="1200" dirty="0">
                <a:solidFill>
                  <a:srgbClr val="FFFFFF"/>
                </a:solidFill>
                <a:latin typeface="+mj-lt"/>
                <a:ea typeface="+mj-ea"/>
                <a:cs typeface="+mj-cs"/>
              </a:rPr>
              <a:t>               PROBLEM DEFINITION</a:t>
            </a:r>
            <a:br>
              <a:rPr lang="en-US" sz="3400" kern="1200" dirty="0"/>
            </a:br>
            <a:r>
              <a:rPr lang="en-US" sz="3400" kern="1200" dirty="0">
                <a:solidFill>
                  <a:srgbClr val="FFFFFF"/>
                </a:solidFill>
                <a:latin typeface="+mj-lt"/>
                <a:ea typeface="+mj-ea"/>
                <a:cs typeface="+mj-cs"/>
              </a:rPr>
              <a:t>               DESIGN THINKING</a:t>
            </a:r>
            <a:br>
              <a:rPr lang="en-US" sz="3400" kern="1200" dirty="0"/>
            </a:br>
            <a:r>
              <a:rPr lang="en-US" sz="3400" kern="1200" dirty="0">
                <a:solidFill>
                  <a:srgbClr val="FFFFFF"/>
                </a:solidFill>
                <a:latin typeface="+mj-lt"/>
                <a:ea typeface="+mj-ea"/>
                <a:cs typeface="+mj-cs"/>
              </a:rPr>
              <a:t>               PROBLEM DEFINITION</a:t>
            </a:r>
            <a:br>
              <a:rPr lang="en-US" sz="3400" kern="1200" dirty="0"/>
            </a:br>
            <a:endParaRPr lang="en-US" sz="3400" kern="1200">
              <a:solidFill>
                <a:srgbClr val="FFFFFF"/>
              </a:solidFill>
              <a:latin typeface="+mj-lt"/>
              <a:ea typeface="+mj-ea"/>
              <a:cs typeface="+mj-cs"/>
            </a:endParaRPr>
          </a:p>
        </p:txBody>
      </p:sp>
    </p:spTree>
    <p:extLst>
      <p:ext uri="{BB962C8B-B14F-4D97-AF65-F5344CB8AC3E}">
        <p14:creationId xmlns:p14="http://schemas.microsoft.com/office/powerpoint/2010/main" val="414383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9DA40-E0B1-FA1F-B890-18B4128A0A3D}"/>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1200" b="1" kern="1200">
                <a:solidFill>
                  <a:srgbClr val="FFFFFF"/>
                </a:solidFill>
                <a:latin typeface="+mj-lt"/>
                <a:ea typeface="+mj-ea"/>
                <a:cs typeface="+mj-cs"/>
              </a:rPr>
              <a:t>INTRODUCTION</a:t>
            </a:r>
            <a:br>
              <a:rPr lang="en-US" sz="1200" kern="1200">
                <a:solidFill>
                  <a:srgbClr val="FFFFFF"/>
                </a:solidFill>
                <a:latin typeface="+mj-lt"/>
                <a:ea typeface="+mj-ea"/>
                <a:cs typeface="+mj-cs"/>
              </a:rPr>
            </a:br>
            <a:r>
              <a:rPr lang="en-US" sz="1200" kern="1200">
                <a:solidFill>
                  <a:srgbClr val="FFFFFF"/>
                </a:solidFill>
                <a:latin typeface="+mj-lt"/>
                <a:ea typeface="+mj-ea"/>
                <a:cs typeface="+mj-cs"/>
              </a:rPr>
              <a:t>                     The air quality in Tamil Nadu, like in many parts of the world, has become a matter of pressing concern. </a:t>
            </a:r>
            <a:br>
              <a:rPr lang="en-US" sz="1200" kern="1200">
                <a:solidFill>
                  <a:srgbClr val="FFFFFF"/>
                </a:solidFill>
                <a:latin typeface="+mj-lt"/>
                <a:ea typeface="+mj-ea"/>
                <a:cs typeface="+mj-cs"/>
              </a:rPr>
            </a:br>
            <a:r>
              <a:rPr lang="en-US" sz="1200" kern="1200">
                <a:solidFill>
                  <a:srgbClr val="FFFFFF"/>
                </a:solidFill>
                <a:latin typeface="+mj-lt"/>
                <a:ea typeface="+mj-ea"/>
                <a:cs typeface="+mj-cs"/>
              </a:rPr>
              <a:t>                     It affects our health, our environment, our daily lives, and our shared future. This assessment is a testament to our collective commitment to safeguarding the well-being of the people of Tamil Nadu and preserving the natural beauty of our state.</a:t>
            </a:r>
          </a:p>
          <a:p>
            <a:r>
              <a:rPr lang="en-US" sz="1200" kern="1200">
                <a:solidFill>
                  <a:srgbClr val="FFFFFF"/>
                </a:solidFill>
                <a:latin typeface="+mj-lt"/>
                <a:ea typeface="+mj-ea"/>
                <a:cs typeface="+mj-cs"/>
              </a:rPr>
              <a:t>                   As we gather here today, our purpose is clear: to comprehensively assess the quality of the air in Tamil Nadu. </a:t>
            </a:r>
            <a:br>
              <a:rPr lang="en-US" sz="1200" kern="1200">
                <a:solidFill>
                  <a:srgbClr val="FFFFFF"/>
                </a:solidFill>
                <a:latin typeface="+mj-lt"/>
                <a:ea typeface="+mj-ea"/>
                <a:cs typeface="+mj-cs"/>
              </a:rPr>
            </a:br>
            <a:r>
              <a:rPr lang="en-US" sz="1200" kern="1200">
                <a:solidFill>
                  <a:srgbClr val="FFFFFF"/>
                </a:solidFill>
                <a:latin typeface="+mj-lt"/>
                <a:ea typeface="+mj-ea"/>
                <a:cs typeface="+mj-cs"/>
              </a:rPr>
              <a:t>                   We will explore a spectrum of topics, from air quality data and pollution sources to health impacts, regulatory frameworks, and strategies for improvement. </a:t>
            </a:r>
            <a:br>
              <a:rPr lang="en-US" sz="1200" kern="1200">
                <a:solidFill>
                  <a:srgbClr val="FFFFFF"/>
                </a:solidFill>
                <a:latin typeface="+mj-lt"/>
                <a:ea typeface="+mj-ea"/>
                <a:cs typeface="+mj-cs"/>
              </a:rPr>
            </a:br>
            <a:r>
              <a:rPr lang="en-US" sz="1200" kern="1200">
                <a:solidFill>
                  <a:srgbClr val="FFFFFF"/>
                </a:solidFill>
                <a:latin typeface="+mj-lt"/>
                <a:ea typeface="+mj-ea"/>
                <a:cs typeface="+mj-cs"/>
              </a:rPr>
              <a:t>                   This assessment is a blend of science, community engagement, and a shared vision for a healthier and more sustainable Tamil Nadu.</a:t>
            </a:r>
          </a:p>
          <a:p>
            <a:r>
              <a:rPr lang="en-US" sz="1200" kern="1200">
                <a:solidFill>
                  <a:srgbClr val="FFFFFF"/>
                </a:solidFill>
                <a:latin typeface="+mj-lt"/>
                <a:ea typeface="+mj-ea"/>
                <a:cs typeface="+mj-cs"/>
              </a:rPr>
              <a:t>                  </a:t>
            </a:r>
          </a:p>
          <a:p>
            <a:endParaRPr lang="en-US" sz="1200" kern="1200">
              <a:solidFill>
                <a:srgbClr val="FFFFFF"/>
              </a:solidFill>
              <a:latin typeface="+mj-lt"/>
              <a:ea typeface="+mj-ea"/>
              <a:cs typeface="+mj-cs"/>
            </a:endParaRPr>
          </a:p>
          <a:p>
            <a:br>
              <a:rPr lang="en-US" sz="1200" kern="1200">
                <a:solidFill>
                  <a:srgbClr val="FFFFFF"/>
                </a:solidFill>
                <a:latin typeface="+mj-lt"/>
                <a:ea typeface="+mj-ea"/>
                <a:cs typeface="+mj-cs"/>
              </a:rPr>
            </a:br>
            <a:endParaRPr lang="en-US" sz="1200" kern="1200">
              <a:solidFill>
                <a:srgbClr val="FFFFFF"/>
              </a:solidFill>
              <a:latin typeface="+mj-lt"/>
              <a:ea typeface="+mj-ea"/>
              <a:cs typeface="+mj-cs"/>
            </a:endParaRPr>
          </a:p>
          <a:p>
            <a:endParaRPr lang="en-US" sz="1200" kern="1200">
              <a:solidFill>
                <a:srgbClr val="FFFFFF"/>
              </a:solidFill>
              <a:latin typeface="+mj-lt"/>
              <a:ea typeface="+mj-ea"/>
              <a:cs typeface="+mj-cs"/>
            </a:endParaRPr>
          </a:p>
        </p:txBody>
      </p:sp>
    </p:spTree>
    <p:extLst>
      <p:ext uri="{BB962C8B-B14F-4D97-AF65-F5344CB8AC3E}">
        <p14:creationId xmlns:p14="http://schemas.microsoft.com/office/powerpoint/2010/main" val="187674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FD5168-4ED5-579D-FBA2-1EA02B316C42}"/>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ea typeface="Calibri Light"/>
                <a:cs typeface="Calibri Light"/>
              </a:rPr>
              <a:t>PROBLEM DEFINITION</a:t>
            </a:r>
            <a:endParaRPr lang="en-US" sz="4000">
              <a:solidFill>
                <a:srgbClr val="FFFFFF"/>
              </a:solidFill>
              <a:ea typeface="Calibri Light"/>
              <a:cs typeface="Calibri Light"/>
            </a:endParaRPr>
          </a:p>
        </p:txBody>
      </p:sp>
      <p:graphicFrame>
        <p:nvGraphicFramePr>
          <p:cNvPr id="5" name="Content Placeholder 2">
            <a:extLst>
              <a:ext uri="{FF2B5EF4-FFF2-40B4-BE49-F238E27FC236}">
                <a16:creationId xmlns:a16="http://schemas.microsoft.com/office/drawing/2014/main" id="{71D9F013-3971-83F4-F356-2693FC299334}"/>
              </a:ext>
            </a:extLst>
          </p:cNvPr>
          <p:cNvGraphicFramePr>
            <a:graphicFrameLocks noGrp="1"/>
          </p:cNvGraphicFramePr>
          <p:nvPr>
            <p:ph idx="1"/>
            <p:extLst>
              <p:ext uri="{D42A27DB-BD31-4B8C-83A1-F6EECF244321}">
                <p14:modId xmlns:p14="http://schemas.microsoft.com/office/powerpoint/2010/main" val="166923071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641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9C8D46-54D8-4DF1-99A2-E651C7B13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E12BF4D-F47A-41C1-85FC-652E412D3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rgbClr val="000000">
                  <a:alpha val="41000"/>
                </a:srgbClr>
              </a:gs>
              <a:gs pos="85000">
                <a:schemeClr val="accent1">
                  <a:alpha val="25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65981" cy="4480890"/>
          </a:xfrm>
          <a:prstGeom prst="rect">
            <a:avLst/>
          </a:prstGeom>
          <a:gradFill>
            <a:gsLst>
              <a:gs pos="0">
                <a:schemeClr val="accent1">
                  <a:lumMod val="75000"/>
                  <a:alpha val="50000"/>
                </a:schemeClr>
              </a:gs>
              <a:gs pos="99000">
                <a:srgbClr val="000000">
                  <a:alpha val="34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5FBF53F-BBBA-4974-AD72-0E8CD294E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622" y="-2"/>
            <a:ext cx="12179371" cy="6400796"/>
          </a:xfrm>
          <a:prstGeom prst="rect">
            <a:avLst/>
          </a:prstGeom>
          <a:gradFill>
            <a:gsLst>
              <a:gs pos="45000">
                <a:schemeClr val="accent1">
                  <a:lumMod val="75000"/>
                  <a:alpha val="0"/>
                </a:schemeClr>
              </a:gs>
              <a:gs pos="99000">
                <a:srgbClr val="000000">
                  <a:alpha val="68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38184-7A9C-6846-699C-8B78ABEE7C98}"/>
              </a:ext>
            </a:extLst>
          </p:cNvPr>
          <p:cNvSpPr>
            <a:spLocks noGrp="1"/>
          </p:cNvSpPr>
          <p:nvPr>
            <p:ph type="title"/>
          </p:nvPr>
        </p:nvSpPr>
        <p:spPr>
          <a:xfrm>
            <a:off x="4221803" y="1201002"/>
            <a:ext cx="7208197" cy="2779619"/>
          </a:xfrm>
        </p:spPr>
        <p:txBody>
          <a:bodyPr vert="horz" lIns="91440" tIns="45720" rIns="91440" bIns="45720" rtlCol="0" anchor="b">
            <a:normAutofit/>
          </a:bodyPr>
          <a:lstStyle/>
          <a:p>
            <a:r>
              <a:rPr lang="en-US" sz="3400" b="1" kern="1200" dirty="0">
                <a:solidFill>
                  <a:srgbClr val="FFFFFF"/>
                </a:solidFill>
                <a:latin typeface="+mj-lt"/>
                <a:ea typeface="+mj-ea"/>
                <a:cs typeface="+mj-cs"/>
              </a:rPr>
              <a:t>DESIGN THINKING</a:t>
            </a:r>
            <a:br>
              <a:rPr lang="en-US" sz="3400" b="1" kern="1200" dirty="0"/>
            </a:br>
            <a:r>
              <a:rPr lang="en-US" sz="3400" b="1" kern="1200" dirty="0">
                <a:solidFill>
                  <a:srgbClr val="FFFFFF"/>
                </a:solidFill>
                <a:latin typeface="+mj-lt"/>
                <a:ea typeface="+mj-ea"/>
                <a:cs typeface="+mj-cs"/>
              </a:rPr>
              <a:t>                        </a:t>
            </a:r>
            <a:r>
              <a:rPr lang="en-US" sz="3400" kern="1200" dirty="0">
                <a:solidFill>
                  <a:srgbClr val="FFFFFF"/>
                </a:solidFill>
                <a:latin typeface="+mj-lt"/>
                <a:ea typeface="+mj-ea"/>
                <a:cs typeface="+mj-cs"/>
              </a:rPr>
              <a:t>PROJECT OBJECTIVENESS</a:t>
            </a:r>
            <a:br>
              <a:rPr lang="en-US" sz="3400" kern="1200" dirty="0"/>
            </a:br>
            <a:r>
              <a:rPr lang="en-US" sz="3400" kern="1200" dirty="0">
                <a:solidFill>
                  <a:srgbClr val="FFFFFF"/>
                </a:solidFill>
                <a:latin typeface="+mj-lt"/>
                <a:ea typeface="+mj-ea"/>
                <a:cs typeface="+mj-cs"/>
              </a:rPr>
              <a:t>                         ANALYSIS APPROACH</a:t>
            </a:r>
            <a:br>
              <a:rPr lang="en-US" sz="3400" kern="1200" dirty="0"/>
            </a:br>
            <a:r>
              <a:rPr lang="en-US" sz="3400" kern="1200" dirty="0">
                <a:solidFill>
                  <a:srgbClr val="FFFFFF"/>
                </a:solidFill>
                <a:latin typeface="+mj-lt"/>
                <a:ea typeface="+mj-ea"/>
                <a:cs typeface="+mj-cs"/>
              </a:rPr>
              <a:t>                        VISUALIZATION SELECTION</a:t>
            </a:r>
            <a:endParaRPr lang="en-US" sz="3400" b="1" kern="1200" dirty="0">
              <a:solidFill>
                <a:srgbClr val="FFFFFF"/>
              </a:solidFill>
              <a:latin typeface="+mj-lt"/>
              <a:ea typeface="+mj-ea"/>
              <a:cs typeface="+mj-cs"/>
            </a:endParaRPr>
          </a:p>
        </p:txBody>
      </p:sp>
      <p:sp>
        <p:nvSpPr>
          <p:cNvPr id="18" name="Rectangle 17">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461" y="0"/>
            <a:ext cx="3214360" cy="6858000"/>
          </a:xfrm>
          <a:prstGeom prst="rect">
            <a:avLst/>
          </a:prstGeom>
          <a:gradFill>
            <a:gsLst>
              <a:gs pos="0">
                <a:srgbClr val="000000">
                  <a:alpha val="41000"/>
                </a:srgbClr>
              </a:gs>
              <a:gs pos="86000">
                <a:schemeClr val="accent1">
                  <a:alpha val="3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4679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EA942-D724-4F1A-1724-10C8E4C8C79F}"/>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3000" b="1" kern="1200">
                <a:solidFill>
                  <a:srgbClr val="FFFFFF"/>
                </a:solidFill>
                <a:latin typeface="+mj-lt"/>
                <a:ea typeface="+mj-ea"/>
                <a:cs typeface="+mj-cs"/>
              </a:rPr>
              <a:t>PROJECT OBJECTIVES</a:t>
            </a:r>
            <a:br>
              <a:rPr lang="en-US" sz="3000" b="1" kern="1200">
                <a:solidFill>
                  <a:srgbClr val="FFFFFF"/>
                </a:solidFill>
                <a:latin typeface="+mj-lt"/>
                <a:ea typeface="+mj-ea"/>
                <a:cs typeface="+mj-cs"/>
              </a:rPr>
            </a:br>
            <a:r>
              <a:rPr lang="en-US" sz="3000" b="1" kern="1200">
                <a:solidFill>
                  <a:srgbClr val="FFFFFF"/>
                </a:solidFill>
                <a:latin typeface="+mj-lt"/>
                <a:ea typeface="+mj-ea"/>
                <a:cs typeface="+mj-cs"/>
              </a:rPr>
              <a:t>                             </a:t>
            </a:r>
            <a:r>
              <a:rPr lang="en-US" sz="3000" kern="1200">
                <a:solidFill>
                  <a:srgbClr val="FFFFFF"/>
                </a:solidFill>
                <a:latin typeface="+mj-lt"/>
                <a:ea typeface="+mj-ea"/>
                <a:cs typeface="+mj-cs"/>
              </a:rPr>
              <a:t>Define objectives such as analyzing air quality trends,identifying pollution hotspots and building a predictive model for  RSPM/PM10 levels using air quality dataset</a:t>
            </a:r>
            <a:endParaRPr lang="en-US" sz="3000" b="1" kern="1200">
              <a:solidFill>
                <a:srgbClr val="FFFFFF"/>
              </a:solidFill>
              <a:latin typeface="+mj-lt"/>
              <a:ea typeface="+mj-ea"/>
              <a:cs typeface="+mj-cs"/>
            </a:endParaRPr>
          </a:p>
          <a:p>
            <a:endParaRPr lang="en-US" sz="3000" b="1" kern="1200">
              <a:solidFill>
                <a:srgbClr val="FFFFFF"/>
              </a:solidFill>
              <a:latin typeface="+mj-lt"/>
              <a:ea typeface="+mj-ea"/>
              <a:cs typeface="+mj-cs"/>
            </a:endParaRPr>
          </a:p>
        </p:txBody>
      </p:sp>
    </p:spTree>
    <p:extLst>
      <p:ext uri="{BB962C8B-B14F-4D97-AF65-F5344CB8AC3E}">
        <p14:creationId xmlns:p14="http://schemas.microsoft.com/office/powerpoint/2010/main" val="211917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6B3E3-80DD-94E6-3229-1CECCD274D41}"/>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3400" b="1" kern="1200">
                <a:solidFill>
                  <a:srgbClr val="FFFFFF"/>
                </a:solidFill>
                <a:latin typeface="+mj-lt"/>
                <a:ea typeface="+mj-ea"/>
                <a:cs typeface="+mj-cs"/>
              </a:rPr>
              <a:t>ANALYSIS APPROACH</a:t>
            </a:r>
            <a:br>
              <a:rPr lang="en-US" sz="3400" b="1" kern="1200">
                <a:solidFill>
                  <a:srgbClr val="FFFFFF"/>
                </a:solidFill>
                <a:latin typeface="+mj-lt"/>
                <a:ea typeface="+mj-ea"/>
                <a:cs typeface="+mj-cs"/>
              </a:rPr>
            </a:br>
            <a:r>
              <a:rPr lang="en-US" sz="3400" b="1" kern="1200">
                <a:solidFill>
                  <a:srgbClr val="FFFFFF"/>
                </a:solidFill>
                <a:latin typeface="+mj-lt"/>
                <a:ea typeface="+mj-ea"/>
                <a:cs typeface="+mj-cs"/>
              </a:rPr>
              <a:t>                           </a:t>
            </a:r>
            <a:r>
              <a:rPr lang="en-US" sz="3400" kern="1200">
                <a:solidFill>
                  <a:srgbClr val="FFFFFF"/>
                </a:solidFill>
                <a:latin typeface="+mj-lt"/>
                <a:ea typeface="+mj-ea"/>
                <a:cs typeface="+mj-cs"/>
              </a:rPr>
              <a:t>Plan the steps to load the dataset and preprocess,analyze the dataset and visualize the air quality data using different visualizing techniques</a:t>
            </a:r>
            <a:endParaRPr lang="en-US" sz="3400" b="1" kern="1200">
              <a:solidFill>
                <a:srgbClr val="FFFFFF"/>
              </a:solidFill>
              <a:latin typeface="+mj-lt"/>
              <a:ea typeface="+mj-ea"/>
              <a:cs typeface="+mj-cs"/>
            </a:endParaRPr>
          </a:p>
        </p:txBody>
      </p:sp>
    </p:spTree>
    <p:extLst>
      <p:ext uri="{BB962C8B-B14F-4D97-AF65-F5344CB8AC3E}">
        <p14:creationId xmlns:p14="http://schemas.microsoft.com/office/powerpoint/2010/main" val="203484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2C4BB6-3868-2D44-F8DA-94A5569DAB01}"/>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1200" b="1" kern="1200" dirty="0">
                <a:solidFill>
                  <a:srgbClr val="FFFFFF"/>
                </a:solidFill>
                <a:latin typeface="+mj-lt"/>
                <a:ea typeface="+mj-ea"/>
                <a:cs typeface="+mj-cs"/>
              </a:rPr>
              <a:t>VISUALIZATION SELECTION:</a:t>
            </a:r>
            <a:br>
              <a:rPr lang="en-US" sz="1200" b="1" kern="1200" dirty="0"/>
            </a:br>
            <a:r>
              <a:rPr lang="en-US" sz="1200" b="1" kern="1200" dirty="0">
                <a:solidFill>
                  <a:srgbClr val="FFFFFF"/>
                </a:solidFill>
                <a:latin typeface="+mj-lt"/>
                <a:ea typeface="+mj-ea"/>
                <a:cs typeface="+mj-cs"/>
              </a:rPr>
              <a:t>                            </a:t>
            </a:r>
            <a:r>
              <a:rPr lang="en-US" sz="1200" kern="1200" dirty="0">
                <a:solidFill>
                  <a:srgbClr val="FFFFFF"/>
                </a:solidFill>
                <a:latin typeface="+mj-lt"/>
                <a:ea typeface="+mj-ea"/>
                <a:cs typeface="+mj-cs"/>
              </a:rPr>
              <a:t>Determine visualization techniques (</a:t>
            </a:r>
            <a:r>
              <a:rPr lang="en-US" sz="1200" kern="1200" dirty="0" err="1">
                <a:solidFill>
                  <a:srgbClr val="FFFFFF"/>
                </a:solidFill>
                <a:latin typeface="+mj-lt"/>
                <a:ea typeface="+mj-ea"/>
                <a:cs typeface="+mj-cs"/>
              </a:rPr>
              <a:t>Eg.</a:t>
            </a:r>
            <a:r>
              <a:rPr lang="en-US" sz="1200" kern="1200" dirty="0">
                <a:solidFill>
                  <a:srgbClr val="FFFFFF"/>
                </a:solidFill>
                <a:latin typeface="+mj-lt"/>
                <a:ea typeface="+mj-ea"/>
                <a:cs typeface="+mj-cs"/>
              </a:rPr>
              <a:t> </a:t>
            </a:r>
            <a:r>
              <a:rPr lang="en-US" sz="1200" kern="1200" dirty="0" err="1">
                <a:solidFill>
                  <a:srgbClr val="FFFFFF"/>
                </a:solidFill>
                <a:latin typeface="+mj-lt"/>
                <a:ea typeface="+mj-ea"/>
                <a:cs typeface="+mj-cs"/>
              </a:rPr>
              <a:t>Linechart,heatmaps</a:t>
            </a:r>
            <a:r>
              <a:rPr lang="en-US" sz="1200" kern="1200" dirty="0">
                <a:solidFill>
                  <a:srgbClr val="FFFFFF"/>
                </a:solidFill>
                <a:latin typeface="+mj-lt"/>
                <a:ea typeface="+mj-ea"/>
                <a:cs typeface="+mj-cs"/>
              </a:rPr>
              <a:t>..) to effectively represent air quality trends and pollution levels</a:t>
            </a:r>
            <a:br>
              <a:rPr lang="en-US" sz="1200" kern="1200" dirty="0"/>
            </a:br>
            <a:r>
              <a:rPr lang="en-US" sz="1200" kern="1200" dirty="0">
                <a:solidFill>
                  <a:srgbClr val="FFFFFF"/>
                </a:solidFill>
                <a:latin typeface="+mj-lt"/>
                <a:ea typeface="+mj-ea"/>
                <a:cs typeface="+mj-cs"/>
              </a:rPr>
              <a:t>                </a:t>
            </a:r>
            <a:r>
              <a:rPr lang="en-US" sz="1200" b="1" kern="1200" dirty="0">
                <a:solidFill>
                  <a:srgbClr val="FFFFFF"/>
                </a:solidFill>
                <a:latin typeface="+mj-lt"/>
                <a:ea typeface="+mj-ea"/>
                <a:cs typeface="+mj-cs"/>
              </a:rPr>
              <a:t>TIME SERIES ANALYSIS:</a:t>
            </a:r>
            <a:br>
              <a:rPr lang="en-US" sz="1200" b="1" kern="1200" dirty="0"/>
            </a:br>
            <a:r>
              <a:rPr lang="en-US" sz="1200" b="1" kern="1200" dirty="0">
                <a:solidFill>
                  <a:srgbClr val="FFFFFF"/>
                </a:solidFill>
                <a:latin typeface="+mj-lt"/>
                <a:ea typeface="+mj-ea"/>
                <a:cs typeface="+mj-cs"/>
              </a:rPr>
              <a:t>                                           </a:t>
            </a:r>
            <a:r>
              <a:rPr lang="en-US" sz="1200" kern="1200" dirty="0">
                <a:solidFill>
                  <a:srgbClr val="FFFFFF"/>
                </a:solidFill>
                <a:latin typeface="+mj-lt"/>
                <a:ea typeface="+mj-ea"/>
                <a:cs typeface="+mj-cs"/>
              </a:rPr>
              <a:t>For </a:t>
            </a:r>
            <a:r>
              <a:rPr lang="en-US" sz="1200" kern="1200" dirty="0" err="1">
                <a:solidFill>
                  <a:srgbClr val="FFFFFF"/>
                </a:solidFill>
                <a:latin typeface="+mj-lt"/>
                <a:ea typeface="+mj-ea"/>
                <a:cs typeface="+mj-cs"/>
              </a:rPr>
              <a:t>temporaral</a:t>
            </a:r>
            <a:r>
              <a:rPr lang="en-US" sz="1200" kern="1200" dirty="0">
                <a:solidFill>
                  <a:srgbClr val="FFFFFF"/>
                </a:solidFill>
                <a:latin typeface="+mj-lt"/>
                <a:ea typeface="+mj-ea"/>
                <a:cs typeface="+mj-cs"/>
              </a:rPr>
              <a:t> analysis ,use time series plots or </a:t>
            </a:r>
            <a:r>
              <a:rPr lang="en-US" sz="1200" kern="1200" dirty="0" err="1">
                <a:solidFill>
                  <a:srgbClr val="FFFFFF"/>
                </a:solidFill>
                <a:latin typeface="+mj-lt"/>
                <a:ea typeface="+mj-ea"/>
                <a:cs typeface="+mj-cs"/>
              </a:rPr>
              <a:t>graphs.These</a:t>
            </a:r>
            <a:r>
              <a:rPr lang="en-US" sz="1200" kern="1200" dirty="0">
                <a:solidFill>
                  <a:srgbClr val="FFFFFF"/>
                </a:solidFill>
                <a:latin typeface="+mj-lt"/>
                <a:ea typeface="+mj-ea"/>
                <a:cs typeface="+mj-cs"/>
              </a:rPr>
              <a:t> are particularly useful for tracking changes in air quality parameter over </a:t>
            </a:r>
            <a:r>
              <a:rPr lang="en-US" sz="1200" kern="1200" dirty="0" err="1">
                <a:solidFill>
                  <a:srgbClr val="FFFFFF"/>
                </a:solidFill>
                <a:latin typeface="+mj-lt"/>
                <a:ea typeface="+mj-ea"/>
                <a:cs typeface="+mj-cs"/>
              </a:rPr>
              <a:t>time,such</a:t>
            </a:r>
            <a:r>
              <a:rPr lang="en-US" sz="1200" kern="1200" dirty="0">
                <a:solidFill>
                  <a:srgbClr val="FFFFFF"/>
                </a:solidFill>
                <a:latin typeface="+mj-lt"/>
                <a:ea typeface="+mj-ea"/>
                <a:cs typeface="+mj-cs"/>
              </a:rPr>
              <a:t> as seasonal variations or long –term trends.</a:t>
            </a:r>
            <a:br>
              <a:rPr lang="en-US" sz="1200" kern="1200" dirty="0"/>
            </a:br>
            <a:r>
              <a:rPr lang="en-US" sz="1200" kern="1200" dirty="0">
                <a:solidFill>
                  <a:srgbClr val="FFFFFF"/>
                </a:solidFill>
                <a:latin typeface="+mj-lt"/>
                <a:ea typeface="+mj-ea"/>
                <a:cs typeface="+mj-cs"/>
              </a:rPr>
              <a:t>                </a:t>
            </a:r>
            <a:r>
              <a:rPr lang="en-US" sz="1200" b="1" kern="1200" dirty="0">
                <a:solidFill>
                  <a:srgbClr val="FFFFFF"/>
                </a:solidFill>
                <a:latin typeface="+mj-lt"/>
                <a:ea typeface="+mj-ea"/>
                <a:cs typeface="+mj-cs"/>
              </a:rPr>
              <a:t>BOX PLOTS:</a:t>
            </a:r>
            <a:br>
              <a:rPr lang="en-US" sz="1200" b="1" kern="1200" dirty="0"/>
            </a:br>
            <a:r>
              <a:rPr lang="en-US" sz="1200" b="1" kern="1200" dirty="0">
                <a:solidFill>
                  <a:srgbClr val="FFFFFF"/>
                </a:solidFill>
                <a:latin typeface="+mj-lt"/>
                <a:ea typeface="+mj-ea"/>
                <a:cs typeface="+mj-cs"/>
              </a:rPr>
              <a:t>                                   </a:t>
            </a:r>
            <a:r>
              <a:rPr lang="en-US" sz="1200" kern="1200" dirty="0">
                <a:solidFill>
                  <a:srgbClr val="FFFFFF"/>
                </a:solidFill>
                <a:latin typeface="+mj-lt"/>
                <a:ea typeface="+mj-ea"/>
                <a:cs typeface="+mj-cs"/>
              </a:rPr>
              <a:t>Box plot can display the central </a:t>
            </a:r>
            <a:r>
              <a:rPr lang="en-US" sz="1200" kern="1200" dirty="0" err="1">
                <a:solidFill>
                  <a:srgbClr val="FFFFFF"/>
                </a:solidFill>
                <a:latin typeface="+mj-lt"/>
                <a:ea typeface="+mj-ea"/>
                <a:cs typeface="+mj-cs"/>
              </a:rPr>
              <a:t>tendancy,spread</a:t>
            </a:r>
            <a:r>
              <a:rPr lang="en-US" sz="1200" kern="1200" dirty="0">
                <a:solidFill>
                  <a:srgbClr val="FFFFFF"/>
                </a:solidFill>
                <a:latin typeface="+mj-lt"/>
                <a:ea typeface="+mj-ea"/>
                <a:cs typeface="+mj-cs"/>
              </a:rPr>
              <a:t> and outliers of air quality </a:t>
            </a:r>
            <a:r>
              <a:rPr lang="en-US" sz="1200" kern="1200" dirty="0" err="1">
                <a:solidFill>
                  <a:srgbClr val="FFFFFF"/>
                </a:solidFill>
                <a:latin typeface="+mj-lt"/>
                <a:ea typeface="+mj-ea"/>
                <a:cs typeface="+mj-cs"/>
              </a:rPr>
              <a:t>data.They</a:t>
            </a:r>
            <a:r>
              <a:rPr lang="en-US" sz="1200" kern="1200" dirty="0">
                <a:solidFill>
                  <a:srgbClr val="FFFFFF"/>
                </a:solidFill>
                <a:latin typeface="+mj-lt"/>
                <a:ea typeface="+mj-ea"/>
                <a:cs typeface="+mj-cs"/>
              </a:rPr>
              <a:t> are useful for comparing parameters across multiple sampling sites or seasons.</a:t>
            </a:r>
            <a:br>
              <a:rPr lang="en-US" sz="1200" kern="1200" dirty="0"/>
            </a:br>
            <a:r>
              <a:rPr lang="en-US" sz="1200" kern="1200" dirty="0">
                <a:solidFill>
                  <a:srgbClr val="FFFFFF"/>
                </a:solidFill>
                <a:latin typeface="+mj-lt"/>
                <a:ea typeface="+mj-ea"/>
                <a:cs typeface="+mj-cs"/>
              </a:rPr>
              <a:t>               </a:t>
            </a:r>
            <a:r>
              <a:rPr lang="en-US" sz="1200" b="1" kern="1200" dirty="0">
                <a:solidFill>
                  <a:srgbClr val="FFFFFF"/>
                </a:solidFill>
                <a:latin typeface="+mj-lt"/>
                <a:ea typeface="+mj-ea"/>
                <a:cs typeface="+mj-cs"/>
              </a:rPr>
              <a:t>SCATTER PLOTS:</a:t>
            </a:r>
            <a:br>
              <a:rPr lang="en-US" sz="1200" b="1" kern="1200" dirty="0"/>
            </a:br>
            <a:r>
              <a:rPr lang="en-US" sz="1200" b="1" kern="1200" dirty="0">
                <a:solidFill>
                  <a:srgbClr val="FFFFFF"/>
                </a:solidFill>
                <a:latin typeface="+mj-lt"/>
                <a:ea typeface="+mj-ea"/>
                <a:cs typeface="+mj-cs"/>
              </a:rPr>
              <a:t>                                      </a:t>
            </a:r>
            <a:r>
              <a:rPr lang="en-US" sz="1200" kern="1200" dirty="0">
                <a:solidFill>
                  <a:srgbClr val="FFFFFF"/>
                </a:solidFill>
                <a:latin typeface="+mj-lt"/>
                <a:ea typeface="+mj-ea"/>
                <a:cs typeface="+mj-cs"/>
              </a:rPr>
              <a:t>Use scatterplot to examine the relationship between two air quality </a:t>
            </a:r>
            <a:r>
              <a:rPr lang="en-US" sz="1200" kern="1200" dirty="0" err="1">
                <a:solidFill>
                  <a:srgbClr val="FFFFFF"/>
                </a:solidFill>
                <a:latin typeface="+mj-lt"/>
                <a:ea typeface="+mj-ea"/>
                <a:cs typeface="+mj-cs"/>
              </a:rPr>
              <a:t>parameters.scatter</a:t>
            </a:r>
            <a:r>
              <a:rPr lang="en-US" sz="1200" kern="1200" dirty="0">
                <a:solidFill>
                  <a:srgbClr val="FFFFFF"/>
                </a:solidFill>
                <a:latin typeface="+mj-lt"/>
                <a:ea typeface="+mj-ea"/>
                <a:cs typeface="+mj-cs"/>
              </a:rPr>
              <a:t> plots can help identify correlations or dependencies between variables.</a:t>
            </a:r>
            <a:br>
              <a:rPr lang="en-US" sz="1200" kern="1200" dirty="0"/>
            </a:br>
            <a:r>
              <a:rPr lang="en-US" sz="1200" kern="1200" dirty="0">
                <a:solidFill>
                  <a:srgbClr val="FFFFFF"/>
                </a:solidFill>
                <a:latin typeface="+mj-lt"/>
                <a:ea typeface="+mj-ea"/>
                <a:cs typeface="+mj-cs"/>
              </a:rPr>
              <a:t>               </a:t>
            </a:r>
            <a:br>
              <a:rPr lang="en-US" sz="1200" b="1" kern="1200" dirty="0"/>
            </a:br>
            <a:r>
              <a:rPr lang="en-US" sz="1200" b="1" kern="1200" dirty="0">
                <a:solidFill>
                  <a:srgbClr val="FFFFFF"/>
                </a:solidFill>
                <a:latin typeface="+mj-lt"/>
                <a:ea typeface="+mj-ea"/>
                <a:cs typeface="+mj-cs"/>
              </a:rPr>
              <a:t>                                      </a:t>
            </a:r>
            <a:endParaRPr lang="en-US" sz="1200" kern="1200" dirty="0">
              <a:solidFill>
                <a:srgbClr val="FFFFFF"/>
              </a:solidFill>
              <a:latin typeface="+mj-lt"/>
              <a:ea typeface="+mj-ea"/>
              <a:cs typeface="+mj-cs"/>
            </a:endParaRPr>
          </a:p>
        </p:txBody>
      </p:sp>
      <p:sp>
        <p:nvSpPr>
          <p:cNvPr id="37"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67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B4389-FE7A-5F76-0E24-2BF820A9157A}"/>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2300" b="1" kern="1200">
                <a:solidFill>
                  <a:srgbClr val="FFFFFF"/>
                </a:solidFill>
                <a:latin typeface="+mj-lt"/>
                <a:ea typeface="+mj-ea"/>
                <a:cs typeface="+mj-cs"/>
              </a:rPr>
              <a:t>LINE PLOT:</a:t>
            </a:r>
            <a:br>
              <a:rPr lang="en-US" sz="2300" b="1" kern="1200">
                <a:solidFill>
                  <a:srgbClr val="FFFFFF"/>
                </a:solidFill>
                <a:latin typeface="+mj-lt"/>
                <a:ea typeface="+mj-ea"/>
                <a:cs typeface="+mj-cs"/>
              </a:rPr>
            </a:br>
            <a:r>
              <a:rPr lang="en-US" sz="2300" b="1" kern="1200">
                <a:solidFill>
                  <a:srgbClr val="FFFFFF"/>
                </a:solidFill>
                <a:latin typeface="+mj-lt"/>
                <a:ea typeface="+mj-ea"/>
                <a:cs typeface="+mj-cs"/>
              </a:rPr>
              <a:t>             </a:t>
            </a:r>
            <a:r>
              <a:rPr lang="en-US" sz="2300" kern="1200">
                <a:solidFill>
                  <a:srgbClr val="FFFFFF"/>
                </a:solidFill>
                <a:latin typeface="+mj-lt"/>
                <a:ea typeface="+mj-ea"/>
                <a:cs typeface="+mj-cs"/>
              </a:rPr>
              <a:t>A line plot, also known as a line chart or line graph, is a graphical representation of data that uses points connected by straight lines to display how a variable changes over a continuous range. Line plots are commonly used in various fields, including statistics, science, economics, and data visualization, to show trends, patterns, or relationships in data.</a:t>
            </a:r>
            <a:endParaRPr lang="en-US" sz="2300" b="1" kern="1200">
              <a:solidFill>
                <a:srgbClr val="FFFFFF"/>
              </a:solidFill>
              <a:latin typeface="+mj-lt"/>
              <a:ea typeface="+mj-ea"/>
              <a:cs typeface="+mj-cs"/>
            </a:endParaRPr>
          </a:p>
        </p:txBody>
      </p:sp>
    </p:spTree>
    <p:extLst>
      <p:ext uri="{BB962C8B-B14F-4D97-AF65-F5344CB8AC3E}">
        <p14:creationId xmlns:p14="http://schemas.microsoft.com/office/powerpoint/2010/main" val="3974905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PROJECT:PHASE-1 AIR Q ASSESMENT TN</vt:lpstr>
      <vt:lpstr>AGENDA:               INTRODUCTION                PROBLEM DEFINITION                DESIGN THINKING                PROBLEM DEFINITION </vt:lpstr>
      <vt:lpstr>INTRODUCTION                      The air quality in Tamil Nadu, like in many parts of the world, has become a matter of pressing concern.                       It affects our health, our environment, our daily lives, and our shared future. This assessment is a testament to our collective commitment to safeguarding the well-being of the people of Tamil Nadu and preserving the natural beauty of our state.                    As we gather here today, our purpose is clear: to comprehensively assess the quality of the air in Tamil Nadu.                     We will explore a spectrum of topics, from air quality data and pollution sources to health impacts, regulatory frameworks, and strategies for improvement.                     This assessment is a blend of science, community engagement, and a shared vision for a healthier and more sustainable Tamil Nadu.                       </vt:lpstr>
      <vt:lpstr>PROBLEM DEFINITION</vt:lpstr>
      <vt:lpstr>DESIGN THINKING                         PROJECT OBJECTIVENESS                          ANALYSIS APPROACH                         VISUALIZATION SELECTION</vt:lpstr>
      <vt:lpstr>PROJECT OBJECTIVES                              Define objectives such as analyzing air quality trends,identifying pollution hotspots and building a predictive model for  RSPM/PM10 levels using air quality dataset </vt:lpstr>
      <vt:lpstr>ANALYSIS APPROACH                            Plan the steps to load the dataset and preprocess,analyze the dataset and visualize the air quality data using different visualizing techniques</vt:lpstr>
      <vt:lpstr>VISUALIZATION SELECTION:                             Determine visualization techniques (Eg. Linechart,heatmaps..) to effectively represent air quality trends and pollution levels                 TIME SERIES ANALYSIS:                                            For temporaral analysis ,use time series plots or graphs.These are particularly useful for tracking changes in air quality parameter over time,such as seasonal variations or long –term trends.                 BOX PLOTS:                                    Box plot can display the central tendancy,spread and outliers of air quality data.They are useful for comparing parameters across multiple sampling sites or seasons.                SCATTER PLOTS:                                       Use scatterplot to examine the relationship between two air quality parameters.scatter plots can help identify correlations or dependencies between variables.                                                       </vt:lpstr>
      <vt:lpstr>LINE PLOT:              A line plot, also known as a line chart or line graph, is a graphical representation of data that uses points connected by straight lines to display how a variable changes over a continuous range. Line plots are commonly used in various fields, including statistics, science, economics, and data visualization, to show trends, patterns, or relationships in data.</vt:lpstr>
      <vt:lpstr>HEATMAPS:                 A heat map is a data visualization technique that uses colors to represent values in a two-dimensional matrix or table. Heat maps are commonly used to display complex data in a visually accessible and easy-to-understand format. They are particularly useful for revealing patterns, trends, and variations in large datasets.</vt:lpstr>
      <vt:lpstr>Conclusion:               Concluding a project of air quality analysis involves the project definition and design thinking with various methods and techniques  along the subject of the given project.                     Thus we have outlined our project objectives with project definition,outlining the analysis approach by selecting the appropriate visualization techniques.                      This powerpoint clearly reflects the understanding of the importance of air quality analysis and a sense of motivation or awareness about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508</cp:revision>
  <dcterms:created xsi:type="dcterms:W3CDTF">2023-09-30T06:25:18Z</dcterms:created>
  <dcterms:modified xsi:type="dcterms:W3CDTF">2023-09-30T08:23:15Z</dcterms:modified>
</cp:coreProperties>
</file>