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1F04-7708-484B-983A-2D550CDB4B0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1F04-7708-484B-983A-2D550CDB4B0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1F04-7708-484B-983A-2D550CDB4B0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1F04-7708-484B-983A-2D550CDB4B0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1F04-7708-484B-983A-2D550CDB4B03}"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6D1F04-7708-484B-983A-2D550CDB4B03}"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1F04-7708-484B-983A-2D550CDB4B03}"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1F04-7708-484B-983A-2D550CDB4B03}"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1F04-7708-484B-983A-2D550CDB4B03}"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1F04-7708-484B-983A-2D550CDB4B03}"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1F04-7708-484B-983A-2D550CDB4B03}"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F9290-B91F-4865-A84A-A0232D9E32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1F04-7708-484B-983A-2D550CDB4B03}" type="datetimeFigureOut">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F9290-B91F-4865-A84A-A0232D9E32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opikapalani08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Musical instrument classification</a:t>
            </a:r>
            <a:br>
              <a:rPr lang="en-US" dirty="0" smtClean="0"/>
            </a:br>
            <a:r>
              <a:rPr lang="en-US" dirty="0" smtClean="0"/>
              <a:t>by</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P.Gopika</a:t>
            </a:r>
            <a:endParaRPr lang="en-US" dirty="0" smtClean="0"/>
          </a:p>
          <a:p>
            <a:r>
              <a:rPr lang="en-US" dirty="0" smtClean="0"/>
              <a:t>613521104007</a:t>
            </a:r>
          </a:p>
          <a:p>
            <a:r>
              <a:rPr lang="en-US" dirty="0" smtClean="0">
                <a:hlinkClick r:id="rId2"/>
              </a:rPr>
              <a:t>gopikapalani088@gmail.com</a:t>
            </a:r>
            <a:endParaRPr lang="en-US" dirty="0" smtClean="0"/>
          </a:p>
          <a:p>
            <a:r>
              <a:rPr lang="en-US" dirty="0" smtClean="0"/>
              <a:t>Cse-3</a:t>
            </a:r>
            <a:r>
              <a:rPr lang="en-US" baseline="30000" dirty="0" smtClean="0"/>
              <a:t>rd</a:t>
            </a:r>
            <a:r>
              <a:rPr lang="en-US" dirty="0" smtClean="0"/>
              <a:t> year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evolution</a:t>
            </a:r>
            <a:endParaRPr lang="en-US" dirty="0"/>
          </a:p>
        </p:txBody>
      </p:sp>
      <p:sp>
        <p:nvSpPr>
          <p:cNvPr id="3" name="Content Placeholder 2"/>
          <p:cNvSpPr>
            <a:spLocks noGrp="1"/>
          </p:cNvSpPr>
          <p:nvPr>
            <p:ph idx="1"/>
          </p:nvPr>
        </p:nvSpPr>
        <p:spPr/>
        <p:txBody>
          <a:bodyPr>
            <a:normAutofit/>
          </a:bodyPr>
          <a:lstStyle/>
          <a:p>
            <a:r>
              <a:rPr lang="en-US" dirty="0"/>
              <a:t> </a:t>
            </a:r>
            <a:r>
              <a:rPr lang="en-US" sz="2600" dirty="0"/>
              <a:t>In order to evaluate the performance of the model better, we are going to predict both train and test data again, but in a different session with the training process. Here I would like to start predicting the test data first.</a:t>
            </a:r>
          </a:p>
          <a:p>
            <a:r>
              <a:rPr lang="en-US" sz="2600" dirty="0"/>
              <a:t>predictions = </a:t>
            </a:r>
            <a:r>
              <a:rPr lang="en-US" sz="2600" dirty="0" err="1"/>
              <a:t>model.predict</a:t>
            </a:r>
            <a:r>
              <a:rPr lang="en-US" sz="2600" dirty="0"/>
              <a:t>(</a:t>
            </a:r>
            <a:r>
              <a:rPr lang="en-US" sz="2600" dirty="0" err="1"/>
              <a:t>X_test</a:t>
            </a:r>
            <a:r>
              <a:rPr lang="en-US" sz="2600" dirty="0" smtClean="0"/>
              <a:t>)</a:t>
            </a:r>
          </a:p>
          <a:p>
            <a:r>
              <a:rPr lang="en-US" sz="2600" dirty="0" smtClean="0"/>
              <a:t>After </a:t>
            </a:r>
            <a:r>
              <a:rPr lang="en-US" sz="2600" dirty="0"/>
              <a:t>running the code above, now </a:t>
            </a:r>
            <a:r>
              <a:rPr lang="en-US" sz="2600" i="1" dirty="0"/>
              <a:t>predictions</a:t>
            </a:r>
            <a:r>
              <a:rPr lang="en-US" sz="2600" dirty="0"/>
              <a:t> variable holds all the predicted class of each sample in </a:t>
            </a:r>
            <a:r>
              <a:rPr lang="en-US" sz="2600" i="1" dirty="0" err="1"/>
              <a:t>X_test</a:t>
            </a:r>
            <a:r>
              <a:rPr lang="en-US" sz="2600" dirty="0"/>
              <a:t>, but still in form of probability values.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code below shows how to take the </a:t>
            </a:r>
            <a:r>
              <a:rPr lang="en-US" dirty="0" err="1"/>
              <a:t>argmax</a:t>
            </a:r>
            <a:r>
              <a:rPr lang="en-US" dirty="0"/>
              <a:t> of all predictions on </a:t>
            </a:r>
            <a:r>
              <a:rPr lang="en-US" i="1" dirty="0" err="1"/>
              <a:t>X_test</a:t>
            </a:r>
            <a:r>
              <a:rPr lang="en-US" i="1" dirty="0"/>
              <a:t> </a:t>
            </a:r>
            <a:r>
              <a:rPr lang="en-US" dirty="0"/>
              <a:t>and then followed by decoding </a:t>
            </a:r>
            <a:r>
              <a:rPr lang="en-US" i="1" dirty="0" err="1"/>
              <a:t>y_test</a:t>
            </a:r>
            <a:r>
              <a:rPr lang="en-US" dirty="0"/>
              <a:t> into the same form as the </a:t>
            </a:r>
            <a:r>
              <a:rPr lang="en-US" i="1" dirty="0"/>
              <a:t>predictions</a:t>
            </a:r>
            <a:r>
              <a:rPr lang="en-US" dirty="0"/>
              <a:t> variable (because previously we already converted </a:t>
            </a:r>
            <a:r>
              <a:rPr lang="en-US" i="1" dirty="0" err="1"/>
              <a:t>y_test</a:t>
            </a:r>
            <a:r>
              <a:rPr lang="en-US" dirty="0"/>
              <a:t> into one-hot representation, now we need to convert that back to label-encoded form). This is extremely necessary to do because we want to compare each of the element of </a:t>
            </a:r>
            <a:r>
              <a:rPr lang="en-US" i="1" dirty="0"/>
              <a:t>predictions </a:t>
            </a:r>
            <a:r>
              <a:rPr lang="en-US" dirty="0"/>
              <a:t>and </a:t>
            </a:r>
            <a:r>
              <a:rPr lang="en-US" i="1" dirty="0" err="1"/>
              <a:t>y_test</a:t>
            </a:r>
            <a:r>
              <a:rPr lang="en-US" dirty="0" smtClean="0"/>
              <a:t>.</a:t>
            </a:r>
          </a:p>
          <a:p>
            <a:endParaRPr lang="en-US" dirty="0"/>
          </a:p>
          <a:p>
            <a:r>
              <a:rPr lang="en-US" dirty="0"/>
              <a:t>predictions = </a:t>
            </a:r>
            <a:r>
              <a:rPr lang="en-US" dirty="0" err="1"/>
              <a:t>np.argmax</a:t>
            </a:r>
            <a:r>
              <a:rPr lang="en-US" dirty="0"/>
              <a:t>(predictions, axis=1</a:t>
            </a:r>
            <a:r>
              <a:rPr lang="en-US" dirty="0" smtClean="0"/>
              <a:t>)</a:t>
            </a:r>
            <a:r>
              <a:rPr lang="en-US" dirty="0"/>
              <a:t/>
            </a:r>
            <a:br>
              <a:rPr lang="en-US" dirty="0"/>
            </a:br>
            <a:r>
              <a:rPr lang="en-US" dirty="0" err="1"/>
              <a:t>y_test</a:t>
            </a:r>
            <a:r>
              <a:rPr lang="en-US" dirty="0"/>
              <a:t> = </a:t>
            </a:r>
            <a:r>
              <a:rPr lang="en-US" dirty="0" err="1"/>
              <a:t>one_hot_encoder.inverse_transform</a:t>
            </a:r>
            <a:r>
              <a:rPr lang="en-US" dirty="0"/>
              <a:t>(</a:t>
            </a:r>
            <a:r>
              <a:rPr lang="en-US" dirty="0" err="1"/>
              <a:t>y_test</a:t>
            </a:r>
            <a:r>
              <a:rPr lang="en-US" dirty="0" smtClean="0"/>
              <a:t>)</a:t>
            </a:r>
          </a:p>
          <a:p>
            <a:endParaRPr lang="en-US" dirty="0"/>
          </a:p>
          <a:p>
            <a:r>
              <a:rPr lang="en-US" dirty="0" smtClean="0"/>
              <a:t>As</a:t>
            </a:r>
            <a:r>
              <a:rPr lang="en-US" dirty="0"/>
              <a:t> </a:t>
            </a:r>
            <a:r>
              <a:rPr lang="en-US" i="1" dirty="0"/>
              <a:t>predictions</a:t>
            </a:r>
            <a:r>
              <a:rPr lang="en-US" dirty="0"/>
              <a:t> and </a:t>
            </a:r>
            <a:r>
              <a:rPr lang="en-US" i="1" dirty="0" err="1"/>
              <a:t>y_test</a:t>
            </a:r>
            <a:r>
              <a:rPr lang="en-US" i="1" dirty="0"/>
              <a:t> </a:t>
            </a:r>
            <a:r>
              <a:rPr lang="en-US" dirty="0"/>
              <a:t>are now comparable, we can start to create a confusion matrix to evaluate the model performance better. Here we are going to use </a:t>
            </a:r>
            <a:r>
              <a:rPr lang="en-US" i="1" dirty="0" err="1"/>
              <a:t>confusion_matrix</a:t>
            </a:r>
            <a:r>
              <a:rPr lang="en-US" dirty="0"/>
              <a:t> function taken from </a:t>
            </a:r>
            <a:r>
              <a:rPr lang="en-US" dirty="0" err="1" smtClean="0"/>
              <a:t>Sklearn</a:t>
            </a:r>
            <a:r>
              <a:rPr lang="en-US" smtClean="0"/>
              <a:t>.</a:t>
            </a:r>
            <a:endParaRPr lang="en-US" dirty="0"/>
          </a:p>
          <a:p>
            <a:r>
              <a:rPr lang="en-US" dirty="0"/>
              <a:t>cm = </a:t>
            </a:r>
            <a:r>
              <a:rPr lang="en-US" dirty="0" err="1"/>
              <a:t>confusion_matrix</a:t>
            </a:r>
            <a:r>
              <a:rPr lang="en-US" dirty="0"/>
              <a:t>(</a:t>
            </a:r>
            <a:r>
              <a:rPr lang="en-US" dirty="0" err="1"/>
              <a:t>y_test</a:t>
            </a:r>
            <a:r>
              <a:rPr lang="en-US" dirty="0"/>
              <a:t>, predictions)</a:t>
            </a:r>
            <a:r>
              <a:rPr lang="en-US" dirty="0" err="1"/>
              <a:t>plt.figure</a:t>
            </a:r>
            <a:r>
              <a:rPr lang="en-US" dirty="0"/>
              <a:t>(</a:t>
            </a:r>
            <a:r>
              <a:rPr lang="en-US" dirty="0" err="1"/>
              <a:t>figsize</a:t>
            </a:r>
            <a:r>
              <a:rPr lang="en-US" dirty="0"/>
              <a:t>=(8,8))</a:t>
            </a:r>
            <a:br>
              <a:rPr lang="en-US" dirty="0"/>
            </a:br>
            <a:r>
              <a:rPr lang="en-US" dirty="0" err="1"/>
              <a:t>sns.heatmap</a:t>
            </a:r>
            <a:r>
              <a:rPr lang="en-US" dirty="0"/>
              <a:t>(cm, </a:t>
            </a:r>
            <a:r>
              <a:rPr lang="en-US" dirty="0" err="1"/>
              <a:t>annot</a:t>
            </a:r>
            <a:r>
              <a:rPr lang="en-US" dirty="0"/>
              <a:t>=True, </a:t>
            </a:r>
            <a:r>
              <a:rPr lang="en-US" dirty="0" err="1"/>
              <a:t>xticklabels</a:t>
            </a:r>
            <a:r>
              <a:rPr lang="en-US" dirty="0"/>
              <a:t>=</a:t>
            </a:r>
            <a:r>
              <a:rPr lang="en-US" dirty="0" err="1"/>
              <a:t>label_encoder.classes</a:t>
            </a:r>
            <a:r>
              <a:rPr lang="en-US" dirty="0"/>
              <a:t>_, </a:t>
            </a:r>
            <a:r>
              <a:rPr lang="en-US" dirty="0" err="1"/>
              <a:t>yticklabels</a:t>
            </a:r>
            <a:r>
              <a:rPr lang="en-US" dirty="0"/>
              <a:t>=</a:t>
            </a:r>
            <a:r>
              <a:rPr lang="en-US" dirty="0" err="1"/>
              <a:t>label_encoder.classes</a:t>
            </a:r>
            <a:r>
              <a:rPr lang="en-US" dirty="0"/>
              <a:t>_, </a:t>
            </a:r>
            <a:r>
              <a:rPr lang="en-US" dirty="0" err="1"/>
              <a:t>fmt</a:t>
            </a:r>
            <a:r>
              <a:rPr lang="en-US" dirty="0"/>
              <a:t>='d', </a:t>
            </a:r>
            <a:r>
              <a:rPr lang="en-US" dirty="0" err="1"/>
              <a:t>cmap</a:t>
            </a:r>
            <a:r>
              <a:rPr lang="en-US" dirty="0"/>
              <a:t>=</a:t>
            </a:r>
            <a:r>
              <a:rPr lang="en-US" dirty="0" err="1"/>
              <a:t>plt.cm.Blues</a:t>
            </a:r>
            <a:r>
              <a:rPr lang="en-US" dirty="0"/>
              <a:t>, </a:t>
            </a:r>
            <a:r>
              <a:rPr lang="en-US" dirty="0" err="1"/>
              <a:t>cbar</a:t>
            </a:r>
            <a:r>
              <a:rPr lang="en-US" dirty="0"/>
              <a:t>=False)</a:t>
            </a:r>
            <a:br>
              <a:rPr lang="en-US" dirty="0"/>
            </a:br>
            <a:r>
              <a:rPr lang="en-US" dirty="0" err="1"/>
              <a:t>plt.xlabel</a:t>
            </a:r>
            <a:r>
              <a:rPr lang="en-US" dirty="0"/>
              <a:t>('Predicted Label')</a:t>
            </a:r>
            <a:br>
              <a:rPr lang="en-US" dirty="0"/>
            </a:br>
            <a:r>
              <a:rPr lang="en-US" dirty="0" err="1"/>
              <a:t>plt.ylabel</a:t>
            </a:r>
            <a:r>
              <a:rPr lang="en-US" dirty="0"/>
              <a:t>('True Label')</a:t>
            </a:r>
            <a:br>
              <a:rPr lang="en-US" dirty="0"/>
            </a:br>
            <a:r>
              <a:rPr lang="en-US" dirty="0" err="1"/>
              <a:t>plt.show</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Types of instruments</a:t>
            </a:r>
          </a:p>
          <a:p>
            <a:r>
              <a:rPr lang="en-US" dirty="0" smtClean="0"/>
              <a:t>Data collection </a:t>
            </a:r>
          </a:p>
          <a:p>
            <a:r>
              <a:rPr lang="en-US" dirty="0" smtClean="0"/>
              <a:t>Data preprocessing</a:t>
            </a:r>
          </a:p>
          <a:p>
            <a:r>
              <a:rPr lang="en-US" dirty="0" smtClean="0"/>
              <a:t>Training model</a:t>
            </a:r>
          </a:p>
          <a:p>
            <a:r>
              <a:rPr lang="en-US" dirty="0" smtClean="0"/>
              <a:t>Result and evolution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primary objective of this project is to design and implement a deep learning model that can accurately identify a wide range of musical instruments from audio samples. </a:t>
            </a:r>
          </a:p>
          <a:p>
            <a:r>
              <a:rPr lang="en-US" dirty="0" smtClean="0"/>
              <a:t> </a:t>
            </a:r>
            <a:r>
              <a:rPr lang="en-US" dirty="0"/>
              <a:t>Key components of the project include data collection, preprocessing, model architecture design, training, evaluation, and deployment. The project begins with gathering a diverse dataset of audio recordings featuring different musical instruments, ensuring representation across various genres, playing styles, and contexts.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instruments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 </a:t>
            </a:r>
            <a:r>
              <a:rPr lang="en-US" sz="2400" dirty="0" smtClean="0"/>
              <a:t>In the context of Musical Instrument Classification Using Deep Learning, certain types of instruments are used,</a:t>
            </a:r>
          </a:p>
          <a:p>
            <a:pPr>
              <a:buNone/>
            </a:pPr>
            <a:endParaRPr lang="en-US" sz="2400" dirty="0" smtClean="0"/>
          </a:p>
          <a:p>
            <a:pPr>
              <a:buNone/>
            </a:pPr>
            <a:r>
              <a:rPr lang="en-US" sz="2400" dirty="0" smtClean="0"/>
              <a:t>     * </a:t>
            </a:r>
            <a:r>
              <a:rPr lang="en-US" sz="2400" b="1" dirty="0"/>
              <a:t>Sustained Pitch Instruments</a:t>
            </a:r>
            <a:r>
              <a:rPr lang="en-US" sz="2400" dirty="0"/>
              <a:t>: Instruments that produce </a:t>
            </a:r>
            <a:r>
              <a:rPr lang="en-US" sz="2400" dirty="0" smtClean="0"/>
              <a:t>   sustained </a:t>
            </a:r>
            <a:r>
              <a:rPr lang="en-US" sz="2400" dirty="0"/>
              <a:t>and stable pitch </a:t>
            </a:r>
            <a:r>
              <a:rPr lang="en-US" sz="2400" dirty="0" smtClean="0"/>
              <a:t>signals</a:t>
            </a:r>
          </a:p>
          <a:p>
            <a:pPr>
              <a:buNone/>
            </a:pPr>
            <a:endParaRPr lang="en-US" sz="2400" dirty="0"/>
          </a:p>
          <a:p>
            <a:pPr>
              <a:buNone/>
            </a:pPr>
            <a:r>
              <a:rPr lang="en-US" sz="2400" dirty="0" smtClean="0"/>
              <a:t>              1. Guitars</a:t>
            </a:r>
          </a:p>
          <a:p>
            <a:pPr>
              <a:buNone/>
            </a:pPr>
            <a:r>
              <a:rPr lang="en-US" sz="2400" dirty="0"/>
              <a:t> </a:t>
            </a:r>
            <a:r>
              <a:rPr lang="en-US" sz="2400" dirty="0" smtClean="0"/>
              <a:t>             2.fluets</a:t>
            </a:r>
          </a:p>
          <a:p>
            <a:pPr>
              <a:buNone/>
            </a:pPr>
            <a:r>
              <a:rPr lang="en-US" sz="2400" dirty="0"/>
              <a:t> </a:t>
            </a:r>
            <a:r>
              <a:rPr lang="en-US" sz="2400" dirty="0" smtClean="0"/>
              <a:t>             3.pianos</a:t>
            </a:r>
          </a:p>
          <a:p>
            <a:pPr>
              <a:buNone/>
            </a:pPr>
            <a:r>
              <a:rPr lang="en-US" sz="2400" dirty="0"/>
              <a:t> </a:t>
            </a:r>
            <a:r>
              <a:rPr lang="en-US" sz="2400" dirty="0" smtClean="0"/>
              <a:t>             4.violins</a:t>
            </a:r>
          </a:p>
          <a:p>
            <a:pPr>
              <a:buNone/>
            </a:pPr>
            <a:endParaRPr lang="en-US" sz="2400" dirty="0" smtClean="0"/>
          </a:p>
          <a:p>
            <a:pPr>
              <a:buNone/>
            </a:pPr>
            <a:r>
              <a:rPr lang="en-US" sz="2400" dirty="0" smtClean="0"/>
              <a:t>    The </a:t>
            </a:r>
            <a:r>
              <a:rPr lang="en-US" sz="2400" dirty="0"/>
              <a:t>consistent frequency content of their sounds simplifies feature extraction and classification.</a:t>
            </a:r>
          </a:p>
          <a:p>
            <a:pPr>
              <a:buNone/>
            </a:pPr>
            <a:r>
              <a:rPr lang="en-US" sz="2400" dirty="0" smtClean="0"/>
              <a:t>     </a:t>
            </a:r>
            <a:br>
              <a:rPr lang="en-US"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a:xfrm>
            <a:off x="500034" y="1643050"/>
            <a:ext cx="8229600" cy="4525963"/>
          </a:xfrm>
        </p:spPr>
        <p:txBody>
          <a:bodyPr>
            <a:normAutofit fontScale="70000" lnSpcReduction="20000"/>
          </a:bodyPr>
          <a:lstStyle/>
          <a:p>
            <a:r>
              <a:rPr lang="en-US" sz="2400" b="1" dirty="0"/>
              <a:t>Audio Recordings</a:t>
            </a:r>
            <a:r>
              <a:rPr lang="en-US" sz="2400" dirty="0"/>
              <a:t>: The primary data for this project will be audio recordings of musical performances. These recordings should cover a diverse range of musical instruments, playing styles, genres, and contexts. High-quality audio recordings with minimal background noise and distortion are preferred</a:t>
            </a:r>
            <a:r>
              <a:rPr lang="en-US" dirty="0"/>
              <a:t>.</a:t>
            </a:r>
          </a:p>
          <a:p>
            <a:endParaRPr lang="en-US" sz="2400" b="1" dirty="0" smtClean="0"/>
          </a:p>
          <a:p>
            <a:r>
              <a:rPr lang="en-US" sz="2400" b="1" dirty="0" smtClean="0"/>
              <a:t>Data </a:t>
            </a:r>
            <a:r>
              <a:rPr lang="en-US" sz="2400" b="1" dirty="0"/>
              <a:t>Augmentation</a:t>
            </a:r>
            <a:r>
              <a:rPr lang="en-US" sz="2400" dirty="0"/>
              <a:t>: Consider augmenting the dataset with synthetic variations of the audio recordings to increase its diversity and robustness. Techniques such as pitch shifting, time stretching, and adding simulated noise can help the model generalize better to unseen variations.</a:t>
            </a:r>
          </a:p>
          <a:p>
            <a:endParaRPr lang="en-US" sz="2900" b="1" dirty="0" smtClean="0"/>
          </a:p>
          <a:p>
            <a:r>
              <a:rPr lang="en-US" sz="2900" b="1" dirty="0" smtClean="0"/>
              <a:t>Varied </a:t>
            </a:r>
            <a:r>
              <a:rPr lang="en-US" sz="2900" b="1" dirty="0"/>
              <a:t>Playing Techniques</a:t>
            </a:r>
            <a:r>
              <a:rPr lang="en-US" sz="2900" dirty="0"/>
              <a:t>: Capture recordings that showcase different playing techniques for each instrument. This includes plucking, strumming, bowing, tapping, blowing, etc. The dataset should cover a wide range of playing styles and expressions.</a:t>
            </a:r>
          </a:p>
          <a:p>
            <a:r>
              <a:rPr lang="en-US" sz="2900" dirty="0" smtClean="0"/>
              <a:t/>
            </a:r>
            <a:br>
              <a:rPr lang="en-US" sz="2900" dirty="0" smtClean="0"/>
            </a:br>
            <a:r>
              <a:rPr lang="en-US" sz="2900" dirty="0" smtClean="0"/>
              <a:t> </a:t>
            </a: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a:xfrm>
            <a:off x="500034" y="1428736"/>
            <a:ext cx="8186766" cy="4697427"/>
          </a:xfrm>
        </p:spPr>
        <p:txBody>
          <a:bodyPr>
            <a:noAutofit/>
          </a:bodyPr>
          <a:lstStyle/>
          <a:p>
            <a:r>
              <a:rPr lang="en-US" sz="2000" b="1" dirty="0"/>
              <a:t>Audio Data </a:t>
            </a:r>
            <a:r>
              <a:rPr lang="en-US" sz="2000" b="1" dirty="0" err="1" smtClean="0"/>
              <a:t>Loading</a:t>
            </a:r>
            <a:r>
              <a:rPr lang="en-US" sz="2000" dirty="0" err="1" smtClean="0"/>
              <a:t>:Load</a:t>
            </a:r>
            <a:r>
              <a:rPr lang="en-US" sz="2000" dirty="0" smtClean="0"/>
              <a:t> </a:t>
            </a:r>
            <a:r>
              <a:rPr lang="en-US" sz="2000" dirty="0"/>
              <a:t>the audio data from the dataset into </a:t>
            </a:r>
            <a:r>
              <a:rPr lang="en-US" sz="2000" dirty="0" err="1" smtClean="0"/>
              <a:t>memory.Use</a:t>
            </a:r>
            <a:r>
              <a:rPr lang="en-US" sz="2000" dirty="0" smtClean="0"/>
              <a:t> </a:t>
            </a:r>
            <a:r>
              <a:rPr lang="en-US" sz="2000" dirty="0"/>
              <a:t>libraries such as </a:t>
            </a:r>
            <a:r>
              <a:rPr lang="en-US" sz="2000" dirty="0" err="1"/>
              <a:t>Librosa</a:t>
            </a:r>
            <a:r>
              <a:rPr lang="en-US" sz="2000" dirty="0"/>
              <a:t> or </a:t>
            </a:r>
            <a:r>
              <a:rPr lang="en-US" sz="2000" dirty="0" err="1"/>
              <a:t>PyDub</a:t>
            </a:r>
            <a:r>
              <a:rPr lang="en-US" sz="2000" dirty="0"/>
              <a:t> to handle audio file loading and manipulation</a:t>
            </a:r>
          </a:p>
          <a:p>
            <a:endParaRPr lang="en-US" sz="2000" b="1" dirty="0" smtClean="0"/>
          </a:p>
          <a:p>
            <a:r>
              <a:rPr lang="en-US" sz="2000" b="1" dirty="0" smtClean="0"/>
              <a:t>Feature </a:t>
            </a:r>
            <a:r>
              <a:rPr lang="en-US" sz="2000" b="1" dirty="0"/>
              <a:t>Extraction</a:t>
            </a:r>
            <a:r>
              <a:rPr lang="en-US" sz="2000" dirty="0"/>
              <a:t>:</a:t>
            </a:r>
          </a:p>
          <a:p>
            <a:pPr lvl="1"/>
            <a:r>
              <a:rPr lang="en-US" sz="2000" dirty="0"/>
              <a:t>Extract relevant features from the audio data to represent each sample.</a:t>
            </a:r>
          </a:p>
          <a:p>
            <a:pPr lvl="1"/>
            <a:r>
              <a:rPr lang="en-US" sz="2000" dirty="0"/>
              <a:t>Common features for audio classification include:</a:t>
            </a:r>
          </a:p>
          <a:p>
            <a:pPr lvl="2"/>
            <a:r>
              <a:rPr lang="en-US" sz="2000" dirty="0"/>
              <a:t>Spectrograms: Visual representations of the frequency content of the audio signal over time.</a:t>
            </a:r>
          </a:p>
          <a:p>
            <a:pPr lvl="2"/>
            <a:r>
              <a:rPr lang="en-US" sz="2000" dirty="0"/>
              <a:t>Mel-frequency </a:t>
            </a:r>
            <a:r>
              <a:rPr lang="en-US" sz="2000" dirty="0" err="1"/>
              <a:t>cepstral</a:t>
            </a:r>
            <a:r>
              <a:rPr lang="en-US" sz="2000" dirty="0"/>
              <a:t> coefficients (MFCCs): Mel-scaled representations of the audio spectrum.</a:t>
            </a:r>
          </a:p>
          <a:p>
            <a:pPr lvl="2"/>
            <a:r>
              <a:rPr lang="en-US" sz="2000" dirty="0" err="1"/>
              <a:t>Chroma</a:t>
            </a:r>
            <a:r>
              <a:rPr lang="en-US" sz="2000" dirty="0"/>
              <a:t> features: Representations of pitch classes in the audio signal.</a:t>
            </a:r>
          </a:p>
          <a:p>
            <a:pPr lvl="1"/>
            <a:r>
              <a:rPr lang="en-US" sz="2000" dirty="0"/>
              <a:t>Use libraries </a:t>
            </a:r>
            <a:r>
              <a:rPr lang="en-US" sz="2000" dirty="0" smtClean="0"/>
              <a:t> </a:t>
            </a:r>
            <a:r>
              <a:rPr lang="en-US" sz="2000" dirty="0" err="1"/>
              <a:t>Librosa</a:t>
            </a:r>
            <a:r>
              <a:rPr lang="en-US" sz="2000" dirty="0"/>
              <a:t> to compute these features efficiently.</a:t>
            </a:r>
          </a:p>
          <a:p>
            <a:r>
              <a:rPr lang="en-US" sz="2000" dirty="0" smtClean="0"/>
              <a:t/>
            </a:r>
            <a:br>
              <a:rPr lang="en-US" sz="2000" dirty="0" smtClean="0"/>
            </a:b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musical instrument classification, various machine learning and deep learning models can be effective depending on the complexity of the task, the size and diversity of  the dataset, and the deployment constraints.</a:t>
            </a:r>
          </a:p>
          <a:p>
            <a:endParaRPr lang="en-US" dirty="0" smtClean="0"/>
          </a:p>
          <a:p>
            <a:r>
              <a:rPr lang="en-US" dirty="0" err="1" smtClean="0"/>
              <a:t>Convolutional</a:t>
            </a:r>
            <a:r>
              <a:rPr lang="en-US" dirty="0" smtClean="0"/>
              <a:t> Neural Networks (CNNs):</a:t>
            </a:r>
          </a:p>
          <a:p>
            <a:pPr lvl="1"/>
            <a:r>
              <a:rPr lang="en-US" dirty="0" smtClean="0"/>
              <a:t>CNNs are well-suited for processing spatial features in images, spectrograms, or other 2D representations of audio data.</a:t>
            </a:r>
          </a:p>
          <a:p>
            <a:pPr lvl="1"/>
            <a:r>
              <a:rPr lang="en-US" dirty="0" smtClean="0"/>
              <a:t>They can capture local patterns and hierarchical representations, making them effective for instrument classification tasks.</a:t>
            </a:r>
          </a:p>
          <a:p>
            <a:pPr lvl="1"/>
            <a:r>
              <a:rPr lang="en-US" dirty="0" smtClean="0"/>
              <a:t>CNN architectures like VGG, </a:t>
            </a:r>
            <a:r>
              <a:rPr lang="en-US" dirty="0" err="1" smtClean="0"/>
              <a:t>ResNet</a:t>
            </a:r>
            <a:r>
              <a:rPr lang="en-US" dirty="0" smtClean="0"/>
              <a:t>, or custom-designed networks can be used for feature extraction and classification.</a:t>
            </a:r>
          </a:p>
          <a:p>
            <a:r>
              <a:rPr lang="en-US" dirty="0" smtClean="0"/>
              <a:t/>
            </a:r>
            <a:br>
              <a:rPr lang="en-US" dirty="0" smtClean="0"/>
            </a:b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Content Placeholder 2"/>
          <p:cNvSpPr>
            <a:spLocks noGrp="1"/>
          </p:cNvSpPr>
          <p:nvPr>
            <p:ph idx="1"/>
          </p:nvPr>
        </p:nvSpPr>
        <p:spPr/>
        <p:txBody>
          <a:bodyPr>
            <a:normAutofit/>
          </a:bodyPr>
          <a:lstStyle/>
          <a:p>
            <a:r>
              <a:rPr lang="en-US" sz="2000" dirty="0"/>
              <a:t>Before training the model, I convert </a:t>
            </a:r>
            <a:r>
              <a:rPr lang="en-US" sz="2000" i="1" dirty="0" err="1"/>
              <a:t>mfcc_features</a:t>
            </a:r>
            <a:r>
              <a:rPr lang="en-US" sz="2000" dirty="0"/>
              <a:t> and </a:t>
            </a:r>
            <a:r>
              <a:rPr lang="en-US" sz="2000" i="1" dirty="0" err="1"/>
              <a:t>one_hot_encoded</a:t>
            </a:r>
            <a:r>
              <a:rPr lang="en-US" sz="2000" dirty="0"/>
              <a:t> into </a:t>
            </a:r>
            <a:r>
              <a:rPr lang="en-US" sz="2000" i="1" dirty="0"/>
              <a:t>X </a:t>
            </a:r>
            <a:r>
              <a:rPr lang="en-US" sz="2000" dirty="0"/>
              <a:t>and </a:t>
            </a:r>
            <a:r>
              <a:rPr lang="en-US" sz="2000" i="1" dirty="0"/>
              <a:t>y</a:t>
            </a:r>
            <a:r>
              <a:rPr lang="en-US" sz="2000" dirty="0"/>
              <a:t> respectively to make things look more intuitive. Next, I also normalize the values of all samples using standard normalization formula. Lastly, the data are split into train and test in which the test size is taken from 20% of the entire dataset. This train-test split is important to find out whether our model suffers </a:t>
            </a:r>
            <a:r>
              <a:rPr lang="en-US" sz="2000" dirty="0" err="1" smtClean="0"/>
              <a:t>overfit</a:t>
            </a:r>
            <a:endParaRPr lang="en-US" sz="2000" dirty="0" smtClean="0"/>
          </a:p>
          <a:p>
            <a:r>
              <a:rPr lang="en-US" sz="2000" dirty="0" smtClean="0"/>
              <a:t>X </a:t>
            </a:r>
            <a:r>
              <a:rPr lang="en-US" sz="2000" dirty="0"/>
              <a:t>= </a:t>
            </a:r>
            <a:r>
              <a:rPr lang="en-US" sz="2000" dirty="0" err="1"/>
              <a:t>mfcc_features</a:t>
            </a:r>
            <a:r>
              <a:rPr lang="en-US" sz="2000" dirty="0"/>
              <a:t/>
            </a:r>
            <a:br>
              <a:rPr lang="en-US" sz="2000" dirty="0"/>
            </a:br>
            <a:r>
              <a:rPr lang="en-US" sz="2000" dirty="0"/>
              <a:t>y = </a:t>
            </a:r>
            <a:r>
              <a:rPr lang="en-US" sz="2000" dirty="0" err="1"/>
              <a:t>one_hot_encodedX</a:t>
            </a:r>
            <a:r>
              <a:rPr lang="en-US" sz="2000" dirty="0"/>
              <a:t> = (X-X.min())/(X.max()-X.min())</a:t>
            </a:r>
            <a:r>
              <a:rPr lang="en-US" sz="2000" dirty="0" err="1"/>
              <a:t>X_train</a:t>
            </a:r>
            <a:r>
              <a:rPr lang="en-US" sz="2000" dirty="0"/>
              <a:t>, </a:t>
            </a:r>
            <a:r>
              <a:rPr lang="en-US" sz="2000" dirty="0" err="1"/>
              <a:t>X_test</a:t>
            </a:r>
            <a:r>
              <a:rPr lang="en-US" sz="2000" dirty="0"/>
              <a:t>, </a:t>
            </a:r>
            <a:r>
              <a:rPr lang="en-US" sz="2000" dirty="0" err="1"/>
              <a:t>y_train</a:t>
            </a:r>
            <a:r>
              <a:rPr lang="en-US" sz="2000" dirty="0"/>
              <a:t>, </a:t>
            </a:r>
            <a:r>
              <a:rPr lang="en-US" sz="2000" dirty="0" err="1"/>
              <a:t>y_test</a:t>
            </a:r>
            <a:r>
              <a:rPr lang="en-US" sz="2000" dirty="0"/>
              <a:t> = </a:t>
            </a:r>
            <a:r>
              <a:rPr lang="en-US" sz="2000" dirty="0" err="1"/>
              <a:t>train_test_split</a:t>
            </a:r>
            <a:r>
              <a:rPr lang="en-US" sz="2000" dirty="0"/>
              <a:t>(X, y, </a:t>
            </a:r>
            <a:r>
              <a:rPr lang="en-US" sz="2000" dirty="0" err="1"/>
              <a:t>test_size</a:t>
            </a:r>
            <a:r>
              <a:rPr lang="en-US" sz="2000" dirty="0"/>
              <a:t>=0.2)</a:t>
            </a:r>
            <a:r>
              <a:rPr lang="en-US" sz="2000" dirty="0" smtClean="0"/>
              <a:t/>
            </a:r>
            <a:br>
              <a:rPr lang="en-US" sz="2000" dirty="0" smtClean="0"/>
            </a:br>
            <a:r>
              <a:rPr lang="en-US" sz="2000" dirty="0" smtClean="0"/>
              <a:t>ting</a:t>
            </a:r>
            <a:r>
              <a:rPr lang="en-US" sz="20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Content Placeholder 2"/>
          <p:cNvSpPr>
            <a:spLocks noGrp="1"/>
          </p:cNvSpPr>
          <p:nvPr>
            <p:ph idx="1"/>
          </p:nvPr>
        </p:nvSpPr>
        <p:spPr/>
        <p:txBody>
          <a:bodyPr>
            <a:normAutofit/>
          </a:bodyPr>
          <a:lstStyle/>
          <a:p>
            <a:r>
              <a:rPr lang="en-US" sz="2400" dirty="0"/>
              <a:t>Before training the model, I convert </a:t>
            </a:r>
            <a:r>
              <a:rPr lang="en-US" sz="2400" i="1" dirty="0" err="1"/>
              <a:t>mfcc_features</a:t>
            </a:r>
            <a:r>
              <a:rPr lang="en-US" sz="2400" dirty="0"/>
              <a:t> and </a:t>
            </a:r>
            <a:r>
              <a:rPr lang="en-US" sz="2400" i="1" dirty="0" err="1"/>
              <a:t>one_hot_encoded</a:t>
            </a:r>
            <a:r>
              <a:rPr lang="en-US" sz="2400" dirty="0"/>
              <a:t> into </a:t>
            </a:r>
            <a:r>
              <a:rPr lang="en-US" sz="2400" i="1" dirty="0"/>
              <a:t>X </a:t>
            </a:r>
            <a:r>
              <a:rPr lang="en-US" sz="2400" dirty="0"/>
              <a:t>and </a:t>
            </a:r>
            <a:r>
              <a:rPr lang="en-US" sz="2400" i="1" dirty="0"/>
              <a:t>y</a:t>
            </a:r>
            <a:r>
              <a:rPr lang="en-US" sz="2400" dirty="0"/>
              <a:t> respectively to make things look more intuitive. Next, I also normalize the values of all samples using standard normalization formula. Lastly, the data are split into train and test in which the test size is taken from 20% of the entire dataset. This train-test split is important to find out whether our model suffers </a:t>
            </a:r>
            <a:r>
              <a:rPr lang="en-US" sz="2400" dirty="0" err="1"/>
              <a:t>overfitting</a:t>
            </a:r>
            <a:endParaRPr lang="en-US" sz="2400" dirty="0"/>
          </a:p>
        </p:txBody>
      </p:sp>
      <p:sp>
        <p:nvSpPr>
          <p:cNvPr id="4" name="Text Placeholder 3"/>
          <p:cNvSpPr>
            <a:spLocks noGrp="1"/>
          </p:cNvSpPr>
          <p:nvPr>
            <p:ph type="body" sz="half" idx="2"/>
          </p:nvPr>
        </p:nvSpPr>
        <p:spPr/>
        <p:txBody>
          <a:bodyPr>
            <a:normAutofit fontScale="92500" lnSpcReduction="20000"/>
          </a:bodyPr>
          <a:lstStyle/>
          <a:p>
            <a:r>
              <a:rPr lang="en-US" dirty="0"/>
              <a:t>X = </a:t>
            </a:r>
            <a:r>
              <a:rPr lang="en-US" dirty="0" err="1"/>
              <a:t>mfcc_features</a:t>
            </a:r>
            <a:r>
              <a:rPr lang="en-US" dirty="0"/>
              <a:t/>
            </a:r>
            <a:br>
              <a:rPr lang="en-US" dirty="0"/>
            </a:br>
            <a:r>
              <a:rPr lang="en-US" dirty="0"/>
              <a:t>y = </a:t>
            </a:r>
            <a:r>
              <a:rPr lang="en-US" dirty="0" err="1"/>
              <a:t>one_hot_encodedX</a:t>
            </a:r>
            <a:r>
              <a:rPr lang="en-US" dirty="0"/>
              <a:t> = (X-X.min())/(X.max()-X.min())</a:t>
            </a: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a:t>
            </a:r>
            <a:r>
              <a:rPr lang="en-US" dirty="0" smtClean="0"/>
              <a:t>)</a:t>
            </a:r>
          </a:p>
          <a:p>
            <a:endParaRPr lang="en-US" dirty="0" smtClean="0"/>
          </a:p>
          <a:p>
            <a:r>
              <a:rPr lang="en-US" dirty="0" smtClean="0"/>
              <a:t>For shape,</a:t>
            </a:r>
            <a:endParaRPr lang="en-US" dirty="0"/>
          </a:p>
          <a:p>
            <a:endParaRPr lang="en-US" dirty="0" smtClean="0"/>
          </a:p>
          <a:p>
            <a:r>
              <a:rPr lang="en-US" dirty="0" err="1"/>
              <a:t>input_shape</a:t>
            </a:r>
            <a:r>
              <a:rPr lang="en-US" dirty="0"/>
              <a:t> = (</a:t>
            </a:r>
            <a:r>
              <a:rPr lang="en-US" dirty="0" err="1"/>
              <a:t>X_train.shape</a:t>
            </a:r>
            <a:r>
              <a:rPr lang="en-US" dirty="0"/>
              <a:t>[1], </a:t>
            </a:r>
            <a:r>
              <a:rPr lang="en-US" dirty="0" err="1"/>
              <a:t>X_train.shape</a:t>
            </a:r>
            <a:r>
              <a:rPr lang="en-US" dirty="0"/>
              <a:t>[2], 1</a:t>
            </a:r>
            <a:r>
              <a:rPr lang="en-US" dirty="0" smtClean="0"/>
              <a:t>)</a:t>
            </a:r>
          </a:p>
          <a:p>
            <a:endParaRPr lang="en-US" dirty="0"/>
          </a:p>
          <a:p>
            <a:r>
              <a:rPr lang="en-US" dirty="0" smtClean="0"/>
              <a:t>Fro reshape,</a:t>
            </a:r>
          </a:p>
          <a:p>
            <a:r>
              <a:rPr lang="en-US" dirty="0" err="1"/>
              <a:t>X_train</a:t>
            </a:r>
            <a:r>
              <a:rPr lang="en-US" dirty="0"/>
              <a:t> = </a:t>
            </a:r>
            <a:r>
              <a:rPr lang="en-US" dirty="0" err="1"/>
              <a:t>X_train.reshape</a:t>
            </a:r>
            <a:r>
              <a:rPr lang="en-US" dirty="0"/>
              <a:t>(</a:t>
            </a:r>
            <a:r>
              <a:rPr lang="en-US" dirty="0" err="1"/>
              <a:t>X_train.shape</a:t>
            </a:r>
            <a:r>
              <a:rPr lang="en-US" dirty="0"/>
              <a:t>[0], </a:t>
            </a:r>
            <a:r>
              <a:rPr lang="en-US" dirty="0" err="1"/>
              <a:t>X_train.shape</a:t>
            </a:r>
            <a:r>
              <a:rPr lang="en-US" dirty="0"/>
              <a:t>[1], </a:t>
            </a:r>
            <a:r>
              <a:rPr lang="en-US" dirty="0" err="1"/>
              <a:t>X_train.shape</a:t>
            </a:r>
            <a:r>
              <a:rPr lang="en-US" dirty="0"/>
              <a:t>[2], 1)</a:t>
            </a:r>
            <a:br>
              <a:rPr lang="en-US" dirty="0"/>
            </a:br>
            <a:r>
              <a:rPr lang="en-US" dirty="0"/>
              <a:t>print(</a:t>
            </a:r>
            <a:r>
              <a:rPr lang="en-US" dirty="0" err="1"/>
              <a:t>X_train.shape</a:t>
            </a:r>
            <a:r>
              <a:rPr lang="en-US" dirty="0"/>
              <a:t>)</a:t>
            </a:r>
            <a:r>
              <a:rPr lang="en-US" dirty="0" err="1"/>
              <a:t>X_test</a:t>
            </a:r>
            <a:r>
              <a:rPr lang="en-US" dirty="0"/>
              <a:t> = </a:t>
            </a:r>
            <a:r>
              <a:rPr lang="en-US" dirty="0" err="1"/>
              <a:t>X_test.reshape</a:t>
            </a:r>
            <a:r>
              <a:rPr lang="en-US" dirty="0"/>
              <a:t>(</a:t>
            </a:r>
            <a:r>
              <a:rPr lang="en-US" dirty="0" err="1"/>
              <a:t>X_test.shape</a:t>
            </a:r>
            <a:r>
              <a:rPr lang="en-US" dirty="0"/>
              <a:t>[0], </a:t>
            </a:r>
            <a:r>
              <a:rPr lang="en-US" dirty="0" err="1"/>
              <a:t>X_test.shape</a:t>
            </a:r>
            <a:r>
              <a:rPr lang="en-US" dirty="0"/>
              <a:t>[1], </a:t>
            </a:r>
            <a:r>
              <a:rPr lang="en-US" dirty="0" err="1"/>
              <a:t>X_test.shape</a:t>
            </a:r>
            <a:r>
              <a:rPr lang="en-US" dirty="0"/>
              <a:t>[2], 1)</a:t>
            </a:r>
            <a:br>
              <a:rPr lang="en-US" dirty="0"/>
            </a:br>
            <a:r>
              <a:rPr lang="en-US" dirty="0"/>
              <a:t>print(</a:t>
            </a:r>
            <a:r>
              <a:rPr lang="en-US" dirty="0" err="1"/>
              <a:t>X_test.shape</a:t>
            </a:r>
            <a:r>
              <a:rPr lang="en-US" dirty="0"/>
              <a:t>)</a:t>
            </a:r>
            <a:endParaRPr lang="en-US" dirty="0" smtClean="0"/>
          </a:p>
          <a:p>
            <a:endParaRPr lang="en-US" dirty="0"/>
          </a:p>
          <a:p>
            <a:endParaRPr lang="en-US" dirty="0" smtClean="0"/>
          </a:p>
          <a:p>
            <a:endParaRPr lang="en-US" dirty="0"/>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535</Words>
  <Application>Microsoft Office PowerPoint</Application>
  <PresentationFormat>On-screen Show (4:3)</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Musical instrument classification by</vt:lpstr>
      <vt:lpstr>Agenda </vt:lpstr>
      <vt:lpstr>introduction</vt:lpstr>
      <vt:lpstr>Types of instruments</vt:lpstr>
      <vt:lpstr>Data collection</vt:lpstr>
      <vt:lpstr>Data preprocessing</vt:lpstr>
      <vt:lpstr>Model training</vt:lpstr>
      <vt:lpstr>Model training</vt:lpstr>
      <vt:lpstr>Model training</vt:lpstr>
      <vt:lpstr>Result and evolution</vt:lpstr>
      <vt:lpstr>evolution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cp:revision>
  <dcterms:created xsi:type="dcterms:W3CDTF">2024-04-05T09:53:42Z</dcterms:created>
  <dcterms:modified xsi:type="dcterms:W3CDTF">2024-04-05T11:01:40Z</dcterms:modified>
</cp:coreProperties>
</file>