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a9ee4afc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a9ee4afc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a9ee4afc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a9ee4afc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a9ee4afc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a9ee4afc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a9ee4afc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a9ee4afc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b3e12c4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b3e12c4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a9ee4af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a9ee4af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a9ee4af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a9ee4af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a9ee4afc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a9ee4afc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a9ee4afc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a9ee4afc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a9ee4afc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a9ee4afc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a9ee4afc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a9ee4afc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a9ee4afc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a9ee4afc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latin typeface="Nunito Light"/>
                <a:ea typeface="Nunito Light"/>
                <a:cs typeface="Nunito Light"/>
                <a:sym typeface="Nunito Light"/>
              </a:rPr>
              <a:t>By Gopika sucharitha</a:t>
            </a:r>
            <a:endParaRPr>
              <a:latin typeface="Nunito Light"/>
              <a:ea typeface="Nunito Light"/>
              <a:cs typeface="Nunito Light"/>
              <a:sym typeface="Nunito Light"/>
            </a:endParaRPr>
          </a:p>
          <a:p>
            <a:pPr indent="0" lvl="0" marL="0" rtl="0" algn="ctr">
              <a:spcBef>
                <a:spcPts val="0"/>
              </a:spcBef>
              <a:spcAft>
                <a:spcPts val="0"/>
              </a:spcAft>
              <a:buNone/>
            </a:pPr>
            <a:r>
              <a:t/>
            </a:r>
            <a:endParaRPr>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r>
              <a:rPr lang="en"/>
              <a:t>:</a:t>
            </a:r>
            <a:endParaRPr/>
          </a:p>
          <a:p>
            <a:pPr indent="0" lvl="0" marL="0" rtl="0" algn="l">
              <a:spcBef>
                <a:spcPts val="0"/>
              </a:spcBef>
              <a:spcAft>
                <a:spcPts val="0"/>
              </a:spcAft>
              <a:buNone/>
            </a:pPr>
            <a:r>
              <a:t/>
            </a:r>
            <a:endParaRPr/>
          </a:p>
        </p:txBody>
      </p:sp>
      <p:sp>
        <p:nvSpPr>
          <p:cNvPr id="127" name="Google Shape;127;p23"/>
          <p:cNvSpPr txBox="1"/>
          <p:nvPr>
            <p:ph idx="1" type="body"/>
          </p:nvPr>
        </p:nvSpPr>
        <p:spPr>
          <a:xfrm>
            <a:off x="311700" y="1152475"/>
            <a:ext cx="82677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93864"/>
              <a:buChar char="●"/>
            </a:pPr>
            <a:r>
              <a:rPr b="1" i="1" lang="en" sz="1917">
                <a:latin typeface="Roboto"/>
                <a:ea typeface="Roboto"/>
                <a:cs typeface="Roboto"/>
                <a:sym typeface="Roboto"/>
              </a:rPr>
              <a:t>Top 5 pick-up locations for bikes:</a:t>
            </a:r>
            <a:r>
              <a:rPr i="1" lang="en" sz="1917"/>
              <a:t> </a:t>
            </a:r>
            <a:br>
              <a:rPr i="1" lang="en"/>
            </a:br>
            <a:endParaRPr i="1"/>
          </a:p>
          <a:p>
            <a:pPr indent="-297497" lvl="1" marL="914400" rtl="0" algn="l">
              <a:spcBef>
                <a:spcPts val="0"/>
              </a:spcBef>
              <a:spcAft>
                <a:spcPts val="0"/>
              </a:spcAft>
              <a:buSzPct val="84436"/>
              <a:buChar char="○"/>
            </a:pPr>
            <a:r>
              <a:rPr i="1" lang="en" sz="1658"/>
              <a:t>Grove St Path, Exchange Place, Sip Ave, Hamilton Park, &amp; Morris Canal</a:t>
            </a:r>
            <a:br>
              <a:rPr i="1" lang="en"/>
            </a:br>
            <a:endParaRPr i="1"/>
          </a:p>
          <a:p>
            <a:pPr indent="-317182" lvl="0" marL="457200" rtl="0" algn="l">
              <a:spcBef>
                <a:spcPts val="0"/>
              </a:spcBef>
              <a:spcAft>
                <a:spcPts val="0"/>
              </a:spcAft>
              <a:buSzPct val="93311"/>
              <a:buChar char="●"/>
            </a:pPr>
            <a:r>
              <a:rPr b="1" i="1" lang="en" sz="1929">
                <a:latin typeface="Roboto"/>
                <a:ea typeface="Roboto"/>
                <a:cs typeface="Roboto"/>
                <a:sym typeface="Roboto"/>
              </a:rPr>
              <a:t>Customer base: </a:t>
            </a:r>
            <a:br>
              <a:rPr b="1" i="1" lang="en">
                <a:latin typeface="Roboto"/>
                <a:ea typeface="Roboto"/>
                <a:cs typeface="Roboto"/>
                <a:sym typeface="Roboto"/>
              </a:rPr>
            </a:br>
            <a:endParaRPr b="1" i="1">
              <a:latin typeface="Roboto"/>
              <a:ea typeface="Roboto"/>
              <a:cs typeface="Roboto"/>
              <a:sym typeface="Roboto"/>
            </a:endParaRPr>
          </a:p>
          <a:p>
            <a:pPr indent="-310197" lvl="1" marL="914400" rtl="0" algn="l">
              <a:spcBef>
                <a:spcPts val="0"/>
              </a:spcBef>
              <a:spcAft>
                <a:spcPts val="0"/>
              </a:spcAft>
              <a:buSzPct val="100000"/>
              <a:buChar char="○"/>
            </a:pPr>
            <a:r>
              <a:rPr i="1" lang="en" sz="1658"/>
              <a:t>Mostly long-term subscribers who are more active during the week</a:t>
            </a:r>
            <a:endParaRPr i="1" sz="1658"/>
          </a:p>
          <a:p>
            <a:pPr indent="-297497" lvl="1" marL="914400" rtl="0" algn="l">
              <a:spcBef>
                <a:spcPts val="0"/>
              </a:spcBef>
              <a:spcAft>
                <a:spcPts val="0"/>
              </a:spcAft>
              <a:buSzPct val="84436"/>
              <a:buChar char="○"/>
            </a:pPr>
            <a:r>
              <a:rPr i="1" lang="en" sz="1658"/>
              <a:t>One-time users more active at weekends</a:t>
            </a:r>
            <a:endParaRPr i="1" sz="1658"/>
          </a:p>
          <a:p>
            <a:pPr indent="-297497" lvl="1" marL="914400" rtl="0" algn="l">
              <a:spcBef>
                <a:spcPts val="0"/>
              </a:spcBef>
              <a:spcAft>
                <a:spcPts val="0"/>
              </a:spcAft>
              <a:buSzPct val="83051"/>
              <a:buChar char="○"/>
            </a:pPr>
            <a:r>
              <a:rPr i="1" lang="en" sz="1685"/>
              <a:t>Most bikes rented by 35-44 year olds</a:t>
            </a:r>
            <a:br>
              <a:rPr b="1" i="1" lang="en">
                <a:latin typeface="Roboto"/>
                <a:ea typeface="Roboto"/>
                <a:cs typeface="Roboto"/>
                <a:sym typeface="Roboto"/>
              </a:rPr>
            </a:br>
            <a:br>
              <a:rPr i="1" lang="en"/>
            </a:br>
            <a:endParaRPr i="1"/>
          </a:p>
          <a:p>
            <a:pPr indent="-323532" lvl="0" marL="457200" rtl="0" algn="l">
              <a:spcBef>
                <a:spcPts val="0"/>
              </a:spcBef>
              <a:spcAft>
                <a:spcPts val="0"/>
              </a:spcAft>
              <a:buSzPct val="100000"/>
              <a:buChar char="●"/>
            </a:pPr>
            <a:r>
              <a:rPr i="1" lang="en" sz="1929"/>
              <a:t> </a:t>
            </a:r>
            <a:r>
              <a:rPr b="1" i="1" lang="en" sz="1929">
                <a:latin typeface="Roboto"/>
                <a:ea typeface="Roboto"/>
                <a:cs typeface="Roboto"/>
                <a:sym typeface="Roboto"/>
              </a:rPr>
              <a:t>Citi Bike customer behavior:</a:t>
            </a:r>
            <a:br>
              <a:rPr b="1" i="1" lang="en" sz="1929">
                <a:latin typeface="Roboto"/>
                <a:ea typeface="Roboto"/>
                <a:cs typeface="Roboto"/>
                <a:sym typeface="Roboto"/>
              </a:rPr>
            </a:br>
            <a:endParaRPr b="1" i="1" sz="1929">
              <a:latin typeface="Roboto"/>
              <a:ea typeface="Roboto"/>
              <a:cs typeface="Roboto"/>
              <a:sym typeface="Roboto"/>
            </a:endParaRPr>
          </a:p>
          <a:p>
            <a:pPr indent="-310197" lvl="1" marL="914400" rtl="0" algn="l">
              <a:spcBef>
                <a:spcPts val="0"/>
              </a:spcBef>
              <a:spcAft>
                <a:spcPts val="0"/>
              </a:spcAft>
              <a:buSzPct val="100000"/>
              <a:buChar char="○"/>
            </a:pPr>
            <a:r>
              <a:rPr i="1" lang="en" sz="1658"/>
              <a:t>75+ year olds take longest average trips, but rent the least bikes </a:t>
            </a:r>
            <a:endParaRPr i="1" sz="1658"/>
          </a:p>
          <a:p>
            <a:pPr indent="-310197" lvl="1" marL="914400" rtl="0" algn="l">
              <a:spcBef>
                <a:spcPts val="0"/>
              </a:spcBef>
              <a:spcAft>
                <a:spcPts val="0"/>
              </a:spcAft>
              <a:buSzPct val="100000"/>
              <a:buChar char="○"/>
            </a:pPr>
            <a:r>
              <a:rPr i="1" lang="en" sz="1658"/>
              <a:t>65-74 and 25-34 year olds take the shortest trips on average</a:t>
            </a:r>
            <a:endParaRPr i="1" sz="1658"/>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38" name="Google Shape;138;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Grove St Path, Sip Ave, Newport Path, Newark Ave, Van Vorst Park. </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Project Goal:</a:t>
            </a:r>
            <a:endParaRPr/>
          </a:p>
          <a:p>
            <a:pPr indent="0" lvl="0" marL="0" rtl="0" algn="l">
              <a:spcBef>
                <a:spcPts val="0"/>
              </a:spcBef>
              <a:spcAft>
                <a:spcPts val="0"/>
              </a:spcAft>
              <a:buNone/>
            </a:pPr>
            <a:r>
              <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NY Citi Bike’s customer base (both one-time users and subscribers) and how they use NY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marketing campaigns that will appeal to different customer segments</a:t>
            </a:r>
            <a:endParaRPr i="1"/>
          </a:p>
          <a:p>
            <a:pPr indent="0" lvl="0" marL="914400" rtl="0" algn="l">
              <a:spcBef>
                <a:spcPts val="1200"/>
              </a:spcBef>
              <a:spcAft>
                <a:spcPts val="0"/>
              </a:spcAft>
              <a:buClr>
                <a:schemeClr val="dk1"/>
              </a:buClr>
              <a:buSzPts val="1100"/>
              <a:buFont typeface="Arial"/>
              <a:buNone/>
            </a:pPr>
            <a:r>
              <a:t/>
            </a:r>
            <a:endParaRPr i="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a:p>
            <a:pPr indent="0" lvl="0" marL="0" rtl="0" algn="l">
              <a:spcBef>
                <a:spcPts val="0"/>
              </a:spcBef>
              <a:spcAft>
                <a:spcPts val="0"/>
              </a:spcAft>
              <a:buNone/>
            </a:pPr>
            <a:r>
              <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NY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user age impact the average bike trip duration?</a:t>
            </a:r>
            <a:endParaRPr i="1"/>
          </a:p>
          <a:p>
            <a:pPr indent="0" lvl="0" marL="914400" rtl="0" algn="l">
              <a:spcBef>
                <a:spcPts val="0"/>
              </a:spcBef>
              <a:spcAft>
                <a:spcPts val="1200"/>
              </a:spcAft>
              <a:buClr>
                <a:schemeClr val="dk1"/>
              </a:buClr>
              <a:buSzPts val="1100"/>
              <a:buFont typeface="Arial"/>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7" name="Google Shape;87;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p>
          <a:p>
            <a:pPr indent="0" lvl="0" marL="914400" rtl="0" algn="l">
              <a:spcBef>
                <a:spcPts val="1200"/>
              </a:spcBef>
              <a:spcAft>
                <a:spcPts val="1200"/>
              </a:spcAft>
              <a:buNone/>
            </a:pPr>
            <a:r>
              <a:t/>
            </a:r>
            <a:endParaRPr i="1"/>
          </a:p>
        </p:txBody>
      </p:sp>
      <p:pic>
        <p:nvPicPr>
          <p:cNvPr id="88" name="Google Shape;88;p17" title="Chart"/>
          <p:cNvPicPr preferRelativeResize="0"/>
          <p:nvPr/>
        </p:nvPicPr>
        <p:blipFill>
          <a:blip r:embed="rId3">
            <a:alphaModFix/>
          </a:blip>
          <a:stretch>
            <a:fillRect/>
          </a:stretch>
        </p:blipFill>
        <p:spPr>
          <a:xfrm>
            <a:off x="980075" y="1114325"/>
            <a:ext cx="6573051" cy="3235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4" name="Google Shape;94;p18"/>
          <p:cNvSpPr txBox="1"/>
          <p:nvPr>
            <p:ph idx="1" type="body"/>
          </p:nvPr>
        </p:nvSpPr>
        <p:spPr>
          <a:xfrm>
            <a:off x="6221975" y="1391000"/>
            <a:ext cx="235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75+ year olds take the longest trips (on average)</a:t>
            </a:r>
            <a:endParaRPr i="1"/>
          </a:p>
          <a:p>
            <a:pPr indent="0" lvl="0" marL="0" rtl="0" algn="l">
              <a:spcBef>
                <a:spcPts val="1200"/>
              </a:spcBef>
              <a:spcAft>
                <a:spcPts val="1200"/>
              </a:spcAft>
              <a:buNone/>
            </a:pPr>
            <a:r>
              <a:rPr i="1" lang="en"/>
              <a:t>65-74 and 25-34 year olds take the shortest trips (on average)</a:t>
            </a:r>
            <a:endParaRPr i="1"/>
          </a:p>
        </p:txBody>
      </p:sp>
      <p:pic>
        <p:nvPicPr>
          <p:cNvPr id="95" name="Google Shape;95;p18" title="Chart"/>
          <p:cNvPicPr preferRelativeResize="0"/>
          <p:nvPr/>
        </p:nvPicPr>
        <p:blipFill>
          <a:blip r:embed="rId3">
            <a:alphaModFix/>
          </a:blip>
          <a:stretch>
            <a:fillRect/>
          </a:stretch>
        </p:blipFill>
        <p:spPr>
          <a:xfrm>
            <a:off x="580375" y="1391001"/>
            <a:ext cx="5525193"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Which age group rents the most bikes?</a:t>
            </a:r>
            <a:endParaRPr/>
          </a:p>
        </p:txBody>
      </p:sp>
      <p:sp>
        <p:nvSpPr>
          <p:cNvPr id="101" name="Google Shape;101;p19"/>
          <p:cNvSpPr txBox="1"/>
          <p:nvPr>
            <p:ph idx="1" type="body"/>
          </p:nvPr>
        </p:nvSpPr>
        <p:spPr>
          <a:xfrm>
            <a:off x="6429400" y="1075350"/>
            <a:ext cx="212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35-44 year olds rent the most bikes</a:t>
            </a:r>
            <a:br>
              <a:rPr i="1" lang="en"/>
            </a:br>
            <a:endParaRPr i="1"/>
          </a:p>
          <a:p>
            <a:pPr indent="0" lvl="0" marL="0" rtl="0" algn="l">
              <a:spcBef>
                <a:spcPts val="1200"/>
              </a:spcBef>
              <a:spcAft>
                <a:spcPts val="0"/>
              </a:spcAft>
              <a:buNone/>
            </a:pPr>
            <a:r>
              <a:rPr i="1" lang="en"/>
              <a:t>75+ and 18-24 year olds rent the least bikes</a:t>
            </a:r>
            <a:endParaRPr i="1"/>
          </a:p>
          <a:p>
            <a:pPr indent="0" lvl="0" marL="914400" rtl="0" algn="l">
              <a:spcBef>
                <a:spcPts val="1200"/>
              </a:spcBef>
              <a:spcAft>
                <a:spcPts val="1200"/>
              </a:spcAft>
              <a:buNone/>
            </a:pPr>
            <a:r>
              <a:t/>
            </a:r>
            <a:endParaRPr i="1"/>
          </a:p>
        </p:txBody>
      </p:sp>
      <p:pic>
        <p:nvPicPr>
          <p:cNvPr id="102" name="Google Shape;102;p19" title="Chart"/>
          <p:cNvPicPr preferRelativeResize="0"/>
          <p:nvPr/>
        </p:nvPicPr>
        <p:blipFill>
          <a:blip r:embed="rId3">
            <a:alphaModFix/>
          </a:blip>
          <a:stretch>
            <a:fillRect/>
          </a:stretch>
        </p:blipFill>
        <p:spPr>
          <a:xfrm>
            <a:off x="588300" y="1198275"/>
            <a:ext cx="5720226" cy="353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62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8" name="Google Shape;108;p20"/>
          <p:cNvSpPr txBox="1"/>
          <p:nvPr>
            <p:ph idx="1" type="body"/>
          </p:nvPr>
        </p:nvSpPr>
        <p:spPr>
          <a:xfrm>
            <a:off x="6336050" y="1508375"/>
            <a:ext cx="269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t>Citi Bike customer base is predominantly made up of long-term subscribers</a:t>
            </a:r>
            <a:endParaRPr i="1" sz="1600"/>
          </a:p>
          <a:p>
            <a:pPr indent="0" lvl="0" marL="0" rtl="0" algn="l">
              <a:spcBef>
                <a:spcPts val="1200"/>
              </a:spcBef>
              <a:spcAft>
                <a:spcPts val="0"/>
              </a:spcAft>
              <a:buNone/>
            </a:pPr>
            <a:r>
              <a:rPr i="1" lang="en" sz="1600"/>
              <a:t>Subscribers are more active during the week</a:t>
            </a:r>
            <a:endParaRPr i="1" sz="1600"/>
          </a:p>
          <a:p>
            <a:pPr indent="0" lvl="0" marL="0" rtl="0" algn="l">
              <a:spcBef>
                <a:spcPts val="1200"/>
              </a:spcBef>
              <a:spcAft>
                <a:spcPts val="0"/>
              </a:spcAft>
              <a:buNone/>
            </a:pPr>
            <a:r>
              <a:rPr i="1" lang="en" sz="1600"/>
              <a:t>One-time users are more active on weekends</a:t>
            </a:r>
            <a:endParaRPr i="1" sz="1600"/>
          </a:p>
          <a:p>
            <a:pPr indent="0" lvl="0" marL="0" rtl="0" algn="l">
              <a:spcBef>
                <a:spcPts val="1200"/>
              </a:spcBef>
              <a:spcAft>
                <a:spcPts val="0"/>
              </a:spcAft>
              <a:buNone/>
            </a:pPr>
            <a:r>
              <a:t/>
            </a:r>
            <a:endParaRPr i="1"/>
          </a:p>
          <a:p>
            <a:pPr indent="0" lvl="0" marL="914400" rtl="0" algn="l">
              <a:spcBef>
                <a:spcPts val="1200"/>
              </a:spcBef>
              <a:spcAft>
                <a:spcPts val="1200"/>
              </a:spcAft>
              <a:buNone/>
            </a:pPr>
            <a:r>
              <a:t/>
            </a:r>
            <a:endParaRPr i="1"/>
          </a:p>
        </p:txBody>
      </p:sp>
      <p:pic>
        <p:nvPicPr>
          <p:cNvPr id="109" name="Google Shape;109;p20" title="Chart"/>
          <p:cNvPicPr preferRelativeResize="0"/>
          <p:nvPr/>
        </p:nvPicPr>
        <p:blipFill>
          <a:blip r:embed="rId3">
            <a:alphaModFix/>
          </a:blip>
          <a:stretch>
            <a:fillRect/>
          </a:stretch>
        </p:blipFill>
        <p:spPr>
          <a:xfrm>
            <a:off x="651700" y="1462675"/>
            <a:ext cx="5411151" cy="3345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sz="2700">
                <a:latin typeface="Oswald"/>
                <a:ea typeface="Oswald"/>
                <a:cs typeface="Oswald"/>
                <a:sym typeface="Oswald"/>
              </a:rPr>
              <a:t>Does the factor of age impact the average bike trip duration? </a:t>
            </a:r>
            <a:endParaRPr sz="2700"/>
          </a:p>
        </p:txBody>
      </p:sp>
      <p:sp>
        <p:nvSpPr>
          <p:cNvPr id="115" name="Google Shape;115;p21"/>
          <p:cNvSpPr txBox="1"/>
          <p:nvPr>
            <p:ph idx="1" type="body"/>
          </p:nvPr>
        </p:nvSpPr>
        <p:spPr>
          <a:xfrm>
            <a:off x="6263450" y="1391000"/>
            <a:ext cx="23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No relationship between user age and trip duration</a:t>
            </a:r>
            <a:endParaRPr i="1"/>
          </a:p>
          <a:p>
            <a:pPr indent="0" lvl="0" marL="914400" rtl="0" algn="l">
              <a:spcBef>
                <a:spcPts val="1200"/>
              </a:spcBef>
              <a:spcAft>
                <a:spcPts val="1200"/>
              </a:spcAft>
              <a:buNone/>
            </a:pPr>
            <a:r>
              <a:t/>
            </a:r>
            <a:endParaRPr i="1"/>
          </a:p>
        </p:txBody>
      </p:sp>
      <p:pic>
        <p:nvPicPr>
          <p:cNvPr id="116" name="Google Shape;116;p21" title="Chart"/>
          <p:cNvPicPr preferRelativeResize="0"/>
          <p:nvPr/>
        </p:nvPicPr>
        <p:blipFill>
          <a:blip r:embed="rId3">
            <a:alphaModFix/>
          </a:blip>
          <a:stretch>
            <a:fillRect/>
          </a:stretch>
        </p:blipFill>
        <p:spPr>
          <a:xfrm>
            <a:off x="398100" y="1323350"/>
            <a:ext cx="5744001" cy="355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