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Open Sans ExtraBold"/>
      <p:bold r:id="rId19"/>
      <p:boldItalic r:id="rId20"/>
    </p:embeddedFont>
    <p:embeddedFont>
      <p:font typeface="Open Sans Light"/>
      <p:regular r:id="rId21"/>
      <p:bold r:id="rId22"/>
      <p:italic r:id="rId23"/>
      <p:boldItalic r:id="rId24"/>
    </p:embeddedFon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ExtraBold-boldItalic.fntdata"/><Relationship Id="rId22" Type="http://schemas.openxmlformats.org/officeDocument/2006/relationships/font" Target="fonts/OpenSansLight-bold.fntdata"/><Relationship Id="rId21" Type="http://schemas.openxmlformats.org/officeDocument/2006/relationships/font" Target="fonts/OpenSansLight-regular.fntdata"/><Relationship Id="rId24" Type="http://schemas.openxmlformats.org/officeDocument/2006/relationships/font" Target="fonts/OpenSansLight-boldItalic.fntdata"/><Relationship Id="rId23" Type="http://schemas.openxmlformats.org/officeDocument/2006/relationships/font" Target="fonts/OpenSa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OpenSansExtraBold-bold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54bb45402e_0_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254bb45402e_0_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4bb45402e_0_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54bb45402e_0_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4bb45402e_0_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54bb45402e_0_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Arial"/>
              <a:buNone/>
              <a:defRPr sz="5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  <a:defRPr sz="2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00" lIns="91400" spcFirstLastPara="1" rIns="91400" wrap="square" tIns="914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1pPr>
            <a:lvl2pPr indent="-2286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2pPr>
            <a:lvl3pPr indent="-2286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3pPr>
            <a:lvl4pPr indent="-2286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4pPr>
            <a:lvl5pPr indent="-2286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100"/>
              <a:buFont typeface="Arial"/>
              <a:buNone/>
              <a:defRPr sz="21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sz="1000">
                <a:solidFill>
                  <a:srgbClr val="58585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00" lIns="91400" spcFirstLastPara="1" rIns="91400" wrap="square" tIns="914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 flipH="1" rot="10800000">
            <a:off x="-1" y="0"/>
            <a:ext cx="9163201" cy="5148001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6564" y="0"/>
                </a:lnTo>
                <a:lnTo>
                  <a:pt x="21600" y="8964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537899" y="1895175"/>
            <a:ext cx="3953102" cy="13766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Open Sans ExtraBold"/>
              <a:buNone/>
            </a:pPr>
            <a:r>
              <a:rPr b="0" i="0" lang="en-US" sz="3500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Sprocket Central Pty Ltd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537900" y="3315475"/>
            <a:ext cx="5550600" cy="525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Open Sans Light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Data analytics approach</a:t>
            </a:r>
            <a:endParaRPr/>
          </a:p>
        </p:txBody>
      </p:sp>
      <p:pic>
        <p:nvPicPr>
          <p:cNvPr descr="Shape 57"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100" y="1275524"/>
            <a:ext cx="1982300" cy="2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/>
          <p:nvPr/>
        </p:nvSpPr>
        <p:spPr>
          <a:xfrm>
            <a:off x="537900" y="3666599"/>
            <a:ext cx="6249600" cy="3987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 Light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[Division Name] - [Engagement Manager], [Senior Consultant], [Junior Consultant]</a:t>
            </a:r>
            <a:endParaRPr/>
          </a:p>
        </p:txBody>
      </p:sp>
      <p:sp>
        <p:nvSpPr>
          <p:cNvPr id="59" name="Google Shape;59;p13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2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Conclusion</a:t>
            </a:r>
            <a:endParaRPr/>
          </a:p>
        </p:txBody>
      </p:sp>
      <p:sp>
        <p:nvSpPr>
          <p:cNvPr id="133" name="Google Shape;133;p22"/>
          <p:cNvSpPr/>
          <p:nvPr/>
        </p:nvSpPr>
        <p:spPr>
          <a:xfrm>
            <a:off x="205025" y="1083300"/>
            <a:ext cx="5397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Summary of the analysis process and key findings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Emphasize the value of data-driven insights for Social Buzz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Appreciation for the opportunity to work on the project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Open for questions and further discussion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134" name="Google Shape;134;p22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343875" y="1211200"/>
            <a:ext cx="5459400" cy="3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Introduction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Project Recap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The Analytics Team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Analysis Process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Key Insights and Findings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Recommendations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AutoNum type="arabicPeriod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99600" y="1174950"/>
            <a:ext cx="4202700" cy="38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-US">
                <a:solidFill>
                  <a:srgbClr val="374151"/>
                </a:solidFill>
              </a:rPr>
              <a:t>Social Buzz, a leading social media and content creation company, has reached significant growth in recent years, and our team has been tasked with uncovering valuable insights to drive their business strategy.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-US">
                <a:solidFill>
                  <a:srgbClr val="374151"/>
                </a:solidFill>
              </a:rPr>
              <a:t>Throughout this presentation, we will delve into our analysis process, key findings, and actionable recommendations based on data-driven insights.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Char char="●"/>
            </a:pPr>
            <a:r>
              <a:rPr lang="en-US">
                <a:solidFill>
                  <a:srgbClr val="374151"/>
                </a:solidFill>
              </a:rPr>
              <a:t>Let's explore how understanding content popularity can help Social Buzz optimize their offerings, engage users, and stay ahead in the dynamic social media landscape.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38473" y="1484523"/>
            <a:ext cx="3800700" cy="2649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77" name="Google Shape;77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1488" y="1532725"/>
            <a:ext cx="3737676" cy="260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lt1"/>
                </a:solidFill>
              </a:rPr>
              <a:t>Project Recap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287800" y="1283700"/>
            <a:ext cx="8024700" cy="28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Client: Social Buzz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Industry: Social media and content creation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Background: Founded in 2010 by former engineers from a social media conglomerate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Rapid growth and need for external expertise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Project Scope: Initial 3-month engagement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Roboto"/>
              <a:buChar char="●"/>
            </a:pPr>
            <a:r>
              <a:rPr lang="en-US">
                <a:solidFill>
                  <a:srgbClr val="374151"/>
                </a:solidFill>
                <a:latin typeface="Roboto"/>
                <a:ea typeface="Roboto"/>
                <a:cs typeface="Roboto"/>
                <a:sym typeface="Roboto"/>
              </a:rPr>
              <a:t>Objectives: Audit of big data practice, IPO recommendations, analysis of content categories</a:t>
            </a:r>
            <a:endParaRPr>
              <a:solidFill>
                <a:srgbClr val="37415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205025" y="263974"/>
            <a:ext cx="8565600" cy="4666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Problem Statement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57975" y="1113525"/>
            <a:ext cx="8063100" cy="35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The client, Social Buzz, wants to gain insights into the popularity of content categories on their platform.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Understanding the most popular categories is crucial for their business strategy and decision-making.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By leveraging data analysis, we aim to identify the top 5 content categories with the highest popularity.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This analysis will enable Social Buzz to optimize their platform and provide targeted recommendations to content creators."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-15501" y="-19475"/>
            <a:ext cx="9191402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8"/>
          <p:cNvSpPr/>
          <p:nvPr/>
        </p:nvSpPr>
        <p:spPr>
          <a:xfrm>
            <a:off x="205025" y="263974"/>
            <a:ext cx="8565600" cy="758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The analysis Team</a:t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105250" y="1140200"/>
            <a:ext cx="79734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Andrew Fleming - Chief Technical Architect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Marcus Rompton - Senior Principle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Gopika sucharitha - Data Analyst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Expertise in data analysis, modeling, and visualization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Collaborative team approach to deliver insights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-6201" y="-6350"/>
            <a:ext cx="9175601" cy="23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Analysis Process</a:t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105250" y="1140200"/>
            <a:ext cx="4736100" cy="3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Requirements gathering: Identified relevant data sets (Reaction, Content, Reaction Types)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Data cleaning: Ensured data quality and consistency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Data modeling: Utilized data model to establish relationships between data sets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Data analysis: Aggregated scores by content category to determine popularity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Data visualization: Created visualizations to represent insights effectively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Data storytelling: Developed a narrative to present insights in a compelling manner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  <p:pic>
        <p:nvPicPr>
          <p:cNvPr id="110" name="Google Shape;110;p19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275" y="1336213"/>
            <a:ext cx="3597250" cy="247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0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Key Insights and Findings</a:t>
            </a:r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05250" y="1140200"/>
            <a:ext cx="60600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Overview of the top 5 content categories with the largest popularity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Visual representations of the popularity scores and trends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Comparison of different content types within the top categories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Identification of potential opportunities and areas for improvement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118" name="Google Shape;118;p20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/>
          <p:nvPr/>
        </p:nvSpPr>
        <p:spPr>
          <a:xfrm>
            <a:off x="-15501" y="-19475"/>
            <a:ext cx="9191400" cy="840000"/>
          </a:xfrm>
          <a:prstGeom prst="rect">
            <a:avLst/>
          </a:prstGeom>
          <a:gradFill>
            <a:gsLst>
              <a:gs pos="0">
                <a:srgbClr val="1077D2"/>
              </a:gs>
              <a:gs pos="100000">
                <a:srgbClr val="093153"/>
              </a:gs>
            </a:gsLst>
            <a:lin ang="12000143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1"/>
          <p:cNvSpPr/>
          <p:nvPr/>
        </p:nvSpPr>
        <p:spPr>
          <a:xfrm>
            <a:off x="205025" y="263974"/>
            <a:ext cx="8565600" cy="7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None/>
            </a:pPr>
            <a:r>
              <a:rPr b="1" lang="en-US" sz="2000">
                <a:solidFill>
                  <a:srgbClr val="FFFFFF"/>
                </a:solidFill>
              </a:rPr>
              <a:t>Recommendation</a:t>
            </a:r>
            <a:endParaRPr/>
          </a:p>
        </p:txBody>
      </p:sp>
      <p:sp>
        <p:nvSpPr>
          <p:cNvPr id="125" name="Google Shape;125;p21"/>
          <p:cNvSpPr/>
          <p:nvPr/>
        </p:nvSpPr>
        <p:spPr>
          <a:xfrm>
            <a:off x="105250" y="1140200"/>
            <a:ext cx="5310000" cy="27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91400" spcFirstLastPara="1" rIns="91400" wrap="square" tIns="91400">
            <a:no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Actionable recommendations based on the insights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Strategies to capitalize on popular content categories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Suggestions for content optimization and user engagement</a:t>
            </a:r>
            <a:endParaRPr>
              <a:solidFill>
                <a:srgbClr val="374151"/>
              </a:solidFill>
            </a:endParaRPr>
          </a:p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400"/>
              <a:buFont typeface="Arial"/>
              <a:buChar char="●"/>
            </a:pPr>
            <a:r>
              <a:rPr lang="en-US">
                <a:solidFill>
                  <a:srgbClr val="374151"/>
                </a:solidFill>
              </a:rPr>
              <a:t>Considerations for future decision-making and growth</a:t>
            </a:r>
            <a:endParaRPr>
              <a:solidFill>
                <a:srgbClr val="37415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Open Sans"/>
              <a:buNone/>
            </a:pPr>
            <a:r>
              <a:t/>
            </a:r>
            <a:endParaRPr>
              <a:solidFill>
                <a:srgbClr val="374151"/>
              </a:solidFill>
            </a:endParaRPr>
          </a:p>
        </p:txBody>
      </p:sp>
      <p:sp>
        <p:nvSpPr>
          <p:cNvPr id="126" name="Google Shape;126;p21"/>
          <p:cNvSpPr/>
          <p:nvPr/>
        </p:nvSpPr>
        <p:spPr>
          <a:xfrm>
            <a:off x="-6201" y="-6350"/>
            <a:ext cx="9175500" cy="238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Calibri"/>
              <a:buNone/>
            </a:pPr>
            <a:r>
              <a:rPr b="1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Note: </a:t>
            </a:r>
            <a:r>
              <a:rPr b="0" i="0" lang="en-US" sz="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data and information in this document is reflective of a hypothetical situation and client. This document is to be used for KPMG Virtual Internship purposes only.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