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7" r:id="rId6"/>
    <p:sldId id="308" r:id="rId7"/>
    <p:sldId id="309" r:id="rId8"/>
    <p:sldId id="318" r:id="rId9"/>
    <p:sldId id="319" r:id="rId10"/>
    <p:sldId id="320" r:id="rId11"/>
    <p:sldId id="321" r:id="rId12"/>
    <p:sldId id="322" r:id="rId13"/>
    <p:sldId id="323" r:id="rId14"/>
    <p:sldId id="324" r:id="rId15"/>
    <p:sldId id="325"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405" autoAdjust="0"/>
  </p:normalViewPr>
  <p:slideViewPr>
    <p:cSldViewPr snapToGrid="0">
      <p:cViewPr varScale="1">
        <p:scale>
          <a:sx n="67" d="100"/>
          <a:sy n="67" d="100"/>
        </p:scale>
        <p:origin x="858" y="90"/>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4/26/2024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Analyzing Amazon Sales Data</a:t>
            </a:r>
            <a:br>
              <a:rPr lang="en-US" dirty="0"/>
            </a:br>
            <a:br>
              <a:rPr lang="en-US" dirty="0"/>
            </a:br>
            <a:r>
              <a:rPr lang="en-US" dirty="0"/>
              <a:t>                                        </a:t>
            </a:r>
            <a:r>
              <a:rPr lang="en-US" sz="2400" dirty="0"/>
              <a:t>Done by : </a:t>
            </a:r>
            <a:r>
              <a:rPr lang="en-US" sz="3200" dirty="0" err="1"/>
              <a:t>Kalluri</a:t>
            </a:r>
            <a:r>
              <a:rPr lang="en-US" sz="3200" dirty="0"/>
              <a:t> Gopi Kiran</a:t>
            </a:r>
            <a:br>
              <a:rPr lang="en-US" sz="3200" dirty="0"/>
            </a:br>
            <a:r>
              <a:rPr lang="en-US" sz="3200" dirty="0"/>
              <a:t>                                                      UNID:UMIP6266</a:t>
            </a:r>
            <a:br>
              <a:rPr lang="en-US" sz="3200" dirty="0"/>
            </a:br>
            <a:r>
              <a:rPr lang="en-US" sz="3200" dirty="0"/>
              <a:t>                    </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11AD-691F-CDEF-A24F-CE924373CFEC}"/>
              </a:ext>
            </a:extLst>
          </p:cNvPr>
          <p:cNvSpPr>
            <a:spLocks noGrp="1"/>
          </p:cNvSpPr>
          <p:nvPr>
            <p:ph type="title"/>
          </p:nvPr>
        </p:nvSpPr>
        <p:spPr>
          <a:xfrm>
            <a:off x="914399" y="200026"/>
            <a:ext cx="8829675" cy="914400"/>
          </a:xfrm>
        </p:spPr>
        <p:txBody>
          <a:bodyPr/>
          <a:lstStyle/>
          <a:p>
            <a:r>
              <a:rPr lang="en-IN" sz="4800" dirty="0"/>
              <a:t>Insights and Data Analysis</a:t>
            </a:r>
          </a:p>
        </p:txBody>
      </p:sp>
      <p:sp>
        <p:nvSpPr>
          <p:cNvPr id="3" name="Content Placeholder 2">
            <a:extLst>
              <a:ext uri="{FF2B5EF4-FFF2-40B4-BE49-F238E27FC236}">
                <a16:creationId xmlns:a16="http://schemas.microsoft.com/office/drawing/2014/main" id="{7F41FC59-1907-1397-1E4A-B3E394AEE0CC}"/>
              </a:ext>
            </a:extLst>
          </p:cNvPr>
          <p:cNvSpPr>
            <a:spLocks noGrp="1"/>
          </p:cNvSpPr>
          <p:nvPr>
            <p:ph sz="quarter" idx="10"/>
          </p:nvPr>
        </p:nvSpPr>
        <p:spPr>
          <a:xfrm>
            <a:off x="428625" y="1114425"/>
            <a:ext cx="11129963" cy="5100637"/>
          </a:xfrm>
        </p:spPr>
        <p:txBody>
          <a:bodyPr/>
          <a:lstStyle/>
          <a:p>
            <a:endParaRPr lang="en-US" dirty="0"/>
          </a:p>
          <a:p>
            <a:r>
              <a:rPr lang="en-US" dirty="0"/>
              <a:t>Sales are not exceeding targets: The total sales figure of $2.30M is significantly Lower than the goal of $2.99M. This indicates that the company is not performing up to the mark set by the company.</a:t>
            </a:r>
          </a:p>
          <a:p>
            <a:r>
              <a:rPr lang="en-US" dirty="0"/>
              <a:t>Technology is the most profitable category: The Technology category has the highest profit of $1,45,000. This suggests that the company is making a significant amount of money from selling Technology Sector items.</a:t>
            </a:r>
          </a:p>
          <a:p>
            <a:r>
              <a:rPr lang="en-US" dirty="0"/>
              <a:t>Furniture is the lowest profitable category: The furniture category has the lowest profit of $18,000. This suggests that the company is making a less  amount of money from selling furniture.</a:t>
            </a:r>
          </a:p>
          <a:p>
            <a:r>
              <a:rPr lang="en-US" dirty="0"/>
              <a:t>Technology have the highest sales: Technology have the highest total sales of $8,36,750. </a:t>
            </a:r>
          </a:p>
          <a:p>
            <a:r>
              <a:rPr lang="en-US" dirty="0"/>
              <a:t>Office supplies have the lowest sales: Office supplies have the lowest total sales of $7,19,490. </a:t>
            </a:r>
          </a:p>
          <a:p>
            <a:r>
              <a:rPr lang="en-US" dirty="0"/>
              <a:t>Office supplies have the highest  No of Quantity’s  Sales : Office supplies have the highest No of Quantity’s total sales of $23,000.</a:t>
            </a:r>
          </a:p>
          <a:p>
            <a:r>
              <a:rPr lang="en-US" dirty="0"/>
              <a:t>. Technology category  have the lowest No of Quantity’s  sales: Technology have the Lowest No of Quantity’s  total sales of $6,939.</a:t>
            </a:r>
          </a:p>
          <a:p>
            <a:endParaRPr lang="en-IN" dirty="0"/>
          </a:p>
        </p:txBody>
      </p:sp>
      <p:sp>
        <p:nvSpPr>
          <p:cNvPr id="4" name="Slide Number Placeholder 3">
            <a:extLst>
              <a:ext uri="{FF2B5EF4-FFF2-40B4-BE49-F238E27FC236}">
                <a16:creationId xmlns:a16="http://schemas.microsoft.com/office/drawing/2014/main" id="{3DD69A75-DE94-F538-F3DB-C52E58F3E796}"/>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322212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9D2A-A2F9-E3F3-E553-3E8EA3A9AF06}"/>
              </a:ext>
            </a:extLst>
          </p:cNvPr>
          <p:cNvSpPr>
            <a:spLocks noGrp="1"/>
          </p:cNvSpPr>
          <p:nvPr>
            <p:ph type="title"/>
          </p:nvPr>
        </p:nvSpPr>
        <p:spPr>
          <a:xfrm>
            <a:off x="914400" y="157163"/>
            <a:ext cx="9101138" cy="757237"/>
          </a:xfrm>
        </p:spPr>
        <p:txBody>
          <a:bodyPr/>
          <a:lstStyle/>
          <a:p>
            <a:r>
              <a:rPr lang="en-IN" sz="4800" dirty="0"/>
              <a:t>Insights and Data Analysis</a:t>
            </a:r>
          </a:p>
        </p:txBody>
      </p:sp>
      <p:sp>
        <p:nvSpPr>
          <p:cNvPr id="3" name="Content Placeholder 2">
            <a:extLst>
              <a:ext uri="{FF2B5EF4-FFF2-40B4-BE49-F238E27FC236}">
                <a16:creationId xmlns:a16="http://schemas.microsoft.com/office/drawing/2014/main" id="{2BE7B22D-FC6D-62CD-0F88-881A910EAD46}"/>
              </a:ext>
            </a:extLst>
          </p:cNvPr>
          <p:cNvSpPr>
            <a:spLocks noGrp="1"/>
          </p:cNvSpPr>
          <p:nvPr>
            <p:ph sz="quarter" idx="10"/>
          </p:nvPr>
        </p:nvSpPr>
        <p:spPr>
          <a:xfrm>
            <a:off x="471487" y="1014413"/>
            <a:ext cx="11044237" cy="5100637"/>
          </a:xfrm>
        </p:spPr>
        <p:txBody>
          <a:bodyPr/>
          <a:lstStyle/>
          <a:p>
            <a:r>
              <a:rPr lang="en-US" dirty="0"/>
              <a:t>Sales are exceeding targets in the category of Furniture: The total sales figure of $18,000 is significantly higher than the goal of $7,42,490. This indicates that the company is performing well above expectations in the sector of Furniture.</a:t>
            </a:r>
          </a:p>
          <a:p>
            <a:r>
              <a:rPr lang="en-US" dirty="0"/>
              <a:t>Sales are exceeding targets in the category of office supplies: The total sales figure of $7,19,050 is significantly higher than the goal of $1,22,490. This indicates that the company is performing well above expectations in the sector of office supplies.</a:t>
            </a:r>
          </a:p>
          <a:p>
            <a:r>
              <a:rPr lang="en-US" dirty="0"/>
              <a:t>Sales are exceeding targets in the category of Technology: The total sales figure of $8,31,150 is significantly higher than the goal of $1,45,450. This indicates that the company is performing well above expectations in the sector of Technology.</a:t>
            </a:r>
          </a:p>
          <a:p>
            <a:r>
              <a:rPr lang="en-US" dirty="0"/>
              <a:t>Zebra brand printers are popular: Two of the top five products by sales are Zebra brand printers (Zebra ZM400 and Zebra GX420t). This suggests that Zebra printers are a popular product among the company's customers.</a:t>
            </a:r>
          </a:p>
          <a:p>
            <a:r>
              <a:rPr lang="en-US" dirty="0"/>
              <a:t>Product name and product ID which secured  highest sum of sales $5,291 is </a:t>
            </a:r>
            <a:r>
              <a:rPr lang="en-US" u="sng" dirty="0"/>
              <a:t>TEC-PH-10004977 GE 30524EE4.</a:t>
            </a:r>
          </a:p>
          <a:p>
            <a:r>
              <a:rPr lang="en-US" dirty="0"/>
              <a:t>Customer ID Customer Name which secured highest sum of sales $8,025 is </a:t>
            </a:r>
            <a:r>
              <a:rPr lang="en-US" u="sng" dirty="0"/>
              <a:t>ZC-21910 , </a:t>
            </a:r>
            <a:r>
              <a:rPr lang="en-US" u="sng" dirty="0" err="1"/>
              <a:t>Zuschuss</a:t>
            </a:r>
            <a:r>
              <a:rPr lang="en-US" u="sng" dirty="0"/>
              <a:t> Carroll. </a:t>
            </a:r>
          </a:p>
          <a:p>
            <a:pPr marL="0" indent="0">
              <a:buNone/>
            </a:pPr>
            <a:endParaRPr lang="en-US" dirty="0"/>
          </a:p>
          <a:p>
            <a:pPr marL="0" indent="0">
              <a:buNone/>
            </a:pPr>
            <a:endParaRPr lang="en-IN" u="sng" dirty="0"/>
          </a:p>
        </p:txBody>
      </p:sp>
      <p:sp>
        <p:nvSpPr>
          <p:cNvPr id="4" name="Slide Number Placeholder 3">
            <a:extLst>
              <a:ext uri="{FF2B5EF4-FFF2-40B4-BE49-F238E27FC236}">
                <a16:creationId xmlns:a16="http://schemas.microsoft.com/office/drawing/2014/main" id="{798D26BC-9EF4-F047-C894-3D7B9BE459E4}"/>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120343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A4B9-2B69-4A41-E2BC-4A1322B2E346}"/>
              </a:ext>
            </a:extLst>
          </p:cNvPr>
          <p:cNvSpPr>
            <a:spLocks noGrp="1"/>
          </p:cNvSpPr>
          <p:nvPr>
            <p:ph type="title"/>
          </p:nvPr>
        </p:nvSpPr>
        <p:spPr>
          <a:xfrm>
            <a:off x="914400" y="128588"/>
            <a:ext cx="7534656" cy="785812"/>
          </a:xfrm>
        </p:spPr>
        <p:txBody>
          <a:bodyPr/>
          <a:lstStyle/>
          <a:p>
            <a:r>
              <a:rPr lang="en-IN" sz="4800" dirty="0"/>
              <a:t>Conclusion</a:t>
            </a:r>
          </a:p>
        </p:txBody>
      </p:sp>
      <p:sp>
        <p:nvSpPr>
          <p:cNvPr id="3" name="Content Placeholder 2">
            <a:extLst>
              <a:ext uri="{FF2B5EF4-FFF2-40B4-BE49-F238E27FC236}">
                <a16:creationId xmlns:a16="http://schemas.microsoft.com/office/drawing/2014/main" id="{5DECFA76-2D52-7804-7F9F-463133841C14}"/>
              </a:ext>
            </a:extLst>
          </p:cNvPr>
          <p:cNvSpPr>
            <a:spLocks noGrp="1"/>
          </p:cNvSpPr>
          <p:nvPr>
            <p:ph sz="quarter" idx="10"/>
          </p:nvPr>
        </p:nvSpPr>
        <p:spPr>
          <a:xfrm>
            <a:off x="914399" y="914400"/>
            <a:ext cx="8501063" cy="4481288"/>
          </a:xfrm>
        </p:spPr>
        <p:txBody>
          <a:bodyPr/>
          <a:lstStyle/>
          <a:p>
            <a:r>
              <a:rPr lang="en-US" dirty="0"/>
              <a:t>Finally, our journey through the realm of Amazon sales data, powered by the analytical prowess of Power BI, has illuminated invaluable insights and opportunities for strategic growth. By dissecting vast streams of data, we've unearthed trends, patterns, and correlations that not only shed light on past performance but also pave the way for future success.</a:t>
            </a:r>
          </a:p>
          <a:p>
            <a:endParaRPr lang="en-US" dirty="0"/>
          </a:p>
          <a:p>
            <a:r>
              <a:rPr lang="en-US" dirty="0"/>
              <a:t>Through meticulous analysis, we've identified key drivers of revenue, optimized marketing strategies, and honed in on customer behaviors that can be leveraged to enhance the overall shopping experience. Armed with this knowledge, we stand poised to make informed decisions that will propel our business to new heights.</a:t>
            </a:r>
            <a:endParaRPr lang="en-IN" dirty="0"/>
          </a:p>
        </p:txBody>
      </p:sp>
      <p:sp>
        <p:nvSpPr>
          <p:cNvPr id="4" name="Slide Number Placeholder 3">
            <a:extLst>
              <a:ext uri="{FF2B5EF4-FFF2-40B4-BE49-F238E27FC236}">
                <a16:creationId xmlns:a16="http://schemas.microsoft.com/office/drawing/2014/main" id="{7B7DD651-0AC5-C0B9-3F97-8FD7901B4F4E}"/>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236255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464653287"/>
              </p:ext>
            </p:extLst>
          </p:nvPr>
        </p:nvGraphicFramePr>
        <p:xfrm>
          <a:off x="6096000" y="914399"/>
          <a:ext cx="4190999" cy="4114800"/>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6087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j-lt"/>
                          <a:cs typeface="Gill Sans Light" panose="020B0302020104020203" pitchFamily="34" charset="-79"/>
                        </a:rPr>
                        <a:t>Introduction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j-lt"/>
                          <a:cs typeface="Gill Sans Light" panose="020B0302020104020203" pitchFamily="34" charset="-79"/>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761349">
                <a:tc>
                  <a:txBody>
                    <a:bodyPr/>
                    <a:lstStyle/>
                    <a:p>
                      <a:pPr algn="r"/>
                      <a:r>
                        <a:rPr lang="en-US" sz="2400" b="1" dirty="0">
                          <a:latin typeface="+mj-lt"/>
                        </a:rPr>
                        <a:t>Goal of Project</a:t>
                      </a:r>
                    </a:p>
                    <a:p>
                      <a:pPr algn="r"/>
                      <a:r>
                        <a:rPr lang="en-US" sz="2400" b="1" dirty="0">
                          <a:latin typeface="+mj-lt"/>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776886">
                <a:tc>
                  <a:txBody>
                    <a:bodyPr/>
                    <a:lstStyle/>
                    <a:p>
                      <a:pPr algn="r"/>
                      <a:r>
                        <a:rPr lang="en-US" sz="2400" b="1" dirty="0">
                          <a:latin typeface="+mj-lt"/>
                        </a:rPr>
                        <a:t>Proposed work</a:t>
                      </a:r>
                    </a:p>
                    <a:p>
                      <a:pPr algn="r"/>
                      <a:r>
                        <a:rPr lang="en-US" sz="2400" b="1" dirty="0">
                          <a:latin typeface="+mj-lt"/>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74581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j-lt"/>
                          <a:cs typeface="Gill Sans Light" panose="020B0302020104020203" pitchFamily="34" charset="-79"/>
                        </a:rPr>
                        <a:t>Visualizing the Data</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j-lt"/>
                          <a:cs typeface="Gill Sans Light" panose="020B0302020104020203" pitchFamily="34" charset="-79"/>
                        </a:rPr>
                        <a:t>6-9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64783">
                <a:tc>
                  <a:txBody>
                    <a:bodyPr/>
                    <a:lstStyle/>
                    <a:p>
                      <a:pPr marL="0" algn="r" defTabSz="914400" rtl="0" eaLnBrk="1" latinLnBrk="0" hangingPunct="1"/>
                      <a:r>
                        <a:rPr lang="en-US" sz="2400" b="1" kern="1200" dirty="0">
                          <a:solidFill>
                            <a:schemeClr val="tx1"/>
                          </a:solidFill>
                          <a:latin typeface="+mj-lt"/>
                          <a:ea typeface="+mn-ea"/>
                          <a:cs typeface="+mn-cs"/>
                        </a:rPr>
                        <a:t>Insights and conclusion</a:t>
                      </a:r>
                    </a:p>
                    <a:p>
                      <a:pPr marL="0" algn="r" defTabSz="914400" rtl="0" eaLnBrk="1" latinLnBrk="0" hangingPunct="1"/>
                      <a:r>
                        <a:rPr lang="en-US" sz="2400" b="1" kern="1200" dirty="0">
                          <a:solidFill>
                            <a:schemeClr val="tx1"/>
                          </a:solidFill>
                          <a:latin typeface="+mj-lt"/>
                          <a:ea typeface="+mn-ea"/>
                          <a:cs typeface="+mn-cs"/>
                        </a:rPr>
                        <a:t>10-12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314325"/>
            <a:ext cx="10815638" cy="5629275"/>
          </a:xfrm>
        </p:spPr>
        <p:txBody>
          <a:bodyPr/>
          <a:lstStyle/>
          <a:p>
            <a:pPr marL="685800" indent="-685800" algn="ctr">
              <a:lnSpc>
                <a:spcPct val="150000"/>
              </a:lnSpc>
              <a:buFont typeface="Wingdings" panose="05000000000000000000" pitchFamily="2" charset="2"/>
              <a:buChar char="v"/>
            </a:pPr>
            <a:r>
              <a:rPr lang="en-US" dirty="0"/>
              <a:t>                            </a:t>
            </a:r>
            <a:br>
              <a:rPr lang="en-US" dirty="0"/>
            </a:br>
            <a:br>
              <a:rPr lang="en-US" dirty="0"/>
            </a:br>
            <a:br>
              <a:rPr lang="en-US" dirty="0"/>
            </a:br>
            <a:br>
              <a:rPr lang="en-US" dirty="0"/>
            </a:br>
            <a:br>
              <a:rPr lang="en-US" dirty="0"/>
            </a:br>
            <a:r>
              <a:rPr lang="en-US" dirty="0"/>
              <a:t>                              </a:t>
            </a:r>
            <a:br>
              <a:rPr lang="en-US" dirty="0"/>
            </a:br>
            <a:r>
              <a:rPr lang="en-US" dirty="0"/>
              <a:t>Introduction</a:t>
            </a:r>
            <a:br>
              <a:rPr lang="en-US" dirty="0"/>
            </a:br>
            <a:r>
              <a:rPr lang="en-US" sz="2000" dirty="0">
                <a:latin typeface="+mn-lt"/>
              </a:rPr>
              <a:t>The Amazon Sales Power BI dashboard offers a comprehensive and real-time overview of sales performance on the Amazon platform. It integrates and visualizes critical sales data, enabling sellers and business stakeholders to gain valuable insights and make data-driven decisions. The dashboard provides a user-friendly interface with interactive charts, graphs, and filters, allowing users to analyze sales trends, monitor product performance, and identify growth opportunities. Key metrics such as revenue, units sold, average order value  are presented, empowering users to track performance across different time frames, product categories, and geographical regions. With this powerful tool, sellers can optimize their strategies, understand customer behavior, and drive business growth on the Amazon marketplace</a:t>
            </a:r>
            <a:br>
              <a:rPr lang="en-US" sz="2000" dirty="0">
                <a:latin typeface="+mn-lt"/>
              </a:rPr>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414338"/>
            <a:ext cx="7534656" cy="1047974"/>
          </a:xfrm>
        </p:spPr>
        <p:txBody>
          <a:bodyPr/>
          <a:lstStyle/>
          <a:p>
            <a:r>
              <a:rPr lang="en-US" sz="4800" dirty="0"/>
              <a:t>Goal of Project</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10439400" cy="3356576"/>
          </a:xfrm>
        </p:spPr>
        <p:txBody>
          <a:bodyPr/>
          <a:lstStyle/>
          <a:p>
            <a:pPr marL="0" indent="0">
              <a:buNone/>
            </a:pPr>
            <a:endParaRPr lang="en-US" dirty="0"/>
          </a:p>
          <a:p>
            <a:r>
              <a:rPr lang="en-US" dirty="0"/>
              <a:t>As the creator of the Amazon sales analysis dashboard using Power BI, goal was to gain a better understanding of sales performance on Amazon.</a:t>
            </a:r>
          </a:p>
          <a:p>
            <a:endParaRPr lang="en-US" dirty="0"/>
          </a:p>
          <a:p>
            <a:r>
              <a:rPr lang="en-US" dirty="0"/>
              <a:t>By visualizing and analyzing sales data, wanted to identify patterns, trends, and insights to optimize sales strategy, improve profitability, and make data-driven decisions. Including this dashboard in my portfolio demonstrates proficiency in data analysis and visualization tools, and ability to use data to drive business outcomes.</a:t>
            </a:r>
          </a:p>
          <a:p>
            <a:endParaRPr lang="en-US" dirty="0"/>
          </a:p>
          <a:p>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0F5E-16D7-5F0E-4603-0EE71A5AD0A2}"/>
              </a:ext>
            </a:extLst>
          </p:cNvPr>
          <p:cNvSpPr>
            <a:spLocks noGrp="1"/>
          </p:cNvSpPr>
          <p:nvPr>
            <p:ph type="title"/>
          </p:nvPr>
        </p:nvSpPr>
        <p:spPr>
          <a:xfrm>
            <a:off x="914400" y="514350"/>
            <a:ext cx="7534656" cy="947962"/>
          </a:xfrm>
        </p:spPr>
        <p:txBody>
          <a:bodyPr/>
          <a:lstStyle/>
          <a:p>
            <a:r>
              <a:rPr lang="en-IN" sz="4800" dirty="0"/>
              <a:t>Proposed Work</a:t>
            </a:r>
          </a:p>
        </p:txBody>
      </p:sp>
      <p:sp>
        <p:nvSpPr>
          <p:cNvPr id="3" name="Content Placeholder 2">
            <a:extLst>
              <a:ext uri="{FF2B5EF4-FFF2-40B4-BE49-F238E27FC236}">
                <a16:creationId xmlns:a16="http://schemas.microsoft.com/office/drawing/2014/main" id="{02DC7639-67ED-D310-DFFA-5484C297F46C}"/>
              </a:ext>
            </a:extLst>
          </p:cNvPr>
          <p:cNvSpPr>
            <a:spLocks noGrp="1"/>
          </p:cNvSpPr>
          <p:nvPr>
            <p:ph sz="quarter" idx="10"/>
          </p:nvPr>
        </p:nvSpPr>
        <p:spPr>
          <a:xfrm>
            <a:off x="914400" y="1585913"/>
            <a:ext cx="10815638" cy="4293891"/>
          </a:xfrm>
        </p:spPr>
        <p:txBody>
          <a:bodyPr>
            <a:normAutofit/>
          </a:bodyPr>
          <a:lstStyle/>
          <a:p>
            <a:endParaRPr lang="en-US" u="sng" dirty="0"/>
          </a:p>
          <a:p>
            <a:r>
              <a:rPr lang="en-US" u="sng" dirty="0"/>
              <a:t>Data collection</a:t>
            </a:r>
            <a:r>
              <a:rPr lang="en-US" dirty="0"/>
              <a:t>: Collected sales data .</a:t>
            </a:r>
          </a:p>
          <a:p>
            <a:r>
              <a:rPr lang="en-US" u="sng" dirty="0"/>
              <a:t>Data cleaning and preparation</a:t>
            </a:r>
            <a:r>
              <a:rPr lang="en-US" dirty="0"/>
              <a:t>: Cleaned and transformed the data to ensure it was accurate, complete, and consistent.</a:t>
            </a:r>
          </a:p>
          <a:p>
            <a:r>
              <a:rPr lang="en-US" u="sng" dirty="0"/>
              <a:t>Data modeling</a:t>
            </a:r>
            <a:r>
              <a:rPr lang="en-US" dirty="0"/>
              <a:t>: Designed a data model that organized the data in a way that made it easy to analyze and visualize.</a:t>
            </a:r>
            <a:endParaRPr lang="en-IN" dirty="0"/>
          </a:p>
          <a:p>
            <a:r>
              <a:rPr lang="en-US" u="sng" dirty="0"/>
              <a:t>Data visualization</a:t>
            </a:r>
            <a:r>
              <a:rPr lang="en-US" dirty="0"/>
              <a:t>: Used Power BI to create charts, tables, and other visualizations that presented the data in a way that was easy to understand.</a:t>
            </a:r>
          </a:p>
          <a:p>
            <a:r>
              <a:rPr lang="en-US" u="sng" dirty="0"/>
              <a:t>Analysis and insights</a:t>
            </a:r>
            <a:r>
              <a:rPr lang="en-US" dirty="0"/>
              <a:t>: Analyzed the visualizations to identify trends and insights that informed business decisions.</a:t>
            </a:r>
            <a:endParaRPr lang="en-IN" dirty="0"/>
          </a:p>
        </p:txBody>
      </p:sp>
      <p:sp>
        <p:nvSpPr>
          <p:cNvPr id="4" name="Slide Number Placeholder 3">
            <a:extLst>
              <a:ext uri="{FF2B5EF4-FFF2-40B4-BE49-F238E27FC236}">
                <a16:creationId xmlns:a16="http://schemas.microsoft.com/office/drawing/2014/main" id="{F60CA239-E0F1-FBDE-504D-E02C36A0FC61}"/>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08618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1E4C-B39B-1DEB-2358-959AECB94791}"/>
              </a:ext>
            </a:extLst>
          </p:cNvPr>
          <p:cNvSpPr>
            <a:spLocks noGrp="1"/>
          </p:cNvSpPr>
          <p:nvPr>
            <p:ph type="title"/>
          </p:nvPr>
        </p:nvSpPr>
        <p:spPr>
          <a:xfrm>
            <a:off x="914400" y="314325"/>
            <a:ext cx="7534656" cy="728663"/>
          </a:xfrm>
        </p:spPr>
        <p:txBody>
          <a:bodyPr/>
          <a:lstStyle/>
          <a:p>
            <a:r>
              <a:rPr lang="en-IN" sz="4800" dirty="0"/>
              <a:t>Visualizing the Data</a:t>
            </a:r>
          </a:p>
        </p:txBody>
      </p:sp>
      <p:pic>
        <p:nvPicPr>
          <p:cNvPr id="6" name="Content Placeholder 5">
            <a:extLst>
              <a:ext uri="{FF2B5EF4-FFF2-40B4-BE49-F238E27FC236}">
                <a16:creationId xmlns:a16="http://schemas.microsoft.com/office/drawing/2014/main" id="{BC4AA534-272C-019C-64D5-A10F4463B64D}"/>
              </a:ext>
            </a:extLst>
          </p:cNvPr>
          <p:cNvPicPr>
            <a:picLocks noGrp="1" noChangeAspect="1"/>
          </p:cNvPicPr>
          <p:nvPr>
            <p:ph sz="quarter" idx="10"/>
          </p:nvPr>
        </p:nvPicPr>
        <p:blipFill>
          <a:blip r:embed="rId2"/>
          <a:stretch>
            <a:fillRect/>
          </a:stretch>
        </p:blipFill>
        <p:spPr>
          <a:xfrm>
            <a:off x="642938" y="1228725"/>
            <a:ext cx="11087100" cy="5200650"/>
          </a:xfrm>
        </p:spPr>
      </p:pic>
      <p:sp>
        <p:nvSpPr>
          <p:cNvPr id="4" name="Slide Number Placeholder 3">
            <a:extLst>
              <a:ext uri="{FF2B5EF4-FFF2-40B4-BE49-F238E27FC236}">
                <a16:creationId xmlns:a16="http://schemas.microsoft.com/office/drawing/2014/main" id="{266D7E5F-09BF-6FF0-F1D6-467839A7D070}"/>
              </a:ext>
            </a:extLst>
          </p:cNvPr>
          <p:cNvSpPr>
            <a:spLocks noGrp="1"/>
          </p:cNvSpPr>
          <p:nvPr>
            <p:ph type="sldNum" sz="quarter" idx="4"/>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118192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67A7-1004-9B77-5C93-16B870ECC926}"/>
              </a:ext>
            </a:extLst>
          </p:cNvPr>
          <p:cNvSpPr>
            <a:spLocks noGrp="1"/>
          </p:cNvSpPr>
          <p:nvPr>
            <p:ph type="title"/>
          </p:nvPr>
        </p:nvSpPr>
        <p:spPr>
          <a:xfrm>
            <a:off x="914400" y="100014"/>
            <a:ext cx="7534656" cy="842962"/>
          </a:xfrm>
        </p:spPr>
        <p:txBody>
          <a:bodyPr/>
          <a:lstStyle/>
          <a:p>
            <a:r>
              <a:rPr lang="en-IN" sz="4800" dirty="0"/>
              <a:t>Visualizing the Data</a:t>
            </a:r>
            <a:endParaRPr lang="en-IN" dirty="0"/>
          </a:p>
        </p:txBody>
      </p:sp>
      <p:pic>
        <p:nvPicPr>
          <p:cNvPr id="6" name="Content Placeholder 5">
            <a:extLst>
              <a:ext uri="{FF2B5EF4-FFF2-40B4-BE49-F238E27FC236}">
                <a16:creationId xmlns:a16="http://schemas.microsoft.com/office/drawing/2014/main" id="{AB3190AB-060A-12F7-545B-28C227529C3B}"/>
              </a:ext>
            </a:extLst>
          </p:cNvPr>
          <p:cNvPicPr>
            <a:picLocks noGrp="1" noChangeAspect="1"/>
          </p:cNvPicPr>
          <p:nvPr>
            <p:ph sz="quarter" idx="10"/>
          </p:nvPr>
        </p:nvPicPr>
        <p:blipFill>
          <a:blip r:embed="rId2"/>
          <a:stretch>
            <a:fillRect/>
          </a:stretch>
        </p:blipFill>
        <p:spPr>
          <a:xfrm>
            <a:off x="542926" y="1211732"/>
            <a:ext cx="10810874" cy="5260506"/>
          </a:xfrm>
        </p:spPr>
      </p:pic>
      <p:sp>
        <p:nvSpPr>
          <p:cNvPr id="4" name="Slide Number Placeholder 3">
            <a:extLst>
              <a:ext uri="{FF2B5EF4-FFF2-40B4-BE49-F238E27FC236}">
                <a16:creationId xmlns:a16="http://schemas.microsoft.com/office/drawing/2014/main" id="{5E7D80C2-550F-6803-CD11-468602041896}"/>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47503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F6EF-AE20-C44B-BE0E-A1A4080DED1E}"/>
              </a:ext>
            </a:extLst>
          </p:cNvPr>
          <p:cNvSpPr>
            <a:spLocks noGrp="1"/>
          </p:cNvSpPr>
          <p:nvPr>
            <p:ph type="title"/>
          </p:nvPr>
        </p:nvSpPr>
        <p:spPr>
          <a:xfrm>
            <a:off x="914400" y="128588"/>
            <a:ext cx="7534656" cy="828675"/>
          </a:xfrm>
        </p:spPr>
        <p:txBody>
          <a:bodyPr/>
          <a:lstStyle/>
          <a:p>
            <a:r>
              <a:rPr lang="en-IN" sz="4800" dirty="0"/>
              <a:t>Visualizing the Data</a:t>
            </a:r>
          </a:p>
        </p:txBody>
      </p:sp>
      <p:pic>
        <p:nvPicPr>
          <p:cNvPr id="6" name="Content Placeholder 5">
            <a:extLst>
              <a:ext uri="{FF2B5EF4-FFF2-40B4-BE49-F238E27FC236}">
                <a16:creationId xmlns:a16="http://schemas.microsoft.com/office/drawing/2014/main" id="{A6EC69D5-E514-B6FB-939A-C6AC8A7BB493}"/>
              </a:ext>
            </a:extLst>
          </p:cNvPr>
          <p:cNvPicPr>
            <a:picLocks noGrp="1" noChangeAspect="1"/>
          </p:cNvPicPr>
          <p:nvPr>
            <p:ph sz="quarter" idx="10"/>
          </p:nvPr>
        </p:nvPicPr>
        <p:blipFill>
          <a:blip r:embed="rId2"/>
          <a:stretch>
            <a:fillRect/>
          </a:stretch>
        </p:blipFill>
        <p:spPr>
          <a:xfrm>
            <a:off x="600076" y="957264"/>
            <a:ext cx="11058524" cy="5357812"/>
          </a:xfrm>
        </p:spPr>
      </p:pic>
      <p:sp>
        <p:nvSpPr>
          <p:cNvPr id="4" name="Slide Number Placeholder 3">
            <a:extLst>
              <a:ext uri="{FF2B5EF4-FFF2-40B4-BE49-F238E27FC236}">
                <a16:creationId xmlns:a16="http://schemas.microsoft.com/office/drawing/2014/main" id="{4666CC9D-7CEE-72C1-EB89-A8BEF31193C2}"/>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66562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21996-1C2C-B11D-5240-593F7D292A60}"/>
              </a:ext>
            </a:extLst>
          </p:cNvPr>
          <p:cNvSpPr>
            <a:spLocks noGrp="1"/>
          </p:cNvSpPr>
          <p:nvPr>
            <p:ph type="title"/>
          </p:nvPr>
        </p:nvSpPr>
        <p:spPr>
          <a:xfrm>
            <a:off x="914400" y="114300"/>
            <a:ext cx="7534656" cy="871538"/>
          </a:xfrm>
        </p:spPr>
        <p:txBody>
          <a:bodyPr/>
          <a:lstStyle/>
          <a:p>
            <a:r>
              <a:rPr lang="en-IN" sz="4800" dirty="0"/>
              <a:t>Visualizing the Data</a:t>
            </a:r>
          </a:p>
        </p:txBody>
      </p:sp>
      <p:pic>
        <p:nvPicPr>
          <p:cNvPr id="6" name="Content Placeholder 5">
            <a:extLst>
              <a:ext uri="{FF2B5EF4-FFF2-40B4-BE49-F238E27FC236}">
                <a16:creationId xmlns:a16="http://schemas.microsoft.com/office/drawing/2014/main" id="{D033E0F6-09F4-79FA-E098-9BBF70144E28}"/>
              </a:ext>
            </a:extLst>
          </p:cNvPr>
          <p:cNvPicPr>
            <a:picLocks noGrp="1" noChangeAspect="1"/>
          </p:cNvPicPr>
          <p:nvPr>
            <p:ph sz="quarter" idx="10"/>
          </p:nvPr>
        </p:nvPicPr>
        <p:blipFill>
          <a:blip r:embed="rId2"/>
          <a:stretch>
            <a:fillRect/>
          </a:stretch>
        </p:blipFill>
        <p:spPr>
          <a:xfrm>
            <a:off x="414337" y="1128713"/>
            <a:ext cx="11387137" cy="5314950"/>
          </a:xfrm>
        </p:spPr>
      </p:pic>
      <p:sp>
        <p:nvSpPr>
          <p:cNvPr id="4" name="Slide Number Placeholder 3">
            <a:extLst>
              <a:ext uri="{FF2B5EF4-FFF2-40B4-BE49-F238E27FC236}">
                <a16:creationId xmlns:a16="http://schemas.microsoft.com/office/drawing/2014/main" id="{48E37B20-28A2-3CFA-3845-EAE8983B01AD}"/>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44941034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{2E3CE0DD-80E6-4C66-BA2B-69EB4B59A9BC}tf11964407_win32</Template>
  <TotalTime>174</TotalTime>
  <Words>915</Words>
  <Application>Microsoft Office PowerPoint</Application>
  <PresentationFormat>Widescreen</PresentationFormat>
  <Paragraphs>64</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Nova Light</vt:lpstr>
      <vt:lpstr>Sagona Book</vt:lpstr>
      <vt:lpstr>Wingdings</vt:lpstr>
      <vt:lpstr>Custom</vt:lpstr>
      <vt:lpstr>Analyzing Amazon Sales Data                                          Done by : Kalluri Gopi Kiran                                                       UNID:UMIP6266                     </vt:lpstr>
      <vt:lpstr>agenda</vt:lpstr>
      <vt:lpstr>                                                                Introduction The Amazon Sales Power BI dashboard offers a comprehensive and real-time overview of sales performance on the Amazon platform. It integrates and visualizes critical sales data, enabling sellers and business stakeholders to gain valuable insights and make data-driven decisions. The dashboard provides a user-friendly interface with interactive charts, graphs, and filters, allowing users to analyze sales trends, monitor product performance, and identify growth opportunities. Key metrics such as revenue, units sold, average order value  are presented, empowering users to track performance across different time frames, product categories, and geographical regions. With this powerful tool, sellers can optimize their strategies, understand customer behavior, and drive business growth on the Amazon marketplace       </vt:lpstr>
      <vt:lpstr>Goal of Project</vt:lpstr>
      <vt:lpstr>Proposed Work</vt:lpstr>
      <vt:lpstr>Visualizing the Data</vt:lpstr>
      <vt:lpstr>Visualizing the Data</vt:lpstr>
      <vt:lpstr>Visualizing the Data</vt:lpstr>
      <vt:lpstr>Visualizing the Data</vt:lpstr>
      <vt:lpstr>Insights and Data Analysis</vt:lpstr>
      <vt:lpstr>Insights and Data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                                          Done by : Kalluri Gopi Kiran                                                       UNID:UMIP6266                     </dc:title>
  <dc:creator>Gopi Kiran .Kalluri</dc:creator>
  <cp:lastModifiedBy>Gopi Kiran .Kalluri</cp:lastModifiedBy>
  <cp:revision>1</cp:revision>
  <dcterms:created xsi:type="dcterms:W3CDTF">2024-04-26T15:21:06Z</dcterms:created>
  <dcterms:modified xsi:type="dcterms:W3CDTF">2024-04-26T18:15:39Z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